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0" r:id="rId1"/>
  </p:sldMasterIdLst>
  <p:notesMasterIdLst>
    <p:notesMasterId r:id="rId31"/>
  </p:notesMasterIdLst>
  <p:sldIdLst>
    <p:sldId id="256" r:id="rId2"/>
    <p:sldId id="314" r:id="rId3"/>
    <p:sldId id="335" r:id="rId4"/>
    <p:sldId id="336" r:id="rId5"/>
    <p:sldId id="334" r:id="rId6"/>
    <p:sldId id="337" r:id="rId7"/>
    <p:sldId id="338" r:id="rId8"/>
    <p:sldId id="339" r:id="rId9"/>
    <p:sldId id="340" r:id="rId10"/>
    <p:sldId id="341" r:id="rId11"/>
    <p:sldId id="342" r:id="rId12"/>
    <p:sldId id="359" r:id="rId13"/>
    <p:sldId id="343" r:id="rId14"/>
    <p:sldId id="344" r:id="rId15"/>
    <p:sldId id="345" r:id="rId16"/>
    <p:sldId id="346" r:id="rId17"/>
    <p:sldId id="348" r:id="rId18"/>
    <p:sldId id="349" r:id="rId19"/>
    <p:sldId id="350" r:id="rId20"/>
    <p:sldId id="351" r:id="rId21"/>
    <p:sldId id="352" r:id="rId22"/>
    <p:sldId id="353" r:id="rId23"/>
    <p:sldId id="356" r:id="rId24"/>
    <p:sldId id="357" r:id="rId25"/>
    <p:sldId id="358" r:id="rId26"/>
    <p:sldId id="355" r:id="rId27"/>
    <p:sldId id="354" r:id="rId28"/>
    <p:sldId id="360" r:id="rId29"/>
    <p:sldId id="313" r:id="rId3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6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560" autoAdjust="0"/>
  </p:normalViewPr>
  <p:slideViewPr>
    <p:cSldViewPr>
      <p:cViewPr varScale="1">
        <p:scale>
          <a:sx n="70" d="100"/>
          <a:sy n="70" d="100"/>
        </p:scale>
        <p:origin x="-828" y="-108"/>
      </p:cViewPr>
      <p:guideLst>
        <p:guide orient="horz" pos="2160"/>
        <p:guide/>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73C1EF-4B8B-4BAA-8B5A-971694EF29A0}" type="datetimeFigureOut">
              <a:rPr lang="es-EC" smtClean="0"/>
              <a:pPr/>
              <a:t>21/01/2015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BB8235-C896-44DC-BD02-D1467A989502}" type="slidenum">
              <a:rPr lang="es-EC" smtClean="0"/>
              <a:pPr/>
              <a:t>‹Nº›</a:t>
            </a:fld>
            <a:endParaRPr lang="es-EC"/>
          </a:p>
        </p:txBody>
      </p:sp>
    </p:spTree>
    <p:extLst>
      <p:ext uri="{BB962C8B-B14F-4D97-AF65-F5344CB8AC3E}">
        <p14:creationId xmlns:p14="http://schemas.microsoft.com/office/powerpoint/2010/main" val="401108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a:t>
            </a:fld>
            <a:endParaRPr lang="es-EC"/>
          </a:p>
        </p:txBody>
      </p:sp>
    </p:spTree>
    <p:extLst>
      <p:ext uri="{BB962C8B-B14F-4D97-AF65-F5344CB8AC3E}">
        <p14:creationId xmlns:p14="http://schemas.microsoft.com/office/powerpoint/2010/main" val="52769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16</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17</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18</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19</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20</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21</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22</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23</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24</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25</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C" dirty="0" smtClean="0">
                <a:solidFill>
                  <a:schemeClr val="tx1"/>
                </a:solidFill>
                <a:latin typeface="Cambria" pitchFamily="18" charset="0"/>
              </a:rPr>
              <a:t>*Sistema de Gestión de llamadas o servicios de telefonía IP.</a:t>
            </a:r>
          </a:p>
          <a:p>
            <a:pPr algn="just"/>
            <a:r>
              <a:rPr lang="es-EC" dirty="0" smtClean="0">
                <a:solidFill>
                  <a:schemeClr val="tx1"/>
                </a:solidFill>
                <a:latin typeface="Cambria" pitchFamily="18" charset="0"/>
              </a:rPr>
              <a:t>*Sistema de Presencia.</a:t>
            </a:r>
          </a:p>
          <a:p>
            <a:pPr algn="just"/>
            <a:r>
              <a:rPr lang="es-ES" dirty="0" smtClean="0">
                <a:solidFill>
                  <a:schemeClr val="tx1"/>
                </a:solidFill>
                <a:latin typeface="Cambria" pitchFamily="18" charset="0"/>
              </a:rPr>
              <a:t>*Sistema de Mensajería Unificada.</a:t>
            </a:r>
          </a:p>
          <a:p>
            <a:pPr algn="just"/>
            <a:r>
              <a:rPr lang="es-ES" dirty="0" smtClean="0">
                <a:solidFill>
                  <a:schemeClr val="tx1"/>
                </a:solidFill>
                <a:latin typeface="Cambria" pitchFamily="18" charset="0"/>
              </a:rPr>
              <a:t>*Sistema de colaboración en audio, video y web.</a:t>
            </a:r>
          </a:p>
          <a:p>
            <a:pPr algn="just"/>
            <a:r>
              <a:rPr lang="es-ES" dirty="0" smtClean="0">
                <a:solidFill>
                  <a:schemeClr val="tx1"/>
                </a:solidFill>
                <a:latin typeface="Cambria" pitchFamily="18" charset="0"/>
              </a:rPr>
              <a:t>*Sistema de Videoconferencia.</a:t>
            </a:r>
          </a:p>
          <a:p>
            <a:pPr algn="just"/>
            <a:r>
              <a:rPr lang="es-ES" dirty="0" smtClean="0">
                <a:solidFill>
                  <a:schemeClr val="tx1"/>
                </a:solidFill>
                <a:latin typeface="Cambria" pitchFamily="18" charset="0"/>
              </a:rPr>
              <a:t>*Sistema de Fax sobre IP.</a:t>
            </a:r>
          </a:p>
          <a:p>
            <a:pPr algn="just"/>
            <a:r>
              <a:rPr lang="es-ES" dirty="0" err="1" smtClean="0">
                <a:solidFill>
                  <a:schemeClr val="tx1"/>
                </a:solidFill>
                <a:latin typeface="Cambria" pitchFamily="18" charset="0"/>
              </a:rPr>
              <a:t>Gateways</a:t>
            </a:r>
            <a:r>
              <a:rPr lang="es-ES" dirty="0" smtClean="0">
                <a:solidFill>
                  <a:schemeClr val="tx1"/>
                </a:solidFill>
                <a:latin typeface="Cambria" pitchFamily="18" charset="0"/>
              </a:rPr>
              <a:t> de voz sobre IP.</a:t>
            </a:r>
          </a:p>
          <a:p>
            <a:pPr algn="just"/>
            <a:endParaRPr lang="es-ES" dirty="0" smtClean="0">
              <a:solidFill>
                <a:schemeClr val="tx1"/>
              </a:solidFill>
              <a:latin typeface="Cambria"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C" dirty="0" smtClean="0">
                <a:solidFill>
                  <a:schemeClr val="tx1"/>
                </a:solidFill>
                <a:latin typeface="Cambria" pitchFamily="18" charset="0"/>
              </a:rPr>
              <a:t>Permiten que los usuarios internos puedan colaborar desde cualquier punto de la red en cualquier momento y sobre cualquier dispositivo.</a:t>
            </a:r>
            <a:endParaRPr lang="es-ES" dirty="0" smtClean="0">
              <a:solidFill>
                <a:schemeClr val="tx1"/>
              </a:solidFill>
              <a:latin typeface="Cambria" pitchFamily="18" charset="0"/>
            </a:endParaRPr>
          </a:p>
          <a:p>
            <a:pPr algn="just"/>
            <a:endParaRPr lang="es-ES" dirty="0" smtClean="0">
              <a:solidFill>
                <a:schemeClr val="tx1"/>
              </a:solidFill>
              <a:latin typeface="Cambria" pitchFamily="18" charset="0"/>
            </a:endParaRPr>
          </a:p>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8</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26</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27</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28</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9</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10</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Administración de integración del proyecto</a:t>
            </a:r>
          </a:p>
          <a:p>
            <a:r>
              <a:rPr lang="es-EC" dirty="0" smtClean="0"/>
              <a:t>Administración de alcance del proyecto</a:t>
            </a:r>
          </a:p>
          <a:p>
            <a:r>
              <a:rPr lang="es-EC" dirty="0" smtClean="0"/>
              <a:t>Administración de tempo del proyecto</a:t>
            </a:r>
          </a:p>
          <a:p>
            <a:r>
              <a:rPr lang="es-EC" dirty="0" smtClean="0"/>
              <a:t>Administración de costos del proyecto </a:t>
            </a:r>
          </a:p>
          <a:p>
            <a:r>
              <a:rPr lang="es-EC" dirty="0" smtClean="0"/>
              <a:t>Administración de la calidad del proyecto </a:t>
            </a:r>
          </a:p>
          <a:p>
            <a:r>
              <a:rPr lang="es-EC" dirty="0" smtClean="0"/>
              <a:t>Administración de recursos del proyecto </a:t>
            </a:r>
          </a:p>
          <a:p>
            <a:r>
              <a:rPr lang="es-EC" dirty="0" smtClean="0"/>
              <a:t>Administración de las comunicaciones del proyecto</a:t>
            </a:r>
          </a:p>
          <a:p>
            <a:r>
              <a:rPr lang="es-EC" dirty="0" smtClean="0"/>
              <a:t>Administración de riesgos del proyecto</a:t>
            </a:r>
          </a:p>
          <a:p>
            <a:r>
              <a:rPr lang="es-EC" dirty="0" smtClean="0"/>
              <a:t>Administración de adquisiciones del proyecto </a:t>
            </a:r>
          </a:p>
          <a:p>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Una Solución macro de CU va más allá de un centro de servicio, gestión del mismo o atención al usuario. Es una Solución que aparte de cumplir con estos parámetros debe estar alineada y asociada estrechamente con el óptimo rendimiento, disponibilidad y eficiencia.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Éstos índices de cumplimiento y recomendaciones de mejora a la alta gerencia lo puede hacer la metodología COBIT, de ahí, la razón por la que se escogió la misma.</a:t>
            </a:r>
          </a:p>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11</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Administración de integración del proyecto</a:t>
            </a:r>
          </a:p>
          <a:p>
            <a:r>
              <a:rPr lang="es-EC" dirty="0" smtClean="0"/>
              <a:t>Administración de alcance del proyecto</a:t>
            </a:r>
          </a:p>
          <a:p>
            <a:r>
              <a:rPr lang="es-EC" dirty="0" smtClean="0"/>
              <a:t>Administración de tempo del proyecto</a:t>
            </a:r>
          </a:p>
          <a:p>
            <a:r>
              <a:rPr lang="es-EC" dirty="0" smtClean="0"/>
              <a:t>Administración de costos del proyecto </a:t>
            </a:r>
          </a:p>
          <a:p>
            <a:r>
              <a:rPr lang="es-EC" dirty="0" smtClean="0"/>
              <a:t>Administración de la calidad del proyecto </a:t>
            </a:r>
          </a:p>
          <a:p>
            <a:r>
              <a:rPr lang="es-EC" dirty="0" smtClean="0"/>
              <a:t>Administración de recursos del proyecto </a:t>
            </a:r>
          </a:p>
          <a:p>
            <a:r>
              <a:rPr lang="es-EC" dirty="0" smtClean="0"/>
              <a:t>Administración de las comunicaciones del proyecto</a:t>
            </a:r>
          </a:p>
          <a:p>
            <a:r>
              <a:rPr lang="es-EC" dirty="0" smtClean="0"/>
              <a:t>Administración de riesgos del proyecto</a:t>
            </a:r>
          </a:p>
          <a:p>
            <a:r>
              <a:rPr lang="es-EC" dirty="0" smtClean="0"/>
              <a:t>Administración de adquisiciones del proyecto </a:t>
            </a:r>
          </a:p>
          <a:p>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Una Solución macro de CU va más allá de un centro de servicio, gestión del mismo o atención al usuario. Es una Solución que aparte de cumplir con estos parámetros debe estar alineada y asociada estrechamente con el óptimo rendimiento, disponibilidad y eficiencia.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Éstos índices de cumplimiento y recomendaciones de mejora a la alta gerencia lo puede hacer la metodología COBIT, de ahí, la razón por la que se escogió la misma.</a:t>
            </a:r>
          </a:p>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12</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13</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14</a:t>
            </a:fld>
            <a:endParaRPr lang="es-EC"/>
          </a:p>
        </p:txBody>
      </p:sp>
    </p:spTree>
    <p:extLst>
      <p:ext uri="{BB962C8B-B14F-4D97-AF65-F5344CB8AC3E}">
        <p14:creationId xmlns:p14="http://schemas.microsoft.com/office/powerpoint/2010/main" val="2060293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BB8235-C896-44DC-BD02-D1467A989502}" type="slidenum">
              <a:rPr lang="es-EC" smtClean="0"/>
              <a:pPr/>
              <a:t>15</a:t>
            </a:fld>
            <a:endParaRPr lang="es-EC"/>
          </a:p>
        </p:txBody>
      </p:sp>
    </p:spTree>
    <p:extLst>
      <p:ext uri="{BB962C8B-B14F-4D97-AF65-F5344CB8AC3E}">
        <p14:creationId xmlns:p14="http://schemas.microsoft.com/office/powerpoint/2010/main" val="2060293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3048606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343206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34565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3341185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7510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48666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304480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426454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55332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166097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330591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382117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3737766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270258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26946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1FAAC01-F6AA-402D-9B36-769A42E962E0}" type="datetimeFigureOut">
              <a:rPr lang="es-EC" smtClean="0"/>
              <a:pPr/>
              <a:t>21/01/2015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89A9990-E397-4878-8A81-B037D09586F9}" type="slidenum">
              <a:rPr lang="es-EC" smtClean="0"/>
              <a:pPr/>
              <a:t>‹Nº›</a:t>
            </a:fld>
            <a:endParaRPr lang="es-EC"/>
          </a:p>
        </p:txBody>
      </p:sp>
    </p:spTree>
    <p:extLst>
      <p:ext uri="{BB962C8B-B14F-4D97-AF65-F5344CB8AC3E}">
        <p14:creationId xmlns:p14="http://schemas.microsoft.com/office/powerpoint/2010/main" val="277326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FAAC01-F6AA-402D-9B36-769A42E962E0}" type="datetimeFigureOut">
              <a:rPr lang="es-EC" smtClean="0"/>
              <a:pPr/>
              <a:t>21/01/2015</a:t>
            </a:fld>
            <a:endParaRPr lang="es-EC"/>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89A9990-E397-4878-8A81-B037D09586F9}" type="slidenum">
              <a:rPr lang="es-EC" smtClean="0"/>
              <a:pPr/>
              <a:t>‹Nº›</a:t>
            </a:fld>
            <a:endParaRPr lang="es-EC"/>
          </a:p>
        </p:txBody>
      </p:sp>
    </p:spTree>
    <p:extLst>
      <p:ext uri="{BB962C8B-B14F-4D97-AF65-F5344CB8AC3E}">
        <p14:creationId xmlns:p14="http://schemas.microsoft.com/office/powerpoint/2010/main" val="345395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9" y="1509166"/>
            <a:ext cx="7992888" cy="5509200"/>
          </a:xfrm>
          <a:prstGeom prst="rect">
            <a:avLst/>
          </a:prstGeom>
        </p:spPr>
        <p:txBody>
          <a:bodyPr wrap="square">
            <a:spAutoFit/>
          </a:bodyPr>
          <a:lstStyle/>
          <a:p>
            <a:pPr algn="ctr"/>
            <a:r>
              <a:rPr lang="es-EC" sz="2800" b="1" i="1" spc="-150" dirty="0" smtClean="0"/>
              <a:t>ESCUELA SUPERIOR </a:t>
            </a:r>
            <a:r>
              <a:rPr lang="es-EC" sz="2800" b="1" i="1" spc="-150" dirty="0"/>
              <a:t>POLITÉCNICA DEL EJÉRCITO</a:t>
            </a:r>
            <a:endParaRPr lang="es-EC" sz="2800" i="1" spc="-150" dirty="0"/>
          </a:p>
          <a:p>
            <a:pPr algn="ctr"/>
            <a:endParaRPr lang="es-EC" b="1" i="1" dirty="0"/>
          </a:p>
          <a:p>
            <a:pPr algn="ctr"/>
            <a:r>
              <a:rPr lang="es-EC" b="1" i="1" dirty="0" smtClean="0">
                <a:solidFill>
                  <a:schemeClr val="accent3">
                    <a:lumMod val="50000"/>
                  </a:schemeClr>
                </a:solidFill>
              </a:rPr>
              <a:t>PROGRAMA: </a:t>
            </a:r>
          </a:p>
          <a:p>
            <a:pPr algn="ctr"/>
            <a:r>
              <a:rPr lang="es-EC" b="1" i="1" dirty="0" smtClean="0"/>
              <a:t>MAESTRÍA DE GERENCIA EN SISTEMAS</a:t>
            </a:r>
          </a:p>
          <a:p>
            <a:pPr algn="ctr"/>
            <a:endParaRPr lang="es-EC" b="1" i="1" dirty="0" smtClean="0"/>
          </a:p>
          <a:p>
            <a:pPr algn="ctr"/>
            <a:endParaRPr lang="es-EC" b="1" i="1" dirty="0" smtClean="0"/>
          </a:p>
          <a:p>
            <a:pPr algn="ctr"/>
            <a:r>
              <a:rPr lang="es-EC" b="1" i="1" dirty="0">
                <a:solidFill>
                  <a:schemeClr val="accent3">
                    <a:lumMod val="50000"/>
                  </a:schemeClr>
                </a:solidFill>
              </a:rPr>
              <a:t>TÍTULO</a:t>
            </a:r>
          </a:p>
          <a:p>
            <a:pPr algn="ctr"/>
            <a:r>
              <a:rPr lang="es-EC" b="1" i="1" dirty="0" smtClean="0"/>
              <a:t>“</a:t>
            </a:r>
            <a:r>
              <a:rPr lang="es-EC" i="1" dirty="0"/>
              <a:t>MONITOREO Y EVALUACIÓN DE LA SOLUCIÓN CORPORATIVA DE COMUNICACIONES UNIFICADAS DE CISCO INSTALADA EN LA CORPORACIÓN NACIONAL DE TELECOMUNICACIONES UTILIZANDO METODOLOGÍA </a:t>
            </a:r>
          </a:p>
          <a:p>
            <a:pPr algn="ctr"/>
            <a:r>
              <a:rPr lang="es-EC" i="1" dirty="0"/>
              <a:t>COBIT </a:t>
            </a:r>
            <a:r>
              <a:rPr lang="es-EC" i="1" dirty="0" smtClean="0"/>
              <a:t>4.1</a:t>
            </a:r>
            <a:r>
              <a:rPr lang="es-EC" b="1" i="1" dirty="0" smtClean="0"/>
              <a:t>”</a:t>
            </a:r>
          </a:p>
          <a:p>
            <a:pPr algn="ctr"/>
            <a:endParaRPr lang="es-EC" b="1" i="1" dirty="0" smtClean="0"/>
          </a:p>
          <a:p>
            <a:pPr algn="ctr"/>
            <a:r>
              <a:rPr lang="es-EC" b="1" i="1" dirty="0" smtClean="0">
                <a:solidFill>
                  <a:schemeClr val="accent3">
                    <a:lumMod val="50000"/>
                  </a:schemeClr>
                </a:solidFill>
              </a:rPr>
              <a:t>AUTOR:</a:t>
            </a:r>
            <a:endParaRPr lang="es-EC" b="1" i="1" dirty="0">
              <a:solidFill>
                <a:schemeClr val="accent3">
                  <a:lumMod val="50000"/>
                </a:schemeClr>
              </a:solidFill>
            </a:endParaRPr>
          </a:p>
          <a:p>
            <a:pPr lvl="0" algn="ctr"/>
            <a:r>
              <a:rPr lang="es-EC" i="1" dirty="0" smtClean="0"/>
              <a:t>Ing. JOHAN JAVIER DÍAZ GUAMÁN</a:t>
            </a:r>
          </a:p>
          <a:p>
            <a:pPr algn="ctr"/>
            <a:endParaRPr lang="es-EC" b="1" i="1" dirty="0" smtClean="0"/>
          </a:p>
          <a:p>
            <a:pPr algn="ctr"/>
            <a:r>
              <a:rPr lang="es-EC" b="1" i="1" dirty="0">
                <a:solidFill>
                  <a:schemeClr val="accent3">
                    <a:lumMod val="50000"/>
                  </a:schemeClr>
                </a:solidFill>
              </a:rPr>
              <a:t>TUTOR:</a:t>
            </a:r>
          </a:p>
          <a:p>
            <a:pPr algn="ctr"/>
            <a:r>
              <a:rPr lang="es-EC" i="1" dirty="0" err="1" smtClean="0"/>
              <a:t>Crnl</a:t>
            </a:r>
            <a:r>
              <a:rPr lang="es-EC" i="1" dirty="0" smtClean="0"/>
              <a:t>. (S.P.) FIDEL CASTRO, </a:t>
            </a:r>
            <a:r>
              <a:rPr lang="es-EC" i="1" dirty="0" err="1" smtClean="0"/>
              <a:t>M.Sc</a:t>
            </a:r>
            <a:r>
              <a:rPr lang="es-EC" i="1" dirty="0" smtClean="0"/>
              <a:t>.</a:t>
            </a:r>
          </a:p>
          <a:p>
            <a:pPr algn="ctr"/>
            <a:endParaRPr lang="es-EC" i="1" dirty="0" smtClean="0"/>
          </a:p>
          <a:p>
            <a:pPr algn="ctr"/>
            <a:endParaRPr lang="es-EC" i="1" dirty="0"/>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86" t="41667" r="41288" b="33073"/>
          <a:stretch/>
        </p:blipFill>
        <p:spPr bwMode="auto">
          <a:xfrm>
            <a:off x="2678050" y="332656"/>
            <a:ext cx="3355851" cy="934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98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1725152" cy="1046440"/>
          </a:xfrm>
          <a:prstGeom prst="rect">
            <a:avLst/>
          </a:prstGeom>
        </p:spPr>
        <p:txBody>
          <a:bodyPr wrap="none">
            <a:spAutoFit/>
          </a:bodyPr>
          <a:lstStyle/>
          <a:p>
            <a:r>
              <a:rPr lang="es-EC" sz="3200" b="1" i="1" u="sng" spc="-150" dirty="0" smtClean="0">
                <a:latin typeface="Century Schoolbook" panose="02040604050505020304" pitchFamily="18" charset="0"/>
              </a:rPr>
              <a:t>Alcance</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22" name="Rectángulo 4"/>
          <p:cNvSpPr/>
          <p:nvPr/>
        </p:nvSpPr>
        <p:spPr>
          <a:xfrm>
            <a:off x="332513" y="1605623"/>
            <a:ext cx="6111695" cy="2769989"/>
          </a:xfrm>
          <a:prstGeom prst="rect">
            <a:avLst/>
          </a:prstGeom>
        </p:spPr>
        <p:txBody>
          <a:bodyPr wrap="square">
            <a:spAutoFit/>
          </a:bodyPr>
          <a:lstStyle/>
          <a:p>
            <a:pPr algn="just"/>
            <a:r>
              <a:rPr lang="es-EC" sz="1900" i="1" dirty="0" smtClean="0">
                <a:latin typeface="Century Schoolbook" panose="02040604050505020304" pitchFamily="18" charset="0"/>
                <a:cs typeface="Times New Roman" panose="02020603050405020304" pitchFamily="18" charset="0"/>
              </a:rPr>
              <a:t>En </a:t>
            </a:r>
            <a:r>
              <a:rPr lang="es-EC" sz="1900" i="1" dirty="0">
                <a:latin typeface="Century Schoolbook" panose="02040604050505020304" pitchFamily="18" charset="0"/>
                <a:cs typeface="Times New Roman" panose="02020603050405020304" pitchFamily="18" charset="0"/>
              </a:rPr>
              <a:t>el siguiente proyecto se cubrirá el Monitoreo y Evaluación de Desempeño y El Monitoreo y Evaluación del Control Interno de la solución instalada en Comunicaciones Unificadas de CISCO dentro de la Corporación Nacional de Telecomunicaciones. Es decir de los Dominios de COBIT versión 4.1, el que concierne específicamente al Monitoreo, sus dos primeros módulos.</a:t>
            </a:r>
          </a:p>
          <a:p>
            <a:pPr algn="just"/>
            <a:endParaRPr lang="es-EC" sz="2200" i="1" dirty="0">
              <a:latin typeface="Century Schoolbook" panose="02040604050505020304" pitchFamily="18" charset="0"/>
              <a:cs typeface="Times New Roman" panose="02020603050405020304" pitchFamily="18" charset="0"/>
            </a:endParaRPr>
          </a:p>
        </p:txBody>
      </p:sp>
    </p:spTree>
    <p:extLst>
      <p:ext uri="{BB962C8B-B14F-4D97-AF65-F5344CB8AC3E}">
        <p14:creationId xmlns:p14="http://schemas.microsoft.com/office/powerpoint/2010/main" val="201593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4692310" cy="846386"/>
          </a:xfrm>
          <a:prstGeom prst="rect">
            <a:avLst/>
          </a:prstGeom>
        </p:spPr>
        <p:txBody>
          <a:bodyPr wrap="none">
            <a:spAutoFit/>
          </a:bodyPr>
          <a:lstStyle/>
          <a:p>
            <a:r>
              <a:rPr lang="es-EC" sz="2400" b="1" i="1" spc="-150" dirty="0" smtClean="0">
                <a:latin typeface="Century Schoolbook" panose="02040604050505020304" pitchFamily="18" charset="0"/>
              </a:rPr>
              <a:t>Estándares para Gobierno de TI</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5" name="4 Imagen"/>
          <p:cNvPicPr/>
          <p:nvPr/>
        </p:nvPicPr>
        <p:blipFill rotWithShape="1">
          <a:blip r:embed="rId3"/>
          <a:srcRect l="18087" t="22693" r="41394" b="6733"/>
          <a:stretch/>
        </p:blipFill>
        <p:spPr bwMode="auto">
          <a:xfrm>
            <a:off x="284627" y="1412776"/>
            <a:ext cx="3351269" cy="3096344"/>
          </a:xfrm>
          <a:prstGeom prst="rect">
            <a:avLst/>
          </a:prstGeom>
          <a:ln>
            <a:solidFill>
              <a:schemeClr val="tx1"/>
            </a:solidFill>
          </a:ln>
          <a:extLst>
            <a:ext uri="{53640926-AAD7-44D8-BBD7-CCE9431645EC}">
              <a14:shadowObscured xmlns:a14="http://schemas.microsoft.com/office/drawing/2010/main"/>
            </a:ext>
          </a:extLst>
        </p:spPr>
      </p:pic>
      <p:pic>
        <p:nvPicPr>
          <p:cNvPr id="8" name="7 Imagen"/>
          <p:cNvPicPr/>
          <p:nvPr/>
        </p:nvPicPr>
        <p:blipFill>
          <a:blip r:embed="rId4">
            <a:extLst>
              <a:ext uri="{28A0092B-C50C-407E-A947-70E740481C1C}">
                <a14:useLocalDpi xmlns:a14="http://schemas.microsoft.com/office/drawing/2010/main" val="0"/>
              </a:ext>
            </a:extLst>
          </a:blip>
          <a:srcRect l="48410" t="20544" r="34773" b="54381"/>
          <a:stretch>
            <a:fillRect/>
          </a:stretch>
        </p:blipFill>
        <p:spPr bwMode="auto">
          <a:xfrm>
            <a:off x="5624849" y="3717032"/>
            <a:ext cx="3186786" cy="2808311"/>
          </a:xfrm>
          <a:prstGeom prst="rect">
            <a:avLst/>
          </a:prstGeom>
          <a:noFill/>
          <a:ln>
            <a:solidFill>
              <a:schemeClr val="tx1"/>
            </a:solidFill>
          </a:ln>
        </p:spPr>
      </p:pic>
      <p:pic>
        <p:nvPicPr>
          <p:cNvPr id="9" name="8 Imagen"/>
          <p:cNvPicPr/>
          <p:nvPr/>
        </p:nvPicPr>
        <p:blipFill>
          <a:blip r:embed="rId5">
            <a:extLst>
              <a:ext uri="{28A0092B-C50C-407E-A947-70E740481C1C}">
                <a14:useLocalDpi xmlns:a14="http://schemas.microsoft.com/office/drawing/2010/main" val="0"/>
              </a:ext>
            </a:extLst>
          </a:blip>
          <a:srcRect l="35670" t="28700" r="33244" b="19637"/>
          <a:stretch>
            <a:fillRect/>
          </a:stretch>
        </p:blipFill>
        <p:spPr bwMode="auto">
          <a:xfrm>
            <a:off x="2818248" y="2348880"/>
            <a:ext cx="3252146" cy="2952327"/>
          </a:xfrm>
          <a:prstGeom prst="rect">
            <a:avLst/>
          </a:prstGeom>
          <a:noFill/>
          <a:ln w="12700" cmpd="sng">
            <a:solidFill>
              <a:srgbClr val="000000"/>
            </a:solidFill>
            <a:miter lim="800000"/>
            <a:headEnd/>
            <a:tailEnd/>
          </a:ln>
          <a:effectLst/>
        </p:spPr>
      </p:pic>
    </p:spTree>
    <p:extLst>
      <p:ext uri="{BB962C8B-B14F-4D97-AF65-F5344CB8AC3E}">
        <p14:creationId xmlns:p14="http://schemas.microsoft.com/office/powerpoint/2010/main" val="5390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2350323" cy="846386"/>
          </a:xfrm>
          <a:prstGeom prst="rect">
            <a:avLst/>
          </a:prstGeom>
        </p:spPr>
        <p:txBody>
          <a:bodyPr wrap="none">
            <a:spAutoFit/>
          </a:bodyPr>
          <a:lstStyle/>
          <a:p>
            <a:r>
              <a:rPr lang="es-EC" sz="2400" b="1" i="1" spc="-150" dirty="0" smtClean="0">
                <a:latin typeface="Century Schoolbook" panose="02040604050505020304" pitchFamily="18" charset="0"/>
              </a:rPr>
              <a:t>Porqué </a:t>
            </a:r>
            <a:r>
              <a:rPr lang="es-EC" sz="2400" b="1" i="1" spc="-150" dirty="0" err="1" smtClean="0">
                <a:latin typeface="Century Schoolbook" panose="02040604050505020304" pitchFamily="18" charset="0"/>
              </a:rPr>
              <a:t>Cobit</a:t>
            </a:r>
            <a:r>
              <a:rPr lang="es-EC" sz="2400" b="1" i="1" spc="-150" dirty="0" smtClean="0">
                <a:latin typeface="Century Schoolbook" panose="02040604050505020304" pitchFamily="18" charset="0"/>
              </a:rPr>
              <a:t>..?</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9" name="8 Imagen"/>
          <p:cNvPicPr/>
          <p:nvPr/>
        </p:nvPicPr>
        <p:blipFill>
          <a:blip r:embed="rId3">
            <a:extLst>
              <a:ext uri="{28A0092B-C50C-407E-A947-70E740481C1C}">
                <a14:useLocalDpi xmlns:a14="http://schemas.microsoft.com/office/drawing/2010/main" val="0"/>
              </a:ext>
            </a:extLst>
          </a:blip>
          <a:srcRect l="35670" t="28700" r="33244" b="19637"/>
          <a:stretch>
            <a:fillRect/>
          </a:stretch>
        </p:blipFill>
        <p:spPr bwMode="auto">
          <a:xfrm>
            <a:off x="2938324" y="2348880"/>
            <a:ext cx="3252146" cy="2952327"/>
          </a:xfrm>
          <a:prstGeom prst="rect">
            <a:avLst/>
          </a:prstGeom>
          <a:noFill/>
          <a:ln w="12700" cmpd="sng">
            <a:noFill/>
            <a:miter lim="800000"/>
            <a:headEnd/>
            <a:tailEnd/>
          </a:ln>
          <a:effectLst/>
        </p:spPr>
      </p:pic>
      <p:sp>
        <p:nvSpPr>
          <p:cNvPr id="10" name="3 Rectángulo"/>
          <p:cNvSpPr/>
          <p:nvPr/>
        </p:nvSpPr>
        <p:spPr>
          <a:xfrm>
            <a:off x="251520" y="1608118"/>
            <a:ext cx="2566728" cy="1938992"/>
          </a:xfrm>
          <a:prstGeom prst="rect">
            <a:avLst/>
          </a:prstGeom>
        </p:spPr>
        <p:txBody>
          <a:bodyPr wrap="square">
            <a:spAutoFit/>
          </a:bodyPr>
          <a:lstStyle/>
          <a:p>
            <a:r>
              <a:rPr lang="es-EC" sz="2400" i="1" spc="-150" dirty="0">
                <a:latin typeface="Century Schoolbook" panose="02040604050505020304" pitchFamily="18" charset="0"/>
              </a:rPr>
              <a:t>COBIT es la metodología que más puntos de confluencia presenta con ITIL</a:t>
            </a:r>
            <a:endParaRPr lang="es-ES" sz="2500" dirty="0">
              <a:latin typeface="Arial Black" pitchFamily="34" charset="0"/>
            </a:endParaRPr>
          </a:p>
        </p:txBody>
      </p:sp>
      <p:sp>
        <p:nvSpPr>
          <p:cNvPr id="11" name="3 Rectángulo"/>
          <p:cNvSpPr/>
          <p:nvPr/>
        </p:nvSpPr>
        <p:spPr>
          <a:xfrm>
            <a:off x="403920" y="4149080"/>
            <a:ext cx="2566728" cy="1938992"/>
          </a:xfrm>
          <a:prstGeom prst="rect">
            <a:avLst/>
          </a:prstGeom>
        </p:spPr>
        <p:txBody>
          <a:bodyPr wrap="square">
            <a:spAutoFit/>
          </a:bodyPr>
          <a:lstStyle/>
          <a:p>
            <a:r>
              <a:rPr lang="es-EC" sz="2400" i="1" spc="-150" dirty="0">
                <a:latin typeface="Century Schoolbook" panose="02040604050505020304" pitchFamily="18" charset="0"/>
              </a:rPr>
              <a:t>COBIT tiene mayor </a:t>
            </a:r>
            <a:r>
              <a:rPr lang="es-EC" sz="2400" i="1" spc="-150" dirty="0" smtClean="0">
                <a:latin typeface="Century Schoolbook" panose="02040604050505020304" pitchFamily="18" charset="0"/>
              </a:rPr>
              <a:t>alcance, </a:t>
            </a:r>
            <a:r>
              <a:rPr lang="es-EC" sz="2400" i="1" spc="-150" dirty="0">
                <a:latin typeface="Century Schoolbook" panose="02040604050505020304" pitchFamily="18" charset="0"/>
              </a:rPr>
              <a:t>abarca todo el espectro de actividades de </a:t>
            </a:r>
            <a:r>
              <a:rPr lang="es-EC" sz="2400" i="1" spc="-150" dirty="0" smtClean="0">
                <a:latin typeface="Century Schoolbook" panose="02040604050505020304" pitchFamily="18" charset="0"/>
              </a:rPr>
              <a:t>TI. </a:t>
            </a:r>
            <a:endParaRPr lang="es-ES" sz="2400" i="1" spc="-150" dirty="0">
              <a:latin typeface="Century Schoolbook" panose="02040604050505020304" pitchFamily="18" charset="0"/>
            </a:endParaRPr>
          </a:p>
        </p:txBody>
      </p:sp>
      <p:sp>
        <p:nvSpPr>
          <p:cNvPr id="12" name="3 Rectángulo"/>
          <p:cNvSpPr/>
          <p:nvPr/>
        </p:nvSpPr>
        <p:spPr>
          <a:xfrm>
            <a:off x="6218080" y="1238786"/>
            <a:ext cx="2566728" cy="2677656"/>
          </a:xfrm>
          <a:prstGeom prst="rect">
            <a:avLst/>
          </a:prstGeom>
        </p:spPr>
        <p:txBody>
          <a:bodyPr wrap="square">
            <a:spAutoFit/>
          </a:bodyPr>
          <a:lstStyle/>
          <a:p>
            <a:r>
              <a:rPr lang="es-EC" sz="2400" i="1" spc="-150" dirty="0">
                <a:latin typeface="Century Schoolbook" panose="02040604050505020304" pitchFamily="18" charset="0"/>
              </a:rPr>
              <a:t>Una Solución macro en </a:t>
            </a:r>
            <a:r>
              <a:rPr lang="es-EC" sz="2400" i="1" spc="-150" dirty="0" smtClean="0">
                <a:latin typeface="Century Schoolbook" panose="02040604050505020304" pitchFamily="18" charset="0"/>
              </a:rPr>
              <a:t>C U </a:t>
            </a:r>
            <a:r>
              <a:rPr lang="es-EC" sz="2400" i="1" spc="-150" dirty="0">
                <a:latin typeface="Century Schoolbook" panose="02040604050505020304" pitchFamily="18" charset="0"/>
              </a:rPr>
              <a:t>va más allá de un centro de servicio, gestión del mismo o atención al usuario.</a:t>
            </a:r>
            <a:endParaRPr lang="es-ES" sz="2400" i="1" spc="-150" dirty="0">
              <a:latin typeface="Century Schoolbook" panose="02040604050505020304" pitchFamily="18" charset="0"/>
            </a:endParaRPr>
          </a:p>
        </p:txBody>
      </p:sp>
      <p:sp>
        <p:nvSpPr>
          <p:cNvPr id="13" name="3 Rectángulo"/>
          <p:cNvSpPr/>
          <p:nvPr/>
        </p:nvSpPr>
        <p:spPr>
          <a:xfrm>
            <a:off x="6218080" y="4484833"/>
            <a:ext cx="2566728" cy="1938992"/>
          </a:xfrm>
          <a:prstGeom prst="rect">
            <a:avLst/>
          </a:prstGeom>
        </p:spPr>
        <p:txBody>
          <a:bodyPr wrap="square">
            <a:spAutoFit/>
          </a:bodyPr>
          <a:lstStyle/>
          <a:p>
            <a:r>
              <a:rPr lang="es-EC" sz="2400" i="1" spc="-150" dirty="0">
                <a:latin typeface="Century Schoolbook" panose="02040604050505020304" pitchFamily="18" charset="0"/>
              </a:rPr>
              <a:t>ITIL está centrado solo en “Service Management” (gestión del servicio).</a:t>
            </a:r>
            <a:endParaRPr lang="es-ES" sz="2400" i="1" spc="-150" dirty="0">
              <a:latin typeface="Century Schoolbook" panose="02040604050505020304" pitchFamily="18" charset="0"/>
            </a:endParaRPr>
          </a:p>
        </p:txBody>
      </p:sp>
    </p:spTree>
    <p:extLst>
      <p:ext uri="{BB962C8B-B14F-4D97-AF65-F5344CB8AC3E}">
        <p14:creationId xmlns:p14="http://schemas.microsoft.com/office/powerpoint/2010/main" val="11892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1383712" cy="846386"/>
          </a:xfrm>
          <a:prstGeom prst="rect">
            <a:avLst/>
          </a:prstGeom>
        </p:spPr>
        <p:txBody>
          <a:bodyPr wrap="none">
            <a:spAutoFit/>
          </a:bodyPr>
          <a:lstStyle/>
          <a:p>
            <a:r>
              <a:rPr lang="es-EC" sz="2400" b="1" i="1" spc="-150" dirty="0" err="1" smtClean="0">
                <a:latin typeface="Century Schoolbook" panose="02040604050505020304" pitchFamily="18" charset="0"/>
              </a:rPr>
              <a:t>Cobit</a:t>
            </a:r>
            <a:r>
              <a:rPr lang="es-EC" sz="2400" b="1" i="1" spc="-150" dirty="0" smtClean="0">
                <a:latin typeface="Century Schoolbook" panose="02040604050505020304" pitchFamily="18" charset="0"/>
              </a:rPr>
              <a:t> 4.1</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10" name="9 Imagen"/>
          <p:cNvPicPr/>
          <p:nvPr/>
        </p:nvPicPr>
        <p:blipFill>
          <a:blip r:embed="rId3">
            <a:extLst>
              <a:ext uri="{28A0092B-C50C-407E-A947-70E740481C1C}">
                <a14:useLocalDpi xmlns:a14="http://schemas.microsoft.com/office/drawing/2010/main" val="0"/>
              </a:ext>
            </a:extLst>
          </a:blip>
          <a:srcRect l="32480" t="35474" r="26302" b="23311"/>
          <a:stretch>
            <a:fillRect/>
          </a:stretch>
        </p:blipFill>
        <p:spPr bwMode="auto">
          <a:xfrm>
            <a:off x="2051720" y="1052736"/>
            <a:ext cx="4248472" cy="2726304"/>
          </a:xfrm>
          <a:prstGeom prst="rect">
            <a:avLst/>
          </a:prstGeom>
          <a:noFill/>
          <a:ln w="12700" cmpd="sng">
            <a:noFill/>
            <a:miter lim="800000"/>
            <a:headEnd/>
            <a:tailEnd/>
          </a:ln>
          <a:effectLst/>
        </p:spPr>
      </p:pic>
      <p:pic>
        <p:nvPicPr>
          <p:cNvPr id="11" name="Imagen 6"/>
          <p:cNvPicPr/>
          <p:nvPr/>
        </p:nvPicPr>
        <p:blipFill rotWithShape="1">
          <a:blip r:embed="rId4"/>
          <a:srcRect l="27007" t="39879" r="24073" b="21148"/>
          <a:stretch/>
        </p:blipFill>
        <p:spPr bwMode="auto">
          <a:xfrm>
            <a:off x="1534884" y="3573016"/>
            <a:ext cx="5485388" cy="2736304"/>
          </a:xfrm>
          <a:prstGeom prst="rect">
            <a:avLst/>
          </a:prstGeom>
          <a:ln w="12700">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519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1383712" cy="846386"/>
          </a:xfrm>
          <a:prstGeom prst="rect">
            <a:avLst/>
          </a:prstGeom>
        </p:spPr>
        <p:txBody>
          <a:bodyPr wrap="none">
            <a:spAutoFit/>
          </a:bodyPr>
          <a:lstStyle/>
          <a:p>
            <a:r>
              <a:rPr lang="es-EC" sz="2400" b="1" i="1" spc="-150" dirty="0" err="1" smtClean="0">
                <a:latin typeface="Century Schoolbook" panose="02040604050505020304" pitchFamily="18" charset="0"/>
              </a:rPr>
              <a:t>Cobit</a:t>
            </a:r>
            <a:r>
              <a:rPr lang="es-EC" sz="2400" b="1" i="1" spc="-150" dirty="0" smtClean="0">
                <a:latin typeface="Century Schoolbook" panose="02040604050505020304" pitchFamily="18" charset="0"/>
              </a:rPr>
              <a:t> 4.1</a:t>
            </a:r>
            <a:endParaRPr lang="es-EC" sz="2400" i="1" spc="-150" dirty="0">
              <a:latin typeface="Century Schoolbook" panose="02040604050505020304" pitchFamily="18" charset="0"/>
            </a:endParaRPr>
          </a:p>
          <a:p>
            <a:endParaRPr lang="es-ES" sz="2500" b="1" dirty="0">
              <a:latin typeface="Arial Black" pitchFamily="34" charset="0"/>
            </a:endParaRPr>
          </a:p>
        </p:txBody>
      </p:sp>
      <p:sp>
        <p:nvSpPr>
          <p:cNvPr id="8" name="3 Rectángulo"/>
          <p:cNvSpPr/>
          <p:nvPr/>
        </p:nvSpPr>
        <p:spPr>
          <a:xfrm>
            <a:off x="251520" y="1332067"/>
            <a:ext cx="3193503" cy="815608"/>
          </a:xfrm>
          <a:prstGeom prst="rect">
            <a:avLst/>
          </a:prstGeom>
        </p:spPr>
        <p:txBody>
          <a:bodyPr wrap="none">
            <a:spAutoFit/>
          </a:bodyPr>
          <a:lstStyle/>
          <a:p>
            <a:r>
              <a:rPr lang="es-EC" sz="2200" b="1" i="1" spc="-150" dirty="0" smtClean="0">
                <a:latin typeface="Century Schoolbook" panose="02040604050505020304" pitchFamily="18" charset="0"/>
              </a:rPr>
              <a:t>Monitoreo y Evaluación</a:t>
            </a:r>
            <a:endParaRPr lang="es-EC" sz="2200" i="1" spc="-150" dirty="0">
              <a:latin typeface="Century Schoolbook" panose="02040604050505020304" pitchFamily="18" charset="0"/>
            </a:endParaRPr>
          </a:p>
          <a:p>
            <a:endParaRPr lang="es-ES" sz="2500" b="1" dirty="0">
              <a:latin typeface="Arial Black" pitchFamily="34" charset="0"/>
            </a:endParaRPr>
          </a:p>
        </p:txBody>
      </p:sp>
      <p:sp>
        <p:nvSpPr>
          <p:cNvPr id="12" name="Rectángulo 4"/>
          <p:cNvSpPr/>
          <p:nvPr/>
        </p:nvSpPr>
        <p:spPr>
          <a:xfrm>
            <a:off x="251520" y="2060848"/>
            <a:ext cx="6111695" cy="1846659"/>
          </a:xfrm>
          <a:prstGeom prst="rect">
            <a:avLst/>
          </a:prstGeom>
        </p:spPr>
        <p:txBody>
          <a:bodyPr wrap="square">
            <a:spAutoFit/>
          </a:bodyPr>
          <a:lstStyle/>
          <a:p>
            <a:pPr algn="just"/>
            <a:r>
              <a:rPr lang="es-EC" sz="1900" i="1" dirty="0">
                <a:latin typeface="Century Schoolbook" panose="02040604050505020304" pitchFamily="18" charset="0"/>
                <a:cs typeface="Times New Roman" panose="02020603050405020304" pitchFamily="18" charset="0"/>
              </a:rPr>
              <a:t>Todos los procesos necesitan ser evaluados regularmente a través del tiempo para verificar su calidad y su eficiencia en cuanto a los requerimientos de control. Estos dominios agrupan objetivos de control de alto nivel, que cubren tanto los aspectos de información, como de la tecnología que la respalda. </a:t>
            </a:r>
            <a:endParaRPr lang="es-EC" sz="2200" i="1" dirty="0">
              <a:latin typeface="Century Schoolbook" panose="02040604050505020304" pitchFamily="18" charset="0"/>
              <a:cs typeface="Times New Roman" panose="02020603050405020304" pitchFamily="18" charset="0"/>
            </a:endParaRPr>
          </a:p>
        </p:txBody>
      </p:sp>
      <p:sp>
        <p:nvSpPr>
          <p:cNvPr id="16" name="3 Rectángulo"/>
          <p:cNvSpPr/>
          <p:nvPr/>
        </p:nvSpPr>
        <p:spPr>
          <a:xfrm>
            <a:off x="333013" y="4264248"/>
            <a:ext cx="3230875" cy="707886"/>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spAutoFit/>
          </a:bodyPr>
          <a:lstStyle/>
          <a:p>
            <a:r>
              <a:rPr lang="es-EC" sz="2000" b="1" i="1" spc="-150" dirty="0" smtClean="0">
                <a:solidFill>
                  <a:schemeClr val="tx1"/>
                </a:solidFill>
                <a:latin typeface="Century Schoolbook" panose="02040604050505020304" pitchFamily="18" charset="0"/>
              </a:rPr>
              <a:t>ME1 </a:t>
            </a:r>
            <a:r>
              <a:rPr lang="es-EC" sz="2000" b="1" i="1" spc="-150" dirty="0">
                <a:latin typeface="Century Schoolbook" panose="02040604050505020304" pitchFamily="18" charset="0"/>
              </a:rPr>
              <a:t>Monitorear y Evaluar el Desempeño de TI</a:t>
            </a:r>
            <a:endParaRPr lang="es-ES" sz="2500" b="1" dirty="0">
              <a:latin typeface="Arial Black" pitchFamily="34" charset="0"/>
            </a:endParaRPr>
          </a:p>
        </p:txBody>
      </p:sp>
      <p:sp>
        <p:nvSpPr>
          <p:cNvPr id="17" name="3 Rectángulo"/>
          <p:cNvSpPr/>
          <p:nvPr/>
        </p:nvSpPr>
        <p:spPr>
          <a:xfrm>
            <a:off x="4211960" y="4225776"/>
            <a:ext cx="3635932" cy="769441"/>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es-EC" sz="2200" b="1" i="1" spc="-150" dirty="0" smtClean="0">
                <a:solidFill>
                  <a:schemeClr val="tx1"/>
                </a:solidFill>
                <a:latin typeface="Century Schoolbook" panose="02040604050505020304" pitchFamily="18" charset="0"/>
              </a:rPr>
              <a:t>ME2</a:t>
            </a:r>
            <a:r>
              <a:rPr lang="es-EC" sz="2200" b="1" i="1" spc="-150" dirty="0" smtClean="0">
                <a:latin typeface="Century Schoolbook" panose="02040604050505020304" pitchFamily="18" charset="0"/>
              </a:rPr>
              <a:t> </a:t>
            </a:r>
            <a:r>
              <a:rPr lang="es-EC" sz="2200" b="1" i="1" spc="-150" dirty="0">
                <a:latin typeface="Century Schoolbook" panose="02040604050505020304" pitchFamily="18" charset="0"/>
              </a:rPr>
              <a:t>Monitorear y Evaluar </a:t>
            </a:r>
            <a:endParaRPr lang="es-EC" sz="2200" b="1" i="1" spc="-150" dirty="0" smtClean="0">
              <a:latin typeface="Century Schoolbook" panose="02040604050505020304" pitchFamily="18" charset="0"/>
            </a:endParaRPr>
          </a:p>
          <a:p>
            <a:r>
              <a:rPr lang="es-EC" sz="2200" b="1" i="1" spc="-150" dirty="0" smtClean="0">
                <a:latin typeface="Century Schoolbook" panose="02040604050505020304" pitchFamily="18" charset="0"/>
              </a:rPr>
              <a:t>el </a:t>
            </a:r>
            <a:r>
              <a:rPr lang="es-EC" sz="2200" b="1" i="1" spc="-150" dirty="0">
                <a:latin typeface="Century Schoolbook" panose="02040604050505020304" pitchFamily="18" charset="0"/>
              </a:rPr>
              <a:t>Control Interno</a:t>
            </a:r>
            <a:endParaRPr lang="es-ES" sz="2500" b="1" dirty="0">
              <a:latin typeface="Arial Black" pitchFamily="34" charset="0"/>
            </a:endParaRPr>
          </a:p>
        </p:txBody>
      </p:sp>
      <p:sp>
        <p:nvSpPr>
          <p:cNvPr id="18" name="3 Rectángulo"/>
          <p:cNvSpPr/>
          <p:nvPr/>
        </p:nvSpPr>
        <p:spPr>
          <a:xfrm>
            <a:off x="4211960" y="5230059"/>
            <a:ext cx="3635932" cy="76944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s-EC" sz="2200" b="1" i="1" spc="-150" dirty="0" smtClean="0">
                <a:solidFill>
                  <a:schemeClr val="tx1"/>
                </a:solidFill>
                <a:latin typeface="Century Schoolbook" panose="02040604050505020304" pitchFamily="18" charset="0"/>
              </a:rPr>
              <a:t>ME4</a:t>
            </a:r>
            <a:r>
              <a:rPr lang="es-EC" sz="2200" b="1" i="1" spc="-150" dirty="0" smtClean="0">
                <a:latin typeface="Century Schoolbook" panose="02040604050505020304" pitchFamily="18" charset="0"/>
              </a:rPr>
              <a:t> </a:t>
            </a:r>
            <a:r>
              <a:rPr lang="es-EC" sz="2200" b="1" i="1" spc="-150" dirty="0">
                <a:latin typeface="Century Schoolbook" panose="02040604050505020304" pitchFamily="18" charset="0"/>
              </a:rPr>
              <a:t>Proporcionar </a:t>
            </a:r>
            <a:endParaRPr lang="es-EC" sz="2200" b="1" i="1" spc="-150" dirty="0" smtClean="0">
              <a:latin typeface="Century Schoolbook" panose="02040604050505020304" pitchFamily="18" charset="0"/>
            </a:endParaRPr>
          </a:p>
          <a:p>
            <a:r>
              <a:rPr lang="es-EC" sz="2200" b="1" i="1" spc="-150" dirty="0" smtClean="0">
                <a:latin typeface="Century Schoolbook" panose="02040604050505020304" pitchFamily="18" charset="0"/>
              </a:rPr>
              <a:t>Gobierno </a:t>
            </a:r>
            <a:r>
              <a:rPr lang="es-EC" sz="2200" b="1" i="1" spc="-150" dirty="0">
                <a:latin typeface="Century Schoolbook" panose="02040604050505020304" pitchFamily="18" charset="0"/>
              </a:rPr>
              <a:t>de TI</a:t>
            </a:r>
            <a:endParaRPr lang="es-ES" sz="2500" b="1" dirty="0">
              <a:latin typeface="Arial Black" pitchFamily="34" charset="0"/>
            </a:endParaRPr>
          </a:p>
        </p:txBody>
      </p:sp>
      <p:sp>
        <p:nvSpPr>
          <p:cNvPr id="19" name="3 Rectángulo"/>
          <p:cNvSpPr/>
          <p:nvPr/>
        </p:nvSpPr>
        <p:spPr>
          <a:xfrm>
            <a:off x="333012" y="5230059"/>
            <a:ext cx="3230875" cy="110799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s-EC" sz="2200" b="1" i="1" spc="-150" dirty="0" smtClean="0">
                <a:solidFill>
                  <a:schemeClr val="tx1"/>
                </a:solidFill>
                <a:latin typeface="Century Schoolbook" panose="02040604050505020304" pitchFamily="18" charset="0"/>
              </a:rPr>
              <a:t>ME3</a:t>
            </a:r>
            <a:r>
              <a:rPr lang="es-EC" sz="2200" b="1" i="1" spc="-150" dirty="0" smtClean="0">
                <a:latin typeface="Century Schoolbook" panose="02040604050505020304" pitchFamily="18" charset="0"/>
              </a:rPr>
              <a:t> </a:t>
            </a:r>
            <a:r>
              <a:rPr lang="es-EC" sz="2200" b="1" i="1" spc="-150" dirty="0">
                <a:latin typeface="Century Schoolbook" panose="02040604050505020304" pitchFamily="18" charset="0"/>
              </a:rPr>
              <a:t>Garantizar el </a:t>
            </a:r>
            <a:endParaRPr lang="es-EC" sz="2200" b="1" i="1" spc="-150" dirty="0" smtClean="0">
              <a:latin typeface="Century Schoolbook" panose="02040604050505020304" pitchFamily="18" charset="0"/>
            </a:endParaRPr>
          </a:p>
          <a:p>
            <a:r>
              <a:rPr lang="es-EC" sz="2200" b="1" i="1" spc="-150" dirty="0" smtClean="0">
                <a:latin typeface="Century Schoolbook" panose="02040604050505020304" pitchFamily="18" charset="0"/>
              </a:rPr>
              <a:t>Cumplimiento </a:t>
            </a:r>
          </a:p>
          <a:p>
            <a:r>
              <a:rPr lang="es-EC" sz="2200" b="1" i="1" spc="-150" dirty="0" smtClean="0">
                <a:latin typeface="Century Schoolbook" panose="02040604050505020304" pitchFamily="18" charset="0"/>
              </a:rPr>
              <a:t>Regulatorio</a:t>
            </a:r>
            <a:endParaRPr lang="es-ES" sz="2500" b="1" dirty="0">
              <a:latin typeface="Arial Black" pitchFamily="34" charset="0"/>
            </a:endParaRPr>
          </a:p>
        </p:txBody>
      </p:sp>
    </p:spTree>
    <p:extLst>
      <p:ext uri="{BB962C8B-B14F-4D97-AF65-F5344CB8AC3E}">
        <p14:creationId xmlns:p14="http://schemas.microsoft.com/office/powerpoint/2010/main" val="31067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1383712" cy="846386"/>
          </a:xfrm>
          <a:prstGeom prst="rect">
            <a:avLst/>
          </a:prstGeom>
        </p:spPr>
        <p:txBody>
          <a:bodyPr wrap="none">
            <a:spAutoFit/>
          </a:bodyPr>
          <a:lstStyle/>
          <a:p>
            <a:r>
              <a:rPr lang="es-EC" sz="2400" b="1" i="1" spc="-150" dirty="0" err="1" smtClean="0">
                <a:latin typeface="Century Schoolbook" panose="02040604050505020304" pitchFamily="18" charset="0"/>
              </a:rPr>
              <a:t>Cobit</a:t>
            </a:r>
            <a:r>
              <a:rPr lang="es-EC" sz="2400" b="1" i="1" spc="-150" dirty="0" smtClean="0">
                <a:latin typeface="Century Schoolbook" panose="02040604050505020304" pitchFamily="18" charset="0"/>
              </a:rPr>
              <a:t> 4.1</a:t>
            </a:r>
            <a:endParaRPr lang="es-EC" sz="2400" i="1" spc="-150" dirty="0">
              <a:latin typeface="Century Schoolbook" panose="02040604050505020304" pitchFamily="18" charset="0"/>
            </a:endParaRPr>
          </a:p>
          <a:p>
            <a:endParaRPr lang="es-ES" sz="2500" b="1" dirty="0">
              <a:latin typeface="Arial Black" pitchFamily="34" charset="0"/>
            </a:endParaRPr>
          </a:p>
        </p:txBody>
      </p:sp>
      <p:sp>
        <p:nvSpPr>
          <p:cNvPr id="8" name="3 Rectángulo"/>
          <p:cNvSpPr/>
          <p:nvPr/>
        </p:nvSpPr>
        <p:spPr>
          <a:xfrm>
            <a:off x="251520" y="1332067"/>
            <a:ext cx="3193503" cy="815608"/>
          </a:xfrm>
          <a:prstGeom prst="rect">
            <a:avLst/>
          </a:prstGeom>
        </p:spPr>
        <p:txBody>
          <a:bodyPr wrap="none">
            <a:spAutoFit/>
          </a:bodyPr>
          <a:lstStyle/>
          <a:p>
            <a:r>
              <a:rPr lang="es-EC" sz="2200" b="1" i="1" spc="-150" dirty="0" smtClean="0">
                <a:latin typeface="Century Schoolbook" panose="02040604050505020304" pitchFamily="18" charset="0"/>
              </a:rPr>
              <a:t>Monitoreo y Evaluación</a:t>
            </a:r>
            <a:endParaRPr lang="es-EC" sz="2200" i="1" spc="-150" dirty="0">
              <a:latin typeface="Century Schoolbook" panose="02040604050505020304" pitchFamily="18" charset="0"/>
            </a:endParaRPr>
          </a:p>
          <a:p>
            <a:endParaRPr lang="es-ES" sz="2500" b="1" dirty="0">
              <a:latin typeface="Arial Black" pitchFamily="34" charset="0"/>
            </a:endParaRPr>
          </a:p>
        </p:txBody>
      </p:sp>
      <p:sp>
        <p:nvSpPr>
          <p:cNvPr id="12" name="Rectángulo 4"/>
          <p:cNvSpPr/>
          <p:nvPr/>
        </p:nvSpPr>
        <p:spPr>
          <a:xfrm>
            <a:off x="285676" y="2348880"/>
            <a:ext cx="6111695" cy="1846659"/>
          </a:xfrm>
          <a:prstGeom prst="rect">
            <a:avLst/>
          </a:prstGeom>
        </p:spPr>
        <p:txBody>
          <a:bodyPr wrap="square">
            <a:spAutoFit/>
          </a:bodyPr>
          <a:lstStyle/>
          <a:p>
            <a:pPr algn="just"/>
            <a:r>
              <a:rPr lang="es-EC" sz="1900" i="1" dirty="0" smtClean="0">
                <a:latin typeface="Century Schoolbook" panose="02040604050505020304" pitchFamily="18" charset="0"/>
                <a:cs typeface="Times New Roman" panose="02020603050405020304" pitchFamily="18" charset="0"/>
              </a:rPr>
              <a:t>Asegurar el logro de los objetivos establecidos para los procesos de TI. Lo cual se logra definiendo por parte de la gerencia reportes e indicadores de desempeño gerenciales y la implementación de sistemas de soporte así como la atención regular a los reportes emitidos. </a:t>
            </a:r>
            <a:endParaRPr lang="es-EC" sz="2200" i="1" dirty="0">
              <a:latin typeface="Century Schoolbook" panose="02040604050505020304" pitchFamily="18" charset="0"/>
              <a:cs typeface="Times New Roman" panose="02020603050405020304" pitchFamily="18" charset="0"/>
            </a:endParaRPr>
          </a:p>
        </p:txBody>
      </p:sp>
      <p:sp>
        <p:nvSpPr>
          <p:cNvPr id="10" name="3 Rectángulo"/>
          <p:cNvSpPr/>
          <p:nvPr/>
        </p:nvSpPr>
        <p:spPr>
          <a:xfrm>
            <a:off x="251520" y="1844824"/>
            <a:ext cx="5464958" cy="400110"/>
          </a:xfrm>
          <a:prstGeom prst="rect">
            <a:avLst/>
          </a:prstGeom>
        </p:spPr>
        <p:txBody>
          <a:bodyPr wrap="none">
            <a:spAutoFit/>
          </a:bodyPr>
          <a:lstStyle/>
          <a:p>
            <a:r>
              <a:rPr lang="es-EC" sz="2000" b="1" i="1" spc="-150" dirty="0" smtClean="0">
                <a:latin typeface="Century Schoolbook" panose="02040604050505020304" pitchFamily="18" charset="0"/>
              </a:rPr>
              <a:t>ME1 </a:t>
            </a:r>
            <a:r>
              <a:rPr lang="es-EC" sz="2000" b="1" i="1" spc="-150" dirty="0">
                <a:latin typeface="Century Schoolbook" panose="02040604050505020304" pitchFamily="18" charset="0"/>
              </a:rPr>
              <a:t>Monitorear y Evaluar el Desempeño de TI</a:t>
            </a:r>
            <a:endParaRPr lang="es-ES" sz="2000" b="1" dirty="0">
              <a:latin typeface="Arial Black" pitchFamily="34" charset="0"/>
            </a:endParaRPr>
          </a:p>
        </p:txBody>
      </p:sp>
    </p:spTree>
    <p:extLst>
      <p:ext uri="{BB962C8B-B14F-4D97-AF65-F5344CB8AC3E}">
        <p14:creationId xmlns:p14="http://schemas.microsoft.com/office/powerpoint/2010/main" val="13415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1383712" cy="846386"/>
          </a:xfrm>
          <a:prstGeom prst="rect">
            <a:avLst/>
          </a:prstGeom>
        </p:spPr>
        <p:txBody>
          <a:bodyPr wrap="none">
            <a:spAutoFit/>
          </a:bodyPr>
          <a:lstStyle/>
          <a:p>
            <a:r>
              <a:rPr lang="es-EC" sz="2400" b="1" i="1" spc="-150" dirty="0" err="1" smtClean="0">
                <a:latin typeface="Century Schoolbook" panose="02040604050505020304" pitchFamily="18" charset="0"/>
              </a:rPr>
              <a:t>Cobit</a:t>
            </a:r>
            <a:r>
              <a:rPr lang="es-EC" sz="2400" b="1" i="1" spc="-150" dirty="0" smtClean="0">
                <a:latin typeface="Century Schoolbook" panose="02040604050505020304" pitchFamily="18" charset="0"/>
              </a:rPr>
              <a:t> 4.1</a:t>
            </a:r>
            <a:endParaRPr lang="es-EC" sz="2400" i="1" spc="-150" dirty="0">
              <a:latin typeface="Century Schoolbook" panose="02040604050505020304" pitchFamily="18" charset="0"/>
            </a:endParaRPr>
          </a:p>
          <a:p>
            <a:endParaRPr lang="es-ES" sz="2500" b="1" dirty="0">
              <a:latin typeface="Arial Black" pitchFamily="34" charset="0"/>
            </a:endParaRPr>
          </a:p>
        </p:txBody>
      </p:sp>
      <p:sp>
        <p:nvSpPr>
          <p:cNvPr id="8" name="3 Rectángulo"/>
          <p:cNvSpPr/>
          <p:nvPr/>
        </p:nvSpPr>
        <p:spPr>
          <a:xfrm>
            <a:off x="251520" y="1332067"/>
            <a:ext cx="3193503" cy="815608"/>
          </a:xfrm>
          <a:prstGeom prst="rect">
            <a:avLst/>
          </a:prstGeom>
        </p:spPr>
        <p:txBody>
          <a:bodyPr wrap="none">
            <a:spAutoFit/>
          </a:bodyPr>
          <a:lstStyle/>
          <a:p>
            <a:r>
              <a:rPr lang="es-EC" sz="2200" b="1" i="1" spc="-150" dirty="0" smtClean="0">
                <a:latin typeface="Century Schoolbook" panose="02040604050505020304" pitchFamily="18" charset="0"/>
              </a:rPr>
              <a:t>Monitoreo y Evaluación</a:t>
            </a:r>
            <a:endParaRPr lang="es-EC" sz="2200" i="1" spc="-150" dirty="0">
              <a:latin typeface="Century Schoolbook" panose="02040604050505020304" pitchFamily="18" charset="0"/>
            </a:endParaRPr>
          </a:p>
          <a:p>
            <a:endParaRPr lang="es-ES" sz="2500" b="1" dirty="0">
              <a:latin typeface="Arial Black" pitchFamily="34" charset="0"/>
            </a:endParaRPr>
          </a:p>
        </p:txBody>
      </p:sp>
      <p:sp>
        <p:nvSpPr>
          <p:cNvPr id="10" name="3 Rectángulo"/>
          <p:cNvSpPr/>
          <p:nvPr/>
        </p:nvSpPr>
        <p:spPr>
          <a:xfrm>
            <a:off x="251520" y="1844824"/>
            <a:ext cx="5464958" cy="400110"/>
          </a:xfrm>
          <a:prstGeom prst="rect">
            <a:avLst/>
          </a:prstGeom>
        </p:spPr>
        <p:txBody>
          <a:bodyPr wrap="none">
            <a:spAutoFit/>
          </a:bodyPr>
          <a:lstStyle/>
          <a:p>
            <a:r>
              <a:rPr lang="es-EC" sz="2000" b="1" i="1" spc="-150" dirty="0" smtClean="0">
                <a:latin typeface="Century Schoolbook" panose="02040604050505020304" pitchFamily="18" charset="0"/>
              </a:rPr>
              <a:t>ME1 </a:t>
            </a:r>
            <a:r>
              <a:rPr lang="es-EC" sz="2000" b="1" i="1" spc="-150" dirty="0">
                <a:latin typeface="Century Schoolbook" panose="02040604050505020304" pitchFamily="18" charset="0"/>
              </a:rPr>
              <a:t>Monitorear y Evaluar el Desempeño de TI</a:t>
            </a:r>
            <a:endParaRPr lang="es-ES" sz="2000" b="1" dirty="0">
              <a:latin typeface="Arial Black" pitchFamily="34" charset="0"/>
            </a:endParaRPr>
          </a:p>
        </p:txBody>
      </p:sp>
      <p:sp>
        <p:nvSpPr>
          <p:cNvPr id="13" name="Rectángulo 4"/>
          <p:cNvSpPr/>
          <p:nvPr/>
        </p:nvSpPr>
        <p:spPr>
          <a:xfrm>
            <a:off x="261797" y="2444551"/>
            <a:ext cx="3090002" cy="384721"/>
          </a:xfrm>
          <a:prstGeom prst="rect">
            <a:avLst/>
          </a:prstGeom>
        </p:spPr>
        <p:txBody>
          <a:bodyPr wrap="square">
            <a:spAutoFit/>
          </a:bodyPr>
          <a:lstStyle/>
          <a:p>
            <a:pPr algn="just"/>
            <a:r>
              <a:rPr lang="es-EC" sz="1900" i="1" dirty="0" smtClean="0">
                <a:latin typeface="Century Schoolbook" panose="02040604050505020304" pitchFamily="18" charset="0"/>
                <a:cs typeface="Times New Roman" panose="02020603050405020304" pitchFamily="18" charset="0"/>
              </a:rPr>
              <a:t>Con esto la Gerencia</a:t>
            </a:r>
            <a:endParaRPr lang="es-EC" sz="2200" i="1" dirty="0">
              <a:latin typeface="Century Schoolbook" panose="02040604050505020304" pitchFamily="18" charset="0"/>
              <a:cs typeface="Times New Roman" panose="02020603050405020304" pitchFamily="18" charset="0"/>
            </a:endParaRPr>
          </a:p>
        </p:txBody>
      </p:sp>
      <p:sp>
        <p:nvSpPr>
          <p:cNvPr id="14" name="Rectángulo 4"/>
          <p:cNvSpPr/>
          <p:nvPr/>
        </p:nvSpPr>
        <p:spPr>
          <a:xfrm>
            <a:off x="251520" y="3140968"/>
            <a:ext cx="3246721" cy="2431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a:spAutoFit/>
          </a:bodyPr>
          <a:lstStyle/>
          <a:p>
            <a:pPr algn="just"/>
            <a:r>
              <a:rPr lang="es-EC" sz="1900" i="1" dirty="0" smtClean="0">
                <a:latin typeface="Century Schoolbook" panose="02040604050505020304" pitchFamily="18" charset="0"/>
                <a:cs typeface="Times New Roman" panose="02020603050405020304" pitchFamily="18" charset="0"/>
              </a:rPr>
              <a:t>Podrá </a:t>
            </a:r>
            <a:r>
              <a:rPr lang="es-EC" sz="1900" i="1" dirty="0">
                <a:latin typeface="Century Schoolbook" panose="02040604050505020304" pitchFamily="18" charset="0"/>
                <a:cs typeface="Times New Roman" panose="02020603050405020304" pitchFamily="18" charset="0"/>
              </a:rPr>
              <a:t>definir indicadores claves de desempeño y/o factores críticos de éxito y podrá compararlos con los niveles objetivos propuestos para evaluar el desempeño de los procesos de la organización. </a:t>
            </a:r>
            <a:endParaRPr lang="es-EC" sz="2200" i="1" dirty="0">
              <a:latin typeface="Century Schoolbook" panose="02040604050505020304" pitchFamily="18" charset="0"/>
              <a:cs typeface="Times New Roman" panose="02020603050405020304" pitchFamily="18" charset="0"/>
            </a:endParaRPr>
          </a:p>
        </p:txBody>
      </p:sp>
      <p:sp>
        <p:nvSpPr>
          <p:cNvPr id="9" name="Rectángulo 4"/>
          <p:cNvSpPr/>
          <p:nvPr/>
        </p:nvSpPr>
        <p:spPr>
          <a:xfrm>
            <a:off x="4093117" y="3140968"/>
            <a:ext cx="3246721" cy="27238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a:spAutoFit/>
          </a:bodyPr>
          <a:lstStyle/>
          <a:p>
            <a:pPr algn="just"/>
            <a:r>
              <a:rPr lang="es-EC" sz="1900" i="1" dirty="0">
                <a:latin typeface="Century Schoolbook" panose="02040604050505020304" pitchFamily="18" charset="0"/>
                <a:cs typeface="Times New Roman" panose="02020603050405020304" pitchFamily="18" charset="0"/>
              </a:rPr>
              <a:t>Deberá también medir el grado de satisfacción de los clientes con respecto a los servicios de información proporcionados para identificar deficiencias en los niveles de servicio y establecer objetivos de mejoramiento</a:t>
            </a:r>
          </a:p>
        </p:txBody>
      </p:sp>
    </p:spTree>
    <p:extLst>
      <p:ext uri="{BB962C8B-B14F-4D97-AF65-F5344CB8AC3E}">
        <p14:creationId xmlns:p14="http://schemas.microsoft.com/office/powerpoint/2010/main" val="324586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1383712" cy="846386"/>
          </a:xfrm>
          <a:prstGeom prst="rect">
            <a:avLst/>
          </a:prstGeom>
        </p:spPr>
        <p:txBody>
          <a:bodyPr wrap="none">
            <a:spAutoFit/>
          </a:bodyPr>
          <a:lstStyle/>
          <a:p>
            <a:r>
              <a:rPr lang="es-EC" sz="2400" b="1" i="1" spc="-150" dirty="0" err="1" smtClean="0">
                <a:latin typeface="Century Schoolbook" panose="02040604050505020304" pitchFamily="18" charset="0"/>
              </a:rPr>
              <a:t>Cobit</a:t>
            </a:r>
            <a:r>
              <a:rPr lang="es-EC" sz="2400" b="1" i="1" spc="-150" dirty="0" smtClean="0">
                <a:latin typeface="Century Schoolbook" panose="02040604050505020304" pitchFamily="18" charset="0"/>
              </a:rPr>
              <a:t> 4.1</a:t>
            </a:r>
            <a:endParaRPr lang="es-EC" sz="2400" i="1" spc="-150" dirty="0">
              <a:latin typeface="Century Schoolbook" panose="02040604050505020304" pitchFamily="18" charset="0"/>
            </a:endParaRPr>
          </a:p>
          <a:p>
            <a:endParaRPr lang="es-ES" sz="2500" b="1" dirty="0">
              <a:latin typeface="Arial Black" pitchFamily="34" charset="0"/>
            </a:endParaRPr>
          </a:p>
        </p:txBody>
      </p:sp>
      <p:sp>
        <p:nvSpPr>
          <p:cNvPr id="8" name="3 Rectángulo"/>
          <p:cNvSpPr/>
          <p:nvPr/>
        </p:nvSpPr>
        <p:spPr>
          <a:xfrm>
            <a:off x="251520" y="1332067"/>
            <a:ext cx="3193503" cy="815608"/>
          </a:xfrm>
          <a:prstGeom prst="rect">
            <a:avLst/>
          </a:prstGeom>
        </p:spPr>
        <p:txBody>
          <a:bodyPr wrap="none">
            <a:spAutoFit/>
          </a:bodyPr>
          <a:lstStyle/>
          <a:p>
            <a:r>
              <a:rPr lang="es-EC" sz="2200" b="1" i="1" spc="-150" dirty="0" smtClean="0">
                <a:latin typeface="Century Schoolbook" panose="02040604050505020304" pitchFamily="18" charset="0"/>
              </a:rPr>
              <a:t>Monitoreo y Evaluación</a:t>
            </a:r>
            <a:endParaRPr lang="es-EC" sz="2200" i="1" spc="-150" dirty="0">
              <a:latin typeface="Century Schoolbook" panose="02040604050505020304" pitchFamily="18" charset="0"/>
            </a:endParaRPr>
          </a:p>
          <a:p>
            <a:endParaRPr lang="es-ES" sz="2500" b="1" dirty="0">
              <a:latin typeface="Arial Black" pitchFamily="34" charset="0"/>
            </a:endParaRPr>
          </a:p>
        </p:txBody>
      </p:sp>
      <p:sp>
        <p:nvSpPr>
          <p:cNvPr id="10" name="3 Rectángulo"/>
          <p:cNvSpPr/>
          <p:nvPr/>
        </p:nvSpPr>
        <p:spPr>
          <a:xfrm>
            <a:off x="251520" y="1844824"/>
            <a:ext cx="5464958" cy="400110"/>
          </a:xfrm>
          <a:prstGeom prst="rect">
            <a:avLst/>
          </a:prstGeom>
        </p:spPr>
        <p:txBody>
          <a:bodyPr wrap="none">
            <a:spAutoFit/>
          </a:bodyPr>
          <a:lstStyle/>
          <a:p>
            <a:r>
              <a:rPr lang="es-EC" sz="2000" b="1" i="1" spc="-150" dirty="0">
                <a:latin typeface="Century Schoolbook" panose="02040604050505020304" pitchFamily="18" charset="0"/>
              </a:rPr>
              <a:t>ME1 Monitorear y Evaluar el Desempeño de TI</a:t>
            </a:r>
            <a:endParaRPr lang="es-ES" sz="2000" b="1" dirty="0">
              <a:latin typeface="Arial Black" pitchFamily="34" charset="0"/>
            </a:endParaRPr>
          </a:p>
        </p:txBody>
      </p:sp>
      <p:sp>
        <p:nvSpPr>
          <p:cNvPr id="14" name="3 Rectángulo"/>
          <p:cNvSpPr/>
          <p:nvPr/>
        </p:nvSpPr>
        <p:spPr>
          <a:xfrm>
            <a:off x="244799" y="2376334"/>
            <a:ext cx="2340705" cy="400110"/>
          </a:xfrm>
          <a:prstGeom prst="rect">
            <a:avLst/>
          </a:prstGeom>
        </p:spPr>
        <p:txBody>
          <a:bodyPr wrap="none">
            <a:spAutoFit/>
          </a:bodyPr>
          <a:lstStyle/>
          <a:p>
            <a:r>
              <a:rPr lang="es-EC" sz="2000" i="1" spc="-150" dirty="0" smtClean="0">
                <a:latin typeface="Century Schoolbook" panose="02040604050505020304" pitchFamily="18" charset="0"/>
              </a:rPr>
              <a:t>Definición del Modelo</a:t>
            </a:r>
            <a:endParaRPr lang="es-ES" sz="2000" dirty="0">
              <a:latin typeface="Arial Black" pitchFamily="34" charset="0"/>
            </a:endParaRPr>
          </a:p>
        </p:txBody>
      </p:sp>
      <p:pic>
        <p:nvPicPr>
          <p:cNvPr id="1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37530"/>
            <a:ext cx="1828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012" y="3138280"/>
            <a:ext cx="1828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156849"/>
            <a:ext cx="1828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649" y="4850503"/>
            <a:ext cx="1828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8438" y="4869160"/>
            <a:ext cx="1828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82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1383712" cy="846386"/>
          </a:xfrm>
          <a:prstGeom prst="rect">
            <a:avLst/>
          </a:prstGeom>
        </p:spPr>
        <p:txBody>
          <a:bodyPr wrap="none">
            <a:spAutoFit/>
          </a:bodyPr>
          <a:lstStyle/>
          <a:p>
            <a:r>
              <a:rPr lang="es-EC" sz="2400" b="1" i="1" spc="-150" dirty="0" err="1" smtClean="0">
                <a:latin typeface="Century Schoolbook" panose="02040604050505020304" pitchFamily="18" charset="0"/>
              </a:rPr>
              <a:t>Cobit</a:t>
            </a:r>
            <a:r>
              <a:rPr lang="es-EC" sz="2400" b="1" i="1" spc="-150" dirty="0" smtClean="0">
                <a:latin typeface="Century Schoolbook" panose="02040604050505020304" pitchFamily="18" charset="0"/>
              </a:rPr>
              <a:t> 4.1</a:t>
            </a:r>
            <a:endParaRPr lang="es-EC" sz="2400" i="1" spc="-150" dirty="0">
              <a:latin typeface="Century Schoolbook" panose="02040604050505020304" pitchFamily="18" charset="0"/>
            </a:endParaRPr>
          </a:p>
          <a:p>
            <a:endParaRPr lang="es-ES" sz="2500" b="1" dirty="0">
              <a:latin typeface="Arial Black" pitchFamily="34" charset="0"/>
            </a:endParaRPr>
          </a:p>
        </p:txBody>
      </p:sp>
      <p:sp>
        <p:nvSpPr>
          <p:cNvPr id="8" name="3 Rectángulo"/>
          <p:cNvSpPr/>
          <p:nvPr/>
        </p:nvSpPr>
        <p:spPr>
          <a:xfrm>
            <a:off x="251520" y="1332067"/>
            <a:ext cx="3193503" cy="815608"/>
          </a:xfrm>
          <a:prstGeom prst="rect">
            <a:avLst/>
          </a:prstGeom>
        </p:spPr>
        <p:txBody>
          <a:bodyPr wrap="none">
            <a:spAutoFit/>
          </a:bodyPr>
          <a:lstStyle/>
          <a:p>
            <a:r>
              <a:rPr lang="es-EC" sz="2200" b="1" i="1" spc="-150" dirty="0" smtClean="0">
                <a:latin typeface="Century Schoolbook" panose="02040604050505020304" pitchFamily="18" charset="0"/>
              </a:rPr>
              <a:t>Monitoreo y Evaluación</a:t>
            </a:r>
            <a:endParaRPr lang="es-EC" sz="2200" i="1" spc="-150" dirty="0">
              <a:latin typeface="Century Schoolbook" panose="02040604050505020304" pitchFamily="18" charset="0"/>
            </a:endParaRPr>
          </a:p>
          <a:p>
            <a:endParaRPr lang="es-ES" sz="2500" b="1" dirty="0">
              <a:latin typeface="Arial Black" pitchFamily="34" charset="0"/>
            </a:endParaRPr>
          </a:p>
        </p:txBody>
      </p:sp>
      <p:sp>
        <p:nvSpPr>
          <p:cNvPr id="12" name="Rectángulo 4"/>
          <p:cNvSpPr/>
          <p:nvPr/>
        </p:nvSpPr>
        <p:spPr>
          <a:xfrm>
            <a:off x="285676" y="2348880"/>
            <a:ext cx="6111695" cy="677108"/>
          </a:xfrm>
          <a:prstGeom prst="rect">
            <a:avLst/>
          </a:prstGeom>
        </p:spPr>
        <p:txBody>
          <a:bodyPr wrap="square">
            <a:spAutoFit/>
          </a:bodyPr>
          <a:lstStyle/>
          <a:p>
            <a:pPr algn="just"/>
            <a:r>
              <a:rPr lang="es-EC" sz="1900" i="1" dirty="0">
                <a:latin typeface="Century Schoolbook" panose="02040604050505020304" pitchFamily="18" charset="0"/>
                <a:cs typeface="Times New Roman" panose="02020603050405020304" pitchFamily="18" charset="0"/>
              </a:rPr>
              <a:t>Asegurar el logro de los objetivos de control interno establecidos para los procesos de TI.</a:t>
            </a:r>
            <a:endParaRPr lang="es-EC" sz="2200" i="1" dirty="0">
              <a:latin typeface="Century Schoolbook" panose="02040604050505020304" pitchFamily="18" charset="0"/>
              <a:cs typeface="Times New Roman" panose="02020603050405020304" pitchFamily="18" charset="0"/>
            </a:endParaRPr>
          </a:p>
        </p:txBody>
      </p:sp>
      <p:sp>
        <p:nvSpPr>
          <p:cNvPr id="10" name="3 Rectángulo"/>
          <p:cNvSpPr/>
          <p:nvPr/>
        </p:nvSpPr>
        <p:spPr>
          <a:xfrm>
            <a:off x="251520" y="1844824"/>
            <a:ext cx="5464958" cy="400110"/>
          </a:xfrm>
          <a:prstGeom prst="rect">
            <a:avLst/>
          </a:prstGeom>
        </p:spPr>
        <p:txBody>
          <a:bodyPr wrap="none">
            <a:spAutoFit/>
          </a:bodyPr>
          <a:lstStyle/>
          <a:p>
            <a:r>
              <a:rPr lang="es-EC" sz="2000" b="1" i="1" spc="-150" dirty="0">
                <a:latin typeface="Century Schoolbook" panose="02040604050505020304" pitchFamily="18" charset="0"/>
              </a:rPr>
              <a:t>ME2 Monitorear y Evaluar el Control Interno</a:t>
            </a:r>
            <a:endParaRPr lang="es-ES" sz="2000" b="1" dirty="0">
              <a:latin typeface="Arial Black" pitchFamily="34" charset="0"/>
            </a:endParaRPr>
          </a:p>
        </p:txBody>
      </p:sp>
      <p:sp>
        <p:nvSpPr>
          <p:cNvPr id="9" name="Rectángulo 4"/>
          <p:cNvSpPr/>
          <p:nvPr/>
        </p:nvSpPr>
        <p:spPr>
          <a:xfrm>
            <a:off x="251520" y="3046653"/>
            <a:ext cx="3090002" cy="384721"/>
          </a:xfrm>
          <a:prstGeom prst="rect">
            <a:avLst/>
          </a:prstGeom>
        </p:spPr>
        <p:txBody>
          <a:bodyPr wrap="square">
            <a:spAutoFit/>
          </a:bodyPr>
          <a:lstStyle/>
          <a:p>
            <a:pPr algn="just"/>
            <a:r>
              <a:rPr lang="es-EC" sz="1900" i="1" dirty="0" smtClean="0">
                <a:latin typeface="Century Schoolbook" panose="02040604050505020304" pitchFamily="18" charset="0"/>
                <a:cs typeface="Times New Roman" panose="02020603050405020304" pitchFamily="18" charset="0"/>
              </a:rPr>
              <a:t>Con esto la Gerencia</a:t>
            </a:r>
            <a:endParaRPr lang="es-EC" sz="2200" i="1" dirty="0">
              <a:latin typeface="Century Schoolbook" panose="02040604050505020304" pitchFamily="18" charset="0"/>
              <a:cs typeface="Times New Roman" panose="02020603050405020304" pitchFamily="18" charset="0"/>
            </a:endParaRPr>
          </a:p>
        </p:txBody>
      </p:sp>
      <p:sp>
        <p:nvSpPr>
          <p:cNvPr id="11" name="Rectángulo 4"/>
          <p:cNvSpPr/>
          <p:nvPr/>
        </p:nvSpPr>
        <p:spPr>
          <a:xfrm>
            <a:off x="287501" y="3645024"/>
            <a:ext cx="3246721" cy="27238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a:spAutoFit/>
          </a:bodyPr>
          <a:lstStyle/>
          <a:p>
            <a:pPr algn="just"/>
            <a:r>
              <a:rPr lang="es-EC" sz="1900" i="1" dirty="0" smtClean="0">
                <a:latin typeface="Century Schoolbook" panose="02040604050505020304" pitchFamily="18" charset="0"/>
                <a:cs typeface="Times New Roman" panose="02020603050405020304" pitchFamily="18" charset="0"/>
              </a:rPr>
              <a:t>Es </a:t>
            </a:r>
            <a:r>
              <a:rPr lang="es-EC" sz="1900" i="1" dirty="0">
                <a:latin typeface="Century Schoolbook" panose="02040604050505020304" pitchFamily="18" charset="0"/>
                <a:cs typeface="Times New Roman" panose="02020603050405020304" pitchFamily="18" charset="0"/>
              </a:rPr>
              <a:t>la encargada de monitorear la efectividad de los controles internos a través de actividades administrativas y de supervisión, comparaciones, reconciliaciones y otras acciones rutinarias.</a:t>
            </a:r>
            <a:endParaRPr lang="es-EC" sz="2200" i="1" dirty="0">
              <a:latin typeface="Century Schoolbook" panose="02040604050505020304" pitchFamily="18" charset="0"/>
              <a:cs typeface="Times New Roman" panose="02020603050405020304" pitchFamily="18" charset="0"/>
            </a:endParaRPr>
          </a:p>
        </p:txBody>
      </p:sp>
      <p:sp>
        <p:nvSpPr>
          <p:cNvPr id="13" name="Rectángulo 4"/>
          <p:cNvSpPr/>
          <p:nvPr/>
        </p:nvSpPr>
        <p:spPr>
          <a:xfrm>
            <a:off x="4217548" y="3645024"/>
            <a:ext cx="3246721" cy="27238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a:spAutoFit/>
          </a:bodyPr>
          <a:lstStyle/>
          <a:p>
            <a:pPr algn="just"/>
            <a:r>
              <a:rPr lang="es-EC" sz="1900" i="1" dirty="0" smtClean="0">
                <a:latin typeface="Century Schoolbook" panose="02040604050505020304" pitchFamily="18" charset="0"/>
                <a:cs typeface="Times New Roman" panose="02020603050405020304" pitchFamily="18" charset="0"/>
              </a:rPr>
              <a:t>Deberá evaluar </a:t>
            </a:r>
            <a:r>
              <a:rPr lang="es-EC" sz="1900" i="1" dirty="0">
                <a:latin typeface="Century Schoolbook" panose="02040604050505020304" pitchFamily="18" charset="0"/>
                <a:cs typeface="Times New Roman" panose="02020603050405020304" pitchFamily="18" charset="0"/>
              </a:rPr>
              <a:t>su efectividad y emitir reportes sobre ellos en forma regular. Estas actividades de monitoreo continuo </a:t>
            </a:r>
            <a:r>
              <a:rPr lang="es-EC" sz="1900" i="1" dirty="0" smtClean="0">
                <a:latin typeface="Century Schoolbook" panose="02040604050505020304" pitchFamily="18" charset="0"/>
                <a:cs typeface="Times New Roman" panose="02020603050405020304" pitchFamily="18" charset="0"/>
              </a:rPr>
              <a:t>deberán </a:t>
            </a:r>
            <a:r>
              <a:rPr lang="es-EC" sz="1900" i="1" dirty="0">
                <a:latin typeface="Century Schoolbook" panose="02040604050505020304" pitchFamily="18" charset="0"/>
                <a:cs typeface="Times New Roman" panose="02020603050405020304" pitchFamily="18" charset="0"/>
              </a:rPr>
              <a:t>revisar la existencia de puntos vulnerables y problemas de seguridad.</a:t>
            </a:r>
          </a:p>
        </p:txBody>
      </p:sp>
    </p:spTree>
    <p:extLst>
      <p:ext uri="{BB962C8B-B14F-4D97-AF65-F5344CB8AC3E}">
        <p14:creationId xmlns:p14="http://schemas.microsoft.com/office/powerpoint/2010/main" val="180700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9" grpId="0"/>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566728" cy="1046440"/>
          </a:xfrm>
          <a:prstGeom prst="rect">
            <a:avLst/>
          </a:prstGeom>
        </p:spPr>
        <p:txBody>
          <a:bodyPr wrap="none">
            <a:spAutoFit/>
          </a:bodyPr>
          <a:lstStyle/>
          <a:p>
            <a:r>
              <a:rPr lang="es-EC" sz="3200" b="1" i="1" u="sng" spc="-150" dirty="0" smtClean="0">
                <a:latin typeface="Century Schoolbook" panose="02040604050505020304" pitchFamily="18" charset="0"/>
              </a:rPr>
              <a:t>Metodología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1383712" cy="846386"/>
          </a:xfrm>
          <a:prstGeom prst="rect">
            <a:avLst/>
          </a:prstGeom>
        </p:spPr>
        <p:txBody>
          <a:bodyPr wrap="none">
            <a:spAutoFit/>
          </a:bodyPr>
          <a:lstStyle/>
          <a:p>
            <a:r>
              <a:rPr lang="es-EC" sz="2400" b="1" i="1" spc="-150" dirty="0" err="1" smtClean="0">
                <a:latin typeface="Century Schoolbook" panose="02040604050505020304" pitchFamily="18" charset="0"/>
              </a:rPr>
              <a:t>Cobit</a:t>
            </a:r>
            <a:r>
              <a:rPr lang="es-EC" sz="2400" b="1" i="1" spc="-150" dirty="0" smtClean="0">
                <a:latin typeface="Century Schoolbook" panose="02040604050505020304" pitchFamily="18" charset="0"/>
              </a:rPr>
              <a:t> 4.1</a:t>
            </a:r>
            <a:endParaRPr lang="es-EC" sz="2400" i="1" spc="-150" dirty="0">
              <a:latin typeface="Century Schoolbook" panose="02040604050505020304" pitchFamily="18" charset="0"/>
            </a:endParaRPr>
          </a:p>
          <a:p>
            <a:endParaRPr lang="es-ES" sz="2500" b="1" dirty="0">
              <a:latin typeface="Arial Black" pitchFamily="34" charset="0"/>
            </a:endParaRPr>
          </a:p>
        </p:txBody>
      </p:sp>
      <p:sp>
        <p:nvSpPr>
          <p:cNvPr id="8" name="3 Rectángulo"/>
          <p:cNvSpPr/>
          <p:nvPr/>
        </p:nvSpPr>
        <p:spPr>
          <a:xfrm>
            <a:off x="251520" y="1332067"/>
            <a:ext cx="3193503" cy="815608"/>
          </a:xfrm>
          <a:prstGeom prst="rect">
            <a:avLst/>
          </a:prstGeom>
        </p:spPr>
        <p:txBody>
          <a:bodyPr wrap="none">
            <a:spAutoFit/>
          </a:bodyPr>
          <a:lstStyle/>
          <a:p>
            <a:r>
              <a:rPr lang="es-EC" sz="2200" b="1" i="1" spc="-150" dirty="0" smtClean="0">
                <a:latin typeface="Century Schoolbook" panose="02040604050505020304" pitchFamily="18" charset="0"/>
              </a:rPr>
              <a:t>Monitoreo y Evaluación</a:t>
            </a:r>
            <a:endParaRPr lang="es-EC" sz="2200" i="1" spc="-150" dirty="0">
              <a:latin typeface="Century Schoolbook" panose="02040604050505020304" pitchFamily="18" charset="0"/>
            </a:endParaRPr>
          </a:p>
          <a:p>
            <a:endParaRPr lang="es-ES" sz="2500" b="1" dirty="0">
              <a:latin typeface="Arial Black" pitchFamily="34" charset="0"/>
            </a:endParaRPr>
          </a:p>
        </p:txBody>
      </p:sp>
      <p:sp>
        <p:nvSpPr>
          <p:cNvPr id="10" name="3 Rectángulo"/>
          <p:cNvSpPr/>
          <p:nvPr/>
        </p:nvSpPr>
        <p:spPr>
          <a:xfrm>
            <a:off x="251520" y="1844824"/>
            <a:ext cx="5464958" cy="400110"/>
          </a:xfrm>
          <a:prstGeom prst="rect">
            <a:avLst/>
          </a:prstGeom>
        </p:spPr>
        <p:txBody>
          <a:bodyPr wrap="none">
            <a:spAutoFit/>
          </a:bodyPr>
          <a:lstStyle/>
          <a:p>
            <a:r>
              <a:rPr lang="es-EC" sz="2000" b="1" i="1" spc="-150" dirty="0">
                <a:latin typeface="Century Schoolbook" panose="02040604050505020304" pitchFamily="18" charset="0"/>
              </a:rPr>
              <a:t>ME2 Monitorear y Evaluar el Control Interno</a:t>
            </a:r>
            <a:endParaRPr lang="es-ES" sz="2000" b="1" dirty="0">
              <a:latin typeface="Arial Black" pitchFamily="34" charset="0"/>
            </a:endParaRPr>
          </a:p>
        </p:txBody>
      </p:sp>
      <p:sp>
        <p:nvSpPr>
          <p:cNvPr id="14" name="3 Rectángulo"/>
          <p:cNvSpPr/>
          <p:nvPr/>
        </p:nvSpPr>
        <p:spPr>
          <a:xfrm>
            <a:off x="244799" y="2376334"/>
            <a:ext cx="2340705" cy="400110"/>
          </a:xfrm>
          <a:prstGeom prst="rect">
            <a:avLst/>
          </a:prstGeom>
        </p:spPr>
        <p:txBody>
          <a:bodyPr wrap="none">
            <a:spAutoFit/>
          </a:bodyPr>
          <a:lstStyle/>
          <a:p>
            <a:r>
              <a:rPr lang="es-EC" sz="2000" i="1" spc="-150" dirty="0" smtClean="0">
                <a:latin typeface="Century Schoolbook" panose="02040604050505020304" pitchFamily="18" charset="0"/>
              </a:rPr>
              <a:t>Definición del Modelo</a:t>
            </a:r>
            <a:endParaRPr lang="es-ES" sz="2000" dirty="0">
              <a:latin typeface="Arial Black" pitchFamily="34" charset="0"/>
            </a:endParaRPr>
          </a:p>
        </p:txBody>
      </p:sp>
      <p:pic>
        <p:nvPicPr>
          <p:cNvPr id="1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26630"/>
            <a:ext cx="2333984" cy="953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700" y="3126630"/>
            <a:ext cx="2255736" cy="933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087" y="4437112"/>
            <a:ext cx="2731689" cy="92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5797" y="4467680"/>
            <a:ext cx="2289263" cy="86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1859" y="4445794"/>
            <a:ext cx="2403577" cy="89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5776" y="5691066"/>
            <a:ext cx="2870179" cy="88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4904" y="3137300"/>
            <a:ext cx="2320156" cy="953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7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0-#ppt_w/2"/>
                                          </p:val>
                                        </p:tav>
                                        <p:tav tm="100000">
                                          <p:val>
                                            <p:strVal val="#ppt_x"/>
                                          </p:val>
                                        </p:tav>
                                      </p:tavLst>
                                    </p:anim>
                                    <p:anim calcmode="lin" valueType="num">
                                      <p:cBhvr additive="base">
                                        <p:cTn id="1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0-#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35990"/>
            <a:ext cx="2706190" cy="1046440"/>
          </a:xfrm>
          <a:prstGeom prst="rect">
            <a:avLst/>
          </a:prstGeom>
        </p:spPr>
        <p:txBody>
          <a:bodyPr wrap="none">
            <a:spAutoFit/>
          </a:bodyPr>
          <a:lstStyle/>
          <a:p>
            <a:r>
              <a:rPr lang="es-EC" sz="3200" b="1" i="1" u="sng" spc="-150" dirty="0" smtClean="0">
                <a:latin typeface="Century Schoolbook" panose="02040604050505020304" pitchFamily="18" charset="0"/>
              </a:rPr>
              <a:t>Introducción</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9" name="3 Rectángulo"/>
          <p:cNvSpPr/>
          <p:nvPr/>
        </p:nvSpPr>
        <p:spPr>
          <a:xfrm>
            <a:off x="251520" y="759237"/>
            <a:ext cx="6144631" cy="846386"/>
          </a:xfrm>
          <a:prstGeom prst="rect">
            <a:avLst/>
          </a:prstGeom>
        </p:spPr>
        <p:txBody>
          <a:bodyPr wrap="none">
            <a:spAutoFit/>
          </a:bodyPr>
          <a:lstStyle/>
          <a:p>
            <a:r>
              <a:rPr lang="es-EC" sz="2400" b="1" i="1" spc="-150" dirty="0" smtClean="0">
                <a:latin typeface="Century Schoolbook" panose="02040604050505020304" pitchFamily="18" charset="0"/>
              </a:rPr>
              <a:t>Fusión de empresas de telecomunicaciones</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543" t="48617" r="53802" b="31506"/>
          <a:stretch/>
        </p:blipFill>
        <p:spPr bwMode="auto">
          <a:xfrm>
            <a:off x="3862461" y="1596267"/>
            <a:ext cx="2869779" cy="140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9354" t="46386" r="51844" b="36629"/>
          <a:stretch/>
        </p:blipFill>
        <p:spPr bwMode="auto">
          <a:xfrm>
            <a:off x="251520" y="1596266"/>
            <a:ext cx="3186485" cy="140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3133" t="49089" r="55746" b="31380"/>
          <a:stretch/>
        </p:blipFill>
        <p:spPr bwMode="auto">
          <a:xfrm>
            <a:off x="1874478" y="1431454"/>
            <a:ext cx="3462385"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43391" t="34997" r="44122" b="48181"/>
          <a:stretch/>
        </p:blipFill>
        <p:spPr bwMode="auto">
          <a:xfrm>
            <a:off x="2577935" y="4293096"/>
            <a:ext cx="2055469" cy="155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63539" t="17117" r="11294" b="61581"/>
          <a:stretch/>
        </p:blipFill>
        <p:spPr bwMode="auto">
          <a:xfrm>
            <a:off x="251520" y="1431454"/>
            <a:ext cx="6984776" cy="441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02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wipe(left)">
                                      <p:cBhvr>
                                        <p:cTn id="15" dur="500"/>
                                        <p:tgtEl>
                                          <p:spTgt spid="307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wipe(right)">
                                      <p:cBhvr>
                                        <p:cTn id="20" dur="500"/>
                                        <p:tgtEl>
                                          <p:spTgt spid="307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079"/>
                                        </p:tgtEl>
                                        <p:attrNameLst>
                                          <p:attrName>style.visibility</p:attrName>
                                        </p:attrNameLst>
                                      </p:cBhvr>
                                      <p:to>
                                        <p:strVal val="visible"/>
                                      </p:to>
                                    </p:set>
                                    <p:animEffect transition="in" filter="barn(inVertical)">
                                      <p:cBhvr>
                                        <p:cTn id="25" dur="500"/>
                                        <p:tgtEl>
                                          <p:spTgt spid="307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080"/>
                                        </p:tgtEl>
                                        <p:attrNameLst>
                                          <p:attrName>style.visibility</p:attrName>
                                        </p:attrNameLst>
                                      </p:cBhvr>
                                      <p:to>
                                        <p:strVal val="visible"/>
                                      </p:to>
                                    </p:set>
                                    <p:anim calcmode="lin" valueType="num">
                                      <p:cBhvr additive="base">
                                        <p:cTn id="30" dur="500" fill="hold"/>
                                        <p:tgtEl>
                                          <p:spTgt spid="3080"/>
                                        </p:tgtEl>
                                        <p:attrNameLst>
                                          <p:attrName>ppt_x</p:attrName>
                                        </p:attrNameLst>
                                      </p:cBhvr>
                                      <p:tavLst>
                                        <p:tav tm="0">
                                          <p:val>
                                            <p:strVal val="#ppt_x"/>
                                          </p:val>
                                        </p:tav>
                                        <p:tav tm="100000">
                                          <p:val>
                                            <p:strVal val="#ppt_x"/>
                                          </p:val>
                                        </p:tav>
                                      </p:tavLst>
                                    </p:anim>
                                    <p:anim calcmode="lin" valueType="num">
                                      <p:cBhvr additive="base">
                                        <p:cTn id="31"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082"/>
                                        </p:tgtEl>
                                        <p:attrNameLst>
                                          <p:attrName>style.visibility</p:attrName>
                                        </p:attrNameLst>
                                      </p:cBhvr>
                                      <p:to>
                                        <p:strVal val="visible"/>
                                      </p:to>
                                    </p:set>
                                    <p:animEffect transition="in" filter="circle(in)">
                                      <p:cBhvr>
                                        <p:cTn id="36" dur="1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318263" cy="1046440"/>
          </a:xfrm>
          <a:prstGeom prst="rect">
            <a:avLst/>
          </a:prstGeom>
        </p:spPr>
        <p:txBody>
          <a:bodyPr wrap="none">
            <a:spAutoFit/>
          </a:bodyPr>
          <a:lstStyle/>
          <a:p>
            <a:r>
              <a:rPr lang="es-EC" sz="3200" b="1" i="1" u="sng" spc="-150" dirty="0" smtClean="0">
                <a:latin typeface="Century Schoolbook" panose="02040604050505020304" pitchFamily="18" charset="0"/>
              </a:rPr>
              <a:t>Resultados</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0" name="3 Rectángulo"/>
          <p:cNvSpPr/>
          <p:nvPr/>
        </p:nvSpPr>
        <p:spPr>
          <a:xfrm>
            <a:off x="317403" y="971065"/>
            <a:ext cx="5078634" cy="400110"/>
          </a:xfrm>
          <a:prstGeom prst="rect">
            <a:avLst/>
          </a:prstGeom>
        </p:spPr>
        <p:txBody>
          <a:bodyPr wrap="none">
            <a:spAutoFit/>
          </a:bodyPr>
          <a:lstStyle/>
          <a:p>
            <a:r>
              <a:rPr lang="es-EC" sz="2000" b="1" i="1" spc="-150" dirty="0" smtClean="0">
                <a:latin typeface="Century Schoolbook" panose="02040604050505020304" pitchFamily="18" charset="0"/>
              </a:rPr>
              <a:t>Del Monitoreo </a:t>
            </a:r>
            <a:r>
              <a:rPr lang="es-EC" sz="2000" b="1" i="1" spc="-150" dirty="0">
                <a:latin typeface="Century Schoolbook" panose="02040604050505020304" pitchFamily="18" charset="0"/>
              </a:rPr>
              <a:t>y </a:t>
            </a:r>
            <a:r>
              <a:rPr lang="es-EC" sz="2000" b="1" i="1" spc="-150" dirty="0" smtClean="0">
                <a:latin typeface="Century Schoolbook" panose="02040604050505020304" pitchFamily="18" charset="0"/>
              </a:rPr>
              <a:t>Evaluación del Desempeño</a:t>
            </a:r>
            <a:endParaRPr lang="es-ES" sz="2000" b="1" dirty="0">
              <a:latin typeface="Arial Black" pitchFamily="34" charset="0"/>
            </a:endParaRPr>
          </a:p>
        </p:txBody>
      </p:sp>
      <p:sp>
        <p:nvSpPr>
          <p:cNvPr id="15" name="Rectángulo 4"/>
          <p:cNvSpPr/>
          <p:nvPr/>
        </p:nvSpPr>
        <p:spPr>
          <a:xfrm>
            <a:off x="317403" y="1700808"/>
            <a:ext cx="6846885" cy="1261884"/>
          </a:xfrm>
          <a:prstGeom prst="rect">
            <a:avLst/>
          </a:prstGeom>
          <a:ln/>
          <a:effectLst>
            <a:outerShdw blurRad="76200" dir="13500000" sy="23000" kx="1200000" algn="br"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es-EC" sz="1900" i="1" dirty="0">
                <a:latin typeface="Century Schoolbook" panose="02040604050505020304" pitchFamily="18" charset="0"/>
                <a:cs typeface="Times New Roman" panose="02020603050405020304" pitchFamily="18" charset="0"/>
              </a:rPr>
              <a:t>En base al Marco de Referencia COBIT 4.1 el nivel de madurez del monitoreo y evaluación del desempeño de las CU se encuentra en el clasificación 0 que quiere decir que No existe.</a:t>
            </a:r>
            <a:endParaRPr lang="es-EC" sz="2200" i="1" dirty="0">
              <a:latin typeface="Century Schoolbook" panose="02040604050505020304" pitchFamily="18" charset="0"/>
              <a:cs typeface="Times New Roman" panose="02020603050405020304" pitchFamily="18" charset="0"/>
            </a:endParaRPr>
          </a:p>
        </p:txBody>
      </p:sp>
      <p:sp>
        <p:nvSpPr>
          <p:cNvPr id="16" name="Rectángulo 4"/>
          <p:cNvSpPr/>
          <p:nvPr/>
        </p:nvSpPr>
        <p:spPr>
          <a:xfrm>
            <a:off x="251520" y="3356992"/>
            <a:ext cx="6912768" cy="1846659"/>
          </a:xfrm>
          <a:prstGeom prst="rect">
            <a:avLst/>
          </a:prstGeom>
          <a:ln/>
          <a:effectLst>
            <a:outerShdw blurRad="76200" dir="13500000" sy="23000" kx="1200000" algn="br"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es-EC" sz="1900" i="1" dirty="0">
                <a:latin typeface="Century Schoolbook" panose="02040604050505020304" pitchFamily="18" charset="0"/>
                <a:cs typeface="Times New Roman" panose="02020603050405020304" pitchFamily="18" charset="0"/>
              </a:rPr>
              <a:t>La organización no cuenta con un proceso implantado de monitoreo. TI no lleva a cabo </a:t>
            </a:r>
            <a:r>
              <a:rPr lang="es-EC" sz="1900" i="1" dirty="0" smtClean="0">
                <a:latin typeface="Century Schoolbook" panose="02040604050505020304" pitchFamily="18" charset="0"/>
                <a:cs typeface="Times New Roman" panose="02020603050405020304" pitchFamily="18" charset="0"/>
              </a:rPr>
              <a:t>para las CU ningún monitoreo </a:t>
            </a:r>
            <a:r>
              <a:rPr lang="es-EC" sz="1900" i="1" dirty="0">
                <a:latin typeface="Century Schoolbook" panose="02040604050505020304" pitchFamily="18" charset="0"/>
                <a:cs typeface="Times New Roman" panose="02020603050405020304" pitchFamily="18" charset="0"/>
              </a:rPr>
              <a:t>de proyectos o procesos de forma independiente. No se cuenta con reportes útiles, oportunos y precisos. La necesidad de entender de forma clara los objetivos de los procesos no se reconoce.</a:t>
            </a: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205" t="31876" r="51601" b="26887"/>
          <a:stretch/>
        </p:blipFill>
        <p:spPr bwMode="auto">
          <a:xfrm>
            <a:off x="2856720" y="2266514"/>
            <a:ext cx="2369950" cy="218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82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2000" fill="hold"/>
                                        <p:tgtEl>
                                          <p:spTgt spid="409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409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2318263" cy="1046440"/>
          </a:xfrm>
          <a:prstGeom prst="rect">
            <a:avLst/>
          </a:prstGeom>
        </p:spPr>
        <p:txBody>
          <a:bodyPr wrap="none">
            <a:spAutoFit/>
          </a:bodyPr>
          <a:lstStyle/>
          <a:p>
            <a:r>
              <a:rPr lang="es-EC" sz="3200" b="1" i="1" u="sng" spc="-150" dirty="0" smtClean="0">
                <a:latin typeface="Century Schoolbook" panose="02040604050505020304" pitchFamily="18" charset="0"/>
              </a:rPr>
              <a:t>Resultados</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0" name="3 Rectángulo"/>
          <p:cNvSpPr/>
          <p:nvPr/>
        </p:nvSpPr>
        <p:spPr>
          <a:xfrm>
            <a:off x="317403" y="971065"/>
            <a:ext cx="5609228" cy="400110"/>
          </a:xfrm>
          <a:prstGeom prst="rect">
            <a:avLst/>
          </a:prstGeom>
        </p:spPr>
        <p:txBody>
          <a:bodyPr wrap="none">
            <a:spAutoFit/>
          </a:bodyPr>
          <a:lstStyle/>
          <a:p>
            <a:r>
              <a:rPr lang="es-EC" sz="2000" b="1" i="1" spc="-150" dirty="0" smtClean="0">
                <a:latin typeface="Century Schoolbook" panose="02040604050505020304" pitchFamily="18" charset="0"/>
              </a:rPr>
              <a:t>Del Monitoreo </a:t>
            </a:r>
            <a:r>
              <a:rPr lang="es-EC" sz="2000" b="1" i="1" spc="-150" dirty="0">
                <a:latin typeface="Century Schoolbook" panose="02040604050505020304" pitchFamily="18" charset="0"/>
              </a:rPr>
              <a:t>y </a:t>
            </a:r>
            <a:r>
              <a:rPr lang="es-EC" sz="2000" b="1" i="1" spc="-150" dirty="0" smtClean="0">
                <a:latin typeface="Century Schoolbook" panose="02040604050505020304" pitchFamily="18" charset="0"/>
              </a:rPr>
              <a:t>Evaluación del Control  Interno</a:t>
            </a:r>
            <a:endParaRPr lang="es-ES" sz="2000" b="1" dirty="0">
              <a:latin typeface="Arial Black" pitchFamily="34" charset="0"/>
            </a:endParaRPr>
          </a:p>
        </p:txBody>
      </p:sp>
      <p:sp>
        <p:nvSpPr>
          <p:cNvPr id="15" name="Rectángulo 4"/>
          <p:cNvSpPr/>
          <p:nvPr/>
        </p:nvSpPr>
        <p:spPr>
          <a:xfrm>
            <a:off x="317403" y="1700808"/>
            <a:ext cx="6846885" cy="1846659"/>
          </a:xfrm>
          <a:prstGeom prst="rect">
            <a:avLst/>
          </a:prstGeom>
          <a:ln/>
          <a:effectLst>
            <a:outerShdw blurRad="76200" dir="13500000" sy="23000" kx="1200000" algn="br"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es-EC" sz="1900" i="1" dirty="0">
                <a:latin typeface="Century Schoolbook" panose="02040604050505020304" pitchFamily="18" charset="0"/>
                <a:cs typeface="Times New Roman" panose="02020603050405020304" pitchFamily="18" charset="0"/>
              </a:rPr>
              <a:t>En base al Marco de Referencia COBIT 4.1 el nivel de madurez del Monitoreo y Evaluación del Control Interno de las CU se encuentra en clasificación 2 que quiere decir  Repetible pero Intuitivo, en otras palabras, la evaluación del control interno depende de las habilidades de individuos clave.</a:t>
            </a:r>
            <a:endParaRPr lang="es-EC" sz="2200" i="1" dirty="0">
              <a:latin typeface="Century Schoolbook" panose="02040604050505020304" pitchFamily="18" charset="0"/>
              <a:cs typeface="Times New Roman" panose="02020603050405020304" pitchFamily="18" charset="0"/>
            </a:endParaRPr>
          </a:p>
        </p:txBody>
      </p:sp>
      <p:sp>
        <p:nvSpPr>
          <p:cNvPr id="16" name="Rectángulo 4"/>
          <p:cNvSpPr/>
          <p:nvPr/>
        </p:nvSpPr>
        <p:spPr>
          <a:xfrm>
            <a:off x="317403" y="3933056"/>
            <a:ext cx="6912768" cy="2431435"/>
          </a:xfrm>
          <a:prstGeom prst="rect">
            <a:avLst/>
          </a:prstGeom>
          <a:ln/>
          <a:effectLst>
            <a:outerShdw blurRad="76200" dir="13500000" sy="23000" kx="1200000" algn="br"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es-EC" sz="1900" i="1" dirty="0">
                <a:latin typeface="Century Schoolbook" panose="02040604050505020304" pitchFamily="18" charset="0"/>
                <a:cs typeface="Times New Roman" panose="02020603050405020304" pitchFamily="18" charset="0"/>
              </a:rPr>
              <a:t>La organización tiene una mayor conciencia sobre el monitoreo de los controles internos. La gerencia de servicios de información realiza monitoreo periódico sobre la efectividad de lo que considera controles internos críticos. Se están empezando a usar metodologías y herramientas para monitorear los controles internos, aunque no se basan en un plan. Los factores de riesgo específicos del ambiente de CU se identifican con base en las habilidades de individuos.</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95" t="44576" r="64463" b="37028"/>
          <a:stretch/>
        </p:blipFill>
        <p:spPr bwMode="auto">
          <a:xfrm>
            <a:off x="2452795" y="2647521"/>
            <a:ext cx="2479246" cy="2221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82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512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5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873176" cy="1046440"/>
          </a:xfrm>
          <a:prstGeom prst="rect">
            <a:avLst/>
          </a:prstGeom>
        </p:spPr>
        <p:txBody>
          <a:bodyPr wrap="none">
            <a:spAutoFit/>
          </a:bodyPr>
          <a:lstStyle/>
          <a:p>
            <a:r>
              <a:rPr lang="es-EC" sz="3200" b="1" i="1" u="sng" spc="-150" dirty="0" smtClean="0">
                <a:latin typeface="Century Schoolbook" panose="02040604050505020304" pitchFamily="18" charset="0"/>
              </a:rPr>
              <a:t>Acciones de mejora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0" name="3 Rectángulo"/>
          <p:cNvSpPr/>
          <p:nvPr/>
        </p:nvSpPr>
        <p:spPr>
          <a:xfrm>
            <a:off x="317403" y="971065"/>
            <a:ext cx="5078634" cy="400110"/>
          </a:xfrm>
          <a:prstGeom prst="rect">
            <a:avLst/>
          </a:prstGeom>
        </p:spPr>
        <p:txBody>
          <a:bodyPr wrap="none">
            <a:spAutoFit/>
          </a:bodyPr>
          <a:lstStyle/>
          <a:p>
            <a:r>
              <a:rPr lang="es-EC" sz="2000" b="1" i="1" spc="-150" dirty="0" smtClean="0">
                <a:latin typeface="Century Schoolbook" panose="02040604050505020304" pitchFamily="18" charset="0"/>
              </a:rPr>
              <a:t>Del Monitoreo </a:t>
            </a:r>
            <a:r>
              <a:rPr lang="es-EC" sz="2000" b="1" i="1" spc="-150" dirty="0">
                <a:latin typeface="Century Schoolbook" panose="02040604050505020304" pitchFamily="18" charset="0"/>
              </a:rPr>
              <a:t>y </a:t>
            </a:r>
            <a:r>
              <a:rPr lang="es-EC" sz="2000" b="1" i="1" spc="-150" dirty="0" smtClean="0">
                <a:latin typeface="Century Schoolbook" panose="02040604050505020304" pitchFamily="18" charset="0"/>
              </a:rPr>
              <a:t>Evaluación del Desempeño</a:t>
            </a:r>
            <a:endParaRPr lang="es-ES" sz="2000" b="1" dirty="0">
              <a:latin typeface="Arial Black" pitchFamily="34" charset="0"/>
            </a:endParaRPr>
          </a:p>
        </p:txBody>
      </p:sp>
      <p:sp>
        <p:nvSpPr>
          <p:cNvPr id="15" name="Rectángulo 4"/>
          <p:cNvSpPr/>
          <p:nvPr/>
        </p:nvSpPr>
        <p:spPr>
          <a:xfrm>
            <a:off x="317403" y="1700808"/>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smtClean="0">
                <a:solidFill>
                  <a:schemeClr val="tx1"/>
                </a:solidFill>
                <a:latin typeface="Century Schoolbook" panose="02040604050505020304" pitchFamily="18" charset="0"/>
                <a:cs typeface="Times New Roman" panose="02020603050405020304" pitchFamily="18" charset="0"/>
              </a:rPr>
              <a:t>Elaboración </a:t>
            </a:r>
            <a:r>
              <a:rPr lang="es-EC" sz="1900" i="1" dirty="0">
                <a:solidFill>
                  <a:schemeClr val="tx1"/>
                </a:solidFill>
                <a:latin typeface="Century Schoolbook" panose="02040604050505020304" pitchFamily="18" charset="0"/>
                <a:cs typeface="Times New Roman" panose="02020603050405020304" pitchFamily="18" charset="0"/>
              </a:rPr>
              <a:t>de un acta de definición de perfiles y responsabilidades para las comunicaciones unificadas.</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7" name="Rectángulo 4"/>
          <p:cNvSpPr/>
          <p:nvPr/>
        </p:nvSpPr>
        <p:spPr>
          <a:xfrm>
            <a:off x="317401" y="2628311"/>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Elaboración de actas de entrega de responsabilidad para Administrador de las CU.</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9" name="Rectángulo 4"/>
          <p:cNvSpPr/>
          <p:nvPr/>
        </p:nvSpPr>
        <p:spPr>
          <a:xfrm>
            <a:off x="340825" y="4293096"/>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Elaboración de Manual de Administración para infraestructura de servidores de virtualización.</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1" name="Rectángulo 4"/>
          <p:cNvSpPr/>
          <p:nvPr/>
        </p:nvSpPr>
        <p:spPr>
          <a:xfrm>
            <a:off x="340825" y="3465613"/>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Elaboración de actas de entrega y recepción de equipos para CU.</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2" name="Rectángulo 4"/>
          <p:cNvSpPr/>
          <p:nvPr/>
        </p:nvSpPr>
        <p:spPr>
          <a:xfrm>
            <a:off x="340824" y="5145506"/>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Elaboración de Manual de Administración para infraestructura de aprovisionamiento y gestión.</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3" name="Rectángulo 4"/>
          <p:cNvSpPr/>
          <p:nvPr/>
        </p:nvSpPr>
        <p:spPr>
          <a:xfrm>
            <a:off x="340823" y="5975014"/>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Elaboración de Manual de Usuario de equipos de conectividad.</a:t>
            </a:r>
            <a:endParaRPr lang="es-EC" sz="2200" i="1" dirty="0">
              <a:solidFill>
                <a:schemeClr val="tx1"/>
              </a:solidFill>
              <a:latin typeface="Century Schoolbook" panose="020406040505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92" t="36503" r="53192" b="16745"/>
          <a:stretch/>
        </p:blipFill>
        <p:spPr bwMode="auto">
          <a:xfrm>
            <a:off x="1187624" y="1852339"/>
            <a:ext cx="4636209" cy="446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16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6146"/>
                                        </p:tgtEl>
                                        <p:attrNameLst>
                                          <p:attrName>style.visibility</p:attrName>
                                        </p:attrNameLst>
                                      </p:cBhvr>
                                      <p:to>
                                        <p:strVal val="visible"/>
                                      </p:to>
                                    </p:set>
                                    <p:animEffect transition="in" filter="circle(in)">
                                      <p:cBhvr>
                                        <p:cTn id="45"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animBg="1"/>
      <p:bldP spid="7" grpId="0" animBg="1"/>
      <p:bldP spid="9"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873176" cy="1046440"/>
          </a:xfrm>
          <a:prstGeom prst="rect">
            <a:avLst/>
          </a:prstGeom>
        </p:spPr>
        <p:txBody>
          <a:bodyPr wrap="none">
            <a:spAutoFit/>
          </a:bodyPr>
          <a:lstStyle/>
          <a:p>
            <a:r>
              <a:rPr lang="es-EC" sz="3200" b="1" i="1" u="sng" spc="-150" dirty="0" smtClean="0">
                <a:latin typeface="Century Schoolbook" panose="02040604050505020304" pitchFamily="18" charset="0"/>
              </a:rPr>
              <a:t>Acciones de mejora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0" name="3 Rectángulo"/>
          <p:cNvSpPr/>
          <p:nvPr/>
        </p:nvSpPr>
        <p:spPr>
          <a:xfrm>
            <a:off x="317403" y="971065"/>
            <a:ext cx="5078634" cy="400110"/>
          </a:xfrm>
          <a:prstGeom prst="rect">
            <a:avLst/>
          </a:prstGeom>
        </p:spPr>
        <p:txBody>
          <a:bodyPr wrap="none">
            <a:spAutoFit/>
          </a:bodyPr>
          <a:lstStyle/>
          <a:p>
            <a:r>
              <a:rPr lang="es-EC" sz="2000" b="1" i="1" spc="-150" dirty="0" smtClean="0">
                <a:latin typeface="Century Schoolbook" panose="02040604050505020304" pitchFamily="18" charset="0"/>
              </a:rPr>
              <a:t>Del Monitoreo </a:t>
            </a:r>
            <a:r>
              <a:rPr lang="es-EC" sz="2000" b="1" i="1" spc="-150" dirty="0">
                <a:latin typeface="Century Schoolbook" panose="02040604050505020304" pitchFamily="18" charset="0"/>
              </a:rPr>
              <a:t>y </a:t>
            </a:r>
            <a:r>
              <a:rPr lang="es-EC" sz="2000" b="1" i="1" spc="-150" dirty="0" smtClean="0">
                <a:latin typeface="Century Schoolbook" panose="02040604050505020304" pitchFamily="18" charset="0"/>
              </a:rPr>
              <a:t>Evaluación del Desempeño</a:t>
            </a:r>
            <a:endParaRPr lang="es-ES" sz="2000" b="1" dirty="0">
              <a:latin typeface="Arial Black" pitchFamily="34" charset="0"/>
            </a:endParaRPr>
          </a:p>
        </p:txBody>
      </p:sp>
      <p:sp>
        <p:nvSpPr>
          <p:cNvPr id="15" name="Rectángulo 4"/>
          <p:cNvSpPr/>
          <p:nvPr/>
        </p:nvSpPr>
        <p:spPr>
          <a:xfrm>
            <a:off x="317403" y="1700808"/>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Elaboración de Manual de Administración para equipos de tarificación e infraestructura de </a:t>
            </a:r>
            <a:r>
              <a:rPr lang="es-EC" sz="1900" i="1" dirty="0" err="1">
                <a:solidFill>
                  <a:schemeClr val="tx1"/>
                </a:solidFill>
                <a:latin typeface="Century Schoolbook" panose="02040604050505020304" pitchFamily="18" charset="0"/>
                <a:cs typeface="Times New Roman" panose="02020603050405020304" pitchFamily="18" charset="0"/>
              </a:rPr>
              <a:t>Rack’s</a:t>
            </a:r>
            <a:r>
              <a:rPr lang="es-EC" sz="1900" i="1" dirty="0">
                <a:solidFill>
                  <a:schemeClr val="tx1"/>
                </a:solidFill>
                <a:latin typeface="Century Schoolbook" panose="02040604050505020304" pitchFamily="18" charset="0"/>
                <a:cs typeface="Times New Roman" panose="02020603050405020304" pitchFamily="18" charset="0"/>
              </a:rPr>
              <a:t>.</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7" name="Rectángulo 4"/>
          <p:cNvSpPr/>
          <p:nvPr/>
        </p:nvSpPr>
        <p:spPr>
          <a:xfrm>
            <a:off x="317401" y="2628311"/>
            <a:ext cx="6846885" cy="38472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Recolección de Actas de Capacitaciones asistidas.</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9" name="Rectángulo 4"/>
          <p:cNvSpPr/>
          <p:nvPr/>
        </p:nvSpPr>
        <p:spPr>
          <a:xfrm>
            <a:off x="317398" y="4097347"/>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Abastecerse de al menos 1500 licencias de mensajería unificada más para usuarios que lo requieran.</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1" name="Rectángulo 4"/>
          <p:cNvSpPr/>
          <p:nvPr/>
        </p:nvSpPr>
        <p:spPr>
          <a:xfrm>
            <a:off x="317399" y="3212976"/>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Abastecerse de al menos 1500 teléfonos más y licencias de gestión de llamadas para usuarios que lo requieran.</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2" name="Rectángulo 4"/>
          <p:cNvSpPr/>
          <p:nvPr/>
        </p:nvSpPr>
        <p:spPr>
          <a:xfrm>
            <a:off x="340824" y="5038594"/>
            <a:ext cx="6846885" cy="126188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Adicionar al menos 100 usuarios más de nivel ejecutivo y gerentes con funcionalidad en CU de presencia como capacidad de iniciación de sesión de video y/o web conferencias.</a:t>
            </a:r>
            <a:endParaRPr lang="es-EC" sz="2200" i="1" dirty="0">
              <a:solidFill>
                <a:schemeClr val="tx1"/>
              </a:solidFill>
              <a:latin typeface="Century Schoolbook" panose="020406040505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92" t="36503" r="53192" b="16745"/>
          <a:stretch/>
        </p:blipFill>
        <p:spPr bwMode="auto">
          <a:xfrm>
            <a:off x="1187624" y="1715202"/>
            <a:ext cx="4636209" cy="4585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5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146"/>
                                        </p:tgtEl>
                                        <p:attrNameLst>
                                          <p:attrName>style.visibility</p:attrName>
                                        </p:attrNameLst>
                                      </p:cBhvr>
                                      <p:to>
                                        <p:strVal val="visible"/>
                                      </p:to>
                                    </p:set>
                                    <p:animEffect transition="in" filter="circle(in)">
                                      <p:cBhvr>
                                        <p:cTn id="32"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9"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873176" cy="1046440"/>
          </a:xfrm>
          <a:prstGeom prst="rect">
            <a:avLst/>
          </a:prstGeom>
        </p:spPr>
        <p:txBody>
          <a:bodyPr wrap="none">
            <a:spAutoFit/>
          </a:bodyPr>
          <a:lstStyle/>
          <a:p>
            <a:r>
              <a:rPr lang="es-EC" sz="3200" b="1" i="1" u="sng" spc="-150" dirty="0" smtClean="0">
                <a:latin typeface="Century Schoolbook" panose="02040604050505020304" pitchFamily="18" charset="0"/>
              </a:rPr>
              <a:t>Acciones de mejora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0" name="3 Rectángulo"/>
          <p:cNvSpPr/>
          <p:nvPr/>
        </p:nvSpPr>
        <p:spPr>
          <a:xfrm>
            <a:off x="317403" y="971065"/>
            <a:ext cx="5078634" cy="400110"/>
          </a:xfrm>
          <a:prstGeom prst="rect">
            <a:avLst/>
          </a:prstGeom>
        </p:spPr>
        <p:txBody>
          <a:bodyPr wrap="none">
            <a:spAutoFit/>
          </a:bodyPr>
          <a:lstStyle/>
          <a:p>
            <a:r>
              <a:rPr lang="es-EC" sz="2000" b="1" i="1" spc="-150" dirty="0" smtClean="0">
                <a:latin typeface="Century Schoolbook" panose="02040604050505020304" pitchFamily="18" charset="0"/>
              </a:rPr>
              <a:t>Del Monitoreo </a:t>
            </a:r>
            <a:r>
              <a:rPr lang="es-EC" sz="2000" b="1" i="1" spc="-150" dirty="0">
                <a:latin typeface="Century Schoolbook" panose="02040604050505020304" pitchFamily="18" charset="0"/>
              </a:rPr>
              <a:t>y </a:t>
            </a:r>
            <a:r>
              <a:rPr lang="es-EC" sz="2000" b="1" i="1" spc="-150" dirty="0" smtClean="0">
                <a:latin typeface="Century Schoolbook" panose="02040604050505020304" pitchFamily="18" charset="0"/>
              </a:rPr>
              <a:t>Evaluación del Desempeño</a:t>
            </a:r>
            <a:endParaRPr lang="es-ES" sz="2000" b="1" dirty="0">
              <a:latin typeface="Arial Black" pitchFamily="34" charset="0"/>
            </a:endParaRPr>
          </a:p>
        </p:txBody>
      </p:sp>
      <p:sp>
        <p:nvSpPr>
          <p:cNvPr id="15" name="Rectángulo 4"/>
          <p:cNvSpPr/>
          <p:nvPr/>
        </p:nvSpPr>
        <p:spPr>
          <a:xfrm>
            <a:off x="330029" y="1556792"/>
            <a:ext cx="6846885" cy="96949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Adicionar al menos 150 usuarios más de nivel ejecutivo y gerentes con cliente de chat y </a:t>
            </a:r>
            <a:r>
              <a:rPr lang="es-EC" sz="1900" i="1" dirty="0" err="1">
                <a:solidFill>
                  <a:schemeClr val="tx1"/>
                </a:solidFill>
                <a:latin typeface="Century Schoolbook" panose="02040604050505020304" pitchFamily="18" charset="0"/>
                <a:cs typeface="Times New Roman" panose="02020603050405020304" pitchFamily="18" charset="0"/>
              </a:rPr>
              <a:t>softphone</a:t>
            </a:r>
            <a:r>
              <a:rPr lang="es-EC" sz="1900" i="1" dirty="0">
                <a:solidFill>
                  <a:schemeClr val="tx1"/>
                </a:solidFill>
                <a:latin typeface="Century Schoolbook" panose="02040604050505020304" pitchFamily="18" charset="0"/>
                <a:cs typeface="Times New Roman" panose="02020603050405020304" pitchFamily="18" charset="0"/>
              </a:rPr>
              <a:t> integrado instalados.</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7" name="Rectángulo 4"/>
          <p:cNvSpPr/>
          <p:nvPr/>
        </p:nvSpPr>
        <p:spPr>
          <a:xfrm>
            <a:off x="330029" y="2789768"/>
            <a:ext cx="6846885" cy="38472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Adicionar 200 Usuarios de Meeting Place.</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9" name="Rectángulo 4"/>
          <p:cNvSpPr/>
          <p:nvPr/>
        </p:nvSpPr>
        <p:spPr>
          <a:xfrm>
            <a:off x="317398" y="3979437"/>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Adicionar al menos 5 Usuarios externos de </a:t>
            </a:r>
            <a:r>
              <a:rPr lang="es-EC" sz="1900" i="1" dirty="0" err="1">
                <a:solidFill>
                  <a:schemeClr val="tx1"/>
                </a:solidFill>
                <a:latin typeface="Century Schoolbook" panose="02040604050505020304" pitchFamily="18" charset="0"/>
                <a:cs typeface="Times New Roman" panose="02020603050405020304" pitchFamily="18" charset="0"/>
              </a:rPr>
              <a:t>WebEx</a:t>
            </a:r>
            <a:r>
              <a:rPr lang="es-EC" sz="1900" i="1" dirty="0">
                <a:solidFill>
                  <a:schemeClr val="tx1"/>
                </a:solidFill>
                <a:latin typeface="Century Schoolbook" panose="02040604050505020304" pitchFamily="18" charset="0"/>
                <a:cs typeface="Times New Roman" panose="02020603050405020304" pitchFamily="18" charset="0"/>
              </a:rPr>
              <a:t> en la nube.</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1" name="Rectángulo 4"/>
          <p:cNvSpPr/>
          <p:nvPr/>
        </p:nvSpPr>
        <p:spPr>
          <a:xfrm>
            <a:off x="317399" y="3357527"/>
            <a:ext cx="6846885" cy="38472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Adicionar al menos 450 Usuarios internos de </a:t>
            </a:r>
            <a:r>
              <a:rPr lang="es-EC" sz="1900" i="1" dirty="0" err="1">
                <a:solidFill>
                  <a:schemeClr val="tx1"/>
                </a:solidFill>
                <a:latin typeface="Century Schoolbook" panose="02040604050505020304" pitchFamily="18" charset="0"/>
                <a:cs typeface="Times New Roman" panose="02020603050405020304" pitchFamily="18" charset="0"/>
              </a:rPr>
              <a:t>WebEx</a:t>
            </a:r>
            <a:r>
              <a:rPr lang="es-EC" sz="1900" i="1" dirty="0">
                <a:solidFill>
                  <a:schemeClr val="tx1"/>
                </a:solidFill>
                <a:latin typeface="Century Schoolbook" panose="02040604050505020304" pitchFamily="18" charset="0"/>
                <a:cs typeface="Times New Roman" panose="02020603050405020304" pitchFamily="18" charset="0"/>
              </a:rPr>
              <a:t>.</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2" name="Rectángulo 4"/>
          <p:cNvSpPr/>
          <p:nvPr/>
        </p:nvSpPr>
        <p:spPr>
          <a:xfrm>
            <a:off x="330028" y="4869160"/>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Proveerse de al menos 1 Sistema de Gestión de Comunicaciones Unificadas.</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3" name="Rectángulo 4"/>
          <p:cNvSpPr/>
          <p:nvPr/>
        </p:nvSpPr>
        <p:spPr>
          <a:xfrm>
            <a:off x="317397" y="5805264"/>
            <a:ext cx="6846885" cy="6771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Proveerse de al menos 1 Sistema de Evaluación y Monitoreo de Comunicaciones Unificadas dentro de la Organización.</a:t>
            </a:r>
            <a:endParaRPr lang="es-EC" sz="2200" i="1" dirty="0">
              <a:solidFill>
                <a:schemeClr val="tx1"/>
              </a:solidFill>
              <a:latin typeface="Century Schoolbook" panose="020406040505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92" t="36503" r="53192" b="16745"/>
          <a:stretch/>
        </p:blipFill>
        <p:spPr bwMode="auto">
          <a:xfrm>
            <a:off x="1196614" y="1485978"/>
            <a:ext cx="5051894" cy="4996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60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146"/>
                                        </p:tgtEl>
                                        <p:attrNameLst>
                                          <p:attrName>style.visibility</p:attrName>
                                        </p:attrNameLst>
                                      </p:cBhvr>
                                      <p:to>
                                        <p:strVal val="visible"/>
                                      </p:to>
                                    </p:set>
                                    <p:animEffect transition="in" filter="circle(in)">
                                      <p:cBhvr>
                                        <p:cTn id="32" dur="1000"/>
                                        <p:tgtEl>
                                          <p:spTgt spid="61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9"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873176" cy="1046440"/>
          </a:xfrm>
          <a:prstGeom prst="rect">
            <a:avLst/>
          </a:prstGeom>
        </p:spPr>
        <p:txBody>
          <a:bodyPr wrap="none">
            <a:spAutoFit/>
          </a:bodyPr>
          <a:lstStyle/>
          <a:p>
            <a:r>
              <a:rPr lang="es-EC" sz="3200" b="1" i="1" u="sng" spc="-150" dirty="0" smtClean="0">
                <a:latin typeface="Century Schoolbook" panose="02040604050505020304" pitchFamily="18" charset="0"/>
              </a:rPr>
              <a:t>Acciones de mejora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0" name="3 Rectángulo"/>
          <p:cNvSpPr/>
          <p:nvPr/>
        </p:nvSpPr>
        <p:spPr>
          <a:xfrm>
            <a:off x="317403" y="971065"/>
            <a:ext cx="5078634" cy="400110"/>
          </a:xfrm>
          <a:prstGeom prst="rect">
            <a:avLst/>
          </a:prstGeom>
        </p:spPr>
        <p:txBody>
          <a:bodyPr wrap="none">
            <a:spAutoFit/>
          </a:bodyPr>
          <a:lstStyle/>
          <a:p>
            <a:r>
              <a:rPr lang="es-EC" sz="2000" b="1" i="1" spc="-150" dirty="0" smtClean="0">
                <a:latin typeface="Century Schoolbook" panose="02040604050505020304" pitchFamily="18" charset="0"/>
              </a:rPr>
              <a:t>Del Monitoreo </a:t>
            </a:r>
            <a:r>
              <a:rPr lang="es-EC" sz="2000" b="1" i="1" spc="-150" dirty="0">
                <a:latin typeface="Century Schoolbook" panose="02040604050505020304" pitchFamily="18" charset="0"/>
              </a:rPr>
              <a:t>y </a:t>
            </a:r>
            <a:r>
              <a:rPr lang="es-EC" sz="2000" b="1" i="1" spc="-150" dirty="0" smtClean="0">
                <a:latin typeface="Century Schoolbook" panose="02040604050505020304" pitchFamily="18" charset="0"/>
              </a:rPr>
              <a:t>Evaluación del Desempeño</a:t>
            </a:r>
            <a:endParaRPr lang="es-ES" sz="2000" b="1" dirty="0">
              <a:latin typeface="Arial Black" pitchFamily="34" charset="0"/>
            </a:endParaRPr>
          </a:p>
        </p:txBody>
      </p:sp>
      <p:sp>
        <p:nvSpPr>
          <p:cNvPr id="15" name="Rectángulo 4"/>
          <p:cNvSpPr/>
          <p:nvPr/>
        </p:nvSpPr>
        <p:spPr>
          <a:xfrm>
            <a:off x="385882" y="1856309"/>
            <a:ext cx="6846885" cy="96949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Establecer metas de Comercialización de Productos y/o Servicios en Comunicaciones Unificadas para clientes externos.</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7" name="Rectángulo 4"/>
          <p:cNvSpPr/>
          <p:nvPr/>
        </p:nvSpPr>
        <p:spPr>
          <a:xfrm>
            <a:off x="368893" y="3925102"/>
            <a:ext cx="6846885" cy="96949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Con el Proyecto en Comunicaciones Unificadas ya en funcionamiento calcular el TIR actual generado dentro dela Organización.</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9" name="Rectángulo 4"/>
          <p:cNvSpPr/>
          <p:nvPr/>
        </p:nvSpPr>
        <p:spPr>
          <a:xfrm>
            <a:off x="330029" y="5207761"/>
            <a:ext cx="6846885" cy="96949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Con el Proyecto en Comunicaciones Unificadas ya en funcionamiento calcular el VAN actual generado dentro dela Organización.</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11" name="Rectángulo 4"/>
          <p:cNvSpPr/>
          <p:nvPr/>
        </p:nvSpPr>
        <p:spPr>
          <a:xfrm>
            <a:off x="368893" y="3165166"/>
            <a:ext cx="6846885" cy="38472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Adicionar al menos 450 Usuarios internos de </a:t>
            </a:r>
            <a:r>
              <a:rPr lang="es-EC" sz="1900" i="1" dirty="0" err="1">
                <a:solidFill>
                  <a:schemeClr val="tx1"/>
                </a:solidFill>
                <a:latin typeface="Century Schoolbook" panose="02040604050505020304" pitchFamily="18" charset="0"/>
                <a:cs typeface="Times New Roman" panose="02020603050405020304" pitchFamily="18" charset="0"/>
              </a:rPr>
              <a:t>WebEx</a:t>
            </a:r>
            <a:r>
              <a:rPr lang="es-EC" sz="1900" i="1" dirty="0">
                <a:solidFill>
                  <a:schemeClr val="tx1"/>
                </a:solidFill>
                <a:latin typeface="Century Schoolbook" panose="02040604050505020304" pitchFamily="18" charset="0"/>
                <a:cs typeface="Times New Roman" panose="02020603050405020304" pitchFamily="18" charset="0"/>
              </a:rPr>
              <a:t>.</a:t>
            </a:r>
            <a:endParaRPr lang="es-EC" sz="2200" i="1" dirty="0">
              <a:solidFill>
                <a:schemeClr val="tx1"/>
              </a:solidFill>
              <a:latin typeface="Century Schoolbook" panose="020406040505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92" t="36503" r="53192" b="16745"/>
          <a:stretch/>
        </p:blipFill>
        <p:spPr bwMode="auto">
          <a:xfrm>
            <a:off x="1187624" y="1686799"/>
            <a:ext cx="4636209" cy="4585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circle(in)">
                                      <p:cBhvr>
                                        <p:cTn id="2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873176" cy="1046440"/>
          </a:xfrm>
          <a:prstGeom prst="rect">
            <a:avLst/>
          </a:prstGeom>
        </p:spPr>
        <p:txBody>
          <a:bodyPr wrap="none">
            <a:spAutoFit/>
          </a:bodyPr>
          <a:lstStyle/>
          <a:p>
            <a:r>
              <a:rPr lang="es-EC" sz="3200" b="1" i="1" u="sng" spc="-150" dirty="0" smtClean="0">
                <a:latin typeface="Century Schoolbook" panose="02040604050505020304" pitchFamily="18" charset="0"/>
              </a:rPr>
              <a:t>Acciones de mejora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0" name="3 Rectángulo"/>
          <p:cNvSpPr/>
          <p:nvPr/>
        </p:nvSpPr>
        <p:spPr>
          <a:xfrm>
            <a:off x="317403" y="971065"/>
            <a:ext cx="5554726" cy="400110"/>
          </a:xfrm>
          <a:prstGeom prst="rect">
            <a:avLst/>
          </a:prstGeom>
        </p:spPr>
        <p:txBody>
          <a:bodyPr wrap="none">
            <a:spAutoFit/>
          </a:bodyPr>
          <a:lstStyle/>
          <a:p>
            <a:r>
              <a:rPr lang="es-EC" sz="2000" b="1" i="1" spc="-150" dirty="0" smtClean="0">
                <a:latin typeface="Century Schoolbook" panose="02040604050505020304" pitchFamily="18" charset="0"/>
              </a:rPr>
              <a:t>Del Monitoreo </a:t>
            </a:r>
            <a:r>
              <a:rPr lang="es-EC" sz="2000" b="1" i="1" spc="-150" dirty="0">
                <a:latin typeface="Century Schoolbook" panose="02040604050505020304" pitchFamily="18" charset="0"/>
              </a:rPr>
              <a:t>y </a:t>
            </a:r>
            <a:r>
              <a:rPr lang="es-EC" sz="2000" b="1" i="1" spc="-150" dirty="0" smtClean="0">
                <a:latin typeface="Century Schoolbook" panose="02040604050505020304" pitchFamily="18" charset="0"/>
              </a:rPr>
              <a:t>Evaluación del Control Interno</a:t>
            </a:r>
            <a:endParaRPr lang="es-ES" sz="2000" b="1" dirty="0">
              <a:latin typeface="Arial Black" pitchFamily="34" charset="0"/>
            </a:endParaRPr>
          </a:p>
        </p:txBody>
      </p:sp>
      <p:sp>
        <p:nvSpPr>
          <p:cNvPr id="15" name="Rectángulo 4"/>
          <p:cNvSpPr/>
          <p:nvPr/>
        </p:nvSpPr>
        <p:spPr>
          <a:xfrm>
            <a:off x="317403" y="1700808"/>
            <a:ext cx="6846885" cy="96949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smtClean="0">
                <a:solidFill>
                  <a:schemeClr val="tx1"/>
                </a:solidFill>
                <a:latin typeface="Century Schoolbook" panose="02040604050505020304" pitchFamily="18" charset="0"/>
                <a:cs typeface="Times New Roman" panose="02020603050405020304" pitchFamily="18" charset="0"/>
              </a:rPr>
              <a:t>Con </a:t>
            </a:r>
            <a:r>
              <a:rPr lang="es-EC" sz="1900" i="1" dirty="0">
                <a:solidFill>
                  <a:schemeClr val="tx1"/>
                </a:solidFill>
                <a:latin typeface="Century Schoolbook" panose="02040604050505020304" pitchFamily="18" charset="0"/>
                <a:cs typeface="Times New Roman" panose="02020603050405020304" pitchFamily="18" charset="0"/>
              </a:rPr>
              <a:t>el Proyecto en Comunicaciones Unificadas ya en funcionamiento calcular el VAN actual generado dentro dela Organización.</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7" name="Rectángulo 4"/>
          <p:cNvSpPr/>
          <p:nvPr/>
        </p:nvSpPr>
        <p:spPr>
          <a:xfrm>
            <a:off x="317403" y="2996952"/>
            <a:ext cx="6846885" cy="155427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smtClean="0">
                <a:solidFill>
                  <a:schemeClr val="tx1"/>
                </a:solidFill>
                <a:latin typeface="Century Schoolbook" panose="02040604050505020304" pitchFamily="18" charset="0"/>
                <a:cs typeface="Times New Roman" panose="02020603050405020304" pitchFamily="18" charset="0"/>
              </a:rPr>
              <a:t>Identificar</a:t>
            </a:r>
            <a:r>
              <a:rPr lang="es-EC" sz="1900" i="1" dirty="0">
                <a:solidFill>
                  <a:schemeClr val="tx1"/>
                </a:solidFill>
                <a:latin typeface="Century Schoolbook" panose="02040604050505020304" pitchFamily="18" charset="0"/>
                <a:cs typeface="Times New Roman" panose="02020603050405020304" pitchFamily="18" charset="0"/>
              </a:rPr>
              <a:t>, formalizar y documentar controles para todos recursos de Comunicaciones Unificadas que tiene la Organización. Teléfonos y licencias de gestión de llamadas, Mensajería unificada, Presencia, Chat y </a:t>
            </a:r>
            <a:r>
              <a:rPr lang="es-EC" sz="1900" i="1" dirty="0" err="1">
                <a:solidFill>
                  <a:schemeClr val="tx1"/>
                </a:solidFill>
                <a:latin typeface="Century Schoolbook" panose="02040604050505020304" pitchFamily="18" charset="0"/>
                <a:cs typeface="Times New Roman" panose="02020603050405020304" pitchFamily="18" charset="0"/>
              </a:rPr>
              <a:t>softphone</a:t>
            </a:r>
            <a:r>
              <a:rPr lang="es-EC" sz="1900" i="1" dirty="0">
                <a:solidFill>
                  <a:schemeClr val="tx1"/>
                </a:solidFill>
                <a:latin typeface="Century Schoolbook" panose="02040604050505020304" pitchFamily="18" charset="0"/>
                <a:cs typeface="Times New Roman" panose="02020603050405020304" pitchFamily="18" charset="0"/>
              </a:rPr>
              <a:t> integrado instalados, Meeting Place, </a:t>
            </a:r>
            <a:r>
              <a:rPr lang="es-EC" sz="1900" i="1" dirty="0" err="1">
                <a:solidFill>
                  <a:schemeClr val="tx1"/>
                </a:solidFill>
                <a:latin typeface="Century Schoolbook" panose="02040604050505020304" pitchFamily="18" charset="0"/>
                <a:cs typeface="Times New Roman" panose="02020603050405020304" pitchFamily="18" charset="0"/>
              </a:rPr>
              <a:t>WebEx</a:t>
            </a:r>
            <a:r>
              <a:rPr lang="es-EC" sz="1900" i="1" dirty="0">
                <a:solidFill>
                  <a:schemeClr val="tx1"/>
                </a:solidFill>
                <a:latin typeface="Century Schoolbook" panose="02040604050505020304" pitchFamily="18" charset="0"/>
                <a:cs typeface="Times New Roman" panose="02020603050405020304" pitchFamily="18" charset="0"/>
              </a:rPr>
              <a:t> en la nube.</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9" name="Rectángulo 4"/>
          <p:cNvSpPr/>
          <p:nvPr/>
        </p:nvSpPr>
        <p:spPr>
          <a:xfrm>
            <a:off x="317403" y="4797152"/>
            <a:ext cx="6846885" cy="126188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smtClean="0">
                <a:solidFill>
                  <a:schemeClr val="tx1"/>
                </a:solidFill>
                <a:latin typeface="Century Schoolbook" panose="02040604050505020304" pitchFamily="18" charset="0"/>
                <a:cs typeface="Times New Roman" panose="02020603050405020304" pitchFamily="18" charset="0"/>
              </a:rPr>
              <a:t>Iniciar </a:t>
            </a:r>
            <a:r>
              <a:rPr lang="es-EC" sz="1900" i="1" dirty="0">
                <a:solidFill>
                  <a:schemeClr val="tx1"/>
                </a:solidFill>
                <a:latin typeface="Century Schoolbook" panose="02040604050505020304" pitchFamily="18" charset="0"/>
                <a:cs typeface="Times New Roman" panose="02020603050405020304" pitchFamily="18" charset="0"/>
              </a:rPr>
              <a:t>la transferencia de conocimiento a más colaboradores del Área de Infraestructura de la CNT EP en el ámbito de </a:t>
            </a:r>
            <a:r>
              <a:rPr lang="es-EC" sz="1900" i="1" dirty="0" smtClean="0">
                <a:solidFill>
                  <a:schemeClr val="tx1"/>
                </a:solidFill>
                <a:latin typeface="Century Schoolbook" panose="02040604050505020304" pitchFamily="18" charset="0"/>
                <a:cs typeface="Times New Roman" panose="02020603050405020304" pitchFamily="18" charset="0"/>
              </a:rPr>
              <a:t>CU </a:t>
            </a:r>
            <a:r>
              <a:rPr lang="es-EC" sz="1900" i="1" dirty="0">
                <a:solidFill>
                  <a:schemeClr val="tx1"/>
                </a:solidFill>
                <a:latin typeface="Century Schoolbook" panose="02040604050505020304" pitchFamily="18" charset="0"/>
                <a:cs typeface="Times New Roman" panose="02020603050405020304" pitchFamily="18" charset="0"/>
              </a:rPr>
              <a:t>poniendo énfasis en los productos que actualmente utilizan y que tienen mayor demanda.</a:t>
            </a:r>
            <a:endParaRPr lang="es-EC" sz="2200" i="1" dirty="0">
              <a:solidFill>
                <a:schemeClr val="tx1"/>
              </a:solidFill>
              <a:latin typeface="Century Schoolbook" panose="020406040505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92" t="36503" r="53192" b="16745"/>
          <a:stretch/>
        </p:blipFill>
        <p:spPr bwMode="auto">
          <a:xfrm>
            <a:off x="1665039" y="1659755"/>
            <a:ext cx="4571831" cy="4399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6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146"/>
                                        </p:tgtEl>
                                        <p:attrNameLst>
                                          <p:attrName>style.visibility</p:attrName>
                                        </p:attrNameLst>
                                      </p:cBhvr>
                                      <p:to>
                                        <p:strVal val="visible"/>
                                      </p:to>
                                    </p:set>
                                    <p:animEffect transition="in" filter="circle(in)">
                                      <p:cBhvr>
                                        <p:cTn id="36"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873176" cy="1046440"/>
          </a:xfrm>
          <a:prstGeom prst="rect">
            <a:avLst/>
          </a:prstGeom>
        </p:spPr>
        <p:txBody>
          <a:bodyPr wrap="none">
            <a:spAutoFit/>
          </a:bodyPr>
          <a:lstStyle/>
          <a:p>
            <a:r>
              <a:rPr lang="es-EC" sz="3200" b="1" i="1" u="sng" spc="-150" dirty="0" smtClean="0">
                <a:latin typeface="Century Schoolbook" panose="02040604050505020304" pitchFamily="18" charset="0"/>
              </a:rPr>
              <a:t>Acciones de mejora</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0" name="3 Rectángulo"/>
          <p:cNvSpPr/>
          <p:nvPr/>
        </p:nvSpPr>
        <p:spPr>
          <a:xfrm>
            <a:off x="317403" y="971065"/>
            <a:ext cx="5554726" cy="400110"/>
          </a:xfrm>
          <a:prstGeom prst="rect">
            <a:avLst/>
          </a:prstGeom>
        </p:spPr>
        <p:txBody>
          <a:bodyPr wrap="none">
            <a:spAutoFit/>
          </a:bodyPr>
          <a:lstStyle/>
          <a:p>
            <a:r>
              <a:rPr lang="es-EC" sz="2000" b="1" i="1" spc="-150" dirty="0" smtClean="0">
                <a:latin typeface="Century Schoolbook" panose="02040604050505020304" pitchFamily="18" charset="0"/>
              </a:rPr>
              <a:t>Del Monitoreo </a:t>
            </a:r>
            <a:r>
              <a:rPr lang="es-EC" sz="2000" b="1" i="1" spc="-150" dirty="0">
                <a:latin typeface="Century Schoolbook" panose="02040604050505020304" pitchFamily="18" charset="0"/>
              </a:rPr>
              <a:t>y </a:t>
            </a:r>
            <a:r>
              <a:rPr lang="es-EC" sz="2000" b="1" i="1" spc="-150" dirty="0" smtClean="0">
                <a:latin typeface="Century Schoolbook" panose="02040604050505020304" pitchFamily="18" charset="0"/>
              </a:rPr>
              <a:t>Evaluación del Control Interno</a:t>
            </a:r>
            <a:endParaRPr lang="es-ES" sz="2000" b="1" dirty="0">
              <a:latin typeface="Arial Black" pitchFamily="34" charset="0"/>
            </a:endParaRPr>
          </a:p>
        </p:txBody>
      </p:sp>
      <p:sp>
        <p:nvSpPr>
          <p:cNvPr id="15" name="Rectángulo 4"/>
          <p:cNvSpPr/>
          <p:nvPr/>
        </p:nvSpPr>
        <p:spPr>
          <a:xfrm>
            <a:off x="317403" y="1700808"/>
            <a:ext cx="6846885" cy="155427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smtClean="0">
                <a:solidFill>
                  <a:schemeClr val="tx1"/>
                </a:solidFill>
                <a:latin typeface="Century Schoolbook" panose="02040604050505020304" pitchFamily="18" charset="0"/>
                <a:cs typeface="Times New Roman" panose="02020603050405020304" pitchFamily="18" charset="0"/>
              </a:rPr>
              <a:t>Dar </a:t>
            </a:r>
            <a:r>
              <a:rPr lang="es-EC" sz="1900" i="1" dirty="0">
                <a:solidFill>
                  <a:schemeClr val="tx1"/>
                </a:solidFill>
                <a:latin typeface="Century Schoolbook" panose="02040604050505020304" pitchFamily="18" charset="0"/>
                <a:cs typeface="Times New Roman" panose="02020603050405020304" pitchFamily="18" charset="0"/>
              </a:rPr>
              <a:t>a nivel de Jefatura y Gerencia la importancia y prioridad que deben tener los recursos adoptados de CU, aún más, cuando actualmente y a futuro la Corporación Nacional de Telecomunicaciones puede ver como ámbito de negocio el ofertar todos estos recursos.</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7" name="Rectángulo 4"/>
          <p:cNvSpPr/>
          <p:nvPr/>
        </p:nvSpPr>
        <p:spPr>
          <a:xfrm>
            <a:off x="346555" y="3774087"/>
            <a:ext cx="6846885" cy="155427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smtClean="0">
                <a:solidFill>
                  <a:schemeClr val="tx1"/>
                </a:solidFill>
                <a:latin typeface="Century Schoolbook" panose="02040604050505020304" pitchFamily="18" charset="0"/>
                <a:cs typeface="Times New Roman" panose="02020603050405020304" pitchFamily="18" charset="0"/>
              </a:rPr>
              <a:t>Enfatizar </a:t>
            </a:r>
            <a:r>
              <a:rPr lang="es-EC" sz="1900" i="1" dirty="0">
                <a:solidFill>
                  <a:schemeClr val="tx1"/>
                </a:solidFill>
                <a:latin typeface="Century Schoolbook" panose="02040604050505020304" pitchFamily="18" charset="0"/>
                <a:cs typeface="Times New Roman" panose="02020603050405020304" pitchFamily="18" charset="0"/>
              </a:rPr>
              <a:t>en la importancia que tienen y el rol que cumplen los responsables del óptimo servicio de los recursos de CU. Actualmente existen dos personas a nivel macro encargadas, se debe ampliar este número como medida de prevención del número de Recurso Humano actual.</a:t>
            </a:r>
            <a:endParaRPr lang="es-EC" sz="2200" i="1" dirty="0">
              <a:solidFill>
                <a:schemeClr val="tx1"/>
              </a:solidFill>
              <a:latin typeface="Century Schoolbook" panose="020406040505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92" t="36503" r="53192" b="16745"/>
          <a:stretch/>
        </p:blipFill>
        <p:spPr bwMode="auto">
          <a:xfrm>
            <a:off x="1998309" y="1741670"/>
            <a:ext cx="3554083" cy="358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023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circle(in)">
                                      <p:cBhvr>
                                        <p:cTn id="21"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6566221" cy="1046440"/>
          </a:xfrm>
          <a:prstGeom prst="rect">
            <a:avLst/>
          </a:prstGeom>
        </p:spPr>
        <p:txBody>
          <a:bodyPr wrap="none">
            <a:spAutoFit/>
          </a:bodyPr>
          <a:lstStyle/>
          <a:p>
            <a:r>
              <a:rPr lang="es-EC" sz="3200" b="1" i="1" u="sng" spc="-150" dirty="0" smtClean="0">
                <a:latin typeface="Century Schoolbook" panose="02040604050505020304" pitchFamily="18" charset="0"/>
              </a:rPr>
              <a:t>Conclusiones y Recomendaciones</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15" name="Rectángulo 4"/>
          <p:cNvSpPr/>
          <p:nvPr/>
        </p:nvSpPr>
        <p:spPr>
          <a:xfrm>
            <a:off x="346555" y="1182430"/>
            <a:ext cx="6846885" cy="126188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smtClean="0">
                <a:solidFill>
                  <a:schemeClr val="tx1"/>
                </a:solidFill>
                <a:latin typeface="Century Schoolbook" panose="02040604050505020304" pitchFamily="18" charset="0"/>
                <a:cs typeface="Times New Roman" panose="02020603050405020304" pitchFamily="18" charset="0"/>
              </a:rPr>
              <a:t>Se ha planteado este proyecto de monitoreo y evaluación no como seguimiento, porque este concepto implica “ir tras de algo”. Sino como acompañamiento, que significa “ir junto a algo”. </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8" name="Rectángulo 4"/>
          <p:cNvSpPr/>
          <p:nvPr/>
        </p:nvSpPr>
        <p:spPr>
          <a:xfrm>
            <a:off x="348737" y="2703311"/>
            <a:ext cx="6846885" cy="272382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smtClean="0">
                <a:solidFill>
                  <a:schemeClr val="tx1"/>
                </a:solidFill>
                <a:latin typeface="Century Schoolbook" panose="02040604050505020304" pitchFamily="18" charset="0"/>
                <a:cs typeface="Times New Roman" panose="02020603050405020304" pitchFamily="18" charset="0"/>
              </a:rPr>
              <a:t>Con la Solución en Comunicaciones Unificadas y su adecuado uso se puede mitigar para la Corporación Nacional de Telecomunicaciones CNT EP, uno de los efectos que nacieron luego  de la fusión entre CNT EP y TELECSA en agosto de 2010, que fue contar con  varios sistemas de telefonía de diversas marcas, características y tecnologías lo que originaba la existencia y convivencia aislada de diferentes planes de marcación asociados a cada una de estas soluciones.</a:t>
            </a:r>
            <a:endParaRPr lang="es-EC" sz="2200" i="1" dirty="0">
              <a:solidFill>
                <a:schemeClr val="tx1"/>
              </a:solidFill>
              <a:latin typeface="Century Schoolbook" panose="02040604050505020304" pitchFamily="18" charset="0"/>
              <a:cs typeface="Times New Roman" panose="02020603050405020304" pitchFamily="18" charset="0"/>
            </a:endParaRPr>
          </a:p>
        </p:txBody>
      </p:sp>
      <p:sp>
        <p:nvSpPr>
          <p:cNvPr id="9" name="Rectángulo 4"/>
          <p:cNvSpPr/>
          <p:nvPr/>
        </p:nvSpPr>
        <p:spPr>
          <a:xfrm>
            <a:off x="348737" y="5589240"/>
            <a:ext cx="6846885" cy="96949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900" i="1" dirty="0">
                <a:solidFill>
                  <a:schemeClr val="tx1"/>
                </a:solidFill>
                <a:latin typeface="Century Schoolbook" panose="02040604050505020304" pitchFamily="18" charset="0"/>
                <a:cs typeface="Times New Roman" panose="02020603050405020304" pitchFamily="18" charset="0"/>
              </a:rPr>
              <a:t>Realizar la implementación de los dos módulos restantes del Monitoreo según </a:t>
            </a:r>
            <a:r>
              <a:rPr lang="es-EC" sz="1900" i="1" dirty="0" err="1">
                <a:solidFill>
                  <a:schemeClr val="tx1"/>
                </a:solidFill>
                <a:latin typeface="Century Schoolbook" panose="02040604050505020304" pitchFamily="18" charset="0"/>
                <a:cs typeface="Times New Roman" panose="02020603050405020304" pitchFamily="18" charset="0"/>
              </a:rPr>
              <a:t>Cobit</a:t>
            </a:r>
            <a:r>
              <a:rPr lang="es-EC" sz="1900" i="1" dirty="0">
                <a:solidFill>
                  <a:schemeClr val="tx1"/>
                </a:solidFill>
                <a:latin typeface="Century Schoolbook" panose="02040604050505020304" pitchFamily="18" charset="0"/>
                <a:cs typeface="Times New Roman" panose="02020603050405020304" pitchFamily="18" charset="0"/>
              </a:rPr>
              <a:t> 4.1 que son, Garantizar el cumplimiento Regulatorio y Proporcionar Gobierno de TI. </a:t>
            </a:r>
            <a:endParaRPr lang="es-EC" sz="2200" i="1" dirty="0">
              <a:solidFill>
                <a:schemeClr val="tx1"/>
              </a:solidFill>
              <a:latin typeface="Century Schoolbook" panose="02040604050505020304" pitchFamily="18" charset="0"/>
              <a:cs typeface="Times New Roman" panose="02020603050405020304" pitchFamily="18" charset="0"/>
            </a:endParaRPr>
          </a:p>
        </p:txBody>
      </p:sp>
    </p:spTree>
    <p:extLst>
      <p:ext uri="{BB962C8B-B14F-4D97-AF65-F5344CB8AC3E}">
        <p14:creationId xmlns:p14="http://schemas.microsoft.com/office/powerpoint/2010/main" val="8040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3435" t="16532" r="20115" b="8657"/>
          <a:stretch/>
        </p:blipFill>
        <p:spPr>
          <a:xfrm>
            <a:off x="323528" y="764704"/>
            <a:ext cx="6861604" cy="5112568"/>
          </a:xfrm>
          <a:prstGeom prst="rect">
            <a:avLst/>
          </a:prstGeom>
        </p:spPr>
      </p:pic>
    </p:spTree>
    <p:extLst>
      <p:ext uri="{BB962C8B-B14F-4D97-AF65-F5344CB8AC3E}">
        <p14:creationId xmlns:p14="http://schemas.microsoft.com/office/powerpoint/2010/main" val="1372929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35990"/>
            <a:ext cx="2706190" cy="1046440"/>
          </a:xfrm>
          <a:prstGeom prst="rect">
            <a:avLst/>
          </a:prstGeom>
        </p:spPr>
        <p:txBody>
          <a:bodyPr wrap="none">
            <a:spAutoFit/>
          </a:bodyPr>
          <a:lstStyle/>
          <a:p>
            <a:r>
              <a:rPr lang="es-EC" sz="3200" b="1" i="1" u="sng" spc="-150" dirty="0" smtClean="0">
                <a:latin typeface="Century Schoolbook" panose="02040604050505020304" pitchFamily="18" charset="0"/>
              </a:rPr>
              <a:t>Introducción</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9" name="3 Rectángulo"/>
          <p:cNvSpPr/>
          <p:nvPr/>
        </p:nvSpPr>
        <p:spPr>
          <a:xfrm>
            <a:off x="251520" y="759237"/>
            <a:ext cx="3408305" cy="846386"/>
          </a:xfrm>
          <a:prstGeom prst="rect">
            <a:avLst/>
          </a:prstGeom>
        </p:spPr>
        <p:txBody>
          <a:bodyPr wrap="none">
            <a:spAutoFit/>
          </a:bodyPr>
          <a:lstStyle/>
          <a:p>
            <a:r>
              <a:rPr lang="es-EC" sz="2400" b="1" i="1" spc="-150" dirty="0" smtClean="0">
                <a:latin typeface="Century Schoolbook" panose="02040604050505020304" pitchFamily="18" charset="0"/>
              </a:rPr>
              <a:t>Orgánico Institucional</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38" t="21949" r="45109" b="12121"/>
          <a:stretch/>
        </p:blipFill>
        <p:spPr bwMode="auto">
          <a:xfrm>
            <a:off x="251520" y="1412776"/>
            <a:ext cx="4819244" cy="498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667" t="12137" r="34986" b="80711"/>
          <a:stretch/>
        </p:blipFill>
        <p:spPr bwMode="auto">
          <a:xfrm>
            <a:off x="5550458" y="1772816"/>
            <a:ext cx="1184078"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5324" t="41383" r="32217" b="46875"/>
          <a:stretch/>
        </p:blipFill>
        <p:spPr bwMode="auto">
          <a:xfrm>
            <a:off x="5264725" y="2973005"/>
            <a:ext cx="1827555" cy="96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6495" t="85133" r="32537" b="7434"/>
          <a:stretch/>
        </p:blipFill>
        <p:spPr bwMode="auto">
          <a:xfrm>
            <a:off x="5383753" y="5157192"/>
            <a:ext cx="1700673"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Flecha derecha"/>
          <p:cNvSpPr/>
          <p:nvPr/>
        </p:nvSpPr>
        <p:spPr>
          <a:xfrm>
            <a:off x="509667" y="3509405"/>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6093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1+#ppt_w/2"/>
                                          </p:val>
                                        </p:tav>
                                        <p:tav tm="100000">
                                          <p:val>
                                            <p:strVal val="#ppt_x"/>
                                          </p:val>
                                        </p:tav>
                                      </p:tavLst>
                                    </p:anim>
                                    <p:anim calcmode="lin" valueType="num">
                                      <p:cBhvr additive="base">
                                        <p:cTn id="14" dur="500" fill="hold"/>
                                        <p:tgtEl>
                                          <p:spTgt spid="409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1+#ppt_w/2"/>
                                          </p:val>
                                        </p:tav>
                                        <p:tav tm="100000">
                                          <p:val>
                                            <p:strVal val="#ppt_x"/>
                                          </p:val>
                                        </p:tav>
                                      </p:tavLst>
                                    </p:anim>
                                    <p:anim calcmode="lin" valueType="num">
                                      <p:cBhvr additive="base">
                                        <p:cTn id="20"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500" fill="hold"/>
                                        <p:tgtEl>
                                          <p:spTgt spid="4102"/>
                                        </p:tgtEl>
                                        <p:attrNameLst>
                                          <p:attrName>ppt_x</p:attrName>
                                        </p:attrNameLst>
                                      </p:cBhvr>
                                      <p:tavLst>
                                        <p:tav tm="0">
                                          <p:val>
                                            <p:strVal val="1+#ppt_w/2"/>
                                          </p:val>
                                        </p:tav>
                                        <p:tav tm="100000">
                                          <p:val>
                                            <p:strVal val="#ppt_x"/>
                                          </p:val>
                                        </p:tav>
                                      </p:tavLst>
                                    </p:anim>
                                    <p:anim calcmode="lin" valueType="num">
                                      <p:cBhvr additive="base">
                                        <p:cTn id="26"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35990"/>
            <a:ext cx="2706190" cy="1046440"/>
          </a:xfrm>
          <a:prstGeom prst="rect">
            <a:avLst/>
          </a:prstGeom>
        </p:spPr>
        <p:txBody>
          <a:bodyPr wrap="none">
            <a:spAutoFit/>
          </a:bodyPr>
          <a:lstStyle/>
          <a:p>
            <a:r>
              <a:rPr lang="es-EC" sz="3200" b="1" i="1" u="sng" spc="-150" dirty="0" smtClean="0">
                <a:latin typeface="Century Schoolbook" panose="02040604050505020304" pitchFamily="18" charset="0"/>
              </a:rPr>
              <a:t>Introducción</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9" name="3 Rectángulo"/>
          <p:cNvSpPr/>
          <p:nvPr/>
        </p:nvSpPr>
        <p:spPr>
          <a:xfrm>
            <a:off x="251520" y="759237"/>
            <a:ext cx="3408305" cy="846386"/>
          </a:xfrm>
          <a:prstGeom prst="rect">
            <a:avLst/>
          </a:prstGeom>
        </p:spPr>
        <p:txBody>
          <a:bodyPr wrap="none">
            <a:spAutoFit/>
          </a:bodyPr>
          <a:lstStyle/>
          <a:p>
            <a:r>
              <a:rPr lang="es-EC" sz="2400" b="1" i="1" spc="-150" dirty="0" smtClean="0">
                <a:latin typeface="Century Schoolbook" panose="02040604050505020304" pitchFamily="18" charset="0"/>
              </a:rPr>
              <a:t>Orgánico Institucional</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0" t="10379" r="23865" b="16666"/>
          <a:stretch/>
        </p:blipFill>
        <p:spPr bwMode="auto">
          <a:xfrm>
            <a:off x="258071" y="1576152"/>
            <a:ext cx="8529371" cy="48245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Flecha derecha"/>
          <p:cNvSpPr/>
          <p:nvPr/>
        </p:nvSpPr>
        <p:spPr>
          <a:xfrm rot="5400000">
            <a:off x="3525243" y="5085184"/>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846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l="10153" t="34250" r="42252" b="16531"/>
          <a:stretch/>
        </p:blipFill>
        <p:spPr>
          <a:xfrm>
            <a:off x="251520" y="1628162"/>
            <a:ext cx="3384376" cy="1967661"/>
          </a:xfrm>
          <a:prstGeom prst="rect">
            <a:avLst/>
          </a:prstGeom>
        </p:spPr>
      </p:pic>
      <p:sp>
        <p:nvSpPr>
          <p:cNvPr id="6" name="5 Rectángulo"/>
          <p:cNvSpPr/>
          <p:nvPr/>
        </p:nvSpPr>
        <p:spPr>
          <a:xfrm>
            <a:off x="251520" y="135990"/>
            <a:ext cx="3017173" cy="1046440"/>
          </a:xfrm>
          <a:prstGeom prst="rect">
            <a:avLst/>
          </a:prstGeom>
        </p:spPr>
        <p:txBody>
          <a:bodyPr wrap="none">
            <a:spAutoFit/>
          </a:bodyPr>
          <a:lstStyle/>
          <a:p>
            <a:r>
              <a:rPr lang="es-EC" sz="3200" b="1" i="1" u="sng" spc="-150" dirty="0" smtClean="0">
                <a:latin typeface="Century Schoolbook" panose="02040604050505020304" pitchFamily="18" charset="0"/>
              </a:rPr>
              <a:t>Generalidades</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4213013" cy="846386"/>
          </a:xfrm>
          <a:prstGeom prst="rect">
            <a:avLst/>
          </a:prstGeom>
        </p:spPr>
        <p:txBody>
          <a:bodyPr wrap="none">
            <a:spAutoFit/>
          </a:bodyPr>
          <a:lstStyle/>
          <a:p>
            <a:r>
              <a:rPr lang="es-EC" sz="2400" b="1" i="1" spc="-150" dirty="0" smtClean="0">
                <a:latin typeface="Century Schoolbook" panose="02040604050505020304" pitchFamily="18" charset="0"/>
              </a:rPr>
              <a:t>Planteamiento del Problema</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8" name="Imagen 10"/>
          <p:cNvPicPr>
            <a:picLocks noChangeAspect="1"/>
          </p:cNvPicPr>
          <p:nvPr/>
        </p:nvPicPr>
        <p:blipFill rotWithShape="1">
          <a:blip r:embed="rId3">
            <a:duotone>
              <a:prstClr val="black"/>
              <a:srgbClr val="0070C0">
                <a:tint val="45000"/>
                <a:satMod val="400000"/>
              </a:srgbClr>
            </a:duotone>
            <a:extLst>
              <a:ext uri="{BEBA8EAE-BF5A-486C-A8C5-ECC9F3942E4B}">
                <a14:imgProps xmlns:a14="http://schemas.microsoft.com/office/drawing/2010/main">
                  <a14:imgLayer r:embed="rId4">
                    <a14:imgEffect>
                      <a14:saturation sat="200000"/>
                    </a14:imgEffect>
                  </a14:imgLayer>
                </a14:imgProps>
              </a:ext>
            </a:extLst>
          </a:blip>
          <a:srcRect l="10153" t="34250" r="42252" b="16531"/>
          <a:stretch/>
        </p:blipFill>
        <p:spPr>
          <a:xfrm>
            <a:off x="4067944" y="1605623"/>
            <a:ext cx="3423144" cy="1990200"/>
          </a:xfrm>
          <a:prstGeom prst="rect">
            <a:avLst/>
          </a:prstGeom>
        </p:spPr>
      </p:pic>
      <p:pic>
        <p:nvPicPr>
          <p:cNvPr id="12" name="Imagen 10"/>
          <p:cNvPicPr>
            <a:picLocks noChangeAspect="1"/>
          </p:cNvPicPr>
          <p:nvPr/>
        </p:nvPicPr>
        <p:blipFill rotWithShape="1">
          <a:blip r:embed="rId2">
            <a:duotone>
              <a:schemeClr val="accent4">
                <a:shade val="45000"/>
                <a:satMod val="135000"/>
              </a:schemeClr>
              <a:prstClr val="white"/>
            </a:duotone>
          </a:blip>
          <a:srcRect l="10153" t="34250" r="42252" b="16531"/>
          <a:stretch/>
        </p:blipFill>
        <p:spPr>
          <a:xfrm>
            <a:off x="2114566" y="4149080"/>
            <a:ext cx="3396498" cy="1974708"/>
          </a:xfrm>
          <a:prstGeom prst="rect">
            <a:avLst/>
          </a:prstGeom>
        </p:spPr>
      </p:pic>
      <p:pic>
        <p:nvPicPr>
          <p:cNvPr id="14" name="Imagen 9"/>
          <p:cNvPicPr>
            <a:picLocks noChangeAspect="1"/>
          </p:cNvPicPr>
          <p:nvPr/>
        </p:nvPicPr>
        <p:blipFill rotWithShape="1">
          <a:blip r:embed="rId5"/>
          <a:srcRect l="15687" t="39172" r="48340" b="20469"/>
          <a:stretch/>
        </p:blipFill>
        <p:spPr>
          <a:xfrm>
            <a:off x="1403648" y="2348880"/>
            <a:ext cx="4818334" cy="3039257"/>
          </a:xfrm>
          <a:prstGeom prst="rect">
            <a:avLst/>
          </a:prstGeom>
        </p:spPr>
      </p:pic>
    </p:spTree>
    <p:extLst>
      <p:ext uri="{BB962C8B-B14F-4D97-AF65-F5344CB8AC3E}">
        <p14:creationId xmlns:p14="http://schemas.microsoft.com/office/powerpoint/2010/main" val="313215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017173" cy="1046440"/>
          </a:xfrm>
          <a:prstGeom prst="rect">
            <a:avLst/>
          </a:prstGeom>
        </p:spPr>
        <p:txBody>
          <a:bodyPr wrap="none">
            <a:spAutoFit/>
          </a:bodyPr>
          <a:lstStyle/>
          <a:p>
            <a:r>
              <a:rPr lang="es-EC" sz="3200" b="1" i="1" u="sng" spc="-150" dirty="0" smtClean="0">
                <a:latin typeface="Century Schoolbook" panose="02040604050505020304" pitchFamily="18" charset="0"/>
              </a:rPr>
              <a:t>Generalidades</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4213013" cy="846386"/>
          </a:xfrm>
          <a:prstGeom prst="rect">
            <a:avLst/>
          </a:prstGeom>
        </p:spPr>
        <p:txBody>
          <a:bodyPr wrap="none">
            <a:spAutoFit/>
          </a:bodyPr>
          <a:lstStyle/>
          <a:p>
            <a:r>
              <a:rPr lang="es-EC" sz="2400" b="1" i="1" spc="-150" dirty="0" smtClean="0">
                <a:latin typeface="Century Schoolbook" panose="02040604050505020304" pitchFamily="18" charset="0"/>
              </a:rPr>
              <a:t>Planteamiento del Problema</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9" name="Imagen 9"/>
          <p:cNvPicPr>
            <a:picLocks noChangeAspect="1"/>
          </p:cNvPicPr>
          <p:nvPr/>
        </p:nvPicPr>
        <p:blipFill rotWithShape="1">
          <a:blip r:embed="rId2"/>
          <a:srcRect l="23434" t="32282" r="20669" b="14563"/>
          <a:stretch/>
        </p:blipFill>
        <p:spPr>
          <a:xfrm>
            <a:off x="285800" y="1484784"/>
            <a:ext cx="8215580" cy="4392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54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017173" cy="1046440"/>
          </a:xfrm>
          <a:prstGeom prst="rect">
            <a:avLst/>
          </a:prstGeom>
        </p:spPr>
        <p:txBody>
          <a:bodyPr wrap="none">
            <a:spAutoFit/>
          </a:bodyPr>
          <a:lstStyle/>
          <a:p>
            <a:r>
              <a:rPr lang="es-EC" sz="3200" b="1" i="1" u="sng" spc="-150" dirty="0" smtClean="0">
                <a:latin typeface="Century Schoolbook" panose="02040604050505020304" pitchFamily="18" charset="0"/>
              </a:rPr>
              <a:t>Generalidades</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4089581" cy="846386"/>
          </a:xfrm>
          <a:prstGeom prst="rect">
            <a:avLst/>
          </a:prstGeom>
        </p:spPr>
        <p:txBody>
          <a:bodyPr wrap="none">
            <a:spAutoFit/>
          </a:bodyPr>
          <a:lstStyle/>
          <a:p>
            <a:r>
              <a:rPr lang="es-EC" sz="2400" b="1" i="1" spc="-150" dirty="0" smtClean="0">
                <a:latin typeface="Century Schoolbook" panose="02040604050505020304" pitchFamily="18" charset="0"/>
              </a:rPr>
              <a:t>Justificación e Importancia</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15133" t="22929" r="57748" b="6687"/>
          <a:stretch/>
        </p:blipFill>
        <p:spPr>
          <a:xfrm>
            <a:off x="251520" y="1333500"/>
            <a:ext cx="3329880" cy="48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42251" t="22929" r="43268" b="6687"/>
          <a:stretch/>
        </p:blipFill>
        <p:spPr>
          <a:xfrm>
            <a:off x="3707904" y="1337568"/>
            <a:ext cx="1778000" cy="48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56319" t="22929" r="17347" b="6687"/>
          <a:stretch/>
        </p:blipFill>
        <p:spPr>
          <a:xfrm>
            <a:off x="5636468" y="1350268"/>
            <a:ext cx="3233486" cy="48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77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3017173" cy="1046440"/>
          </a:xfrm>
          <a:prstGeom prst="rect">
            <a:avLst/>
          </a:prstGeom>
        </p:spPr>
        <p:txBody>
          <a:bodyPr wrap="none">
            <a:spAutoFit/>
          </a:bodyPr>
          <a:lstStyle/>
          <a:p>
            <a:r>
              <a:rPr lang="es-EC" sz="3200" b="1" i="1" u="sng" spc="-150" dirty="0" smtClean="0">
                <a:latin typeface="Century Schoolbook" panose="02040604050505020304" pitchFamily="18" charset="0"/>
              </a:rPr>
              <a:t>Generalidades</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7" name="3 Rectángulo"/>
          <p:cNvSpPr/>
          <p:nvPr/>
        </p:nvSpPr>
        <p:spPr>
          <a:xfrm>
            <a:off x="251520" y="759237"/>
            <a:ext cx="4089581" cy="846386"/>
          </a:xfrm>
          <a:prstGeom prst="rect">
            <a:avLst/>
          </a:prstGeom>
        </p:spPr>
        <p:txBody>
          <a:bodyPr wrap="none">
            <a:spAutoFit/>
          </a:bodyPr>
          <a:lstStyle/>
          <a:p>
            <a:r>
              <a:rPr lang="es-EC" sz="2400" b="1" i="1" spc="-150" dirty="0" smtClean="0">
                <a:latin typeface="Century Schoolbook" panose="02040604050505020304" pitchFamily="18" charset="0"/>
              </a:rPr>
              <a:t>Justificación e Importancia</a:t>
            </a:r>
            <a:endParaRPr lang="es-EC" sz="2400" i="1" spc="-150" dirty="0">
              <a:latin typeface="Century Schoolbook" panose="02040604050505020304" pitchFamily="18" charset="0"/>
            </a:endParaRPr>
          </a:p>
          <a:p>
            <a:endParaRPr lang="es-ES" sz="2500" b="1" dirty="0">
              <a:latin typeface="Arial Black"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81" t="52422" r="61790" b="33905"/>
          <a:stretch/>
        </p:blipFill>
        <p:spPr bwMode="auto">
          <a:xfrm>
            <a:off x="3131839" y="2834476"/>
            <a:ext cx="1652983" cy="156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91" t="42926" r="68310" b="47319"/>
          <a:stretch/>
        </p:blipFill>
        <p:spPr bwMode="auto">
          <a:xfrm>
            <a:off x="2555042" y="1879119"/>
            <a:ext cx="800100" cy="84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228" t="48346" r="74500" b="41087"/>
          <a:stretch/>
        </p:blipFill>
        <p:spPr bwMode="auto">
          <a:xfrm>
            <a:off x="1900203" y="2749761"/>
            <a:ext cx="965234" cy="91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228" t="59321" r="74191" b="32606"/>
          <a:stretch/>
        </p:blipFill>
        <p:spPr bwMode="auto">
          <a:xfrm>
            <a:off x="1942259" y="4072515"/>
            <a:ext cx="1012833"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19" t="65632" r="69589" b="26343"/>
          <a:stretch/>
        </p:blipFill>
        <p:spPr bwMode="auto">
          <a:xfrm>
            <a:off x="2986066" y="5085184"/>
            <a:ext cx="860434" cy="694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34" t="67148" r="62368" b="24827"/>
          <a:stretch/>
        </p:blipFill>
        <p:spPr bwMode="auto">
          <a:xfrm>
            <a:off x="4338743" y="4959345"/>
            <a:ext cx="892159" cy="694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83" t="63431" r="54744" b="28669"/>
          <a:stretch/>
        </p:blipFill>
        <p:spPr bwMode="auto">
          <a:xfrm>
            <a:off x="4992057" y="4421765"/>
            <a:ext cx="1119245" cy="683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651" t="55527" r="52465" b="37636"/>
          <a:stretch/>
        </p:blipFill>
        <p:spPr bwMode="auto">
          <a:xfrm>
            <a:off x="5346701" y="3206961"/>
            <a:ext cx="597766" cy="59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613" t="46451" r="55436" b="46235"/>
          <a:stretch/>
        </p:blipFill>
        <p:spPr bwMode="auto">
          <a:xfrm>
            <a:off x="5041945" y="2056615"/>
            <a:ext cx="762000" cy="63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401" t="42926" r="61378" b="49757"/>
          <a:stretch/>
        </p:blipFill>
        <p:spPr bwMode="auto">
          <a:xfrm>
            <a:off x="3510491" y="1733412"/>
            <a:ext cx="1111268" cy="633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20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2"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0-#ppt_w/2"/>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6"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1+#ppt_w/2"/>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135990"/>
            <a:ext cx="1955985" cy="1046440"/>
          </a:xfrm>
          <a:prstGeom prst="rect">
            <a:avLst/>
          </a:prstGeom>
        </p:spPr>
        <p:txBody>
          <a:bodyPr wrap="none">
            <a:spAutoFit/>
          </a:bodyPr>
          <a:lstStyle/>
          <a:p>
            <a:r>
              <a:rPr lang="es-EC" sz="3200" b="1" i="1" u="sng" spc="-150" dirty="0" smtClean="0">
                <a:latin typeface="Century Schoolbook" panose="02040604050505020304" pitchFamily="18" charset="0"/>
              </a:rPr>
              <a:t>Objetivos</a:t>
            </a:r>
            <a:endParaRPr lang="es-EC" sz="3200" i="1" u="sng" spc="-150" dirty="0">
              <a:latin typeface="Century Schoolbook" panose="02040604050505020304" pitchFamily="18" charset="0"/>
            </a:endParaRPr>
          </a:p>
          <a:p>
            <a:r>
              <a:rPr lang="es-EC" sz="3000" i="1" dirty="0" smtClean="0">
                <a:latin typeface="Arial Black" pitchFamily="34" charset="0"/>
              </a:rPr>
              <a:t> </a:t>
            </a:r>
            <a:endParaRPr lang="es-ES" sz="3000" i="1" dirty="0">
              <a:latin typeface="Arial Black" pitchFamily="34" charset="0"/>
            </a:endParaRPr>
          </a:p>
        </p:txBody>
      </p:sp>
      <p:sp>
        <p:nvSpPr>
          <p:cNvPr id="20" name="3 Rectángulo"/>
          <p:cNvSpPr/>
          <p:nvPr/>
        </p:nvSpPr>
        <p:spPr>
          <a:xfrm>
            <a:off x="296096" y="1170142"/>
            <a:ext cx="1207382" cy="815608"/>
          </a:xfrm>
          <a:prstGeom prst="rect">
            <a:avLst/>
          </a:prstGeom>
        </p:spPr>
        <p:txBody>
          <a:bodyPr wrap="none">
            <a:spAutoFit/>
          </a:bodyPr>
          <a:lstStyle/>
          <a:p>
            <a:r>
              <a:rPr lang="es-EC" sz="2200" b="1" i="1" spc="-150" dirty="0" smtClean="0">
                <a:latin typeface="Century Schoolbook" panose="02040604050505020304" pitchFamily="18" charset="0"/>
              </a:rPr>
              <a:t>General</a:t>
            </a:r>
            <a:endParaRPr lang="es-EC" sz="2200" i="1" spc="-150" dirty="0">
              <a:latin typeface="Century Schoolbook" panose="02040604050505020304" pitchFamily="18" charset="0"/>
            </a:endParaRPr>
          </a:p>
          <a:p>
            <a:endParaRPr lang="es-ES" sz="2500" b="1" dirty="0">
              <a:latin typeface="Arial Black" pitchFamily="34" charset="0"/>
            </a:endParaRPr>
          </a:p>
        </p:txBody>
      </p:sp>
      <p:sp>
        <p:nvSpPr>
          <p:cNvPr id="22" name="Rectángulo 4"/>
          <p:cNvSpPr/>
          <p:nvPr/>
        </p:nvSpPr>
        <p:spPr>
          <a:xfrm>
            <a:off x="320628" y="1577946"/>
            <a:ext cx="7200800" cy="969496"/>
          </a:xfrm>
          <a:prstGeom prst="rect">
            <a:avLst/>
          </a:prstGeom>
        </p:spPr>
        <p:txBody>
          <a:bodyPr wrap="square">
            <a:spAutoFit/>
          </a:bodyPr>
          <a:lstStyle/>
          <a:p>
            <a:pPr algn="just"/>
            <a:r>
              <a:rPr lang="es-EC" sz="1900" i="1" dirty="0" smtClean="0">
                <a:latin typeface="Century Schoolbook" panose="02040604050505020304" pitchFamily="18" charset="0"/>
                <a:cs typeface="Times New Roman" panose="02020603050405020304" pitchFamily="18" charset="0"/>
              </a:rPr>
              <a:t>Supervisar </a:t>
            </a:r>
            <a:r>
              <a:rPr lang="es-EC" sz="1900" i="1" dirty="0">
                <a:latin typeface="Century Schoolbook" panose="02040604050505020304" pitchFamily="18" charset="0"/>
                <a:cs typeface="Times New Roman" panose="02020603050405020304" pitchFamily="18" charset="0"/>
              </a:rPr>
              <a:t>y calificar el Hardware, Software y Procesos implantados que permiten las Comunicaciones Unificadas en la CNT EP</a:t>
            </a:r>
            <a:r>
              <a:rPr lang="es-EC" sz="1900" i="1" dirty="0" smtClean="0">
                <a:latin typeface="Century Schoolbook" panose="02040604050505020304" pitchFamily="18" charset="0"/>
                <a:cs typeface="Times New Roman" panose="02020603050405020304" pitchFamily="18" charset="0"/>
              </a:rPr>
              <a:t>.</a:t>
            </a:r>
            <a:endParaRPr lang="es-EC" sz="2200" i="1" dirty="0">
              <a:latin typeface="Century Schoolbook" panose="02040604050505020304" pitchFamily="18" charset="0"/>
              <a:cs typeface="Times New Roman" panose="02020603050405020304" pitchFamily="18" charset="0"/>
            </a:endParaRPr>
          </a:p>
        </p:txBody>
      </p:sp>
      <p:sp>
        <p:nvSpPr>
          <p:cNvPr id="23" name="3 Rectángulo"/>
          <p:cNvSpPr/>
          <p:nvPr/>
        </p:nvSpPr>
        <p:spPr>
          <a:xfrm>
            <a:off x="251520" y="2685271"/>
            <a:ext cx="1576072" cy="815608"/>
          </a:xfrm>
          <a:prstGeom prst="rect">
            <a:avLst/>
          </a:prstGeom>
        </p:spPr>
        <p:txBody>
          <a:bodyPr wrap="none">
            <a:spAutoFit/>
          </a:bodyPr>
          <a:lstStyle/>
          <a:p>
            <a:r>
              <a:rPr lang="es-EC" sz="2200" b="1" i="1" spc="-150" dirty="0" smtClean="0">
                <a:latin typeface="Century Schoolbook" panose="02040604050505020304" pitchFamily="18" charset="0"/>
              </a:rPr>
              <a:t>Específicos</a:t>
            </a:r>
            <a:endParaRPr lang="es-EC" sz="2200" i="1" spc="-150" dirty="0">
              <a:latin typeface="Century Schoolbook" panose="02040604050505020304" pitchFamily="18" charset="0"/>
            </a:endParaRPr>
          </a:p>
          <a:p>
            <a:endParaRPr lang="es-ES" sz="2500" b="1" dirty="0">
              <a:latin typeface="Arial Black" pitchFamily="34" charset="0"/>
            </a:endParaRPr>
          </a:p>
        </p:txBody>
      </p:sp>
      <p:sp>
        <p:nvSpPr>
          <p:cNvPr id="24" name="Rectángulo 4"/>
          <p:cNvSpPr/>
          <p:nvPr/>
        </p:nvSpPr>
        <p:spPr>
          <a:xfrm>
            <a:off x="298800" y="3059847"/>
            <a:ext cx="7200800" cy="969496"/>
          </a:xfrm>
          <a:prstGeom prst="rect">
            <a:avLst/>
          </a:prstGeom>
        </p:spPr>
        <p:txBody>
          <a:bodyPr wrap="square">
            <a:spAutoFit/>
          </a:bodyPr>
          <a:lstStyle/>
          <a:p>
            <a:pPr algn="just"/>
            <a:endParaRPr lang="es-EC" sz="19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C" sz="1900" i="1" dirty="0">
                <a:latin typeface="Century Schoolbook" panose="02040604050505020304" pitchFamily="18" charset="0"/>
                <a:cs typeface="Times New Roman" panose="02020603050405020304" pitchFamily="18" charset="0"/>
              </a:rPr>
              <a:t>Diagnosticar la situación actual de los Procesos que hacen posible las Comunicaciones Unificadas.</a:t>
            </a:r>
          </a:p>
        </p:txBody>
      </p:sp>
      <p:sp>
        <p:nvSpPr>
          <p:cNvPr id="25" name="Rectángulo 4"/>
          <p:cNvSpPr/>
          <p:nvPr/>
        </p:nvSpPr>
        <p:spPr>
          <a:xfrm>
            <a:off x="298800" y="4147183"/>
            <a:ext cx="7200800" cy="677108"/>
          </a:xfrm>
          <a:prstGeom prst="rect">
            <a:avLst/>
          </a:prstGeom>
        </p:spPr>
        <p:txBody>
          <a:bodyPr wrap="square">
            <a:spAutoFit/>
          </a:bodyPr>
          <a:lstStyle/>
          <a:p>
            <a:pPr marL="342900" indent="-342900" algn="just">
              <a:buFont typeface="Arial" panose="020B0604020202020204" pitchFamily="34" charset="0"/>
              <a:buChar char="•"/>
            </a:pPr>
            <a:r>
              <a:rPr lang="es-EC" sz="1900" i="1" dirty="0">
                <a:latin typeface="Century Schoolbook" panose="02040604050505020304" pitchFamily="18" charset="0"/>
                <a:cs typeface="Times New Roman" panose="02020603050405020304" pitchFamily="18" charset="0"/>
              </a:rPr>
              <a:t>Evaluar el desempeño de la Solución instalada en Comunicaciones Unificadas.</a:t>
            </a:r>
          </a:p>
        </p:txBody>
      </p:sp>
      <p:sp>
        <p:nvSpPr>
          <p:cNvPr id="26" name="Rectángulo 4"/>
          <p:cNvSpPr/>
          <p:nvPr/>
        </p:nvSpPr>
        <p:spPr>
          <a:xfrm>
            <a:off x="296096" y="4881367"/>
            <a:ext cx="7200800" cy="384721"/>
          </a:xfrm>
          <a:prstGeom prst="rect">
            <a:avLst/>
          </a:prstGeom>
        </p:spPr>
        <p:txBody>
          <a:bodyPr wrap="square">
            <a:spAutoFit/>
          </a:bodyPr>
          <a:lstStyle/>
          <a:p>
            <a:pPr marL="342900" indent="-342900" algn="just">
              <a:buFont typeface="Arial" panose="020B0604020202020204" pitchFamily="34" charset="0"/>
              <a:buChar char="•"/>
            </a:pPr>
            <a:r>
              <a:rPr lang="es-EC" sz="1900" i="1" dirty="0" smtClean="0">
                <a:latin typeface="Century Schoolbook" panose="02040604050505020304" pitchFamily="18" charset="0"/>
                <a:cs typeface="Times New Roman" panose="02020603050405020304" pitchFamily="18" charset="0"/>
              </a:rPr>
              <a:t>Evaluar </a:t>
            </a:r>
            <a:r>
              <a:rPr lang="es-EC" sz="1900" i="1" dirty="0">
                <a:latin typeface="Century Schoolbook" panose="02040604050505020304" pitchFamily="18" charset="0"/>
                <a:cs typeface="Times New Roman" panose="02020603050405020304" pitchFamily="18" charset="0"/>
              </a:rPr>
              <a:t>el control interno de la Solución instalada en CU.</a:t>
            </a:r>
          </a:p>
        </p:txBody>
      </p:sp>
      <p:sp>
        <p:nvSpPr>
          <p:cNvPr id="27" name="Rectángulo 4"/>
          <p:cNvSpPr/>
          <p:nvPr/>
        </p:nvSpPr>
        <p:spPr>
          <a:xfrm>
            <a:off x="296096" y="5373230"/>
            <a:ext cx="7200800" cy="969496"/>
          </a:xfrm>
          <a:prstGeom prst="rect">
            <a:avLst/>
          </a:prstGeom>
        </p:spPr>
        <p:txBody>
          <a:bodyPr wrap="square">
            <a:spAutoFit/>
          </a:bodyPr>
          <a:lstStyle/>
          <a:p>
            <a:pPr marL="342900" indent="-342900" algn="just">
              <a:buFont typeface="Arial" panose="020B0604020202020204" pitchFamily="34" charset="0"/>
              <a:buChar char="•"/>
            </a:pPr>
            <a:r>
              <a:rPr lang="es-EC" sz="1900" i="1" dirty="0" smtClean="0">
                <a:latin typeface="Century Schoolbook" panose="02040604050505020304" pitchFamily="18" charset="0"/>
                <a:cs typeface="Times New Roman" panose="02020603050405020304" pitchFamily="18" charset="0"/>
              </a:rPr>
              <a:t>Establecer </a:t>
            </a:r>
            <a:r>
              <a:rPr lang="es-EC" sz="1900" i="1" dirty="0">
                <a:latin typeface="Century Schoolbook" panose="02040604050505020304" pitchFamily="18" charset="0"/>
                <a:cs typeface="Times New Roman" panose="02020603050405020304" pitchFamily="18" charset="0"/>
              </a:rPr>
              <a:t>las acciones pertinentes orientadas hacia una mejora continua en el uso y explotación de las CU.</a:t>
            </a:r>
          </a:p>
          <a:p>
            <a:pPr marL="342900" indent="-342900" algn="just">
              <a:buFont typeface="Arial" panose="020B0604020202020204" pitchFamily="34" charset="0"/>
              <a:buChar char="•"/>
            </a:pPr>
            <a:endParaRPr lang="es-EC" sz="1900" i="1" dirty="0">
              <a:latin typeface="Century Schoolbook" panose="02040604050505020304" pitchFamily="18" charset="0"/>
              <a:cs typeface="Times New Roman" panose="02020603050405020304" pitchFamily="18" charset="0"/>
            </a:endParaRPr>
          </a:p>
        </p:txBody>
      </p:sp>
    </p:spTree>
    <p:extLst>
      <p:ext uri="{BB962C8B-B14F-4D97-AF65-F5344CB8AC3E}">
        <p14:creationId xmlns:p14="http://schemas.microsoft.com/office/powerpoint/2010/main" val="38161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anim calcmode="lin" valueType="num">
                                      <p:cBhvr>
                                        <p:cTn id="30" dur="500" fill="hold"/>
                                        <p:tgtEl>
                                          <p:spTgt spid="25"/>
                                        </p:tgtEl>
                                        <p:attrNameLst>
                                          <p:attrName>ppt_x</p:attrName>
                                        </p:attrNameLst>
                                      </p:cBhvr>
                                      <p:tavLst>
                                        <p:tav tm="0">
                                          <p:val>
                                            <p:strVal val="#ppt_x"/>
                                          </p:val>
                                        </p:tav>
                                        <p:tav tm="100000">
                                          <p:val>
                                            <p:strVal val="#ppt_x"/>
                                          </p:val>
                                        </p:tav>
                                      </p:tavLst>
                                    </p:anim>
                                    <p:anim calcmode="lin" valueType="num">
                                      <p:cBhvr>
                                        <p:cTn id="3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anim calcmode="lin" valueType="num">
                                      <p:cBhvr>
                                        <p:cTn id="37" dur="500" fill="hold"/>
                                        <p:tgtEl>
                                          <p:spTgt spid="26"/>
                                        </p:tgtEl>
                                        <p:attrNameLst>
                                          <p:attrName>ppt_x</p:attrName>
                                        </p:attrNameLst>
                                      </p:cBhvr>
                                      <p:tavLst>
                                        <p:tav tm="0">
                                          <p:val>
                                            <p:strVal val="#ppt_x"/>
                                          </p:val>
                                        </p:tav>
                                        <p:tav tm="100000">
                                          <p:val>
                                            <p:strVal val="#ppt_x"/>
                                          </p:val>
                                        </p:tav>
                                      </p:tavLst>
                                    </p:anim>
                                    <p:anim calcmode="lin" valueType="num">
                                      <p:cBhvr>
                                        <p:cTn id="3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anim calcmode="lin" valueType="num">
                                      <p:cBhvr>
                                        <p:cTn id="44" dur="500" fill="hold"/>
                                        <p:tgtEl>
                                          <p:spTgt spid="27"/>
                                        </p:tgtEl>
                                        <p:attrNameLst>
                                          <p:attrName>ppt_x</p:attrName>
                                        </p:attrNameLst>
                                      </p:cBhvr>
                                      <p:tavLst>
                                        <p:tav tm="0">
                                          <p:val>
                                            <p:strVal val="#ppt_x"/>
                                          </p:val>
                                        </p:tav>
                                        <p:tav tm="100000">
                                          <p:val>
                                            <p:strVal val="#ppt_x"/>
                                          </p:val>
                                        </p:tav>
                                      </p:tavLst>
                                    </p:anim>
                                    <p:anim calcmode="lin" valueType="num">
                                      <p:cBhvr>
                                        <p:cTn id="4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5" grpId="0"/>
      <p:bldP spid="26" grpId="0"/>
      <p:bldP spid="27" grpId="0"/>
    </p:bld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11642</TotalTime>
  <Words>1934</Words>
  <Application>Microsoft Office PowerPoint</Application>
  <PresentationFormat>Presentación en pantalla (4:3)</PresentationFormat>
  <Paragraphs>224</Paragraphs>
  <Slides>29</Slides>
  <Notes>22</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Aurita</dc:creator>
  <cp:lastModifiedBy>SIS Diaz Johan</cp:lastModifiedBy>
  <cp:revision>234</cp:revision>
  <dcterms:created xsi:type="dcterms:W3CDTF">2013-03-06T17:29:42Z</dcterms:created>
  <dcterms:modified xsi:type="dcterms:W3CDTF">2015-01-22T01:30:55Z</dcterms:modified>
</cp:coreProperties>
</file>