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40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41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42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44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45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46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47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48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49.xml" ContentType="application/vnd.openxmlformats-officedocument.themeOverr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21" r:id="rId6"/>
    <p:sldMasterId id="2147483733" r:id="rId7"/>
    <p:sldMasterId id="2147483745" r:id="rId8"/>
    <p:sldMasterId id="2147483757" r:id="rId9"/>
  </p:sldMasterIdLst>
  <p:notesMasterIdLst>
    <p:notesMasterId r:id="rId62"/>
  </p:notesMasterIdLst>
  <p:sldIdLst>
    <p:sldId id="287" r:id="rId10"/>
    <p:sldId id="257" r:id="rId11"/>
    <p:sldId id="318" r:id="rId12"/>
    <p:sldId id="288" r:id="rId13"/>
    <p:sldId id="289" r:id="rId14"/>
    <p:sldId id="290" r:id="rId15"/>
    <p:sldId id="286" r:id="rId16"/>
    <p:sldId id="265" r:id="rId17"/>
    <p:sldId id="291" r:id="rId18"/>
    <p:sldId id="258" r:id="rId19"/>
    <p:sldId id="292" r:id="rId20"/>
    <p:sldId id="260" r:id="rId21"/>
    <p:sldId id="293" r:id="rId22"/>
    <p:sldId id="294" r:id="rId23"/>
    <p:sldId id="261" r:id="rId24"/>
    <p:sldId id="296" r:id="rId25"/>
    <p:sldId id="305" r:id="rId26"/>
    <p:sldId id="295" r:id="rId27"/>
    <p:sldId id="297" r:id="rId28"/>
    <p:sldId id="300" r:id="rId29"/>
    <p:sldId id="282" r:id="rId30"/>
    <p:sldId id="283" r:id="rId31"/>
    <p:sldId id="281" r:id="rId32"/>
    <p:sldId id="285" r:id="rId33"/>
    <p:sldId id="263" r:id="rId34"/>
    <p:sldId id="264" r:id="rId35"/>
    <p:sldId id="266" r:id="rId36"/>
    <p:sldId id="322" r:id="rId37"/>
    <p:sldId id="323" r:id="rId38"/>
    <p:sldId id="324" r:id="rId39"/>
    <p:sldId id="298" r:id="rId40"/>
    <p:sldId id="299" r:id="rId41"/>
    <p:sldId id="301" r:id="rId42"/>
    <p:sldId id="302" r:id="rId43"/>
    <p:sldId id="303" r:id="rId44"/>
    <p:sldId id="307" r:id="rId45"/>
    <p:sldId id="304" r:id="rId46"/>
    <p:sldId id="319" r:id="rId47"/>
    <p:sldId id="320" r:id="rId48"/>
    <p:sldId id="321" r:id="rId49"/>
    <p:sldId id="325" r:id="rId50"/>
    <p:sldId id="278" r:id="rId51"/>
    <p:sldId id="314" r:id="rId52"/>
    <p:sldId id="315" r:id="rId53"/>
    <p:sldId id="316" r:id="rId54"/>
    <p:sldId id="317" r:id="rId55"/>
    <p:sldId id="268" r:id="rId56"/>
    <p:sldId id="272" r:id="rId57"/>
    <p:sldId id="279" r:id="rId58"/>
    <p:sldId id="273" r:id="rId59"/>
    <p:sldId id="280" r:id="rId60"/>
    <p:sldId id="274" r:id="rId6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48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BD48F-83C4-4168-89E4-FF8554F7F1CD}" type="datetimeFigureOut">
              <a:rPr lang="es-ES" smtClean="0"/>
              <a:t>25/05/2015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A5857-FFEF-41F9-A6F8-E8367399F6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363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3294C-867E-4B78-AE4F-B95B1B423E4A}" type="slidenum">
              <a:rPr lang="pt-BR" smtClean="0"/>
              <a:pPr/>
              <a:t>2</a:t>
            </a:fld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11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4B514B-9991-4FF0-B1CE-1815239A174B}" type="slidenum">
              <a:rPr lang="pt-BR" smtClean="0"/>
              <a:pPr/>
              <a:t>12</a:t>
            </a:fld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13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14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4B514B-9991-4FF0-B1CE-1815239A174B}" type="slidenum">
              <a:rPr lang="pt-BR" smtClean="0"/>
              <a:pPr/>
              <a:t>15</a:t>
            </a:fld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16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18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19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20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3294C-867E-4B78-AE4F-B95B1B423E4A}" type="slidenum">
              <a:rPr lang="pt-BR" smtClean="0"/>
              <a:pPr/>
              <a:t>3</a:t>
            </a:fld>
            <a:endParaRPr 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>
                <a:solidFill>
                  <a:prstClr val="black"/>
                </a:solidFill>
              </a:rPr>
              <a:pPr/>
              <a:t>21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>
                <a:solidFill>
                  <a:prstClr val="black"/>
                </a:solidFill>
              </a:rPr>
              <a:pPr/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/>
              <a:pPr/>
              <a:t>23</a:t>
            </a:fld>
            <a:endParaRPr lang="pt-B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>
                <a:solidFill>
                  <a:prstClr val="black"/>
                </a:solidFill>
              </a:rPr>
              <a:pPr/>
              <a:t>24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4B514B-9991-4FF0-B1CE-1815239A174B}" type="slidenum">
              <a:rPr lang="pt-BR" smtClean="0"/>
              <a:pPr/>
              <a:t>25</a:t>
            </a:fld>
            <a:endParaRPr lang="pt-B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4B514B-9991-4FF0-B1CE-1815239A174B}" type="slidenum">
              <a:rPr lang="pt-BR" smtClean="0"/>
              <a:pPr/>
              <a:t>26</a:t>
            </a:fld>
            <a:endParaRPr lang="pt-B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31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32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33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34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4B514B-9991-4FF0-B1CE-1815239A174B}" type="slidenum">
              <a:rPr lang="pt-BR" smtClean="0">
                <a:solidFill>
                  <a:prstClr val="black"/>
                </a:solidFill>
              </a:rPr>
              <a:pPr/>
              <a:t>4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35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36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37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38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39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40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4B514B-9991-4FF0-B1CE-1815239A174B}" type="slidenum">
              <a:rPr lang="pt-BR" smtClean="0">
                <a:solidFill>
                  <a:prstClr val="black"/>
                </a:solidFill>
              </a:rPr>
              <a:pPr/>
              <a:t>41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43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44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45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dirty="0" smtClean="0"/>
          </a:p>
        </p:txBody>
      </p:sp>
      <p:sp>
        <p:nvSpPr>
          <p:cNvPr id="706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6A58C6-6339-44E5-A5A1-E22694F7E520}" type="slidenum">
              <a:rPr lang="pt-BR" smtClean="0">
                <a:solidFill>
                  <a:prstClr val="black"/>
                </a:solidFill>
              </a:rPr>
              <a:pPr/>
              <a:t>5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46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4B514B-9991-4FF0-B1CE-1815239A174B}" type="slidenum">
              <a:rPr lang="pt-BR" smtClean="0"/>
              <a:pPr/>
              <a:t>48</a:t>
            </a:fld>
            <a:endParaRPr lang="pt-B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706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6A58C6-6339-44E5-A5A1-E22694F7E520}" type="slidenum">
              <a:rPr lang="pt-BR" smtClean="0"/>
              <a:pPr/>
              <a:t>49</a:t>
            </a:fld>
            <a:endParaRPr lang="pt-B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4B514B-9991-4FF0-B1CE-1815239A174B}" type="slidenum">
              <a:rPr lang="pt-BR" smtClean="0"/>
              <a:pPr/>
              <a:t>50</a:t>
            </a:fld>
            <a:endParaRPr lang="pt-B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706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6A58C6-6339-44E5-A5A1-E22694F7E520}" type="slidenum">
              <a:rPr lang="pt-BR" smtClean="0"/>
              <a:pPr/>
              <a:t>51</a:t>
            </a:fld>
            <a:endParaRPr lang="pt-B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4B514B-9991-4FF0-B1CE-1815239A174B}" type="slidenum">
              <a:rPr lang="pt-BR" smtClean="0"/>
              <a:pPr/>
              <a:t>52</a:t>
            </a:fld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6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7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608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6993F-688E-41B6-A20E-FC146B2D1C84}" type="slidenum">
              <a:rPr lang="pt-BR" smtClean="0"/>
              <a:pPr/>
              <a:t>8</a:t>
            </a:fld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B9464-F11C-4E2F-9F9D-A3B2F9CB2351}" type="slidenum">
              <a:rPr lang="pt-BR" smtClean="0">
                <a:solidFill>
                  <a:prstClr val="black"/>
                </a:solidFill>
              </a:rPr>
              <a:pPr/>
              <a:t>9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4B514B-9991-4FF0-B1CE-1815239A174B}" type="slidenum">
              <a:rPr lang="pt-BR" smtClean="0"/>
              <a:pPr/>
              <a:t>10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8630-ACC1-49BF-97C2-B292E70DB6D5}" type="datetimeFigureOut">
              <a:rPr lang="es-ES" smtClean="0"/>
              <a:t>25/05/2015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6EDC-8C66-4BAB-8D25-D9AFA48210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743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8630-ACC1-49BF-97C2-B292E70DB6D5}" type="datetimeFigureOut">
              <a:rPr lang="es-ES" smtClean="0"/>
              <a:t>25/05/2015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6EDC-8C66-4BAB-8D25-D9AFA48210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82884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19067-441A-43BE-95D0-942D7881B17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23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8630-ACC1-49BF-97C2-B292E70DB6D5}" type="datetimeFigureOut">
              <a:rPr lang="es-ES" smtClean="0"/>
              <a:t>25/05/2015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6EDC-8C66-4BAB-8D25-D9AFA48210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4969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5D3F4-C0BD-44F1-95C0-3E5D803E70D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097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86B48-9881-4EF4-AE48-56E53649AD5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9892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EE835-6C56-46A6-B0E1-87DC80AA2D8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1218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09EDD-412E-4D80-8B80-B024AF1AE719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284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1EDC2-4C17-497B-9CEF-665B31E04D66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4653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77061-9FE0-4C4C-AF37-5205A1711078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291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63FA7-E073-41A3-AD26-2352D9262394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5358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A2386-2C9F-4BE3-AE7C-219FF9585D9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871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8630-ACC1-49BF-97C2-B292E70DB6D5}" type="datetimeFigureOut">
              <a:rPr lang="es-ES" smtClean="0"/>
              <a:t>25/05/2015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6EDC-8C66-4BAB-8D25-D9AFA48210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0976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60F0-CF57-4895-8347-9FAE5E3EF6A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528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773D9-6038-4AF2-B8A1-0032839FA545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7130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B4E40-219C-4F53-9CA8-A37D0214729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5722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0D181-23A0-4524-AD2B-C83B4C7F36B8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315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99468-A2E2-442B-951A-4ADF76BF838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91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684AA-F1C6-48E9-98FC-E2943CB7159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22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44271-E449-4171-8764-6233E32A521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65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3558D-1CFA-4E9B-ACCA-A8AA122391F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07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CA662-684E-40F5-AFD7-C83A7783EF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36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99030-7CC1-4010-9F92-1F91ADED1D1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6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8630-ACC1-49BF-97C2-B292E70DB6D5}" type="datetimeFigureOut">
              <a:rPr lang="es-ES" smtClean="0"/>
              <a:t>25/05/2015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6EDC-8C66-4BAB-8D25-D9AFA48210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116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4D47E-9700-4533-BD6B-C34BD661EAB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2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1C7F-83F5-4DEB-AA82-098A9D65BE7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0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8DEE7-F58C-4A55-8B94-3D395D96A70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870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B81D4-C79E-48CB-8F57-02A9A9B5DEE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20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23E71-5EA8-4F04-B5B1-3B0E740632B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96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2FDF4-2683-460D-AD30-2488A67E1F4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52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47472-C541-4209-8564-6FEC3B0C2AD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61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7EFC2-3CC9-42C8-96EE-47984746B12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60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10A0A-5D8F-47D3-860F-05085021F34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78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67428-74D7-47E2-BA15-68231605AB3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6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8630-ACC1-49BF-97C2-B292E70DB6D5}" type="datetimeFigureOut">
              <a:rPr lang="es-ES" smtClean="0"/>
              <a:t>25/05/2015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6EDC-8C66-4BAB-8D25-D9AFA48210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8700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D122D-1BBB-485A-BF29-19D4A1B928B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40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4ACA7-58AC-44DD-AEF3-259603699E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585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8DEF8-9FC9-4CF3-847F-6678940330E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45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B90EA-20F5-4065-8EFE-389F4EC6F4B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85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259A5-A27D-493A-BB57-2D7C7042EFC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29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19067-441A-43BE-95D0-942D7881B17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763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F399-B4C8-4094-9E0E-5042ECC52128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25/05/2015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E867-BAB6-465A-AE6D-C5C3D9A390B9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631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F399-B4C8-4094-9E0E-5042ECC52128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25/05/2015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E867-BAB6-465A-AE6D-C5C3D9A390B9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58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F399-B4C8-4094-9E0E-5042ECC52128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25/05/2015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E867-BAB6-465A-AE6D-C5C3D9A390B9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998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F399-B4C8-4094-9E0E-5042ECC52128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25/05/2015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E867-BAB6-465A-AE6D-C5C3D9A390B9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10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8630-ACC1-49BF-97C2-B292E70DB6D5}" type="datetimeFigureOut">
              <a:rPr lang="es-ES" smtClean="0"/>
              <a:t>25/05/2015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6EDC-8C66-4BAB-8D25-D9AFA48210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8731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F399-B4C8-4094-9E0E-5042ECC52128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25/05/2015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E867-BAB6-465A-AE6D-C5C3D9A390B9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890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F399-B4C8-4094-9E0E-5042ECC52128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25/05/2015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E867-BAB6-465A-AE6D-C5C3D9A390B9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04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F399-B4C8-4094-9E0E-5042ECC52128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25/05/2015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E867-BAB6-465A-AE6D-C5C3D9A390B9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064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F399-B4C8-4094-9E0E-5042ECC52128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25/05/2015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E867-BAB6-465A-AE6D-C5C3D9A390B9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12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F399-B4C8-4094-9E0E-5042ECC52128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25/05/2015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E867-BAB6-465A-AE6D-C5C3D9A390B9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400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F399-B4C8-4094-9E0E-5042ECC52128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25/05/2015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E867-BAB6-465A-AE6D-C5C3D9A390B9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628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F399-B4C8-4094-9E0E-5042ECC52128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25/05/2015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E867-BAB6-465A-AE6D-C5C3D9A390B9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603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B48D-DB09-447A-9333-A47C67F01E6D}" type="datetimeFigureOut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25/05/2015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19C8-94EE-4796-8015-EB944FD9102A}" type="slidenum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8077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B48D-DB09-447A-9333-A47C67F01E6D}" type="datetimeFigureOut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25/05/2015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19C8-94EE-4796-8015-EB944FD9102A}" type="slidenum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2117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B48D-DB09-447A-9333-A47C67F01E6D}" type="datetimeFigureOut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25/05/2015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19C8-94EE-4796-8015-EB944FD9102A}" type="slidenum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901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8630-ACC1-49BF-97C2-B292E70DB6D5}" type="datetimeFigureOut">
              <a:rPr lang="es-ES" smtClean="0"/>
              <a:t>25/05/2015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6EDC-8C66-4BAB-8D25-D9AFA48210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00633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B48D-DB09-447A-9333-A47C67F01E6D}" type="datetimeFigureOut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25/05/2015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19C8-94EE-4796-8015-EB944FD9102A}" type="slidenum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4894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B48D-DB09-447A-9333-A47C67F01E6D}" type="datetimeFigureOut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25/05/2015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19C8-94EE-4796-8015-EB944FD9102A}" type="slidenum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506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B48D-DB09-447A-9333-A47C67F01E6D}" type="datetimeFigureOut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25/05/2015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19C8-94EE-4796-8015-EB944FD9102A}" type="slidenum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897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B48D-DB09-447A-9333-A47C67F01E6D}" type="datetimeFigureOut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25/05/2015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19C8-94EE-4796-8015-EB944FD9102A}" type="slidenum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3295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B48D-DB09-447A-9333-A47C67F01E6D}" type="datetimeFigureOut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25/05/2015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19C8-94EE-4796-8015-EB944FD9102A}" type="slidenum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3684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B48D-DB09-447A-9333-A47C67F01E6D}" type="datetimeFigureOut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25/05/2015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19C8-94EE-4796-8015-EB944FD9102A}" type="slidenum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243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B48D-DB09-447A-9333-A47C67F01E6D}" type="datetimeFigureOut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25/05/2015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19C8-94EE-4796-8015-EB944FD9102A}" type="slidenum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2286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B48D-DB09-447A-9333-A47C67F01E6D}" type="datetimeFigureOut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25/05/2015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19C8-94EE-4796-8015-EB944FD9102A}" type="slidenum">
              <a:rPr lang="es-EC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569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2FDF4-2683-460D-AD30-2488A67E1F4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869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47472-C541-4209-8564-6FEC3B0C2AD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85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8630-ACC1-49BF-97C2-B292E70DB6D5}" type="datetimeFigureOut">
              <a:rPr lang="es-ES" smtClean="0"/>
              <a:t>25/05/2015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6EDC-8C66-4BAB-8D25-D9AFA48210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002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7EFC2-3CC9-42C8-96EE-47984746B12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623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10A0A-5D8F-47D3-860F-05085021F34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417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67428-74D7-47E2-BA15-68231605AB3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35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D122D-1BBB-485A-BF29-19D4A1B928B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996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4ACA7-58AC-44DD-AEF3-259603699E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731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8DEF8-9FC9-4CF3-847F-6678940330E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709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B90EA-20F5-4065-8EFE-389F4EC6F4B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287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259A5-A27D-493A-BB57-2D7C7042EFC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73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19067-441A-43BE-95D0-942D7881B17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140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2FDF4-2683-460D-AD30-2488A67E1F4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8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8630-ACC1-49BF-97C2-B292E70DB6D5}" type="datetimeFigureOut">
              <a:rPr lang="es-ES" smtClean="0"/>
              <a:t>25/05/2015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6EDC-8C66-4BAB-8D25-D9AFA48210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68203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47472-C541-4209-8564-6FEC3B0C2AD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8564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7EFC2-3CC9-42C8-96EE-47984746B12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623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10A0A-5D8F-47D3-860F-05085021F34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417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67428-74D7-47E2-BA15-68231605AB3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357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D122D-1BBB-485A-BF29-19D4A1B928B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996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4ACA7-58AC-44DD-AEF3-259603699E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731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8DEF8-9FC9-4CF3-847F-6678940330E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709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B90EA-20F5-4065-8EFE-389F4EC6F4B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287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259A5-A27D-493A-BB57-2D7C7042EFC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73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19067-441A-43BE-95D0-942D7881B17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14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8630-ACC1-49BF-97C2-B292E70DB6D5}" type="datetimeFigureOut">
              <a:rPr lang="es-ES" smtClean="0"/>
              <a:t>25/05/2015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6EDC-8C66-4BAB-8D25-D9AFA48210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93872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2FDF4-2683-460D-AD30-2488A67E1F4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342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47472-C541-4209-8564-6FEC3B0C2AD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303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7EFC2-3CC9-42C8-96EE-47984746B12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948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10A0A-5D8F-47D3-860F-05085021F34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91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67428-74D7-47E2-BA15-68231605AB3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405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D122D-1BBB-485A-BF29-19D4A1B928B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355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4ACA7-58AC-44DD-AEF3-259603699E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647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8DEF8-9FC9-4CF3-847F-6678940330E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077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B90EA-20F5-4065-8EFE-389F4EC6F4B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234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259A5-A27D-493A-BB57-2D7C7042EFC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68630-ACC1-49BF-97C2-B292E70DB6D5}" type="datetimeFigureOut">
              <a:rPr lang="es-ES" smtClean="0"/>
              <a:t>25/05/2015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06EDC-8C66-4BAB-8D25-D9AFA48210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768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400" b="0" i="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400" b="0" i="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400" b="0" i="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F49E4293-2FE1-4EB4-A207-94BEE98B1062}" type="slidenum">
              <a:rPr lang="es-ES" smtClean="0"/>
              <a:pPr fontAlgn="base">
                <a:spcAft>
                  <a:spcPct val="0"/>
                </a:spcAft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614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1407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1407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1407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36B0F141-7661-408F-950C-B8B6232B900D}" type="slidenum">
              <a:rPr lang="es-E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1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40000"/>
              </a:lnSpc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649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40000"/>
              </a:lnSpc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649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40000"/>
              </a:lnSpc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57D953F-721A-40D3-94EF-273422D88677}" type="slidenum">
              <a:rPr lang="es-E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  <p:pic>
        <p:nvPicPr>
          <p:cNvPr id="3078" name="Picture 6" descr="strtegic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9808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6F399-B4C8-4094-9E0E-5042ECC52128}" type="datetimeFigureOut">
              <a:rPr lang="es-SV" b="1" smtClean="0">
                <a:solidFill>
                  <a:prstClr val="white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25/05/2015</a:t>
            </a:fld>
            <a:endParaRPr lang="es-SV" b="1">
              <a:solidFill>
                <a:prstClr val="white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SV" b="1">
              <a:solidFill>
                <a:prstClr val="white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BCE867-BAB6-465A-AE6D-C5C3D9A390B9}" type="slidenum">
              <a:rPr lang="es-SV" b="1" smtClean="0">
                <a:solidFill>
                  <a:prstClr val="white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SV" b="1">
              <a:solidFill>
                <a:prstClr val="white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98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09B48D-DB09-447A-9333-A47C67F01E6D}" type="datetimeFigureOut">
              <a:rPr lang="es-EC" b="1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25/05/2015</a:t>
            </a:fld>
            <a:endParaRPr lang="es-EC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1C19C8-94EE-4796-8015-EB944FD9102A}" type="slidenum">
              <a:rPr lang="es-EC" b="1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C" b="1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40000"/>
              </a:lnSpc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649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40000"/>
              </a:lnSpc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649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40000"/>
              </a:lnSpc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57D953F-721A-40D3-94EF-273422D88677}" type="slidenum">
              <a:rPr lang="es-E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  <p:pic>
        <p:nvPicPr>
          <p:cNvPr id="3078" name="Picture 6" descr="strtegic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9792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40000"/>
              </a:lnSpc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649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40000"/>
              </a:lnSpc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649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40000"/>
              </a:lnSpc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57D953F-721A-40D3-94EF-273422D88677}" type="slidenum">
              <a:rPr lang="es-E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  <p:pic>
        <p:nvPicPr>
          <p:cNvPr id="3078" name="Picture 6" descr="strtegic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9792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40000"/>
              </a:lnSpc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649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40000"/>
              </a:lnSpc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649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40000"/>
              </a:lnSpc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57D953F-721A-40D3-94EF-273422D88677}" type="slidenum">
              <a:rPr lang="es-E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  <p:pic>
        <p:nvPicPr>
          <p:cNvPr id="3078" name="Picture 6" descr="strtegic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899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1.jpeg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6.jpeg"/><Relationship Id="rId5" Type="http://schemas.openxmlformats.org/officeDocument/2006/relationships/image" Target="../media/image33.jpeg"/><Relationship Id="rId4" Type="http://schemas.openxmlformats.org/officeDocument/2006/relationships/image" Target="../media/image8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7.png"/><Relationship Id="rId5" Type="http://schemas.openxmlformats.org/officeDocument/2006/relationships/image" Target="../media/image6.jpeg"/><Relationship Id="rId4" Type="http://schemas.openxmlformats.org/officeDocument/2006/relationships/image" Target="../media/image12.jpe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slideLayout" Target="../slideLayouts/slideLayout41.xml"/><Relationship Id="rId7" Type="http://schemas.openxmlformats.org/officeDocument/2006/relationships/oleObject" Target="../embeddings/oleObject1.bin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6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6.jpeg"/><Relationship Id="rId5" Type="http://schemas.openxmlformats.org/officeDocument/2006/relationships/image" Target="../media/image42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3.png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6.png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6.jpeg"/><Relationship Id="rId5" Type="http://schemas.openxmlformats.org/officeDocument/2006/relationships/image" Target="../media/image36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6.jpeg"/><Relationship Id="rId5" Type="http://schemas.openxmlformats.org/officeDocument/2006/relationships/image" Target="../media/image36.jpe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6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47.jpeg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47.jpeg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48.png"/><Relationship Id="rId5" Type="http://schemas.openxmlformats.org/officeDocument/2006/relationships/image" Target="../media/image6.jpeg"/><Relationship Id="rId4" Type="http://schemas.openxmlformats.org/officeDocument/2006/relationships/image" Target="../media/image8.jpe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8.jpeg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57.pn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58.emf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59.em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60.emf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49.png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4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7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8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9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49.png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42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43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44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46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85.xml"/><Relationship Id="rId1" Type="http://schemas.openxmlformats.org/officeDocument/2006/relationships/themeOverride" Target="../theme/themeOverride48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9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jpeg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0.jpeg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MBPA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71438" y="0"/>
            <a:ext cx="8893175" cy="1989138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spc="72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DIRECCIÓN  </a:t>
            </a:r>
            <a:r>
              <a:rPr lang="es-ES" sz="3600" i="1" kern="10" spc="72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DE COMUNICACIÓN SOCIAL </a:t>
            </a:r>
            <a:r>
              <a:rPr lang="es-ES" sz="3600" i="1" kern="10" spc="72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DEL EJÉRCITO</a:t>
            </a:r>
            <a:endParaRPr lang="es-ES" sz="3600" i="1" kern="10" spc="72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FFCC99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49" y="994569"/>
            <a:ext cx="2011363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493963" y="6195392"/>
            <a:ext cx="34227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4400" b="1" i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BIENVENIDOS</a:t>
            </a:r>
          </a:p>
        </p:txBody>
      </p:sp>
    </p:spTree>
    <p:extLst>
      <p:ext uri="{BB962C8B-B14F-4D97-AF65-F5344CB8AC3E}">
        <p14:creationId xmlns:p14="http://schemas.microsoft.com/office/powerpoint/2010/main" val="155222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142844" y="3342031"/>
            <a:ext cx="8794714" cy="1015663"/>
          </a:xfrm>
          <a:prstGeom prst="rect">
            <a:avLst/>
          </a:prstGeom>
          <a:noFill/>
          <a:effectLst>
            <a:outerShdw blurRad="101600" dist="50800" dir="48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6000" b="1" spc="300" dirty="0">
                <a:ln w="1905"/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rPr>
              <a:t>EL  PROBLEMA</a:t>
            </a:r>
          </a:p>
        </p:txBody>
      </p:sp>
      <p:pic>
        <p:nvPicPr>
          <p:cNvPr id="15" name="Picture 5" descr="CADETES 0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72074"/>
            <a:ext cx="157709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 descr="CADETES 0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58762" y="5121620"/>
            <a:ext cx="2357454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214810" y="2428868"/>
            <a:ext cx="684000" cy="6840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Picture 5" descr="E:\Images_ayuda\SELLOS\logo FT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44624"/>
            <a:ext cx="2088231" cy="2088232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pic>
        <p:nvPicPr>
          <p:cNvPr id="7" name="Picture 5" descr="C:\Users\Luis Altamirano\Pictures\7MARINAGUERRA\infmarina01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5074478"/>
            <a:ext cx="2545208" cy="1810906"/>
          </a:xfrm>
          <a:prstGeom prst="rect">
            <a:avLst/>
          </a:prstGeom>
          <a:noFill/>
        </p:spPr>
      </p:pic>
      <p:pic>
        <p:nvPicPr>
          <p:cNvPr id="8" name="Picture 7" descr="C:\Users\Luis Altamirano\Pictures\6EJERCITOS\cablin39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7090" y="5072074"/>
            <a:ext cx="2548668" cy="1823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9005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22913" y="7109534"/>
            <a:ext cx="8581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821162" y="2009886"/>
            <a:ext cx="1869688" cy="987066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00000"/>
              <a:buFontTx/>
              <a:buNone/>
              <a:tabLst/>
              <a:defRPr/>
            </a:pPr>
            <a:r>
              <a:rPr kumimoji="0" lang="es-A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EVALUACIÓN ACTUALIZADA DE INDICADORES</a:t>
            </a: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342785" y="1715522"/>
            <a:ext cx="1869688" cy="771042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00000"/>
              <a:buFontTx/>
              <a:buNone/>
              <a:tabLst/>
              <a:defRPr/>
            </a:pPr>
            <a:r>
              <a:rPr kumimoji="0" lang="es-A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PROYECTOS DE MEJORA</a:t>
            </a: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051720" y="1124744"/>
            <a:ext cx="2000834" cy="987066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00000"/>
              <a:buFontTx/>
              <a:buNone/>
              <a:tabLst/>
              <a:defRPr/>
            </a:pPr>
            <a:r>
              <a:rPr kumimoji="0" lang="es-A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ANÁLISIS DEL CUMPLIMIENTO DE PRODUCTIVIDAD</a:t>
            </a: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140147" y="908720"/>
            <a:ext cx="2592093" cy="987066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00000"/>
              <a:buFontTx/>
              <a:buNone/>
              <a:tabLst/>
              <a:defRPr/>
            </a:pPr>
            <a:r>
              <a:rPr kumimoji="0" lang="es-A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RETROALIMENTACIÓN DE DATOS ESTADÍSTICOS</a:t>
            </a: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906061" y="3140968"/>
            <a:ext cx="2013704" cy="920132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00000"/>
              <a:buFontTx/>
              <a:buNone/>
              <a:tabLst/>
              <a:defRPr/>
            </a:pPr>
            <a:r>
              <a:rPr lang="es-AR" sz="1100" b="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PRODUCTOS CON MUCHO TIEMPO DE DISTRIBUCIÓN</a:t>
            </a: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6830409" y="2564430"/>
            <a:ext cx="1869688" cy="915058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00000"/>
              <a:buFontTx/>
              <a:buNone/>
              <a:tabLst/>
              <a:defRPr/>
            </a:pPr>
            <a:r>
              <a:rPr kumimoji="0" lang="es-A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PRODUCTOS QUE CAPTEN EL</a:t>
            </a:r>
            <a:r>
              <a:rPr kumimoji="0" lang="es-AR" sz="11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INTERÉS PARA SU LECTURA.</a:t>
            </a: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384112" y="4149080"/>
            <a:ext cx="2049708" cy="920132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00000"/>
              <a:buFontTx/>
              <a:buNone/>
              <a:tabLst/>
              <a:defRPr/>
            </a:pPr>
            <a:r>
              <a:rPr lang="es-AR" sz="1100" b="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ANÁLISIS TÉCNICO CON VOZ DEL LECTOR.</a:t>
            </a: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6012529" y="3758702"/>
            <a:ext cx="2079814" cy="920132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00000"/>
              <a:buFontTx/>
              <a:buNone/>
              <a:tabLst/>
              <a:defRPr/>
            </a:pPr>
            <a:r>
              <a:rPr kumimoji="0" lang="es-E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INFORMACIÓN DEL CAMPO MILITAR ACTUALIZADO.</a:t>
            </a: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3" name="Text Box 74"/>
          <p:cNvSpPr txBox="1">
            <a:spLocks noChangeArrowheads="1"/>
          </p:cNvSpPr>
          <p:nvPr/>
        </p:nvSpPr>
        <p:spPr bwMode="auto">
          <a:xfrm>
            <a:off x="3602523" y="2911744"/>
            <a:ext cx="1728000" cy="276999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s-ES" sz="1200" kern="0" dirty="0" smtClean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 EXISTE</a:t>
            </a:r>
            <a:endParaRPr lang="es-ES" sz="1200" kern="0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Flecha circular"/>
          <p:cNvSpPr/>
          <p:nvPr/>
        </p:nvSpPr>
        <p:spPr>
          <a:xfrm flipV="1">
            <a:off x="3071802" y="1931866"/>
            <a:ext cx="2786082" cy="2393616"/>
          </a:xfrm>
          <a:prstGeom prst="circularArrow">
            <a:avLst>
              <a:gd name="adj1" fmla="val 12500"/>
              <a:gd name="adj2" fmla="val 865785"/>
              <a:gd name="adj3" fmla="val 20457681"/>
              <a:gd name="adj4" fmla="val 11349620"/>
              <a:gd name="adj5" fmla="val 12500"/>
            </a:avLst>
          </a:prstGeom>
          <a:gradFill flip="none" rotWithShape="1">
            <a:gsLst>
              <a:gs pos="0">
                <a:srgbClr val="FFFFFF">
                  <a:shade val="30000"/>
                  <a:satMod val="115000"/>
                  <a:alpha val="0"/>
                </a:srgbClr>
              </a:gs>
              <a:gs pos="50000">
                <a:srgbClr val="FFFFFF">
                  <a:shade val="67500"/>
                  <a:satMod val="115000"/>
                  <a:alpha val="5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24 Flecha circular"/>
          <p:cNvSpPr/>
          <p:nvPr/>
        </p:nvSpPr>
        <p:spPr>
          <a:xfrm rot="10800000" flipV="1">
            <a:off x="3071803" y="1825151"/>
            <a:ext cx="2786082" cy="2393616"/>
          </a:xfrm>
          <a:prstGeom prst="circularArrow">
            <a:avLst>
              <a:gd name="adj1" fmla="val 12500"/>
              <a:gd name="adj2" fmla="val 865785"/>
              <a:gd name="adj3" fmla="val 20457681"/>
              <a:gd name="adj4" fmla="val 11349620"/>
              <a:gd name="adj5" fmla="val 12500"/>
            </a:avLst>
          </a:prstGeom>
          <a:gradFill flip="none" rotWithShape="1">
            <a:gsLst>
              <a:gs pos="0">
                <a:srgbClr val="FFFFFF">
                  <a:shade val="30000"/>
                  <a:satMod val="115000"/>
                  <a:alpha val="0"/>
                </a:srgbClr>
              </a:gs>
              <a:gs pos="50000">
                <a:srgbClr val="FFFFFF">
                  <a:shade val="67500"/>
                  <a:satMod val="115000"/>
                  <a:alpha val="5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958082" y="210918"/>
            <a:ext cx="5400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 pitchFamily="34" charset="0"/>
              </a:rPr>
              <a:t>FORMULACIÓN  DEL  PROBLEMA</a:t>
            </a:r>
            <a:endParaRPr kumimoji="0" lang="es-ES" sz="3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Impact" pitchFamily="34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928662" y="4740534"/>
            <a:ext cx="7358114" cy="1928826"/>
            <a:chOff x="928662" y="4714884"/>
            <a:chExt cx="7358114" cy="1928826"/>
          </a:xfrm>
        </p:grpSpPr>
        <p:sp>
          <p:nvSpPr>
            <p:cNvPr id="27" name="15 Marcador de contenido"/>
            <p:cNvSpPr txBox="1">
              <a:spLocks/>
            </p:cNvSpPr>
            <p:nvPr/>
          </p:nvSpPr>
          <p:spPr bwMode="auto">
            <a:xfrm>
              <a:off x="928662" y="5221377"/>
              <a:ext cx="2772000" cy="500066"/>
            </a:xfrm>
            <a:prstGeom prst="roundRect">
              <a:avLst>
                <a:gd name="adj" fmla="val 10119"/>
              </a:avLst>
            </a:prstGeom>
            <a:gradFill flip="none" rotWithShape="1">
              <a:gsLst>
                <a:gs pos="0">
                  <a:srgbClr val="6D874D"/>
                </a:gs>
                <a:gs pos="50000">
                  <a:srgbClr val="ACBB8F"/>
                </a:gs>
                <a:gs pos="100000">
                  <a:srgbClr val="98AF4F"/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152400" dist="63500" dir="48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Clr>
                  <a:srgbClr val="1A4F80"/>
                </a:buClr>
                <a:buSzPct val="200000"/>
                <a:defRPr/>
              </a:pPr>
              <a:r>
                <a:rPr lang="es-AR" sz="1200" b="1" dirty="0" smtClean="0">
                  <a:solidFill>
                    <a:srgbClr val="000000"/>
                  </a:solidFill>
                  <a:cs typeface="Arial" pitchFamily="34" charset="0"/>
                </a:rPr>
                <a:t>DUPLICIDAD DE </a:t>
              </a:r>
              <a:r>
                <a:rPr lang="es-AR" sz="1200" b="1" dirty="0">
                  <a:solidFill>
                    <a:srgbClr val="000000"/>
                  </a:solidFill>
                  <a:cs typeface="Arial" pitchFamily="34" charset="0"/>
                </a:rPr>
                <a:t>ESFUERZOS</a:t>
              </a:r>
              <a:endParaRPr lang="es-MX" sz="12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8" name="15 Marcador de contenido"/>
            <p:cNvSpPr txBox="1">
              <a:spLocks/>
            </p:cNvSpPr>
            <p:nvPr/>
          </p:nvSpPr>
          <p:spPr bwMode="auto">
            <a:xfrm>
              <a:off x="5500694" y="5221377"/>
              <a:ext cx="2772000" cy="500066"/>
            </a:xfrm>
            <a:prstGeom prst="roundRect">
              <a:avLst>
                <a:gd name="adj" fmla="val 10119"/>
              </a:avLst>
            </a:prstGeom>
            <a:gradFill flip="none" rotWithShape="1">
              <a:gsLst>
                <a:gs pos="0">
                  <a:srgbClr val="6D874D"/>
                </a:gs>
                <a:gs pos="50000">
                  <a:srgbClr val="ACBB8F"/>
                </a:gs>
                <a:gs pos="100000">
                  <a:srgbClr val="98AF4F"/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152400" dist="63500" dir="48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Clr>
                  <a:srgbClr val="1A4F80"/>
                </a:buClr>
                <a:buSzPct val="200000"/>
                <a:defRPr/>
              </a:pPr>
              <a:r>
                <a:rPr lang="es-AR" sz="1200" b="1" dirty="0">
                  <a:solidFill>
                    <a:srgbClr val="000000"/>
                  </a:solidFill>
                  <a:cs typeface="Arial" pitchFamily="34" charset="0"/>
                </a:rPr>
                <a:t>DESPERDICIO DE RECURSOS</a:t>
              </a:r>
              <a:endParaRPr lang="es-MX" sz="12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9" name="28 CuadroTexto"/>
            <p:cNvSpPr txBox="1"/>
            <p:nvPr/>
          </p:nvSpPr>
          <p:spPr>
            <a:xfrm flipH="1">
              <a:off x="3969081" y="4714884"/>
              <a:ext cx="1240165" cy="307777"/>
            </a:xfrm>
            <a:prstGeom prst="rect">
              <a:avLst/>
            </a:prstGeom>
            <a:noFill/>
            <a:effectLst>
              <a:outerShdw blurRad="50800" dist="381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400" b="1" dirty="0">
                  <a:solidFill>
                    <a:srgbClr val="FFFF00"/>
                  </a:solidFill>
                </a:rPr>
                <a:t>PROVOCA</a:t>
              </a:r>
              <a:endParaRPr lang="es-EC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0" name="15 Marcador de contenido"/>
            <p:cNvSpPr txBox="1">
              <a:spLocks/>
            </p:cNvSpPr>
            <p:nvPr/>
          </p:nvSpPr>
          <p:spPr bwMode="auto">
            <a:xfrm>
              <a:off x="928662" y="6180615"/>
              <a:ext cx="7358114" cy="46309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2700000" scaled="1"/>
              <a:tileRect/>
            </a:gra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rtDeco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49788D"/>
                </a:buClr>
                <a:buSzPct val="200000"/>
                <a:defRPr/>
              </a:pPr>
              <a:r>
                <a:rPr lang="es-AR" sz="1200" b="1" dirty="0" smtClean="0">
                  <a:solidFill>
                    <a:srgbClr val="000000"/>
                  </a:solidFill>
                  <a:cs typeface="Arial" pitchFamily="34" charset="0"/>
                </a:rPr>
                <a:t>AFECTANDO A LA IMAGEN E IDENTIDAD INSTITUCIONAL AL NO DISPONER DE PRODUCTOS COMUNICACIONALES DE CALIDAD.</a:t>
              </a:r>
              <a:endParaRPr lang="es-MX" sz="12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" name="30 Flecha doblada"/>
            <p:cNvSpPr/>
            <p:nvPr/>
          </p:nvSpPr>
          <p:spPr bwMode="auto">
            <a:xfrm flipH="1" flipV="1">
              <a:off x="3714743" y="4929198"/>
              <a:ext cx="714380" cy="714380"/>
            </a:xfrm>
            <a:prstGeom prst="bentArrow">
              <a:avLst/>
            </a:pr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  <a:alpha val="0"/>
                  </a:srgbClr>
                </a:gs>
              </a:gsLst>
              <a:lin ang="5400000" scaled="0"/>
              <a:tileRect/>
            </a:gradFill>
            <a:ln w="9525">
              <a:noFill/>
              <a:round/>
              <a:headEnd/>
              <a:tailEnd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000" b="1">
                <a:solidFill>
                  <a:srgbClr val="000000"/>
                </a:solidFill>
              </a:endParaRPr>
            </a:p>
          </p:txBody>
        </p:sp>
        <p:sp>
          <p:nvSpPr>
            <p:cNvPr id="32" name="31 Flecha doblada"/>
            <p:cNvSpPr/>
            <p:nvPr/>
          </p:nvSpPr>
          <p:spPr bwMode="auto">
            <a:xfrm flipV="1">
              <a:off x="4714876" y="4929198"/>
              <a:ext cx="714380" cy="714380"/>
            </a:xfrm>
            <a:prstGeom prst="bentArrow">
              <a:avLst/>
            </a:pr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  <a:alpha val="0"/>
                  </a:srgbClr>
                </a:gs>
              </a:gsLst>
              <a:lin ang="5400000" scaled="0"/>
              <a:tileRect/>
            </a:gradFill>
            <a:ln w="9525">
              <a:noFill/>
              <a:round/>
              <a:headEnd/>
              <a:tailEnd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000" b="1">
                <a:solidFill>
                  <a:srgbClr val="000000"/>
                </a:solidFill>
              </a:endParaRPr>
            </a:p>
          </p:txBody>
        </p:sp>
        <p:sp>
          <p:nvSpPr>
            <p:cNvPr id="33" name="32 Flecha abajo"/>
            <p:cNvSpPr/>
            <p:nvPr/>
          </p:nvSpPr>
          <p:spPr bwMode="auto">
            <a:xfrm flipH="1">
              <a:off x="2071670" y="5786454"/>
              <a:ext cx="337296" cy="357190"/>
            </a:xfrm>
            <a:prstGeom prst="downArrow">
              <a:avLst>
                <a:gd name="adj1" fmla="val 48556"/>
                <a:gd name="adj2" fmla="val 54379"/>
              </a:avLst>
            </a:prstGeom>
            <a:gradFill flip="none" rotWithShape="1">
              <a:gsLst>
                <a:gs pos="0">
                  <a:srgbClr val="FFFFFF">
                    <a:shade val="30000"/>
                    <a:satMod val="115000"/>
                    <a:alpha val="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5400000" scaled="0"/>
              <a:tileRect/>
            </a:gradFill>
            <a:ln w="9525">
              <a:noFill/>
              <a:round/>
              <a:headEnd/>
              <a:tailEnd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000" b="1">
                <a:solidFill>
                  <a:srgbClr val="000000"/>
                </a:solidFill>
              </a:endParaRPr>
            </a:p>
          </p:txBody>
        </p:sp>
        <p:sp>
          <p:nvSpPr>
            <p:cNvPr id="34" name="33 Flecha abajo"/>
            <p:cNvSpPr/>
            <p:nvPr/>
          </p:nvSpPr>
          <p:spPr bwMode="auto">
            <a:xfrm flipH="1">
              <a:off x="6715140" y="5786454"/>
              <a:ext cx="337296" cy="357190"/>
            </a:xfrm>
            <a:prstGeom prst="downArrow">
              <a:avLst>
                <a:gd name="adj1" fmla="val 48556"/>
                <a:gd name="adj2" fmla="val 54379"/>
              </a:avLst>
            </a:prstGeom>
            <a:gradFill flip="none" rotWithShape="1">
              <a:gsLst>
                <a:gs pos="0">
                  <a:srgbClr val="FFFFFF">
                    <a:shade val="30000"/>
                    <a:satMod val="115000"/>
                    <a:alpha val="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5400000" scaled="0"/>
              <a:tileRect/>
            </a:gradFill>
            <a:ln w="9525">
              <a:noFill/>
              <a:round/>
              <a:headEnd/>
              <a:tailEnd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000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990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27808"/>
            <a:ext cx="2633580" cy="173021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</p:pic>
      <p:sp>
        <p:nvSpPr>
          <p:cNvPr id="9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214810" y="2428868"/>
            <a:ext cx="684000" cy="6840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044" y="-71445"/>
            <a:ext cx="2500313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7504" y="3212976"/>
            <a:ext cx="8928992" cy="1938992"/>
          </a:xfrm>
          <a:prstGeom prst="rect">
            <a:avLst/>
          </a:prstGeom>
          <a:noFill/>
          <a:effectLst>
            <a:outerShdw blurRad="101600" dist="50800" dir="48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6000" b="1" spc="300">
                <a:ln w="1905"/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defRPr>
            </a:lvl1pPr>
          </a:lstStyle>
          <a:p>
            <a:r>
              <a:rPr lang="es-ES" dirty="0"/>
              <a:t>OBJETICOS </a:t>
            </a:r>
            <a:r>
              <a:rPr lang="es-ES" dirty="0" smtClean="0"/>
              <a:t>GENERAL</a:t>
            </a:r>
          </a:p>
          <a:p>
            <a:r>
              <a:rPr lang="es-ES" dirty="0" smtClean="0"/>
              <a:t> </a:t>
            </a:r>
            <a:r>
              <a:rPr lang="es-ES" dirty="0"/>
              <a:t>Y </a:t>
            </a:r>
            <a:r>
              <a:rPr lang="es-ES" dirty="0" smtClean="0"/>
              <a:t>ESPECIFICOS.</a:t>
            </a:r>
            <a:endParaRPr lang="es-ES" dirty="0"/>
          </a:p>
        </p:txBody>
      </p:sp>
      <p:pic>
        <p:nvPicPr>
          <p:cNvPr id="8" name="Picture 8" descr="C:\Users\Luis Altamirano\Pictures\6EJERCITOS\BALAS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33580" y="5151968"/>
            <a:ext cx="2935816" cy="1706056"/>
          </a:xfrm>
          <a:prstGeom prst="rect">
            <a:avLst/>
          </a:prstGeom>
          <a:noFill/>
        </p:spPr>
      </p:pic>
      <p:pic>
        <p:nvPicPr>
          <p:cNvPr id="10" name="Picture 12" descr="C:\Users\Luis Altamirano\Pictures\6EJERCITOS\ART\SECCIO~1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9396" y="5127662"/>
            <a:ext cx="3467100" cy="1729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8045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21429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OBJETIVOS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grpSp>
        <p:nvGrpSpPr>
          <p:cNvPr id="9" name="8 Grupo"/>
          <p:cNvGrpSpPr/>
          <p:nvPr/>
        </p:nvGrpSpPr>
        <p:grpSpPr>
          <a:xfrm>
            <a:off x="323529" y="1519958"/>
            <a:ext cx="8424934" cy="5077394"/>
            <a:chOff x="635787" y="1670642"/>
            <a:chExt cx="5581778" cy="5293418"/>
          </a:xfrm>
        </p:grpSpPr>
        <p:sp>
          <p:nvSpPr>
            <p:cNvPr id="12" name="11 Forma libre"/>
            <p:cNvSpPr/>
            <p:nvPr/>
          </p:nvSpPr>
          <p:spPr>
            <a:xfrm>
              <a:off x="770637" y="1687148"/>
              <a:ext cx="1010129" cy="1298114"/>
            </a:xfrm>
            <a:custGeom>
              <a:avLst/>
              <a:gdLst>
                <a:gd name="connsiteX0" fmla="*/ 0 w 1396586"/>
                <a:gd name="connsiteY0" fmla="*/ 0 h 1798863"/>
                <a:gd name="connsiteX1" fmla="*/ 698293 w 1396586"/>
                <a:gd name="connsiteY1" fmla="*/ 0 h 1798863"/>
                <a:gd name="connsiteX2" fmla="*/ 1396586 w 1396586"/>
                <a:gd name="connsiteY2" fmla="*/ 899432 h 1798863"/>
                <a:gd name="connsiteX3" fmla="*/ 698293 w 1396586"/>
                <a:gd name="connsiteY3" fmla="*/ 1798863 h 1798863"/>
                <a:gd name="connsiteX4" fmla="*/ 0 w 1396586"/>
                <a:gd name="connsiteY4" fmla="*/ 1798863 h 1798863"/>
                <a:gd name="connsiteX5" fmla="*/ 698293 w 1396586"/>
                <a:gd name="connsiteY5" fmla="*/ 899432 h 1798863"/>
                <a:gd name="connsiteX6" fmla="*/ 0 w 1396586"/>
                <a:gd name="connsiteY6" fmla="*/ 0 h 179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6586" h="1798863">
                  <a:moveTo>
                    <a:pt x="1396586" y="1"/>
                  </a:moveTo>
                  <a:lnTo>
                    <a:pt x="1396586" y="899431"/>
                  </a:lnTo>
                  <a:lnTo>
                    <a:pt x="698293" y="1798862"/>
                  </a:lnTo>
                  <a:lnTo>
                    <a:pt x="0" y="899432"/>
                  </a:lnTo>
                  <a:lnTo>
                    <a:pt x="0" y="1"/>
                  </a:lnTo>
                  <a:lnTo>
                    <a:pt x="698293" y="899432"/>
                  </a:lnTo>
                  <a:lnTo>
                    <a:pt x="1396586" y="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1" tIns="6350" rIns="6350" bIns="6351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GENERAL</a:t>
              </a:r>
              <a:endParaRPr lang="es-ES" sz="1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12 Forma libre"/>
            <p:cNvSpPr/>
            <p:nvPr/>
          </p:nvSpPr>
          <p:spPr>
            <a:xfrm>
              <a:off x="2114719" y="1670642"/>
              <a:ext cx="4102846" cy="1298113"/>
            </a:xfrm>
            <a:custGeom>
              <a:avLst/>
              <a:gdLst>
                <a:gd name="connsiteX0" fmla="*/ 323584 w 2416072"/>
                <a:gd name="connsiteY0" fmla="*/ 0 h 1941467"/>
                <a:gd name="connsiteX1" fmla="*/ 2092488 w 2416072"/>
                <a:gd name="connsiteY1" fmla="*/ 0 h 1941467"/>
                <a:gd name="connsiteX2" fmla="*/ 2416072 w 2416072"/>
                <a:gd name="connsiteY2" fmla="*/ 323584 h 1941467"/>
                <a:gd name="connsiteX3" fmla="*/ 2416072 w 2416072"/>
                <a:gd name="connsiteY3" fmla="*/ 1941467 h 1941467"/>
                <a:gd name="connsiteX4" fmla="*/ 2416072 w 2416072"/>
                <a:gd name="connsiteY4" fmla="*/ 1941467 h 1941467"/>
                <a:gd name="connsiteX5" fmla="*/ 0 w 2416072"/>
                <a:gd name="connsiteY5" fmla="*/ 1941467 h 1941467"/>
                <a:gd name="connsiteX6" fmla="*/ 0 w 2416072"/>
                <a:gd name="connsiteY6" fmla="*/ 1941467 h 1941467"/>
                <a:gd name="connsiteX7" fmla="*/ 0 w 2416072"/>
                <a:gd name="connsiteY7" fmla="*/ 323584 h 1941467"/>
                <a:gd name="connsiteX8" fmla="*/ 323584 w 2416072"/>
                <a:gd name="connsiteY8" fmla="*/ 0 h 194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6072" h="1941467">
                  <a:moveTo>
                    <a:pt x="2416071" y="260021"/>
                  </a:moveTo>
                  <a:lnTo>
                    <a:pt x="2416071" y="1681446"/>
                  </a:lnTo>
                  <a:cubicBezTo>
                    <a:pt x="2416071" y="1825052"/>
                    <a:pt x="2235783" y="1941467"/>
                    <a:pt x="2013385" y="1941467"/>
                  </a:cubicBezTo>
                  <a:lnTo>
                    <a:pt x="1" y="1941467"/>
                  </a:lnTo>
                  <a:lnTo>
                    <a:pt x="1" y="1941467"/>
                  </a:lnTo>
                  <a:lnTo>
                    <a:pt x="1" y="0"/>
                  </a:lnTo>
                  <a:lnTo>
                    <a:pt x="1" y="0"/>
                  </a:lnTo>
                  <a:lnTo>
                    <a:pt x="2013385" y="0"/>
                  </a:lnTo>
                  <a:cubicBezTo>
                    <a:pt x="2235783" y="0"/>
                    <a:pt x="2416071" y="116415"/>
                    <a:pt x="2416071" y="260021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1" tIns="101126" rIns="101125" bIns="101125" numCol="1" spcCol="1270" anchor="ctr" anchorCtr="0">
              <a:noAutofit/>
            </a:bodyPr>
            <a:lstStyle/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2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Elaborar una propuesta de mejora del proceso de elaboración de los productos comunicacionales impresos de la Dirección de Comunicación Social del Ejército Ecuatoriano.</a:t>
              </a:r>
              <a:endParaRPr lang="es-ES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13 Forma libre"/>
            <p:cNvSpPr/>
            <p:nvPr/>
          </p:nvSpPr>
          <p:spPr>
            <a:xfrm>
              <a:off x="635787" y="4131509"/>
              <a:ext cx="1240395" cy="2725677"/>
            </a:xfrm>
            <a:custGeom>
              <a:avLst/>
              <a:gdLst>
                <a:gd name="connsiteX0" fmla="*/ 0 w 2556281"/>
                <a:gd name="connsiteY0" fmla="*/ 0 h 1537186"/>
                <a:gd name="connsiteX1" fmla="*/ 1787688 w 2556281"/>
                <a:gd name="connsiteY1" fmla="*/ 0 h 1537186"/>
                <a:gd name="connsiteX2" fmla="*/ 2556281 w 2556281"/>
                <a:gd name="connsiteY2" fmla="*/ 768593 h 1537186"/>
                <a:gd name="connsiteX3" fmla="*/ 1787688 w 2556281"/>
                <a:gd name="connsiteY3" fmla="*/ 1537186 h 1537186"/>
                <a:gd name="connsiteX4" fmla="*/ 0 w 2556281"/>
                <a:gd name="connsiteY4" fmla="*/ 1537186 h 1537186"/>
                <a:gd name="connsiteX5" fmla="*/ 768593 w 2556281"/>
                <a:gd name="connsiteY5" fmla="*/ 768593 h 1537186"/>
                <a:gd name="connsiteX6" fmla="*/ 0 w 2556281"/>
                <a:gd name="connsiteY6" fmla="*/ 0 h 1537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6281" h="1537186">
                  <a:moveTo>
                    <a:pt x="2556280" y="0"/>
                  </a:moveTo>
                  <a:lnTo>
                    <a:pt x="2556280" y="1075003"/>
                  </a:lnTo>
                  <a:lnTo>
                    <a:pt x="1278141" y="1537186"/>
                  </a:lnTo>
                  <a:lnTo>
                    <a:pt x="1" y="1075003"/>
                  </a:lnTo>
                  <a:lnTo>
                    <a:pt x="1" y="0"/>
                  </a:lnTo>
                  <a:lnTo>
                    <a:pt x="1278141" y="462183"/>
                  </a:lnTo>
                  <a:lnTo>
                    <a:pt x="255628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1" tIns="774943" rIns="6350" bIns="774944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ESPECIFICOS</a:t>
              </a:r>
              <a:endParaRPr lang="es-ES" sz="1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2114719" y="4010006"/>
              <a:ext cx="4081761" cy="2954054"/>
            </a:xfrm>
            <a:custGeom>
              <a:avLst/>
              <a:gdLst>
                <a:gd name="connsiteX0" fmla="*/ 423722 w 3108817"/>
                <a:gd name="connsiteY0" fmla="*/ 0 h 2542280"/>
                <a:gd name="connsiteX1" fmla="*/ 2685095 w 3108817"/>
                <a:gd name="connsiteY1" fmla="*/ 0 h 2542280"/>
                <a:gd name="connsiteX2" fmla="*/ 3108817 w 3108817"/>
                <a:gd name="connsiteY2" fmla="*/ 423722 h 2542280"/>
                <a:gd name="connsiteX3" fmla="*/ 3108817 w 3108817"/>
                <a:gd name="connsiteY3" fmla="*/ 2542280 h 2542280"/>
                <a:gd name="connsiteX4" fmla="*/ 3108817 w 3108817"/>
                <a:gd name="connsiteY4" fmla="*/ 2542280 h 2542280"/>
                <a:gd name="connsiteX5" fmla="*/ 0 w 3108817"/>
                <a:gd name="connsiteY5" fmla="*/ 2542280 h 2542280"/>
                <a:gd name="connsiteX6" fmla="*/ 0 w 3108817"/>
                <a:gd name="connsiteY6" fmla="*/ 2542280 h 2542280"/>
                <a:gd name="connsiteX7" fmla="*/ 0 w 3108817"/>
                <a:gd name="connsiteY7" fmla="*/ 423722 h 2542280"/>
                <a:gd name="connsiteX8" fmla="*/ 423722 w 3108817"/>
                <a:gd name="connsiteY8" fmla="*/ 0 h 254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817" h="2542280">
                  <a:moveTo>
                    <a:pt x="3108816" y="346505"/>
                  </a:moveTo>
                  <a:lnTo>
                    <a:pt x="3108816" y="2195775"/>
                  </a:lnTo>
                  <a:cubicBezTo>
                    <a:pt x="3108816" y="2387144"/>
                    <a:pt x="2876834" y="2542280"/>
                    <a:pt x="2590670" y="2542280"/>
                  </a:cubicBezTo>
                  <a:lnTo>
                    <a:pt x="1" y="2542280"/>
                  </a:lnTo>
                  <a:lnTo>
                    <a:pt x="1" y="254228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90670" y="0"/>
                  </a:lnTo>
                  <a:cubicBezTo>
                    <a:pt x="2876834" y="0"/>
                    <a:pt x="3108816" y="155136"/>
                    <a:pt x="3108816" y="346505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131725" rIns="131725" bIns="131724" numCol="1" spcCol="1270" anchor="ctr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2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Diagnosticar la situación actual del proceso y de los productos comunicacionales impresos de la sección de producción y edición:</a:t>
              </a:r>
              <a:endParaRPr lang="es-ES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6213" lvl="1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12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1.- Boletín Informativo “Así Somos” y,</a:t>
              </a:r>
              <a:endParaRPr lang="es-ES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6213" lvl="1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12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2.- Revista “El Ejército Nacional”.</a:t>
              </a:r>
            </a:p>
            <a:p>
              <a:pPr marL="176213" lvl="1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ES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2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Realizar la recopilación de datos de encuestas dirigidas a sus lectores  y su correspondiente análisis de resultados sobre el impacto comunicacional.  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2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Elaborar una propuesta de mejora al proceso de elaboración, al Boletín informativo “Así Somos” y de la revista institucional “El Ejército Nacional”. 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2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Determinar los aspectos técnicos  (forma y fondo de los productos impresos) factibles a ser mejorados y entregar ejemplares de muestra mejorados.</a:t>
              </a:r>
              <a:endParaRPr lang="es-ES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592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21429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METODOLOGÍA A EMPLEAR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4" name="6146 Forma" descr="Mármol blanco"/>
          <p:cNvSpPr>
            <a:spLocks noChangeArrowheads="1"/>
          </p:cNvSpPr>
          <p:nvPr/>
        </p:nvSpPr>
        <p:spPr bwMode="auto">
          <a:xfrm>
            <a:off x="2678050" y="3915867"/>
            <a:ext cx="3786214" cy="792000"/>
          </a:xfrm>
          <a:prstGeom prst="roundRect">
            <a:avLst>
              <a:gd name="adj" fmla="val 34491"/>
            </a:avLst>
          </a:prstGeom>
          <a:gradFill flip="none" rotWithShape="1">
            <a:gsLst>
              <a:gs pos="0">
                <a:srgbClr val="F1D68B">
                  <a:shade val="30000"/>
                  <a:satMod val="115000"/>
                </a:srgbClr>
              </a:gs>
              <a:gs pos="50000">
                <a:srgbClr val="F1D68B">
                  <a:shade val="67500"/>
                  <a:satMod val="115000"/>
                </a:srgbClr>
              </a:gs>
              <a:gs pos="100000">
                <a:srgbClr val="F1D68B">
                  <a:shade val="100000"/>
                  <a:satMod val="115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outerShdw blurRad="1016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 algn="ctr">
              <a:defRPr/>
            </a:pPr>
            <a:r>
              <a:rPr lang="es-ES" sz="1400" b="1" kern="0" dirty="0" smtClean="0">
                <a:solidFill>
                  <a:sysClr val="windowText" lastClr="000000"/>
                </a:solidFill>
                <a:latin typeface="Arial"/>
              </a:rPr>
              <a:t>METODOLOGÍA</a:t>
            </a:r>
            <a:endParaRPr lang="es-ES" sz="1400" b="1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" name="Oval 1027"/>
          <p:cNvSpPr>
            <a:spLocks noChangeArrowheads="1"/>
          </p:cNvSpPr>
          <p:nvPr/>
        </p:nvSpPr>
        <p:spPr bwMode="auto">
          <a:xfrm>
            <a:off x="748857" y="1908788"/>
            <a:ext cx="2015243" cy="6491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200" b="1" i="1" kern="0" dirty="0" smtClean="0">
                <a:solidFill>
                  <a:sysClr val="windowText" lastClr="000000"/>
                </a:solidFill>
                <a:latin typeface="Arial" pitchFamily="34" charset="0"/>
              </a:rPr>
              <a:t>CONOCIMIENTO HISTÓRICO</a:t>
            </a:r>
            <a:endParaRPr lang="es-ES_tradnl" sz="1200" b="1" i="1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" name="Oval 1028"/>
          <p:cNvSpPr>
            <a:spLocks noChangeArrowheads="1"/>
          </p:cNvSpPr>
          <p:nvPr/>
        </p:nvSpPr>
        <p:spPr bwMode="auto">
          <a:xfrm>
            <a:off x="35496" y="2987174"/>
            <a:ext cx="1980314" cy="11685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200" b="1" i="1" kern="0" dirty="0" smtClean="0">
                <a:solidFill>
                  <a:sysClr val="windowText" lastClr="000000"/>
                </a:solidFill>
                <a:latin typeface="Arial" pitchFamily="34" charset="0"/>
              </a:rPr>
              <a:t>RECOPILACIÓN DE INFORMACIÓN DOCUMENTADA</a:t>
            </a:r>
            <a:endParaRPr lang="es-ES_tradnl" sz="1200" b="1" i="1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7" name="AutoShape 1029"/>
          <p:cNvSpPr>
            <a:spLocks noChangeArrowheads="1"/>
          </p:cNvSpPr>
          <p:nvPr/>
        </p:nvSpPr>
        <p:spPr bwMode="auto">
          <a:xfrm rot="11699616">
            <a:off x="1884077" y="3271633"/>
            <a:ext cx="1368000" cy="620712"/>
          </a:xfrm>
          <a:prstGeom prst="rightArrow">
            <a:avLst>
              <a:gd name="adj1" fmla="val 50000"/>
              <a:gd name="adj2" fmla="val 645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srgbClr val="FFC000">
                <a:alpha val="50000"/>
              </a:srgbClr>
            </a:inn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es-EC" kern="0">
              <a:solidFill>
                <a:srgbClr val="000000"/>
              </a:solidFill>
            </a:endParaRPr>
          </a:p>
        </p:txBody>
      </p:sp>
      <p:sp>
        <p:nvSpPr>
          <p:cNvPr id="8" name="Oval 1030"/>
          <p:cNvSpPr>
            <a:spLocks noChangeArrowheads="1"/>
          </p:cNvSpPr>
          <p:nvPr/>
        </p:nvSpPr>
        <p:spPr bwMode="auto">
          <a:xfrm>
            <a:off x="4464000" y="980728"/>
            <a:ext cx="2304000" cy="792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_tradnl" sz="1200" b="1" i="1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9" name="Oval 1038"/>
          <p:cNvSpPr>
            <a:spLocks noChangeArrowheads="1"/>
          </p:cNvSpPr>
          <p:nvPr/>
        </p:nvSpPr>
        <p:spPr bwMode="auto">
          <a:xfrm>
            <a:off x="2375960" y="1052736"/>
            <a:ext cx="1980016" cy="9088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200" b="1" i="1" kern="0" dirty="0" smtClean="0">
                <a:solidFill>
                  <a:sysClr val="windowText" lastClr="000000"/>
                </a:solidFill>
                <a:latin typeface="Arial" pitchFamily="34" charset="0"/>
              </a:rPr>
              <a:t>OBSERVACIÓN CIENTÍFICA. ENTREVISTAS</a:t>
            </a:r>
            <a:endParaRPr lang="es-ES_tradnl" sz="1200" b="1" i="1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0" name="Oval 1038"/>
          <p:cNvSpPr>
            <a:spLocks noChangeArrowheads="1"/>
          </p:cNvSpPr>
          <p:nvPr/>
        </p:nvSpPr>
        <p:spPr bwMode="auto">
          <a:xfrm>
            <a:off x="6395105" y="1837896"/>
            <a:ext cx="2641391" cy="90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_tradnl" sz="1200" b="1" i="1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1" name="Oval 1038"/>
          <p:cNvSpPr>
            <a:spLocks noChangeArrowheads="1"/>
          </p:cNvSpPr>
          <p:nvPr/>
        </p:nvSpPr>
        <p:spPr bwMode="auto">
          <a:xfrm>
            <a:off x="7092512" y="3062032"/>
            <a:ext cx="2088000" cy="1152000"/>
          </a:xfrm>
          <a:prstGeom prst="ellipse">
            <a:avLst/>
          </a:prstGeom>
          <a:solidFill>
            <a:schemeClr val="bg1">
              <a:lumMod val="9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_tradnl" sz="1200" b="1" i="1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2" name="AutoShape 1029"/>
          <p:cNvSpPr>
            <a:spLocks noChangeArrowheads="1"/>
          </p:cNvSpPr>
          <p:nvPr/>
        </p:nvSpPr>
        <p:spPr bwMode="auto">
          <a:xfrm rot="13721303">
            <a:off x="2380948" y="2643588"/>
            <a:ext cx="1368000" cy="620712"/>
          </a:xfrm>
          <a:prstGeom prst="rightArrow">
            <a:avLst>
              <a:gd name="adj1" fmla="val 50000"/>
              <a:gd name="adj2" fmla="val 645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srgbClr val="FFC000">
                <a:alpha val="50000"/>
              </a:srgbClr>
            </a:inn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es-EC" kern="0">
              <a:solidFill>
                <a:srgbClr val="000000"/>
              </a:solidFill>
            </a:endParaRPr>
          </a:p>
        </p:txBody>
      </p:sp>
      <p:sp>
        <p:nvSpPr>
          <p:cNvPr id="13" name="AutoShape 1029"/>
          <p:cNvSpPr>
            <a:spLocks noChangeArrowheads="1"/>
          </p:cNvSpPr>
          <p:nvPr/>
        </p:nvSpPr>
        <p:spPr bwMode="auto">
          <a:xfrm rot="15734431">
            <a:off x="3171491" y="2253450"/>
            <a:ext cx="1368000" cy="620712"/>
          </a:xfrm>
          <a:prstGeom prst="rightArrow">
            <a:avLst>
              <a:gd name="adj1" fmla="val 50000"/>
              <a:gd name="adj2" fmla="val 645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srgbClr val="FFC000">
                <a:alpha val="50000"/>
              </a:srgbClr>
            </a:inn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es-EC" kern="0">
              <a:solidFill>
                <a:srgbClr val="000000"/>
              </a:solidFill>
            </a:endParaRPr>
          </a:p>
        </p:txBody>
      </p:sp>
      <p:sp>
        <p:nvSpPr>
          <p:cNvPr id="14" name="AutoShape 1029"/>
          <p:cNvSpPr>
            <a:spLocks noChangeArrowheads="1"/>
          </p:cNvSpPr>
          <p:nvPr/>
        </p:nvSpPr>
        <p:spPr bwMode="auto">
          <a:xfrm rot="17350692">
            <a:off x="4298863" y="2214576"/>
            <a:ext cx="1368000" cy="620712"/>
          </a:xfrm>
          <a:prstGeom prst="rightArrow">
            <a:avLst>
              <a:gd name="adj1" fmla="val 50000"/>
              <a:gd name="adj2" fmla="val 645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srgbClr val="FFC000">
                <a:alpha val="50000"/>
              </a:srgbClr>
            </a:inn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es-EC" kern="0">
              <a:solidFill>
                <a:srgbClr val="000000"/>
              </a:solidFill>
            </a:endParaRPr>
          </a:p>
        </p:txBody>
      </p:sp>
      <p:sp>
        <p:nvSpPr>
          <p:cNvPr id="15" name="AutoShape 1029"/>
          <p:cNvSpPr>
            <a:spLocks noChangeArrowheads="1"/>
          </p:cNvSpPr>
          <p:nvPr/>
        </p:nvSpPr>
        <p:spPr bwMode="auto">
          <a:xfrm rot="20552182">
            <a:off x="5848057" y="3219326"/>
            <a:ext cx="1368000" cy="620712"/>
          </a:xfrm>
          <a:prstGeom prst="rightArrow">
            <a:avLst>
              <a:gd name="adj1" fmla="val 50000"/>
              <a:gd name="adj2" fmla="val 645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srgbClr val="FFC000">
                <a:alpha val="50000"/>
              </a:srgbClr>
            </a:inn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es-EC" kern="0">
              <a:solidFill>
                <a:srgbClr val="000000"/>
              </a:solidFill>
            </a:endParaRPr>
          </a:p>
        </p:txBody>
      </p:sp>
      <p:sp>
        <p:nvSpPr>
          <p:cNvPr id="16" name="AutoShape 1029"/>
          <p:cNvSpPr>
            <a:spLocks noChangeArrowheads="1"/>
          </p:cNvSpPr>
          <p:nvPr/>
        </p:nvSpPr>
        <p:spPr bwMode="auto">
          <a:xfrm rot="18897343">
            <a:off x="5233854" y="2594320"/>
            <a:ext cx="1368000" cy="620712"/>
          </a:xfrm>
          <a:prstGeom prst="rightArrow">
            <a:avLst>
              <a:gd name="adj1" fmla="val 50000"/>
              <a:gd name="adj2" fmla="val 645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srgbClr val="FFC000">
                <a:alpha val="50000"/>
              </a:srgbClr>
            </a:inn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es-EC" kern="0">
              <a:solidFill>
                <a:srgbClr val="000000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429124" y="1058348"/>
            <a:ext cx="230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200" b="1" i="1" kern="0" dirty="0" smtClean="0">
                <a:solidFill>
                  <a:sysClr val="windowText" lastClr="000000"/>
                </a:solidFill>
                <a:latin typeface="Arial" pitchFamily="34" charset="0"/>
              </a:rPr>
              <a:t>ENCUESTAS 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200" b="1" i="1" kern="0" dirty="0" smtClean="0">
                <a:solidFill>
                  <a:sysClr val="windowText" lastClr="000000"/>
                </a:solidFill>
                <a:latin typeface="Arial" pitchFamily="34" charset="0"/>
              </a:rPr>
              <a:t> OPIÑIÓN</a:t>
            </a:r>
            <a:endParaRPr lang="es-ES" sz="1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482719" y="2053920"/>
            <a:ext cx="24817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200" b="1" i="1" kern="0" dirty="0" smtClean="0">
                <a:solidFill>
                  <a:sysClr val="windowText" lastClr="000000"/>
                </a:solidFill>
                <a:latin typeface="Arial" pitchFamily="34" charset="0"/>
              </a:rPr>
              <a:t>CARACTERISTICAS TÉCNICAS</a:t>
            </a:r>
          </a:p>
          <a:p>
            <a:pPr algn="ctr">
              <a:spcBef>
                <a:spcPct val="50000"/>
              </a:spcBef>
              <a:defRPr/>
            </a:pPr>
            <a:r>
              <a:rPr lang="es-ES_tradnl" sz="1200" b="1" i="1" kern="0" dirty="0" smtClean="0">
                <a:solidFill>
                  <a:sysClr val="windowText" lastClr="000000"/>
                </a:solidFill>
                <a:latin typeface="Arial" pitchFamily="34" charset="0"/>
              </a:rPr>
              <a:t> PARA  IMPRESOS</a:t>
            </a:r>
            <a:endParaRPr lang="es-ES_tradnl" sz="1200" b="1" i="1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7225136" y="3201488"/>
            <a:ext cx="1824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200" b="1" i="1" kern="0" dirty="0" smtClean="0">
                <a:solidFill>
                  <a:sysClr val="windowText" lastClr="000000"/>
                </a:solidFill>
                <a:latin typeface="Arial" pitchFamily="34" charset="0"/>
              </a:rPr>
              <a:t>ESTRATÉGICAS Y </a:t>
            </a:r>
          </a:p>
          <a:p>
            <a:pPr algn="ctr">
              <a:spcBef>
                <a:spcPct val="50000"/>
              </a:spcBef>
              <a:defRPr/>
            </a:pPr>
            <a:r>
              <a:rPr lang="es-ES_tradnl" sz="1200" b="1" i="1" kern="0" dirty="0" smtClean="0">
                <a:solidFill>
                  <a:sysClr val="windowText" lastClr="000000"/>
                </a:solidFill>
                <a:latin typeface="Arial" pitchFamily="34" charset="0"/>
              </a:rPr>
              <a:t>TÉCNICAS </a:t>
            </a:r>
          </a:p>
          <a:p>
            <a:pPr algn="ctr">
              <a:spcBef>
                <a:spcPct val="50000"/>
              </a:spcBef>
              <a:defRPr/>
            </a:pPr>
            <a:r>
              <a:rPr lang="es-ES_tradnl" sz="1200" b="1" i="1" kern="0" dirty="0" smtClean="0">
                <a:solidFill>
                  <a:sysClr val="windowText" lastClr="000000"/>
                </a:solidFill>
                <a:latin typeface="Arial" pitchFamily="34" charset="0"/>
              </a:rPr>
              <a:t>COMUNICACIONALES</a:t>
            </a:r>
            <a:endParaRPr lang="es-ES_tradnl" sz="1200" b="1" i="1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21" name="AutoShape 1029"/>
          <p:cNvSpPr>
            <a:spLocks noChangeArrowheads="1"/>
          </p:cNvSpPr>
          <p:nvPr/>
        </p:nvSpPr>
        <p:spPr bwMode="auto">
          <a:xfrm rot="5400000">
            <a:off x="4279684" y="4756788"/>
            <a:ext cx="684000" cy="620712"/>
          </a:xfrm>
          <a:prstGeom prst="rightArrow">
            <a:avLst>
              <a:gd name="adj1" fmla="val 50000"/>
              <a:gd name="adj2" fmla="val 645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srgbClr val="FFC000">
                <a:alpha val="50000"/>
              </a:srgbClr>
            </a:inn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es-EC" kern="0" dirty="0">
              <a:solidFill>
                <a:srgbClr val="000000"/>
              </a:solidFill>
            </a:endParaRPr>
          </a:p>
        </p:txBody>
      </p:sp>
      <p:sp>
        <p:nvSpPr>
          <p:cNvPr id="23" name="6146 Forma" descr="Mármol blanco"/>
          <p:cNvSpPr>
            <a:spLocks noChangeArrowheads="1"/>
          </p:cNvSpPr>
          <p:nvPr/>
        </p:nvSpPr>
        <p:spPr bwMode="auto">
          <a:xfrm>
            <a:off x="2802010" y="5373216"/>
            <a:ext cx="3786214" cy="792000"/>
          </a:xfrm>
          <a:prstGeom prst="roundRect">
            <a:avLst>
              <a:gd name="adj" fmla="val 34491"/>
            </a:avLst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outerShdw blurRad="1016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 algn="ctr">
              <a:defRPr/>
            </a:pPr>
            <a:r>
              <a:rPr lang="es-ES" sz="1400" b="1" kern="0" dirty="0" smtClean="0">
                <a:solidFill>
                  <a:sysClr val="windowText" lastClr="000000"/>
                </a:solidFill>
                <a:latin typeface="Arial"/>
              </a:rPr>
              <a:t>CONFORMACIÓN Y EMPLEO DE LOS CÍRCULOS DE </a:t>
            </a:r>
            <a:r>
              <a:rPr lang="es-ES" sz="1400" b="1" kern="0" dirty="0" smtClean="0">
                <a:solidFill>
                  <a:sysClr val="windowText" lastClr="000000"/>
                </a:solidFill>
                <a:latin typeface="Arial"/>
              </a:rPr>
              <a:t>CALIDAD</a:t>
            </a:r>
            <a:r>
              <a:rPr lang="es-ES" sz="1400" b="1" kern="0" dirty="0" smtClean="0">
                <a:solidFill>
                  <a:sysClr val="windowText" lastClr="000000"/>
                </a:solidFill>
                <a:latin typeface="Arial"/>
              </a:rPr>
              <a:t>.</a:t>
            </a:r>
            <a:endParaRPr lang="es-ES" sz="1400" b="1" kern="0" dirty="0">
              <a:solidFill>
                <a:sysClr val="windowText" lastClr="000000"/>
              </a:solidFill>
              <a:latin typeface="Arial"/>
            </a:endParaRPr>
          </a:p>
        </p:txBody>
      </p:sp>
      <p:pic>
        <p:nvPicPr>
          <p:cNvPr id="8195" name="Picture 3" descr="C:\Users\USER\Desktop\Nueva carpeta (2)\SELECCIÓN\IMG_02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231655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Nueva carpeta (2)\SELECCIÓN\IMG_02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72" y="4653136"/>
            <a:ext cx="2350959" cy="199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557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650814" y="3000372"/>
            <a:ext cx="7921714" cy="1754326"/>
          </a:xfrm>
          <a:prstGeom prst="rect">
            <a:avLst/>
          </a:prstGeom>
          <a:noFill/>
          <a:effectLst>
            <a:outerShdw blurRad="101600" dist="50800" dir="48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5400" b="1" spc="300" dirty="0">
                <a:ln w="1905"/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rPr>
              <a:t>FUNDAMENTACIÓN TEÓRICO - CONCEPTUAL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914000"/>
            <a:ext cx="3123031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214810" y="2143116"/>
            <a:ext cx="684000" cy="6840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Picture 5" descr="E:\Images_ayuda\SELLOS\logo F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44624"/>
            <a:ext cx="2016224" cy="2026484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pic>
        <p:nvPicPr>
          <p:cNvPr id="6" name="Picture 10" descr="Diapositiva1"/>
          <p:cNvPicPr>
            <a:picLocks noChangeAspect="1" noChangeArrowheads="1"/>
          </p:cNvPicPr>
          <p:nvPr/>
        </p:nvPicPr>
        <p:blipFill>
          <a:blip r:embed="rId7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30" y="4914000"/>
            <a:ext cx="1488641" cy="197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947047"/>
            <a:ext cx="294481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09" y="4914000"/>
            <a:ext cx="1670783" cy="204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742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69476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>
                <a:solidFill>
                  <a:srgbClr val="FFFF00"/>
                </a:solidFill>
                <a:latin typeface="Impact" pitchFamily="34" charset="0"/>
              </a:rPr>
              <a:t>FUNDAMENTACIÓN TEÓRICO - CONCEPTUAL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12" name="11 Hexágono"/>
          <p:cNvSpPr/>
          <p:nvPr/>
        </p:nvSpPr>
        <p:spPr>
          <a:xfrm>
            <a:off x="3387430" y="1304872"/>
            <a:ext cx="2376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lvl="0" algn="ctr"/>
            <a:r>
              <a:rPr lang="es-EC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MEJORAMIENTO CONTINUO DE PROCESOS – CICLO PHVA</a:t>
            </a:r>
          </a:p>
          <a:p>
            <a:pPr algn="ctr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"Mejora mañana lo que puedas mejorar hoy, pero mejora todos los días"</a:t>
            </a:r>
          </a:p>
          <a:p>
            <a:pPr lvl="0" algn="ctr"/>
            <a:endParaRPr lang="es-ES" sz="1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038"/>
          <p:cNvSpPr>
            <a:spLocks noChangeArrowheads="1"/>
          </p:cNvSpPr>
          <p:nvPr/>
        </p:nvSpPr>
        <p:spPr bwMode="auto">
          <a:xfrm>
            <a:off x="6120304" y="1052736"/>
            <a:ext cx="2641391" cy="3895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AUTOEVALUACIÓN</a:t>
            </a:r>
            <a:endParaRPr lang="es-ES_tradnl" sz="1200" b="1" i="1" kern="0" dirty="0">
              <a:solidFill>
                <a:sysClr val="windowText" lastClr="0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66" y="1094946"/>
            <a:ext cx="1988864" cy="147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Hexágono"/>
          <p:cNvSpPr/>
          <p:nvPr/>
        </p:nvSpPr>
        <p:spPr>
          <a:xfrm>
            <a:off x="1691680" y="4537368"/>
            <a:ext cx="3024073" cy="2276008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r>
              <a:rPr lang="es-EC" sz="1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CÍRCULOS DE CALIDAD</a:t>
            </a:r>
            <a:r>
              <a:rPr lang="es-EC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    CONJUNTO PEQUEÑO, SIMILAR ÁREA DE TRABAJO, DIRIGIDO POR UN SUPERVISOR, REÚNIONES VOLUNTARIA Y PERIÓDICAMENTE, ENTRENADOS PARA IDENTIFICAR, SELECCIONAR Y ANALIZAR PROBLEMAS Y POSIBILIDADES DE MEJORA, RECOMIENDAN SOLUCIONES</a:t>
            </a:r>
          </a:p>
        </p:txBody>
      </p:sp>
      <p:sp>
        <p:nvSpPr>
          <p:cNvPr id="21" name="20 Hexágono"/>
          <p:cNvSpPr/>
          <p:nvPr/>
        </p:nvSpPr>
        <p:spPr>
          <a:xfrm>
            <a:off x="4919073" y="4581128"/>
            <a:ext cx="2821279" cy="22012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lvl="0"/>
            <a:r>
              <a:rPr lang="es-ES" sz="1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 SOCIAL.</a:t>
            </a:r>
            <a:endParaRPr lang="es-ES" sz="1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RELACIÓN ENTRE UN EMISOR Y UN RECEPTOR, COMPARTEN CÓDIGO COMÚN A TRAVÉS DE UN CANAL OTROS FACTORES EL CONTEXTO, EL CÓDIGO SIGNOS Y SÍMBOLOS CONVENCIONALES</a:t>
            </a:r>
            <a:endParaRPr lang="es-E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00" y="1628800"/>
            <a:ext cx="2129532" cy="159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USER\Desktop\Nueva carpeta (2)\SELECCIÓN\IMG_02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" y="3068960"/>
            <a:ext cx="2088232" cy="207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356992"/>
            <a:ext cx="1907704" cy="169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94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39552" y="1340768"/>
            <a:ext cx="7920880" cy="55172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FLUJOGRAMA PARA IMPLEMENTACIÓN C.C.C.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995852"/>
              </p:ext>
            </p:extLst>
          </p:nvPr>
        </p:nvGraphicFramePr>
        <p:xfrm>
          <a:off x="592522" y="1396186"/>
          <a:ext cx="7842152" cy="5377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9" r:id="rId7" imgW="7377019" imgH="9870593" progId="Visio.Drawing.11">
                  <p:embed/>
                </p:oleObj>
              </mc:Choice>
              <mc:Fallback>
                <p:oleObj r:id="rId7" imgW="7377019" imgH="9870593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522" y="1396186"/>
                        <a:ext cx="7842152" cy="53774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1004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Nueva carpeta (2)\SELECCIÓN\IMG_02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032" y="2996952"/>
            <a:ext cx="1943952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7" name="6 Hexágono"/>
          <p:cNvSpPr/>
          <p:nvPr/>
        </p:nvSpPr>
        <p:spPr>
          <a:xfrm>
            <a:off x="35496" y="2000240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lvl="0"/>
            <a:r>
              <a:rPr lang="es-ES" sz="1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OBSERVAR Y ANALIZAR EL PROBLEMA</a:t>
            </a:r>
            <a:r>
              <a:rPr lang="es-ES" sz="1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es-ES" sz="1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sz="1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REGISTRAR LOS PROBLEMAS (TIEMPO, DINERO Y ESFUERZO PARA LA SOLUCIÓN</a:t>
            </a:r>
            <a:r>
              <a:rPr lang="es-ES" sz="1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AR" sz="1000" b="1" dirty="0">
              <a:solidFill>
                <a:schemeClr val="accent3"/>
              </a:solidFill>
              <a:latin typeface="Arial" charset="0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1000" b="1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8" name="7 Hexágono"/>
          <p:cNvSpPr/>
          <p:nvPr/>
        </p:nvSpPr>
        <p:spPr>
          <a:xfrm>
            <a:off x="35496" y="3944240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lvl="0"/>
            <a:r>
              <a:rPr lang="es-ES" sz="1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ANALIZAR LAS CAUSAS</a:t>
            </a:r>
            <a:r>
              <a:rPr lang="es-ES" sz="1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es-ES" sz="1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sz="1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PROBLEMA NO SE RESUELVE ATACANDO LOS SÍNTOMAS </a:t>
            </a:r>
            <a:r>
              <a:rPr lang="es-ES" sz="1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 </a:t>
            </a:r>
            <a:r>
              <a:rPr lang="es-ES" sz="1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ERRADICANDO LAS CAUSAS QUE LO PROVOCAN.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1000" b="1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9" name="8 Hexágono"/>
          <p:cNvSpPr/>
          <p:nvPr/>
        </p:nvSpPr>
        <p:spPr>
          <a:xfrm>
            <a:off x="2199430" y="4913852"/>
            <a:ext cx="2376000" cy="1836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lvl="0"/>
            <a:r>
              <a:rPr lang="es-ES" sz="1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ANALIZAR LAS SOLUCIONES: </a:t>
            </a:r>
            <a:endParaRPr lang="es-ES" sz="10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sz="1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GENERAR MAYOR NÚMERO DE IDEAS POSIBLES PARA ELIMINAR LAS CAUSAS DE LOS PROBLEMAS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1000" b="1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0" name="9 Hexágono"/>
          <p:cNvSpPr/>
          <p:nvPr/>
        </p:nvSpPr>
        <p:spPr>
          <a:xfrm>
            <a:off x="4107462" y="3929066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lvl="0"/>
            <a:r>
              <a:rPr lang="es-ES" sz="1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IMPLANTAR LAS SOLUCIONES</a:t>
            </a:r>
            <a:r>
              <a:rPr lang="es-ES" sz="1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es-ES" sz="1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sz="1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VALORAR EL RESULTADO O MEJORAS PROPUESTAS REGISTRAR LA SUPERVISIÓN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1000" b="1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1" name="10 Hexágono"/>
          <p:cNvSpPr/>
          <p:nvPr/>
        </p:nvSpPr>
        <p:spPr>
          <a:xfrm>
            <a:off x="4107462" y="2000240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lvl="0"/>
            <a:r>
              <a:rPr lang="es-ES" sz="1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MEDIR LOS RESULTADOS OBTENIDOS: </a:t>
            </a:r>
            <a:endParaRPr lang="es-ES" sz="10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sz="1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COMPARANDO LA SITUACIÓN MEJORADA CON LA ANTERIOR. </a:t>
            </a:r>
          </a:p>
        </p:txBody>
      </p:sp>
      <p:sp>
        <p:nvSpPr>
          <p:cNvPr id="12" name="11 Hexágono"/>
          <p:cNvSpPr/>
          <p:nvPr/>
        </p:nvSpPr>
        <p:spPr>
          <a:xfrm>
            <a:off x="2199430" y="1056372"/>
            <a:ext cx="2376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lvl="0" algn="ctr"/>
            <a:r>
              <a:rPr lang="es-ES" sz="1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SELECCIONAR LA OPORTUNIDAD DE MEJORA:</a:t>
            </a:r>
          </a:p>
          <a:p>
            <a:pPr lvl="0" algn="ctr"/>
            <a:endParaRPr lang="es-ES" sz="10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S" sz="1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ENCUENTRAR DEFICIENCIAS, SE CUANTIFICA LA MAGNITUD DEL PROBLEMA</a:t>
            </a:r>
            <a:endParaRPr lang="es-AR" sz="1000" b="1" dirty="0">
              <a:solidFill>
                <a:schemeClr val="accent3"/>
              </a:solidFill>
              <a:latin typeface="Arial" charset="0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1000" b="1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Oval 1038"/>
          <p:cNvSpPr>
            <a:spLocks noChangeArrowheads="1"/>
          </p:cNvSpPr>
          <p:nvPr/>
        </p:nvSpPr>
        <p:spPr bwMode="auto">
          <a:xfrm>
            <a:off x="6395105" y="1088840"/>
            <a:ext cx="2641391" cy="90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_tradnl" sz="1200" b="1" i="1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4" name="Oval 1038"/>
          <p:cNvSpPr>
            <a:spLocks noChangeArrowheads="1"/>
          </p:cNvSpPr>
          <p:nvPr/>
        </p:nvSpPr>
        <p:spPr bwMode="auto">
          <a:xfrm>
            <a:off x="6545364" y="5373344"/>
            <a:ext cx="2491132" cy="1152000"/>
          </a:xfrm>
          <a:prstGeom prst="ellipse">
            <a:avLst/>
          </a:prstGeom>
          <a:solidFill>
            <a:schemeClr val="bg1">
              <a:lumMod val="9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_tradnl" sz="1200" b="1" i="1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545364" y="1196752"/>
            <a:ext cx="23471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ESTANDARIZAR</a:t>
            </a:r>
            <a:r>
              <a:rPr lang="es-E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s-ES" sz="1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s-E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GARANTIZAR EL MANTENIMIENTO </a:t>
            </a:r>
            <a:endParaRPr lang="es-ES" sz="1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</a:t>
            </a:r>
            <a:endParaRPr lang="es-ES_tradnl" sz="1200" b="1" i="1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891987" y="5512800"/>
            <a:ext cx="191430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OBTENER CONCLUSIONES </a:t>
            </a:r>
            <a:endParaRPr lang="es-ES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s-E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PLANEAR EL FUTURO</a:t>
            </a:r>
            <a:r>
              <a:rPr lang="es-E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::</a:t>
            </a:r>
          </a:p>
          <a:p>
            <a:pPr algn="ctr">
              <a:spcBef>
                <a:spcPct val="50000"/>
              </a:spcBef>
              <a:defRPr/>
            </a:pPr>
            <a:endParaRPr lang="es-ES" sz="1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s-E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LECCIONES APRENDIDAS</a:t>
            </a:r>
            <a:endParaRPr lang="es-ES_tradnl" sz="1200" b="1" i="1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4" name="3 Flecha izquierda, derecha y arriba"/>
          <p:cNvSpPr/>
          <p:nvPr/>
        </p:nvSpPr>
        <p:spPr>
          <a:xfrm rot="16200000">
            <a:off x="6160109" y="3209044"/>
            <a:ext cx="2872455" cy="1008112"/>
          </a:xfrm>
          <a:prstGeom prst="leftRigh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142976" y="21429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IMPLEMENTACIÓN DE CÍRCULOS DE CALIDAD.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94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SECCIÓN DE PRODUCCIÓN Y EDICCIÓN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4" name="3 Flecha izquierda, derecha y arriba"/>
          <p:cNvSpPr/>
          <p:nvPr/>
        </p:nvSpPr>
        <p:spPr>
          <a:xfrm rot="16200000">
            <a:off x="5146431" y="3204356"/>
            <a:ext cx="1368151" cy="1008112"/>
          </a:xfrm>
          <a:prstGeom prst="leftRigh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36104"/>
            <a:ext cx="1584176" cy="209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92488"/>
            <a:ext cx="2232248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251521" y="1438275"/>
            <a:ext cx="3816424" cy="3214861"/>
            <a:chOff x="251520" y="1438275"/>
            <a:chExt cx="4824537" cy="5419725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438275"/>
              <a:ext cx="4824537" cy="541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2 Elipse"/>
            <p:cNvSpPr/>
            <p:nvPr/>
          </p:nvSpPr>
          <p:spPr>
            <a:xfrm>
              <a:off x="1259632" y="4869160"/>
              <a:ext cx="936104" cy="778396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5 CuadroTexto"/>
          <p:cNvSpPr txBox="1"/>
          <p:nvPr/>
        </p:nvSpPr>
        <p:spPr>
          <a:xfrm>
            <a:off x="6890207" y="908720"/>
            <a:ext cx="2074281" cy="33239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CRNL. GONZALO MEZA  2004. </a:t>
            </a:r>
          </a:p>
          <a:p>
            <a:r>
              <a:rPr lang="es-EC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PRODUCTO  PROPIO, FÁCIL LECTURA,  MATERIAL FLEXIBLE ,</a:t>
            </a:r>
          </a:p>
          <a:p>
            <a:r>
              <a:rPr lang="es-EC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CONTENIDO: </a:t>
            </a:r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NOTICIAS  CORTAS DE ACTIVIDADES COMO: LA VOZ DEL MANDO, RÁFAGA, DIFUSIÓN DE VALORES Y PRINCIPIOS, MENSAJES CAMPAÑAS OPSIC.</a:t>
            </a:r>
          </a:p>
          <a:p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UN SOLO FORMATO Y UNA DIAGRAMACIÓN Y DISEÑO ESTÁNDAR CON FOTOGRAFÍAS Y CUADROS EXPLICATIVOS, PAPEL PERIÓDICO CON COLORES BAJA RESOLUCIÓN Y CALIDAD, </a:t>
            </a:r>
            <a:r>
              <a:rPr lang="es-EC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TIRAJE 12.000 </a:t>
            </a:r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EJEMPLARES POR MES, </a:t>
            </a:r>
            <a:r>
              <a:rPr lang="es-EC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ES LEÍDO POR TODOS.</a:t>
            </a:r>
            <a:endParaRPr lang="es-E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23527" y="4365104"/>
            <a:ext cx="4427067" cy="24006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1917 “EL EJÉRCITO NACIONAL” CON  REFLEXIONES Y ANÁLISIS PARA REAFIRMAR LA PRESENCIA DE LA INSTITUCIÓN EN LOS ORGANISMOS OFICIALES DE LA PATRIA, </a:t>
            </a: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REFORZAR LOS VÍNCULOS CON EL PERSONAL CIVIL</a:t>
            </a:r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1996 - 2002 “TARQUI” GESTA </a:t>
            </a: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FEB. </a:t>
            </a: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1829 , INFORMACIÓN  </a:t>
            </a:r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IMPORTANCIA </a:t>
            </a: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PUBLICADA CADA </a:t>
            </a:r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 CAMBIA EL NOMBRE A </a:t>
            </a:r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“FUERZA TERRESTRE” </a:t>
            </a:r>
            <a:endParaRPr lang="es-EC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C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 </a:t>
            </a: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 MANDO MILITAR RETOMA EL NOMBRE “EL EJÉRCITO NACIONAL</a:t>
            </a: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lvl="0"/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HOY </a:t>
            </a:r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CUENTA CON 197 EDICIONES SEMESTRALES EL 27 FEB. Y 10 AGO. INDEPENDENCIA 1809, TIRAJE DE 3000 EJEMPLARES.</a:t>
            </a:r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252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96876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2808316" y="3645024"/>
            <a:ext cx="6156172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s-EC" sz="1600" b="1" dirty="0" smtClean="0">
              <a:ea typeface="Calibri"/>
            </a:endParaRPr>
          </a:p>
          <a:p>
            <a:pPr algn="ctr"/>
            <a:r>
              <a:rPr lang="es-EC" sz="1600" b="1" dirty="0" smtClean="0">
                <a:ea typeface="Calibri"/>
              </a:rPr>
              <a:t>PROPUESTA   DE MEJORA   AL  </a:t>
            </a:r>
            <a:r>
              <a:rPr lang="es-EC" sz="1600" b="1" dirty="0">
                <a:ea typeface="Calibri"/>
              </a:rPr>
              <a:t>PROCESO </a:t>
            </a:r>
            <a:r>
              <a:rPr lang="es-EC" sz="1600" b="1" dirty="0" smtClean="0">
                <a:ea typeface="Calibri"/>
              </a:rPr>
              <a:t> Y  PRODUCTOS</a:t>
            </a:r>
          </a:p>
          <a:p>
            <a:pPr algn="ctr"/>
            <a:r>
              <a:rPr lang="es-EC" sz="1600" b="1" dirty="0" smtClean="0">
                <a:ea typeface="Calibri"/>
              </a:rPr>
              <a:t> </a:t>
            </a:r>
            <a:r>
              <a:rPr lang="es-EC" sz="1600" b="1" dirty="0">
                <a:ea typeface="Calibri"/>
              </a:rPr>
              <a:t>COMUNICACIONALES </a:t>
            </a:r>
            <a:r>
              <a:rPr lang="es-EC" sz="1600" b="1" dirty="0" smtClean="0">
                <a:ea typeface="Calibri"/>
              </a:rPr>
              <a:t> IMPRESOS  DE </a:t>
            </a:r>
            <a:r>
              <a:rPr lang="es-EC" sz="1600" b="1" dirty="0">
                <a:ea typeface="Calibri"/>
              </a:rPr>
              <a:t>LA </a:t>
            </a:r>
            <a:r>
              <a:rPr lang="es-EC" sz="1600" b="1" dirty="0" smtClean="0">
                <a:ea typeface="Calibri"/>
              </a:rPr>
              <a:t> DIRECCIÓN </a:t>
            </a:r>
          </a:p>
          <a:p>
            <a:pPr algn="ctr"/>
            <a:r>
              <a:rPr lang="es-EC" sz="1600" b="1" dirty="0" smtClean="0">
                <a:ea typeface="Calibri"/>
              </a:rPr>
              <a:t>DE </a:t>
            </a:r>
            <a:r>
              <a:rPr lang="es-EC" sz="1600" b="1" dirty="0">
                <a:ea typeface="Calibri"/>
              </a:rPr>
              <a:t>COMUNICACIÓN SOCIAL DEL EJÉRCITO ECUATORIANO</a:t>
            </a:r>
            <a:r>
              <a:rPr lang="es-EC" sz="1600" b="1" dirty="0" smtClean="0">
                <a:ea typeface="Calibri"/>
              </a:rPr>
              <a:t>.</a:t>
            </a:r>
          </a:p>
          <a:p>
            <a:pPr algn="ctr"/>
            <a:endParaRPr lang="es-ES" sz="16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" name="22 Imagen" descr="http://sege.espe.edu.ec/wp-content/uploads/2013/08/cropped-Comunicado-2-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4104456" cy="161353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25 Rectángulo"/>
          <p:cNvSpPr/>
          <p:nvPr/>
        </p:nvSpPr>
        <p:spPr>
          <a:xfrm>
            <a:off x="93751" y="3811687"/>
            <a:ext cx="2377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/>
              <a:t>TEMA: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96278" y="2289646"/>
            <a:ext cx="8751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/>
              <a:t> II PROYECTO DE GRADO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129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677496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ENCUESTA DE IMPACTO COMUNICACIONAL 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940152" y="4366500"/>
            <a:ext cx="2582447" cy="1084311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lvl="0" algn="ctr" eaLnBrk="0" hangingPunct="0">
              <a:lnSpc>
                <a:spcPct val="110000"/>
              </a:lnSpc>
              <a:buClr>
                <a:srgbClr val="FFC000"/>
              </a:buClr>
              <a:buSzPct val="200000"/>
              <a:defRPr/>
            </a:pPr>
            <a:r>
              <a:rPr lang="es-ES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EL 84% CONSIDERA QUE EL DISEÑO Y LA IMPRESIÓN ESTÁN ENTRE MUY BUENA Y BUENA</a:t>
            </a: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986687" y="921920"/>
            <a:ext cx="4190315" cy="1787000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lvl="0"/>
            <a:r>
              <a:rPr lang="es-ES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TAMAÑO DE LA MUESTRA:</a:t>
            </a:r>
          </a:p>
          <a:p>
            <a:pPr lvl="0"/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/>
            <a:r>
              <a:rPr lang="es-ES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3.634 </a:t>
            </a:r>
            <a:r>
              <a:rPr lang="es-ES" sz="10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ENCUESTAS, RANGO 20 A 50 AÑOS </a:t>
            </a:r>
          </a:p>
          <a:p>
            <a:pPr lvl="0"/>
            <a:r>
              <a:rPr lang="es-ES" sz="10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90.10%  HOMBRES Y 9.90% MUJERES. </a:t>
            </a:r>
          </a:p>
          <a:p>
            <a:pPr lvl="0"/>
            <a:r>
              <a:rPr lang="es-ES" sz="10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10.10% OFICIALES, EL 80.85%  VOLUNTARIOS Y EL 9.05%  SERVIDORES PÚBLICOS</a:t>
            </a:r>
            <a:endParaRPr lang="es-EC" sz="1000" b="1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5423512" y="2348880"/>
            <a:ext cx="3720488" cy="1227329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lvl="0"/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PROPONEN REALIZAR  UN PLAN DE MEJORA AL PROCESO DE PRODUCCIÓN PARA LA ELABORACIÓN DE LOS PRODUCTOS COMUNICACIONALES IMPRESOS</a:t>
            </a:r>
            <a:r>
              <a:rPr lang="es-ES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4286407" y="5589239"/>
            <a:ext cx="2088231" cy="1125274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lvl="0"/>
            <a:endParaRPr lang="es-ES" sz="10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/>
            <a:r>
              <a:rPr lang="es-ES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EL </a:t>
            </a:r>
            <a:r>
              <a:rPr lang="es-ES" sz="10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54% DE LOS ENCUESTADOS NO </a:t>
            </a:r>
            <a:r>
              <a:rPr lang="es-ES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s-ES" sz="10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RECIBEN DE MANERA </a:t>
            </a:r>
            <a:r>
              <a:rPr lang="es-ES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OPORTUNA</a:t>
            </a:r>
            <a:r>
              <a:rPr kumimoji="0" lang="es-AR" sz="11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rPr>
              <a:t>.</a:t>
            </a:r>
          </a:p>
          <a:p>
            <a:pPr lvl="0"/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57387" y="2457329"/>
            <a:ext cx="2894268" cy="1620603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lvl="0"/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66% DESEA QUE </a:t>
            </a: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SE  REALICEN CAMBIOS </a:t>
            </a:r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 MEJORAS  </a:t>
            </a: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EN </a:t>
            </a:r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LA  FORMA Y  EN LOS </a:t>
            </a: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CONTENIDOS  DE LOS  PRODUCTOS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57387" y="4581128"/>
            <a:ext cx="3212990" cy="1860356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/>
              </a:gs>
              <a:gs pos="100000">
                <a:srgbClr val="D6BC4E"/>
              </a:gs>
            </a:gsLst>
            <a:lin ang="2700000" scaled="1"/>
            <a:tileRect/>
          </a:gradFill>
          <a:ln w="28575" cap="flat" cmpd="sng" algn="ctr">
            <a:noFill/>
            <a:prstDash val="solid"/>
          </a:ln>
          <a:effectLst>
            <a:outerShdw blurRad="114300" dist="25400" dir="48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lvl="0"/>
            <a:endParaRPr lang="es-ES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67% LE GUSTARÍA INFORMACIÓN VARIADA DE INTERÉS PERSONAL, MIENTRAS QUE EL 33% MANIFIESTAN SU PREFERENCIA DE QUE SE MANTENGAN LAS SECCIONES DE LOS ACTUALES CONTENIDOS.</a:t>
            </a:r>
          </a:p>
          <a:p>
            <a:pPr lvl="0"/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4" name="Text Box 74"/>
          <p:cNvSpPr txBox="1">
            <a:spLocks noChangeArrowheads="1"/>
          </p:cNvSpPr>
          <p:nvPr/>
        </p:nvSpPr>
        <p:spPr bwMode="auto">
          <a:xfrm>
            <a:off x="3602523" y="3686480"/>
            <a:ext cx="1728000" cy="9848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s-ES" sz="1200" b="1" kern="0" dirty="0" smtClean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RESUMEN DEL ANÁLISIS</a:t>
            </a:r>
          </a:p>
          <a:p>
            <a:pPr algn="ctr">
              <a:spcBef>
                <a:spcPts val="600"/>
              </a:spcBef>
              <a:defRPr/>
            </a:pPr>
            <a:endParaRPr lang="es-ES" sz="1200" b="1" kern="0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endParaRPr lang="es-ES" sz="1200" b="1" kern="0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Flecha circular"/>
          <p:cNvSpPr/>
          <p:nvPr/>
        </p:nvSpPr>
        <p:spPr>
          <a:xfrm flipV="1">
            <a:off x="3071802" y="3267632"/>
            <a:ext cx="2786082" cy="2393616"/>
          </a:xfrm>
          <a:prstGeom prst="circularArrow">
            <a:avLst>
              <a:gd name="adj1" fmla="val 12500"/>
              <a:gd name="adj2" fmla="val 865785"/>
              <a:gd name="adj3" fmla="val 20457681"/>
              <a:gd name="adj4" fmla="val 11349620"/>
              <a:gd name="adj5" fmla="val 12500"/>
            </a:avLst>
          </a:prstGeom>
          <a:gradFill flip="none" rotWithShape="1">
            <a:gsLst>
              <a:gs pos="0">
                <a:srgbClr val="FFFFFF">
                  <a:shade val="30000"/>
                  <a:satMod val="115000"/>
                  <a:alpha val="0"/>
                </a:srgbClr>
              </a:gs>
              <a:gs pos="50000">
                <a:srgbClr val="FFFFFF">
                  <a:shade val="67500"/>
                  <a:satMod val="115000"/>
                  <a:alpha val="5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5 Flecha circular"/>
          <p:cNvSpPr/>
          <p:nvPr/>
        </p:nvSpPr>
        <p:spPr>
          <a:xfrm rot="10800000" flipV="1">
            <a:off x="3071803" y="2674215"/>
            <a:ext cx="2786082" cy="2393616"/>
          </a:xfrm>
          <a:prstGeom prst="circularArrow">
            <a:avLst>
              <a:gd name="adj1" fmla="val 12500"/>
              <a:gd name="adj2" fmla="val 865785"/>
              <a:gd name="adj3" fmla="val 20457681"/>
              <a:gd name="adj4" fmla="val 11349620"/>
              <a:gd name="adj5" fmla="val 12500"/>
            </a:avLst>
          </a:prstGeom>
          <a:gradFill flip="none" rotWithShape="1">
            <a:gsLst>
              <a:gs pos="0">
                <a:srgbClr val="FFFFFF">
                  <a:shade val="30000"/>
                  <a:satMod val="115000"/>
                  <a:alpha val="0"/>
                </a:srgbClr>
              </a:gs>
              <a:gs pos="50000">
                <a:srgbClr val="FFFFFF">
                  <a:shade val="67500"/>
                  <a:satMod val="115000"/>
                  <a:alpha val="5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787" y="4178922"/>
            <a:ext cx="910111" cy="49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614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1261686" y="1071546"/>
            <a:ext cx="2844000" cy="684000"/>
          </a:xfrm>
          <a:prstGeom prst="roundRect">
            <a:avLst>
              <a:gd name="adj" fmla="val 11053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PAPEL PERIÓDICO (CALIDAD DE PAPEL </a:t>
            </a:r>
            <a:r>
              <a:rPr lang="es-EC" sz="1000" dirty="0" smtClean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UTILIZADO)</a:t>
            </a:r>
            <a:endParaRPr lang="es-ES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443802" y="1928802"/>
            <a:ext cx="2844000" cy="684000"/>
          </a:xfrm>
          <a:prstGeom prst="roundRect">
            <a:avLst>
              <a:gd name="adj" fmla="val 10650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FORMATO DE TAMAÑO GRANDE A4</a:t>
            </a:r>
            <a:endParaRPr lang="es-ES" sz="1000" dirty="0">
              <a:solidFill>
                <a:srgbClr val="000000"/>
              </a:solidFill>
              <a:latin typeface="Arial Black" panose="020B0A04020102020204" pitchFamily="34" charset="0"/>
              <a:ea typeface="Calibri"/>
              <a:cs typeface="Arial" panose="020B0604020202020204" pitchFamily="34" charset="0"/>
            </a:endParaRPr>
          </a:p>
          <a:p>
            <a:pPr marL="0" lvl="2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71406" y="2765157"/>
            <a:ext cx="2844000" cy="684000"/>
          </a:xfrm>
          <a:prstGeom prst="roundRect">
            <a:avLst>
              <a:gd name="adj" fmla="val 11309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POCA CULTURA DE LECTURA</a:t>
            </a:r>
            <a:endParaRPr lang="es-ES" sz="1000" dirty="0">
              <a:solidFill>
                <a:srgbClr val="000000"/>
              </a:solidFill>
              <a:latin typeface="Arial Black" panose="020B0A04020102020204" pitchFamily="34" charset="0"/>
              <a:ea typeface="Calibri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457256" y="1088816"/>
            <a:ext cx="4543900" cy="684000"/>
          </a:xfrm>
          <a:prstGeom prst="roundRect">
            <a:avLst>
              <a:gd name="adj" fmla="val 10650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dirty="0">
              <a:solidFill>
                <a:srgbClr val="000000"/>
              </a:solidFill>
              <a:latin typeface="Arial Black" panose="020B0A04020102020204" pitchFamily="34" charset="0"/>
              <a:ea typeface="Times New Roman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ES LEÍDO POR UN SEGMENTO DEL PERSONAL MILITAR NO LLEGANDO A SER LEÍDOS POR LA TOTALIDAD A CONSECUENCIA DE LA DISTRIBUCIÓN POR CUPOS PARA LAS UNIDADES.</a:t>
            </a: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3571868" y="6102586"/>
            <a:ext cx="2844000" cy="684000"/>
          </a:xfrm>
          <a:prstGeom prst="roundRect">
            <a:avLst>
              <a:gd name="adj" fmla="val 1116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DISEÑO ANTIGUO CON TITULARES PEQUEÑOS</a:t>
            </a:r>
            <a:endParaRPr lang="es-ES" sz="1000" dirty="0">
              <a:solidFill>
                <a:srgbClr val="000000"/>
              </a:solidFill>
              <a:latin typeface="Arial Black" panose="020B0A04020102020204" pitchFamily="34" charset="0"/>
              <a:ea typeface="Calibri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8" name="AutoShape 14"/>
          <p:cNvSpPr>
            <a:spLocks noChangeArrowheads="1"/>
          </p:cNvSpPr>
          <p:nvPr/>
        </p:nvSpPr>
        <p:spPr bwMode="auto">
          <a:xfrm>
            <a:off x="899592" y="5214950"/>
            <a:ext cx="2844000" cy="684000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DIAGRAMACIÓN CON UBICACIÓN ESTÁNDAR MONÓTONO EN LA DISTRIBUCIÓN INTERNA</a:t>
            </a: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42" name="AutoShape 14"/>
          <p:cNvSpPr>
            <a:spLocks noChangeArrowheads="1"/>
          </p:cNvSpPr>
          <p:nvPr/>
        </p:nvSpPr>
        <p:spPr bwMode="auto">
          <a:xfrm>
            <a:off x="5895570" y="1928802"/>
            <a:ext cx="3068918" cy="684000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NÚMERO DE PÁGINAS ENTRE 12 A 16</a:t>
            </a:r>
            <a:endParaRPr lang="es-ES" sz="1000" dirty="0">
              <a:solidFill>
                <a:srgbClr val="000000"/>
              </a:solidFill>
              <a:latin typeface="Arial Black" panose="020B0A040201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TIRAJE DE 12.000 EJEMPLARES</a:t>
            </a: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5616432" y="5214950"/>
            <a:ext cx="2844000" cy="684000"/>
          </a:xfrm>
          <a:prstGeom prst="roundRect">
            <a:avLst>
              <a:gd name="adj" fmla="val 11309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UTILIZACIÓN DE COLORES NO ATRACTIVOS</a:t>
            </a:r>
            <a:endParaRPr lang="es-ES" sz="1000" dirty="0">
              <a:solidFill>
                <a:srgbClr val="000000"/>
              </a:solidFill>
              <a:latin typeface="Arial Black" panose="020B0A04020102020204" pitchFamily="34" charset="0"/>
              <a:ea typeface="Calibri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7" name="AutoShape 14"/>
          <p:cNvSpPr>
            <a:spLocks noChangeArrowheads="1"/>
          </p:cNvSpPr>
          <p:nvPr/>
        </p:nvSpPr>
        <p:spPr bwMode="auto">
          <a:xfrm>
            <a:off x="443802" y="4357694"/>
            <a:ext cx="2844000" cy="684000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USO DE </a:t>
            </a:r>
            <a:r>
              <a:rPr lang="es-EC" sz="1000" dirty="0" smtClean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GRÁFICAS </a:t>
            </a: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ESTADÍSTICAS  Y FOTOGRAFÍAS DE MALA CALIDAD</a:t>
            </a:r>
            <a:endParaRPr lang="es-ES" sz="1000" dirty="0">
              <a:solidFill>
                <a:srgbClr val="000000"/>
              </a:solidFill>
              <a:latin typeface="Arial Black" panose="020B0A04020102020204" pitchFamily="34" charset="0"/>
              <a:ea typeface="Calibri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S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8" name="AutoShape 14"/>
          <p:cNvSpPr>
            <a:spLocks noChangeArrowheads="1"/>
          </p:cNvSpPr>
          <p:nvPr/>
        </p:nvSpPr>
        <p:spPr bwMode="auto">
          <a:xfrm>
            <a:off x="71406" y="3571876"/>
            <a:ext cx="2844000" cy="684000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TIEMPO MÍNIMO DEDICADO PARA LA LECTURA</a:t>
            </a:r>
            <a:endParaRPr lang="es-ES" sz="1000" dirty="0">
              <a:solidFill>
                <a:srgbClr val="000000"/>
              </a:solidFill>
              <a:latin typeface="Arial Black" panose="020B0A04020102020204" pitchFamily="34" charset="0"/>
              <a:ea typeface="Calibri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S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41" name="AutoShape 14"/>
          <p:cNvSpPr>
            <a:spLocks noChangeArrowheads="1"/>
          </p:cNvSpPr>
          <p:nvPr/>
        </p:nvSpPr>
        <p:spPr bwMode="auto">
          <a:xfrm>
            <a:off x="6192496" y="2765157"/>
            <a:ext cx="2844000" cy="684000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TEMAS REFERENTES A SALUD, TECNOLOGÍA Y NOTICIAS DE LAS ENTIDADES ADSCRITAS A FF.AA.</a:t>
            </a: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/>
        </p:nvSpPr>
        <p:spPr bwMode="auto">
          <a:xfrm>
            <a:off x="6157156" y="3571876"/>
            <a:ext cx="2844000" cy="684000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SOFTWARE EMPLEADO ANTICUADO COMO ILUSTRATOR, PHOTOSHOP.</a:t>
            </a:r>
            <a:endParaRPr lang="es-ES" sz="1000" dirty="0">
              <a:solidFill>
                <a:srgbClr val="000000"/>
              </a:solidFill>
              <a:latin typeface="Arial Black" panose="020B0A04020102020204" pitchFamily="34" charset="0"/>
              <a:ea typeface="Calibri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9" name="AutoShape 14"/>
          <p:cNvSpPr>
            <a:spLocks noChangeArrowheads="1"/>
          </p:cNvSpPr>
          <p:nvPr/>
        </p:nvSpPr>
        <p:spPr bwMode="auto">
          <a:xfrm>
            <a:off x="5895570" y="4357694"/>
            <a:ext cx="2844000" cy="684000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dirty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COSTOS AJUSTADOS AL PRESUPUESTO PLANIFICADO</a:t>
            </a:r>
            <a:endParaRPr lang="es-ES" sz="1000" dirty="0">
              <a:solidFill>
                <a:srgbClr val="000000"/>
              </a:solidFill>
              <a:latin typeface="Arial Black" panose="020B0A04020102020204" pitchFamily="34" charset="0"/>
              <a:ea typeface="Calibri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66" name="Freeform 48"/>
          <p:cNvSpPr>
            <a:spLocks/>
          </p:cNvSpPr>
          <p:nvPr/>
        </p:nvSpPr>
        <p:spPr bwMode="auto">
          <a:xfrm flipV="1">
            <a:off x="3586379" y="2698368"/>
            <a:ext cx="1741754" cy="1389513"/>
          </a:xfrm>
          <a:prstGeom prst="ellipse">
            <a:avLst/>
          </a:prstGeom>
          <a:gradFill flip="none" rotWithShape="1">
            <a:gsLst>
              <a:gs pos="0">
                <a:srgbClr val="A89028"/>
              </a:gs>
              <a:gs pos="50000">
                <a:srgbClr val="DED7A4">
                  <a:shade val="67500"/>
                  <a:satMod val="115000"/>
                </a:srgbClr>
              </a:gs>
              <a:gs pos="100000">
                <a:srgbClr val="A89028"/>
              </a:gs>
            </a:gsLst>
            <a:path path="circle">
              <a:fillToRect r="100000" b="100000"/>
            </a:path>
            <a:tileRect l="-100000" t="-100000"/>
          </a:gradFill>
          <a:ln w="76200" cap="rnd">
            <a:solidFill>
              <a:srgbClr val="FFCC66">
                <a:alpha val="43922"/>
              </a:srgbClr>
            </a:solidFill>
            <a:round/>
            <a:headEnd/>
            <a:tailEnd/>
          </a:ln>
          <a:effectLst>
            <a:outerShdw blurRad="114300" dist="25400" dir="54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algn="ctr">
              <a:spcBef>
                <a:spcPts val="600"/>
              </a:spcBef>
              <a:defRPr/>
            </a:pPr>
            <a:endParaRPr lang="es-EC" sz="1200" b="1" kern="0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74"/>
          <p:cNvSpPr txBox="1">
            <a:spLocks noChangeArrowheads="1"/>
          </p:cNvSpPr>
          <p:nvPr/>
        </p:nvSpPr>
        <p:spPr bwMode="auto">
          <a:xfrm>
            <a:off x="3602523" y="3000372"/>
            <a:ext cx="1728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s-ES" sz="1100" kern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PROBLEMAS DETECTADOS BOLETÍN INFORMATIVO. </a:t>
            </a:r>
          </a:p>
        </p:txBody>
      </p:sp>
      <p:sp>
        <p:nvSpPr>
          <p:cNvPr id="69" name="68 Flecha circular"/>
          <p:cNvSpPr/>
          <p:nvPr/>
        </p:nvSpPr>
        <p:spPr>
          <a:xfrm flipV="1">
            <a:off x="3071802" y="2249830"/>
            <a:ext cx="2786082" cy="2393616"/>
          </a:xfrm>
          <a:prstGeom prst="circularArrow">
            <a:avLst>
              <a:gd name="adj1" fmla="val 12500"/>
              <a:gd name="adj2" fmla="val 865785"/>
              <a:gd name="adj3" fmla="val 20457681"/>
              <a:gd name="adj4" fmla="val 11349620"/>
              <a:gd name="adj5" fmla="val 12500"/>
            </a:avLst>
          </a:prstGeom>
          <a:gradFill flip="none" rotWithShape="1">
            <a:gsLst>
              <a:gs pos="0">
                <a:srgbClr val="FFFFFF">
                  <a:shade val="30000"/>
                  <a:satMod val="115000"/>
                  <a:alpha val="0"/>
                </a:srgbClr>
              </a:gs>
              <a:gs pos="50000">
                <a:srgbClr val="FFFFFF">
                  <a:shade val="67500"/>
                  <a:satMod val="115000"/>
                  <a:alpha val="5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70 Flecha circular"/>
          <p:cNvSpPr/>
          <p:nvPr/>
        </p:nvSpPr>
        <p:spPr>
          <a:xfrm rot="10800000" flipV="1">
            <a:off x="3071803" y="2143115"/>
            <a:ext cx="2786082" cy="2393616"/>
          </a:xfrm>
          <a:prstGeom prst="circularArrow">
            <a:avLst>
              <a:gd name="adj1" fmla="val 12500"/>
              <a:gd name="adj2" fmla="val 865785"/>
              <a:gd name="adj3" fmla="val 20457681"/>
              <a:gd name="adj4" fmla="val 11349620"/>
              <a:gd name="adj5" fmla="val 12500"/>
            </a:avLst>
          </a:prstGeom>
          <a:gradFill flip="none" rotWithShape="1">
            <a:gsLst>
              <a:gs pos="0">
                <a:srgbClr val="FFFFFF">
                  <a:shade val="30000"/>
                  <a:satMod val="115000"/>
                  <a:alpha val="0"/>
                </a:srgbClr>
              </a:gs>
              <a:gs pos="50000">
                <a:srgbClr val="FFFFFF">
                  <a:shade val="67500"/>
                  <a:satMod val="115000"/>
                  <a:alpha val="5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29" y="4357694"/>
            <a:ext cx="1418803" cy="15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68754" y="44624"/>
            <a:ext cx="789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FFFF00"/>
                </a:solidFill>
                <a:latin typeface="Impact" panose="020B0806030902050204" pitchFamily="34" charset="0"/>
              </a:rPr>
              <a:t>DIAGNÓSTICO </a:t>
            </a:r>
            <a:r>
              <a:rPr lang="es-ES" sz="3200" dirty="0" smtClean="0">
                <a:solidFill>
                  <a:srgbClr val="FFFF00"/>
                </a:solidFill>
                <a:latin typeface="Impact" panose="020B0806030902050204" pitchFamily="34" charset="0"/>
              </a:rPr>
              <a:t>DE CALIDAD</a:t>
            </a:r>
            <a:endParaRPr lang="es-ES" sz="32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pic>
        <p:nvPicPr>
          <p:cNvPr id="24" name="Picture 5" descr="E:\Images_ayuda\SELLOS\logo F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0"/>
            <a:ext cx="1381589" cy="1121346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30180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2" grpId="0" animBg="1"/>
      <p:bldP spid="25" grpId="0" animBg="1"/>
      <p:bldP spid="38" grpId="0" animBg="1"/>
      <p:bldP spid="42" grpId="0" animBg="1"/>
      <p:bldP spid="31" grpId="0" animBg="1"/>
      <p:bldP spid="37" grpId="0" animBg="1"/>
      <p:bldP spid="28" grpId="0" animBg="1"/>
      <p:bldP spid="41" grpId="0" animBg="1"/>
      <p:bldP spid="40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1223944" y="1160824"/>
            <a:ext cx="2844000" cy="684000"/>
          </a:xfrm>
          <a:prstGeom prst="roundRect">
            <a:avLst>
              <a:gd name="adj" fmla="val 11053"/>
            </a:avLst>
          </a:prstGeom>
          <a:solidFill>
            <a:schemeClr val="accent3">
              <a:lumMod val="50000"/>
            </a:schemeClr>
          </a:soli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dirty="0" smtClean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Arial" panose="020B0604020202020204" pitchFamily="34" charset="0"/>
              </a:rPr>
              <a:t>PROCESO DE PROCESAMIENTO DE LA INFORMACIÓN</a:t>
            </a:r>
            <a:endParaRPr lang="es-ES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0" y="1988840"/>
            <a:ext cx="3352036" cy="2158393"/>
          </a:xfrm>
          <a:prstGeom prst="roundRect">
            <a:avLst>
              <a:gd name="adj" fmla="val 10650"/>
            </a:avLst>
          </a:prstGeom>
          <a:solidFill>
            <a:schemeClr val="bg1">
              <a:lumMod val="75000"/>
            </a:schemeClr>
          </a:soli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EC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CONCEPTO MÁS AMIGABLE PARA IMPACTAR Y CAPTAR EL INTERÉS CON LA INFORMACIÓN ESTRUCTURADA</a:t>
            </a:r>
          </a:p>
          <a:p>
            <a:pPr lvl="0"/>
            <a:endParaRPr lang="es-ES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NOTICIAS CORTAS, CONCISAS, DE SÍNTESIS, DE IMPACTO, LO MÁS RELEVANTE</a:t>
            </a:r>
          </a:p>
          <a:p>
            <a:pPr lvl="0"/>
            <a:endParaRPr lang="es-ES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TEXTO COLOQUIAL SIN USO DE TÉRMINOS TÉCNICOS.</a:t>
            </a:r>
          </a:p>
          <a:p>
            <a:pPr lvl="0"/>
            <a:endParaRPr lang="es-ES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CAMBIO DE PAPEL PERIÓDICO A PAPEL CUCHÉ BRILLANTE</a:t>
            </a: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539552" y="4293096"/>
            <a:ext cx="2844000" cy="684000"/>
          </a:xfrm>
          <a:prstGeom prst="roundRect">
            <a:avLst>
              <a:gd name="adj" fmla="val 11309"/>
            </a:avLst>
          </a:prstGeom>
          <a:solidFill>
            <a:schemeClr val="tx2">
              <a:lumMod val="60000"/>
              <a:lumOff val="40000"/>
            </a:schemeClr>
          </a:soli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b="1" dirty="0" smtClean="0">
                <a:solidFill>
                  <a:srgbClr val="000000"/>
                </a:solidFill>
                <a:latin typeface="Arial Black" panose="020B0A04020102020204" pitchFamily="34" charset="0"/>
                <a:cs typeface="Arial" pitchFamily="34" charset="0"/>
              </a:rPr>
              <a:t>PROCESO DE DISEÑO GRÁFICO</a:t>
            </a: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457256" y="1124744"/>
            <a:ext cx="4543900" cy="1496396"/>
          </a:xfrm>
          <a:prstGeom prst="roundRect">
            <a:avLst>
              <a:gd name="adj" fmla="val 10650"/>
            </a:avLst>
          </a:prstGeom>
          <a:solidFill>
            <a:srgbClr val="92D050"/>
          </a:soli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EMPLEO DEL CORREO MILITAR CON LISTADO Y CUPOS POR UNIDAD MILITAR</a:t>
            </a:r>
            <a:endParaRPr lang="es-ES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POR MEDIO DE MENSAJERO MILITAR QUIEN RETIRARÁ DESDE LAS OFICINAS DE LA D.C.S.E.</a:t>
            </a:r>
            <a:endParaRPr lang="es-ES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OFICIOS OFICIALES PERSONALIZADOS A PERSONAL VIP. AUTORIDADES Y AGREGADURÍAS MILITARES CON MENSAJERO ESPECIAL.</a:t>
            </a: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42" name="AutoShape 14"/>
          <p:cNvSpPr>
            <a:spLocks noChangeArrowheads="1"/>
          </p:cNvSpPr>
          <p:nvPr/>
        </p:nvSpPr>
        <p:spPr bwMode="auto">
          <a:xfrm>
            <a:off x="5895570" y="2889016"/>
            <a:ext cx="2844000" cy="684000"/>
          </a:xfrm>
          <a:prstGeom prst="roundRect">
            <a:avLst>
              <a:gd name="adj" fmla="val 8608"/>
            </a:avLst>
          </a:prstGeom>
          <a:solidFill>
            <a:srgbClr val="92D050"/>
          </a:soli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EC" sz="1000" b="1" dirty="0" smtClean="0">
                <a:solidFill>
                  <a:srgbClr val="000000"/>
                </a:solidFill>
                <a:latin typeface="Arial Black" panose="020B0A04020102020204" pitchFamily="34" charset="0"/>
                <a:cs typeface="Arial" pitchFamily="34" charset="0"/>
              </a:rPr>
              <a:t>PROCESO DE DIFUSIÓN</a:t>
            </a: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65" name="64 Grupo"/>
          <p:cNvGrpSpPr/>
          <p:nvPr/>
        </p:nvGrpSpPr>
        <p:grpSpPr>
          <a:xfrm flipV="1">
            <a:off x="3071802" y="2143115"/>
            <a:ext cx="2786083" cy="2500331"/>
            <a:chOff x="3143240" y="2758762"/>
            <a:chExt cx="2786083" cy="2313311"/>
          </a:xfrm>
        </p:grpSpPr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3657817" y="3272772"/>
              <a:ext cx="1741754" cy="1285580"/>
            </a:xfrm>
            <a:prstGeom prst="ellipse">
              <a:avLst/>
            </a:prstGeom>
            <a:gradFill flip="none" rotWithShape="1">
              <a:gsLst>
                <a:gs pos="0">
                  <a:srgbClr val="A89028"/>
                </a:gs>
                <a:gs pos="50000">
                  <a:srgbClr val="DED7A4">
                    <a:shade val="67500"/>
                    <a:satMod val="115000"/>
                  </a:srgbClr>
                </a:gs>
                <a:gs pos="100000">
                  <a:srgbClr val="A89028"/>
                </a:gs>
              </a:gsLst>
              <a:path path="circle">
                <a:fillToRect r="100000" b="100000"/>
              </a:path>
              <a:tileRect l="-100000" t="-100000"/>
            </a:gradFill>
            <a:ln w="76200" cap="rnd">
              <a:solidFill>
                <a:srgbClr val="FFCC66">
                  <a:alpha val="43922"/>
                </a:srgbClr>
              </a:solidFill>
              <a:round/>
              <a:headEnd/>
              <a:tailEnd/>
            </a:ln>
            <a:effectLst>
              <a:outerShdw blurRad="114300" dist="25400" dir="54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/>
            <a:lstStyle/>
            <a:p>
              <a:pPr algn="ctr">
                <a:spcBef>
                  <a:spcPts val="600"/>
                </a:spcBef>
                <a:defRPr/>
              </a:pPr>
              <a:endParaRPr lang="es-EC" sz="1200" b="1" kern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 Box 74"/>
            <p:cNvSpPr txBox="1">
              <a:spLocks noChangeArrowheads="1"/>
            </p:cNvSpPr>
            <p:nvPr/>
          </p:nvSpPr>
          <p:spPr bwMode="auto">
            <a:xfrm flipV="1">
              <a:off x="3673961" y="4036895"/>
              <a:ext cx="1728000" cy="242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defRPr/>
              </a:pPr>
              <a:endParaRPr lang="es-ES" sz="1100" kern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68 Flecha circular"/>
            <p:cNvSpPr/>
            <p:nvPr/>
          </p:nvSpPr>
          <p:spPr>
            <a:xfrm>
              <a:off x="3143240" y="2758762"/>
              <a:ext cx="2786082" cy="2214578"/>
            </a:xfrm>
            <a:prstGeom prst="circularArrow">
              <a:avLst>
                <a:gd name="adj1" fmla="val 12500"/>
                <a:gd name="adj2" fmla="val 865785"/>
                <a:gd name="adj3" fmla="val 20457681"/>
                <a:gd name="adj4" fmla="val 11349620"/>
                <a:gd name="adj5" fmla="val 12500"/>
              </a:avLst>
            </a:prstGeom>
            <a:gradFill flip="none" rotWithShape="1">
              <a:gsLst>
                <a:gs pos="0">
                  <a:srgbClr val="FFFFFF">
                    <a:shade val="30000"/>
                    <a:satMod val="115000"/>
                    <a:alpha val="0"/>
                  </a:srgbClr>
                </a:gs>
                <a:gs pos="50000">
                  <a:srgbClr val="FFFFFF">
                    <a:shade val="67500"/>
                    <a:satMod val="115000"/>
                    <a:alpha val="50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C" sz="10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70 Flecha circular"/>
            <p:cNvSpPr/>
            <p:nvPr/>
          </p:nvSpPr>
          <p:spPr>
            <a:xfrm rot="10800000">
              <a:off x="3143241" y="2857495"/>
              <a:ext cx="2786082" cy="2214578"/>
            </a:xfrm>
            <a:prstGeom prst="circularArrow">
              <a:avLst>
                <a:gd name="adj1" fmla="val 12500"/>
                <a:gd name="adj2" fmla="val 865785"/>
                <a:gd name="adj3" fmla="val 20457681"/>
                <a:gd name="adj4" fmla="val 11349620"/>
                <a:gd name="adj5" fmla="val 12500"/>
              </a:avLst>
            </a:prstGeom>
            <a:gradFill flip="none" rotWithShape="1">
              <a:gsLst>
                <a:gs pos="0">
                  <a:srgbClr val="FFFFFF">
                    <a:shade val="30000"/>
                    <a:satMod val="115000"/>
                    <a:alpha val="0"/>
                  </a:srgbClr>
                </a:gs>
                <a:gs pos="50000">
                  <a:srgbClr val="FFFFFF">
                    <a:shade val="67500"/>
                    <a:satMod val="115000"/>
                    <a:alpha val="50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C" sz="10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29" y="4357694"/>
            <a:ext cx="1418803" cy="15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68754" y="44624"/>
            <a:ext cx="789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FFFF00"/>
                </a:solidFill>
                <a:latin typeface="Impact" panose="020B0806030902050204" pitchFamily="34" charset="0"/>
              </a:rPr>
              <a:t>DIAGNÓSTICO </a:t>
            </a:r>
          </a:p>
        </p:txBody>
      </p:sp>
      <p:pic>
        <p:nvPicPr>
          <p:cNvPr id="24" name="Picture 5" descr="E:\Images_ayuda\SELLOS\logo F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0"/>
            <a:ext cx="1381589" cy="1121346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4" name="3 Rectángulo"/>
          <p:cNvSpPr/>
          <p:nvPr/>
        </p:nvSpPr>
        <p:spPr>
          <a:xfrm>
            <a:off x="3275856" y="3091026"/>
            <a:ext cx="2448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000" b="1" dirty="0" smtClean="0">
                <a:latin typeface="Arial Black" panose="020B0A04020102020204" pitchFamily="34" charset="0"/>
              </a:rPr>
              <a:t>ASPECTOS TÉCNICOS</a:t>
            </a:r>
          </a:p>
          <a:p>
            <a:pPr algn="ctr"/>
            <a:r>
              <a:rPr lang="es-EC" sz="1000" b="1" dirty="0" smtClean="0">
                <a:latin typeface="Arial Black" panose="020B0A04020102020204" pitchFamily="34" charset="0"/>
              </a:rPr>
              <a:t>DE FACTIBILIDAD</a:t>
            </a:r>
          </a:p>
          <a:p>
            <a:pPr algn="ctr"/>
            <a:r>
              <a:rPr lang="es-EC" sz="1000" b="1" dirty="0" smtClean="0">
                <a:latin typeface="Arial Black" panose="020B0A04020102020204" pitchFamily="34" charset="0"/>
              </a:rPr>
              <a:t>PARA MEJORA.</a:t>
            </a:r>
          </a:p>
          <a:p>
            <a:pPr algn="ctr"/>
            <a:endParaRPr lang="es-ES" sz="1000" dirty="0">
              <a:latin typeface="Arial Black" panose="020B0A04020102020204" pitchFamily="34" charset="0"/>
            </a:endParaRP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>
            <a:off x="5652120" y="3933056"/>
            <a:ext cx="2844000" cy="2448272"/>
          </a:xfrm>
          <a:prstGeom prst="roundRect">
            <a:avLst>
              <a:gd name="adj" fmla="val 8608"/>
            </a:avLst>
          </a:prstGeom>
          <a:solidFill>
            <a:schemeClr val="tx2">
              <a:lumMod val="60000"/>
              <a:lumOff val="40000"/>
            </a:schemeClr>
          </a:soli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GRÁFICOS, CUADROS ESTADÍSTICOS, FOTOGRAFÍA PROFESIONAL Y DE CONCEPTO INTEGRAL.</a:t>
            </a:r>
          </a:p>
          <a:p>
            <a:pPr lvl="0"/>
            <a:endParaRPr lang="es-ES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INCORPORACIÓN EN EL TEXTO DE REFUERZOS A CAMPAÑAS DE VALORES, PRINCIPIOS Y VIRTUDES MILITARES IMPRESAS EN SEGUNDO PLANO.</a:t>
            </a:r>
            <a:endParaRPr lang="es-ES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endParaRPr lang="es-EC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REFORZAMIENTO A CAMPAÑAS DE OPSIC. </a:t>
            </a:r>
            <a:endParaRPr lang="es-ES" sz="1000" b="1" dirty="0">
              <a:solidFill>
                <a:schemeClr val="tx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8" name="AutoShape 14"/>
          <p:cNvSpPr>
            <a:spLocks noChangeArrowheads="1"/>
          </p:cNvSpPr>
          <p:nvPr/>
        </p:nvSpPr>
        <p:spPr bwMode="auto">
          <a:xfrm>
            <a:off x="35496" y="5229200"/>
            <a:ext cx="4464812" cy="1377842"/>
          </a:xfrm>
          <a:prstGeom prst="roundRect">
            <a:avLst>
              <a:gd name="adj" fmla="val 8608"/>
            </a:avLst>
          </a:prstGeom>
          <a:solidFill>
            <a:schemeClr val="tx2">
              <a:lumMod val="60000"/>
              <a:lumOff val="40000"/>
            </a:schemeClr>
          </a:soli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EC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endParaRPr lang="es-EC" sz="1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USO DE DISEÑO GRÁFICO MÁS MODERNO Y ATRACTIVO</a:t>
            </a:r>
          </a:p>
          <a:p>
            <a:pPr lvl="0"/>
            <a:endParaRPr lang="es-ES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EMPLEO DE TÍTULOS MÁS GRANDES QUE LLAMEN LA ATENCIÓN A SIMPLE VISTA</a:t>
            </a:r>
          </a:p>
          <a:p>
            <a:pPr lvl="0"/>
            <a:endParaRPr lang="es-ES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EMPLEO DE COLORES VIVOS</a:t>
            </a:r>
            <a:endParaRPr lang="es-ES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endParaRPr lang="es-EC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r>
              <a:rPr lang="es-EC" sz="1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NUMERACIÓN DE PÁGINAS EN VARIADAS LOCACIONES</a:t>
            </a:r>
            <a:endParaRPr lang="es-ES" sz="1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S" sz="1000" b="1" dirty="0">
              <a:solidFill>
                <a:schemeClr val="tx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44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42" grpId="0" animBg="1"/>
      <p:bldP spid="29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899592" y="1071546"/>
            <a:ext cx="4248472" cy="684000"/>
          </a:xfrm>
          <a:prstGeom prst="roundRect">
            <a:avLst>
              <a:gd name="adj" fmla="val 11053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 smtClean="0">
              <a:solidFill>
                <a:schemeClr val="tx1"/>
              </a:solidFill>
              <a:latin typeface="Arial Black" panose="020B0A04020102020204" pitchFamily="34" charset="0"/>
              <a:ea typeface="Times New Roman"/>
              <a:cs typeface="BergamoStd-Regular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b="1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/>
                <a:cs typeface="BergamoStd-Regular"/>
              </a:rPr>
              <a:t>EL CIUDADANO ECUATORIANO TIENE UNA CULTURA DE LECTURA VARIADA, LA REVISTA NO ES DE LA PREFERENCIA Y DE SU ACERVO CULTURAL.</a:t>
            </a:r>
            <a:endParaRPr lang="es-ES" sz="1000" b="1" dirty="0" smtClean="0">
              <a:solidFill>
                <a:schemeClr val="tx1"/>
              </a:solidFill>
              <a:latin typeface="Arial Black" panose="020B0A04020102020204" pitchFamily="34" charset="0"/>
              <a:ea typeface="Calibri"/>
              <a:cs typeface="BergamoStd-Regular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S" sz="1000" b="1" dirty="0">
              <a:solidFill>
                <a:schemeClr val="tx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71405" y="1928802"/>
            <a:ext cx="3514973" cy="684000"/>
          </a:xfrm>
          <a:prstGeom prst="roundRect">
            <a:avLst>
              <a:gd name="adj" fmla="val 10650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 smtClean="0">
              <a:solidFill>
                <a:schemeClr val="tx1"/>
              </a:solidFill>
              <a:latin typeface="Arial Black" panose="020B0A04020102020204" pitchFamily="34" charset="0"/>
              <a:ea typeface="Times New Roman"/>
              <a:cs typeface="BergamoStd-Regular"/>
            </a:endParaRPr>
          </a:p>
          <a:p>
            <a:pPr marL="0" lvl="2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b="1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/>
                <a:cs typeface="BergamoStd-Regular"/>
              </a:rPr>
              <a:t>NO TIENE TIEMPOS PARA LA LECTURA LARGAS, PREFIRIENDO SELECCIONAR REVISTAS CON TEXTOS CORTOS Y DE SÍNTESIS.</a:t>
            </a:r>
            <a:endParaRPr lang="es-ES" sz="1000" b="1" dirty="0" smtClean="0">
              <a:solidFill>
                <a:schemeClr val="tx1"/>
              </a:solidFill>
              <a:latin typeface="Arial Black" panose="020B0A04020102020204" pitchFamily="34" charset="0"/>
              <a:ea typeface="Calibri"/>
              <a:cs typeface="BergamoStd-Regular"/>
            </a:endParaRPr>
          </a:p>
          <a:p>
            <a:pPr marL="0" lvl="2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71406" y="2765156"/>
            <a:ext cx="3000396" cy="951875"/>
          </a:xfrm>
          <a:prstGeom prst="roundRect">
            <a:avLst>
              <a:gd name="adj" fmla="val 11309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 smtClean="0">
              <a:solidFill>
                <a:schemeClr val="tx1"/>
              </a:solidFill>
              <a:latin typeface="Arial Black" panose="020B0A04020102020204" pitchFamily="34" charset="0"/>
              <a:ea typeface="Times New Roman"/>
              <a:cs typeface="BergamoStd-Regular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b="1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/>
                <a:cs typeface="BergamoStd-Regular"/>
              </a:rPr>
              <a:t>REVISTA INSTITUCIONAL ES  UNIDIRECCIONAL, SE DETERMINA LA LÍNEA EDITORIAL, PRIORIZA LOS ARTÍCULOS, ES DECIR SE INFORMA LO QUE SE EDITA.</a:t>
            </a:r>
            <a:endParaRPr lang="es-ES" sz="1000" b="1" dirty="0" smtClean="0">
              <a:solidFill>
                <a:schemeClr val="tx1"/>
              </a:solidFill>
              <a:latin typeface="Arial Black" panose="020B0A04020102020204" pitchFamily="34" charset="0"/>
              <a:ea typeface="Calibri"/>
              <a:cs typeface="BergamoStd-Regular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5588092" y="4761224"/>
            <a:ext cx="3304388" cy="684000"/>
          </a:xfrm>
          <a:prstGeom prst="roundRect">
            <a:avLst>
              <a:gd name="adj" fmla="val 1116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 smtClean="0">
              <a:solidFill>
                <a:schemeClr val="tx1"/>
              </a:solidFill>
              <a:latin typeface="Arial Black" panose="020B0A04020102020204" pitchFamily="34" charset="0"/>
              <a:ea typeface="Times New Roman"/>
              <a:cs typeface="BergamoStd-Regular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b="1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/>
                <a:cs typeface="BergamoStd-Regular"/>
              </a:rPr>
              <a:t>LAS FOTOGRAFÍAS SON DE MALA CALIDAD Y SON REEMPLAZADOS POR EL DEPOSITARIO FOTOGRÁFICO INSTITUCIONAL.</a:t>
            </a:r>
            <a:endParaRPr lang="es-ES" sz="1000" b="1" dirty="0" smtClean="0">
              <a:solidFill>
                <a:schemeClr val="tx1"/>
              </a:solidFill>
              <a:latin typeface="Arial Black" panose="020B0A04020102020204" pitchFamily="34" charset="0"/>
              <a:ea typeface="Calibri"/>
              <a:cs typeface="BergamoStd-Regular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8" name="AutoShape 14"/>
          <p:cNvSpPr>
            <a:spLocks noChangeArrowheads="1"/>
          </p:cNvSpPr>
          <p:nvPr/>
        </p:nvSpPr>
        <p:spPr bwMode="auto">
          <a:xfrm>
            <a:off x="3059832" y="5791014"/>
            <a:ext cx="4968552" cy="950354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b="1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/>
                <a:cs typeface="BergamoStd-Regular"/>
              </a:rPr>
              <a:t>LOS TIEMPOS DE RECOLECCIÓN DE INFORMACIÓN SOBREPASAN AL PLANIFICADO, RESTANDO PARA SU REVISIÓN Y CALIFICACIÓN COMO PUBLICABLE, REPERCUTIENDO EN SU CALIDAD.</a:t>
            </a:r>
            <a:endParaRPr lang="es-ES" sz="1000" b="1" dirty="0" smtClean="0">
              <a:solidFill>
                <a:schemeClr val="tx1"/>
              </a:solidFill>
              <a:latin typeface="Arial Black" panose="020B0A04020102020204" pitchFamily="34" charset="0"/>
              <a:ea typeface="Calibri"/>
              <a:cs typeface="BergamoStd-Regular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chemeClr val="tx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5616432" y="3717032"/>
            <a:ext cx="3275068" cy="684000"/>
          </a:xfrm>
          <a:prstGeom prst="roundRect">
            <a:avLst>
              <a:gd name="adj" fmla="val 11309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 smtClean="0">
              <a:solidFill>
                <a:schemeClr val="tx1"/>
              </a:solidFill>
              <a:latin typeface="Arial Black" panose="020B0A04020102020204" pitchFamily="34" charset="0"/>
              <a:ea typeface="Times New Roman"/>
              <a:cs typeface="BergamoStd-Regular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b="1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/>
                <a:cs typeface="BergamoStd-Regular"/>
              </a:rPr>
              <a:t>SE EMPLEA A UN DISEÑADOR EXTERNO CALIFICADO QUE NO REPRESENTA LA IDENTIDAD MILITAR POR EFECTO DE PERTENENCIA.</a:t>
            </a:r>
            <a:endParaRPr lang="es-ES" sz="1000" b="1" dirty="0" smtClean="0">
              <a:solidFill>
                <a:schemeClr val="tx1"/>
              </a:solidFill>
              <a:latin typeface="Arial Black" panose="020B0A04020102020204" pitchFamily="34" charset="0"/>
              <a:ea typeface="Calibri"/>
              <a:cs typeface="BergamoStd-Regular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7" name="AutoShape 14"/>
          <p:cNvSpPr>
            <a:spLocks noChangeArrowheads="1"/>
          </p:cNvSpPr>
          <p:nvPr/>
        </p:nvSpPr>
        <p:spPr bwMode="auto">
          <a:xfrm>
            <a:off x="443802" y="4977248"/>
            <a:ext cx="2844000" cy="684000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b="1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/>
                <a:cs typeface="BergamoStd-Regular"/>
              </a:rPr>
              <a:t>SE COMPLETA LA REVISTA CON ARTÍCULOS DE ARCHIVO</a:t>
            </a:r>
            <a:endParaRPr lang="es-ES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8" name="AutoShape 14"/>
          <p:cNvSpPr>
            <a:spLocks noChangeArrowheads="1"/>
          </p:cNvSpPr>
          <p:nvPr/>
        </p:nvSpPr>
        <p:spPr bwMode="auto">
          <a:xfrm>
            <a:off x="71406" y="3933056"/>
            <a:ext cx="3000396" cy="829156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b="1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/>
                <a:cs typeface="BergamoStd-Regular"/>
              </a:rPr>
              <a:t>EL DIRCOM. SOMETE HA VISTO BUENO DEL SR. CMTE. DEL EJÉRCITO PARA SU APROBACIÓN DE CONTENIDOS Y DESARROLLO. </a:t>
            </a:r>
            <a:endParaRPr lang="es-ES" sz="1000" b="1" dirty="0" smtClean="0">
              <a:solidFill>
                <a:schemeClr val="tx1"/>
              </a:solidFill>
              <a:latin typeface="Arial Black" panose="020B0A04020102020204" pitchFamily="34" charset="0"/>
              <a:ea typeface="Calibri"/>
              <a:cs typeface="BergamoStd-Regular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S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/>
        </p:nvSpPr>
        <p:spPr bwMode="auto">
          <a:xfrm>
            <a:off x="5580112" y="1268760"/>
            <a:ext cx="3311388" cy="828016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b="1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/>
                <a:cs typeface="BergamoStd-Regular"/>
              </a:rPr>
              <a:t>LA DISTRIBUCIÓN SE REALIZA EN BASE A UNA LISTA PREESTABLECIDA PROLONGADO LOS TIEMPOS DE ENTREGA.  </a:t>
            </a:r>
            <a:endParaRPr lang="es-ES" sz="1000" b="1" dirty="0" smtClean="0">
              <a:solidFill>
                <a:schemeClr val="tx1"/>
              </a:solidFill>
              <a:latin typeface="Arial Black" panose="020B0A04020102020204" pitchFamily="34" charset="0"/>
              <a:ea typeface="Calibri"/>
              <a:cs typeface="BergamoStd-Regular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9" name="AutoShape 14"/>
          <p:cNvSpPr>
            <a:spLocks noChangeArrowheads="1"/>
          </p:cNvSpPr>
          <p:nvPr/>
        </p:nvSpPr>
        <p:spPr bwMode="auto">
          <a:xfrm>
            <a:off x="5868144" y="2420888"/>
            <a:ext cx="3248430" cy="972032"/>
          </a:xfrm>
          <a:prstGeom prst="roundRect">
            <a:avLst>
              <a:gd name="adj" fmla="val 8608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b="1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/>
                <a:cs typeface="BergamoStd-Regular"/>
              </a:rPr>
              <a:t>DIRECCIONAMIENTO SUPERIOR PARA QUE LA IMPRESIÓN SE REALICE CON EMPRESAS DEL ESTADO, DIARIO EL TELÉGRAFO.</a:t>
            </a:r>
            <a:endParaRPr lang="es-ES" sz="1000" b="1" dirty="0" smtClean="0">
              <a:solidFill>
                <a:schemeClr val="tx1"/>
              </a:solidFill>
              <a:latin typeface="Arial Black" panose="020B0A04020102020204" pitchFamily="34" charset="0"/>
              <a:ea typeface="Calibri"/>
              <a:cs typeface="BergamoStd-Regular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65" name="64 Grupo"/>
          <p:cNvGrpSpPr/>
          <p:nvPr/>
        </p:nvGrpSpPr>
        <p:grpSpPr>
          <a:xfrm flipV="1">
            <a:off x="3071802" y="2143115"/>
            <a:ext cx="2786083" cy="2500331"/>
            <a:chOff x="3143240" y="2758762"/>
            <a:chExt cx="2786083" cy="2313311"/>
          </a:xfrm>
        </p:grpSpPr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3657817" y="3272772"/>
              <a:ext cx="1741754" cy="1285580"/>
            </a:xfrm>
            <a:prstGeom prst="ellipse">
              <a:avLst/>
            </a:prstGeom>
            <a:gradFill flip="none" rotWithShape="1">
              <a:gsLst>
                <a:gs pos="0">
                  <a:srgbClr val="A89028"/>
                </a:gs>
                <a:gs pos="50000">
                  <a:srgbClr val="DED7A4">
                    <a:shade val="67500"/>
                    <a:satMod val="115000"/>
                  </a:srgbClr>
                </a:gs>
                <a:gs pos="100000">
                  <a:srgbClr val="A89028"/>
                </a:gs>
              </a:gsLst>
              <a:path path="circle">
                <a:fillToRect r="100000" b="100000"/>
              </a:path>
              <a:tileRect l="-100000" t="-100000"/>
            </a:gradFill>
            <a:ln w="76200" cap="rnd">
              <a:solidFill>
                <a:srgbClr val="FFCC66">
                  <a:alpha val="43922"/>
                </a:srgbClr>
              </a:solidFill>
              <a:round/>
              <a:headEnd/>
              <a:tailEnd/>
            </a:ln>
            <a:effectLst>
              <a:outerShdw blurRad="114300" dist="25400" dir="54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/>
            <a:lstStyle/>
            <a:p>
              <a:pPr algn="ctr">
                <a:spcBef>
                  <a:spcPts val="600"/>
                </a:spcBef>
                <a:defRPr/>
              </a:pPr>
              <a:endParaRPr lang="es-EC" sz="1200" b="1" kern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 Box 74"/>
            <p:cNvSpPr txBox="1">
              <a:spLocks noChangeArrowheads="1"/>
            </p:cNvSpPr>
            <p:nvPr/>
          </p:nvSpPr>
          <p:spPr bwMode="auto">
            <a:xfrm flipV="1">
              <a:off x="3673961" y="3567051"/>
              <a:ext cx="1728000" cy="711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defRPr/>
              </a:pPr>
              <a:r>
                <a:rPr lang="es-ES" sz="1100" b="1" kern="0" dirty="0" smtClean="0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PROBLEMAS DETECTADOS REVISTA INSTITUCIONAL</a:t>
              </a:r>
              <a:endParaRPr lang="es-ES" sz="1100" b="1" kern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68 Flecha circular"/>
            <p:cNvSpPr/>
            <p:nvPr/>
          </p:nvSpPr>
          <p:spPr>
            <a:xfrm>
              <a:off x="3143240" y="2758762"/>
              <a:ext cx="2786082" cy="2214578"/>
            </a:xfrm>
            <a:prstGeom prst="circularArrow">
              <a:avLst>
                <a:gd name="adj1" fmla="val 12500"/>
                <a:gd name="adj2" fmla="val 865785"/>
                <a:gd name="adj3" fmla="val 20457681"/>
                <a:gd name="adj4" fmla="val 11349620"/>
                <a:gd name="adj5" fmla="val 12500"/>
              </a:avLst>
            </a:prstGeom>
            <a:gradFill flip="none" rotWithShape="1">
              <a:gsLst>
                <a:gs pos="0">
                  <a:srgbClr val="FFFFFF">
                    <a:shade val="30000"/>
                    <a:satMod val="115000"/>
                    <a:alpha val="0"/>
                  </a:srgbClr>
                </a:gs>
                <a:gs pos="50000">
                  <a:srgbClr val="FFFFFF">
                    <a:shade val="67500"/>
                    <a:satMod val="115000"/>
                    <a:alpha val="50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C" sz="10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70 Flecha circular"/>
            <p:cNvSpPr/>
            <p:nvPr/>
          </p:nvSpPr>
          <p:spPr>
            <a:xfrm rot="10800000">
              <a:off x="3143241" y="2857495"/>
              <a:ext cx="2786082" cy="2214578"/>
            </a:xfrm>
            <a:prstGeom prst="circularArrow">
              <a:avLst>
                <a:gd name="adj1" fmla="val 12500"/>
                <a:gd name="adj2" fmla="val 865785"/>
                <a:gd name="adj3" fmla="val 20457681"/>
                <a:gd name="adj4" fmla="val 11349620"/>
                <a:gd name="adj5" fmla="val 12500"/>
              </a:avLst>
            </a:prstGeom>
            <a:gradFill flip="none" rotWithShape="1">
              <a:gsLst>
                <a:gs pos="0">
                  <a:srgbClr val="FFFFFF">
                    <a:shade val="30000"/>
                    <a:satMod val="115000"/>
                    <a:alpha val="0"/>
                  </a:srgbClr>
                </a:gs>
                <a:gs pos="50000">
                  <a:srgbClr val="FFFFFF">
                    <a:shade val="67500"/>
                    <a:satMod val="115000"/>
                    <a:alpha val="50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C" sz="10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2 CuadroTexto"/>
          <p:cNvSpPr txBox="1"/>
          <p:nvPr/>
        </p:nvSpPr>
        <p:spPr>
          <a:xfrm>
            <a:off x="1068754" y="44624"/>
            <a:ext cx="789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rgbClr val="FFFF00"/>
                </a:solidFill>
                <a:latin typeface="Impact" panose="020B0806030902050204" pitchFamily="34" charset="0"/>
              </a:rPr>
              <a:t>DIAGNÓSTICO</a:t>
            </a:r>
            <a:endParaRPr lang="es-ES" sz="32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pic>
        <p:nvPicPr>
          <p:cNvPr id="24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0"/>
            <a:ext cx="1381589" cy="1121346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71" y="3826493"/>
            <a:ext cx="1800200" cy="18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867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38" grpId="0" animBg="1"/>
      <p:bldP spid="31" grpId="0" animBg="1"/>
      <p:bldP spid="37" grpId="0" animBg="1"/>
      <p:bldP spid="28" grpId="0" animBg="1"/>
      <p:bldP spid="40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899592" y="1376848"/>
            <a:ext cx="4248472" cy="684000"/>
          </a:xfrm>
          <a:prstGeom prst="roundRect">
            <a:avLst>
              <a:gd name="adj" fmla="val 11053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MEJORAR LA CALIDAD DE IMPRESIÓN Y FOTOGRAFÍAS </a:t>
            </a: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PROFESIONALES</a:t>
            </a:r>
            <a:endParaRPr lang="es-ES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202079" y="2445052"/>
            <a:ext cx="3073777" cy="636102"/>
          </a:xfrm>
          <a:prstGeom prst="roundRect">
            <a:avLst>
              <a:gd name="adj" fmla="val 10650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BergamoStd-Regular"/>
              <a:buChar char="•"/>
            </a:pPr>
            <a:endParaRPr lang="es-EC" sz="10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lvl="0" indent="-342900" algn="just">
              <a:buFont typeface="BergamoStd-Regular"/>
              <a:buChar char="•"/>
            </a:pPr>
            <a:endParaRPr lang="es-EC" sz="1000" b="1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 algn="just"/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INCREMENTAR </a:t>
            </a:r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HASTA LLEGAR A UN 50 % EL NÚMERO DE ARTICULISTAS CIVILES</a:t>
            </a:r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lvl="2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S" sz="1000" b="1" dirty="0">
              <a:solidFill>
                <a:srgbClr val="000000"/>
              </a:solidFill>
              <a:latin typeface="Arial Black" panose="020B0A04020102020204" pitchFamily="34" charset="0"/>
              <a:ea typeface="Calibri"/>
              <a:cs typeface="BergamoStd-Regular"/>
            </a:endParaRPr>
          </a:p>
          <a:p>
            <a:pPr marL="0" lvl="2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28135" y="3717031"/>
            <a:ext cx="3000396" cy="792087"/>
          </a:xfrm>
          <a:prstGeom prst="roundRect">
            <a:avLst>
              <a:gd name="adj" fmla="val 11309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INVITAR A PARTICIPAR COMO ARTICULISTAS A EMBAJADORES Y </a:t>
            </a: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AGREGADOS</a:t>
            </a: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5857885" y="2780928"/>
            <a:ext cx="3304388" cy="684000"/>
          </a:xfrm>
          <a:prstGeom prst="roundRect">
            <a:avLst>
              <a:gd name="adj" fmla="val 11168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CAPACITAR </a:t>
            </a:r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PERSONAL MILITAR PARA EL DISEÑO GRÁFICO</a:t>
            </a:r>
            <a:r>
              <a:rPr lang="es-EC" sz="1000" b="1" dirty="0" smtClean="0">
                <a:solidFill>
                  <a:srgbClr val="000000"/>
                </a:solidFill>
                <a:latin typeface="Arial Black" panose="020B0A04020102020204" pitchFamily="34" charset="0"/>
                <a:ea typeface="Times New Roman"/>
                <a:cs typeface="BergamoStd-Regular"/>
              </a:rPr>
              <a:t>.</a:t>
            </a: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8" name="AutoShape 14"/>
          <p:cNvSpPr>
            <a:spLocks noChangeArrowheads="1"/>
          </p:cNvSpPr>
          <p:nvPr/>
        </p:nvSpPr>
        <p:spPr bwMode="auto">
          <a:xfrm>
            <a:off x="5868144" y="4437112"/>
            <a:ext cx="3131840" cy="950354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BIOGRAFÍAS DEL AUTOR RESUMIDAS AL NOMBRE Y FUNCIÓN ACTUAL CON DIFERENTE TAMAÑO DE LETRA DEL ARTÍCULO.</a:t>
            </a:r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5566556" y="1530845"/>
            <a:ext cx="3275068" cy="684000"/>
          </a:xfrm>
          <a:prstGeom prst="roundRect">
            <a:avLst>
              <a:gd name="adj" fmla="val 11309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ea typeface="Times New Roman"/>
              <a:cs typeface="Arial" panose="020B0604020202020204" pitchFamily="34" charset="0"/>
            </a:endParaRPr>
          </a:p>
          <a:p>
            <a:pPr lvl="0" algn="just"/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OPTIMIZAR </a:t>
            </a:r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LOS MEDIOS Y LOS RECURSOS DE LA INSTITUCIÓN Y REVERTIRLOS EN EL AUMENTO DE EJEMPLARES A SER DISTRIBUIDOS</a:t>
            </a: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es-ES" sz="1000" b="1" dirty="0" smtClean="0">
              <a:solidFill>
                <a:srgbClr val="000000"/>
              </a:solidFill>
              <a:latin typeface="Arial Black" panose="020B0A04020102020204" pitchFamily="34" charset="0"/>
              <a:ea typeface="Calibri"/>
              <a:cs typeface="BergamoStd-Regular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7" name="AutoShape 14"/>
          <p:cNvSpPr>
            <a:spLocks noChangeArrowheads="1"/>
          </p:cNvSpPr>
          <p:nvPr/>
        </p:nvSpPr>
        <p:spPr bwMode="auto">
          <a:xfrm>
            <a:off x="3366024" y="5985360"/>
            <a:ext cx="2844000" cy="684000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 USAR INNECESARIAMENTE EL PIE DE FOTO SOLO EN CASOS QUE AMERITE UNA ACLARACIÓN ADICIONAL.</a:t>
            </a:r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8" name="AutoShape 14"/>
          <p:cNvSpPr>
            <a:spLocks noChangeArrowheads="1"/>
          </p:cNvSpPr>
          <p:nvPr/>
        </p:nvSpPr>
        <p:spPr bwMode="auto">
          <a:xfrm>
            <a:off x="250740" y="5153478"/>
            <a:ext cx="3000396" cy="467976"/>
          </a:xfrm>
          <a:prstGeom prst="roundRect">
            <a:avLst>
              <a:gd name="adj" fmla="val 8608"/>
            </a:avLst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INTERCALAR </a:t>
            </a:r>
            <a:r>
              <a:rPr lang="es-EC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ARTÍCULOS MILITARES CON LOS DE INTERÉS </a:t>
            </a: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GENERAL</a:t>
            </a:r>
            <a:endParaRPr lang="es-ES" sz="1000" b="1" dirty="0">
              <a:solidFill>
                <a:srgbClr val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65" name="64 Grupo"/>
          <p:cNvGrpSpPr/>
          <p:nvPr/>
        </p:nvGrpSpPr>
        <p:grpSpPr>
          <a:xfrm flipV="1">
            <a:off x="3071802" y="2132856"/>
            <a:ext cx="2786083" cy="2500331"/>
            <a:chOff x="3143240" y="2758762"/>
            <a:chExt cx="2786083" cy="2313311"/>
          </a:xfrm>
        </p:grpSpPr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3657817" y="3272772"/>
              <a:ext cx="1741754" cy="1285580"/>
            </a:xfrm>
            <a:prstGeom prst="ellipse">
              <a:avLst/>
            </a:prstGeom>
            <a:gradFill flip="none" rotWithShape="1">
              <a:gsLst>
                <a:gs pos="0">
                  <a:srgbClr val="A89028"/>
                </a:gs>
                <a:gs pos="50000">
                  <a:srgbClr val="DED7A4">
                    <a:shade val="67500"/>
                    <a:satMod val="115000"/>
                  </a:srgbClr>
                </a:gs>
                <a:gs pos="100000">
                  <a:srgbClr val="A89028"/>
                </a:gs>
              </a:gsLst>
              <a:path path="circle">
                <a:fillToRect r="100000" b="100000"/>
              </a:path>
              <a:tileRect l="-100000" t="-100000"/>
            </a:gradFill>
            <a:ln w="76200" cap="rnd">
              <a:solidFill>
                <a:srgbClr val="FFCC66">
                  <a:alpha val="43922"/>
                </a:srgbClr>
              </a:solidFill>
              <a:round/>
              <a:headEnd/>
              <a:tailEnd/>
            </a:ln>
            <a:effectLst>
              <a:outerShdw blurRad="114300" dist="25400" dir="54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/>
            <a:lstStyle/>
            <a:p>
              <a:pPr algn="ctr">
                <a:spcBef>
                  <a:spcPts val="600"/>
                </a:spcBef>
                <a:defRPr/>
              </a:pPr>
              <a:endParaRPr lang="es-EC" sz="1200" b="1" kern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68 Flecha circular"/>
            <p:cNvSpPr/>
            <p:nvPr/>
          </p:nvSpPr>
          <p:spPr>
            <a:xfrm>
              <a:off x="3143240" y="2758762"/>
              <a:ext cx="2786082" cy="2214578"/>
            </a:xfrm>
            <a:prstGeom prst="circularArrow">
              <a:avLst>
                <a:gd name="adj1" fmla="val 12500"/>
                <a:gd name="adj2" fmla="val 865785"/>
                <a:gd name="adj3" fmla="val 20457681"/>
                <a:gd name="adj4" fmla="val 11349620"/>
                <a:gd name="adj5" fmla="val 12500"/>
              </a:avLst>
            </a:prstGeom>
            <a:gradFill flip="none" rotWithShape="1">
              <a:gsLst>
                <a:gs pos="0">
                  <a:srgbClr val="FFFFFF">
                    <a:shade val="30000"/>
                    <a:satMod val="115000"/>
                    <a:alpha val="0"/>
                  </a:srgbClr>
                </a:gs>
                <a:gs pos="50000">
                  <a:srgbClr val="FFFFFF">
                    <a:shade val="67500"/>
                    <a:satMod val="115000"/>
                    <a:alpha val="50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C" sz="10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70 Flecha circular"/>
            <p:cNvSpPr/>
            <p:nvPr/>
          </p:nvSpPr>
          <p:spPr>
            <a:xfrm rot="10800000">
              <a:off x="3143241" y="2857495"/>
              <a:ext cx="2786082" cy="2214578"/>
            </a:xfrm>
            <a:prstGeom prst="circularArrow">
              <a:avLst>
                <a:gd name="adj1" fmla="val 12500"/>
                <a:gd name="adj2" fmla="val 865785"/>
                <a:gd name="adj3" fmla="val 20457681"/>
                <a:gd name="adj4" fmla="val 11349620"/>
                <a:gd name="adj5" fmla="val 12500"/>
              </a:avLst>
            </a:prstGeom>
            <a:gradFill flip="none" rotWithShape="1">
              <a:gsLst>
                <a:gs pos="0">
                  <a:srgbClr val="FFFFFF">
                    <a:shade val="30000"/>
                    <a:satMod val="115000"/>
                    <a:alpha val="0"/>
                  </a:srgbClr>
                </a:gs>
                <a:gs pos="50000">
                  <a:srgbClr val="FFFFFF">
                    <a:shade val="67500"/>
                    <a:satMod val="115000"/>
                    <a:alpha val="50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C" sz="10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2 CuadroTexto"/>
          <p:cNvSpPr txBox="1"/>
          <p:nvPr/>
        </p:nvSpPr>
        <p:spPr>
          <a:xfrm>
            <a:off x="1068754" y="44624"/>
            <a:ext cx="789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rgbClr val="FFFF00"/>
                </a:solidFill>
                <a:latin typeface="Impact" panose="020B0806030902050204" pitchFamily="34" charset="0"/>
              </a:rPr>
              <a:t>DIAGNÓSTICO</a:t>
            </a:r>
            <a:endParaRPr lang="es-ES" sz="32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pic>
        <p:nvPicPr>
          <p:cNvPr id="24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0"/>
            <a:ext cx="1381589" cy="1121346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71" y="3826493"/>
            <a:ext cx="1800200" cy="18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3275856" y="3081154"/>
            <a:ext cx="2448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000" b="1" dirty="0" smtClean="0">
                <a:latin typeface="Arial Black" panose="020B0A04020102020204" pitchFamily="34" charset="0"/>
              </a:rPr>
              <a:t>ASPECTOS TÉCNICOS</a:t>
            </a:r>
          </a:p>
          <a:p>
            <a:pPr algn="ctr"/>
            <a:r>
              <a:rPr lang="es-EC" sz="1000" b="1" dirty="0" smtClean="0">
                <a:latin typeface="Arial Black" panose="020B0A04020102020204" pitchFamily="34" charset="0"/>
              </a:rPr>
              <a:t>DE FACTIBILIDAD</a:t>
            </a:r>
          </a:p>
          <a:p>
            <a:pPr algn="ctr"/>
            <a:r>
              <a:rPr lang="es-EC" sz="1000" b="1" dirty="0" smtClean="0">
                <a:latin typeface="Arial Black" panose="020B0A04020102020204" pitchFamily="34" charset="0"/>
              </a:rPr>
              <a:t>PARA MEJORA.</a:t>
            </a:r>
          </a:p>
          <a:p>
            <a:pPr algn="ctr"/>
            <a:endParaRPr lang="es-ES" sz="1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667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38" grpId="0" animBg="1"/>
      <p:bldP spid="31" grpId="0" animBg="1"/>
      <p:bldP spid="3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2205211" y="3249843"/>
            <a:ext cx="5222814" cy="1015663"/>
          </a:xfrm>
          <a:prstGeom prst="rect">
            <a:avLst/>
          </a:prstGeom>
          <a:noFill/>
          <a:effectLst>
            <a:outerShdw blurRad="101600" dist="50800" dir="48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6000" b="1" spc="600" dirty="0">
                <a:ln w="1905"/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rPr>
              <a:t>PROPUESTA</a:t>
            </a:r>
          </a:p>
        </p:txBody>
      </p:sp>
      <p:sp>
        <p:nvSpPr>
          <p:cNvPr id="8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214810" y="2387810"/>
            <a:ext cx="684000" cy="6840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0"/>
            <a:ext cx="1944215" cy="2132856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968962"/>
            <a:ext cx="2592287" cy="184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033137"/>
            <a:ext cx="1893872" cy="184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13586"/>
            <a:ext cx="1800200" cy="179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64" y="4954655"/>
            <a:ext cx="2722140" cy="185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95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3278276" y="1977086"/>
            <a:ext cx="2651046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s-MX" sz="2800" kern="0" spc="300" dirty="0">
                <a:solidFill>
                  <a:srgbClr val="FFFF00"/>
                </a:solidFill>
                <a:latin typeface="Impact" pitchFamily="34" charset="0"/>
              </a:rPr>
              <a:t>PROPUESTA</a:t>
            </a:r>
          </a:p>
        </p:txBody>
      </p:sp>
      <p:sp>
        <p:nvSpPr>
          <p:cNvPr id="9" name="6146 Forma" descr="Mármol blanco"/>
          <p:cNvSpPr>
            <a:spLocks noChangeArrowheads="1"/>
          </p:cNvSpPr>
          <p:nvPr/>
        </p:nvSpPr>
        <p:spPr bwMode="auto">
          <a:xfrm>
            <a:off x="1071785" y="2500306"/>
            <a:ext cx="7072115" cy="539721"/>
          </a:xfrm>
          <a:prstGeom prst="roundRect">
            <a:avLst>
              <a:gd name="adj" fmla="val 34491"/>
            </a:avLst>
          </a:prstGeom>
          <a:gradFill flip="none" rotWithShape="1">
            <a:gsLst>
              <a:gs pos="0">
                <a:srgbClr val="F1D68B">
                  <a:shade val="30000"/>
                  <a:satMod val="115000"/>
                </a:srgbClr>
              </a:gs>
              <a:gs pos="50000">
                <a:srgbClr val="F1D68B">
                  <a:shade val="67500"/>
                  <a:satMod val="115000"/>
                </a:srgbClr>
              </a:gs>
              <a:gs pos="100000">
                <a:srgbClr val="F1D68B">
                  <a:shade val="100000"/>
                  <a:satMod val="115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outerShdw blurRad="1016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 marL="265113" indent="-265113">
              <a:defRPr/>
            </a:pPr>
            <a:r>
              <a:rPr lang="es-EC" sz="1600" b="1" kern="0" dirty="0">
                <a:solidFill>
                  <a:srgbClr val="000000"/>
                </a:solidFill>
              </a:rPr>
              <a:t>1.- </a:t>
            </a:r>
            <a:r>
              <a:rPr lang="es-EC" sz="1600" b="1" kern="0" dirty="0" smtClean="0">
                <a:solidFill>
                  <a:srgbClr val="000000"/>
                </a:solidFill>
              </a:rPr>
              <a:t>AJUSTE AL SUBPROCESO DEL PROCESAMIENTO DE LA INFORMACIÓN.</a:t>
            </a:r>
            <a:endParaRPr lang="es-EC" sz="1600" b="1" kern="0" dirty="0">
              <a:solidFill>
                <a:srgbClr val="000000"/>
              </a:solidFill>
            </a:endParaRPr>
          </a:p>
        </p:txBody>
      </p:sp>
      <p:sp>
        <p:nvSpPr>
          <p:cNvPr id="10" name="6146 Forma" descr="Mármol blanco"/>
          <p:cNvSpPr>
            <a:spLocks noChangeArrowheads="1"/>
          </p:cNvSpPr>
          <p:nvPr/>
        </p:nvSpPr>
        <p:spPr bwMode="auto">
          <a:xfrm>
            <a:off x="1071538" y="3159225"/>
            <a:ext cx="7072115" cy="384111"/>
          </a:xfrm>
          <a:prstGeom prst="roundRect">
            <a:avLst>
              <a:gd name="adj" fmla="val 34491"/>
            </a:avLst>
          </a:prstGeom>
          <a:gradFill flip="none" rotWithShape="1">
            <a:gsLst>
              <a:gs pos="0">
                <a:srgbClr val="F1D68B">
                  <a:shade val="30000"/>
                  <a:satMod val="115000"/>
                </a:srgbClr>
              </a:gs>
              <a:gs pos="50000">
                <a:srgbClr val="F1D68B">
                  <a:shade val="67500"/>
                  <a:satMod val="115000"/>
                </a:srgbClr>
              </a:gs>
              <a:gs pos="100000">
                <a:srgbClr val="F1D68B">
                  <a:shade val="100000"/>
                  <a:satMod val="115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outerShdw blurRad="1016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>
              <a:defRPr/>
            </a:pPr>
            <a:r>
              <a:rPr lang="es-EC" sz="1600" b="1" kern="0" dirty="0">
                <a:solidFill>
                  <a:srgbClr val="000000"/>
                </a:solidFill>
              </a:rPr>
              <a:t>2.- </a:t>
            </a:r>
            <a:r>
              <a:rPr lang="es-EC" sz="1600" b="1" kern="0" dirty="0" smtClean="0">
                <a:solidFill>
                  <a:srgbClr val="000000"/>
                </a:solidFill>
              </a:rPr>
              <a:t>CREACIÒN DEL SUBPROCESO DE DISEÑO GRÁFICO</a:t>
            </a:r>
            <a:endParaRPr lang="es-EC" sz="1600" b="1" kern="0" dirty="0">
              <a:solidFill>
                <a:srgbClr val="000000"/>
              </a:solidFill>
            </a:endParaRPr>
          </a:p>
        </p:txBody>
      </p:sp>
      <p:sp>
        <p:nvSpPr>
          <p:cNvPr id="12" name="6146 Forma" descr="Mármol blanco"/>
          <p:cNvSpPr>
            <a:spLocks noChangeArrowheads="1"/>
          </p:cNvSpPr>
          <p:nvPr/>
        </p:nvSpPr>
        <p:spPr bwMode="auto">
          <a:xfrm>
            <a:off x="1071538" y="3636018"/>
            <a:ext cx="7072115" cy="384111"/>
          </a:xfrm>
          <a:prstGeom prst="roundRect">
            <a:avLst>
              <a:gd name="adj" fmla="val 34491"/>
            </a:avLst>
          </a:prstGeom>
          <a:gradFill flip="none" rotWithShape="1">
            <a:gsLst>
              <a:gs pos="0">
                <a:srgbClr val="F1D68B">
                  <a:shade val="30000"/>
                  <a:satMod val="115000"/>
                </a:srgbClr>
              </a:gs>
              <a:gs pos="50000">
                <a:srgbClr val="F1D68B">
                  <a:shade val="67500"/>
                  <a:satMod val="115000"/>
                </a:srgbClr>
              </a:gs>
              <a:gs pos="100000">
                <a:srgbClr val="F1D68B">
                  <a:shade val="100000"/>
                  <a:satMod val="115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outerShdw blurRad="1016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>
              <a:defRPr/>
            </a:pPr>
            <a:r>
              <a:rPr lang="es-EC" sz="1600" b="1" kern="0" dirty="0">
                <a:solidFill>
                  <a:srgbClr val="000000"/>
                </a:solidFill>
              </a:rPr>
              <a:t>3.- </a:t>
            </a:r>
            <a:r>
              <a:rPr lang="es-EC" sz="1600" b="1" kern="0" dirty="0" smtClean="0">
                <a:solidFill>
                  <a:srgbClr val="000000"/>
                </a:solidFill>
              </a:rPr>
              <a:t>ACTUALIZACIÓN DE LOS INDICADORES DE GESTIÓN</a:t>
            </a:r>
            <a:endParaRPr lang="es-EC" sz="1600" b="1" kern="0" dirty="0">
              <a:solidFill>
                <a:srgbClr val="000000"/>
              </a:solidFill>
            </a:endParaRPr>
          </a:p>
        </p:txBody>
      </p:sp>
      <p:sp>
        <p:nvSpPr>
          <p:cNvPr id="14" name="6146 Forma" descr="Mármol blanco"/>
          <p:cNvSpPr>
            <a:spLocks noChangeArrowheads="1"/>
          </p:cNvSpPr>
          <p:nvPr/>
        </p:nvSpPr>
        <p:spPr bwMode="auto">
          <a:xfrm>
            <a:off x="1071538" y="4116459"/>
            <a:ext cx="7072115" cy="384111"/>
          </a:xfrm>
          <a:prstGeom prst="roundRect">
            <a:avLst>
              <a:gd name="adj" fmla="val 34491"/>
            </a:avLst>
          </a:prstGeom>
          <a:gradFill flip="none" rotWithShape="1">
            <a:gsLst>
              <a:gs pos="0">
                <a:srgbClr val="F1D68B">
                  <a:shade val="30000"/>
                  <a:satMod val="115000"/>
                </a:srgbClr>
              </a:gs>
              <a:gs pos="50000">
                <a:srgbClr val="F1D68B">
                  <a:shade val="67500"/>
                  <a:satMod val="115000"/>
                </a:srgbClr>
              </a:gs>
              <a:gs pos="100000">
                <a:srgbClr val="F1D68B">
                  <a:shade val="100000"/>
                  <a:satMod val="115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outerShdw blurRad="1016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>
              <a:defRPr/>
            </a:pPr>
            <a:r>
              <a:rPr lang="es-EC" sz="1600" b="1" kern="0" dirty="0" smtClean="0">
                <a:solidFill>
                  <a:srgbClr val="000000"/>
                </a:solidFill>
              </a:rPr>
              <a:t>4.- PRESENTACIÓN </a:t>
            </a:r>
            <a:r>
              <a:rPr lang="es-EC" sz="1600" b="1" kern="0" dirty="0">
                <a:solidFill>
                  <a:srgbClr val="000000"/>
                </a:solidFill>
              </a:rPr>
              <a:t>DE LOS NUEVOS PRODUCTOS IMPRESOS</a:t>
            </a:r>
          </a:p>
        </p:txBody>
      </p:sp>
      <p:pic>
        <p:nvPicPr>
          <p:cNvPr id="11" name="Picture 9" descr="agft 05"/>
          <p:cNvPicPr>
            <a:picLocks noChangeAspect="1" noChangeArrowheads="1"/>
          </p:cNvPicPr>
          <p:nvPr/>
        </p:nvPicPr>
        <p:blipFill>
          <a:blip r:embed="rId5" cstate="print"/>
          <a:srcRect l="1688" r="1688"/>
          <a:stretch>
            <a:fillRect/>
          </a:stretch>
        </p:blipFill>
        <p:spPr bwMode="auto">
          <a:xfrm>
            <a:off x="21641" y="5373216"/>
            <a:ext cx="2339753" cy="1484808"/>
          </a:xfrm>
          <a:prstGeom prst="rect">
            <a:avLst/>
          </a:prstGeom>
          <a:noFill/>
        </p:spPr>
      </p:pic>
      <p:pic>
        <p:nvPicPr>
          <p:cNvPr id="1026" name="Picture 2" descr="C:\Users\USER\Desktop\Nueva carpeta (2)\SELECCIÓN\IMG_02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94" y="5373216"/>
            <a:ext cx="2016224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Nueva carpeta (2)\SELECCIÓN\IMG_02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394" y="5373216"/>
            <a:ext cx="1800200" cy="148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99392"/>
            <a:ext cx="2552909" cy="241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 descr="DSC0002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132" y="5373217"/>
            <a:ext cx="2935868" cy="148478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968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37 Rectángulo"/>
          <p:cNvSpPr/>
          <p:nvPr/>
        </p:nvSpPr>
        <p:spPr>
          <a:xfrm>
            <a:off x="318538" y="2165550"/>
            <a:ext cx="3821414" cy="3423689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38100">
            <a:solidFill>
              <a:schemeClr val="accent3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347864" y="116632"/>
            <a:ext cx="3332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MAPA DE PROCESOS</a:t>
            </a:r>
            <a:endParaRPr lang="es-E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5" name="Picture 5" descr="E:\Images_ayuda\SELLOS\logo F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0"/>
            <a:ext cx="1381589" cy="1121346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8" name="7 Pentágono"/>
          <p:cNvSpPr/>
          <p:nvPr/>
        </p:nvSpPr>
        <p:spPr>
          <a:xfrm>
            <a:off x="395536" y="2348880"/>
            <a:ext cx="3600400" cy="7726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</a:rPr>
              <a:t>GESTIÓN DE LA COMUNICACIÓN</a:t>
            </a:r>
            <a:endParaRPr lang="es-ES" sz="1000" b="1" dirty="0">
              <a:solidFill>
                <a:schemeClr val="tx1"/>
              </a:solidFill>
            </a:endParaRPr>
          </a:p>
        </p:txBody>
      </p:sp>
      <p:sp>
        <p:nvSpPr>
          <p:cNvPr id="29" name="28 Pentágono"/>
          <p:cNvSpPr/>
          <p:nvPr/>
        </p:nvSpPr>
        <p:spPr>
          <a:xfrm>
            <a:off x="395536" y="3356992"/>
            <a:ext cx="3600400" cy="7726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</a:rPr>
              <a:t>PRODUCCIÓN Y DIFUSIÓN</a:t>
            </a:r>
            <a:endParaRPr lang="es-ES" sz="1000" b="1" dirty="0">
              <a:solidFill>
                <a:schemeClr val="tx1"/>
              </a:solidFill>
            </a:endParaRPr>
          </a:p>
        </p:txBody>
      </p:sp>
      <p:sp>
        <p:nvSpPr>
          <p:cNvPr id="33" name="32 Pentágono"/>
          <p:cNvSpPr/>
          <p:nvPr/>
        </p:nvSpPr>
        <p:spPr>
          <a:xfrm>
            <a:off x="467544" y="4456536"/>
            <a:ext cx="1872208" cy="772664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</a:rPr>
              <a:t>PROCESAMIENTO </a:t>
            </a:r>
            <a:endParaRPr lang="es-ES" sz="1000" b="1" dirty="0">
              <a:solidFill>
                <a:schemeClr val="tx1"/>
              </a:solidFill>
            </a:endParaRPr>
          </a:p>
        </p:txBody>
      </p:sp>
      <p:sp>
        <p:nvSpPr>
          <p:cNvPr id="10" name="9 Cheurón"/>
          <p:cNvSpPr/>
          <p:nvPr/>
        </p:nvSpPr>
        <p:spPr>
          <a:xfrm>
            <a:off x="2051720" y="4456536"/>
            <a:ext cx="1944216" cy="772664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DIFUSIÓN</a:t>
            </a:r>
            <a:endParaRPr lang="es-E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Llamada de flecha hacia abajo"/>
          <p:cNvSpPr/>
          <p:nvPr/>
        </p:nvSpPr>
        <p:spPr>
          <a:xfrm>
            <a:off x="1403648" y="1218456"/>
            <a:ext cx="1800200" cy="914400"/>
          </a:xfrm>
          <a:prstGeom prst="down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ANTERIOR</a:t>
            </a:r>
            <a:endParaRPr lang="es-ES" dirty="0"/>
          </a:p>
        </p:txBody>
      </p:sp>
      <p:grpSp>
        <p:nvGrpSpPr>
          <p:cNvPr id="18" name="17 Grupo"/>
          <p:cNvGrpSpPr/>
          <p:nvPr/>
        </p:nvGrpSpPr>
        <p:grpSpPr>
          <a:xfrm>
            <a:off x="3851920" y="1218456"/>
            <a:ext cx="5096819" cy="5450904"/>
            <a:chOff x="3851920" y="1218456"/>
            <a:chExt cx="5096819" cy="5450904"/>
          </a:xfrm>
        </p:grpSpPr>
        <p:sp>
          <p:nvSpPr>
            <p:cNvPr id="11" name="10 Elipse"/>
            <p:cNvSpPr/>
            <p:nvPr/>
          </p:nvSpPr>
          <p:spPr>
            <a:xfrm>
              <a:off x="5724128" y="4365104"/>
              <a:ext cx="2088232" cy="122413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39 Llamada de flecha hacia abajo"/>
            <p:cNvSpPr/>
            <p:nvPr/>
          </p:nvSpPr>
          <p:spPr>
            <a:xfrm>
              <a:off x="5796136" y="1218456"/>
              <a:ext cx="1800200" cy="914400"/>
            </a:xfrm>
            <a:prstGeom prst="downArrowCallou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 smtClean="0">
                  <a:solidFill>
                    <a:srgbClr val="000000"/>
                  </a:solidFill>
                  <a:latin typeface="Arial Black" panose="020B0A04020102020204" pitchFamily="34" charset="0"/>
                </a:rPr>
                <a:t>ACTUAL</a:t>
              </a:r>
              <a:endParaRPr lang="es-ES" dirty="0"/>
            </a:p>
          </p:txBody>
        </p:sp>
        <p:grpSp>
          <p:nvGrpSpPr>
            <p:cNvPr id="16" name="15 Grupo"/>
            <p:cNvGrpSpPr/>
            <p:nvPr/>
          </p:nvGrpSpPr>
          <p:grpSpPr>
            <a:xfrm>
              <a:off x="3851920" y="2018010"/>
              <a:ext cx="5096819" cy="4651350"/>
              <a:chOff x="3851920" y="2018010"/>
              <a:chExt cx="5096819" cy="4651350"/>
            </a:xfrm>
          </p:grpSpPr>
          <p:pic>
            <p:nvPicPr>
              <p:cNvPr id="1638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2018010"/>
                <a:ext cx="4376739" cy="4003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14 Llamada ovalada"/>
              <p:cNvSpPr/>
              <p:nvPr/>
            </p:nvSpPr>
            <p:spPr>
              <a:xfrm>
                <a:off x="3851920" y="5832648"/>
                <a:ext cx="1944216" cy="836712"/>
              </a:xfrm>
              <a:prstGeom prst="wedgeEllipseCallout">
                <a:avLst>
                  <a:gd name="adj1" fmla="val 33488"/>
                  <a:gd name="adj2" fmla="val -147436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PROCESAMIENTO ÚNICO</a:t>
                </a:r>
                <a:endParaRPr lang="es-ES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397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5496" y="836712"/>
            <a:ext cx="8994842" cy="609276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3347864" y="116632"/>
            <a:ext cx="3332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MAPA DE PROCESOS</a:t>
            </a:r>
            <a:endParaRPr lang="es-E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5" name="Picture 5" descr="E:\Images_ayuda\SELLOS\logo F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0"/>
            <a:ext cx="1381589" cy="1121346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pic>
        <p:nvPicPr>
          <p:cNvPr id="19" name="18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49" y="260648"/>
            <a:ext cx="9193949" cy="6668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766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347864" y="116632"/>
            <a:ext cx="3332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MAPA DE PROCESOS</a:t>
            </a:r>
            <a:endParaRPr lang="es-E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5" name="Picture 5" descr="E:\Images_ayuda\SELLOS\logo F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0"/>
            <a:ext cx="1381589" cy="1121346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0" y="1080656"/>
            <a:ext cx="9144000" cy="577734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" y="1080656"/>
            <a:ext cx="9036496" cy="5777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17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11"/>
          <p:cNvSpPr>
            <a:spLocks/>
          </p:cNvSpPr>
          <p:nvPr/>
        </p:nvSpPr>
        <p:spPr bwMode="auto">
          <a:xfrm>
            <a:off x="2786050" y="876280"/>
            <a:ext cx="1936750" cy="3624290"/>
          </a:xfrm>
          <a:custGeom>
            <a:avLst/>
            <a:gdLst>
              <a:gd name="T0" fmla="*/ 2147483647 w 21600"/>
              <a:gd name="T1" fmla="*/ 0 h 38721"/>
              <a:gd name="T2" fmla="*/ 2147483647 w 21600"/>
              <a:gd name="T3" fmla="*/ 2147483647 h 38721"/>
              <a:gd name="T4" fmla="*/ 0 w 21600"/>
              <a:gd name="T5" fmla="*/ 2147483647 h 38721"/>
              <a:gd name="T6" fmla="*/ 0 60000 65536"/>
              <a:gd name="T7" fmla="*/ 0 60000 65536"/>
              <a:gd name="T8" fmla="*/ 0 60000 65536"/>
              <a:gd name="T9" fmla="*/ 0 w 21600"/>
              <a:gd name="T10" fmla="*/ 0 h 38721"/>
              <a:gd name="T11" fmla="*/ 21600 w 21600"/>
              <a:gd name="T12" fmla="*/ 38721 h 387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8721" fill="none" extrusionOk="0">
                <a:moveTo>
                  <a:pt x="9850" y="0"/>
                </a:moveTo>
                <a:cubicBezTo>
                  <a:pt x="17063" y="3696"/>
                  <a:pt x="21600" y="11118"/>
                  <a:pt x="21600" y="19223"/>
                </a:cubicBezTo>
                <a:cubicBezTo>
                  <a:pt x="21600" y="27551"/>
                  <a:pt x="16811" y="35137"/>
                  <a:pt x="9294" y="38721"/>
                </a:cubicBezTo>
              </a:path>
              <a:path w="21600" h="38721" stroke="0" extrusionOk="0">
                <a:moveTo>
                  <a:pt x="9850" y="0"/>
                </a:moveTo>
                <a:cubicBezTo>
                  <a:pt x="17063" y="3696"/>
                  <a:pt x="21600" y="11118"/>
                  <a:pt x="21600" y="19223"/>
                </a:cubicBezTo>
                <a:cubicBezTo>
                  <a:pt x="21600" y="27551"/>
                  <a:pt x="16811" y="35137"/>
                  <a:pt x="9294" y="38721"/>
                </a:cubicBezTo>
                <a:lnTo>
                  <a:pt x="0" y="19223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1200" b="1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4902232" y="1653694"/>
            <a:ext cx="409892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OBJETIVOS</a:t>
            </a:r>
            <a:endParaRPr lang="es-A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5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160663" y="509570"/>
            <a:ext cx="517525" cy="4191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</a:t>
            </a: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3786182" y="500042"/>
            <a:ext cx="245105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INTRODUCCIÓN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490969" y="1004870"/>
            <a:ext cx="354171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EL PROBLEMA</a:t>
            </a:r>
          </a:p>
        </p:txBody>
      </p:sp>
      <p:sp>
        <p:nvSpPr>
          <p:cNvPr id="19" name="WordArt 2"/>
          <p:cNvSpPr>
            <a:spLocks noChangeArrowheads="1" noChangeShapeType="1" noTextEdit="1"/>
          </p:cNvSpPr>
          <p:nvPr/>
        </p:nvSpPr>
        <p:spPr bwMode="auto">
          <a:xfrm>
            <a:off x="642910" y="2285992"/>
            <a:ext cx="3357586" cy="923330"/>
          </a:xfrm>
          <a:prstGeom prst="rect">
            <a:avLst/>
          </a:prstGeom>
          <a:noFill/>
          <a:effectLst>
            <a:outerShdw blurRad="101600" dist="50800" dir="48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5400" b="1" dirty="0">
                <a:ln w="1905"/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rPr>
              <a:t>SUMARIO</a:t>
            </a:r>
          </a:p>
        </p:txBody>
      </p:sp>
      <p:sp>
        <p:nvSpPr>
          <p:cNvPr id="24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797227" y="1000108"/>
            <a:ext cx="517525" cy="4191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</a:t>
            </a: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5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221093" y="1652578"/>
            <a:ext cx="517525" cy="4191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5184784" y="2276872"/>
            <a:ext cx="381637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FUNDAMENTACIÓN </a:t>
            </a:r>
            <a:r>
              <a:rPr lang="es-A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CONCEPTUAL,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SITUACIÒN ACTUAL Y DIAGNÓSTICO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0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541842" y="2357430"/>
            <a:ext cx="517525" cy="4191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5043506" y="3161884"/>
            <a:ext cx="395765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PLANTEAMIENTO DE LA PROPUESTA</a:t>
            </a:r>
          </a:p>
        </p:txBody>
      </p:sp>
      <p:sp>
        <p:nvSpPr>
          <p:cNvPr id="21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429124" y="3071810"/>
            <a:ext cx="517525" cy="4191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4684737" y="3954542"/>
            <a:ext cx="431641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PLAN DE MEJORA </a:t>
            </a:r>
            <a:endParaRPr lang="es-E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8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054475" y="3867156"/>
            <a:ext cx="517525" cy="4191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3959174" y="4572008"/>
            <a:ext cx="435724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CONCLUSIONES Y RECOMENDACIONES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0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316233" y="4429132"/>
            <a:ext cx="517525" cy="4191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96876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106854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347864" y="116632"/>
            <a:ext cx="3332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MAPA DE PROCESOS</a:t>
            </a:r>
            <a:endParaRPr lang="es-E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5" name="Picture 5" descr="E:\Images_ayuda\SELLOS\logo F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0"/>
            <a:ext cx="1381589" cy="1121346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0" y="1080656"/>
            <a:ext cx="9144000" cy="577734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149"/>
            <a:ext cx="9144000" cy="6304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041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2639288" y="4547364"/>
            <a:ext cx="6306494" cy="2145226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627784" y="1628800"/>
            <a:ext cx="6306494" cy="2304256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549403"/>
              </p:ext>
            </p:extLst>
          </p:nvPr>
        </p:nvGraphicFramePr>
        <p:xfrm>
          <a:off x="2757288" y="1850534"/>
          <a:ext cx="6000751" cy="1927860"/>
        </p:xfrm>
        <a:graphic>
          <a:graphicData uri="http://schemas.openxmlformats.org/drawingml/2006/table">
            <a:tbl>
              <a:tblPr/>
              <a:tblGrid>
                <a:gridCol w="920310"/>
                <a:gridCol w="1450647"/>
                <a:gridCol w="990175"/>
                <a:gridCol w="539864"/>
                <a:gridCol w="990810"/>
                <a:gridCol w="1108945"/>
              </a:tblGrid>
              <a:tr h="335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NOMBRE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DESCRIPCIÓN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FORMULA DE CÁLCULO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UNID.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FRECUENCIA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FUENTE DE LA INFORMACIÓN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Periódico Informativo "Así Somos"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Este indicador nos permitirá medir la aceptación de la información publicada en el periódico informativo, sobre la base de correos electrónicos, comentarios, sugerencias y recomendaciones.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Nº de </a:t>
                      </a:r>
                      <a:r>
                        <a:rPr lang="es-E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comentarios </a:t>
                      </a:r>
                      <a:r>
                        <a:rPr lang="es-E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favorables /Nº de comentarios totales *100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Mensual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Divisiones, Brigadas y Unidades.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CGFT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INDICADORES DE GESTIÓN ANTERIORES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8" y="1858721"/>
            <a:ext cx="1893872" cy="184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7"/>
          <a:srcRect l="32452" t="5018" r="32275" b="11853"/>
          <a:stretch/>
        </p:blipFill>
        <p:spPr bwMode="auto">
          <a:xfrm>
            <a:off x="743694" y="4149080"/>
            <a:ext cx="1596057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09200"/>
              </p:ext>
            </p:extLst>
          </p:nvPr>
        </p:nvGraphicFramePr>
        <p:xfrm>
          <a:off x="2780655" y="4763224"/>
          <a:ext cx="6000751" cy="1834128"/>
        </p:xfrm>
        <a:graphic>
          <a:graphicData uri="http://schemas.openxmlformats.org/drawingml/2006/table">
            <a:tbl>
              <a:tblPr/>
              <a:tblGrid>
                <a:gridCol w="840283"/>
                <a:gridCol w="1530674"/>
                <a:gridCol w="990175"/>
                <a:gridCol w="539864"/>
                <a:gridCol w="990810"/>
                <a:gridCol w="1108945"/>
              </a:tblGrid>
              <a:tr h="458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NOMBRE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DESCRIPCIÓN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FORMULA DE CÁLCULO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UNID.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FRECUENCIA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FUENTE DE LA INFORMACIÓN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</a:tr>
              <a:tr h="1375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Revista "Ejército Nacional"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Este indicador nos permitirá medir la percepción que tiene el público externo de la imagen de la Fuerza Terrestre, con base a la línea editorial de la Revista.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No. de </a:t>
                      </a:r>
                      <a:r>
                        <a:rPr lang="es-ES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comentarios </a:t>
                      </a:r>
                      <a:r>
                        <a:rPr lang="es-E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favorables /Número de comentarios totales *100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Semestral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Público externo e interno que recibe la Revista.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11 Llamada de flecha hacia abajo"/>
          <p:cNvSpPr/>
          <p:nvPr/>
        </p:nvSpPr>
        <p:spPr>
          <a:xfrm>
            <a:off x="3707904" y="980728"/>
            <a:ext cx="1656184" cy="648072"/>
          </a:xfrm>
          <a:prstGeom prst="down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ANTERIOR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5773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67544" y="1628800"/>
            <a:ext cx="8496944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NUEVOS INDICADORES DE GESTIÓN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360143"/>
              </p:ext>
            </p:extLst>
          </p:nvPr>
        </p:nvGraphicFramePr>
        <p:xfrm>
          <a:off x="467546" y="1628800"/>
          <a:ext cx="8424934" cy="5191332"/>
        </p:xfrm>
        <a:graphic>
          <a:graphicData uri="http://schemas.openxmlformats.org/drawingml/2006/table">
            <a:tbl>
              <a:tblPr firstRow="1" firstCol="1" bandRow="1"/>
              <a:tblGrid>
                <a:gridCol w="1264239"/>
                <a:gridCol w="1017878"/>
                <a:gridCol w="613720"/>
                <a:gridCol w="929936"/>
                <a:gridCol w="504573"/>
                <a:gridCol w="918086"/>
                <a:gridCol w="1128273"/>
                <a:gridCol w="613720"/>
                <a:gridCol w="929936"/>
                <a:gridCol w="504573"/>
              </a:tblGrid>
              <a:tr h="200647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FICHA DE INDICADORES DEL NIVEL DE SATISFACCIÓN DEL AUDITORIO INTERNO Y EXTERNO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34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NOMBRE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de satisfacción del auditorio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CODIGO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64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DESCRIPCION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Permite determinar los niveles de satisfacción en los auditorios internos y externos, que genera la publicación de productos comunicacionales impresos. 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019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UNIDAD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DCSE.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OPORTUNIDAD DE MEDICION: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En las fases de planificación, ejecución, evaluación y proyección del proceso. 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01294"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FORMULA / CRITERIO PARA EL CALCULO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Número de información publicada en los medios impresos de comunicación / Número información generada  por el Ejército * 100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01294">
                <a:tc gridSpan="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de la percepción positiva de la población civil / Número de actividades, productos comunicacionales e información generada por el Ejército * 100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01941"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FUENTES / PROCESO DE OBTENCION: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Opiniones positivas expresadas por los auditorios interno y externo como también las estadísticas de empresas de medición de imagen, Comisión de Transparencia y anticorrupción, 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2125">
                <a:tc gridSpan="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Vía fax, correo de lectores, medios de comunicación.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647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RESPONSABLE DE CUMPLIMIENTO: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Propietarios de cada procedimiento en la elaboración de impresos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647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RESPONSABLE DE DATOS REALES: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la Sección 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64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META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SEMAFOROS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META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SEMAFOROS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FECHA: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BASE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AMARILLO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ROJO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FECHA: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BASE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AMARILLO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ROJO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55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enero a mayo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 al 100%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Permanente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 al 100%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junio a diciembre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70% al 84.99%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Permanente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70% al 84.99%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0% al 69.99%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Permanente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0% al 69.99%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9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0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0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485" marR="394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Llamada de flecha hacia abajo"/>
          <p:cNvSpPr/>
          <p:nvPr/>
        </p:nvSpPr>
        <p:spPr>
          <a:xfrm>
            <a:off x="3707904" y="980728"/>
            <a:ext cx="1656184" cy="648072"/>
          </a:xfrm>
          <a:prstGeom prst="down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ACTUAL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5989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NUEVOS INDICADORES DE GESTIÓN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323528" y="1515710"/>
            <a:ext cx="8496944" cy="5225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877498"/>
              </p:ext>
            </p:extLst>
          </p:nvPr>
        </p:nvGraphicFramePr>
        <p:xfrm>
          <a:off x="395536" y="1515714"/>
          <a:ext cx="8352928" cy="5225653"/>
        </p:xfrm>
        <a:graphic>
          <a:graphicData uri="http://schemas.openxmlformats.org/drawingml/2006/table">
            <a:tbl>
              <a:tblPr firstRow="1" firstCol="1" bandRow="1"/>
              <a:tblGrid>
                <a:gridCol w="1263639"/>
                <a:gridCol w="1017060"/>
                <a:gridCol w="603226"/>
                <a:gridCol w="914370"/>
                <a:gridCol w="496232"/>
                <a:gridCol w="917444"/>
                <a:gridCol w="1127129"/>
                <a:gridCol w="603226"/>
                <a:gridCol w="914370"/>
                <a:gridCol w="496232"/>
              </a:tblGrid>
              <a:tr h="236555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FICHA DE INDICADORES DE EFICIENCIA DEL PROCESO DE PRODUCCIÓN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0653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NOMBRE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de eficiencia del proceso de producción y difusión.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CODIGO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3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DESCRIPCION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Permite medir el nivel de eficiencia alcanzado en la gestión de elaboración de los productos impresos.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6468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UNIDAD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Sección de producción y edición.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OPORTUNIDAD DE MEDICION: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En las fases de ejecución y evaluación del proceso. 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9703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FORMULA / CRITERIO PARA EL CALCULO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Efecto (impacto) causado en el auditorio público interno y externo /  Recursos utilizados, en la ejecución de la elaboración de productos impresos comunicacionales.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29771"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FUENTES / PROCESO DE OBTENCION: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Brigadas y Divisiones de la F.T., entidades adscritas. (gestores de noticias y participantes de artículos)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2454">
                <a:tc gridSpan="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Vía fax, correo electrónico, actividades institucionales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9050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RESPONSABLE DE CUMPLIMIENTO: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Propietarios de cada procedimiento de elaboración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488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RESPONSABLE DE DATOS REALES: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la Sección 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65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META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SEMAFOROS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META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SEMAFOROS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6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FECHA: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BASE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AMARILLO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ROJO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FECHA: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BASE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AMARILLO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ROJO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36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enero a mayo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 al 100%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Permanente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 al 100%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junio a diciembre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70% al 84.99%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Permanente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70% al 84.99%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0% al 69.99%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Permanente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0% al 69.99%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267" marR="3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690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NUEVOS INDICADORES DE GESTIÓN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251520" y="1515710"/>
            <a:ext cx="8784976" cy="5225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80898"/>
              </p:ext>
            </p:extLst>
          </p:nvPr>
        </p:nvGraphicFramePr>
        <p:xfrm>
          <a:off x="251521" y="1515709"/>
          <a:ext cx="8740078" cy="5225660"/>
        </p:xfrm>
        <a:graphic>
          <a:graphicData uri="http://schemas.openxmlformats.org/drawingml/2006/table">
            <a:tbl>
              <a:tblPr firstRow="1" firstCol="1" bandRow="1"/>
              <a:tblGrid>
                <a:gridCol w="1307285"/>
                <a:gridCol w="1072013"/>
                <a:gridCol w="635819"/>
                <a:gridCol w="963774"/>
                <a:gridCol w="523043"/>
                <a:gridCol w="949516"/>
                <a:gridCol w="1165992"/>
                <a:gridCol w="635819"/>
                <a:gridCol w="963774"/>
                <a:gridCol w="523043"/>
              </a:tblGrid>
              <a:tr h="240857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FICHA DE INDICADORES DE EFICACIA DEL PROCESO DE PRODUCCIÓN.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0899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NOMBRE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de eficacia del servicio de los productos impresos de comunicación.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CODIGO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53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DESCRIPCION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Permite medir el porcentaje de la gestión de comunicación social alcanzada.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2257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UNIDAD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Sección de producción y edición.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OPORTUNIDAD DE MEDICION: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En las fases de ejecución  y evaluación del proceso. 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2141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FORMULA / CRITERIO PARA EL CALCULO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Número de actividades comunicacionales ejecutadas  / Número de impresos comunicacionales planificadas * 100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21410"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FUENTES / PROCESO DE OBTENCION: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Brigadas y Divisiones de la F.T., entidades adscritas. (gestores de noticias y participantes de artículos)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9024">
                <a:tc gridSpan="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Vía fax, correo electrónico, actividades institucionales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4387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RESPONSABLE DE CUMPLIMIENTO: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Propietarios de cada procedimiento de elaboración y difusión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033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RESPONSABLE DE DATOS REALES: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la Sección 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08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META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SEMAFOROS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META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SEMAFOROS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0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FECHA: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BASE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AMARILLO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ROJO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FECHA: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BASE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AMARILLO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ROJO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Enero a mayo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 al 100%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Permanente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 al 100%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Junio a diciembre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70% al 84.99%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Permanente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70% al 84.99%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0% al 69.99%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Permanente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0% al 69.99%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9555" marR="395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388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NUEVOS INDICADORES DE GESTIÓN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251520" y="1700808"/>
            <a:ext cx="8712968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150498"/>
              </p:ext>
            </p:extLst>
          </p:nvPr>
        </p:nvGraphicFramePr>
        <p:xfrm>
          <a:off x="251520" y="1412776"/>
          <a:ext cx="8633125" cy="5197811"/>
        </p:xfrm>
        <a:graphic>
          <a:graphicData uri="http://schemas.openxmlformats.org/drawingml/2006/table">
            <a:tbl>
              <a:tblPr firstRow="1" firstCol="1" bandRow="1"/>
              <a:tblGrid>
                <a:gridCol w="1300464"/>
                <a:gridCol w="1066673"/>
                <a:gridCol w="623231"/>
                <a:gridCol w="944695"/>
                <a:gridCol w="512689"/>
                <a:gridCol w="944695"/>
                <a:gridCol w="1160063"/>
                <a:gridCol w="623231"/>
                <a:gridCol w="944695"/>
                <a:gridCol w="512689"/>
              </a:tblGrid>
              <a:tr h="206686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FICHA DE INDICADORES DEL NIVEL DE CALIDAD DEL PROCESO DE PRODUCCIÓN DE IMPRESOS.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114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NOMBRE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de calidad de la Información producida por la F.T.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CODIGO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06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DESCRIPCION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Permite determinar y alcanzar el nivel calidad de la gestión comunicacional, a fin de lograr un alto nivel de credibilidad mejorar la imagen institucional.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2005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UNIDAD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DCSFT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OPORTUNIDAD DE MEDICION: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En las fases de planificación, ejecución, evaluación y proyección del proceso. 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13373"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FORMULA / CRITERIO PARA EL CALCULO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Número de información publicada en los medios impresos de comunicación / Número información generada  por la F.T.  * 100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13373">
                <a:tc gridSpan="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de la percepción positiva de la población civil  / Número de productos comunicacionales e información generada por la F.T.  * 100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20059"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FUENTES / PROCESO DE OBTENCION: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Opiniones positivas expresadas por los auditorios internos y externos como las estadísticas de empresas de medición de imagen, Comisión de Transparencia y anticorrupción.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1561">
                <a:tc gridSpan="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Vía fax, correo de lectores, actividades institucionales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668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RESPONSABLE DE CUMPLIMIENTO: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Propietarios de cada procedimiento de elaboración y difusión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668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RESPONSABLE DE DATOS REALES: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la Sección 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668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META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SEMAFOROS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META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SEMAFOROS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6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FECHA: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BASE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AMARILLO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ROJO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FECHA: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BASE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AMARILLO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ROJO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6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enero a mayo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 al 100%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Permanente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 al 100%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junio a diciembre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70% al 84.99%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Permanente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70% al 84.99%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0% al 69.99%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Permanente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0% al 69.99%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50" marR="381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508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NUEVOS INDICADORES DE GESTIÓN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179512" y="1515710"/>
            <a:ext cx="8856984" cy="5225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251157"/>
              </p:ext>
            </p:extLst>
          </p:nvPr>
        </p:nvGraphicFramePr>
        <p:xfrm>
          <a:off x="179512" y="1556792"/>
          <a:ext cx="8856983" cy="53012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44490"/>
                <a:gridCol w="1578314"/>
                <a:gridCol w="1177979"/>
                <a:gridCol w="630617"/>
                <a:gridCol w="896327"/>
                <a:gridCol w="896327"/>
                <a:gridCol w="448163"/>
                <a:gridCol w="986668"/>
                <a:gridCol w="898098"/>
              </a:tblGrid>
              <a:tr h="567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PROCESO: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PRODUCCIÓN Y DIFUSIÓN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CS.1. INDICADORES DEL PROCESO DE PRODUCCIÓN Y DIFUSIÓN.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5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NOMBRE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DESCRIPCIÓN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FÓRMULA DE CÁLCULO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ALCANZADO/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Tiempo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ALCANZADO/ Semáforos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FRECUENCIA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FUENTE DE LA INFORMACIÓN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4338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EFICACIA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Cumplimiento de la planificación de la  producción y difusión de los productos comunicacionales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Permite medir el nivel de cumplimiento de la planificación y eficacia en la producción y difusión de los productos comunicacionales  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logrado /Nivel planificado *100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Semestral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Público interno y externo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3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74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496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EFICIENCIA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Recursos humanos y materiales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Permite medir la relación del empleo de los recursos disponibles y los recursos utilizados por  el D.C.S.F.T. y el Sistema de C.S.F.T.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de recursos empleados / Nivel de recursos planificados * 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Semestral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Dirección de Comunicación Social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Del Ejército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9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8029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496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EFECTIVIDAD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Aceptación, socialización y entrega de los productos comunicacionales.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Permite medir el nivel de aceptación y de entrega en el público externo e interno que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reciben el producto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Nivel de aceptación de productos recibidos para la difusión /Número de productos recibidos *100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Semestral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Público interno y externo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9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8029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8071"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7" marR="5031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271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NUEVOS INDICADORES DE GESTIÓN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107504" y="1515710"/>
            <a:ext cx="8928992" cy="5225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948902"/>
              </p:ext>
            </p:extLst>
          </p:nvPr>
        </p:nvGraphicFramePr>
        <p:xfrm>
          <a:off x="107504" y="1556792"/>
          <a:ext cx="8928992" cy="518457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96144"/>
                <a:gridCol w="1512168"/>
                <a:gridCol w="1152128"/>
                <a:gridCol w="959027"/>
                <a:gridCol w="697157"/>
                <a:gridCol w="864096"/>
                <a:gridCol w="504056"/>
                <a:gridCol w="1008112"/>
                <a:gridCol w="936104"/>
              </a:tblGrid>
              <a:tr h="766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SUBPROCESO: 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PROCESAMIENTO DE ELABORACION DE DISEÑO E IMPRESIÓN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CS.1.1. INDICADORES DEL SUBPROCESO DE PROCESAMIENTO DE ELABORACIÓN. 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CS.1.2. INDICADORES DEL SUBPROCESO DE DISEÑO E IMPRESIÓN. 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919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NOMBRE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DESCRIPCIÓN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FÓRMULA DE CÁLCULO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ALCANZADO/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Tiempo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ALCANZADO/ Semáforos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FRECUENCIA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FUENTE DE LA INFORMACIÓN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41653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EFICACIA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Planificación de la  producción de los productos comunicacionales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Permite medir el nivel de planificación y eficacia en la producción de los productos comunicacionales  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logrado /Nivel planificado *100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Semestral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Público interno y externo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0981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3877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EFICIENCIA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Recursos humanos y materiales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Permite medir la relación del empleo de los recursos disponibles y los recursos utilizados por  el D.C.S.E. y el Sistema de C.S.F.T.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recursos empleados / Nivel recursos planificados * 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Semestral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Dirección de Comunicación Social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Del Ejército</a:t>
                      </a: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6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7758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943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EFECTIVIDAD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Aceptación, socialización y entrega de los productos comunicacionales.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Permite medir el nivel de aceptación en el público externo e interno que reciben los productos impresos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Nivel de aceptación productos elaborados /Número de productos elaborados *100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Semestral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Público interno y externo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6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956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40%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88" marR="43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620250" y="2298700"/>
            <a:ext cx="11017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305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NUEVOS INDICADORES DE GESTIÓN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107504" y="1515710"/>
            <a:ext cx="8928992" cy="5225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620250" y="2298700"/>
            <a:ext cx="11017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786261"/>
              </p:ext>
            </p:extLst>
          </p:nvPr>
        </p:nvGraphicFramePr>
        <p:xfrm>
          <a:off x="107503" y="1515710"/>
          <a:ext cx="8928992" cy="522565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55422"/>
                <a:gridCol w="1516142"/>
                <a:gridCol w="1262559"/>
                <a:gridCol w="723248"/>
                <a:gridCol w="723248"/>
                <a:gridCol w="723248"/>
                <a:gridCol w="723248"/>
                <a:gridCol w="893766"/>
                <a:gridCol w="1008111"/>
              </a:tblGrid>
              <a:tr h="57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SUBPROCESO: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DIFUSIÓN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CS.1.3 INDICADORES DEL SUBPROCESO DE DIFUSIÓN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66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NOMBRE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DESCRIPCIÓN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FÓRMULA DE CÁLCULO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ALCANZADO/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Tiempo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ALCANZADO/ Semáforos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FRECUENCIA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FUENTE DE LA INFORMACIÓN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2158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EFICACIA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Planificación de la  difusión de los productos comunicacionales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Permite medir el nivel de planificación y eficacia en la difusión de los productos comunicacionales  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logrado /Nivel planificado *100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Trimestral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Público interno y externo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138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7623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EFICIENCIA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Recursos humanos y materiales empleados en la distribución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Permite medir la relación del empleo de los recursos disponibles y los recursos utilizados por  el D.C.S.E.  y el Sistema de C.S.F.T.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recursos empleados / Nivel recursos planificados * 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Trimestral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Dirección de Comunicación Social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Del Ejército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686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2790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EFECTIVIDAD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Entrega de los productos comunicacionales impresos.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Permite medir el tiempo de entrega en el público externo e interno.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Nivel de entrega efectiva a los destinatarios /Nivel de productos a ser entregados *100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Trimestral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Público interno y externo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1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017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186" marR="51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162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NUEVOS INDICADORES DE GESTIÓN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107504" y="1515710"/>
            <a:ext cx="8928992" cy="5225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620250" y="2298700"/>
            <a:ext cx="11017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135426"/>
              </p:ext>
            </p:extLst>
          </p:nvPr>
        </p:nvGraphicFramePr>
        <p:xfrm>
          <a:off x="107504" y="1464243"/>
          <a:ext cx="8928993" cy="53285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37564"/>
                <a:gridCol w="1180412"/>
                <a:gridCol w="1083980"/>
                <a:gridCol w="1085766"/>
                <a:gridCol w="812538"/>
                <a:gridCol w="812538"/>
                <a:gridCol w="542882"/>
                <a:gridCol w="1083980"/>
                <a:gridCol w="989333"/>
              </a:tblGrid>
              <a:tr h="3330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PROCESO: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PRODUCCIÓN Y DIFUSIÓN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3"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CS.1.1.P1. INDICADORES PARA LA PROCEDIMIENTO PARA LA ELABORACIÓN DEL BOLETÍN INFORMATIVO “ASÍ SOMOS”.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65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SUBPROCESO: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PRODUCCIÓN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7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995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PROCEDIMIENTO: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BOLETÍN INFORMATIVO “ASÍ SOMOS”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7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995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NOMBRE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DESCRIPCIÓN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FÓRMULA DE CÁLCULO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ALCANZADO/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Tiempo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ALCANZADO/ Semáforos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FRECUENCIA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FUENTE DE LA INFORMACIÓN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83259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Eficacia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Planificación y elaboración del Boletín Informativo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“Así Somos”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Permite medir el nivel de planificación y producción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de elaboración /Nivel de  planificación *100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30%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Temática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Investigación y recopilación información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15 días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Semestral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Público interno que recibe el boletín informativo.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50%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Redacción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Selección fotos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Diseño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10 días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660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20%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Impresión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5 días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651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EFICIENCIA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Empleo recursos disponibles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Permite medir el nivel de utilización adecuado del presupuesto.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empleado /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presupuestado *100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mes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Semestral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D.C.S.F.T.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67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08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846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EFECTIVIDAD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(Calidad del Servicio/Satisfacción)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Aceptación del producto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Permite medir el nivel de aceptación del producto.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de aceptación en la distribución  /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Número recibido para la  difusión *100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        30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día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Semestral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Público interno que recibe el boletín informativo.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67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        50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día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619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        20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día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235" marR="44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042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44624"/>
            <a:ext cx="2088231" cy="2088232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1351879" y="39267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2" name="6146 Forma" descr="Mármol blanco"/>
          <p:cNvSpPr>
            <a:spLocks noChangeArrowheads="1"/>
          </p:cNvSpPr>
          <p:nvPr/>
        </p:nvSpPr>
        <p:spPr bwMode="auto">
          <a:xfrm>
            <a:off x="2678050" y="5157192"/>
            <a:ext cx="3786214" cy="792000"/>
          </a:xfrm>
          <a:prstGeom prst="roundRect">
            <a:avLst>
              <a:gd name="adj" fmla="val 34491"/>
            </a:avLst>
          </a:prstGeom>
          <a:gradFill flip="none" rotWithShape="1">
            <a:gsLst>
              <a:gs pos="0">
                <a:srgbClr val="F1D68B">
                  <a:shade val="30000"/>
                  <a:satMod val="115000"/>
                </a:srgbClr>
              </a:gs>
              <a:gs pos="50000">
                <a:srgbClr val="F1D68B">
                  <a:shade val="67500"/>
                  <a:satMod val="115000"/>
                </a:srgbClr>
              </a:gs>
              <a:gs pos="100000">
                <a:srgbClr val="F1D68B">
                  <a:shade val="100000"/>
                  <a:satMod val="115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outerShdw blurRad="1016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400" b="1" kern="0" dirty="0" smtClean="0">
                <a:solidFill>
                  <a:sysClr val="windowText" lastClr="000000"/>
                </a:solidFill>
              </a:rPr>
              <a:t>ENTORNO MUNDIAL CAMBIANTE</a:t>
            </a: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val 1027"/>
          <p:cNvSpPr>
            <a:spLocks noChangeArrowheads="1"/>
          </p:cNvSpPr>
          <p:nvPr/>
        </p:nvSpPr>
        <p:spPr bwMode="auto">
          <a:xfrm>
            <a:off x="-100820" y="2792874"/>
            <a:ext cx="2944628" cy="1428214"/>
          </a:xfrm>
          <a:prstGeom prst="ellipse">
            <a:avLst/>
          </a:prstGeom>
          <a:solidFill>
            <a:srgbClr val="D54F41">
              <a:lumMod val="60000"/>
              <a:lumOff val="4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ALTA OPERATIVIDAD INDUSTRIAL, MANO DE OBRA, CAPACITACIÓN MASIVA: CHINA,</a:t>
            </a:r>
            <a:r>
              <a:rPr kumimoji="0" lang="es-ES_tradnl" sz="1200" b="1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INDIA, BRASIL, MEXICO</a:t>
            </a:r>
            <a:endParaRPr kumimoji="0" lang="es-ES_tradnl" sz="12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val 1028"/>
          <p:cNvSpPr>
            <a:spLocks noChangeArrowheads="1"/>
          </p:cNvSpPr>
          <p:nvPr/>
        </p:nvSpPr>
        <p:spPr bwMode="auto">
          <a:xfrm>
            <a:off x="71406" y="4434262"/>
            <a:ext cx="1836000" cy="1168539"/>
          </a:xfrm>
          <a:prstGeom prst="ellipse">
            <a:avLst/>
          </a:prstGeom>
          <a:solidFill>
            <a:srgbClr val="D54F41">
              <a:lumMod val="60000"/>
              <a:lumOff val="4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EJE MUNDIAL EE.UU., EUROPA, CHINA E INDIA</a:t>
            </a:r>
            <a:endParaRPr kumimoji="0" lang="es-ES_tradnl" sz="12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AutoShape 1029"/>
          <p:cNvSpPr>
            <a:spLocks noChangeArrowheads="1"/>
          </p:cNvSpPr>
          <p:nvPr/>
        </p:nvSpPr>
        <p:spPr bwMode="auto">
          <a:xfrm rot="10973100">
            <a:off x="1884077" y="4718721"/>
            <a:ext cx="1368000" cy="620712"/>
          </a:xfrm>
          <a:prstGeom prst="rightArrow">
            <a:avLst>
              <a:gd name="adj1" fmla="val 50000"/>
              <a:gd name="adj2" fmla="val 645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srgbClr val="FFC000">
                <a:alpha val="50000"/>
              </a:srgbClr>
            </a:inn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es-EC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Oval 1030"/>
          <p:cNvSpPr>
            <a:spLocks noChangeArrowheads="1"/>
          </p:cNvSpPr>
          <p:nvPr/>
        </p:nvSpPr>
        <p:spPr bwMode="auto">
          <a:xfrm>
            <a:off x="4615396" y="1988840"/>
            <a:ext cx="3124956" cy="792000"/>
          </a:xfrm>
          <a:prstGeom prst="ellipse">
            <a:avLst/>
          </a:prstGeom>
          <a:solidFill>
            <a:srgbClr val="996600">
              <a:lumMod val="20000"/>
              <a:lumOff val="8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Oval 1038"/>
          <p:cNvSpPr>
            <a:spLocks noChangeArrowheads="1"/>
          </p:cNvSpPr>
          <p:nvPr/>
        </p:nvSpPr>
        <p:spPr bwMode="auto">
          <a:xfrm>
            <a:off x="1351997" y="1844824"/>
            <a:ext cx="3219159" cy="908864"/>
          </a:xfrm>
          <a:prstGeom prst="ellipse">
            <a:avLst/>
          </a:prstGeom>
          <a:solidFill>
            <a:srgbClr val="D54F41">
              <a:lumMod val="60000"/>
              <a:lumOff val="4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PRECIOS DE PETROLEO A LA BAJA- CRISIS FINANCIERA 2014</a:t>
            </a:r>
            <a:endParaRPr kumimoji="0" lang="es-ES_tradnl" sz="12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Oval 1038"/>
          <p:cNvSpPr>
            <a:spLocks noChangeArrowheads="1"/>
          </p:cNvSpPr>
          <p:nvPr/>
        </p:nvSpPr>
        <p:spPr bwMode="auto">
          <a:xfrm>
            <a:off x="6228184" y="2792874"/>
            <a:ext cx="2915592" cy="1687890"/>
          </a:xfrm>
          <a:prstGeom prst="ellipse">
            <a:avLst/>
          </a:prstGeom>
          <a:solidFill>
            <a:srgbClr val="996600">
              <a:lumMod val="20000"/>
              <a:lumOff val="8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TERRORISMO, NARCOTRÁFICO,</a:t>
            </a:r>
            <a:r>
              <a:rPr kumimoji="0" lang="es-ES_tradnl" sz="1200" b="1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VIOLENCIA CIUDADANA, DESASTRES NATURALES Y MEDIO AMBIENTE.</a:t>
            </a:r>
            <a:endParaRPr kumimoji="0" lang="es-ES_tradnl" sz="12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AutoShape 1029"/>
          <p:cNvSpPr>
            <a:spLocks noChangeArrowheads="1"/>
          </p:cNvSpPr>
          <p:nvPr/>
        </p:nvSpPr>
        <p:spPr bwMode="auto">
          <a:xfrm rot="13721303">
            <a:off x="2332803" y="3912156"/>
            <a:ext cx="1368000" cy="620712"/>
          </a:xfrm>
          <a:prstGeom prst="rightArrow">
            <a:avLst>
              <a:gd name="adj1" fmla="val 50000"/>
              <a:gd name="adj2" fmla="val 645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srgbClr val="FFC000">
                <a:alpha val="50000"/>
              </a:srgbClr>
            </a:inn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es-EC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AutoShape 1029"/>
          <p:cNvSpPr>
            <a:spLocks noChangeArrowheads="1"/>
          </p:cNvSpPr>
          <p:nvPr/>
        </p:nvSpPr>
        <p:spPr bwMode="auto">
          <a:xfrm rot="15734431">
            <a:off x="3263738" y="3550252"/>
            <a:ext cx="1368000" cy="620712"/>
          </a:xfrm>
          <a:prstGeom prst="rightArrow">
            <a:avLst>
              <a:gd name="adj1" fmla="val 50000"/>
              <a:gd name="adj2" fmla="val 645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srgbClr val="FFC000">
                <a:alpha val="50000"/>
              </a:srgbClr>
            </a:inn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es-EC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AutoShape 1029"/>
          <p:cNvSpPr>
            <a:spLocks noChangeArrowheads="1"/>
          </p:cNvSpPr>
          <p:nvPr/>
        </p:nvSpPr>
        <p:spPr bwMode="auto">
          <a:xfrm rot="17350692">
            <a:off x="4378281" y="3506598"/>
            <a:ext cx="1368000" cy="620712"/>
          </a:xfrm>
          <a:prstGeom prst="rightArrow">
            <a:avLst>
              <a:gd name="adj1" fmla="val 50000"/>
              <a:gd name="adj2" fmla="val 645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srgbClr val="FFC000">
                <a:alpha val="50000"/>
              </a:srgbClr>
            </a:inn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es-EC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AutoShape 1029"/>
          <p:cNvSpPr>
            <a:spLocks noChangeArrowheads="1"/>
          </p:cNvSpPr>
          <p:nvPr/>
        </p:nvSpPr>
        <p:spPr bwMode="auto">
          <a:xfrm>
            <a:off x="5940304" y="4680496"/>
            <a:ext cx="1368000" cy="620712"/>
          </a:xfrm>
          <a:prstGeom prst="rightArrow">
            <a:avLst>
              <a:gd name="adj1" fmla="val 50000"/>
              <a:gd name="adj2" fmla="val 645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srgbClr val="FFC000">
                <a:alpha val="50000"/>
              </a:srgbClr>
            </a:inn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es-EC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AutoShape 1029"/>
          <p:cNvSpPr>
            <a:spLocks noChangeArrowheads="1"/>
          </p:cNvSpPr>
          <p:nvPr/>
        </p:nvSpPr>
        <p:spPr bwMode="auto">
          <a:xfrm rot="18897343">
            <a:off x="5300343" y="3831060"/>
            <a:ext cx="1368000" cy="620712"/>
          </a:xfrm>
          <a:prstGeom prst="rightArrow">
            <a:avLst>
              <a:gd name="adj1" fmla="val 50000"/>
              <a:gd name="adj2" fmla="val 645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srgbClr val="FFC000">
                <a:alpha val="50000"/>
              </a:srgbClr>
            </a:inn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es-EC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4860288" y="2175247"/>
            <a:ext cx="230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1200" b="1" i="1" kern="0" dirty="0" smtClean="0">
                <a:solidFill>
                  <a:sysClr val="windowText" lastClr="000000"/>
                </a:solidFill>
              </a:rPr>
              <a:t>SITUACION ECONOMICA MEDIO ORIENTE</a:t>
            </a:r>
            <a:endParaRPr kumimoji="0" lang="es-ES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6876256" y="4752608"/>
            <a:ext cx="2376263" cy="1556712"/>
            <a:chOff x="6948264" y="3861048"/>
            <a:chExt cx="2376263" cy="1556712"/>
          </a:xfrm>
        </p:grpSpPr>
        <p:sp>
          <p:nvSpPr>
            <p:cNvPr id="21" name="Oval 1038"/>
            <p:cNvSpPr>
              <a:spLocks noChangeArrowheads="1"/>
            </p:cNvSpPr>
            <p:nvPr/>
          </p:nvSpPr>
          <p:spPr bwMode="auto">
            <a:xfrm>
              <a:off x="7164288" y="3861048"/>
              <a:ext cx="2088232" cy="1556712"/>
            </a:xfrm>
            <a:prstGeom prst="ellipse">
              <a:avLst/>
            </a:prstGeom>
            <a:solidFill>
              <a:srgbClr val="996600">
                <a:lumMod val="20000"/>
                <a:lumOff val="8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6948264" y="4000504"/>
              <a:ext cx="237626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AUMENTO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DE BRECHA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1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ENTRE POBRES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1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Y RICOS.</a:t>
              </a:r>
              <a:endParaRPr kumimoji="0" lang="es-ES_tradnl" sz="1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29 CuadroTexto"/>
          <p:cNvSpPr txBox="1"/>
          <p:nvPr/>
        </p:nvSpPr>
        <p:spPr>
          <a:xfrm>
            <a:off x="6020927" y="116632"/>
            <a:ext cx="3015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FFF00"/>
                </a:solidFill>
                <a:latin typeface="Impact" panose="020B0806030902050204" pitchFamily="34" charset="0"/>
              </a:rPr>
              <a:t>INTRODUCCIÓN </a:t>
            </a:r>
            <a:endParaRPr lang="es-ES" sz="36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000060"/>
            <a:ext cx="1723375" cy="75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737" y="6007723"/>
            <a:ext cx="1723375" cy="80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43" y="6006843"/>
            <a:ext cx="1777741" cy="80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672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NUEVOS INDICADORES DE GESTIÓN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107504" y="1515710"/>
            <a:ext cx="8928992" cy="5225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620250" y="2298700"/>
            <a:ext cx="11017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481557"/>
              </p:ext>
            </p:extLst>
          </p:nvPr>
        </p:nvGraphicFramePr>
        <p:xfrm>
          <a:off x="107505" y="1515709"/>
          <a:ext cx="8928990" cy="522565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33400"/>
                <a:gridCol w="1354792"/>
                <a:gridCol w="1110573"/>
                <a:gridCol w="128059"/>
                <a:gridCol w="866355"/>
                <a:gridCol w="812874"/>
                <a:gridCol w="812874"/>
                <a:gridCol w="631048"/>
                <a:gridCol w="870904"/>
                <a:gridCol w="1008111"/>
              </a:tblGrid>
              <a:tr h="345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PROCESO: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PRODUCCIÓN Y DIFUSIÓN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3"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CS.1.1.P1. INDICADORES PARA EL PROCEDIMIENTO DE ELABORACIÓN DE LA REVISTA “EL EJERCITO NACIONAL”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25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SUBPROCESO: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PRODUCCIÓN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8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175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PROCEDIMIENTO: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ELABORACIÓN DE LA REVISTA “EL EJÉRCITO NACIONAL”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8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90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NOMBRE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DESCRIPCIÓN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FÓRMULA DE CÁLCULO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ALCANZADO/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Tiempo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ALCANZADO/ Semáforos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FRECUENCIA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FUENTE DE LA INFORMACIÓN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69007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Eficacia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Planificación y elaboración de la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Revista </a:t>
                      </a:r>
                      <a:r>
                        <a:rPr lang="es-ES" sz="900" i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El Ejército Nacional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Permite medir el nivel de planificación y producción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de elaboración /Nivel de  planificación *100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40%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Temática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Autores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Redacción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2 meses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Anual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Público externo e interno que recibe la Revista.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5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40%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Corrección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Diseño gráfico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2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2887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20%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Terminados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Distribución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 mes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251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EFICIENCIA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Empleo recursos disponibles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Permite medir el nivel de utilización adecuado del presupuesto.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empleado /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presupuestado *100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 meses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Anual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Dirección de Comunicación Social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Del Ejército.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54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732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380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EFECTIVIDAD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(Calidad del Servicio/Satisfacción)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Aceptación del producto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Permite medir el nivel de aceptación por parte del público externo e interno.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de aceptación en la difusión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 Número recibidos para la  difusión*100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 días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85-100%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Anual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Público externo e interno que recibe la Revista.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54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 días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70-84.99%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672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 días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0-69.99%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999" marR="44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912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1331640" y="3249843"/>
            <a:ext cx="6552728" cy="1015663"/>
          </a:xfrm>
          <a:prstGeom prst="rect">
            <a:avLst/>
          </a:prstGeom>
          <a:noFill/>
          <a:effectLst>
            <a:outerShdw blurRad="101600" dist="50800" dir="48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6000" b="1" spc="600" dirty="0" smtClean="0">
                <a:ln w="1905"/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rPr>
              <a:t>PLAN DE MEJORA</a:t>
            </a:r>
            <a:endParaRPr lang="es-MX" sz="6000" b="1" spc="600" dirty="0">
              <a:ln w="1905"/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mpact" pitchFamily="34" charset="0"/>
            </a:endParaRPr>
          </a:p>
        </p:txBody>
      </p:sp>
      <p:sp>
        <p:nvSpPr>
          <p:cNvPr id="8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214810" y="2387810"/>
            <a:ext cx="684000" cy="6840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0"/>
            <a:ext cx="1944215" cy="2132856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16" y="4725144"/>
            <a:ext cx="1893872" cy="184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25144"/>
            <a:ext cx="1800200" cy="179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159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133 Rectángulo"/>
          <p:cNvSpPr/>
          <p:nvPr/>
        </p:nvSpPr>
        <p:spPr>
          <a:xfrm>
            <a:off x="8719" y="392630"/>
            <a:ext cx="9112032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prstClr val="white"/>
              </a:solidFill>
            </a:endParaRPr>
          </a:p>
        </p:txBody>
      </p:sp>
      <p:sp>
        <p:nvSpPr>
          <p:cNvPr id="145" name="Line 9">
            <a:hlinkClick r:id="" action="ppaction://noaction"/>
          </p:cNvPr>
          <p:cNvSpPr>
            <a:spLocks noChangeShapeType="1"/>
          </p:cNvSpPr>
          <p:nvPr/>
        </p:nvSpPr>
        <p:spPr bwMode="auto">
          <a:xfrm flipV="1">
            <a:off x="4663342" y="1037660"/>
            <a:ext cx="1064178" cy="682848"/>
          </a:xfrm>
          <a:prstGeom prst="line">
            <a:avLst/>
          </a:prstGeom>
          <a:noFill/>
          <a:ln w="139700">
            <a:solidFill>
              <a:srgbClr val="00B050"/>
            </a:solidFill>
            <a:round/>
            <a:headEnd/>
            <a:tailEnd type="oval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FF0000"/>
              </a:solidFill>
            </a:endParaRPr>
          </a:p>
        </p:txBody>
      </p:sp>
      <p:sp>
        <p:nvSpPr>
          <p:cNvPr id="143" name="Line 9">
            <a:hlinkClick r:id="" action="ppaction://noaction"/>
          </p:cNvPr>
          <p:cNvSpPr>
            <a:spLocks noChangeShapeType="1"/>
          </p:cNvSpPr>
          <p:nvPr/>
        </p:nvSpPr>
        <p:spPr bwMode="auto">
          <a:xfrm flipV="1">
            <a:off x="3742040" y="1620924"/>
            <a:ext cx="1064178" cy="682848"/>
          </a:xfrm>
          <a:prstGeom prst="line">
            <a:avLst/>
          </a:prstGeom>
          <a:noFill/>
          <a:ln w="139700">
            <a:solidFill>
              <a:srgbClr val="00B050"/>
            </a:solidFill>
            <a:round/>
            <a:headEnd/>
            <a:tailEnd type="oval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FF0000"/>
              </a:solidFill>
            </a:endParaRPr>
          </a:p>
        </p:txBody>
      </p:sp>
      <p:sp>
        <p:nvSpPr>
          <p:cNvPr id="141" name="Line 9">
            <a:hlinkClick r:id="" action="ppaction://noaction"/>
          </p:cNvPr>
          <p:cNvSpPr>
            <a:spLocks noChangeShapeType="1"/>
          </p:cNvSpPr>
          <p:nvPr/>
        </p:nvSpPr>
        <p:spPr bwMode="auto">
          <a:xfrm flipV="1">
            <a:off x="2813346" y="2210186"/>
            <a:ext cx="1064178" cy="682848"/>
          </a:xfrm>
          <a:prstGeom prst="line">
            <a:avLst/>
          </a:prstGeom>
          <a:noFill/>
          <a:ln w="139700">
            <a:solidFill>
              <a:srgbClr val="00B050"/>
            </a:solidFill>
            <a:round/>
            <a:headEnd/>
            <a:tailEnd type="oval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FF0000"/>
              </a:solidFill>
            </a:endParaRPr>
          </a:p>
        </p:txBody>
      </p:sp>
      <p:sp>
        <p:nvSpPr>
          <p:cNvPr id="101" name="Line 8">
            <a:hlinkClick r:id="" action="ppaction://noaction"/>
          </p:cNvPr>
          <p:cNvSpPr>
            <a:spLocks noChangeShapeType="1"/>
          </p:cNvSpPr>
          <p:nvPr/>
        </p:nvSpPr>
        <p:spPr bwMode="auto">
          <a:xfrm flipV="1">
            <a:off x="1421809" y="2876715"/>
            <a:ext cx="1412994" cy="900000"/>
          </a:xfrm>
          <a:prstGeom prst="line">
            <a:avLst/>
          </a:prstGeom>
          <a:noFill/>
          <a:ln w="1397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oval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FF0000"/>
              </a:solidFill>
            </a:endParaRPr>
          </a:p>
        </p:txBody>
      </p:sp>
      <p:cxnSp>
        <p:nvCxnSpPr>
          <p:cNvPr id="33" name="29 Conector recto"/>
          <p:cNvCxnSpPr>
            <a:cxnSpLocks noChangeShapeType="1"/>
          </p:cNvCxnSpPr>
          <p:nvPr/>
        </p:nvCxnSpPr>
        <p:spPr bwMode="auto">
          <a:xfrm rot="5400000">
            <a:off x="1025859" y="2598868"/>
            <a:ext cx="792000" cy="0"/>
          </a:xfrm>
          <a:prstGeom prst="line">
            <a:avLst/>
          </a:prstGeom>
          <a:noFill/>
          <a:ln w="127000" algn="ctr">
            <a:solidFill>
              <a:schemeClr val="tx1"/>
            </a:solidFill>
            <a:miter lim="800000"/>
            <a:headEnd type="oval" w="med" len="med"/>
            <a:tailEnd/>
          </a:ln>
        </p:spPr>
      </p:cxnSp>
      <p:sp>
        <p:nvSpPr>
          <p:cNvPr id="54" name="Text Box 14"/>
          <p:cNvSpPr txBox="1">
            <a:spLocks noChangeArrowheads="1"/>
          </p:cNvSpPr>
          <p:nvPr/>
        </p:nvSpPr>
        <p:spPr bwMode="auto">
          <a:xfrm>
            <a:off x="940786" y="2042034"/>
            <a:ext cx="10001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MX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8" name="Line 3">
            <a:hlinkClick r:id="" action="ppaction://noaction"/>
          </p:cNvPr>
          <p:cNvSpPr>
            <a:spLocks noChangeShapeType="1"/>
          </p:cNvSpPr>
          <p:nvPr/>
        </p:nvSpPr>
        <p:spPr bwMode="auto">
          <a:xfrm>
            <a:off x="2303129" y="3816200"/>
            <a:ext cx="36000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oval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FF0000"/>
              </a:solidFill>
            </a:endParaRPr>
          </a:p>
        </p:txBody>
      </p:sp>
      <p:cxnSp>
        <p:nvCxnSpPr>
          <p:cNvPr id="34" name="30 Conector recto"/>
          <p:cNvCxnSpPr>
            <a:cxnSpLocks noChangeShapeType="1"/>
          </p:cNvCxnSpPr>
          <p:nvPr/>
        </p:nvCxnSpPr>
        <p:spPr bwMode="auto">
          <a:xfrm rot="5400000">
            <a:off x="1035326" y="1253460"/>
            <a:ext cx="792000" cy="0"/>
          </a:xfrm>
          <a:prstGeom prst="line">
            <a:avLst/>
          </a:prstGeom>
          <a:noFill/>
          <a:ln w="127000" algn="ctr">
            <a:solidFill>
              <a:schemeClr val="tx1"/>
            </a:solidFill>
            <a:miter lim="800000"/>
            <a:headEnd type="oval" w="med" len="med"/>
            <a:tailEnd/>
          </a:ln>
        </p:spPr>
      </p:cxn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932412" y="670834"/>
            <a:ext cx="10001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MX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1" name="Text Box 14"/>
          <p:cNvSpPr txBox="1">
            <a:spLocks noChangeArrowheads="1"/>
          </p:cNvSpPr>
          <p:nvPr/>
        </p:nvSpPr>
        <p:spPr bwMode="auto">
          <a:xfrm>
            <a:off x="403474" y="120827"/>
            <a:ext cx="22145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MX" sz="1400" b="1" dirty="0">
                <a:solidFill>
                  <a:prstClr val="black"/>
                </a:solidFill>
                <a:latin typeface="Arial" charset="0"/>
              </a:rPr>
              <a:t>TIEMPO (Meses)</a:t>
            </a:r>
          </a:p>
        </p:txBody>
      </p:sp>
      <p:sp>
        <p:nvSpPr>
          <p:cNvPr id="62" name="Text Box 14"/>
          <p:cNvSpPr txBox="1">
            <a:spLocks noChangeArrowheads="1"/>
          </p:cNvSpPr>
          <p:nvPr/>
        </p:nvSpPr>
        <p:spPr bwMode="auto">
          <a:xfrm>
            <a:off x="6071055" y="3685335"/>
            <a:ext cx="858399" cy="31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MX" sz="1400" b="1" dirty="0">
                <a:solidFill>
                  <a:prstClr val="black"/>
                </a:solidFill>
                <a:latin typeface="Arial" charset="0"/>
              </a:rPr>
              <a:t>FASES</a:t>
            </a:r>
          </a:p>
        </p:txBody>
      </p:sp>
      <p:grpSp>
        <p:nvGrpSpPr>
          <p:cNvPr id="6" name="120 Grupo"/>
          <p:cNvGrpSpPr/>
          <p:nvPr/>
        </p:nvGrpSpPr>
        <p:grpSpPr>
          <a:xfrm>
            <a:off x="4661817" y="847876"/>
            <a:ext cx="1610950" cy="872632"/>
            <a:chOff x="4648169" y="646178"/>
            <a:chExt cx="1610950" cy="872632"/>
          </a:xfrm>
        </p:grpSpPr>
        <p:sp>
          <p:nvSpPr>
            <p:cNvPr id="39" name="Line 9">
              <a:hlinkClick r:id="" action="ppaction://noaction"/>
            </p:cNvPr>
            <p:cNvSpPr>
              <a:spLocks noChangeShapeType="1"/>
            </p:cNvSpPr>
            <p:nvPr/>
          </p:nvSpPr>
          <p:spPr bwMode="auto">
            <a:xfrm flipV="1">
              <a:off x="4648169" y="835962"/>
              <a:ext cx="1064178" cy="682848"/>
            </a:xfrm>
            <a:prstGeom prst="line">
              <a:avLst/>
            </a:prstGeom>
            <a:noFill/>
            <a:ln w="139700">
              <a:solidFill>
                <a:schemeClr val="accent3">
                  <a:lumMod val="75000"/>
                </a:schemeClr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C" sz="1000" b="1">
                <a:solidFill>
                  <a:srgbClr val="FF0000"/>
                </a:solidFill>
              </a:endParaRPr>
            </a:p>
          </p:txBody>
        </p:sp>
        <p:sp>
          <p:nvSpPr>
            <p:cNvPr id="42" name="Text Box 14"/>
            <p:cNvSpPr txBox="1">
              <a:spLocks noChangeArrowheads="1"/>
            </p:cNvSpPr>
            <p:nvPr/>
          </p:nvSpPr>
          <p:spPr bwMode="auto">
            <a:xfrm>
              <a:off x="5106594" y="646178"/>
              <a:ext cx="11525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MX" sz="1600" b="1" dirty="0">
                  <a:solidFill>
                    <a:prstClr val="white"/>
                  </a:solidFill>
                  <a:latin typeface="Arial" charset="0"/>
                </a:rPr>
                <a:t> C</a:t>
              </a:r>
            </a:p>
          </p:txBody>
        </p:sp>
      </p:grpSp>
      <p:grpSp>
        <p:nvGrpSpPr>
          <p:cNvPr id="7" name="119 Grupo"/>
          <p:cNvGrpSpPr/>
          <p:nvPr/>
        </p:nvGrpSpPr>
        <p:grpSpPr>
          <a:xfrm>
            <a:off x="3740515" y="1433028"/>
            <a:ext cx="1603558" cy="870744"/>
            <a:chOff x="3726867" y="1243710"/>
            <a:chExt cx="1603558" cy="870744"/>
          </a:xfrm>
        </p:grpSpPr>
        <p:sp>
          <p:nvSpPr>
            <p:cNvPr id="40" name="Line 9">
              <a:hlinkClick r:id="" action="ppaction://noaction"/>
            </p:cNvPr>
            <p:cNvSpPr>
              <a:spLocks noChangeShapeType="1"/>
            </p:cNvSpPr>
            <p:nvPr/>
          </p:nvSpPr>
          <p:spPr bwMode="auto">
            <a:xfrm flipV="1">
              <a:off x="3726867" y="1431606"/>
              <a:ext cx="1064178" cy="682848"/>
            </a:xfrm>
            <a:prstGeom prst="line">
              <a:avLst/>
            </a:prstGeom>
            <a:noFill/>
            <a:ln w="139700">
              <a:solidFill>
                <a:schemeClr val="accent3">
                  <a:lumMod val="75000"/>
                </a:schemeClr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C" sz="1000" b="1">
                <a:solidFill>
                  <a:srgbClr val="FF0000"/>
                </a:solidFill>
              </a:endParaRPr>
            </a:p>
          </p:txBody>
        </p:sp>
        <p:sp>
          <p:nvSpPr>
            <p:cNvPr id="41" name="Text Box 14"/>
            <p:cNvSpPr txBox="1">
              <a:spLocks noChangeArrowheads="1"/>
            </p:cNvSpPr>
            <p:nvPr/>
          </p:nvSpPr>
          <p:spPr bwMode="auto">
            <a:xfrm>
              <a:off x="4177900" y="1243710"/>
              <a:ext cx="11525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MX" sz="1600" b="1" dirty="0">
                  <a:solidFill>
                    <a:prstClr val="white"/>
                  </a:solidFill>
                  <a:latin typeface="Arial" charset="0"/>
                </a:rPr>
                <a:t> B</a:t>
              </a:r>
            </a:p>
          </p:txBody>
        </p:sp>
      </p:grpSp>
      <p:grpSp>
        <p:nvGrpSpPr>
          <p:cNvPr id="8" name="118 Grupo"/>
          <p:cNvGrpSpPr/>
          <p:nvPr/>
        </p:nvGrpSpPr>
        <p:grpSpPr>
          <a:xfrm>
            <a:off x="2811821" y="2046040"/>
            <a:ext cx="1621059" cy="846994"/>
            <a:chOff x="2798173" y="1854730"/>
            <a:chExt cx="1621059" cy="846994"/>
          </a:xfrm>
        </p:grpSpPr>
        <p:sp>
          <p:nvSpPr>
            <p:cNvPr id="21" name="Line 9">
              <a:hlinkClick r:id="" action="ppaction://noaction"/>
            </p:cNvPr>
            <p:cNvSpPr>
              <a:spLocks noChangeShapeType="1"/>
            </p:cNvSpPr>
            <p:nvPr/>
          </p:nvSpPr>
          <p:spPr bwMode="auto">
            <a:xfrm flipV="1">
              <a:off x="2798173" y="2018876"/>
              <a:ext cx="1064178" cy="682848"/>
            </a:xfrm>
            <a:prstGeom prst="line">
              <a:avLst/>
            </a:prstGeom>
            <a:noFill/>
            <a:ln w="139700">
              <a:solidFill>
                <a:schemeClr val="accent3">
                  <a:lumMod val="75000"/>
                </a:schemeClr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C" sz="1000" b="1">
                <a:solidFill>
                  <a:srgbClr val="FF0000"/>
                </a:solidFill>
              </a:endParaRPr>
            </a:p>
          </p:txBody>
        </p:sp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3266707" y="1854730"/>
              <a:ext cx="11525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MX" sz="1600" b="1" dirty="0">
                  <a:solidFill>
                    <a:prstClr val="white"/>
                  </a:solidFill>
                  <a:latin typeface="Arial" charset="0"/>
                </a:rPr>
                <a:t> A</a:t>
              </a:r>
            </a:p>
          </p:txBody>
        </p:sp>
      </p:grpSp>
      <p:cxnSp>
        <p:nvCxnSpPr>
          <p:cNvPr id="37" name="29 Conector recto"/>
          <p:cNvCxnSpPr>
            <a:cxnSpLocks noChangeShapeType="1"/>
          </p:cNvCxnSpPr>
          <p:nvPr/>
        </p:nvCxnSpPr>
        <p:spPr bwMode="auto">
          <a:xfrm rot="5400000">
            <a:off x="1022052" y="2016798"/>
            <a:ext cx="792000" cy="0"/>
          </a:xfrm>
          <a:prstGeom prst="line">
            <a:avLst/>
          </a:prstGeom>
          <a:noFill/>
          <a:ln w="127000" algn="ctr">
            <a:solidFill>
              <a:schemeClr val="tx1"/>
            </a:solidFill>
            <a:miter lim="800000"/>
            <a:headEnd type="oval" w="med" len="med"/>
            <a:tailEnd/>
          </a:ln>
        </p:spPr>
      </p:cxn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937037" y="1449260"/>
            <a:ext cx="10001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MX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8577198" y="1268760"/>
            <a:ext cx="40908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</a:rPr>
              <a:t>P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</a:rPr>
              <a:t>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</a:rPr>
              <a:t>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</a:rPr>
              <a:t>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b="1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</a:rPr>
              <a:t>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</a:rPr>
              <a:t>E</a:t>
            </a:r>
            <a:endParaRPr lang="es-ES" sz="20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</a:rPr>
              <a:t>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</a:rPr>
              <a:t>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</a:rPr>
              <a:t>J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</a:rPr>
              <a:t>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</a:rPr>
              <a:t>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</a:rPr>
              <a:t>A</a:t>
            </a:r>
            <a:endParaRPr lang="es-ES" sz="20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2000" b="1" dirty="0">
              <a:solidFill>
                <a:prstClr val="black"/>
              </a:solidFill>
            </a:endParaRPr>
          </a:p>
        </p:txBody>
      </p:sp>
      <p:sp>
        <p:nvSpPr>
          <p:cNvPr id="65" name="2 Subtítulo"/>
          <p:cNvSpPr>
            <a:spLocks noGrp="1"/>
          </p:cNvSpPr>
          <p:nvPr>
            <p:ph type="subTitle" idx="1"/>
          </p:nvPr>
        </p:nvSpPr>
        <p:spPr>
          <a:xfrm>
            <a:off x="116206" y="4428640"/>
            <a:ext cx="1872000" cy="396000"/>
          </a:xfr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77500" lnSpcReduction="20000"/>
          </a:bodyPr>
          <a:lstStyle/>
          <a:p>
            <a:r>
              <a:rPr lang="es-ES" sz="1050" b="1" dirty="0" smtClean="0">
                <a:solidFill>
                  <a:schemeClr val="bg1"/>
                </a:solidFill>
              </a:rPr>
              <a:t>ELABORACIÓN DE LA  PROPUESTA DEFINITIVA PARA LA REORGANIZACIÓN DE LAS </a:t>
            </a:r>
            <a:r>
              <a:rPr lang="es-ES" sz="1050" b="1" dirty="0" err="1" smtClean="0">
                <a:solidFill>
                  <a:schemeClr val="bg1"/>
                </a:solidFill>
              </a:rPr>
              <a:t>FF.AA.</a:t>
            </a:r>
            <a:endParaRPr lang="es-EC" sz="1050" b="1" dirty="0">
              <a:solidFill>
                <a:schemeClr val="bg1"/>
              </a:solidFill>
            </a:endParaRPr>
          </a:p>
        </p:txBody>
      </p:sp>
      <p:sp>
        <p:nvSpPr>
          <p:cNvPr id="66" name="2 Subtítulo"/>
          <p:cNvSpPr txBox="1">
            <a:spLocks/>
          </p:cNvSpPr>
          <p:nvPr/>
        </p:nvSpPr>
        <p:spPr>
          <a:xfrm>
            <a:off x="4018354" y="4419066"/>
            <a:ext cx="1896336" cy="52210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s-EC" sz="900" b="1" dirty="0"/>
              <a:t>ELABORACIÓN DE LOS NUEVOS PRODUCTOS COMUNICACIONALES</a:t>
            </a:r>
            <a:endParaRPr lang="es-EC" sz="900" b="1" dirty="0">
              <a:solidFill>
                <a:prstClr val="white"/>
              </a:solidFill>
            </a:endParaRPr>
          </a:p>
        </p:txBody>
      </p:sp>
      <p:sp>
        <p:nvSpPr>
          <p:cNvPr id="74" name="2 Subtítulo"/>
          <p:cNvSpPr txBox="1">
            <a:spLocks/>
          </p:cNvSpPr>
          <p:nvPr/>
        </p:nvSpPr>
        <p:spPr>
          <a:xfrm>
            <a:off x="630884" y="4062586"/>
            <a:ext cx="980373" cy="28575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ES" sz="1100" b="1" i="1" dirty="0">
                <a:solidFill>
                  <a:prstClr val="white"/>
                </a:solidFill>
              </a:rPr>
              <a:t>FASE I</a:t>
            </a:r>
          </a:p>
        </p:txBody>
      </p:sp>
      <p:sp>
        <p:nvSpPr>
          <p:cNvPr id="75" name="2 Subtítulo"/>
          <p:cNvSpPr txBox="1">
            <a:spLocks/>
          </p:cNvSpPr>
          <p:nvPr/>
        </p:nvSpPr>
        <p:spPr>
          <a:xfrm>
            <a:off x="4499992" y="4005064"/>
            <a:ext cx="980373" cy="28575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ES" sz="1100" b="1" i="1" dirty="0">
                <a:solidFill>
                  <a:prstClr val="white"/>
                </a:solidFill>
              </a:rPr>
              <a:t>FASE II</a:t>
            </a:r>
          </a:p>
        </p:txBody>
      </p:sp>
      <p:sp>
        <p:nvSpPr>
          <p:cNvPr id="17" name="Line 2">
            <a:hlinkClick r:id="" action="ppaction://noaction"/>
          </p:cNvPr>
          <p:cNvSpPr>
            <a:spLocks noChangeShapeType="1"/>
          </p:cNvSpPr>
          <p:nvPr/>
        </p:nvSpPr>
        <p:spPr bwMode="auto">
          <a:xfrm>
            <a:off x="1385179" y="3816200"/>
            <a:ext cx="14760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oval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FF0000"/>
              </a:solidFill>
            </a:endParaRPr>
          </a:p>
        </p:txBody>
      </p:sp>
      <p:grpSp>
        <p:nvGrpSpPr>
          <p:cNvPr id="14" name="92 Grupo"/>
          <p:cNvGrpSpPr/>
          <p:nvPr/>
        </p:nvGrpSpPr>
        <p:grpSpPr>
          <a:xfrm>
            <a:off x="1999485" y="2934587"/>
            <a:ext cx="916331" cy="945584"/>
            <a:chOff x="1020510" y="2722994"/>
            <a:chExt cx="916331" cy="945584"/>
          </a:xfrm>
        </p:grpSpPr>
        <p:cxnSp>
          <p:nvCxnSpPr>
            <p:cNvPr id="77" name="76 Conector recto"/>
            <p:cNvCxnSpPr/>
            <p:nvPr/>
          </p:nvCxnSpPr>
          <p:spPr>
            <a:xfrm rot="5400000">
              <a:off x="1069726" y="3301096"/>
              <a:ext cx="571504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77 Conector recto"/>
            <p:cNvCxnSpPr/>
            <p:nvPr/>
          </p:nvCxnSpPr>
          <p:spPr>
            <a:xfrm rot="16200000" flipH="1">
              <a:off x="1419203" y="3151622"/>
              <a:ext cx="866780" cy="95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79 Conector recto"/>
            <p:cNvCxnSpPr/>
            <p:nvPr/>
          </p:nvCxnSpPr>
          <p:spPr>
            <a:xfrm rot="16200000" flipH="1">
              <a:off x="890337" y="3393281"/>
              <a:ext cx="366714" cy="95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81 Conector recto"/>
            <p:cNvCxnSpPr/>
            <p:nvPr/>
          </p:nvCxnSpPr>
          <p:spPr>
            <a:xfrm rot="5400000">
              <a:off x="1213620" y="3213892"/>
              <a:ext cx="71438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83 Elipse"/>
            <p:cNvSpPr/>
            <p:nvPr/>
          </p:nvSpPr>
          <p:spPr>
            <a:xfrm>
              <a:off x="1020510" y="3524578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C" sz="1000" b="1">
                <a:solidFill>
                  <a:prstClr val="white"/>
                </a:solidFill>
              </a:endParaRPr>
            </a:p>
          </p:txBody>
        </p:sp>
        <p:sp>
          <p:nvSpPr>
            <p:cNvPr id="85" name="84 Elipse"/>
            <p:cNvSpPr/>
            <p:nvPr/>
          </p:nvSpPr>
          <p:spPr>
            <a:xfrm>
              <a:off x="1306262" y="3524578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C" sz="1000" b="1">
                <a:solidFill>
                  <a:prstClr val="white"/>
                </a:solidFill>
              </a:endParaRPr>
            </a:p>
          </p:txBody>
        </p:sp>
        <p:sp>
          <p:nvSpPr>
            <p:cNvPr id="86" name="85 Elipse"/>
            <p:cNvSpPr/>
            <p:nvPr/>
          </p:nvSpPr>
          <p:spPr>
            <a:xfrm>
              <a:off x="1499042" y="3524578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C" sz="1000" b="1">
                <a:solidFill>
                  <a:prstClr val="white"/>
                </a:solidFill>
              </a:endParaRPr>
            </a:p>
          </p:txBody>
        </p:sp>
        <p:sp>
          <p:nvSpPr>
            <p:cNvPr id="87" name="86 Elipse"/>
            <p:cNvSpPr/>
            <p:nvPr/>
          </p:nvSpPr>
          <p:spPr>
            <a:xfrm>
              <a:off x="1792841" y="3524578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C" sz="1000" b="1">
                <a:solidFill>
                  <a:prstClr val="white"/>
                </a:solidFill>
              </a:endParaRPr>
            </a:p>
          </p:txBody>
        </p:sp>
      </p:grpSp>
      <p:sp>
        <p:nvSpPr>
          <p:cNvPr id="20" name="Line 8">
            <a:hlinkClick r:id="" action="ppaction://noaction"/>
          </p:cNvPr>
          <p:cNvSpPr>
            <a:spLocks noChangeShapeType="1"/>
          </p:cNvSpPr>
          <p:nvPr/>
        </p:nvSpPr>
        <p:spPr bwMode="auto">
          <a:xfrm flipV="1">
            <a:off x="1392948" y="2861584"/>
            <a:ext cx="1412994" cy="900000"/>
          </a:xfrm>
          <a:prstGeom prst="line">
            <a:avLst/>
          </a:prstGeom>
          <a:noFill/>
          <a:ln w="139700">
            <a:solidFill>
              <a:srgbClr val="0070C0"/>
            </a:solidFill>
            <a:round/>
            <a:headEnd/>
            <a:tailEnd type="oval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FF0000"/>
              </a:solidFill>
            </a:endParaRPr>
          </a:p>
        </p:txBody>
      </p:sp>
      <p:cxnSp>
        <p:nvCxnSpPr>
          <p:cNvPr id="32" name="27 Conector recto"/>
          <p:cNvCxnSpPr>
            <a:cxnSpLocks noChangeShapeType="1"/>
          </p:cNvCxnSpPr>
          <p:nvPr/>
        </p:nvCxnSpPr>
        <p:spPr bwMode="auto">
          <a:xfrm rot="5400000">
            <a:off x="934658" y="3392503"/>
            <a:ext cx="946270" cy="0"/>
          </a:xfrm>
          <a:prstGeom prst="line">
            <a:avLst/>
          </a:prstGeom>
          <a:noFill/>
          <a:ln w="127000" algn="ctr">
            <a:solidFill>
              <a:schemeClr val="tx1"/>
            </a:solidFill>
            <a:miter lim="800000"/>
            <a:headEnd type="oval" w="med" len="med"/>
            <a:tailEnd/>
          </a:ln>
        </p:spPr>
      </p:cxnSp>
      <p:sp>
        <p:nvSpPr>
          <p:cNvPr id="55" name="Text Box 14"/>
          <p:cNvSpPr txBox="1">
            <a:spLocks noChangeArrowheads="1"/>
          </p:cNvSpPr>
          <p:nvPr/>
        </p:nvSpPr>
        <p:spPr bwMode="auto">
          <a:xfrm>
            <a:off x="921793" y="2713638"/>
            <a:ext cx="972000" cy="37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MX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5" name="104 CuadroTexto"/>
          <p:cNvSpPr txBox="1"/>
          <p:nvPr/>
        </p:nvSpPr>
        <p:spPr>
          <a:xfrm>
            <a:off x="200634" y="3249472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200" b="1" dirty="0" smtClean="0">
                <a:solidFill>
                  <a:prstClr val="black"/>
                </a:solidFill>
              </a:rPr>
              <a:t>PLAN DE MEJORA</a:t>
            </a:r>
            <a:endParaRPr lang="es-EC" sz="1200" b="1" dirty="0">
              <a:solidFill>
                <a:prstClr val="black"/>
              </a:solidFill>
            </a:endParaRPr>
          </a:p>
        </p:txBody>
      </p:sp>
      <p:sp>
        <p:nvSpPr>
          <p:cNvPr id="104" name="103 Flecha derecha"/>
          <p:cNvSpPr/>
          <p:nvPr/>
        </p:nvSpPr>
        <p:spPr>
          <a:xfrm>
            <a:off x="336752" y="3705396"/>
            <a:ext cx="1163415" cy="285752"/>
          </a:xfrm>
          <a:prstGeom prst="rightArrow">
            <a:avLst>
              <a:gd name="adj1" fmla="val 50000"/>
              <a:gd name="adj2" fmla="val 6910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prstClr val="white"/>
              </a:solidFill>
            </a:endParaRPr>
          </a:p>
        </p:txBody>
      </p:sp>
      <p:sp>
        <p:nvSpPr>
          <p:cNvPr id="108" name="107 Flecha derecha"/>
          <p:cNvSpPr/>
          <p:nvPr/>
        </p:nvSpPr>
        <p:spPr>
          <a:xfrm>
            <a:off x="214314" y="3705396"/>
            <a:ext cx="734761" cy="285752"/>
          </a:xfrm>
          <a:prstGeom prst="rightArrow">
            <a:avLst>
              <a:gd name="adj1" fmla="val 50000"/>
              <a:gd name="adj2" fmla="val 6910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prstClr val="white"/>
              </a:solidFill>
            </a:endParaRPr>
          </a:p>
        </p:txBody>
      </p:sp>
      <p:sp>
        <p:nvSpPr>
          <p:cNvPr id="114" name="113 Flecha derecha"/>
          <p:cNvSpPr/>
          <p:nvPr/>
        </p:nvSpPr>
        <p:spPr>
          <a:xfrm>
            <a:off x="336720" y="3705396"/>
            <a:ext cx="1163415" cy="285752"/>
          </a:xfrm>
          <a:prstGeom prst="rightArrow">
            <a:avLst>
              <a:gd name="adj1" fmla="val 50000"/>
              <a:gd name="adj2" fmla="val 6910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prstClr val="white"/>
              </a:solidFill>
            </a:endParaRPr>
          </a:p>
        </p:txBody>
      </p:sp>
      <p:sp>
        <p:nvSpPr>
          <p:cNvPr id="115" name="114 Flecha derecha"/>
          <p:cNvSpPr/>
          <p:nvPr/>
        </p:nvSpPr>
        <p:spPr>
          <a:xfrm>
            <a:off x="214282" y="3705396"/>
            <a:ext cx="734761" cy="285752"/>
          </a:xfrm>
          <a:prstGeom prst="rightArrow">
            <a:avLst>
              <a:gd name="adj1" fmla="val 50000"/>
              <a:gd name="adj2" fmla="val 6910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prstClr val="white"/>
              </a:solidFill>
            </a:endParaRPr>
          </a:p>
        </p:txBody>
      </p:sp>
      <p:sp>
        <p:nvSpPr>
          <p:cNvPr id="117" name="116 CuadroTexto"/>
          <p:cNvSpPr txBox="1"/>
          <p:nvPr/>
        </p:nvSpPr>
        <p:spPr>
          <a:xfrm>
            <a:off x="3745294" y="2793616"/>
            <a:ext cx="4000527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1000" b="1" dirty="0" smtClean="0">
                <a:solidFill>
                  <a:prstClr val="black"/>
                </a:solidFill>
                <a:latin typeface="Arial" charset="0"/>
              </a:rPr>
              <a:t>OBJETIVO GENERAL: PROPUESTA DE UN PLAN DE MEJORA PARA EL PROCESO Y PRODUCTOS</a:t>
            </a:r>
            <a:endParaRPr lang="es-EC" sz="10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8" name="147 CuadroTexto"/>
          <p:cNvSpPr txBox="1"/>
          <p:nvPr/>
        </p:nvSpPr>
        <p:spPr>
          <a:xfrm>
            <a:off x="5985826" y="477833"/>
            <a:ext cx="2865062" cy="430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100" b="1" dirty="0" err="1">
                <a:solidFill>
                  <a:prstClr val="black"/>
                </a:solidFill>
              </a:rPr>
              <a:t>OBJ</a:t>
            </a:r>
            <a:r>
              <a:rPr lang="es-ES" sz="1100" b="1" dirty="0">
                <a:solidFill>
                  <a:prstClr val="black"/>
                </a:solidFill>
              </a:rPr>
              <a:t>. FINAL : </a:t>
            </a:r>
            <a:r>
              <a:rPr lang="es-ES" sz="1100" b="1" dirty="0" smtClean="0">
                <a:solidFill>
                  <a:prstClr val="black"/>
                </a:solidFill>
              </a:rPr>
              <a:t>PRESENTAR NUEVOS PRODUCTOS</a:t>
            </a:r>
            <a:endParaRPr lang="es-EC" sz="1100" b="1" dirty="0">
              <a:solidFill>
                <a:prstClr val="black"/>
              </a:solidFill>
            </a:endParaRPr>
          </a:p>
        </p:txBody>
      </p:sp>
      <p:sp>
        <p:nvSpPr>
          <p:cNvPr id="88" name="2 Subtítulo"/>
          <p:cNvSpPr txBox="1">
            <a:spLocks/>
          </p:cNvSpPr>
          <p:nvPr/>
        </p:nvSpPr>
        <p:spPr>
          <a:xfrm>
            <a:off x="110482" y="4428640"/>
            <a:ext cx="1872000" cy="5221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s-EC" sz="1050" b="1" dirty="0"/>
              <a:t>REUNIONES TÉCNICAS CON EL CÍRCULO DE CALIDAD </a:t>
            </a:r>
            <a:endParaRPr lang="es-EC" sz="1050" b="1" dirty="0">
              <a:solidFill>
                <a:prstClr val="black"/>
              </a:solidFill>
            </a:endParaRPr>
          </a:p>
        </p:txBody>
      </p:sp>
      <p:sp>
        <p:nvSpPr>
          <p:cNvPr id="97" name="2 Subtítulo"/>
          <p:cNvSpPr txBox="1">
            <a:spLocks/>
          </p:cNvSpPr>
          <p:nvPr/>
        </p:nvSpPr>
        <p:spPr>
          <a:xfrm>
            <a:off x="625160" y="4062586"/>
            <a:ext cx="980373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ES" sz="1100" b="1" i="1" dirty="0">
                <a:solidFill>
                  <a:prstClr val="black"/>
                </a:solidFill>
              </a:rPr>
              <a:t>FASE I</a:t>
            </a:r>
          </a:p>
        </p:txBody>
      </p:sp>
      <p:sp>
        <p:nvSpPr>
          <p:cNvPr id="103" name="2 Subtítulo"/>
          <p:cNvSpPr txBox="1">
            <a:spLocks/>
          </p:cNvSpPr>
          <p:nvPr/>
        </p:nvSpPr>
        <p:spPr>
          <a:xfrm>
            <a:off x="2061949" y="4401152"/>
            <a:ext cx="1819364" cy="5221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s-EC" sz="900" b="1" dirty="0"/>
              <a:t>ACTUALIZACIÓN DE LA LÍNEA EDITORIAL</a:t>
            </a:r>
            <a:r>
              <a:rPr lang="es-ES" sz="900" b="1" dirty="0" smtClean="0">
                <a:solidFill>
                  <a:prstClr val="black"/>
                </a:solidFill>
              </a:rPr>
              <a:t>.</a:t>
            </a:r>
            <a:endParaRPr lang="es-EC" sz="900" b="1" dirty="0">
              <a:solidFill>
                <a:prstClr val="black"/>
              </a:solidFill>
            </a:endParaRPr>
          </a:p>
        </p:txBody>
      </p:sp>
      <p:sp>
        <p:nvSpPr>
          <p:cNvPr id="109" name="2 Subtítulo"/>
          <p:cNvSpPr txBox="1">
            <a:spLocks/>
          </p:cNvSpPr>
          <p:nvPr/>
        </p:nvSpPr>
        <p:spPr>
          <a:xfrm>
            <a:off x="2339752" y="4032860"/>
            <a:ext cx="980373" cy="285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ES" sz="1100" b="1" i="1" dirty="0">
                <a:solidFill>
                  <a:prstClr val="black"/>
                </a:solidFill>
              </a:rPr>
              <a:t>FASE II</a:t>
            </a:r>
          </a:p>
        </p:txBody>
      </p:sp>
      <p:sp>
        <p:nvSpPr>
          <p:cNvPr id="121" name="120 CuadroTexto"/>
          <p:cNvSpPr txBox="1"/>
          <p:nvPr/>
        </p:nvSpPr>
        <p:spPr>
          <a:xfrm>
            <a:off x="841122" y="680860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C" sz="1400" b="1" dirty="0" smtClean="0">
                <a:solidFill>
                  <a:srgbClr val="000000"/>
                </a:solidFill>
                <a:latin typeface="Arial" charset="0"/>
              </a:rPr>
              <a:t>5-6</a:t>
            </a:r>
            <a:endParaRPr lang="es-EC" sz="11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2" name="121 CuadroTexto"/>
          <p:cNvSpPr txBox="1"/>
          <p:nvPr/>
        </p:nvSpPr>
        <p:spPr>
          <a:xfrm>
            <a:off x="862100" y="1403614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C" sz="1400" b="1" dirty="0" smtClean="0">
                <a:solidFill>
                  <a:srgbClr val="000000"/>
                </a:solidFill>
                <a:latin typeface="Arial" charset="0"/>
              </a:rPr>
              <a:t>4-5</a:t>
            </a:r>
            <a:endParaRPr lang="es-EC" sz="11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3" name="122 CuadroTexto"/>
          <p:cNvSpPr txBox="1"/>
          <p:nvPr/>
        </p:nvSpPr>
        <p:spPr>
          <a:xfrm>
            <a:off x="975580" y="204110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C" sz="1400" b="1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es-EC" sz="11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" name="123 CuadroTexto"/>
          <p:cNvSpPr txBox="1"/>
          <p:nvPr/>
        </p:nvSpPr>
        <p:spPr>
          <a:xfrm>
            <a:off x="888771" y="2817756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C" sz="1100" b="1" dirty="0">
                <a:solidFill>
                  <a:srgbClr val="000000"/>
                </a:solidFill>
                <a:latin typeface="Arial" charset="0"/>
              </a:rPr>
              <a:t>1-2</a:t>
            </a:r>
          </a:p>
        </p:txBody>
      </p:sp>
      <p:sp>
        <p:nvSpPr>
          <p:cNvPr id="45" name="44 CuadroTexto"/>
          <p:cNvSpPr txBox="1"/>
          <p:nvPr/>
        </p:nvSpPr>
        <p:spPr>
          <a:xfrm>
            <a:off x="4349353" y="2094836"/>
            <a:ext cx="1857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b="1" dirty="0">
                <a:solidFill>
                  <a:srgbClr val="C00000"/>
                </a:solidFill>
              </a:rPr>
              <a:t>PLAN DE IMPLEMENTACIÓN</a:t>
            </a:r>
            <a:endParaRPr lang="es-EC" sz="1100" b="1" dirty="0">
              <a:solidFill>
                <a:srgbClr val="C00000"/>
              </a:solidFill>
            </a:endParaRPr>
          </a:p>
        </p:txBody>
      </p:sp>
      <p:sp>
        <p:nvSpPr>
          <p:cNvPr id="98" name="97 Elipse"/>
          <p:cNvSpPr/>
          <p:nvPr/>
        </p:nvSpPr>
        <p:spPr>
          <a:xfrm>
            <a:off x="3718218" y="2052644"/>
            <a:ext cx="35719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4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111" name="110 CuadroTexto"/>
          <p:cNvSpPr txBox="1"/>
          <p:nvPr/>
        </p:nvSpPr>
        <p:spPr>
          <a:xfrm>
            <a:off x="2357463" y="2104192"/>
            <a:ext cx="1357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b="1" dirty="0" smtClean="0">
                <a:solidFill>
                  <a:prstClr val="black"/>
                </a:solidFill>
              </a:rPr>
              <a:t>FASE “II”</a:t>
            </a:r>
            <a:endParaRPr lang="es-EC" sz="1100" b="1" dirty="0">
              <a:solidFill>
                <a:prstClr val="black"/>
              </a:solidFill>
            </a:endParaRPr>
          </a:p>
        </p:txBody>
      </p:sp>
      <p:sp>
        <p:nvSpPr>
          <p:cNvPr id="112" name="111 Abrir llave"/>
          <p:cNvSpPr/>
          <p:nvPr/>
        </p:nvSpPr>
        <p:spPr>
          <a:xfrm rot="3338294">
            <a:off x="3295923" y="2041461"/>
            <a:ext cx="242612" cy="629052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prstClr val="black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262280" y="1507566"/>
            <a:ext cx="27661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b="1" dirty="0" smtClean="0">
                <a:solidFill>
                  <a:srgbClr val="C00000"/>
                </a:solidFill>
              </a:rPr>
              <a:t>PROCEDIMIENTO DE ELABORACIÓN ÚNICO</a:t>
            </a:r>
            <a:endParaRPr lang="es-EC" sz="1100" b="1" dirty="0">
              <a:solidFill>
                <a:srgbClr val="C00000"/>
              </a:solidFill>
            </a:endParaRPr>
          </a:p>
        </p:txBody>
      </p:sp>
      <p:sp>
        <p:nvSpPr>
          <p:cNvPr id="99" name="98 Elipse"/>
          <p:cNvSpPr/>
          <p:nvPr/>
        </p:nvSpPr>
        <p:spPr>
          <a:xfrm>
            <a:off x="4644653" y="1449842"/>
            <a:ext cx="35719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4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110" name="109 CuadroTexto"/>
          <p:cNvSpPr txBox="1"/>
          <p:nvPr/>
        </p:nvSpPr>
        <p:spPr>
          <a:xfrm>
            <a:off x="3357595" y="1428736"/>
            <a:ext cx="2143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C" sz="1100" b="1" dirty="0" smtClean="0">
                <a:solidFill>
                  <a:prstClr val="black"/>
                </a:solidFill>
              </a:rPr>
              <a:t>FASE “III”</a:t>
            </a:r>
            <a:endParaRPr lang="es-EC" sz="1100" b="1" dirty="0">
              <a:solidFill>
                <a:prstClr val="black"/>
              </a:solidFill>
            </a:endParaRPr>
          </a:p>
        </p:txBody>
      </p:sp>
      <p:sp>
        <p:nvSpPr>
          <p:cNvPr id="126" name="125 Abrir llave"/>
          <p:cNvSpPr/>
          <p:nvPr/>
        </p:nvSpPr>
        <p:spPr>
          <a:xfrm rot="3338294">
            <a:off x="4264523" y="1431777"/>
            <a:ext cx="242612" cy="629052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prstClr val="black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6088005" y="1007502"/>
            <a:ext cx="2300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b="1" dirty="0">
                <a:solidFill>
                  <a:srgbClr val="C00000"/>
                </a:solidFill>
              </a:rPr>
              <a:t>ESTRUCTURA </a:t>
            </a:r>
            <a:r>
              <a:rPr lang="es-ES" sz="1100" b="1" dirty="0" smtClean="0">
                <a:solidFill>
                  <a:srgbClr val="C00000"/>
                </a:solidFill>
              </a:rPr>
              <a:t>DE IMPRESOS MATERIALIZADA</a:t>
            </a:r>
            <a:endParaRPr lang="es-EC" sz="1100" b="1" dirty="0">
              <a:solidFill>
                <a:srgbClr val="C00000"/>
              </a:solidFill>
            </a:endParaRPr>
          </a:p>
        </p:txBody>
      </p:sp>
      <p:sp>
        <p:nvSpPr>
          <p:cNvPr id="102" name="101 Elipse"/>
          <p:cNvSpPr/>
          <p:nvPr/>
        </p:nvSpPr>
        <p:spPr>
          <a:xfrm>
            <a:off x="5568214" y="871313"/>
            <a:ext cx="35719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400" b="1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107" name="106 CuadroTexto"/>
          <p:cNvSpPr txBox="1"/>
          <p:nvPr/>
        </p:nvSpPr>
        <p:spPr>
          <a:xfrm>
            <a:off x="4297324" y="927688"/>
            <a:ext cx="20123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b="1" dirty="0" smtClean="0">
                <a:solidFill>
                  <a:prstClr val="black"/>
                </a:solidFill>
              </a:rPr>
              <a:t>FASE “IV</a:t>
            </a:r>
            <a:endParaRPr lang="es-EC" sz="1100" b="1" dirty="0">
              <a:solidFill>
                <a:prstClr val="black"/>
              </a:solidFill>
            </a:endParaRPr>
          </a:p>
        </p:txBody>
      </p:sp>
      <p:sp>
        <p:nvSpPr>
          <p:cNvPr id="127" name="126 Abrir llave"/>
          <p:cNvSpPr/>
          <p:nvPr/>
        </p:nvSpPr>
        <p:spPr>
          <a:xfrm rot="3338294">
            <a:off x="4803682" y="658692"/>
            <a:ext cx="285093" cy="1564643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prstClr val="black"/>
              </a:solidFill>
            </a:endParaRPr>
          </a:p>
        </p:txBody>
      </p:sp>
      <p:sp>
        <p:nvSpPr>
          <p:cNvPr id="113" name="2 Subtítulo"/>
          <p:cNvSpPr txBox="1">
            <a:spLocks/>
          </p:cNvSpPr>
          <p:nvPr/>
        </p:nvSpPr>
        <p:spPr>
          <a:xfrm>
            <a:off x="6255923" y="4005064"/>
            <a:ext cx="980373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ES" sz="1100" b="1" i="1" dirty="0">
                <a:solidFill>
                  <a:prstClr val="black"/>
                </a:solidFill>
              </a:rPr>
              <a:t>FASE </a:t>
            </a:r>
            <a:r>
              <a:rPr lang="es-ES" sz="1100" b="1" i="1" dirty="0" smtClean="0">
                <a:solidFill>
                  <a:prstClr val="black"/>
                </a:solidFill>
              </a:rPr>
              <a:t>IV</a:t>
            </a:r>
            <a:endParaRPr lang="es-ES" sz="1100" b="1" i="1" dirty="0">
              <a:solidFill>
                <a:prstClr val="black"/>
              </a:solidFill>
            </a:endParaRPr>
          </a:p>
        </p:txBody>
      </p:sp>
      <p:sp>
        <p:nvSpPr>
          <p:cNvPr id="116" name="2 Subtítulo"/>
          <p:cNvSpPr txBox="1">
            <a:spLocks/>
          </p:cNvSpPr>
          <p:nvPr/>
        </p:nvSpPr>
        <p:spPr>
          <a:xfrm>
            <a:off x="6084376" y="4401152"/>
            <a:ext cx="2016016" cy="5221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s-EC" sz="900" b="1" dirty="0">
                <a:latin typeface="Arial" panose="020B0604020202020204" pitchFamily="34" charset="0"/>
                <a:cs typeface="Arial" panose="020B0604020202020204" pitchFamily="34" charset="0"/>
              </a:rPr>
              <a:t>REVISIÓN Y APROBACIÓN DE LOS PRODUCTOS POR PARTE DEL DIRCOM</a:t>
            </a:r>
            <a:endParaRPr lang="es-EC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2 Subtítulo"/>
          <p:cNvSpPr txBox="1">
            <a:spLocks/>
          </p:cNvSpPr>
          <p:nvPr/>
        </p:nvSpPr>
        <p:spPr>
          <a:xfrm>
            <a:off x="1115616" y="5859226"/>
            <a:ext cx="1896336" cy="522102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s-EC" sz="900" b="1" dirty="0" smtClean="0"/>
              <a:t>PRESENTACIÓN DS LOS NUEVOS </a:t>
            </a:r>
            <a:r>
              <a:rPr lang="es-EC" sz="900" b="1" dirty="0"/>
              <a:t>PRODUCTOS COMUNICACIONALES</a:t>
            </a:r>
            <a:endParaRPr lang="es-EC" sz="900" b="1" dirty="0">
              <a:solidFill>
                <a:prstClr val="white"/>
              </a:solidFill>
            </a:endParaRPr>
          </a:p>
        </p:txBody>
      </p:sp>
      <p:sp>
        <p:nvSpPr>
          <p:cNvPr id="119" name="2 Subtítulo"/>
          <p:cNvSpPr txBox="1">
            <a:spLocks/>
          </p:cNvSpPr>
          <p:nvPr/>
        </p:nvSpPr>
        <p:spPr>
          <a:xfrm>
            <a:off x="1597254" y="5445224"/>
            <a:ext cx="980373" cy="285752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ES" sz="1100" b="1" i="1" dirty="0"/>
              <a:t>FASE V</a:t>
            </a:r>
          </a:p>
        </p:txBody>
      </p:sp>
      <p:sp>
        <p:nvSpPr>
          <p:cNvPr id="120" name="119 CuadroTexto"/>
          <p:cNvSpPr txBox="1"/>
          <p:nvPr/>
        </p:nvSpPr>
        <p:spPr>
          <a:xfrm>
            <a:off x="3002642" y="3311406"/>
            <a:ext cx="29120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b="1" dirty="0" smtClean="0">
                <a:solidFill>
                  <a:srgbClr val="C00000"/>
                </a:solidFill>
              </a:rPr>
              <a:t> IMPLEMENTACIÓN Y TRABAJO DEL CÍRCULO DE CALIDAD</a:t>
            </a:r>
            <a:endParaRPr lang="es-EC" sz="1100" b="1" dirty="0">
              <a:solidFill>
                <a:srgbClr val="C00000"/>
              </a:solidFill>
            </a:endParaRPr>
          </a:p>
        </p:txBody>
      </p:sp>
      <p:sp>
        <p:nvSpPr>
          <p:cNvPr id="125" name="124 CuadroTexto"/>
          <p:cNvSpPr txBox="1"/>
          <p:nvPr/>
        </p:nvSpPr>
        <p:spPr>
          <a:xfrm>
            <a:off x="5076056" y="503094"/>
            <a:ext cx="20123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b="1" dirty="0" smtClean="0">
                <a:solidFill>
                  <a:prstClr val="black"/>
                </a:solidFill>
              </a:rPr>
              <a:t>FASE “V”</a:t>
            </a:r>
            <a:endParaRPr lang="es-EC" sz="1100" b="1" dirty="0">
              <a:solidFill>
                <a:prstClr val="black"/>
              </a:solidFill>
            </a:endParaRPr>
          </a:p>
        </p:txBody>
      </p:sp>
      <p:pic>
        <p:nvPicPr>
          <p:cNvPr id="135" name="134 Imagen" descr="Así Somos N.º 9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741" y="5132072"/>
            <a:ext cx="1584176" cy="1969336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</p:spPr>
      </p:pic>
      <p:pic>
        <p:nvPicPr>
          <p:cNvPr id="136" name="135 Imagen" descr="Ejército Nacional Nº 19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65" y="5132072"/>
            <a:ext cx="1584176" cy="1969336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</p:pic>
      <p:sp>
        <p:nvSpPr>
          <p:cNvPr id="137" name="Rectangle 6"/>
          <p:cNvSpPr>
            <a:spLocks noChangeArrowheads="1"/>
          </p:cNvSpPr>
          <p:nvPr/>
        </p:nvSpPr>
        <p:spPr bwMode="auto">
          <a:xfrm>
            <a:off x="1331640" y="-99392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PLAN DE MEJORA IMPLEMENTACIÓN.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6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PLAN DE MEJORA IMPLEMENTACIÓN.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395536" y="1515710"/>
            <a:ext cx="8496944" cy="5225658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707929"/>
              </p:ext>
            </p:extLst>
          </p:nvPr>
        </p:nvGraphicFramePr>
        <p:xfrm>
          <a:off x="748856" y="1830324"/>
          <a:ext cx="7927599" cy="46268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71849"/>
                <a:gridCol w="1671849"/>
                <a:gridCol w="1450163"/>
                <a:gridCol w="1566869"/>
                <a:gridCol w="1566869"/>
              </a:tblGrid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Objetivos generales</a:t>
                      </a:r>
                      <a:endParaRPr lang="es-ES" sz="800" b="1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Actividades operativas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Responsabilidad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Indicador objetivo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Meta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830">
                <a:tc rowSpan="2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s-EC" sz="8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s-EC" sz="8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s-EC" sz="8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s-EC" sz="8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s-EC" sz="8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s-EC" sz="8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s-EC" sz="8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s-EC" sz="8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s-EC" sz="8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s-EC" sz="8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s-EC" sz="8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s-EC" sz="8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800" b="1" dirty="0" smtClean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Mejorar </a:t>
                      </a:r>
                      <a:r>
                        <a:rPr lang="es-EC" sz="8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los subprocesos y procedimientos del proceso de producción y difusión de la sección de producción y edición de la D.C.S.E.</a:t>
                      </a:r>
                      <a:endParaRPr lang="es-ES" sz="800" b="1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a)   Solicitar información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201930" indent="-2019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b)   Consolidar información  de interés institucional. 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c)   Procesar la información.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d)   Elaborar borrador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e)   Revisar borrador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f)   Aprobar producción.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del  D.C.S.E.E.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D.D.I.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Producción.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Comité de Calidad conformado por el D.C.S.E.E. y otros...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Filosofía corporativa aprobada en reunión de trabajo para determinar un único procedimiento para la elaboración de impresos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  I semestre 2015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9832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Código de procedimientos: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CS.1.3.P-01 Realizar el procesamiento de la información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CS.1.4.P-02 Elaborar el borrador de productos impresos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CS.1.4.P-03  Elaborar el borrador de diseño gráfico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CS.1.5.P-04 Revisar el borrador de productos impresos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CS.1.5.P-05  Revisar el borrador de diseño gráfico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CS.1.6.P-06 Aprobar producción productos impresos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CS.1.6.P-7 Aprobar producción diseño gráfico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Producción.</a:t>
                      </a:r>
                      <a:endParaRPr lang="es-ES" sz="800" b="1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Comité de Calidad conformado por el D.C.S.E.E. y otros.</a:t>
                      </a:r>
                      <a:endParaRPr lang="es-ES" sz="800" b="1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de socialización al interior de la sección de producción y edición.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logrado.</a:t>
                      </a:r>
                      <a:endParaRPr lang="es-ES" sz="800" b="1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 diciembre 2015</a:t>
                      </a:r>
                      <a:endParaRPr lang="es-ES" sz="800" b="1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800" b="1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545" marR="3354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357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PLAN DE MEJORA IMPLEMENTACIÓN.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395536" y="1515710"/>
            <a:ext cx="8496944" cy="5225658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482835"/>
              </p:ext>
            </p:extLst>
          </p:nvPr>
        </p:nvGraphicFramePr>
        <p:xfrm>
          <a:off x="539551" y="1628798"/>
          <a:ext cx="8159118" cy="496855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20673"/>
                <a:gridCol w="1720673"/>
                <a:gridCol w="1492514"/>
                <a:gridCol w="1612629"/>
                <a:gridCol w="1612629"/>
              </a:tblGrid>
              <a:tr h="746365">
                <a:tc rowSpan="6">
                  <a:txBody>
                    <a:bodyPr/>
                    <a:lstStyle/>
                    <a:p>
                      <a:pPr marL="88900" lvl="0" indent="-8890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88900" lvl="0" indent="-8890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88900" lvl="0" indent="-8890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88900" lvl="0" indent="-8890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88900" lvl="0" indent="-8890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88900" lvl="0" indent="-8890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88900" lvl="0" indent="-8890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88900" lvl="0" indent="-8890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88900" lvl="0" indent="-8890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88900" lvl="0" indent="-8890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88900" lvl="0" indent="-8890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88900" lvl="0" indent="-88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900" b="1" dirty="0" smtClean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 Mejorar </a:t>
                      </a:r>
                      <a:r>
                        <a:rPr lang="es-EC" sz="9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la planificación y la elaboración de los productos comunicacionales impresos con la finalidad de fortalecer la identidad y la imagen institucional del Ejército ecuatoriano los mismos que deben considerar los requerimientos de los públicos de interés y la integración a las acciones del plan estratégico institucional.</a:t>
                      </a:r>
                      <a:endParaRPr lang="es-ES" sz="90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90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90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Solicitar participación a ser articulistas a personal seleccionado por el Comité Editorial</a:t>
                      </a:r>
                      <a:r>
                        <a:rPr lang="es-ES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Directorio del 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Comité Editorial para los productos impresos.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Revista rediseñada.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Diciembre 2015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3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Ampliación de la línea editorial con artículos de desarrollo e investigación en el área científica.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Comité Editorial para los productos impresos.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logrado.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Marzo 2015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108168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Recopilación de información y evaluación de los contenidos de acuerdo a las especificaciones técnicas de los productos impresos.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Producción.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Comité de Calidad conformado por el D.C.S.E.E. y otros.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logrado.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Semanalmente,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0140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Armar el borrador de los productos impresos de acuerdo a formato establecido e integrar con arte de diseño gráfico.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Producción.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Comité de Calidad conformado por el D.C.S.E.E. y otros.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 logrado.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Mensual o cuando lo amerite.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7463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Presentación para aprobación a DIRCOM. y al Sr. Cmte. del Ejército.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Producción.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Comité de Calidad conformado por el D.C.S.E.E. y otros.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logrado</a:t>
                      </a:r>
                      <a:r>
                        <a:rPr lang="es-ES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Cuatrimestral.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3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Aprobación para pasar a producción e imprenta.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Producción.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Comité de Calidad conformado por el D.C.S.E.E. y otros.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logrado.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Trimestral.</a:t>
                      </a:r>
                      <a:endParaRPr lang="es-ES" sz="90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96" marR="496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095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PLAN DE MEJORA IMPLEMENTACIÓN.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395536" y="1515710"/>
            <a:ext cx="8496944" cy="5225658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026694"/>
              </p:ext>
            </p:extLst>
          </p:nvPr>
        </p:nvGraphicFramePr>
        <p:xfrm>
          <a:off x="467544" y="1700808"/>
          <a:ext cx="8280919" cy="50405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46360"/>
                <a:gridCol w="1746360"/>
                <a:gridCol w="1514795"/>
                <a:gridCol w="1636702"/>
                <a:gridCol w="1636702"/>
              </a:tblGrid>
              <a:tr h="1035809">
                <a:tc rowSpan="6">
                  <a:txBody>
                    <a:bodyPr/>
                    <a:lstStyle/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900" b="1" dirty="0" smtClean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3.  Incrementar </a:t>
                      </a:r>
                      <a:r>
                        <a:rPr lang="es-EC" sz="9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la cultura comunicacional en toda la institución, mediante una gestión de la comunicación organizacional estratégica, integral, de calidad, pragmática y oportuna.</a:t>
                      </a:r>
                      <a:endParaRPr lang="es-ES" sz="90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Insertar Campañas de OPSIC. de valores, principios y virtudes militares en productos impresos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Producción.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Comité de Calidad conformado por el D.C.S.E.E. y otros.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Revista rediseñada.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Diciembre 2015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48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Proporcionar información de calidad acorde a la agenda de los medios.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RR.PP. del </a:t>
                      </a: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D.C.S.E.E.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logrado.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Semanalmente,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124297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Realizar tours informativos</a:t>
                      </a:r>
                      <a:r>
                        <a:rPr lang="es-ES_tradnl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: frontera norte; industrias del Ejército; sectores donde el Ejército realiza labores de apoyo al desarrollo, etc.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del </a:t>
                      </a: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D.C.S.E.E</a:t>
                      </a:r>
                      <a:r>
                        <a:rPr lang="es-ES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 logrado.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Mensual o cuando lo amerite.</a:t>
                      </a:r>
                      <a:endParaRPr lang="es-ES" sz="90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584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Realizar exclusivas.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del </a:t>
                      </a: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D.C.S.E.E</a:t>
                      </a:r>
                      <a:r>
                        <a:rPr lang="es-ES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logrado</a:t>
                      </a:r>
                      <a:r>
                        <a:rPr lang="es-ES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Cuatrimestral.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8286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Realizar coloquios permanentes del Mando y los medios de comunicación.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del </a:t>
                      </a: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D.C.S.E.E.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logrado.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Trimestral.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580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Realizar reuniones semanales entre los miembros del </a:t>
                      </a: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S.C.S.F.A. (Jefes de los D.C.S.E.E. y asesores civiles).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del D.C.S.E.E.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logrado.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Mensualmente</a:t>
                      </a:r>
                      <a:endParaRPr lang="es-ES" sz="90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146" marR="551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479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18864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PLAN DE MEJORA IMPLEMENTACIÓN.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395536" y="1515710"/>
            <a:ext cx="8496944" cy="5225658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640467"/>
              </p:ext>
            </p:extLst>
          </p:nvPr>
        </p:nvGraphicFramePr>
        <p:xfrm>
          <a:off x="539551" y="1700807"/>
          <a:ext cx="8196065" cy="439248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28465"/>
                <a:gridCol w="1728465"/>
                <a:gridCol w="1499273"/>
                <a:gridCol w="1619931"/>
                <a:gridCol w="1619931"/>
              </a:tblGrid>
              <a:tr h="658874">
                <a:tc rowSpan="4">
                  <a:txBody>
                    <a:bodyPr/>
                    <a:lstStyle/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EC" sz="900" b="1" dirty="0" smtClean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900" b="1" dirty="0" smtClean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   Propender </a:t>
                      </a:r>
                      <a:r>
                        <a:rPr lang="es-EC" sz="9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 fortalecimiento de las relaciones interinstitucionales entre los diversos organismos del Estado y de la sociedad ecuatoriana, para consolidar una opinión pública favorable hacia la institución armada, basadas en el apoyo y comprensiones mutuas, por medio del flujo de información oficial y acciones comunicacionales de calidad publicadas en su revista “El Ejército Nacional”</a:t>
                      </a:r>
                      <a:endParaRPr lang="es-ES" sz="90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Redefinir la misión, visión y valores.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del  D.C.S.E.E.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D.D.I.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Comité de Calidad.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Filosofía corporativa aprobada.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 diciembre 2015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7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Crear campaña de difusión y concienciación de la misión, visión y valores.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OPSIC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de socialización.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  primer semestre 2015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 diciembre 2015  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8784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Emplear el manual de identidad visual corporativo.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RR.PP.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Manual aprobado y en ejecución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Diciembre 2015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24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Realizar planes de mejora continua en forma continua y permanente de acuerdo a una planificación institucional.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Jefe de Producción.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Comité de Calidad conformado por el D.C.S.E.E. y otros.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Nivel  por alcanzar.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S" sz="90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Diciembre 2017</a:t>
                      </a:r>
                      <a:endParaRPr lang="es-ES" sz="90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704" marR="597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55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1520218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4740"/>
            <a:ext cx="8229600" cy="857256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s-EC" dirty="0" smtClean="0"/>
              <a:t>PRESENTACIÓN NUEVOS PRODUCTOS</a:t>
            </a:r>
            <a:endParaRPr lang="es-EC" dirty="0"/>
          </a:p>
        </p:txBody>
      </p:sp>
      <p:pic>
        <p:nvPicPr>
          <p:cNvPr id="8" name="7 Imagen" descr="Así Somos N.º 9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0769"/>
            <a:ext cx="1584176" cy="2498512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</p:spPr>
      </p:pic>
      <p:pic>
        <p:nvPicPr>
          <p:cNvPr id="9" name="8 Imagen" descr="Ejército Nacional Nº 19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33058"/>
            <a:ext cx="1584176" cy="2592288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1584176" cy="254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3057"/>
            <a:ext cx="158417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Llamada de flecha hacia abajo"/>
          <p:cNvSpPr/>
          <p:nvPr/>
        </p:nvSpPr>
        <p:spPr>
          <a:xfrm rot="16200000">
            <a:off x="-169676" y="3511860"/>
            <a:ext cx="1800200" cy="914400"/>
          </a:xfrm>
          <a:prstGeom prst="downArrowCallout">
            <a:avLst/>
          </a:prstGeom>
          <a:solidFill>
            <a:srgbClr val="FFC000"/>
          </a:solidFill>
          <a:ln w="25400" cap="flat" cmpd="sng" algn="ctr">
            <a:solidFill>
              <a:srgbClr val="727DE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ANTERIOR</a:t>
            </a:r>
          </a:p>
        </p:txBody>
      </p:sp>
      <p:sp>
        <p:nvSpPr>
          <p:cNvPr id="14" name="13 Llamada de flecha hacia abajo"/>
          <p:cNvSpPr/>
          <p:nvPr/>
        </p:nvSpPr>
        <p:spPr>
          <a:xfrm rot="5400000">
            <a:off x="6887108" y="3511860"/>
            <a:ext cx="1800200" cy="914400"/>
          </a:xfrm>
          <a:prstGeom prst="downArrowCallout">
            <a:avLst/>
          </a:prstGeom>
          <a:solidFill>
            <a:srgbClr val="FFC000"/>
          </a:solidFill>
          <a:ln w="25400" cap="flat" cmpd="sng" algn="ctr">
            <a:solidFill>
              <a:srgbClr val="727DE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ACTUAL</a:t>
            </a:r>
          </a:p>
        </p:txBody>
      </p:sp>
      <p:sp>
        <p:nvSpPr>
          <p:cNvPr id="4" name="3 Flecha izquierda y derecha"/>
          <p:cNvSpPr/>
          <p:nvPr/>
        </p:nvSpPr>
        <p:spPr>
          <a:xfrm>
            <a:off x="2987824" y="2024844"/>
            <a:ext cx="2520280" cy="11881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FF00"/>
                </a:solidFill>
              </a:rPr>
              <a:t>BOLETÍN “ASÍ SOMOS”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6" name="15 Flecha izquierda y derecha"/>
          <p:cNvSpPr/>
          <p:nvPr/>
        </p:nvSpPr>
        <p:spPr>
          <a:xfrm>
            <a:off x="2987824" y="4365104"/>
            <a:ext cx="2520280" cy="165618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FF00"/>
                </a:solidFill>
              </a:rPr>
              <a:t>REVISTA “EL EJÉRCITO NACIONAL”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7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206442" y="3342031"/>
            <a:ext cx="8794714" cy="1015663"/>
          </a:xfrm>
          <a:prstGeom prst="rect">
            <a:avLst/>
          </a:prstGeom>
          <a:noFill/>
          <a:effectLst>
            <a:outerShdw blurRad="101600" dist="50800" dir="48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6000" b="1" spc="300">
                <a:ln w="1905"/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rPr>
              <a:t>CONCLUSIONES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0" y="4914024"/>
            <a:ext cx="9144032" cy="1944000"/>
            <a:chOff x="0" y="4914024"/>
            <a:chExt cx="9144032" cy="1944000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71802" y="4914024"/>
              <a:ext cx="3071834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54141" y="4914024"/>
              <a:ext cx="2989891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4914024"/>
              <a:ext cx="3119968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214810" y="2428868"/>
            <a:ext cx="684000" cy="6840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Picture 5" descr="E:\Images_ayuda\SELLOS\logo FT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44624"/>
            <a:ext cx="2232248" cy="2088232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41966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Hexágono"/>
          <p:cNvSpPr/>
          <p:nvPr/>
        </p:nvSpPr>
        <p:spPr>
          <a:xfrm>
            <a:off x="3500430" y="2985198"/>
            <a:ext cx="2376000" cy="1944000"/>
          </a:xfrm>
          <a:prstGeom prst="hexagon">
            <a:avLst/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AR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 REQUIERE UN CAMBIO </a:t>
            </a:r>
            <a:r>
              <a:rPr lang="es-AR" sz="9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LA SITUACIÓN ACTUAL DEL PROCESO Y DE LA PRESENTACIÓN DE LOS PRODUCTOS</a:t>
            </a:r>
            <a:endParaRPr lang="es-ES" sz="9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928794" y="0"/>
            <a:ext cx="55118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3600">
                <a:solidFill>
                  <a:srgbClr val="FFFF00"/>
                </a:solidFill>
                <a:latin typeface="Impact" pitchFamily="34" charset="0"/>
                <a:cs typeface="Arial" pitchFamily="34" charset="0"/>
              </a:rPr>
              <a:t>CONCLUSIONES</a:t>
            </a:r>
          </a:p>
        </p:txBody>
      </p:sp>
      <p:sp>
        <p:nvSpPr>
          <p:cNvPr id="14" name="13 Hexágono"/>
          <p:cNvSpPr/>
          <p:nvPr/>
        </p:nvSpPr>
        <p:spPr>
          <a:xfrm>
            <a:off x="1336496" y="1998868"/>
            <a:ext cx="2664000" cy="1945372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EC" sz="900" b="1" dirty="0" smtClean="0">
                <a:solidFill>
                  <a:schemeClr val="accent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SELECCIONAR IMÁGENES, GRÁFICOS, CUADROS ESTADÍSTICOS Y FOTOGRAFÍAS  DEBE INICIAR EN FORMA PARALELA AL MISMO TIEMPO QUE INICIA LA ELABORACIÓN DE LOS TEXTOS Y CONTENIDOS </a:t>
            </a:r>
            <a:r>
              <a:rPr lang="es-AR" sz="9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9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Hexágono"/>
          <p:cNvSpPr/>
          <p:nvPr/>
        </p:nvSpPr>
        <p:spPr>
          <a:xfrm>
            <a:off x="1336496" y="3929066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EC" sz="900" b="1" dirty="0" smtClean="0">
                <a:solidFill>
                  <a:schemeClr val="accent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LA UNIFICACIÓN DE PROCEDIMIENTOS COMUNES EN UN SOLO SUBPROCESO DE PROCESAMIENTO PARA LA ELABORACIÓN DE IMPRESOS, AUMENTÓ LA EFICACIA Y EFICIENCIA EN SU ELABORACIÓN </a:t>
            </a:r>
            <a:r>
              <a:rPr lang="es-AR" sz="9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9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5 Hexágono"/>
          <p:cNvSpPr/>
          <p:nvPr/>
        </p:nvSpPr>
        <p:spPr>
          <a:xfrm>
            <a:off x="3500430" y="4941168"/>
            <a:ext cx="2376000" cy="18002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C" sz="900" b="1" dirty="0" smtClean="0">
              <a:solidFill>
                <a:schemeClr val="accent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C" sz="900" b="1" dirty="0">
              <a:solidFill>
                <a:schemeClr val="accent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EC" sz="900" b="1" dirty="0" smtClean="0">
                <a:solidFill>
                  <a:schemeClr val="accent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EXISTE CIERTA DUPLICIDAD DE FUNCIONES, LO CUAL AFECTA A LA FALTA DE OPTIMIZACIÓN DE LOS RECURSOS Y AL TIEMPO EMPLEADO</a:t>
            </a:r>
          </a:p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C" sz="9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9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Hexágono"/>
          <p:cNvSpPr/>
          <p:nvPr/>
        </p:nvSpPr>
        <p:spPr>
          <a:xfrm>
            <a:off x="5393753" y="3886317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AR" sz="9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EC" sz="900" b="1" dirty="0" smtClean="0">
                <a:solidFill>
                  <a:schemeClr val="accent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SE CONSIDERÓ  LA “VOS DEL CLIENTE” COMO UN MEDIDOR DE IMPACTO Y EL NIVEL DEL CÓMO EL MENSAJE Y CONTENIDOS DE LOS PRODUCTOS IMPRESOS ESTÁ LLEGANDO A SUS LECTORES</a:t>
            </a:r>
            <a:r>
              <a:rPr lang="es-AR" sz="9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9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7 Hexágono"/>
          <p:cNvSpPr/>
          <p:nvPr/>
        </p:nvSpPr>
        <p:spPr>
          <a:xfrm>
            <a:off x="5408462" y="2000240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EC" sz="900" b="1" dirty="0" smtClean="0">
                <a:solidFill>
                  <a:schemeClr val="accent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SE RECURRIÓ AL ENFOQUE BASADO EN PROCESOS PARA REDUCIR EL PROBLEMA JERARQUIZADO Y PIRAMIDAL EXISTENTE EN LA D.C.S.E., CAMBIANDO POR PROCESOS INDEPENDIENTES</a:t>
            </a:r>
            <a:endParaRPr lang="es-ES" sz="9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Hexágono"/>
          <p:cNvSpPr/>
          <p:nvPr/>
        </p:nvSpPr>
        <p:spPr>
          <a:xfrm>
            <a:off x="3496694" y="1026868"/>
            <a:ext cx="2515466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EC" sz="900" b="1" dirty="0" smtClean="0">
                <a:solidFill>
                  <a:schemeClr val="accent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EL PROCESO PARA LA ELABORACIÓN  SEGUIÓ LOS PASOS SEGÚN EL CÍRCULO DE DEMING, Y SU UTILIZACIÓN COMO UNA HERRAMIENTA EFICAZ PARA LA PLANIFICACIÓN Y DESARROLLO</a:t>
            </a:r>
            <a:r>
              <a:rPr lang="es-AR" sz="9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9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4807" y="-8255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99182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Hexágono"/>
          <p:cNvSpPr/>
          <p:nvPr/>
        </p:nvSpPr>
        <p:spPr>
          <a:xfrm>
            <a:off x="2343446" y="2985198"/>
            <a:ext cx="2376000" cy="1944000"/>
          </a:xfrm>
          <a:prstGeom prst="hexagon">
            <a:avLst/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AR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SITUACIÓN DEL ECUADOR</a:t>
            </a:r>
            <a:endParaRPr lang="es-E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Hexágono"/>
          <p:cNvSpPr/>
          <p:nvPr/>
        </p:nvSpPr>
        <p:spPr>
          <a:xfrm>
            <a:off x="179512" y="2000240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AR" sz="1000" b="1" dirty="0" smtClean="0">
                <a:solidFill>
                  <a:srgbClr val="FFFFFF"/>
                </a:solidFill>
                <a:latin typeface="Arial" charset="0"/>
              </a:rPr>
              <a:t>LO PÚBLICO EN LA BASE DE LA SOCIEDAD ACTUAL.</a:t>
            </a:r>
          </a:p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AR" sz="1000" b="1" dirty="0" smtClean="0">
                <a:solidFill>
                  <a:srgbClr val="FFFFFF"/>
                </a:solidFill>
                <a:latin typeface="Arial" charset="0"/>
              </a:rPr>
              <a:t>INSTITUCIONES FORTALECIDAS, MEJOR NIVEL DE VIDA. </a:t>
            </a:r>
            <a:endParaRPr lang="es-ES" sz="1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14 Hexágono"/>
          <p:cNvSpPr/>
          <p:nvPr/>
        </p:nvSpPr>
        <p:spPr>
          <a:xfrm>
            <a:off x="179512" y="3929066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AR" sz="1000" b="1" dirty="0" smtClean="0">
                <a:solidFill>
                  <a:srgbClr val="FFFFFF"/>
                </a:solidFill>
                <a:latin typeface="Arial" charset="0"/>
              </a:rPr>
              <a:t>PERMITIDO  </a:t>
            </a:r>
            <a:r>
              <a:rPr lang="es-AR" sz="1000" b="1" dirty="0">
                <a:solidFill>
                  <a:srgbClr val="FFFFFF"/>
                </a:solidFill>
                <a:latin typeface="Arial" charset="0"/>
              </a:rPr>
              <a:t>UN ALTO GRADO DE INTEGRACIÓN DE LAS FUNCIONES ESENCIALES DEL </a:t>
            </a:r>
            <a:r>
              <a:rPr lang="es-AR" sz="1000" b="1" dirty="0" smtClean="0">
                <a:solidFill>
                  <a:srgbClr val="FFFFFF"/>
                </a:solidFill>
                <a:latin typeface="Arial" charset="0"/>
              </a:rPr>
              <a:t>ESTADO PARA </a:t>
            </a:r>
            <a:r>
              <a:rPr lang="es-AR" sz="1000" b="1" dirty="0">
                <a:solidFill>
                  <a:srgbClr val="FFFFFF"/>
                </a:solidFill>
                <a:latin typeface="Arial" charset="0"/>
              </a:rPr>
              <a:t>EL CUMPLIMIENTO DE LAS MISIONES ASIGNADAS.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1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15 Hexágono"/>
          <p:cNvSpPr/>
          <p:nvPr/>
        </p:nvSpPr>
        <p:spPr>
          <a:xfrm>
            <a:off x="2343446" y="4929198"/>
            <a:ext cx="2376000" cy="1836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AR" sz="1000" b="1" dirty="0" smtClean="0">
                <a:solidFill>
                  <a:srgbClr val="FFFFFF"/>
                </a:solidFill>
                <a:latin typeface="Arial" charset="0"/>
              </a:rPr>
              <a:t>RESPETO A LOS DERECHOS HUMANOS E IGUALDAD E OPORTUNIDADES.</a:t>
            </a:r>
            <a:endParaRPr lang="es-ES" sz="1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16 Hexágono"/>
          <p:cNvSpPr/>
          <p:nvPr/>
        </p:nvSpPr>
        <p:spPr>
          <a:xfrm>
            <a:off x="4251478" y="3929066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AR" sz="1000" b="1" dirty="0" smtClean="0">
                <a:solidFill>
                  <a:srgbClr val="FFFFFF"/>
                </a:solidFill>
                <a:latin typeface="Arial" charset="0"/>
              </a:rPr>
              <a:t>MAYOR CAPACIDAD DE OPIÑON Y RELACIONAMIENTO CON POBLACIÓN CIVIL, VOTO FACULTATIVO PARA MILITARES Y SERVICIO MILITAR , RESTRICCÓN DE FUERO MILITAR.</a:t>
            </a:r>
            <a:endParaRPr lang="es-ES" sz="1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17 Hexágono"/>
          <p:cNvSpPr/>
          <p:nvPr/>
        </p:nvSpPr>
        <p:spPr>
          <a:xfrm>
            <a:off x="4251478" y="2000240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AR" sz="1000" b="1" dirty="0" smtClean="0">
                <a:solidFill>
                  <a:srgbClr val="FFFFFF"/>
                </a:solidFill>
                <a:latin typeface="Arial" charset="0"/>
              </a:rPr>
              <a:t>CAMBIOS DE ACUERDO A LA NUEVA CONSTITUCIÓN</a:t>
            </a:r>
            <a:endParaRPr lang="es-ES" sz="1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18 Hexágono"/>
          <p:cNvSpPr/>
          <p:nvPr/>
        </p:nvSpPr>
        <p:spPr>
          <a:xfrm>
            <a:off x="2343446" y="1056372"/>
            <a:ext cx="2376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ES" sz="1000" b="1" dirty="0" smtClean="0">
                <a:solidFill>
                  <a:srgbClr val="FFFFFF"/>
                </a:solidFill>
                <a:latin typeface="Arial" charset="0"/>
              </a:rPr>
              <a:t>ESTABILIDAD MONETARIA,  MAYOR CONTROL FINANCIERO Y  JURIDICO</a:t>
            </a:r>
            <a:endParaRPr lang="es-ES" sz="10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4807" y="-8255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347864" y="116632"/>
            <a:ext cx="3015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FFF00"/>
                </a:solidFill>
                <a:latin typeface="Impact" panose="020B0806030902050204" pitchFamily="34" charset="0"/>
              </a:rPr>
              <a:t>INTRODUCCIÓN </a:t>
            </a:r>
            <a:endParaRPr lang="es-ES" sz="36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55822" y="1412776"/>
            <a:ext cx="115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Impact" panose="020B0806030902050204" pitchFamily="34" charset="0"/>
              </a:rPr>
              <a:t>EST ADO</a:t>
            </a:r>
            <a:endParaRPr lang="es-ES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206449" y="1331476"/>
            <a:ext cx="155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rgbClr val="FFFF00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 dirty="0"/>
              <a:t>INSTITUCIONES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08222" y="6156012"/>
            <a:ext cx="115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Impact" panose="020B0806030902050204" pitchFamily="34" charset="0"/>
              </a:rPr>
              <a:t>LOCAL</a:t>
            </a:r>
            <a:endParaRPr lang="es-ES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358848" y="6084004"/>
            <a:ext cx="201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rgbClr val="FFFF00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 dirty="0" smtClean="0"/>
              <a:t>INTERNACIONAL</a:t>
            </a:r>
            <a:endParaRPr lang="es-ES" dirty="0"/>
          </a:p>
        </p:txBody>
      </p:sp>
      <p:sp>
        <p:nvSpPr>
          <p:cNvPr id="23" name="Oval 1038"/>
          <p:cNvSpPr>
            <a:spLocks noChangeArrowheads="1"/>
          </p:cNvSpPr>
          <p:nvPr/>
        </p:nvSpPr>
        <p:spPr bwMode="auto">
          <a:xfrm>
            <a:off x="7092280" y="3068960"/>
            <a:ext cx="2051495" cy="1687890"/>
          </a:xfrm>
          <a:prstGeom prst="ellipse">
            <a:avLst/>
          </a:prstGeom>
          <a:solidFill>
            <a:srgbClr val="996600">
              <a:lumMod val="20000"/>
              <a:lumOff val="8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GESTIÓN TRANSPARENTE Y MODERNA CON CAMBIOS DE PARADIGMAS.</a:t>
            </a:r>
            <a:endParaRPr kumimoji="0" lang="es-ES_tradnl" sz="1200" b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Flecha curvada hacia la derecha"/>
          <p:cNvSpPr/>
          <p:nvPr/>
        </p:nvSpPr>
        <p:spPr>
          <a:xfrm rot="13203187">
            <a:off x="7637766" y="4592570"/>
            <a:ext cx="687181" cy="180051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11 Flecha curvada hacia la izquierda"/>
          <p:cNvSpPr/>
          <p:nvPr/>
        </p:nvSpPr>
        <p:spPr>
          <a:xfrm rot="20423930">
            <a:off x="7405340" y="1130401"/>
            <a:ext cx="742572" cy="1618332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62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4" grpId="0"/>
      <p:bldP spid="7" grpId="0"/>
      <p:bldP spid="21" grpId="0"/>
      <p:bldP spid="22" grpId="0"/>
      <p:bldP spid="23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135004" y="3342031"/>
            <a:ext cx="8794714" cy="1015663"/>
          </a:xfrm>
          <a:prstGeom prst="rect">
            <a:avLst/>
          </a:prstGeom>
          <a:noFill/>
          <a:effectLst>
            <a:outerShdw blurRad="101600" dist="50800" dir="48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6000" b="1" spc="300" dirty="0">
                <a:ln w="1905"/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rPr>
              <a:t>RECOMENDACIÓN</a:t>
            </a:r>
          </a:p>
        </p:txBody>
      </p:sp>
      <p:grpSp>
        <p:nvGrpSpPr>
          <p:cNvPr id="2" name="9 Grupo"/>
          <p:cNvGrpSpPr/>
          <p:nvPr/>
        </p:nvGrpSpPr>
        <p:grpSpPr>
          <a:xfrm>
            <a:off x="0" y="4914000"/>
            <a:ext cx="9144000" cy="1944000"/>
            <a:chOff x="0" y="4914000"/>
            <a:chExt cx="9144000" cy="19440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3412" y="4914000"/>
              <a:ext cx="3430588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4914000"/>
              <a:ext cx="2916000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" name="Picture 5" descr="F:\Images_ayuda\Fotografia\Marina flic 19 .bmp"/>
          <p:cNvPicPr>
            <a:picLocks noChangeAspect="1" noChangeArrowheads="1"/>
          </p:cNvPicPr>
          <p:nvPr/>
        </p:nvPicPr>
        <p:blipFill>
          <a:blip r:embed="rId7" cstate="print">
            <a:lum bright="-12000" contrast="28000"/>
          </a:blip>
          <a:srcRect/>
          <a:stretch>
            <a:fillRect/>
          </a:stretch>
        </p:blipFill>
        <p:spPr bwMode="auto">
          <a:xfrm>
            <a:off x="2869363" y="4917111"/>
            <a:ext cx="2843454" cy="2000264"/>
          </a:xfrm>
          <a:prstGeom prst="rect">
            <a:avLst/>
          </a:prstGeom>
          <a:noFill/>
        </p:spPr>
      </p:pic>
      <p:sp>
        <p:nvSpPr>
          <p:cNvPr id="10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214810" y="2428868"/>
            <a:ext cx="684000" cy="68400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5" descr="E:\Images_ayuda\SELLOS\logo FT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1" y="0"/>
            <a:ext cx="2088232" cy="2132856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364968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Hexágono"/>
          <p:cNvSpPr/>
          <p:nvPr/>
        </p:nvSpPr>
        <p:spPr>
          <a:xfrm>
            <a:off x="3500430" y="2985198"/>
            <a:ext cx="2376000" cy="1944000"/>
          </a:xfrm>
          <a:prstGeom prst="hexagon">
            <a:avLst/>
          </a:prstGeom>
          <a:gradFill flip="none" rotWithShape="1">
            <a:gsLst>
              <a:gs pos="0">
                <a:srgbClr val="7A6032"/>
              </a:gs>
              <a:gs pos="67000">
                <a:schemeClr val="accent3">
                  <a:shade val="93000"/>
                  <a:satMod val="130000"/>
                </a:schemeClr>
              </a:gs>
              <a:gs pos="100000">
                <a:srgbClr val="95763D"/>
              </a:gs>
            </a:gsLst>
            <a:lin ang="2700000" scaled="1"/>
            <a:tileRect/>
          </a:gradFill>
          <a:effectLst>
            <a:outerShdw blurRad="63500" dist="38100" dir="5400000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r>
              <a:rPr lang="es-AR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 </a:t>
            </a:r>
            <a:r>
              <a:rPr lang="es-AR" sz="9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EJECUTE EL PLAN DE MEJORA PROPUESTO</a:t>
            </a:r>
            <a:endParaRPr lang="es-ES" sz="9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Hexágono"/>
          <p:cNvSpPr/>
          <p:nvPr/>
        </p:nvSpPr>
        <p:spPr>
          <a:xfrm>
            <a:off x="1336496" y="2000240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EC" sz="900" b="1" dirty="0" smtClean="0">
                <a:solidFill>
                  <a:schemeClr val="accent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LEGALIZAR LA PROPUESTA DE UNIFICACIÓN EN UN SOLO PROCEDIMIENTO COMÚN PARA LA ELABORACIÓN DE LOS IMPRESOS EN EL SUBPROCESO DE PROCESAMIENTO</a:t>
            </a:r>
            <a:r>
              <a:rPr lang="es-AR" sz="9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9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Hexágono"/>
          <p:cNvSpPr/>
          <p:nvPr/>
        </p:nvSpPr>
        <p:spPr>
          <a:xfrm>
            <a:off x="1336495" y="3929066"/>
            <a:ext cx="2587433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EC" sz="900" b="1" dirty="0" smtClean="0">
                <a:solidFill>
                  <a:schemeClr val="accent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QUE LOS NUEVOS PRODUCTOS COMUNICACIONALES IMPRESOS; REQUIEREN SER EVALUADOS POR EL CÍRCULO DE CALIDAD EN FUNCIONAMIENTO EN UN TIEMPO DETERMINADO</a:t>
            </a:r>
            <a:endParaRPr lang="es-ES" sz="9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5 Hexágono"/>
          <p:cNvSpPr/>
          <p:nvPr/>
        </p:nvSpPr>
        <p:spPr>
          <a:xfrm>
            <a:off x="3500430" y="4929198"/>
            <a:ext cx="2367714" cy="1836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lvl="0" algn="just">
              <a:spcAft>
                <a:spcPts val="0"/>
              </a:spcAft>
            </a:pPr>
            <a:r>
              <a:rPr lang="es-EC" sz="900" b="1" dirty="0" smtClean="0">
                <a:solidFill>
                  <a:schemeClr val="accent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EL PLAN DE MEJORA CONTINUA DEBE CUMPLIR CON EL CICLO DEMING EN FORMA PLANIFICADA Y EN FORMA PERMANENTE. </a:t>
            </a:r>
            <a:endParaRPr lang="es-ES" sz="9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9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Hexágono"/>
          <p:cNvSpPr/>
          <p:nvPr/>
        </p:nvSpPr>
        <p:spPr>
          <a:xfrm>
            <a:off x="5408462" y="3929066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AR" sz="9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EC" sz="900" b="1" dirty="0" smtClean="0">
                <a:solidFill>
                  <a:schemeClr val="accent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APROBACIÓN DEL SUBPROCESO DE DISEÑO GRÁFICO PROPUESTO Y GESTIONAR LA INCORPORACIÓN CON EL PASE DE PERSONAL </a:t>
            </a:r>
            <a:r>
              <a:rPr lang="es-AR" sz="9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9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7 Hexágono"/>
          <p:cNvSpPr/>
          <p:nvPr/>
        </p:nvSpPr>
        <p:spPr>
          <a:xfrm>
            <a:off x="5408462" y="2000240"/>
            <a:ext cx="2664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EC" sz="900" b="1" dirty="0" smtClean="0">
                <a:solidFill>
                  <a:schemeClr val="accent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APLICAR  LOS NUEVOS INDICADORES DE GESTIÓN LEVANTADOS PARA CADA PROCEDIMIENTO COMUNICACIONAL, A FIN DE REALIZAR EL CONTROL Y VERIFICACIÓN DE LA PRODUCCIÓN</a:t>
            </a:r>
            <a:endParaRPr lang="es-ES" sz="9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Hexágono"/>
          <p:cNvSpPr/>
          <p:nvPr/>
        </p:nvSpPr>
        <p:spPr>
          <a:xfrm>
            <a:off x="3500430" y="1056372"/>
            <a:ext cx="2376000" cy="1944000"/>
          </a:xfrm>
          <a:prstGeom prst="hexagon">
            <a:avLst/>
          </a:prstGeom>
          <a:gradFill flip="none" rotWithShape="1">
            <a:gsLst>
              <a:gs pos="0">
                <a:srgbClr val="335A7D">
                  <a:shade val="30000"/>
                  <a:satMod val="115000"/>
                </a:srgbClr>
              </a:gs>
              <a:gs pos="50000">
                <a:srgbClr val="335A7D">
                  <a:shade val="67500"/>
                  <a:satMod val="115000"/>
                </a:srgbClr>
              </a:gs>
              <a:gs pos="100000">
                <a:srgbClr val="335A7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algn="ctr">
            <a:noFill/>
            <a:miter lim="800000"/>
            <a:headEnd/>
            <a:tailEnd/>
          </a:ln>
          <a:effectLst>
            <a:outerShdw blurRad="114300" dist="381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r>
              <a:rPr lang="es-EC" sz="900" b="1" dirty="0" smtClean="0">
                <a:solidFill>
                  <a:schemeClr val="accent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SE INCENTIVE  PERFECCIONANDO  Y ACTUALIZANDO  EN ESTRATEGIAS Y TÁCTICAS COMUNICACIONALES </a:t>
            </a:r>
            <a:r>
              <a:rPr lang="es-AR" sz="9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PERSONAL TÉCNICO.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200000"/>
              <a:defRPr/>
            </a:pPr>
            <a:endParaRPr lang="es-ES" sz="9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3014" y="0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2843808" y="118373"/>
            <a:ext cx="3714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>
                <a:solidFill>
                  <a:srgbClr val="FFFF00"/>
                </a:solidFill>
                <a:latin typeface="Impact" panose="020B0806030902050204" pitchFamily="34" charset="0"/>
              </a:rPr>
              <a:t>RECOMENDACIONES</a:t>
            </a:r>
            <a:endParaRPr lang="es-ES" sz="36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182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85720" y="2071678"/>
            <a:ext cx="850112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54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C" sz="2700" b="1" i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“Las especies necesitan adaptarse y cambiar, según varía el entorno donde viven, si quieren sobrevivir. Aquellas especies que cambian, sobreviven y prosperan, las que permanecen en el mismo estado, se extinguen…”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s-EC" sz="2700" b="1" i="1" dirty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EC" sz="2700" b="1" i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Charles Darwin.</a:t>
            </a:r>
            <a:endParaRPr lang="es-EC" sz="2700" b="1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61178"/>
            <a:ext cx="2160240" cy="2071678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4788024" y="5366826"/>
            <a:ext cx="43236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i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GRACIAS POR </a:t>
            </a:r>
          </a:p>
          <a:p>
            <a:pPr algn="ctr"/>
            <a:r>
              <a:rPr lang="es-ES" sz="4400" b="1" i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 ATENCIÓN</a:t>
            </a:r>
            <a:endParaRPr lang="es-ES" sz="4400" b="1" i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8641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461218" y="21429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SITUACIÓN INSTITUCIONAL. 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4" name="3 Rectángulo redondeado"/>
          <p:cNvSpPr/>
          <p:nvPr/>
        </p:nvSpPr>
        <p:spPr>
          <a:xfrm>
            <a:off x="1619672" y="1268760"/>
            <a:ext cx="2952328" cy="10081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PLAN ESTRATÉGICO INSTITUCIONAL EN PERIODOS DE CINCO AÑOS  CONTIENE PROYECTOS, PROGRAMAS, ACTIVIDADES Y TAREAS A SER CUMPLIDAS.</a:t>
            </a:r>
            <a:endParaRPr lang="es-E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34 Rectángulo redondeado"/>
          <p:cNvSpPr/>
          <p:nvPr/>
        </p:nvSpPr>
        <p:spPr>
          <a:xfrm>
            <a:off x="1619672" y="2852936"/>
            <a:ext cx="2952328" cy="14401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lvl="0" algn="just">
              <a:lnSpc>
                <a:spcPct val="115000"/>
              </a:lnSpc>
            </a:pPr>
            <a:r>
              <a:rPr lang="es-EC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EL CMDO. 2007 DISPONE QUE SU ADMINISTRACIÓN SIGA EL MODELO DE GESTIÓN POR PROCESOS, PARA CUMPLIR CON LAS LEYES Y NORMAS DEL ESTADO, Y SE LEVANTA PROCESOS EN CADA UNA DE LAS DIRECCIONES, ARMAS Y SERVICIOS.</a:t>
            </a:r>
            <a:endParaRPr lang="es-E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1619672" y="4941168"/>
            <a:ext cx="2952328" cy="14401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lvl="0" algn="just">
              <a:lnSpc>
                <a:spcPct val="115000"/>
              </a:lnSpc>
            </a:pPr>
            <a:r>
              <a:rPr lang="es-EC" sz="10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MAYOR CAPACIDAD ADMINISTRATIVA Y OPERATIVA ACORDE CON LA EXIGENCIA DE LA SOCIEDAD ECUATORIANA, LA TECNOLOGÍA Y EL MEDIO COMPETITIVO DE LAS ORGANIZACIONES E INSTITUCIONES  MODERNAS.</a:t>
            </a:r>
            <a:endParaRPr lang="es-E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4860032" y="2852936"/>
            <a:ext cx="4176464" cy="39604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0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EL D..C.S.E.  INICIA 2001 CON EL NOMBRE DE J.C. </a:t>
            </a:r>
          </a:p>
          <a:p>
            <a:pPr marL="88900" algn="just">
              <a:lnSpc>
                <a:spcPct val="115000"/>
              </a:lnSpc>
              <a:spcAft>
                <a:spcPts val="0"/>
              </a:spcAft>
            </a:pPr>
            <a:endParaRPr lang="es-EC" sz="1000" b="1" dirty="0" smtClean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88900" algn="just">
              <a:lnSpc>
                <a:spcPct val="115000"/>
              </a:lnSpc>
              <a:spcAft>
                <a:spcPts val="0"/>
              </a:spcAft>
            </a:pPr>
            <a:r>
              <a:rPr lang="es-EC" sz="10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OBJETIVO: OPTIMIZAR LA GESTIÓN COMUNICACIONAL INTERNA,</a:t>
            </a:r>
          </a:p>
          <a:p>
            <a:pPr marL="88900" algn="just">
              <a:lnSpc>
                <a:spcPct val="115000"/>
              </a:lnSpc>
              <a:spcAft>
                <a:spcPts val="0"/>
              </a:spcAft>
            </a:pPr>
            <a:endParaRPr lang="es-EC" sz="1000" b="1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88900" algn="just">
              <a:lnSpc>
                <a:spcPct val="115000"/>
              </a:lnSpc>
              <a:spcAft>
                <a:spcPts val="0"/>
              </a:spcAft>
            </a:pPr>
            <a:r>
              <a:rPr lang="es-EC" sz="10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SE FORTALECE: LA INFRAESTRUCTURA FÍSICA  Y HUMANA, </a:t>
            </a:r>
          </a:p>
          <a:p>
            <a:pPr marL="88900" algn="just">
              <a:lnSpc>
                <a:spcPct val="115000"/>
              </a:lnSpc>
              <a:spcAft>
                <a:spcPts val="0"/>
              </a:spcAft>
            </a:pPr>
            <a:endParaRPr lang="es-EC" sz="1000" b="1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603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10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SE ADQUIERE EQUIPOS MODERNOS</a:t>
            </a:r>
          </a:p>
          <a:p>
            <a:pPr marL="2603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10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CAPACITA AL PERSONAL MILITAR Y CIVIL </a:t>
            </a:r>
            <a:endParaRPr lang="es-EC" sz="1000" b="1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603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10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INCORPORA PROFESIONALES CIVILES CON EXPERIENCIA. </a:t>
            </a:r>
            <a:endParaRPr lang="es-EC" sz="1000" b="1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603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10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REDEFINIÓ LA ESTRUCTURA ORGÁNICO-FUNCIONAL,</a:t>
            </a:r>
          </a:p>
          <a:p>
            <a:pPr marL="88900" algn="just">
              <a:lnSpc>
                <a:spcPct val="115000"/>
              </a:lnSpc>
              <a:spcAft>
                <a:spcPts val="0"/>
              </a:spcAft>
            </a:pPr>
            <a:endParaRPr lang="es-EC" sz="1000" b="1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88900" algn="just">
              <a:lnSpc>
                <a:spcPct val="115000"/>
              </a:lnSpc>
            </a:pPr>
            <a:r>
              <a:rPr lang="es-EC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2008 YA SE DISPONE DEL MANUAL DE GESTIÓN EN BASE A PROCESOS</a:t>
            </a:r>
          </a:p>
          <a:p>
            <a:pPr marL="88900" algn="just">
              <a:lnSpc>
                <a:spcPct val="115000"/>
              </a:lnSpc>
            </a:pPr>
            <a:endParaRPr lang="es-EC" sz="1000" b="1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88900" algn="just">
              <a:lnSpc>
                <a:spcPct val="115000"/>
              </a:lnSpc>
            </a:pPr>
            <a:r>
              <a:rPr lang="es-EC" sz="10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EL </a:t>
            </a:r>
            <a:r>
              <a:rPr lang="es-EC" sz="1000" b="1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AÑO 2013 A LA D.C.S.E. </a:t>
            </a:r>
            <a:r>
              <a:rPr lang="es-EC" sz="10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SE UBICA EN EL NIVEL </a:t>
            </a:r>
            <a:r>
              <a:rPr lang="es-EC" sz="1000" b="1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TÉCNICO DE ASESORAMIENTO PARA LA TOMA DE DECISIONES</a:t>
            </a:r>
          </a:p>
          <a:p>
            <a:pPr marL="88900" algn="just">
              <a:lnSpc>
                <a:spcPct val="115000"/>
              </a:lnSpc>
              <a:spcAft>
                <a:spcPts val="0"/>
              </a:spcAft>
            </a:pPr>
            <a:endParaRPr lang="es-E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2" descr="SELLO JEFATURA ARREGLAD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68" y="929729"/>
            <a:ext cx="1288324" cy="153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41 Rectángulo"/>
          <p:cNvSpPr/>
          <p:nvPr/>
        </p:nvSpPr>
        <p:spPr>
          <a:xfrm>
            <a:off x="0" y="2154515"/>
            <a:ext cx="965980" cy="348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prstClr val="white"/>
              </a:solidFill>
            </a:endParaRPr>
          </a:p>
        </p:txBody>
      </p:sp>
      <p:pic>
        <p:nvPicPr>
          <p:cNvPr id="43" name="Picture 5" descr="E:\Images_ayuda\SELLOS\logo FT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58" y="3249061"/>
            <a:ext cx="824396" cy="892012"/>
          </a:xfrm>
          <a:prstGeom prst="rect">
            <a:avLst/>
          </a:prstGeom>
          <a:noFill/>
          <a:effectLst>
            <a:outerShdw blurRad="203200" dist="50800" dir="5400000" algn="ctr" rotWithShape="0">
              <a:schemeClr val="bg1"/>
            </a:outerShdw>
          </a:effectLst>
        </p:spPr>
      </p:pic>
      <p:sp>
        <p:nvSpPr>
          <p:cNvPr id="44" name="43 CuadroTexto"/>
          <p:cNvSpPr txBox="1"/>
          <p:nvPr/>
        </p:nvSpPr>
        <p:spPr>
          <a:xfrm rot="16200000">
            <a:off x="-725727" y="3707826"/>
            <a:ext cx="350673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000" b="1" dirty="0" smtClean="0">
                <a:solidFill>
                  <a:prstClr val="black"/>
                </a:solidFill>
              </a:rPr>
              <a:t>CARACTERISTICAS ESPECÍFICAS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1000" b="1" dirty="0">
              <a:solidFill>
                <a:prstClr val="black"/>
              </a:solidFill>
            </a:endParaRPr>
          </a:p>
        </p:txBody>
      </p:sp>
      <p:sp>
        <p:nvSpPr>
          <p:cNvPr id="45" name="44 Flecha abajo"/>
          <p:cNvSpPr/>
          <p:nvPr/>
        </p:nvSpPr>
        <p:spPr>
          <a:xfrm rot="16200000">
            <a:off x="1045316" y="3430708"/>
            <a:ext cx="779549" cy="51317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000" b="1" dirty="0" smtClean="0">
                <a:solidFill>
                  <a:prstClr val="white"/>
                </a:solidFill>
              </a:rPr>
              <a:t>C</a:t>
            </a:r>
            <a:endParaRPr lang="es-EC" sz="1000" b="1" dirty="0">
              <a:solidFill>
                <a:prstClr val="white"/>
              </a:solidFill>
            </a:endParaRPr>
          </a:p>
        </p:txBody>
      </p:sp>
      <p:sp>
        <p:nvSpPr>
          <p:cNvPr id="51" name="50 Flecha abajo"/>
          <p:cNvSpPr/>
          <p:nvPr/>
        </p:nvSpPr>
        <p:spPr>
          <a:xfrm>
            <a:off x="7205137" y="2276872"/>
            <a:ext cx="607223" cy="607225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prstClr val="white"/>
              </a:solidFill>
            </a:endParaRPr>
          </a:p>
        </p:txBody>
      </p:sp>
      <p:sp>
        <p:nvSpPr>
          <p:cNvPr id="52" name="51 Flecha abajo"/>
          <p:cNvSpPr/>
          <p:nvPr/>
        </p:nvSpPr>
        <p:spPr>
          <a:xfrm>
            <a:off x="2843808" y="4333943"/>
            <a:ext cx="607223" cy="607225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24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6" grpId="0" animBg="1"/>
      <p:bldP spid="37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48 Forma libre"/>
          <p:cNvSpPr/>
          <p:nvPr/>
        </p:nvSpPr>
        <p:spPr>
          <a:xfrm flipV="1">
            <a:off x="606348" y="1214422"/>
            <a:ext cx="7572428" cy="3643338"/>
          </a:xfrm>
          <a:custGeom>
            <a:avLst/>
            <a:gdLst>
              <a:gd name="connsiteX0" fmla="*/ 0 w 8519160"/>
              <a:gd name="connsiteY0" fmla="*/ 76200 h 76200"/>
              <a:gd name="connsiteX1" fmla="*/ 8519160 w 8519160"/>
              <a:gd name="connsiteY1" fmla="*/ 0 h 76200"/>
              <a:gd name="connsiteX0" fmla="*/ 0 w 8519160"/>
              <a:gd name="connsiteY0" fmla="*/ 76200 h 2031356"/>
              <a:gd name="connsiteX1" fmla="*/ 8519160 w 8519160"/>
              <a:gd name="connsiteY1" fmla="*/ 0 h 2031356"/>
              <a:gd name="connsiteX0" fmla="*/ 0 w 8519160"/>
              <a:gd name="connsiteY0" fmla="*/ 76200 h 2031356"/>
              <a:gd name="connsiteX1" fmla="*/ 8519160 w 8519160"/>
              <a:gd name="connsiteY1" fmla="*/ 0 h 2031356"/>
              <a:gd name="connsiteX0" fmla="*/ 0 w 8519160"/>
              <a:gd name="connsiteY0" fmla="*/ 76200 h 2016116"/>
              <a:gd name="connsiteX1" fmla="*/ 8519160 w 8519160"/>
              <a:gd name="connsiteY1" fmla="*/ 0 h 201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19160" h="2016116">
                <a:moveTo>
                  <a:pt x="0" y="76200"/>
                </a:moveTo>
                <a:cubicBezTo>
                  <a:pt x="1982480" y="1528118"/>
                  <a:pt x="5525116" y="2016116"/>
                  <a:pt x="8519160" y="0"/>
                </a:cubicBezTo>
              </a:path>
            </a:pathLst>
          </a:custGeom>
          <a:gradFill flip="none" rotWithShape="1">
            <a:gsLst>
              <a:gs pos="0">
                <a:srgbClr val="FFFFFF">
                  <a:shade val="30000"/>
                  <a:satMod val="115000"/>
                  <a:alpha val="0"/>
                </a:srgbClr>
              </a:gs>
              <a:gs pos="50000">
                <a:srgbClr val="FFFFFF">
                  <a:shade val="67500"/>
                  <a:satMod val="115000"/>
                  <a:alpha val="25000"/>
                </a:srgbClr>
              </a:gs>
              <a:gs pos="100000">
                <a:srgbClr val="FFFFFF">
                  <a:shade val="100000"/>
                  <a:satMod val="115000"/>
                  <a:alpha val="56000"/>
                </a:srgbClr>
              </a:gs>
            </a:gsLst>
            <a:lin ang="5400000" scaled="0"/>
            <a:tileRect/>
          </a:gradFill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214290"/>
            <a:ext cx="7215238" cy="5232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SITUACIÓN DE LA D.C.S.E.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grpSp>
        <p:nvGrpSpPr>
          <p:cNvPr id="4" name="3 Grupo"/>
          <p:cNvGrpSpPr/>
          <p:nvPr/>
        </p:nvGrpSpPr>
        <p:grpSpPr>
          <a:xfrm>
            <a:off x="251520" y="1237444"/>
            <a:ext cx="4392488" cy="2654919"/>
            <a:chOff x="251520" y="1237444"/>
            <a:chExt cx="4392488" cy="2654919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237444"/>
              <a:ext cx="4392488" cy="2654919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3" name="2 Elipse"/>
            <p:cNvSpPr/>
            <p:nvPr/>
          </p:nvSpPr>
          <p:spPr>
            <a:xfrm>
              <a:off x="2411760" y="2060848"/>
              <a:ext cx="2088232" cy="792088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39627"/>
            <a:ext cx="3312219" cy="253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1979712" y="3851671"/>
            <a:ext cx="6056727" cy="3033713"/>
            <a:chOff x="1979712" y="3851671"/>
            <a:chExt cx="6056727" cy="3033713"/>
          </a:xfrm>
        </p:grpSpPr>
        <p:grpSp>
          <p:nvGrpSpPr>
            <p:cNvPr id="23" name="22 Grupo"/>
            <p:cNvGrpSpPr/>
            <p:nvPr/>
          </p:nvGrpSpPr>
          <p:grpSpPr>
            <a:xfrm>
              <a:off x="1979712" y="3851671"/>
              <a:ext cx="6056727" cy="3033713"/>
              <a:chOff x="1497013" y="1908175"/>
              <a:chExt cx="6637337" cy="3033713"/>
            </a:xfrm>
          </p:grpSpPr>
          <p:sp>
            <p:nvSpPr>
              <p:cNvPr id="24" name="AutoShape 3"/>
              <p:cNvSpPr>
                <a:spLocks noChangeArrowheads="1"/>
              </p:cNvSpPr>
              <p:nvPr/>
            </p:nvSpPr>
            <p:spPr bwMode="auto">
              <a:xfrm>
                <a:off x="1497013" y="2930525"/>
                <a:ext cx="6624637" cy="1871663"/>
              </a:xfrm>
              <a:prstGeom prst="chevron">
                <a:avLst>
                  <a:gd name="adj" fmla="val 16026"/>
                </a:avLst>
              </a:prstGeom>
              <a:solidFill>
                <a:srgbClr val="CCECFF"/>
              </a:solidFill>
              <a:ln w="28575" cmpd="dbl" algn="ctr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_tradnl" altLang="es-ES" sz="1100" b="1" kern="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5" name="Text Box 4"/>
              <p:cNvSpPr txBox="1">
                <a:spLocks noChangeArrowheads="1"/>
              </p:cNvSpPr>
              <p:nvPr/>
            </p:nvSpPr>
            <p:spPr bwMode="auto">
              <a:xfrm>
                <a:off x="2195513" y="1908175"/>
                <a:ext cx="4897437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S" altLang="es-ES" sz="2000" b="1" kern="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Proceso: COMUNICACIÓN SOCIAL</a:t>
                </a:r>
              </a:p>
            </p:txBody>
          </p:sp>
          <p:sp>
            <p:nvSpPr>
              <p:cNvPr id="26" name="Rectangle 5"/>
              <p:cNvSpPr>
                <a:spLocks noChangeArrowheads="1"/>
              </p:cNvSpPr>
              <p:nvPr/>
            </p:nvSpPr>
            <p:spPr bwMode="auto">
              <a:xfrm>
                <a:off x="1504950" y="2478088"/>
                <a:ext cx="3168650" cy="288925"/>
              </a:xfrm>
              <a:prstGeom prst="rect">
                <a:avLst/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S" altLang="es-ES" sz="1600" b="1" kern="0" smtClean="0">
                    <a:solidFill>
                      <a:srgbClr val="FFFF00"/>
                    </a:solidFill>
                    <a:latin typeface="Verdana" pitchFamily="34" charset="0"/>
                  </a:rPr>
                  <a:t>GESTION SECTORIAL</a:t>
                </a:r>
              </a:p>
            </p:txBody>
          </p:sp>
          <p:sp>
            <p:nvSpPr>
              <p:cNvPr id="27" name="Rectangle 6"/>
              <p:cNvSpPr>
                <a:spLocks noChangeArrowheads="1"/>
              </p:cNvSpPr>
              <p:nvPr/>
            </p:nvSpPr>
            <p:spPr bwMode="auto">
              <a:xfrm>
                <a:off x="4659313" y="2478088"/>
                <a:ext cx="3168650" cy="288925"/>
              </a:xfrm>
              <a:prstGeom prst="rect">
                <a:avLst/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S" altLang="es-ES" sz="1600" b="1" kern="0" smtClean="0">
                    <a:solidFill>
                      <a:srgbClr val="FFFF00"/>
                    </a:solidFill>
                    <a:latin typeface="Verdana" pitchFamily="34" charset="0"/>
                  </a:rPr>
                  <a:t>EVALUACION Y CONTROL</a:t>
                </a:r>
              </a:p>
            </p:txBody>
          </p:sp>
          <p:sp>
            <p:nvSpPr>
              <p:cNvPr id="28" name="Rectangle 7"/>
              <p:cNvSpPr>
                <a:spLocks noChangeArrowheads="1"/>
              </p:cNvSpPr>
              <p:nvPr/>
            </p:nvSpPr>
            <p:spPr bwMode="auto">
              <a:xfrm>
                <a:off x="3360058" y="4371975"/>
                <a:ext cx="2714407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S" altLang="es-ES" sz="1200" b="1" kern="0" dirty="0" smtClean="0">
                    <a:solidFill>
                      <a:srgbClr val="0000FF"/>
                    </a:solidFill>
                    <a:latin typeface="Verdana" pitchFamily="34" charset="0"/>
                  </a:rPr>
                  <a:t>PRODUCCIÓN Y DIFUSION</a:t>
                </a:r>
              </a:p>
            </p:txBody>
          </p:sp>
          <p:sp>
            <p:nvSpPr>
              <p:cNvPr id="29" name="Rectangle 8"/>
              <p:cNvSpPr>
                <a:spLocks noChangeArrowheads="1"/>
              </p:cNvSpPr>
              <p:nvPr/>
            </p:nvSpPr>
            <p:spPr bwMode="auto">
              <a:xfrm>
                <a:off x="3014663" y="3508375"/>
                <a:ext cx="3402012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S" altLang="es-ES" sz="1200" b="1" kern="0" smtClean="0">
                    <a:solidFill>
                      <a:srgbClr val="0000FF"/>
                    </a:solidFill>
                    <a:latin typeface="Verdana" pitchFamily="34" charset="0"/>
                  </a:rPr>
                  <a:t>PROTOCOLO Y CEREMONIAL MILITAR</a:t>
                </a:r>
              </a:p>
            </p:txBody>
          </p:sp>
          <p:sp>
            <p:nvSpPr>
              <p:cNvPr id="30" name="Rectangle 9"/>
              <p:cNvSpPr>
                <a:spLocks noChangeArrowheads="1"/>
              </p:cNvSpPr>
              <p:nvPr/>
            </p:nvSpPr>
            <p:spPr bwMode="auto">
              <a:xfrm>
                <a:off x="3533775" y="3919538"/>
                <a:ext cx="236537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S" altLang="es-ES" sz="1200" b="1" kern="0" smtClean="0">
                    <a:solidFill>
                      <a:srgbClr val="0000FF"/>
                    </a:solidFill>
                    <a:latin typeface="Verdana" pitchFamily="34" charset="0"/>
                  </a:rPr>
                  <a:t>INFORMACIÓN Y PRENSA</a:t>
                </a:r>
              </a:p>
            </p:txBody>
          </p:sp>
          <p:cxnSp>
            <p:nvCxnSpPr>
              <p:cNvPr id="31" name="AutoShape 10"/>
              <p:cNvCxnSpPr>
                <a:cxnSpLocks noChangeShapeType="1"/>
              </p:cNvCxnSpPr>
              <p:nvPr/>
            </p:nvCxnSpPr>
            <p:spPr bwMode="auto">
              <a:xfrm rot="16200000" flipH="1">
                <a:off x="4716463" y="4940300"/>
                <a:ext cx="1588" cy="1587"/>
              </a:xfrm>
              <a:prstGeom prst="bentConnector3">
                <a:avLst>
                  <a:gd name="adj1" fmla="val 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AutoShape 11"/>
              <p:cNvCxnSpPr>
                <a:cxnSpLocks noChangeShapeType="1"/>
              </p:cNvCxnSpPr>
              <p:nvPr/>
            </p:nvCxnSpPr>
            <p:spPr bwMode="auto">
              <a:xfrm rot="16200000" flipH="1">
                <a:off x="4716463" y="4940300"/>
                <a:ext cx="1588" cy="1587"/>
              </a:xfrm>
              <a:prstGeom prst="bentConnector3">
                <a:avLst>
                  <a:gd name="adj1" fmla="val 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3" name="Text Box 12"/>
              <p:cNvSpPr txBox="1">
                <a:spLocks noChangeArrowheads="1"/>
              </p:cNvSpPr>
              <p:nvPr/>
            </p:nvSpPr>
            <p:spPr bwMode="auto">
              <a:xfrm>
                <a:off x="2555875" y="3074988"/>
                <a:ext cx="432117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S" altLang="es-ES" sz="1200" b="1" kern="0" smtClean="0">
                    <a:solidFill>
                      <a:srgbClr val="0000FF"/>
                    </a:solidFill>
                    <a:latin typeface="Verdana" pitchFamily="34" charset="0"/>
                  </a:rPr>
                  <a:t>IMAGEN E IDENTIDAD </a:t>
                </a:r>
                <a:r>
                  <a:rPr lang="en-US" altLang="es-ES" sz="1200" b="1" kern="0" smtClean="0">
                    <a:solidFill>
                      <a:srgbClr val="0000FF"/>
                    </a:solidFill>
                    <a:latin typeface="Verdana" pitchFamily="34" charset="0"/>
                  </a:rPr>
                  <a:t>INSTITUCIONAL</a:t>
                </a:r>
                <a:endParaRPr lang="es-ES" altLang="es-ES" sz="1200" b="1" kern="0" smtClean="0">
                  <a:solidFill>
                    <a:srgbClr val="0000FF"/>
                  </a:solidFill>
                  <a:latin typeface="Verdana" pitchFamily="34" charset="0"/>
                </a:endParaRPr>
              </a:p>
            </p:txBody>
          </p:sp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>
                <a:off x="1631950" y="3394075"/>
                <a:ext cx="6337300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kern="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1797050" y="3867150"/>
                <a:ext cx="6337300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kern="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>
                <a:off x="1644650" y="4300538"/>
                <a:ext cx="6337300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kern="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2" name="1 Elipse"/>
            <p:cNvSpPr/>
            <p:nvPr/>
          </p:nvSpPr>
          <p:spPr>
            <a:xfrm>
              <a:off x="3275856" y="6244034"/>
              <a:ext cx="3312368" cy="501650"/>
            </a:xfrm>
            <a:prstGeom prst="ellipse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666635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3" descr="Mármol blanco"/>
          <p:cNvSpPr>
            <a:spLocks noChangeArrowheads="1"/>
          </p:cNvSpPr>
          <p:nvPr/>
        </p:nvSpPr>
        <p:spPr bwMode="auto">
          <a:xfrm>
            <a:off x="5521354" y="3054332"/>
            <a:ext cx="2216150" cy="26543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7001">
                <a:srgbClr val="E6E6E6"/>
              </a:gs>
              <a:gs pos="100000">
                <a:srgbClr val="7D8496">
                  <a:alpha val="51000"/>
                </a:srgbClr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0" scaled="0"/>
            <a:tileRect/>
          </a:gradFill>
          <a:ln w="12700">
            <a:noFill/>
            <a:miter lim="800000"/>
            <a:headEnd/>
            <a:tailEnd/>
          </a:ln>
          <a:effectLst>
            <a:outerShdw blurRad="228600" dist="101600" dir="2700000" algn="tl" rotWithShape="0">
              <a:prstClr val="black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000000"/>
              </a:solidFill>
            </a:endParaRPr>
          </a:p>
        </p:txBody>
      </p:sp>
      <p:sp>
        <p:nvSpPr>
          <p:cNvPr id="25" name="Rectangle 16" descr="Mármol blanco"/>
          <p:cNvSpPr>
            <a:spLocks noChangeArrowheads="1"/>
          </p:cNvSpPr>
          <p:nvPr/>
        </p:nvSpPr>
        <p:spPr bwMode="auto">
          <a:xfrm flipH="1">
            <a:off x="1273204" y="3054332"/>
            <a:ext cx="2216150" cy="26543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7001">
                <a:srgbClr val="E6E6E6"/>
              </a:gs>
              <a:gs pos="100000">
                <a:srgbClr val="7D8496">
                  <a:alpha val="51000"/>
                </a:srgbClr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0" scaled="0"/>
            <a:tileRect/>
          </a:gradFill>
          <a:ln w="12700">
            <a:noFill/>
            <a:miter lim="800000"/>
            <a:headEnd/>
            <a:tailEnd/>
          </a:ln>
          <a:effectLst>
            <a:outerShdw blurRad="228600" dist="101600" dir="2700000" algn="tl" rotWithShape="0">
              <a:prstClr val="black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000000"/>
              </a:solidFill>
            </a:endParaRPr>
          </a:p>
        </p:txBody>
      </p:sp>
      <p:sp>
        <p:nvSpPr>
          <p:cNvPr id="26" name="Rectangle 23" descr="Granito"/>
          <p:cNvSpPr>
            <a:spLocks noChangeArrowheads="1"/>
          </p:cNvSpPr>
          <p:nvPr/>
        </p:nvSpPr>
        <p:spPr bwMode="auto">
          <a:xfrm>
            <a:off x="5349904" y="2597132"/>
            <a:ext cx="2552700" cy="457200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 cap="flat" cmpd="sng">
            <a:noFill/>
            <a:prstDash val="solid"/>
            <a:round/>
            <a:headEnd/>
            <a:tailEnd/>
          </a:ln>
          <a:effectLst>
            <a:outerShdw blurRad="190500" dist="508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000000"/>
              </a:solidFill>
            </a:endParaRPr>
          </a:p>
        </p:txBody>
      </p:sp>
      <p:sp>
        <p:nvSpPr>
          <p:cNvPr id="27" name="Rectangle 22" descr="Granito"/>
          <p:cNvSpPr>
            <a:spLocks noChangeArrowheads="1"/>
          </p:cNvSpPr>
          <p:nvPr/>
        </p:nvSpPr>
        <p:spPr bwMode="auto">
          <a:xfrm>
            <a:off x="1082704" y="2597132"/>
            <a:ext cx="2552700" cy="457200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 cap="flat" cmpd="sng">
            <a:noFill/>
            <a:prstDash val="solid"/>
            <a:round/>
            <a:headEnd/>
            <a:tailEnd/>
          </a:ln>
          <a:effectLst>
            <a:outerShdw blurRad="190500" dist="508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000000"/>
              </a:solidFill>
            </a:endParaRPr>
          </a:p>
        </p:txBody>
      </p:sp>
      <p:sp>
        <p:nvSpPr>
          <p:cNvPr id="28" name="Rectangle 21" descr="Papel periódico"/>
          <p:cNvSpPr>
            <a:spLocks noChangeArrowheads="1"/>
          </p:cNvSpPr>
          <p:nvPr/>
        </p:nvSpPr>
        <p:spPr bwMode="auto">
          <a:xfrm>
            <a:off x="904904" y="2514582"/>
            <a:ext cx="7219950" cy="40005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100000">
                <a:srgbClr val="7D8496">
                  <a:alpha val="51000"/>
                </a:srgbClr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/>
          </a:ln>
          <a:effectLst>
            <a:outerShdw blurRad="114300" dist="38100" dir="2700000" algn="tl" rotWithShape="0">
              <a:prstClr val="black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000000"/>
              </a:solidFill>
            </a:endParaRPr>
          </a:p>
        </p:txBody>
      </p:sp>
      <p:sp>
        <p:nvSpPr>
          <p:cNvPr id="29" name="Freeform 20" descr="Granito"/>
          <p:cNvSpPr>
            <a:spLocks/>
          </p:cNvSpPr>
          <p:nvPr/>
        </p:nvSpPr>
        <p:spPr bwMode="auto">
          <a:xfrm>
            <a:off x="333404" y="857232"/>
            <a:ext cx="8382000" cy="1857388"/>
          </a:xfrm>
          <a:custGeom>
            <a:avLst/>
            <a:gdLst/>
            <a:ahLst/>
            <a:cxnLst>
              <a:cxn ang="0">
                <a:pos x="240" y="1188"/>
              </a:cxn>
              <a:cxn ang="0">
                <a:pos x="5280" y="1188"/>
              </a:cxn>
              <a:cxn ang="0">
                <a:pos x="2700" y="0"/>
              </a:cxn>
              <a:cxn ang="0">
                <a:pos x="0" y="1188"/>
              </a:cxn>
              <a:cxn ang="0">
                <a:pos x="240" y="1188"/>
              </a:cxn>
            </a:cxnLst>
            <a:rect l="0" t="0" r="r" b="b"/>
            <a:pathLst>
              <a:path w="5280" h="1188">
                <a:moveTo>
                  <a:pt x="240" y="1188"/>
                </a:moveTo>
                <a:lnTo>
                  <a:pt x="5280" y="1188"/>
                </a:lnTo>
                <a:lnTo>
                  <a:pt x="2700" y="0"/>
                </a:lnTo>
                <a:lnTo>
                  <a:pt x="0" y="1188"/>
                </a:lnTo>
                <a:lnTo>
                  <a:pt x="240" y="1188"/>
                </a:lnTo>
                <a:close/>
              </a:path>
            </a:pathLst>
          </a:custGeom>
          <a:blipFill dpi="0" rotWithShape="1">
            <a:blip r:embed="rId5" cstate="print"/>
            <a:srcRect/>
            <a:tile tx="0" ty="0" sx="100000" sy="100000" flip="none" algn="tl"/>
          </a:blipFill>
          <a:ln w="9525" cap="flat" cmpd="sng">
            <a:noFill/>
            <a:prstDash val="solid"/>
            <a:round/>
            <a:headEnd/>
            <a:tailEnd/>
          </a:ln>
          <a:effectLst>
            <a:outerShdw blurRad="190500" dist="508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000000"/>
              </a:solidFill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3190904" y="5257782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000" b="1">
              <a:solidFill>
                <a:srgbClr val="000000"/>
              </a:solidFill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20754" y="5329239"/>
            <a:ext cx="7651750" cy="1071563"/>
            <a:chOff x="400" y="3660"/>
            <a:chExt cx="4820" cy="675"/>
          </a:xfrm>
        </p:grpSpPr>
        <p:sp>
          <p:nvSpPr>
            <p:cNvPr id="33" name="Rectangle 2"/>
            <p:cNvSpPr>
              <a:spLocks noChangeArrowheads="1"/>
            </p:cNvSpPr>
            <p:nvPr/>
          </p:nvSpPr>
          <p:spPr bwMode="auto">
            <a:xfrm>
              <a:off x="420" y="3660"/>
              <a:ext cx="120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C" sz="1000" b="1">
                <a:solidFill>
                  <a:srgbClr val="000000"/>
                </a:solidFill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628" y="3864"/>
              <a:ext cx="4344" cy="156"/>
              <a:chOff x="628" y="3864"/>
              <a:chExt cx="4344" cy="156"/>
            </a:xfrm>
          </p:grpSpPr>
          <p:sp>
            <p:nvSpPr>
              <p:cNvPr id="37" name="Rectangle 24" descr="Granito"/>
              <p:cNvSpPr>
                <a:spLocks noChangeArrowheads="1"/>
              </p:cNvSpPr>
              <p:nvPr/>
            </p:nvSpPr>
            <p:spPr bwMode="auto">
              <a:xfrm>
                <a:off x="708" y="3864"/>
                <a:ext cx="4116" cy="96"/>
              </a:xfrm>
              <a:prstGeom prst="rect">
                <a:avLst/>
              </a:prstGeom>
              <a:blipFill dpi="0" rotWithShape="1">
                <a:blip r:embed="rId5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C" sz="1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25" descr="Mármol blanco"/>
              <p:cNvSpPr>
                <a:spLocks noChangeArrowheads="1"/>
              </p:cNvSpPr>
              <p:nvPr/>
            </p:nvSpPr>
            <p:spPr bwMode="auto">
              <a:xfrm>
                <a:off x="628" y="3940"/>
                <a:ext cx="4344" cy="80"/>
              </a:xfrm>
              <a:prstGeom prst="rect">
                <a:avLst/>
              </a:prstGeom>
              <a:blipFill dpi="0" rotWithShape="1">
                <a:blip r:embed="rId6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>
                <a:outerShdw blurRad="139700" algn="tl" rotWithShape="0">
                  <a:prstClr val="black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C" sz="1000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" name="Rectangle 28" descr="Granito"/>
            <p:cNvSpPr>
              <a:spLocks noChangeArrowheads="1"/>
            </p:cNvSpPr>
            <p:nvPr/>
          </p:nvSpPr>
          <p:spPr bwMode="auto">
            <a:xfrm>
              <a:off x="574" y="4000"/>
              <a:ext cx="4446" cy="96"/>
            </a:xfrm>
            <a:prstGeom prst="rect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C" sz="1000" b="1">
                <a:solidFill>
                  <a:srgbClr val="000000"/>
                </a:solidFill>
              </a:endParaRPr>
            </a:p>
          </p:txBody>
        </p:sp>
        <p:sp>
          <p:nvSpPr>
            <p:cNvPr id="36" name="Rectangle 29" descr="Mármol blanco"/>
            <p:cNvSpPr>
              <a:spLocks noChangeArrowheads="1"/>
            </p:cNvSpPr>
            <p:nvPr/>
          </p:nvSpPr>
          <p:spPr bwMode="auto">
            <a:xfrm>
              <a:off x="400" y="4076"/>
              <a:ext cx="4820" cy="259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100000">
                  <a:srgbClr val="7D8496">
                    <a:alpha val="51000"/>
                  </a:srgbClr>
                </a:gs>
                <a:gs pos="86000">
                  <a:srgbClr val="E6E6E6">
                    <a:alpha val="73000"/>
                  </a:srgbClr>
                </a:gs>
                <a:gs pos="100000">
                  <a:srgbClr val="7D8496"/>
                </a:gs>
                <a:gs pos="100000">
                  <a:srgbClr val="E6E6E6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miter lim="800000"/>
              <a:headEnd/>
              <a:tailEnd/>
            </a:ln>
            <a:effectLst>
              <a:outerShdw blurRad="241300" dist="63500" dir="2700000" algn="tl" rotWithShape="0">
                <a:prstClr val="black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C" sz="1000" b="1">
                <a:solidFill>
                  <a:srgbClr val="000000"/>
                </a:solidFill>
              </a:endParaRPr>
            </a:p>
          </p:txBody>
        </p:sp>
      </p:grp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1300168" y="3326501"/>
            <a:ext cx="204313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sz="1400" dirty="0">
                <a:solidFill>
                  <a:srgbClr val="000000"/>
                </a:solidFill>
                <a:latin typeface="Arial Black" pitchFamily="34" charset="0"/>
              </a:rPr>
              <a:t>PLANIFICAR, PREPARAR, </a:t>
            </a:r>
            <a:r>
              <a:rPr lang="es-EC" sz="1400" dirty="0" smtClean="0">
                <a:solidFill>
                  <a:srgbClr val="000000"/>
                </a:solidFill>
                <a:latin typeface="Arial Black" pitchFamily="34" charset="0"/>
              </a:rPr>
              <a:t>ELABORAR LOS PRODUCTOS COMUNICACIONAL DEL EJÉRCITO.</a:t>
            </a:r>
            <a:endParaRPr lang="es-CL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5615014" y="3442157"/>
            <a:ext cx="2043136" cy="205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sz="1400" dirty="0" smtClean="0">
                <a:solidFill>
                  <a:srgbClr val="000000"/>
                </a:solidFill>
                <a:latin typeface="Arial Black" pitchFamily="34" charset="0"/>
              </a:rPr>
              <a:t>APOYAR AL  </a:t>
            </a:r>
            <a:r>
              <a:rPr lang="es-EC" sz="1400" dirty="0">
                <a:solidFill>
                  <a:srgbClr val="000000"/>
                </a:solidFill>
                <a:latin typeface="Arial Black" pitchFamily="34" charset="0"/>
              </a:rPr>
              <a:t>DESARROLLO INSTITUCIONAL FORTALECIENDO </a:t>
            </a:r>
            <a:r>
              <a:rPr lang="es-EC" sz="1400" dirty="0" smtClean="0">
                <a:solidFill>
                  <a:srgbClr val="000000"/>
                </a:solidFill>
                <a:latin typeface="Arial Black" pitchFamily="34" charset="0"/>
              </a:rPr>
              <a:t>LA IDENTIDAD Y LA IMAGEN DEL EJÉRCITO.</a:t>
            </a:r>
            <a:endParaRPr lang="es-CL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942978" y="6000768"/>
            <a:ext cx="7215238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sz="1500" dirty="0">
                <a:solidFill>
                  <a:srgbClr val="D54F41">
                    <a:lumMod val="75000"/>
                  </a:srgbClr>
                </a:solidFill>
                <a:latin typeface="Arial Black" pitchFamily="34" charset="0"/>
              </a:rPr>
              <a:t>ES MISIÓN DEL </a:t>
            </a:r>
            <a:r>
              <a:rPr lang="es-EC" sz="1500" dirty="0" smtClean="0">
                <a:solidFill>
                  <a:srgbClr val="D54F41">
                    <a:lumMod val="75000"/>
                  </a:srgbClr>
                </a:solidFill>
                <a:latin typeface="Arial Black" pitchFamily="34" charset="0"/>
              </a:rPr>
              <a:t>DPTO. DE PRODUCCIÓN Y EDICCIÓN</a:t>
            </a:r>
            <a:endParaRPr lang="es-CL" sz="1500" dirty="0">
              <a:solidFill>
                <a:srgbClr val="D54F41">
                  <a:lumMod val="75000"/>
                </a:srgbClr>
              </a:solidFill>
              <a:latin typeface="Arial Black" pitchFamily="34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1667552" y="1424272"/>
            <a:ext cx="6000792" cy="121264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defTabSz="7620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APOYAR  EN  EL  </a:t>
            </a:r>
            <a:r>
              <a:rPr lang="es-EC" sz="1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CUMPLIMIENTO</a:t>
            </a:r>
          </a:p>
          <a:p>
            <a:pPr algn="ctr" defTabSz="7620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sz="1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DE  LAS  MISIONES  ASIGNADAS  EN  LA</a:t>
            </a:r>
          </a:p>
          <a:p>
            <a:pPr algn="ctr" defTabSz="7620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sz="1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CONSTITUCIÓN  DE  LA REPÚBLICA  DEL  </a:t>
            </a:r>
            <a:r>
              <a:rPr lang="es-EC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ECUADOR, LA GESTIÓN COMUNICACIONAL DE EJÉRCITO</a:t>
            </a:r>
            <a:endParaRPr lang="es-EC" sz="1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1" name="Picture 5" descr="E:\Images_ayuda\SELLOS\logo FT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2771" y="3212976"/>
            <a:ext cx="1944215" cy="2132856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3211637" y="251937"/>
            <a:ext cx="3509872" cy="584775"/>
          </a:xfrm>
          <a:prstGeom prst="rect">
            <a:avLst/>
          </a:prstGeom>
          <a:noFill/>
          <a:effectLst>
            <a:innerShdw blurRad="508000" dir="21540000">
              <a:prstClr val="black"/>
            </a:innerShdw>
            <a:reflection blurRad="1257300" stA="52000" endA="300" endPos="75000" dist="1003300" dir="5400000" sy="-100000" algn="bl" rotWithShape="0"/>
          </a:effectLst>
          <a:scene3d>
            <a:camera prst="orthographicFront"/>
            <a:lightRig rig="threePt" dir="t"/>
          </a:scene3d>
          <a:sp3d>
            <a:bevelB w="31750" h="107950"/>
          </a:sp3d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MISIÓN DE LA D.C.S.E.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90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Llamada de flecha cuádruple"/>
          <p:cNvSpPr/>
          <p:nvPr/>
        </p:nvSpPr>
        <p:spPr>
          <a:xfrm>
            <a:off x="2771801" y="2636912"/>
            <a:ext cx="4104456" cy="2592288"/>
          </a:xfrm>
          <a:prstGeom prst="quad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142976" y="26621"/>
            <a:ext cx="7893520" cy="95410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RELACIONAMIENTO CON LOS </a:t>
            </a:r>
          </a:p>
          <a:p>
            <a:pPr algn="ctr">
              <a:defRPr/>
            </a:pPr>
            <a:r>
              <a:rPr lang="es-EC" sz="2800" kern="0" dirty="0" smtClean="0">
                <a:solidFill>
                  <a:srgbClr val="FFFF00"/>
                </a:solidFill>
                <a:latin typeface="Impact" pitchFamily="34" charset="0"/>
              </a:rPr>
              <a:t>MEDIOS DE COMUNICACIÓN</a:t>
            </a:r>
            <a:endParaRPr lang="es-ES" sz="2800" kern="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22" name="Picture 5" descr="E:\Images_ayuda\SELLOS\logo F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949" y="-40691"/>
            <a:ext cx="1597613" cy="1556401"/>
          </a:xfrm>
          <a:prstGeom prst="rect">
            <a:avLst/>
          </a:prstGeom>
          <a:noFill/>
          <a:effectLst>
            <a:outerShdw blurRad="203200" dist="50800" dir="5400000" algn="ctr" rotWithShape="0">
              <a:sysClr val="windowText" lastClr="000000"/>
            </a:outerShdw>
          </a:effec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3265126"/>
            <a:ext cx="1800200" cy="1243994"/>
          </a:xfrm>
          <a:prstGeom prst="rect">
            <a:avLst/>
          </a:prstGeom>
          <a:noFill/>
          <a:ln w="76200" cmpd="tri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Hexágono"/>
          <p:cNvSpPr/>
          <p:nvPr/>
        </p:nvSpPr>
        <p:spPr>
          <a:xfrm>
            <a:off x="2902136" y="1268760"/>
            <a:ext cx="3974120" cy="1368152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EJÉRCITO HA INFORMADO SU GESTIÓN CON UN BAJO NIVEL DE TRANSPARENCIA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MISIONES DE DEFENSA Y SEGURIDAD DEL PAÍS,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INFORMACIONES CALIFICADAS DE DELICADAS O CRÍTICAS,  “PERFIL BAJO” SIN DETALLES. </a:t>
            </a:r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35 Hexágono"/>
          <p:cNvSpPr/>
          <p:nvPr/>
        </p:nvSpPr>
        <p:spPr>
          <a:xfrm>
            <a:off x="748857" y="3212975"/>
            <a:ext cx="2153280" cy="159158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REQUIEREN DE LA VOZ OFICIAL CASO CONTRARIO </a:t>
            </a:r>
            <a:r>
              <a:rPr lang="es-E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TEGIVERSAN   LA INFORMACIÓN.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RELACIÓN TORTUOSA CON RECELOS MUTUOS</a:t>
            </a:r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36 Hexágono"/>
          <p:cNvSpPr/>
          <p:nvPr/>
        </p:nvSpPr>
        <p:spPr>
          <a:xfrm>
            <a:off x="1825497" y="5229200"/>
            <a:ext cx="5842847" cy="1368152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DE COMUNICACIÓN R.O. 323 DEL 13 SEP. 2014; ART. 245 Y 322 DICE  “LA INFORMACIÓN SERÁ REVISADA, CONTRASTADA Y VERIFICADA ANTES DE SER DIFUNDIDA E INFORMAR CON IMPARCIALIDAD LOS HECHOS SUSCITADOS LABOR QUE CUMPLEN LOS MEDIOS DE COMUNICACIÓN”  CONSTITUYENDO EN ESCUDO PROTECTOR INSTITUCIONAL MEJORANDO EL RELACIONAMIENTO DEL EJÉRCITO CON LOS MEDIOS DE COMUNICACIÓN DEL PAÍS.</a:t>
            </a:r>
          </a:p>
          <a:p>
            <a:pPr lvl="0"/>
            <a:endParaRPr lang="es-E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81" y="1696414"/>
            <a:ext cx="1953766" cy="131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36912"/>
            <a:ext cx="2088232" cy="221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175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4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10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4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10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iseño predeterminado">
  <a:themeElements>
    <a:clrScheme name="3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Estratégico">
  <a:themeElements>
    <a:clrScheme name="2_Estratégic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2_Estratégi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Estratégic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atégic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atégic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atégic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atégic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atégic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stratégico">
  <a:themeElements>
    <a:clrScheme name="2_Estratégic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2_Estratégi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Estratégic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atégic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atégic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atégic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atégic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atégic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Estratégico">
  <a:themeElements>
    <a:clrScheme name="2_Estratégic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2_Estratégi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Estratégic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atégic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atégic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atégic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atégic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atégic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Estratégico">
  <a:themeElements>
    <a:clrScheme name="2_Estratégic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2_Estratégi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Estratégic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atégic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atégic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atégic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atégic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atégic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11.xml><?xml version="1.0" encoding="utf-8"?>
<a:themeOverride xmlns:a="http://schemas.openxmlformats.org/drawingml/2006/main">
  <a:clrScheme name="3_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13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14.xml><?xml version="1.0" encoding="utf-8"?>
<a:themeOverride xmlns:a="http://schemas.openxmlformats.org/drawingml/2006/main">
  <a:clrScheme name="3_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16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17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18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19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2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21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22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23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24.xml><?xml version="1.0" encoding="utf-8"?>
<a:themeOverride xmlns:a="http://schemas.openxmlformats.org/drawingml/2006/main">
  <a:clrScheme name="3_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5.xml><?xml version="1.0" encoding="utf-8"?>
<a:themeOverride xmlns:a="http://schemas.openxmlformats.org/drawingml/2006/main">
  <a:clrScheme name="3_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6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27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28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29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3.xml><?xml version="1.0" encoding="utf-8"?>
<a:themeOverride xmlns:a="http://schemas.openxmlformats.org/drawingml/2006/main">
  <a:clrScheme name="3_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0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31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32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33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34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35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36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37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38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39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4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40.xml><?xml version="1.0" encoding="utf-8"?>
<a:themeOverride xmlns:a="http://schemas.openxmlformats.org/drawingml/2006/main">
  <a:clrScheme name="3_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1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42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43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44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45.xml><?xml version="1.0" encoding="utf-8"?>
<a:themeOverride xmlns:a="http://schemas.openxmlformats.org/drawingml/2006/main">
  <a:clrScheme name="3_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6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47.xml><?xml version="1.0" encoding="utf-8"?>
<a:themeOverride xmlns:a="http://schemas.openxmlformats.org/drawingml/2006/main">
  <a:clrScheme name="3_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8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49.xml><?xml version="1.0" encoding="utf-8"?>
<a:themeOverride xmlns:a="http://schemas.openxmlformats.org/drawingml/2006/main">
  <a:clrScheme name="3_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6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7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8.xml><?xml version="1.0" encoding="utf-8"?>
<a:themeOverride xmlns:a="http://schemas.openxmlformats.org/drawingml/2006/main">
  <a:clrScheme name="2_Estratégico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9.xml><?xml version="1.0" encoding="utf-8"?>
<a:themeOverride xmlns:a="http://schemas.openxmlformats.org/drawingml/2006/main">
  <a:clrScheme name="3_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5343</Words>
  <Application>Microsoft Office PowerPoint</Application>
  <PresentationFormat>Presentación en pantalla (4:3)</PresentationFormat>
  <Paragraphs>1349</Paragraphs>
  <Slides>52</Slides>
  <Notes>45</Notes>
  <HiddenSlides>0</HiddenSlides>
  <MMClips>0</MMClips>
  <ScaleCrop>false</ScaleCrop>
  <HeadingPairs>
    <vt:vector size="6" baseType="variant">
      <vt:variant>
        <vt:lpstr>Tema</vt:lpstr>
      </vt:variant>
      <vt:variant>
        <vt:i4>9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2" baseType="lpstr">
      <vt:lpstr>Tema de Office</vt:lpstr>
      <vt:lpstr>Diseño predeterminado</vt:lpstr>
      <vt:lpstr>3_Diseño predeterminado</vt:lpstr>
      <vt:lpstr>2_Estratégico</vt:lpstr>
      <vt:lpstr>1_Tema de Office</vt:lpstr>
      <vt:lpstr>3_Tema de Office</vt:lpstr>
      <vt:lpstr>3_Estratégico</vt:lpstr>
      <vt:lpstr>4_Estratégico</vt:lpstr>
      <vt:lpstr>5_Estratégico</vt:lpstr>
      <vt:lpstr>Visio.Drawing.11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NUEVOS PRODUCTOS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Luffi</cp:lastModifiedBy>
  <cp:revision>134</cp:revision>
  <dcterms:created xsi:type="dcterms:W3CDTF">2015-05-09T15:56:55Z</dcterms:created>
  <dcterms:modified xsi:type="dcterms:W3CDTF">2015-05-25T22:04:33Z</dcterms:modified>
</cp:coreProperties>
</file>