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72" r:id="rId4"/>
    <p:sldId id="257" r:id="rId5"/>
    <p:sldId id="259" r:id="rId6"/>
    <p:sldId id="260" r:id="rId7"/>
    <p:sldId id="262" r:id="rId8"/>
    <p:sldId id="263" r:id="rId9"/>
    <p:sldId id="273" r:id="rId10"/>
    <p:sldId id="274" r:id="rId11"/>
    <p:sldId id="264" r:id="rId12"/>
    <p:sldId id="265" r:id="rId13"/>
    <p:sldId id="275" r:id="rId14"/>
    <p:sldId id="268" r:id="rId15"/>
    <p:sldId id="276" r:id="rId16"/>
    <p:sldId id="277" r:id="rId17"/>
    <p:sldId id="278" r:id="rId18"/>
    <p:sldId id="267" r:id="rId19"/>
    <p:sldId id="270" r:id="rId20"/>
    <p:sldId id="279" r:id="rId21"/>
    <p:sldId id="271" r:id="rId2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83" autoAdjust="0"/>
  </p:normalViewPr>
  <p:slideViewPr>
    <p:cSldViewPr>
      <p:cViewPr varScale="1">
        <p:scale>
          <a:sx n="69" d="100"/>
          <a:sy n="69" d="100"/>
        </p:scale>
        <p:origin x="-14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92E1020-3447-40D9-B618-97DC44E2546F}" type="datetimeFigureOut">
              <a:rPr lang="es-EC" smtClean="0"/>
              <a:t>29/01/2015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19CC035-14DD-44B4-9748-1AC107094CC3}"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2E1020-3447-40D9-B618-97DC44E2546F}" type="datetimeFigureOut">
              <a:rPr lang="es-EC" smtClean="0"/>
              <a:t>29/01/2015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19CC035-14DD-44B4-9748-1AC107094CC3}"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92E1020-3447-40D9-B618-97DC44E2546F}" type="datetimeFigureOut">
              <a:rPr lang="es-EC" smtClean="0"/>
              <a:t>29/01/2015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19CC035-14DD-44B4-9748-1AC107094CC3}" type="slidenum">
              <a:rPr lang="es-EC" smtClean="0"/>
              <a:t>‹Nº›</a:t>
            </a:fld>
            <a:endParaRPr lang="es-EC"/>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2E1020-3447-40D9-B618-97DC44E2546F}" type="datetimeFigureOut">
              <a:rPr lang="es-EC" smtClean="0"/>
              <a:t>29/01/2015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19CC035-14DD-44B4-9748-1AC107094CC3}" type="slidenum">
              <a:rPr lang="es-EC" smtClean="0"/>
              <a:t>‹Nº›</a:t>
            </a:fld>
            <a:endParaRPr lang="es-EC"/>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92E1020-3447-40D9-B618-97DC44E2546F}" type="datetimeFigureOut">
              <a:rPr lang="es-EC" smtClean="0"/>
              <a:t>29/01/2015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19CC035-14DD-44B4-9748-1AC107094CC3}"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A92E1020-3447-40D9-B618-97DC44E2546F}" type="datetimeFigureOut">
              <a:rPr lang="es-EC" smtClean="0"/>
              <a:t>29/01/2015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19CC035-14DD-44B4-9748-1AC107094CC3}" type="slidenum">
              <a:rPr lang="es-EC" smtClean="0"/>
              <a:t>‹Nº›</a:t>
            </a:fld>
            <a:endParaRPr lang="es-EC"/>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92E1020-3447-40D9-B618-97DC44E2546F}" type="datetimeFigureOut">
              <a:rPr lang="es-EC" smtClean="0"/>
              <a:t>29/01/2015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19CC035-14DD-44B4-9748-1AC107094CC3}"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A92E1020-3447-40D9-B618-97DC44E2546F}" type="datetimeFigureOut">
              <a:rPr lang="es-EC" smtClean="0"/>
              <a:t>29/01/2015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19CC035-14DD-44B4-9748-1AC107094CC3}"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92E1020-3447-40D9-B618-97DC44E2546F}" type="datetimeFigureOut">
              <a:rPr lang="es-EC" smtClean="0"/>
              <a:t>29/01/2015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19CC035-14DD-44B4-9748-1AC107094CC3}"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92E1020-3447-40D9-B618-97DC44E2546F}" type="datetimeFigureOut">
              <a:rPr lang="es-EC" smtClean="0"/>
              <a:t>29/01/2015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19CC035-14DD-44B4-9748-1AC107094CC3}" type="slidenum">
              <a:rPr lang="es-EC" smtClean="0"/>
              <a:t>‹Nº›</a:t>
            </a:fld>
            <a:endParaRPr lang="es-EC"/>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92E1020-3447-40D9-B618-97DC44E2546F}" type="datetimeFigureOut">
              <a:rPr lang="es-EC" smtClean="0"/>
              <a:t>29/01/2015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19CC035-14DD-44B4-9748-1AC107094CC3}" type="slidenum">
              <a:rPr lang="es-EC" smtClean="0"/>
              <a:t>‹Nº›</a:t>
            </a:fld>
            <a:endParaRPr lang="es-EC"/>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92E1020-3447-40D9-B618-97DC44E2546F}" type="datetimeFigureOut">
              <a:rPr lang="es-EC" smtClean="0"/>
              <a:t>29/01/2015</a:t>
            </a:fld>
            <a:endParaRPr lang="es-EC"/>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C"/>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19CC035-14DD-44B4-9748-1AC107094CC3}" type="slidenum">
              <a:rPr lang="es-EC" smtClean="0"/>
              <a:t>‹Nº›</a:t>
            </a:fld>
            <a:endParaRPr lang="es-EC"/>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33.emf"/><Relationship Id="rId5" Type="http://schemas.openxmlformats.org/officeDocument/2006/relationships/image" Target="../media/image8.jpeg"/><Relationship Id="rId10" Type="http://schemas.openxmlformats.org/officeDocument/2006/relationships/image" Target="../media/image32.emf"/><Relationship Id="rId4" Type="http://schemas.openxmlformats.org/officeDocument/2006/relationships/image" Target="../media/image7.jpeg"/><Relationship Id="rId9"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46.png"/><Relationship Id="rId5" Type="http://schemas.openxmlformats.org/officeDocument/2006/relationships/image" Target="../media/image8.jpeg"/><Relationship Id="rId10" Type="http://schemas.openxmlformats.org/officeDocument/2006/relationships/image" Target="../media/image45.png"/><Relationship Id="rId4" Type="http://schemas.openxmlformats.org/officeDocument/2006/relationships/image" Target="../media/image7.jpeg"/><Relationship Id="rId9" Type="http://schemas.openxmlformats.org/officeDocument/2006/relationships/image" Target="../media/image44.w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23352" y="2852936"/>
            <a:ext cx="7920880" cy="3477875"/>
          </a:xfrm>
          <a:prstGeom prst="rect">
            <a:avLst/>
          </a:prstGeom>
          <a:noFill/>
        </p:spPr>
        <p:txBody>
          <a:bodyPr wrap="square" rtlCol="0">
            <a:spAutoFit/>
          </a:bodyPr>
          <a:lstStyle/>
          <a:p>
            <a:pPr algn="ctr"/>
            <a:r>
              <a:rPr lang="es-EC" sz="2000" b="1" dirty="0">
                <a:latin typeface="Book Antiqua" pitchFamily="18" charset="0"/>
              </a:rPr>
              <a:t>TESIS PREVIO A LA OBTENCIÓN DEL TÍTULO DE </a:t>
            </a:r>
            <a:endParaRPr lang="es-EC" sz="2000" b="1" dirty="0" smtClean="0">
              <a:latin typeface="Book Antiqua" pitchFamily="18" charset="0"/>
            </a:endParaRPr>
          </a:p>
          <a:p>
            <a:pPr algn="ctr"/>
            <a:endParaRPr lang="es-EC" sz="2000" b="1" dirty="0">
              <a:latin typeface="Book Antiqua" pitchFamily="18" charset="0"/>
            </a:endParaRPr>
          </a:p>
          <a:p>
            <a:pPr algn="ctr"/>
            <a:r>
              <a:rPr lang="es-EC" sz="2000" b="1" dirty="0" smtClean="0">
                <a:latin typeface="Book Antiqua" pitchFamily="18" charset="0"/>
              </a:rPr>
              <a:t>INGENIERO CIVIL</a:t>
            </a:r>
          </a:p>
          <a:p>
            <a:pPr algn="ctr"/>
            <a:endParaRPr lang="es-EC" sz="2000" b="1" dirty="0">
              <a:latin typeface="Book Antiqua" pitchFamily="18" charset="0"/>
            </a:endParaRPr>
          </a:p>
          <a:p>
            <a:pPr algn="ctr"/>
            <a:r>
              <a:rPr lang="es-EC" sz="2000" b="1" dirty="0" smtClean="0">
                <a:latin typeface="Book Antiqua" pitchFamily="18" charset="0"/>
              </a:rPr>
              <a:t>AUTOR</a:t>
            </a:r>
            <a:r>
              <a:rPr lang="es-EC" sz="2000" b="1" dirty="0">
                <a:latin typeface="Book Antiqua" pitchFamily="18" charset="0"/>
              </a:rPr>
              <a:t>: </a:t>
            </a:r>
            <a:r>
              <a:rPr lang="es-EC" sz="2000" dirty="0">
                <a:latin typeface="Book Antiqua" pitchFamily="18" charset="0"/>
              </a:rPr>
              <a:t>MARTÍNEZ RUIZ, ANDRÉS </a:t>
            </a:r>
            <a:r>
              <a:rPr lang="es-EC" sz="2000" dirty="0" smtClean="0">
                <a:latin typeface="Book Antiqua" pitchFamily="18" charset="0"/>
              </a:rPr>
              <a:t>PAUL</a:t>
            </a:r>
          </a:p>
          <a:p>
            <a:pPr algn="ctr"/>
            <a:endParaRPr lang="es-EC" sz="2000" b="1" dirty="0" smtClean="0">
              <a:latin typeface="Book Antiqua" pitchFamily="18" charset="0"/>
            </a:endParaRPr>
          </a:p>
          <a:p>
            <a:pPr algn="ctr"/>
            <a:r>
              <a:rPr lang="es-EC" sz="2000" b="1" dirty="0" smtClean="0">
                <a:latin typeface="Book Antiqua" pitchFamily="18" charset="0"/>
              </a:rPr>
              <a:t>TEMA</a:t>
            </a:r>
            <a:r>
              <a:rPr lang="es-EC" sz="2000" b="1" dirty="0">
                <a:latin typeface="Book Antiqua" pitchFamily="18" charset="0"/>
              </a:rPr>
              <a:t>: </a:t>
            </a:r>
            <a:r>
              <a:rPr lang="es-EC" sz="2000" dirty="0">
                <a:latin typeface="Book Antiqua" pitchFamily="18" charset="0"/>
              </a:rPr>
              <a:t>“FACTIBILIDAD DE USO DE MICRO-PILOTES CONSTRUIDOS CON PIEDRA PÓMEZ DE MALA CALIDAD</a:t>
            </a:r>
            <a:r>
              <a:rPr lang="es-EC" sz="2000" dirty="0" smtClean="0">
                <a:latin typeface="Book Antiqua" pitchFamily="18" charset="0"/>
              </a:rPr>
              <a:t>”</a:t>
            </a:r>
          </a:p>
          <a:p>
            <a:pPr algn="ctr"/>
            <a:endParaRPr lang="es-EC" sz="2000" b="1" dirty="0">
              <a:latin typeface="Book Antiqua" pitchFamily="18" charset="0"/>
            </a:endParaRPr>
          </a:p>
          <a:p>
            <a:pPr algn="ctr"/>
            <a:r>
              <a:rPr lang="es-EC" sz="2000" b="1" dirty="0" smtClean="0">
                <a:latin typeface="Book Antiqua" pitchFamily="18" charset="0"/>
              </a:rPr>
              <a:t>DIRECTOR</a:t>
            </a:r>
            <a:r>
              <a:rPr lang="es-EC" sz="2000" b="1" dirty="0">
                <a:latin typeface="Book Antiqua" pitchFamily="18" charset="0"/>
              </a:rPr>
              <a:t>: </a:t>
            </a:r>
            <a:r>
              <a:rPr lang="es-EC" sz="2000" dirty="0">
                <a:latin typeface="Book Antiqua" pitchFamily="18" charset="0"/>
              </a:rPr>
              <a:t>DR. CAIZA, PABLO</a:t>
            </a:r>
            <a:r>
              <a:rPr lang="es-EC" sz="2000" dirty="0" smtClean="0">
                <a:latin typeface="Book Antiqua" pitchFamily="18" charset="0"/>
              </a:rPr>
              <a:t>.</a:t>
            </a:r>
          </a:p>
          <a:p>
            <a:pPr algn="ctr"/>
            <a:r>
              <a:rPr lang="es-EC" sz="2000" b="1" dirty="0" smtClean="0">
                <a:latin typeface="Book Antiqua" pitchFamily="18" charset="0"/>
              </a:rPr>
              <a:t>CODIRECTOR</a:t>
            </a:r>
            <a:r>
              <a:rPr lang="es-EC" sz="2000" b="1" dirty="0">
                <a:latin typeface="Book Antiqua" pitchFamily="18" charset="0"/>
              </a:rPr>
              <a:t>: </a:t>
            </a:r>
            <a:r>
              <a:rPr lang="es-EC" sz="2000" dirty="0">
                <a:latin typeface="Book Antiqua" pitchFamily="18" charset="0"/>
              </a:rPr>
              <a:t>DR. AGUIAR, ROBERTO</a:t>
            </a:r>
            <a:endParaRPr lang="es-EC" sz="2400" dirty="0">
              <a:latin typeface="Century Gothic" pitchFamily="34" charset="0"/>
            </a:endParaRPr>
          </a:p>
        </p:txBody>
      </p:sp>
      <p:pic>
        <p:nvPicPr>
          <p:cNvPr id="1026" name="Picture 2" descr="C:\Users\Andres Martinez\Saved Games\Desktop\TESIS\PREZI\Logo-RP-UFA-ES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12" y="131347"/>
            <a:ext cx="8724759" cy="231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65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RESULTADOS DE CARACTERIZACIÓN FÍSICA Y MINERALÓGICA:</a:t>
            </a:r>
          </a:p>
        </p:txBody>
      </p:sp>
      <p:pic>
        <p:nvPicPr>
          <p:cNvPr id="5122" name="Picture 2" descr="C:\Users\Andres Martinez\Saved Games\Desktop\TESIS\PREZ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628701"/>
            <a:ext cx="5832648" cy="622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06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RESULTADOS DE CARACTERIZACIÓN FÍSICA Y MINERALÓGICA:</a:t>
            </a: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3075940" cy="3443605"/>
          </a:xfrm>
          <a:prstGeom prst="rect">
            <a:avLst/>
          </a:prstGeom>
          <a:noFill/>
          <a:ln>
            <a:noFill/>
          </a:ln>
        </p:spPr>
      </p:pic>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4139952" y="908720"/>
            <a:ext cx="4739332" cy="5832648"/>
          </a:xfrm>
          <a:prstGeom prst="rect">
            <a:avLst/>
          </a:prstGeom>
          <a:noFill/>
          <a:ln>
            <a:noFill/>
          </a:ln>
        </p:spPr>
      </p:pic>
    </p:spTree>
    <p:extLst>
      <p:ext uri="{BB962C8B-B14F-4D97-AF65-F5344CB8AC3E}">
        <p14:creationId xmlns:p14="http://schemas.microsoft.com/office/powerpoint/2010/main" val="3482891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RESULTADOS DE COMPORTAMIENTO EXPANSIVO:</a:t>
            </a:r>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2957195" cy="724535"/>
          </a:xfrm>
          <a:prstGeom prst="rect">
            <a:avLst/>
          </a:prstGeom>
          <a:noFill/>
          <a:ln>
            <a:noFill/>
          </a:ln>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20" t="25198" r="32845" b="7955"/>
          <a:stretch/>
        </p:blipFill>
        <p:spPr bwMode="auto">
          <a:xfrm>
            <a:off x="251520" y="1772816"/>
            <a:ext cx="2957195" cy="343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560" t="31345" r="32750" b="42897"/>
          <a:stretch/>
        </p:blipFill>
        <p:spPr bwMode="auto">
          <a:xfrm>
            <a:off x="270485" y="5209970"/>
            <a:ext cx="2938230" cy="130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p:cNvPicPr/>
          <p:nvPr/>
        </p:nvPicPr>
        <p:blipFill>
          <a:blip r:embed="rId5">
            <a:extLst>
              <a:ext uri="{28A0092B-C50C-407E-A947-70E740481C1C}">
                <a14:useLocalDpi xmlns:a14="http://schemas.microsoft.com/office/drawing/2010/main" val="0"/>
              </a:ext>
            </a:extLst>
          </a:blip>
          <a:srcRect/>
          <a:stretch>
            <a:fillRect/>
          </a:stretch>
        </p:blipFill>
        <p:spPr bwMode="auto">
          <a:xfrm>
            <a:off x="3563887" y="1198979"/>
            <a:ext cx="5227955" cy="1650365"/>
          </a:xfrm>
          <a:prstGeom prst="rect">
            <a:avLst/>
          </a:prstGeom>
          <a:noFill/>
          <a:ln>
            <a:noFill/>
          </a:ln>
        </p:spPr>
      </p:pic>
      <p:pic>
        <p:nvPicPr>
          <p:cNvPr id="11" name="10 Imagen"/>
          <p:cNvPicPr/>
          <p:nvPr/>
        </p:nvPicPr>
        <p:blipFill rotWithShape="1">
          <a:blip r:embed="rId6"/>
          <a:srcRect l="24945" t="14790" r="14223" b="14766"/>
          <a:stretch/>
        </p:blipFill>
        <p:spPr bwMode="auto">
          <a:xfrm>
            <a:off x="3923928" y="3284984"/>
            <a:ext cx="4640391"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79799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60" t="33985" r="44656" b="11742"/>
          <a:stretch/>
        </p:blipFill>
        <p:spPr bwMode="auto">
          <a:xfrm>
            <a:off x="382339" y="844290"/>
            <a:ext cx="2322389" cy="301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CARGA PUNTUAL:</a:t>
            </a:r>
            <a:endParaRPr lang="es-EC" b="1" dirty="0" smtClean="0">
              <a:latin typeface="Copperplate Gothic Light" pitchFamily="34" charset="0"/>
            </a:endParaRPr>
          </a:p>
        </p:txBody>
      </p:sp>
      <p:pic>
        <p:nvPicPr>
          <p:cNvPr id="6147" name="Picture 3" descr="C:\Users\Andres Martinez\Saved Games\Desktop\TESIS\PREZI\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608" y="1335148"/>
            <a:ext cx="5923672" cy="25196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ndres Martinez\Saved Games\Desktop\TESIS\PREZI\HJTG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005064"/>
            <a:ext cx="4213904" cy="251797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ndres Martinez\Saved Games\Desktop\TESIS\PREZI\N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554438"/>
            <a:ext cx="3409950"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09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ndres Martinez\Saved Games\Desktop\TESIS\ANEXOS\ANEXOS TESIS\Resistencia\20141008_1144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638"/>
          <a:stretch/>
        </p:blipFill>
        <p:spPr bwMode="auto">
          <a:xfrm>
            <a:off x="249969" y="253490"/>
            <a:ext cx="1871700"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ndres Martinez\Saved Games\Desktop\TESIS\ANEXOS\ANEXOS TESIS\Resistencia\20141008_12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26" y="252440"/>
            <a:ext cx="123448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ndres Martinez\Saved Games\Desktop\TESIS\ANEXOS\ANEXOS TESIS\Resistencia\20141009_1143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508" y="237594"/>
            <a:ext cx="150182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ndres Martinez\Saved Games\Desktop\TESIS\ANEXOS\ANEXOS TESIS\Resistencia\20141014_0924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34049"/>
            <a:ext cx="1185819" cy="88936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ndres Martinez\Saved Games\Desktop\TESIS\ANEXOS\ANEXOS TESIS\MOD ELASTICIDAD\20141105_0934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1668" y="215565"/>
            <a:ext cx="1156358" cy="9263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ndres Martinez\Saved Games\Desktop\TESIS\ANEXOS\ANEXOS TESIS\MOD ELASTICIDAD\20141105_1208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640" y="215565"/>
            <a:ext cx="1708839" cy="907848"/>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308954" y="1417859"/>
            <a:ext cx="8640961" cy="369332"/>
          </a:xfrm>
          <a:prstGeom prst="rect">
            <a:avLst/>
          </a:prstGeom>
          <a:noFill/>
        </p:spPr>
        <p:txBody>
          <a:bodyPr wrap="square" rtlCol="0">
            <a:spAutoFit/>
          </a:bodyPr>
          <a:lstStyle/>
          <a:p>
            <a:r>
              <a:rPr lang="es-EC" b="1" dirty="0" smtClean="0">
                <a:latin typeface="Copperplate Gothic Light" pitchFamily="34" charset="0"/>
              </a:rPr>
              <a:t>FABRICACIÓN DE HORMIGONES:</a:t>
            </a:r>
          </a:p>
        </p:txBody>
      </p:sp>
      <p:pic>
        <p:nvPicPr>
          <p:cNvPr id="11" name="10 Imagen"/>
          <p:cNvPicPr/>
          <p:nvPr/>
        </p:nvPicPr>
        <p:blipFill>
          <a:blip r:embed="rId8">
            <a:extLst>
              <a:ext uri="{28A0092B-C50C-407E-A947-70E740481C1C}">
                <a14:useLocalDpi xmlns:a14="http://schemas.microsoft.com/office/drawing/2010/main" val="0"/>
              </a:ext>
            </a:extLst>
          </a:blip>
          <a:srcRect/>
          <a:stretch>
            <a:fillRect/>
          </a:stretch>
        </p:blipFill>
        <p:spPr bwMode="auto">
          <a:xfrm>
            <a:off x="107262" y="1988840"/>
            <a:ext cx="4322445" cy="1238250"/>
          </a:xfrm>
          <a:prstGeom prst="rect">
            <a:avLst/>
          </a:prstGeom>
          <a:noFill/>
          <a:ln>
            <a:noFill/>
          </a:ln>
        </p:spPr>
      </p:pic>
      <p:pic>
        <p:nvPicPr>
          <p:cNvPr id="12" name="11 Imagen"/>
          <p:cNvPicPr/>
          <p:nvPr/>
        </p:nvPicPr>
        <p:blipFill>
          <a:blip r:embed="rId9">
            <a:extLst>
              <a:ext uri="{28A0092B-C50C-407E-A947-70E740481C1C}">
                <a14:useLocalDpi xmlns:a14="http://schemas.microsoft.com/office/drawing/2010/main" val="0"/>
              </a:ext>
            </a:extLst>
          </a:blip>
          <a:srcRect/>
          <a:stretch>
            <a:fillRect/>
          </a:stretch>
        </p:blipFill>
        <p:spPr bwMode="auto">
          <a:xfrm>
            <a:off x="4680068" y="1988840"/>
            <a:ext cx="4083342" cy="1238250"/>
          </a:xfrm>
          <a:prstGeom prst="rect">
            <a:avLst/>
          </a:prstGeom>
          <a:noFill/>
          <a:ln>
            <a:noFill/>
          </a:ln>
        </p:spPr>
      </p:pic>
      <p:pic>
        <p:nvPicPr>
          <p:cNvPr id="13"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r="20509"/>
          <a:stretch/>
        </p:blipFill>
        <p:spPr bwMode="auto">
          <a:xfrm>
            <a:off x="1181596" y="3291880"/>
            <a:ext cx="2809863" cy="128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13 Image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29707" y="3504456"/>
            <a:ext cx="4584065" cy="2743200"/>
          </a:xfrm>
          <a:prstGeom prst="rect">
            <a:avLst/>
          </a:prstGeom>
          <a:noFill/>
          <a:ln>
            <a:noFill/>
          </a:ln>
        </p:spPr>
      </p:pic>
      <p:pic>
        <p:nvPicPr>
          <p:cNvPr id="7170" name="Picture 2" descr="C:\Users\Andres Martinez\Saved Games\Desktop\TESIS\PREZI\FDS.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3768" y="4747831"/>
            <a:ext cx="1810817" cy="134821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ndres Martinez\Saved Games\Desktop\TESIS\PREZI\CDS.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059" y="4747831"/>
            <a:ext cx="1928425" cy="139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8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45" t="18554" r="24761" b="9070"/>
          <a:stretch/>
        </p:blipFill>
        <p:spPr bwMode="auto">
          <a:xfrm>
            <a:off x="3363659" y="910355"/>
            <a:ext cx="2725059" cy="26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CONSTRUCCION DE MICROPILOTES DE INVERNADERO:</a:t>
            </a:r>
            <a:endParaRPr lang="es-EC" b="1" dirty="0" smtClean="0">
              <a:latin typeface="Copperplate Gothic Light" pitchFamily="34" charset="0"/>
            </a:endParaRP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032" t="19336" r="24011" b="8204"/>
          <a:stretch/>
        </p:blipFill>
        <p:spPr bwMode="auto">
          <a:xfrm>
            <a:off x="6300192" y="2492896"/>
            <a:ext cx="2534136" cy="252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199" t="19034" r="24125" b="8997"/>
          <a:stretch/>
        </p:blipFill>
        <p:spPr bwMode="auto">
          <a:xfrm>
            <a:off x="3363659" y="3861048"/>
            <a:ext cx="267831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5092" t="19223" r="24871" b="7673"/>
          <a:stretch/>
        </p:blipFill>
        <p:spPr bwMode="auto">
          <a:xfrm>
            <a:off x="611560" y="2528900"/>
            <a:ext cx="259534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10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33" t="36133" r="7320" b="24431"/>
          <a:stretch/>
        </p:blipFill>
        <p:spPr bwMode="auto">
          <a:xfrm>
            <a:off x="58812" y="980728"/>
            <a:ext cx="896448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ANÁLISIS DE SUPERFICIE Y ENSAYOS DE CARBONATACIÓN:</a:t>
            </a:r>
            <a:endParaRPr lang="es-EC" b="1" dirty="0" smtClean="0">
              <a:latin typeface="Copperplate Gothic Light" pitchFamily="34" charset="0"/>
            </a:endParaRPr>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159" t="51563" r="28637" b="11553"/>
          <a:stretch/>
        </p:blipFill>
        <p:spPr bwMode="auto">
          <a:xfrm>
            <a:off x="2771800" y="3645024"/>
            <a:ext cx="4190134" cy="269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836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70" t="25948" r="29009" b="20264"/>
          <a:stretch/>
        </p:blipFill>
        <p:spPr bwMode="auto">
          <a:xfrm>
            <a:off x="179512" y="116632"/>
            <a:ext cx="8964488"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99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INFLUENCIA EN LA REDUCCIÓN DE FUERZAS SÍSMICAS:</a:t>
            </a:r>
          </a:p>
        </p:txBody>
      </p:sp>
      <p:sp>
        <p:nvSpPr>
          <p:cNvPr id="5" name="4 CuadroTexto"/>
          <p:cNvSpPr txBox="1"/>
          <p:nvPr/>
        </p:nvSpPr>
        <p:spPr>
          <a:xfrm>
            <a:off x="446793" y="820473"/>
            <a:ext cx="8210463" cy="5909310"/>
          </a:xfrm>
          <a:prstGeom prst="rect">
            <a:avLst/>
          </a:prstGeom>
          <a:noFill/>
        </p:spPr>
        <p:txBody>
          <a:bodyPr wrap="square" rtlCol="0">
            <a:spAutoFit/>
          </a:bodyPr>
          <a:lstStyle/>
          <a:p>
            <a:pPr algn="just"/>
            <a:r>
              <a:rPr lang="es-EC" dirty="0" smtClean="0">
                <a:latin typeface="Book Antiqua" pitchFamily="18" charset="0"/>
              </a:rPr>
              <a:t>El hormigón liviano elaborado en la presente investigación posee una densidad entre 1835 y 1840 Kg/m³, lo cual resulto aproximadamente un 25% más ligero que los hormigones convencionales con densidades entre 2200 y 2400 kg/m³.</a:t>
            </a:r>
          </a:p>
          <a:p>
            <a:pPr algn="just"/>
            <a:endParaRPr lang="es-EC" dirty="0" smtClean="0">
              <a:latin typeface="Book Antiqua" pitchFamily="18" charset="0"/>
            </a:endParaRPr>
          </a:p>
          <a:p>
            <a:pPr algn="just"/>
            <a:r>
              <a:rPr lang="es-EC" dirty="0" smtClean="0">
                <a:latin typeface="Book Antiqua" pitchFamily="18" charset="0"/>
              </a:rPr>
              <a:t>Dentro de los criterios para la definición de las fuerzas sísmicas se considera como primer parámetro la carga gravitacional que probablemente esté presente en la estructura el momento en que ocurra el sismo de diseño. La masa asociada a la carga gravitacional será responsable de las fuerzas inerciales generadas con los sismos (Marcelo Romo Proaño, 2008). </a:t>
            </a:r>
          </a:p>
          <a:p>
            <a:pPr algn="just"/>
            <a:endParaRPr lang="es-EC" dirty="0">
              <a:latin typeface="Book Antiqua" pitchFamily="18" charset="0"/>
            </a:endParaRPr>
          </a:p>
          <a:p>
            <a:pPr algn="just"/>
            <a:r>
              <a:rPr lang="es-EC" dirty="0" smtClean="0">
                <a:latin typeface="Book Antiqua" pitchFamily="18" charset="0"/>
              </a:rPr>
              <a:t>A continuación se muestra un resumen de los beneficios que presta el uso de hormigones livianos en el diseño estructural:</a:t>
            </a:r>
          </a:p>
          <a:p>
            <a:pPr algn="just"/>
            <a:r>
              <a:rPr lang="es-EC" dirty="0" smtClean="0">
                <a:latin typeface="Book Antiqua" pitchFamily="18" charset="0"/>
              </a:rPr>
              <a:t>•</a:t>
            </a:r>
            <a:r>
              <a:rPr lang="es-EC" b="1" dirty="0" smtClean="0">
                <a:latin typeface="Book Antiqua" pitchFamily="18" charset="0"/>
              </a:rPr>
              <a:t>Reducción de la carga muerta</a:t>
            </a:r>
            <a:r>
              <a:rPr lang="es-EC" dirty="0" smtClean="0">
                <a:latin typeface="Book Antiqua" pitchFamily="18" charset="0"/>
              </a:rPr>
              <a:t>, lo que incide en una disminución del tamaño de la fundación, elementos estructurales y acero de refuerzo. Por lo tanto, el costo de los proyectos se reduce sustancialmente con el decrecimiento en el uso de refuerzo en columnas, muros y vigas.</a:t>
            </a:r>
          </a:p>
          <a:p>
            <a:pPr algn="just"/>
            <a:r>
              <a:rPr lang="es-EC" dirty="0" smtClean="0">
                <a:latin typeface="Book Antiqua" pitchFamily="18" charset="0"/>
              </a:rPr>
              <a:t>•</a:t>
            </a:r>
            <a:r>
              <a:rPr lang="es-EC" b="1" dirty="0" smtClean="0">
                <a:latin typeface="Book Antiqua" pitchFamily="18" charset="0"/>
              </a:rPr>
              <a:t>Aumento de la capacidad de tomar cargas vivas </a:t>
            </a:r>
            <a:r>
              <a:rPr lang="es-EC" dirty="0" smtClean="0">
                <a:latin typeface="Book Antiqua" pitchFamily="18" charset="0"/>
              </a:rPr>
              <a:t>debido a la reducción de cargas muertas.</a:t>
            </a:r>
          </a:p>
          <a:p>
            <a:pPr algn="just"/>
            <a:r>
              <a:rPr lang="es-EC" dirty="0" smtClean="0">
                <a:latin typeface="Book Antiqua" pitchFamily="18" charset="0"/>
              </a:rPr>
              <a:t>•</a:t>
            </a:r>
            <a:r>
              <a:rPr lang="es-EC" b="1" dirty="0" smtClean="0">
                <a:latin typeface="Book Antiqua" pitchFamily="18" charset="0"/>
              </a:rPr>
              <a:t>Reducción de las fuerzas sísmicas </a:t>
            </a:r>
            <a:r>
              <a:rPr lang="es-EC" dirty="0" smtClean="0">
                <a:latin typeface="Book Antiqua" pitchFamily="18" charset="0"/>
              </a:rPr>
              <a:t>que son proporcionales al peso de la estructura, </a:t>
            </a:r>
            <a:endParaRPr lang="es-EC" dirty="0">
              <a:latin typeface="Book Antiqua" pitchFamily="18" charset="0"/>
            </a:endParaRPr>
          </a:p>
        </p:txBody>
      </p:sp>
    </p:spTree>
    <p:extLst>
      <p:ext uri="{BB962C8B-B14F-4D97-AF65-F5344CB8AC3E}">
        <p14:creationId xmlns:p14="http://schemas.microsoft.com/office/powerpoint/2010/main" val="575949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ndres Martinez\Saved Games\Desktop\TESIS\ANEXOS\ANEXOS TESIS\Resistencia\20141008_1144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638"/>
          <a:stretch/>
        </p:blipFill>
        <p:spPr bwMode="auto">
          <a:xfrm>
            <a:off x="249969" y="253490"/>
            <a:ext cx="1871700"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ndres Martinez\Saved Games\Desktop\TESIS\ANEXOS\ANEXOS TESIS\Resistencia\20141008_12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26" y="252440"/>
            <a:ext cx="123448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ndres Martinez\Saved Games\Desktop\TESIS\ANEXOS\ANEXOS TESIS\Resistencia\20141009_1143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508" y="237594"/>
            <a:ext cx="150182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ndres Martinez\Saved Games\Desktop\TESIS\ANEXOS\ANEXOS TESIS\Resistencia\20141014_0924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34049"/>
            <a:ext cx="1185819" cy="88936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ndres Martinez\Saved Games\Desktop\TESIS\ANEXOS\ANEXOS TESIS\MOD ELASTICIDAD\20141105_0934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1668" y="215565"/>
            <a:ext cx="1156358" cy="9263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ndres Martinez\Saved Games\Desktop\TESIS\ANEXOS\ANEXOS TESIS\MOD ELASTICIDAD\20141105_1208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640" y="215565"/>
            <a:ext cx="1708839" cy="907848"/>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308954" y="1417859"/>
            <a:ext cx="8640961" cy="369332"/>
          </a:xfrm>
          <a:prstGeom prst="rect">
            <a:avLst/>
          </a:prstGeom>
          <a:noFill/>
        </p:spPr>
        <p:txBody>
          <a:bodyPr wrap="square" rtlCol="0">
            <a:spAutoFit/>
          </a:bodyPr>
          <a:lstStyle/>
          <a:p>
            <a:r>
              <a:rPr lang="es-EC" b="1" dirty="0" smtClean="0">
                <a:latin typeface="Copperplate Gothic Light" pitchFamily="34" charset="0"/>
              </a:rPr>
              <a:t>EJEMPLO DE APLICACIÓN CON CEINCI-LAB, </a:t>
            </a:r>
            <a:r>
              <a:rPr lang="es-EC" b="1" dirty="0" err="1" smtClean="0">
                <a:latin typeface="Copperplate Gothic Light" pitchFamily="34" charset="0"/>
              </a:rPr>
              <a:t>Pag</a:t>
            </a:r>
            <a:r>
              <a:rPr lang="es-EC" b="1" dirty="0" smtClean="0">
                <a:latin typeface="Copperplate Gothic Light" pitchFamily="34" charset="0"/>
              </a:rPr>
              <a:t>. 333 DR. AGUIAR:</a:t>
            </a:r>
          </a:p>
        </p:txBody>
      </p:sp>
      <p:sp>
        <p:nvSpPr>
          <p:cNvPr id="17" name="16 CuadroTexto"/>
          <p:cNvSpPr txBox="1"/>
          <p:nvPr/>
        </p:nvSpPr>
        <p:spPr>
          <a:xfrm>
            <a:off x="446792" y="1787191"/>
            <a:ext cx="8210463" cy="1754326"/>
          </a:xfrm>
          <a:prstGeom prst="rect">
            <a:avLst/>
          </a:prstGeom>
          <a:noFill/>
        </p:spPr>
        <p:txBody>
          <a:bodyPr wrap="square" rtlCol="0">
            <a:spAutoFit/>
          </a:bodyPr>
          <a:lstStyle/>
          <a:p>
            <a:pPr algn="just"/>
            <a:r>
              <a:rPr lang="es-EC" sz="1200" dirty="0">
                <a:latin typeface="Book Antiqua" pitchFamily="18" charset="0"/>
              </a:rPr>
              <a:t>La altura de cada entrepiso es de 3.0m; todas las columnas son de 20/30 cm., con la forma geométrica indicada en la Ilustración 102; las vigas de 25/25 cm. Las cargas verticales que gravitan son de 500 Kg/cm²  para carga muerta y 200 Kg/cm²  para la carga viva (construcción destinada a vivienda), considere un 25% de reducción de la carga muerta para la estructura elaborada con hormigones livianos.      La estructura se halla ubicada en la ciudad de Portoviejo sobre un perfil de suelo C, de acuerdo a la Norma Ecuatoriana de la Construcción, NEC-11. El factor de reducción de las fuerzas sísmicas es R=4. Para encontrar la matrices de rigidez lateral se trabajó con un módulo de elasticidad igual a E=2100000 T/m², E= 1783538.28 T/m², para hormigón convencional y para hormigón liviano respectivamente y se consideró inercias agrietadas (</a:t>
            </a:r>
            <a:r>
              <a:rPr lang="es-EC" sz="1200" dirty="0" err="1">
                <a:latin typeface="Book Antiqua" pitchFamily="18" charset="0"/>
              </a:rPr>
              <a:t>Iv</a:t>
            </a:r>
            <a:r>
              <a:rPr lang="es-EC" sz="1200" dirty="0">
                <a:latin typeface="Book Antiqua" pitchFamily="18" charset="0"/>
              </a:rPr>
              <a:t>=0.5*</a:t>
            </a:r>
            <a:r>
              <a:rPr lang="es-EC" sz="1200" dirty="0" err="1">
                <a:latin typeface="Book Antiqua" pitchFamily="18" charset="0"/>
              </a:rPr>
              <a:t>Ig</a:t>
            </a:r>
            <a:r>
              <a:rPr lang="es-EC" sz="1200" dirty="0">
                <a:latin typeface="Book Antiqua" pitchFamily="18" charset="0"/>
              </a:rPr>
              <a:t>; </a:t>
            </a:r>
            <a:r>
              <a:rPr lang="es-EC" sz="1200" dirty="0" err="1">
                <a:latin typeface="Book Antiqua" pitchFamily="18" charset="0"/>
              </a:rPr>
              <a:t>Ic</a:t>
            </a:r>
            <a:r>
              <a:rPr lang="es-EC" sz="1200" dirty="0">
                <a:latin typeface="Book Antiqua" pitchFamily="18" charset="0"/>
              </a:rPr>
              <a:t>=0.8*</a:t>
            </a:r>
            <a:r>
              <a:rPr lang="es-EC" sz="1200" dirty="0" err="1">
                <a:latin typeface="Book Antiqua" pitchFamily="18" charset="0"/>
              </a:rPr>
              <a:t>Ig</a:t>
            </a:r>
            <a:r>
              <a:rPr lang="es-EC" sz="1200" dirty="0">
                <a:latin typeface="Book Antiqua" pitchFamily="18" charset="0"/>
              </a:rPr>
              <a:t>). Realizar el control de cortante basal mínimo, deriva de piso y efecto P-Δ. </a:t>
            </a:r>
            <a:endParaRPr lang="es-EC" dirty="0">
              <a:latin typeface="Century Gothic" pitchFamily="34" charset="0"/>
            </a:endParaRPr>
          </a:p>
        </p:txBody>
      </p:sp>
      <p:pic>
        <p:nvPicPr>
          <p:cNvPr id="18" name="17 Imagen"/>
          <p:cNvPicPr/>
          <p:nvPr/>
        </p:nvPicPr>
        <p:blipFill rotWithShape="1">
          <a:blip r:embed="rId8" cstate="print">
            <a:extLst>
              <a:ext uri="{28A0092B-C50C-407E-A947-70E740481C1C}">
                <a14:useLocalDpi xmlns:a14="http://schemas.microsoft.com/office/drawing/2010/main" val="0"/>
              </a:ext>
            </a:extLst>
          </a:blip>
          <a:srcRect l="17759" t="8295" r="25793" b="3571"/>
          <a:stretch/>
        </p:blipFill>
        <p:spPr bwMode="auto">
          <a:xfrm>
            <a:off x="486566" y="3378066"/>
            <a:ext cx="3288232" cy="1875862"/>
          </a:xfrm>
          <a:prstGeom prst="rect">
            <a:avLst/>
          </a:prstGeom>
          <a:noFill/>
          <a:ln>
            <a:noFill/>
          </a:ln>
          <a:extLst>
            <a:ext uri="{53640926-AAD7-44D8-BBD7-CCE9431645EC}">
              <a14:shadowObscured xmlns:a14="http://schemas.microsoft.com/office/drawing/2010/main"/>
            </a:ext>
          </a:extLst>
        </p:spPr>
      </p:pic>
      <p:pic>
        <p:nvPicPr>
          <p:cNvPr id="19" name="18 Imagen"/>
          <p:cNvPicPr/>
          <p:nvPr/>
        </p:nvPicPr>
        <p:blipFill rotWithShape="1">
          <a:blip r:embed="rId9" cstate="print">
            <a:extLst>
              <a:ext uri="{28A0092B-C50C-407E-A947-70E740481C1C}">
                <a14:useLocalDpi xmlns:a14="http://schemas.microsoft.com/office/drawing/2010/main" val="0"/>
              </a:ext>
            </a:extLst>
          </a:blip>
          <a:srcRect l="15222" t="13480" r="22621" b="4089"/>
          <a:stretch/>
        </p:blipFill>
        <p:spPr bwMode="auto">
          <a:xfrm>
            <a:off x="668302" y="5234864"/>
            <a:ext cx="2787998" cy="1454834"/>
          </a:xfrm>
          <a:prstGeom prst="rect">
            <a:avLst/>
          </a:prstGeom>
          <a:noFill/>
          <a:ln>
            <a:noFill/>
          </a:ln>
          <a:extLst>
            <a:ext uri="{53640926-AAD7-44D8-BBD7-CCE9431645EC}">
              <a14:shadowObscured xmlns:a14="http://schemas.microsoft.com/office/drawing/2010/main"/>
            </a:ext>
          </a:extLst>
        </p:spPr>
      </p:pic>
      <p:pic>
        <p:nvPicPr>
          <p:cNvPr id="1126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969" t="19382" r="3477" b="9276"/>
          <a:stretch/>
        </p:blipFill>
        <p:spPr bwMode="auto">
          <a:xfrm>
            <a:off x="4806922" y="3293730"/>
            <a:ext cx="3056102" cy="144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16782" t="38542" r="19722" b="16445"/>
          <a:stretch/>
        </p:blipFill>
        <p:spPr bwMode="auto">
          <a:xfrm>
            <a:off x="3986291" y="4774931"/>
            <a:ext cx="4697365" cy="18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195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139952" y="1556792"/>
            <a:ext cx="4824536" cy="5016758"/>
          </a:xfrm>
          <a:prstGeom prst="rect">
            <a:avLst/>
          </a:prstGeom>
          <a:noFill/>
        </p:spPr>
        <p:txBody>
          <a:bodyPr wrap="square" rtlCol="0">
            <a:spAutoFit/>
          </a:bodyPr>
          <a:lstStyle/>
          <a:p>
            <a:pPr marL="342900" indent="-342900">
              <a:buFont typeface="Arial" pitchFamily="34" charset="0"/>
              <a:buChar char="•"/>
            </a:pPr>
            <a:r>
              <a:rPr lang="es-EC" sz="2000" dirty="0" smtClean="0">
                <a:latin typeface="Century Gothic" pitchFamily="34" charset="0"/>
              </a:rPr>
              <a:t>INTRODUCCIÓN</a:t>
            </a:r>
          </a:p>
          <a:p>
            <a:pPr marL="342900" indent="-342900">
              <a:buFont typeface="Arial" pitchFamily="34" charset="0"/>
              <a:buChar char="•"/>
            </a:pPr>
            <a:r>
              <a:rPr lang="es-EC" sz="2000" dirty="0" smtClean="0">
                <a:latin typeface="Century Gothic" pitchFamily="34" charset="0"/>
              </a:rPr>
              <a:t>OBJETIVOS</a:t>
            </a:r>
            <a:endParaRPr lang="es-EC" sz="2000" dirty="0" smtClean="0">
              <a:latin typeface="Century Gothic" pitchFamily="34" charset="0"/>
            </a:endParaRPr>
          </a:p>
          <a:p>
            <a:pPr marL="342900" indent="-342900">
              <a:buFont typeface="Arial" pitchFamily="34" charset="0"/>
              <a:buChar char="•"/>
            </a:pPr>
            <a:r>
              <a:rPr lang="es-EC" sz="2000" dirty="0" smtClean="0">
                <a:latin typeface="Century Gothic" pitchFamily="34" charset="0"/>
              </a:rPr>
              <a:t>HORMIGONES LIVIANOS</a:t>
            </a:r>
          </a:p>
          <a:p>
            <a:pPr marL="342900" indent="-342900">
              <a:buFont typeface="Arial" pitchFamily="34" charset="0"/>
              <a:buChar char="•"/>
            </a:pPr>
            <a:r>
              <a:rPr lang="es-EC" sz="2000" dirty="0" smtClean="0">
                <a:latin typeface="Century Gothic" pitchFamily="34" charset="0"/>
              </a:rPr>
              <a:t>REACTIVIDAD ÁLCALI- SÍLICE</a:t>
            </a:r>
          </a:p>
          <a:p>
            <a:pPr marL="342900" indent="-342900">
              <a:buFont typeface="Arial" pitchFamily="34" charset="0"/>
              <a:buChar char="•"/>
            </a:pPr>
            <a:r>
              <a:rPr lang="es-EC" sz="2000" dirty="0" smtClean="0">
                <a:latin typeface="Century Gothic" pitchFamily="34" charset="0"/>
              </a:rPr>
              <a:t>FASES DEL PROYECTO</a:t>
            </a:r>
          </a:p>
          <a:p>
            <a:pPr marL="342900" indent="-342900">
              <a:buFont typeface="Arial" pitchFamily="34" charset="0"/>
              <a:buChar char="•"/>
            </a:pPr>
            <a:r>
              <a:rPr lang="es-EC" sz="2000" dirty="0" smtClean="0">
                <a:latin typeface="Century Gothic" pitchFamily="34" charset="0"/>
              </a:rPr>
              <a:t>RESULTADOS DE CARACTERIZACIÓN FÍSICA, MINERALÓGICA Y COMPOTAMIENTO EXPANSIVO</a:t>
            </a:r>
          </a:p>
          <a:p>
            <a:pPr marL="342900" indent="-342900">
              <a:buFont typeface="Arial" pitchFamily="34" charset="0"/>
              <a:buChar char="•"/>
            </a:pPr>
            <a:r>
              <a:rPr lang="es-EC" sz="2000" dirty="0" smtClean="0">
                <a:latin typeface="Century Gothic" pitchFamily="34" charset="0"/>
              </a:rPr>
              <a:t>FABRICACIÓN DE HORMIGONES</a:t>
            </a:r>
          </a:p>
          <a:p>
            <a:pPr marL="342900" indent="-342900">
              <a:buFont typeface="Arial" pitchFamily="34" charset="0"/>
              <a:buChar char="•"/>
            </a:pPr>
            <a:r>
              <a:rPr lang="es-EC" sz="2000" dirty="0" smtClean="0">
                <a:latin typeface="Century Gothic" pitchFamily="34" charset="0"/>
              </a:rPr>
              <a:t>ANÁLISIS DE RESULTADOS DE LABORATORIO</a:t>
            </a:r>
          </a:p>
          <a:p>
            <a:pPr marL="342900" indent="-342900">
              <a:buFont typeface="Arial" pitchFamily="34" charset="0"/>
              <a:buChar char="•"/>
            </a:pPr>
            <a:r>
              <a:rPr lang="es-EC" sz="2000" dirty="0" smtClean="0">
                <a:latin typeface="Century Gothic" pitchFamily="34" charset="0"/>
              </a:rPr>
              <a:t>INFLUENCIA EN LA REDUCCIÓN DE LAS FUERZAS SÍSMICAS</a:t>
            </a:r>
          </a:p>
          <a:p>
            <a:pPr marL="342900" indent="-342900">
              <a:buFont typeface="Arial" pitchFamily="34" charset="0"/>
              <a:buChar char="•"/>
            </a:pPr>
            <a:r>
              <a:rPr lang="es-EC" sz="2000" dirty="0" smtClean="0">
                <a:latin typeface="Century Gothic" pitchFamily="34" charset="0"/>
              </a:rPr>
              <a:t>EJEMPLO CON CEINCI-LAB</a:t>
            </a:r>
          </a:p>
          <a:p>
            <a:pPr marL="342900" indent="-342900">
              <a:buFont typeface="Arial" pitchFamily="34" charset="0"/>
              <a:buChar char="•"/>
            </a:pPr>
            <a:endParaRPr lang="es-EC" sz="2000" dirty="0">
              <a:latin typeface="Century Gothic" pitchFamily="34" charset="0"/>
            </a:endParaRPr>
          </a:p>
        </p:txBody>
      </p:sp>
      <p:sp>
        <p:nvSpPr>
          <p:cNvPr id="6" name="5 CuadroTexto"/>
          <p:cNvSpPr txBox="1"/>
          <p:nvPr/>
        </p:nvSpPr>
        <p:spPr>
          <a:xfrm>
            <a:off x="3131840" y="548680"/>
            <a:ext cx="3096344" cy="461665"/>
          </a:xfrm>
          <a:prstGeom prst="rect">
            <a:avLst/>
          </a:prstGeom>
          <a:noFill/>
        </p:spPr>
        <p:txBody>
          <a:bodyPr wrap="square" rtlCol="0">
            <a:spAutoFit/>
          </a:bodyPr>
          <a:lstStyle/>
          <a:p>
            <a:pPr algn="ctr"/>
            <a:r>
              <a:rPr lang="es-EC" sz="2400" b="1" dirty="0" smtClean="0">
                <a:latin typeface="Copperplate Gothic Light" pitchFamily="34" charset="0"/>
              </a:rPr>
              <a:t>CONTENIDO:</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88" t="21282" r="18851" b="10795"/>
          <a:stretch/>
        </p:blipFill>
        <p:spPr bwMode="auto">
          <a:xfrm>
            <a:off x="251520" y="1297074"/>
            <a:ext cx="3888432" cy="496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99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547664" y="2348880"/>
            <a:ext cx="6192688" cy="1200329"/>
          </a:xfrm>
          <a:prstGeom prst="rect">
            <a:avLst/>
          </a:prstGeom>
          <a:noFill/>
        </p:spPr>
        <p:txBody>
          <a:bodyPr wrap="square" rtlCol="0">
            <a:spAutoFit/>
          </a:bodyPr>
          <a:lstStyle/>
          <a:p>
            <a:pPr algn="ctr"/>
            <a:r>
              <a:rPr lang="es-EC" sz="3600" b="1" dirty="0" smtClean="0">
                <a:latin typeface="Copperplate Gothic Light" pitchFamily="34" charset="0"/>
              </a:rPr>
              <a:t>CONCLUSIONES Y RECOMENDACIONES:</a:t>
            </a:r>
            <a:endParaRPr lang="es-EC" sz="3600" b="1" dirty="0" smtClean="0">
              <a:latin typeface="Copperplate Gothic Light" pitchFamily="34" charset="0"/>
            </a:endParaRPr>
          </a:p>
        </p:txBody>
      </p:sp>
    </p:spTree>
    <p:extLst>
      <p:ext uri="{BB962C8B-B14F-4D97-AF65-F5344CB8AC3E}">
        <p14:creationId xmlns:p14="http://schemas.microsoft.com/office/powerpoint/2010/main" val="350486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31640" y="1196752"/>
            <a:ext cx="6400800" cy="521071"/>
          </a:xfrm>
        </p:spPr>
        <p:txBody>
          <a:bodyPr>
            <a:noAutofit/>
          </a:bodyPr>
          <a:lstStyle/>
          <a:p>
            <a:r>
              <a:rPr lang="es-EC" sz="3200" dirty="0" smtClean="0">
                <a:solidFill>
                  <a:schemeClr val="tx1"/>
                </a:solidFill>
              </a:rPr>
              <a:t>GRACIAS POR SU </a:t>
            </a:r>
            <a:r>
              <a:rPr lang="es-EC" sz="3200" dirty="0" smtClean="0">
                <a:solidFill>
                  <a:schemeClr val="tx1"/>
                </a:solidFill>
              </a:rPr>
              <a:t>ATENCIÓN</a:t>
            </a:r>
          </a:p>
          <a:p>
            <a:r>
              <a:rPr lang="es-EC" sz="3200" dirty="0">
                <a:solidFill>
                  <a:schemeClr val="tx1"/>
                </a:solidFill>
              </a:rPr>
              <a:t>ESPECIAL AGRADECIMIENTO</a:t>
            </a:r>
            <a:r>
              <a:rPr lang="es-EC" sz="3200" dirty="0" smtClean="0">
                <a:solidFill>
                  <a:schemeClr val="tx1"/>
                </a:solidFill>
              </a:rPr>
              <a:t>:</a:t>
            </a:r>
          </a:p>
          <a:p>
            <a:r>
              <a:rPr lang="es-EC" sz="3200" dirty="0" smtClean="0">
                <a:solidFill>
                  <a:schemeClr val="tx1"/>
                </a:solidFill>
              </a:rPr>
              <a:t>DR</a:t>
            </a:r>
            <a:r>
              <a:rPr lang="es-EC" sz="3200" dirty="0">
                <a:solidFill>
                  <a:schemeClr val="tx1"/>
                </a:solidFill>
              </a:rPr>
              <a:t>. PABLO </a:t>
            </a:r>
            <a:r>
              <a:rPr lang="es-EC" sz="3200" dirty="0" smtClean="0">
                <a:solidFill>
                  <a:schemeClr val="tx1"/>
                </a:solidFill>
              </a:rPr>
              <a:t>CAIZA</a:t>
            </a:r>
          </a:p>
          <a:p>
            <a:r>
              <a:rPr lang="es-EC" sz="3200" dirty="0" smtClean="0">
                <a:solidFill>
                  <a:schemeClr val="tx1"/>
                </a:solidFill>
              </a:rPr>
              <a:t>DR</a:t>
            </a:r>
            <a:r>
              <a:rPr lang="es-EC" sz="3200" dirty="0">
                <a:solidFill>
                  <a:schemeClr val="tx1"/>
                </a:solidFill>
              </a:rPr>
              <a:t>. ROBERTO </a:t>
            </a:r>
            <a:r>
              <a:rPr lang="es-EC" sz="3200" dirty="0" smtClean="0">
                <a:solidFill>
                  <a:schemeClr val="tx1"/>
                </a:solidFill>
              </a:rPr>
              <a:t>AGUIAR</a:t>
            </a:r>
          </a:p>
          <a:p>
            <a:r>
              <a:rPr lang="es-EC" sz="3200" dirty="0" smtClean="0">
                <a:solidFill>
                  <a:schemeClr val="tx1"/>
                </a:solidFill>
              </a:rPr>
              <a:t>ING</a:t>
            </a:r>
            <a:r>
              <a:rPr lang="es-EC" sz="3200" dirty="0">
                <a:solidFill>
                  <a:schemeClr val="tx1"/>
                </a:solidFill>
              </a:rPr>
              <a:t>. EDUARDO </a:t>
            </a:r>
            <a:r>
              <a:rPr lang="es-EC" sz="3200" dirty="0" smtClean="0">
                <a:solidFill>
                  <a:schemeClr val="tx1"/>
                </a:solidFill>
              </a:rPr>
              <a:t>AGUILERA</a:t>
            </a:r>
          </a:p>
          <a:p>
            <a:r>
              <a:rPr lang="es-EC" sz="3200" dirty="0" smtClean="0">
                <a:solidFill>
                  <a:schemeClr val="tx1"/>
                </a:solidFill>
              </a:rPr>
              <a:t>ING</a:t>
            </a:r>
            <a:r>
              <a:rPr lang="es-EC" sz="3200" dirty="0">
                <a:solidFill>
                  <a:schemeClr val="tx1"/>
                </a:solidFill>
              </a:rPr>
              <a:t>. CRISTIAN </a:t>
            </a:r>
            <a:r>
              <a:rPr lang="es-EC" sz="3200" dirty="0" smtClean="0">
                <a:solidFill>
                  <a:schemeClr val="tx1"/>
                </a:solidFill>
              </a:rPr>
              <a:t>ENDARA</a:t>
            </a:r>
          </a:p>
          <a:p>
            <a:r>
              <a:rPr lang="es-EC" sz="3200" dirty="0" smtClean="0">
                <a:solidFill>
                  <a:schemeClr val="tx1"/>
                </a:solidFill>
              </a:rPr>
              <a:t>ING</a:t>
            </a:r>
            <a:r>
              <a:rPr lang="es-EC" sz="3200" dirty="0">
                <a:solidFill>
                  <a:schemeClr val="tx1"/>
                </a:solidFill>
              </a:rPr>
              <a:t>. JUAN HARO</a:t>
            </a:r>
            <a:endParaRPr lang="es-EC" sz="3200" dirty="0">
              <a:solidFill>
                <a:schemeClr val="tx1"/>
              </a:solidFill>
            </a:endParaRPr>
          </a:p>
        </p:txBody>
      </p:sp>
    </p:spTree>
    <p:extLst>
      <p:ext uri="{BB962C8B-B14F-4D97-AF65-F5344CB8AC3E}">
        <p14:creationId xmlns:p14="http://schemas.microsoft.com/office/powerpoint/2010/main" val="674003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88" t="20899" r="20278" b="11328"/>
          <a:stretch/>
        </p:blipFill>
        <p:spPr bwMode="auto">
          <a:xfrm>
            <a:off x="130277" y="188640"/>
            <a:ext cx="8856984"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81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1213178"/>
            <a:ext cx="3096344" cy="461665"/>
          </a:xfrm>
          <a:prstGeom prst="rect">
            <a:avLst/>
          </a:prstGeom>
          <a:noFill/>
        </p:spPr>
        <p:txBody>
          <a:bodyPr wrap="square" rtlCol="0">
            <a:spAutoFit/>
          </a:bodyPr>
          <a:lstStyle/>
          <a:p>
            <a:pPr algn="ctr"/>
            <a:r>
              <a:rPr lang="es-EC" sz="2400" b="1" dirty="0" smtClean="0">
                <a:latin typeface="Copperplate Gothic Light" pitchFamily="34" charset="0"/>
              </a:rPr>
              <a:t>INTRODUCCIÓN:</a:t>
            </a:r>
          </a:p>
        </p:txBody>
      </p:sp>
      <p:pic>
        <p:nvPicPr>
          <p:cNvPr id="1028" name="Picture 4" descr="C:\Users\Andres Martinez\Saved Games\Desktop\TESIS\ANEXOS\ANEXOS TESIS\Resistencia\20141008_1144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638"/>
          <a:stretch/>
        </p:blipFill>
        <p:spPr bwMode="auto">
          <a:xfrm>
            <a:off x="249969" y="253490"/>
            <a:ext cx="1871700"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ndres Martinez\Saved Games\Desktop\TESIS\ANEXOS\ANEXOS TESIS\Resistencia\20141008_12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26" y="252440"/>
            <a:ext cx="123448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ndres Martinez\Saved Games\Desktop\TESIS\ANEXOS\ANEXOS TESIS\Resistencia\20141009_1143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508" y="237594"/>
            <a:ext cx="150182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ndres Martinez\Saved Games\Desktop\TESIS\ANEXOS\ANEXOS TESIS\Resistencia\20141014_0924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34049"/>
            <a:ext cx="1185819" cy="88936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ndres Martinez\Saved Games\Desktop\TESIS\ANEXOS\ANEXOS TESIS\MOD ELASTICIDAD\20141105_0934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1668" y="215565"/>
            <a:ext cx="1156358" cy="9263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ndres Martinez\Saved Games\Desktop\TESIS\ANEXOS\ANEXOS TESIS\MOD ELASTICIDAD\20141105_1208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640" y="215565"/>
            <a:ext cx="1708839" cy="907848"/>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284459" y="1883449"/>
            <a:ext cx="5727702" cy="2031325"/>
          </a:xfrm>
          <a:prstGeom prst="rect">
            <a:avLst/>
          </a:prstGeom>
          <a:noFill/>
        </p:spPr>
        <p:txBody>
          <a:bodyPr wrap="square" rtlCol="0">
            <a:spAutoFit/>
          </a:bodyPr>
          <a:lstStyle/>
          <a:p>
            <a:pPr algn="just"/>
            <a:r>
              <a:rPr lang="es-EC" dirty="0" smtClean="0">
                <a:latin typeface="Book Antiqua" pitchFamily="18" charset="0"/>
              </a:rPr>
              <a:t>El hormigón elaborado con agregados de baja densidad, o mejor conocido como hormigón liviano, es un material poco utilizado en el medio constructivo en nuestro país de una forma técnica, sin embargo existen razones que justificarían su empleo estructural. Debido a que se busca aprovechar la abundancia de este material en las zona aledañas a volcanes.</a:t>
            </a:r>
            <a:endParaRPr lang="es-EC" sz="2000" dirty="0">
              <a:latin typeface="Century Gothic" pitchFamily="34" charset="0"/>
            </a:endParaRPr>
          </a:p>
        </p:txBody>
      </p:sp>
      <p:pic>
        <p:nvPicPr>
          <p:cNvPr id="16" name="15 Imagen" descr="C:\Users\Andres Martinez\Downloads\20140319_183927.jpg"/>
          <p:cNvPicPr/>
          <p:nvPr/>
        </p:nvPicPr>
        <p:blipFill rotWithShape="1">
          <a:blip r:embed="rId8" cstate="print">
            <a:extLst>
              <a:ext uri="{28A0092B-C50C-407E-A947-70E740481C1C}">
                <a14:useLocalDpi xmlns:a14="http://schemas.microsoft.com/office/drawing/2010/main" val="0"/>
              </a:ext>
            </a:extLst>
          </a:blip>
          <a:srcRect r="10775"/>
          <a:stretch/>
        </p:blipFill>
        <p:spPr bwMode="auto">
          <a:xfrm>
            <a:off x="6081966" y="1919145"/>
            <a:ext cx="2522482" cy="2005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17" name="16 CuadroTexto"/>
          <p:cNvSpPr txBox="1"/>
          <p:nvPr/>
        </p:nvSpPr>
        <p:spPr>
          <a:xfrm>
            <a:off x="299739" y="4216540"/>
            <a:ext cx="8311605" cy="1754326"/>
          </a:xfrm>
          <a:prstGeom prst="rect">
            <a:avLst/>
          </a:prstGeom>
          <a:noFill/>
        </p:spPr>
        <p:txBody>
          <a:bodyPr wrap="square" rtlCol="0">
            <a:spAutoFit/>
          </a:bodyPr>
          <a:lstStyle/>
          <a:p>
            <a:pPr algn="just"/>
            <a:r>
              <a:rPr lang="es-EC" dirty="0" smtClean="0">
                <a:latin typeface="Book Antiqua" pitchFamily="18" charset="0"/>
              </a:rPr>
              <a:t>En el campo de las obras civiles el peso de las estructuras ha sido siempre un factor muy influyente tanto en el diseño como en el dimensionamiento de los elementos estructurales. Por tanto, a pesar de que se presume que la Chasqui Negra es de mala calidad, si se logra disminuir el peso en el hormigón sin alterar su resistencia se obtendrá una mejora significativa en todos los aspectos de la obra.</a:t>
            </a:r>
            <a:endParaRPr lang="es-EC" sz="2000" dirty="0">
              <a:latin typeface="Century Gothic" pitchFamily="34" charset="0"/>
            </a:endParaRPr>
          </a:p>
        </p:txBody>
      </p:sp>
    </p:spTree>
    <p:extLst>
      <p:ext uri="{BB962C8B-B14F-4D97-AF65-F5344CB8AC3E}">
        <p14:creationId xmlns:p14="http://schemas.microsoft.com/office/powerpoint/2010/main" val="2535598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5" y="1213178"/>
            <a:ext cx="4867883" cy="461665"/>
          </a:xfrm>
          <a:prstGeom prst="rect">
            <a:avLst/>
          </a:prstGeom>
          <a:noFill/>
        </p:spPr>
        <p:txBody>
          <a:bodyPr wrap="square" rtlCol="0">
            <a:spAutoFit/>
          </a:bodyPr>
          <a:lstStyle/>
          <a:p>
            <a:pPr algn="ctr"/>
            <a:r>
              <a:rPr lang="es-EC" sz="2400" b="1" dirty="0" smtClean="0">
                <a:latin typeface="Copperplate Gothic Light" pitchFamily="34" charset="0"/>
              </a:rPr>
              <a:t>HORMIGONES LIVIANOS:</a:t>
            </a:r>
          </a:p>
        </p:txBody>
      </p:sp>
      <p:pic>
        <p:nvPicPr>
          <p:cNvPr id="1028" name="Picture 4" descr="C:\Users\Andres Martinez\Saved Games\Desktop\TESIS\ANEXOS\ANEXOS TESIS\Resistencia\20141008_1144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638"/>
          <a:stretch/>
        </p:blipFill>
        <p:spPr bwMode="auto">
          <a:xfrm>
            <a:off x="249969" y="253490"/>
            <a:ext cx="1871700"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ndres Martinez\Saved Games\Desktop\TESIS\ANEXOS\ANEXOS TESIS\Resistencia\20141008_12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26" y="252440"/>
            <a:ext cx="123448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ndres Martinez\Saved Games\Desktop\TESIS\ANEXOS\ANEXOS TESIS\Resistencia\20141009_1143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508" y="237594"/>
            <a:ext cx="150182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ndres Martinez\Saved Games\Desktop\TESIS\ANEXOS\ANEXOS TESIS\Resistencia\20141014_0924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34049"/>
            <a:ext cx="1185819" cy="88936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ndres Martinez\Saved Games\Desktop\TESIS\ANEXOS\ANEXOS TESIS\MOD ELASTICIDAD\20141105_0934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1668" y="215565"/>
            <a:ext cx="1156358" cy="9263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ndres Martinez\Saved Games\Desktop\TESIS\ANEXOS\ANEXOS TESIS\MOD ELASTICIDAD\20141105_1208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640" y="215565"/>
            <a:ext cx="1708839" cy="907848"/>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260554" y="1988840"/>
            <a:ext cx="8642510" cy="3785652"/>
          </a:xfrm>
          <a:prstGeom prst="rect">
            <a:avLst/>
          </a:prstGeom>
          <a:noFill/>
        </p:spPr>
        <p:txBody>
          <a:bodyPr wrap="square" rtlCol="0">
            <a:spAutoFit/>
          </a:bodyPr>
          <a:lstStyle/>
          <a:p>
            <a:pPr algn="just"/>
            <a:r>
              <a:rPr lang="es-EC" sz="2000" dirty="0" smtClean="0">
                <a:latin typeface="Book Antiqua" pitchFamily="18" charset="0"/>
              </a:rPr>
              <a:t>El hormigón estructural de peso liviano se define en ACI (213R, 1987), como aquel que posee una </a:t>
            </a:r>
            <a:r>
              <a:rPr lang="es-EC" sz="2000" b="1" dirty="0" smtClean="0">
                <a:latin typeface="Book Antiqua" pitchFamily="18" charset="0"/>
              </a:rPr>
              <a:t>densidad en el orden de 1440 a 1840 kg/m³ </a:t>
            </a:r>
            <a:r>
              <a:rPr lang="es-EC" sz="2000" dirty="0" smtClean="0">
                <a:latin typeface="Book Antiqua" pitchFamily="18" charset="0"/>
              </a:rPr>
              <a:t>en comparación con el concreto de peso normal que presenta una </a:t>
            </a:r>
            <a:r>
              <a:rPr lang="es-EC" sz="2000" b="1" dirty="0" smtClean="0">
                <a:latin typeface="Book Antiqua" pitchFamily="18" charset="0"/>
              </a:rPr>
              <a:t>densidad en el rango de 2240 a 2400 kg/m³</a:t>
            </a:r>
            <a:r>
              <a:rPr lang="es-EC" sz="2000" dirty="0" smtClean="0">
                <a:latin typeface="Book Antiqua" pitchFamily="18" charset="0"/>
              </a:rPr>
              <a:t>. Según (LOPEZ, 1999) para aplicaciones estructurales la </a:t>
            </a:r>
            <a:r>
              <a:rPr lang="es-EC" sz="2000" b="1" dirty="0" smtClean="0">
                <a:latin typeface="Book Antiqua" pitchFamily="18" charset="0"/>
              </a:rPr>
              <a:t>resistencia del concreto a la compresión deberá ser superior a 175,45 Kg/cm² </a:t>
            </a:r>
            <a:r>
              <a:rPr lang="es-EC" sz="2000" dirty="0" smtClean="0">
                <a:latin typeface="Book Antiqua" pitchFamily="18" charset="0"/>
              </a:rPr>
              <a:t>y resistencia a </a:t>
            </a:r>
            <a:r>
              <a:rPr lang="es-EC" sz="2000" b="1" dirty="0" smtClean="0">
                <a:latin typeface="Book Antiqua" pitchFamily="18" charset="0"/>
              </a:rPr>
              <a:t>compresión cúbica superior a 193,8 Kg/cm².</a:t>
            </a:r>
          </a:p>
          <a:p>
            <a:pPr algn="just"/>
            <a:endParaRPr lang="es-EC" sz="2000" dirty="0">
              <a:latin typeface="Book Antiqua" pitchFamily="18" charset="0"/>
            </a:endParaRPr>
          </a:p>
          <a:p>
            <a:pPr algn="just"/>
            <a:r>
              <a:rPr lang="es-EC" sz="2000" dirty="0" smtClean="0">
                <a:latin typeface="Book Antiqua" pitchFamily="18" charset="0"/>
              </a:rPr>
              <a:t>El hormigón con áridos livianos considera el reemplazo parcial de la fracción gruesa o total del árido normal por otro de menor densidad. Para el caso de estudio se considero el reemplazo total de la fracción fina y gruesa.</a:t>
            </a:r>
            <a:endParaRPr lang="es-EC" sz="2400" dirty="0">
              <a:latin typeface="Century Gothic" pitchFamily="34" charset="0"/>
            </a:endParaRPr>
          </a:p>
        </p:txBody>
      </p:sp>
    </p:spTree>
    <p:extLst>
      <p:ext uri="{BB962C8B-B14F-4D97-AF65-F5344CB8AC3E}">
        <p14:creationId xmlns:p14="http://schemas.microsoft.com/office/powerpoint/2010/main" val="515699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4" y="332656"/>
            <a:ext cx="5618795" cy="461665"/>
          </a:xfrm>
          <a:prstGeom prst="rect">
            <a:avLst/>
          </a:prstGeom>
          <a:noFill/>
        </p:spPr>
        <p:txBody>
          <a:bodyPr wrap="square" rtlCol="0">
            <a:spAutoFit/>
          </a:bodyPr>
          <a:lstStyle/>
          <a:p>
            <a:pPr algn="ctr"/>
            <a:r>
              <a:rPr lang="es-EC" sz="2400" b="1" dirty="0" smtClean="0">
                <a:latin typeface="Copperplate Gothic Light" pitchFamily="34" charset="0"/>
              </a:rPr>
              <a:t>REACTIVIDAD ÁLCALI-SÍLICE:</a:t>
            </a:r>
          </a:p>
        </p:txBody>
      </p:sp>
      <p:sp>
        <p:nvSpPr>
          <p:cNvPr id="15" name="14 CuadroTexto"/>
          <p:cNvSpPr txBox="1"/>
          <p:nvPr/>
        </p:nvSpPr>
        <p:spPr>
          <a:xfrm>
            <a:off x="446793" y="820473"/>
            <a:ext cx="8210463" cy="4278094"/>
          </a:xfrm>
          <a:prstGeom prst="rect">
            <a:avLst/>
          </a:prstGeom>
          <a:noFill/>
        </p:spPr>
        <p:txBody>
          <a:bodyPr wrap="square" rtlCol="0">
            <a:spAutoFit/>
          </a:bodyPr>
          <a:lstStyle/>
          <a:p>
            <a:pPr algn="just"/>
            <a:r>
              <a:rPr lang="es-EC" dirty="0" smtClean="0">
                <a:latin typeface="Book Antiqua" pitchFamily="18" charset="0"/>
              </a:rPr>
              <a:t>Al ser la Piedra Pómez un compuesto procedente del magma volcánico, se encuentra en su composición mineralógica silicatos y otros componentes, que pueden ser decisivos en la resistencia del hormigón. </a:t>
            </a:r>
          </a:p>
          <a:p>
            <a:pPr algn="just"/>
            <a:endParaRPr lang="es-EC" dirty="0" smtClean="0">
              <a:latin typeface="Book Antiqua" pitchFamily="18" charset="0"/>
            </a:endParaRPr>
          </a:p>
          <a:p>
            <a:pPr algn="just"/>
            <a:r>
              <a:rPr lang="es-EC" dirty="0" smtClean="0">
                <a:latin typeface="Book Antiqua" pitchFamily="18" charset="0"/>
              </a:rPr>
              <a:t>La reacción álcali- sílice, está identificada como un fenómeno físico y químico que se produce al reaccionar los hidróxidos alcalinos del hormigón y los compuestos minerales que presenta la roca empleada como agregado.</a:t>
            </a:r>
          </a:p>
          <a:p>
            <a:pPr algn="just"/>
            <a:endParaRPr lang="es-EC" dirty="0" smtClean="0">
              <a:latin typeface="Book Antiqua" pitchFamily="18" charset="0"/>
            </a:endParaRPr>
          </a:p>
          <a:p>
            <a:pPr algn="just"/>
            <a:r>
              <a:rPr lang="es-EC" dirty="0" smtClean="0">
                <a:latin typeface="Book Antiqua" pitchFamily="18" charset="0"/>
              </a:rPr>
              <a:t>La particularidad de la reacción es la formación de un gel, que al estar en contacto con el agua, tiene la propiedad de absorberla y por ende aumentar su volumen. Este gel se ubica en los poros y micro poros del hormigón, los que al llenarse inducen tensiones en el hormigón y produce agrietamientos, cuya manifestación puede llegar a producir fallas por fatiga y eventualmente la desintegración del hormigón afectando su durabilidad. </a:t>
            </a:r>
          </a:p>
          <a:p>
            <a:pPr algn="just"/>
            <a:endParaRPr lang="es-EC" sz="2000" dirty="0">
              <a:latin typeface="Century Gothic" pitchFamily="34" charset="0"/>
            </a:endParaRPr>
          </a:p>
        </p:txBody>
      </p:sp>
      <p:pic>
        <p:nvPicPr>
          <p:cNvPr id="10" name="9 Imagen" descr="C:\Users\Andres Martinez\Saved Games\Desktop\TESIS\art02-1.jpg"/>
          <p:cNvPicPr/>
          <p:nvPr/>
        </p:nvPicPr>
        <p:blipFill>
          <a:blip r:embed="rId2">
            <a:extLst>
              <a:ext uri="{28A0092B-C50C-407E-A947-70E740481C1C}">
                <a14:useLocalDpi xmlns:a14="http://schemas.microsoft.com/office/drawing/2010/main" val="0"/>
              </a:ext>
            </a:extLst>
          </a:blip>
          <a:srcRect/>
          <a:stretch>
            <a:fillRect/>
          </a:stretch>
        </p:blipFill>
        <p:spPr bwMode="auto">
          <a:xfrm>
            <a:off x="2087241" y="4869160"/>
            <a:ext cx="5414645" cy="1784643"/>
          </a:xfrm>
          <a:prstGeom prst="rect">
            <a:avLst/>
          </a:prstGeom>
          <a:noFill/>
          <a:ln>
            <a:noFill/>
          </a:ln>
        </p:spPr>
      </p:pic>
    </p:spTree>
    <p:extLst>
      <p:ext uri="{BB962C8B-B14F-4D97-AF65-F5344CB8AC3E}">
        <p14:creationId xmlns:p14="http://schemas.microsoft.com/office/powerpoint/2010/main" val="2749358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01823" y="1142947"/>
            <a:ext cx="5618795" cy="461665"/>
          </a:xfrm>
          <a:prstGeom prst="rect">
            <a:avLst/>
          </a:prstGeom>
          <a:noFill/>
        </p:spPr>
        <p:txBody>
          <a:bodyPr wrap="square" rtlCol="0">
            <a:spAutoFit/>
          </a:bodyPr>
          <a:lstStyle/>
          <a:p>
            <a:pPr algn="ctr"/>
            <a:r>
              <a:rPr lang="es-EC" sz="2400" b="1" dirty="0" smtClean="0">
                <a:latin typeface="Copperplate Gothic Light" pitchFamily="34" charset="0"/>
              </a:rPr>
              <a:t>FASES DEL PROYECTO:</a:t>
            </a:r>
          </a:p>
        </p:txBody>
      </p:sp>
      <p:pic>
        <p:nvPicPr>
          <p:cNvPr id="1028" name="Picture 4" descr="C:\Users\Andres Martinez\Saved Games\Desktop\TESIS\ANEXOS\ANEXOS TESIS\Resistencia\20141008_1144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638"/>
          <a:stretch/>
        </p:blipFill>
        <p:spPr bwMode="auto">
          <a:xfrm>
            <a:off x="249969" y="253490"/>
            <a:ext cx="1871700"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ndres Martinez\Saved Games\Desktop\TESIS\ANEXOS\ANEXOS TESIS\Resistencia\20141008_12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26" y="252440"/>
            <a:ext cx="123448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ndres Martinez\Saved Games\Desktop\TESIS\ANEXOS\ANEXOS TESIS\Resistencia\20141009_1143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508" y="237594"/>
            <a:ext cx="1501822" cy="8894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ndres Martinez\Saved Games\Desktop\TESIS\ANEXOS\ANEXOS TESIS\Resistencia\20141014_0924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34049"/>
            <a:ext cx="1185819" cy="88936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ndres Martinez\Saved Games\Desktop\TESIS\ANEXOS\ANEXOS TESIS\MOD ELASTICIDAD\20141105_0934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1668" y="215565"/>
            <a:ext cx="1156358" cy="9263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ndres Martinez\Saved Games\Desktop\TESIS\ANEXOS\ANEXOS TESIS\MOD ELASTICIDAD\20141105_1208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640" y="215565"/>
            <a:ext cx="1708839" cy="90784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0749" t="21230" r="21914" b="12121"/>
          <a:stretch/>
        </p:blipFill>
        <p:spPr bwMode="auto">
          <a:xfrm>
            <a:off x="1" y="1581094"/>
            <a:ext cx="9036496" cy="516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670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RESULTADOS DE CARACTERIZACIÓN FÍSICA Y MINERALÓGICA:</a:t>
            </a:r>
          </a:p>
        </p:txBody>
      </p:sp>
      <p:pic>
        <p:nvPicPr>
          <p:cNvPr id="11" name="10 Imagen"/>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9980"/>
            <a:ext cx="4595315" cy="6228020"/>
          </a:xfrm>
          <a:prstGeom prst="rect">
            <a:avLst/>
          </a:prstGeom>
          <a:noFill/>
          <a:ln>
            <a:noFill/>
          </a:ln>
        </p:spPr>
      </p:pic>
      <p:pic>
        <p:nvPicPr>
          <p:cNvPr id="12" name="11 Imagen"/>
          <p:cNvPicPr/>
          <p:nvPr/>
        </p:nvPicPr>
        <p:blipFill>
          <a:blip r:embed="rId3">
            <a:extLst>
              <a:ext uri="{28A0092B-C50C-407E-A947-70E740481C1C}">
                <a14:useLocalDpi xmlns:a14="http://schemas.microsoft.com/office/drawing/2010/main" val="0"/>
              </a:ext>
            </a:extLst>
          </a:blip>
          <a:srcRect/>
          <a:stretch>
            <a:fillRect/>
          </a:stretch>
        </p:blipFill>
        <p:spPr bwMode="auto">
          <a:xfrm>
            <a:off x="4716014" y="629980"/>
            <a:ext cx="4307285" cy="6228020"/>
          </a:xfrm>
          <a:prstGeom prst="rect">
            <a:avLst/>
          </a:prstGeom>
          <a:noFill/>
          <a:ln>
            <a:noFill/>
          </a:ln>
        </p:spPr>
      </p:pic>
    </p:spTree>
    <p:extLst>
      <p:ext uri="{BB962C8B-B14F-4D97-AF65-F5344CB8AC3E}">
        <p14:creationId xmlns:p14="http://schemas.microsoft.com/office/powerpoint/2010/main" val="1825421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82339" y="260648"/>
            <a:ext cx="8640961" cy="369332"/>
          </a:xfrm>
          <a:prstGeom prst="rect">
            <a:avLst/>
          </a:prstGeom>
          <a:noFill/>
        </p:spPr>
        <p:txBody>
          <a:bodyPr wrap="square" rtlCol="0">
            <a:spAutoFit/>
          </a:bodyPr>
          <a:lstStyle/>
          <a:p>
            <a:pPr algn="ctr"/>
            <a:r>
              <a:rPr lang="es-EC" b="1" dirty="0" smtClean="0">
                <a:latin typeface="Copperplate Gothic Light" pitchFamily="34" charset="0"/>
              </a:rPr>
              <a:t>RESULTADOS DE CARACTERIZACIÓN FÍSICA Y MINERALÓGICA:</a:t>
            </a:r>
          </a:p>
        </p:txBody>
      </p:sp>
      <p:pic>
        <p:nvPicPr>
          <p:cNvPr id="4098" name="Picture 2" descr="C:\Users\Andres Martinez\Saved Games\Desktop\TESIS\PREZI\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57" y="629980"/>
            <a:ext cx="4823041" cy="622802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ndres Martinez\Saved Games\Desktop\TESIS\PREZI\FJHF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398" y="629980"/>
            <a:ext cx="4232602" cy="622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063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1355</TotalTime>
  <Words>989</Words>
  <Application>Microsoft Office PowerPoint</Application>
  <PresentationFormat>Presentación en pantalla (4:3)</PresentationFormat>
  <Paragraphs>63</Paragraphs>
  <Slides>21</Slides>
  <Notes>0</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Forma de onda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Martinez</dc:creator>
  <cp:lastModifiedBy>Andres Martinez</cp:lastModifiedBy>
  <cp:revision>29</cp:revision>
  <dcterms:created xsi:type="dcterms:W3CDTF">2014-11-27T01:22:10Z</dcterms:created>
  <dcterms:modified xsi:type="dcterms:W3CDTF">2015-01-30T01:38:34Z</dcterms:modified>
</cp:coreProperties>
</file>