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notesSlides/notesSlide23.xml" ContentType="application/vnd.openxmlformats-officedocument.presentationml.notesSlide+xml"/>
  <Override PartName="/ppt/tags/tag42.xml" ContentType="application/vnd.openxmlformats-officedocument.presentationml.tags+xml"/>
  <Override PartName="/ppt/notesSlides/notesSlide2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notesSlides/notesSlide26.xml" ContentType="application/vnd.openxmlformats-officedocument.presentationml.notesSlide+xml"/>
  <Override PartName="/ppt/tags/tag46.xml" ContentType="application/vnd.openxmlformats-officedocument.presentationml.tags+xml"/>
  <Override PartName="/ppt/notesSlides/notesSlide27.xml" ContentType="application/vnd.openxmlformats-officedocument.presentationml.notesSlide+xml"/>
  <Override PartName="/ppt/tags/tag47.xml" ContentType="application/vnd.openxmlformats-officedocument.presentationml.tags+xml"/>
  <Override PartName="/ppt/notesSlides/notesSlide28.xml" ContentType="application/vnd.openxmlformats-officedocument.presentationml.notesSlide+xml"/>
  <Override PartName="/ppt/tags/tag48.xml" ContentType="application/vnd.openxmlformats-officedocument.presentationml.tags+xml"/>
  <Override PartName="/ppt/notesSlides/notesSlide29.xml" ContentType="application/vnd.openxmlformats-officedocument.presentationml.notesSlide+xml"/>
  <Override PartName="/ppt/tags/tag49.xml" ContentType="application/vnd.openxmlformats-officedocument.presentationml.tags+xml"/>
  <Override PartName="/ppt/notesSlides/notesSlide30.xml" ContentType="application/vnd.openxmlformats-officedocument.presentationml.notesSlide+xml"/>
  <Override PartName="/ppt/tags/tag5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89" r:id="rId3"/>
    <p:sldId id="288" r:id="rId4"/>
    <p:sldId id="290" r:id="rId5"/>
    <p:sldId id="291" r:id="rId6"/>
    <p:sldId id="292" r:id="rId7"/>
    <p:sldId id="293" r:id="rId8"/>
    <p:sldId id="297" r:id="rId9"/>
    <p:sldId id="298" r:id="rId10"/>
    <p:sldId id="299" r:id="rId11"/>
    <p:sldId id="313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2" r:id="rId24"/>
    <p:sldId id="314" r:id="rId25"/>
    <p:sldId id="311" r:id="rId26"/>
    <p:sldId id="315" r:id="rId27"/>
    <p:sldId id="317" r:id="rId28"/>
    <p:sldId id="318" r:id="rId29"/>
    <p:sldId id="319" r:id="rId30"/>
    <p:sldId id="320" r:id="rId31"/>
    <p:sldId id="321" r:id="rId32"/>
    <p:sldId id="286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</p14:sldIdLst>
        </p14:section>
        <p14:section name="Información general y objetivos" id="{ABA716BF-3A5C-4ADB-94C9-CFEF84EBA240}">
          <p14:sldIdLst>
            <p14:sldId id="289"/>
            <p14:sldId id="288"/>
            <p14:sldId id="290"/>
            <p14:sldId id="291"/>
            <p14:sldId id="292"/>
            <p14:sldId id="293"/>
            <p14:sldId id="297"/>
            <p14:sldId id="298"/>
            <p14:sldId id="299"/>
            <p14:sldId id="313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2"/>
            <p14:sldId id="314"/>
            <p14:sldId id="311"/>
            <p14:sldId id="315"/>
            <p14:sldId id="317"/>
            <p14:sldId id="318"/>
            <p14:sldId id="319"/>
            <p14:sldId id="320"/>
            <p14:sldId id="321"/>
          </p14:sldIdLst>
        </p14:section>
        <p14:section name="Tema 1" id="{6D9936A3-3945-4757-BC8B-B5C252D8E036}">
          <p14:sldIdLst>
            <p14:sldId id="286"/>
          </p14:sldIdLst>
        </p14:section>
        <p14:section name="Diapositivas de muestra para elementos visuales" id="{BAB3A466-96C9-4230-9978-795378D75699}">
          <p14:sldIdLst/>
        </p14:section>
        <p14:section name="Caso práctico" id="{8C0305C9-B152-4FBA-A789-FE1976D53990}">
          <p14:sldIdLst/>
        </p14:section>
        <p14:section name="Conclusión y resumen" id="{790CEF5B-569A-4C2F-BED5-750B08C0E5AD}">
          <p14:sldIdLst/>
        </p14:section>
        <p14:section name="Apé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6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19/03/2015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83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39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32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planificación estratégica permite a las personas y a las empresas establecer acciones a realizar que la encaminen hacia un fin o destino. Para el caso de una empresa es fundamental que cada una de las áreas que la conforman y los miembros de la institución colaboren juntos para el cumplimiento de las estrategias planteadas y alcanzar el éxito empresarial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43608" y="2060848"/>
            <a:ext cx="7871432" cy="710951"/>
          </a:xfrm>
        </p:spPr>
        <p:txBody>
          <a:bodyPr>
            <a:normAutofit/>
          </a:bodyPr>
          <a:lstStyle/>
          <a:p>
            <a:r>
              <a:rPr lang="es-ES" sz="2400" dirty="0"/>
              <a:t>MAESTRÍA EN PLANIFICACIÓN Y DIRECCIÓN ESTRATEGICA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79912" y="4653136"/>
            <a:ext cx="4988552" cy="990600"/>
          </a:xfrm>
        </p:spPr>
        <p:txBody>
          <a:bodyPr>
            <a:normAutofit fontScale="92500"/>
          </a:bodyPr>
          <a:lstStyle/>
          <a:p>
            <a:r>
              <a:rPr lang="es-ES" sz="2400" b="1" dirty="0">
                <a:latin typeface="+mj-lt"/>
              </a:rPr>
              <a:t>ING. CARLOS ERNESTO HERRERA RAMOS</a:t>
            </a:r>
            <a:endParaRPr lang="es-ES" sz="2400" dirty="0">
              <a:latin typeface="+mj-lt"/>
            </a:endParaRPr>
          </a:p>
          <a:p>
            <a:r>
              <a:rPr lang="es-ES" sz="2400" dirty="0" smtClean="0">
                <a:latin typeface="+mn-lt"/>
              </a:rPr>
              <a:t>27-Febrero -2015</a:t>
            </a:r>
            <a:endParaRPr lang="es-ES" sz="2400" dirty="0">
              <a:latin typeface="+mn-lt"/>
            </a:endParaRPr>
          </a:p>
        </p:txBody>
      </p:sp>
      <p:pic>
        <p:nvPicPr>
          <p:cNvPr id="4" name="0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4659630" cy="12033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57064" y="3140968"/>
            <a:ext cx="7871432" cy="1196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ES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TEMA: “PLAN ESTRATEGICO DE TECNOLOGIA DE LA INFORMACION PARA LA RED FINANCIERA RURAL”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METODOLOGIA BSP/SA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7" name="6 Marcador de contenido" descr="F:\CASA1810\tesis\DESARROLLO DE LA TESIS\grafico Modelo trabajo PSA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202488" cy="48965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4408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MODELO DE NEGOCIO DE LA RFR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9629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890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99592" y="3501008"/>
            <a:ext cx="8064896" cy="24482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800" dirty="0"/>
              <a:t>La Red Financiera Rural (RFR) es una organización que agrupa instituciones de </a:t>
            </a:r>
            <a:r>
              <a:rPr lang="es-ES" sz="2800" dirty="0" err="1"/>
              <a:t>microfinanzas</a:t>
            </a:r>
            <a:r>
              <a:rPr lang="es-ES" sz="2800" dirty="0"/>
              <a:t> cuyo objetivo principal es la integración y representación de entidades que buscan el desarrollo de las Micro finanzas y Micro crédito en el Ecuador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RED FINANCIERA RURAL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2304256" cy="191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42778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1124744"/>
            <a:ext cx="8064896" cy="244827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2800" dirty="0" smtClean="0"/>
              <a:t> </a:t>
            </a:r>
            <a:r>
              <a:rPr lang="es-ES" sz="2800" dirty="0"/>
              <a:t>“Somos la Red Nacional de Instituciones Orientadas al desarrollo de las </a:t>
            </a:r>
            <a:r>
              <a:rPr lang="es-ES" sz="2800" dirty="0" err="1"/>
              <a:t>microfinanzas</a:t>
            </a:r>
            <a:r>
              <a:rPr lang="es-ES" sz="2800" dirty="0"/>
              <a:t>, que para contribuir al mejoramiento de la calidad de vida de la población vulnerable del Ecuador,  apoya el fortalecimiento e innovación de sus miembros; representa los intereses de sus colectivos; incide en el diseño, aplicación y evaluación en políticas públicas relacionadas al sector; y fomenta buenas prácticas y la transparencia de la información financiera y social del sector”.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MISION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7415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556792"/>
            <a:ext cx="8064896" cy="2448272"/>
          </a:xfrm>
        </p:spPr>
        <p:txBody>
          <a:bodyPr>
            <a:noAutofit/>
          </a:bodyPr>
          <a:lstStyle/>
          <a:p>
            <a:r>
              <a:rPr lang="es-EC" sz="2800" dirty="0" smtClean="0"/>
              <a:t>Diversidad </a:t>
            </a:r>
            <a:r>
              <a:rPr lang="es-EC" sz="2800" dirty="0"/>
              <a:t>de sus miembros, cobertura nacional y representatividad en el mercado </a:t>
            </a:r>
            <a:r>
              <a:rPr lang="es-EC" sz="2800" dirty="0" err="1"/>
              <a:t>microfinanzas</a:t>
            </a:r>
            <a:r>
              <a:rPr lang="es-EC" sz="2800" dirty="0"/>
              <a:t> del Ecuador.</a:t>
            </a:r>
            <a:endParaRPr lang="es-ES" sz="2800" dirty="0"/>
          </a:p>
          <a:p>
            <a:r>
              <a:rPr lang="es-EC" sz="2800" dirty="0" smtClean="0"/>
              <a:t>Posicionamiento </a:t>
            </a:r>
            <a:r>
              <a:rPr lang="es-EC" sz="2800" dirty="0"/>
              <a:t>y reconocimiento nacional e internacional.</a:t>
            </a:r>
            <a:endParaRPr lang="es-ES" sz="2800" dirty="0"/>
          </a:p>
          <a:p>
            <a:r>
              <a:rPr lang="es-EC" sz="2800" dirty="0" smtClean="0"/>
              <a:t>Equipo </a:t>
            </a:r>
            <a:r>
              <a:rPr lang="es-EC" sz="2800" dirty="0"/>
              <a:t>multidisciplinario comprometido y técnico, con capacidad de respuesta,  conocimiento del sector de </a:t>
            </a:r>
            <a:r>
              <a:rPr lang="es-EC" sz="2800" dirty="0" err="1"/>
              <a:t>microfinanzas</a:t>
            </a:r>
            <a:r>
              <a:rPr lang="es-EC" sz="2800" dirty="0"/>
              <a:t> y de la realidad nacional</a:t>
            </a:r>
            <a:r>
              <a:rPr lang="es-EC" sz="2800" dirty="0" smtClean="0"/>
              <a:t>.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ANALISIS FODA - FORTALEZAS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8724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556792"/>
            <a:ext cx="8064896" cy="2448272"/>
          </a:xfrm>
        </p:spPr>
        <p:txBody>
          <a:bodyPr>
            <a:noAutofit/>
          </a:bodyPr>
          <a:lstStyle/>
          <a:p>
            <a:r>
              <a:rPr lang="es-EC" sz="2800" dirty="0" smtClean="0"/>
              <a:t>Limitada </a:t>
            </a:r>
            <a:r>
              <a:rPr lang="es-EC" sz="2800" dirty="0"/>
              <a:t>estrategia comunicacional interna y externa.</a:t>
            </a:r>
            <a:endParaRPr lang="es-ES" sz="2800" dirty="0"/>
          </a:p>
          <a:p>
            <a:r>
              <a:rPr lang="es-EC" sz="2800" dirty="0" smtClean="0"/>
              <a:t>Inexistente </a:t>
            </a:r>
            <a:r>
              <a:rPr lang="es-EC" sz="2800" dirty="0"/>
              <a:t>plan de incorporación de nuevos miembros.</a:t>
            </a:r>
            <a:endParaRPr lang="es-ES" sz="2800" dirty="0"/>
          </a:p>
          <a:p>
            <a:r>
              <a:rPr lang="es-EC" sz="2800" dirty="0" smtClean="0"/>
              <a:t>Limitada  </a:t>
            </a:r>
            <a:r>
              <a:rPr lang="es-EC" sz="2800" dirty="0"/>
              <a:t>gestión del  conocimiento.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ANALISIS FODA - DEBILIDADES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0663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556792"/>
            <a:ext cx="8064896" cy="2448272"/>
          </a:xfrm>
        </p:spPr>
        <p:txBody>
          <a:bodyPr>
            <a:noAutofit/>
          </a:bodyPr>
          <a:lstStyle/>
          <a:p>
            <a:r>
              <a:rPr lang="es-EC" sz="2800" dirty="0" smtClean="0"/>
              <a:t>Nuevo </a:t>
            </a:r>
            <a:r>
              <a:rPr lang="es-EC" sz="2800" dirty="0"/>
              <a:t>marco regulatorio y mercado genera demandas hacia a la red.</a:t>
            </a:r>
            <a:endParaRPr lang="es-ES" sz="2800" dirty="0"/>
          </a:p>
          <a:p>
            <a:r>
              <a:rPr lang="es-EC" sz="2800" dirty="0" smtClean="0"/>
              <a:t>Existe </a:t>
            </a:r>
            <a:r>
              <a:rPr lang="es-EC" sz="2800" dirty="0"/>
              <a:t>la demanda por productos y servicios innovadores y complementarios a los servicios financieros (ambiental, tecnológico, seguridad laboral, responsabilidad social y talento humano).</a:t>
            </a:r>
            <a:endParaRPr lang="es-ES" sz="2800" dirty="0"/>
          </a:p>
          <a:p>
            <a:r>
              <a:rPr lang="es-EC" sz="2800" dirty="0" smtClean="0"/>
              <a:t>Alianzas </a:t>
            </a:r>
            <a:r>
              <a:rPr lang="es-EC" sz="2800" dirty="0"/>
              <a:t>e Intercambios con instituciones nacionales  e internacionales para la captación de conocimiento, experiencias  y financiamiento.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ANALISIS FODA - OPORTUNIDADES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67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556792"/>
            <a:ext cx="8064896" cy="2448272"/>
          </a:xfrm>
        </p:spPr>
        <p:txBody>
          <a:bodyPr>
            <a:noAutofit/>
          </a:bodyPr>
          <a:lstStyle/>
          <a:p>
            <a:r>
              <a:rPr lang="es-EC" sz="2800" dirty="0" smtClean="0"/>
              <a:t>En </a:t>
            </a:r>
            <a:r>
              <a:rPr lang="es-EC" sz="2800" dirty="0"/>
              <a:t>la definición y aplicación de la política pública y del marco normativo del sector financiero no se tomen en cuenta los aspectos técnicos para su definición e implementación.</a:t>
            </a:r>
            <a:endParaRPr lang="es-ES" sz="2800" dirty="0"/>
          </a:p>
          <a:p>
            <a:r>
              <a:rPr lang="es-EC" sz="2800" dirty="0" smtClean="0"/>
              <a:t>Inestabilidad </a:t>
            </a:r>
            <a:r>
              <a:rPr lang="es-EC" sz="2800" dirty="0"/>
              <a:t>e incertidumbre en el mercado.</a:t>
            </a:r>
            <a:endParaRPr lang="es-ES" sz="2800" dirty="0"/>
          </a:p>
          <a:p>
            <a:r>
              <a:rPr lang="es-EC" sz="2800" dirty="0" smtClean="0"/>
              <a:t>Incremento </a:t>
            </a:r>
            <a:r>
              <a:rPr lang="es-EC" sz="2800" dirty="0"/>
              <a:t>de nuevas redes sin una organización clara, ni enfoque técnico de forma desordenada.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ANALISIS FODA - AMENAZAS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0506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052736"/>
            <a:ext cx="8064896" cy="2448272"/>
          </a:xfrm>
        </p:spPr>
        <p:txBody>
          <a:bodyPr>
            <a:noAutofit/>
          </a:bodyPr>
          <a:lstStyle/>
          <a:p>
            <a:pPr lvl="0"/>
            <a:r>
              <a:rPr lang="es-ES" sz="2800" b="1" dirty="0" smtClean="0"/>
              <a:t>Programa </a:t>
            </a:r>
            <a:r>
              <a:rPr lang="es-ES" sz="2800" b="1" dirty="0"/>
              <a:t>de Incidencia Comunicacional.</a:t>
            </a:r>
            <a:r>
              <a:rPr lang="es-ES" sz="2800" dirty="0"/>
              <a:t> Programa de incidencia comunicacional hacia los miembros, gobierno, operadores  y población, desarrollando estrategias de llegada (buscando alianzas y socios en el diálogo</a:t>
            </a:r>
            <a:r>
              <a:rPr lang="es-ES" sz="2800" dirty="0" smtClean="0"/>
              <a:t>).</a:t>
            </a:r>
          </a:p>
          <a:p>
            <a:pPr lvl="0"/>
            <a:endParaRPr lang="es-ES" sz="2800" dirty="0" smtClean="0"/>
          </a:p>
          <a:p>
            <a:pPr lvl="0"/>
            <a:r>
              <a:rPr lang="es-ES" sz="2800" b="1" dirty="0" smtClean="0"/>
              <a:t>ESTRATEGIA </a:t>
            </a:r>
            <a:r>
              <a:rPr lang="es-ES" sz="2800" b="1" dirty="0"/>
              <a:t>2: Plan de incorporación de nuevos Socios.</a:t>
            </a:r>
            <a:r>
              <a:rPr lang="es-ES" sz="2800" dirty="0"/>
              <a:t> Desarrollar un plan de incorporación de socios que permita mayor cobertura y representatividad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ESTRATEGIAS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85184"/>
            <a:ext cx="371475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50319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052736"/>
            <a:ext cx="8064896" cy="2448272"/>
          </a:xfrm>
        </p:spPr>
        <p:txBody>
          <a:bodyPr>
            <a:noAutofit/>
          </a:bodyPr>
          <a:lstStyle/>
          <a:p>
            <a:pPr lvl="0"/>
            <a:r>
              <a:rPr lang="es-ES" sz="2800" b="1" dirty="0" smtClean="0"/>
              <a:t>Productos </a:t>
            </a:r>
            <a:r>
              <a:rPr lang="es-ES" sz="2800" b="1" dirty="0"/>
              <a:t>y Servicios de acuerdo a la demanda de los miembros.</a:t>
            </a:r>
            <a:r>
              <a:rPr lang="es-ES" sz="2800" dirty="0"/>
              <a:t> Orientar el portafolio de productos y servicios de la red a la demanda de miembros y clientes</a:t>
            </a:r>
            <a:r>
              <a:rPr lang="es-ES" sz="2800" dirty="0" smtClean="0"/>
              <a:t>.</a:t>
            </a:r>
          </a:p>
          <a:p>
            <a:pPr lvl="0"/>
            <a:endParaRPr lang="es-ES" sz="2800" dirty="0"/>
          </a:p>
          <a:p>
            <a:r>
              <a:rPr lang="es-ES" sz="2800" b="1" dirty="0" smtClean="0"/>
              <a:t>Difusión </a:t>
            </a:r>
            <a:r>
              <a:rPr lang="es-ES" sz="2800" b="1" dirty="0"/>
              <a:t>de conocimiento de la RFR</a:t>
            </a:r>
            <a:r>
              <a:rPr lang="es-ES" sz="2800" dirty="0"/>
              <a:t>. Generación de compromisos internos para la difusión de los temas desarrollados por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ESTRATEGIAS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0734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-459432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188640"/>
            <a:ext cx="496855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endParaRPr lang="es-ES" sz="3600" b="1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99592" y="2041049"/>
            <a:ext cx="683433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PLANIFICACION ESTRATEGICA</a:t>
            </a:r>
            <a:endParaRPr lang="es-ES" sz="4000" b="1" dirty="0"/>
          </a:p>
        </p:txBody>
      </p:sp>
      <p:sp>
        <p:nvSpPr>
          <p:cNvPr id="6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5576" y="3129947"/>
            <a:ext cx="8077200" cy="23366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/>
              <a:t>“La planificación estratégica es una herramienta muy versátil que permite a los líderes de cualquier organización dirigir sus esfuerzos respecto a una visión del futuro” (Salazar, 2013)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047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052736"/>
            <a:ext cx="8064896" cy="2448272"/>
          </a:xfrm>
        </p:spPr>
        <p:txBody>
          <a:bodyPr>
            <a:noAutofit/>
          </a:bodyPr>
          <a:lstStyle/>
          <a:p>
            <a:pPr lvl="0"/>
            <a:r>
              <a:rPr lang="es-ES" sz="2800" b="1" dirty="0" smtClean="0"/>
              <a:t>Alianzas </a:t>
            </a:r>
            <a:r>
              <a:rPr lang="es-ES" sz="2800" b="1" dirty="0"/>
              <a:t>con organismos Nacionales e Internacionales. </a:t>
            </a:r>
            <a:r>
              <a:rPr lang="es-ES" sz="2800" dirty="0"/>
              <a:t>Alianzas con organismos nacionales e internacionales para la gestión del conocimiento orientado a la provisión de productos y servicios.</a:t>
            </a:r>
          </a:p>
          <a:p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ESTRATEGIAS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176464" cy="239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7693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AREAS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7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848872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4686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PROCESOS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488832" cy="4824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1602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ENTIDADES  - INFORMACION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37587"/>
              </p:ext>
            </p:extLst>
          </p:nvPr>
        </p:nvGraphicFramePr>
        <p:xfrm>
          <a:off x="2051720" y="1196752"/>
          <a:ext cx="5688632" cy="4752527"/>
        </p:xfrm>
        <a:graphic>
          <a:graphicData uri="http://schemas.openxmlformats.org/drawingml/2006/table">
            <a:tbl>
              <a:tblPr firstRow="1" firstCol="1" bandRow="1"/>
              <a:tblGrid>
                <a:gridCol w="2272629"/>
                <a:gridCol w="3416003"/>
              </a:tblGrid>
              <a:tr h="20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Times New Roman"/>
                        </a:rPr>
                        <a:t>ENTIDADES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DESCRIPCION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DOCUMENTACION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Times New Roman"/>
                        </a:rPr>
                        <a:t>Documentos generados para las capacitaciones brindadas a los miembros de la RFR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CAMPAÑAS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Times New Roman"/>
                        </a:rPr>
                        <a:t>Campañas realizadas a los miembros de la RFR sobre cursos , soportes, normas etc.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PRODUCTOS CREDITICIOS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Elaboración de productos de crédito que se promocionan para capacitar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INSTITUCIONES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Miembros de la RFR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NORMATIVAS FINANCIERAS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Difusión de normas financieras , en que se capacitan o se generan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CONSULTORES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Base de consultores los cuales dictan cursos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SOPORTE TECNICO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Soporte técnico brindado a los miembros de la RFR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ENCUESTAS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Encuestas de satisfacción realizadas sobre los servicios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INDICADORES FINANCIEROS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Indicadores Financieros que son analizados por la RFR de los integrantes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INDICADORES SOCIALES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Indicadores Sociales que son analizados por la RFR de los integrantes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COLABORADORES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Colaboradores de la Red Financiera Rural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INVENTARIO INFRAESTRUCTURA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Información de infraestructura disponible de la RFR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Times New Roman"/>
                        </a:rPr>
                        <a:t>INVENTARIO SOFTWARE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Times New Roman"/>
                        </a:rPr>
                        <a:t>Información de Software de la RFR.</a:t>
                      </a:r>
                    </a:p>
                  </a:txBody>
                  <a:tcPr marL="41590" marR="41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2897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66800" y="269776"/>
            <a:ext cx="8077200" cy="1143000"/>
          </a:xfrm>
        </p:spPr>
        <p:txBody>
          <a:bodyPr/>
          <a:lstStyle/>
          <a:p>
            <a:r>
              <a:rPr lang="es-ES" dirty="0" smtClean="0"/>
              <a:t>2. ARQUITECTURA ACTUAL DE RFR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59228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043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AREA DE TI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" name="0 Imagen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21088"/>
            <a:ext cx="6048672" cy="2148840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052736"/>
            <a:ext cx="8064896" cy="2448272"/>
          </a:xfrm>
        </p:spPr>
        <p:txBody>
          <a:bodyPr>
            <a:noAutofit/>
          </a:bodyPr>
          <a:lstStyle/>
          <a:p>
            <a:pPr lvl="0"/>
            <a:r>
              <a:rPr lang="es-ES" sz="2800" dirty="0" smtClean="0"/>
              <a:t>Definir </a:t>
            </a:r>
            <a:r>
              <a:rPr lang="es-ES" sz="2800" dirty="0"/>
              <a:t>políticas y procedimientos  de TI.</a:t>
            </a:r>
          </a:p>
          <a:p>
            <a:pPr lvl="0"/>
            <a:r>
              <a:rPr lang="es-ES" sz="2800" dirty="0"/>
              <a:t>Diseñar e implementar servicios, aplicaciones e infraestructura de TI, </a:t>
            </a:r>
          </a:p>
          <a:p>
            <a:pPr lvl="0"/>
            <a:r>
              <a:rPr lang="es-ES" sz="2800" dirty="0"/>
              <a:t>Administrar servicios, aplicaciones e infraestructura de TI, monitorear su </a:t>
            </a:r>
            <a:r>
              <a:rPr lang="es-ES" sz="2800" dirty="0" smtClean="0"/>
              <a:t>comportamiento</a:t>
            </a:r>
          </a:p>
          <a:p>
            <a:pPr lvl="0"/>
            <a:r>
              <a:rPr lang="es-ES" sz="2800" dirty="0" smtClean="0"/>
              <a:t>Soporte a </a:t>
            </a:r>
            <a:r>
              <a:rPr lang="es-ES" sz="2800" dirty="0"/>
              <a:t>los procesos de negocio.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418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APLICACIONES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19937"/>
              </p:ext>
            </p:extLst>
          </p:nvPr>
        </p:nvGraphicFramePr>
        <p:xfrm>
          <a:off x="1835696" y="1345924"/>
          <a:ext cx="5510242" cy="4635720"/>
        </p:xfrm>
        <a:graphic>
          <a:graphicData uri="http://schemas.openxmlformats.org/drawingml/2006/table">
            <a:tbl>
              <a:tblPr firstRow="1" firstCol="1" bandRow="1"/>
              <a:tblGrid>
                <a:gridCol w="1930371"/>
                <a:gridCol w="3579871"/>
              </a:tblGrid>
              <a:tr h="4237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APLICACIÓN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AREA QUE LO USA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7095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MICROSTRATEGY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Estadísticas y estudios</a:t>
                      </a:r>
                      <a:b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Fortalecimiento IMFS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LATINIUM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Servicios Internos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5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RFR-ONLINE ESTADISTICAS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Estadísticas y estudios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5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ENCUESTA DE SATISFACCION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Estadísticas y estudios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SIAG ON LINE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Estadísticas y estudios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MOODLE.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Desarrollo y Mercadeo de productos y Servicios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ZIMBRA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Todas la áreas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CREDITO RURAL.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Desarrollo y Mercadeo de productos y Servicios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16" marR="431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9246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ARQUITECTURA DE RED DE LA RFR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" name="4 Imagen" descr="G:\CASA0810\tesis\DESARROLLO DE LA TESIS\DIAGRAMA DE INFRAESTRUCTURA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920880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1 CuadroTexto"/>
          <p:cNvSpPr txBox="1"/>
          <p:nvPr/>
        </p:nvSpPr>
        <p:spPr>
          <a:xfrm>
            <a:off x="6308431" y="5821320"/>
            <a:ext cx="259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HP </a:t>
            </a:r>
            <a:r>
              <a:rPr lang="es-ES" dirty="0" err="1"/>
              <a:t>ProLiant</a:t>
            </a:r>
            <a:r>
              <a:rPr lang="es-ES" dirty="0"/>
              <a:t> DL380p Gen8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7458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66800" y="269776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3</a:t>
            </a:r>
            <a:r>
              <a:rPr lang="es-ES" dirty="0" smtClean="0"/>
              <a:t>. IDENTIFICACIÒN DE OPORTUNIDADES DE TECNOLOGÌA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73346"/>
            <a:ext cx="5472608" cy="470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927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66800" y="269776"/>
            <a:ext cx="80772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Priorización de necesidades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63" y="1916832"/>
            <a:ext cx="66510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933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99592" y="1988840"/>
            <a:ext cx="8077200" cy="2336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 smtClean="0"/>
              <a:t>“El </a:t>
            </a:r>
            <a:r>
              <a:rPr lang="es-ES" sz="2800" dirty="0"/>
              <a:t>Plan Estratégico de Tecnología informática es el documento de gestión que guía el desarrollo de las tecnologías de información y comunicación de las empresas con la finalidad  de que en la ejecución de sus proyectos informáticos soporten a la organización en el cumplimiento de sus objetivos  estratégicos la </a:t>
            </a:r>
            <a:r>
              <a:rPr lang="es-ES" sz="2800" dirty="0" smtClean="0"/>
              <a:t>institución”.  </a:t>
            </a:r>
            <a:r>
              <a:rPr lang="es-ES" sz="2800" dirty="0"/>
              <a:t>(CASTACOM S.A., 2012).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60840" cy="1143000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3600" b="1" dirty="0">
                <a:latin typeface="+mn-lt"/>
              </a:rPr>
              <a:t>PLAN ESTRATEGICO DE TECNOLOGÌA DE INFORMACIÒN (PETI).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4240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66800" y="269776"/>
            <a:ext cx="80772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4. Análisis del soporte actual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7" y="1556792"/>
            <a:ext cx="79724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7114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206084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2000" b="1" dirty="0" smtClean="0"/>
              <a:t> </a:t>
            </a:r>
            <a:r>
              <a:rPr lang="es-ES" sz="2700" b="1" dirty="0" smtClean="0"/>
              <a:t>CONCLUCIONES.</a:t>
            </a:r>
            <a:r>
              <a:rPr lang="es-MX" sz="2000" b="1" dirty="0"/>
              <a:t/>
            </a:r>
            <a:br>
              <a:rPr lang="es-MX" sz="2000" b="1" dirty="0"/>
            </a:br>
            <a:r>
              <a:rPr lang="es-ES" sz="2000" dirty="0"/>
              <a:t> 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ES" sz="2000" dirty="0"/>
              <a:t>El alineamiento de Tecnología de la información a los objetivos de la empresa es de vital importancia para el éxito empresarial, el adquirir tecnología es una inversión muy grande y con mayor razón debe ser adquirida para lograr una mayor efectividad  en su uso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ES" sz="2000" dirty="0"/>
              <a:t>Este alineamiento estratégico de tecnología es reconocido por muchas mejores prácticas y guías de tecnología que recomiendan crear estrategias de gestión y servicios orientadas a los objetivos de la empresa, dentro de estas guías se encuentran la desarrollada por IBM como es BSP/SA que según los resultados del presente trabajo es una buena herramienta para entender el negocio de la empresa, levantar necesidades de la empresa tanto al nivel de datos, infraestructura y software para finalmente establecer un plan basada en estas necesidades 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ES" sz="2000" dirty="0"/>
              <a:t>La red Financiera Rural tiene como principal necesidad el manejo de la información entre sus cooperantes sin embargo el uso de la aplicación </a:t>
            </a:r>
            <a:r>
              <a:rPr lang="es-ES" sz="2000" dirty="0" err="1"/>
              <a:t>MicroStrategy</a:t>
            </a:r>
            <a:r>
              <a:rPr lang="es-ES" sz="2000" dirty="0"/>
              <a:t> esta sub dimensionado , cuando esta es una herramienta para el análisis de inteligencia de negocios que puede ser explotado de mejora manera para la toma de decisiones gerenciales y emisión de reportes para sus cooperantes.</a:t>
            </a:r>
            <a:r>
              <a:rPr lang="es-MX" sz="2000" dirty="0"/>
              <a:t/>
            </a:r>
            <a:br>
              <a:rPr lang="es-MX" sz="2000" dirty="0"/>
            </a:br>
            <a:endParaRPr lang="es-E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535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mtClean="0"/>
              <a:t>Gracias</a:t>
            </a:r>
            <a:endParaRPr lang="es-ES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99592" y="1268760"/>
            <a:ext cx="8077200" cy="2336643"/>
          </a:xfrm>
        </p:spPr>
        <p:txBody>
          <a:bodyPr>
            <a:noAutofit/>
          </a:bodyPr>
          <a:lstStyle/>
          <a:p>
            <a:pPr lvl="0"/>
            <a:r>
              <a:rPr lang="es-ES" sz="2800" dirty="0"/>
              <a:t>Proveer un método formal para establecer prioridades de TI.</a:t>
            </a:r>
          </a:p>
          <a:p>
            <a:pPr lvl="0"/>
            <a:r>
              <a:rPr lang="es-ES" sz="2800" dirty="0" smtClean="0"/>
              <a:t>Garantizar </a:t>
            </a:r>
            <a:r>
              <a:rPr lang="es-ES" sz="2800" dirty="0"/>
              <a:t>que los recursos de tecnología se aplican de la manera más eficiente y efectiva de acuerdo a los objetivos del negocio.</a:t>
            </a:r>
          </a:p>
          <a:p>
            <a:pPr lvl="0"/>
            <a:r>
              <a:rPr lang="es-ES" sz="2800" dirty="0" smtClean="0"/>
              <a:t>Mejorar </a:t>
            </a:r>
            <a:r>
              <a:rPr lang="es-ES" sz="2800" dirty="0"/>
              <a:t>las relaciones entre el área de TI y el resto de la compañía proporcionando servicios de acuerdo a las necesidades de usuarios.</a:t>
            </a:r>
          </a:p>
          <a:p>
            <a:r>
              <a:rPr lang="es-ES" sz="2800" dirty="0"/>
              <a:t>Identificar los componentes de tecnología como un recurso de la institución que debe ser planeado, administrado y controlado.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sz="3600" b="1" dirty="0" smtClean="0">
                <a:latin typeface="+mn-lt"/>
              </a:rPr>
              <a:t>OBJETIVOS DEL (PETI</a:t>
            </a:r>
            <a:r>
              <a:rPr lang="es-ES" sz="3600" b="1" dirty="0">
                <a:latin typeface="+mn-lt"/>
              </a:rPr>
              <a:t>).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807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99592" y="1268760"/>
            <a:ext cx="5472608" cy="3528392"/>
          </a:xfrm>
        </p:spPr>
        <p:txBody>
          <a:bodyPr>
            <a:noAutofit/>
          </a:bodyPr>
          <a:lstStyle/>
          <a:p>
            <a:pPr lvl="0"/>
            <a:r>
              <a:rPr lang="es-ES" sz="2800" dirty="0"/>
              <a:t>Reducir los costos para hacer negocios</a:t>
            </a:r>
          </a:p>
          <a:p>
            <a:pPr lvl="0"/>
            <a:r>
              <a:rPr lang="es-ES" sz="2800" dirty="0"/>
              <a:t>Proveer información para toma de </a:t>
            </a:r>
            <a:r>
              <a:rPr lang="es-ES" sz="2800" dirty="0" smtClean="0"/>
              <a:t>decisiones de acuerdo a objetivos estratégicos</a:t>
            </a:r>
            <a:endParaRPr lang="es-ES" sz="2800" dirty="0"/>
          </a:p>
          <a:p>
            <a:pPr lvl="0"/>
            <a:r>
              <a:rPr lang="es-ES" sz="2800" dirty="0"/>
              <a:t>Ganar ventaja competitiva o mayor innovación </a:t>
            </a:r>
          </a:p>
          <a:p>
            <a:pPr lvl="0"/>
            <a:r>
              <a:rPr lang="es-ES" sz="2800" dirty="0"/>
              <a:t>Proveer una arquitectura </a:t>
            </a:r>
            <a:r>
              <a:rPr lang="es-ES" sz="2800" dirty="0" smtClean="0"/>
              <a:t>común </a:t>
            </a:r>
            <a:r>
              <a:rPr lang="es-ES" sz="2800" dirty="0"/>
              <a:t>de capacidad </a:t>
            </a:r>
            <a:r>
              <a:rPr lang="es-ES" sz="2800" dirty="0" smtClean="0"/>
              <a:t>tecnológica de acuerdo a las necesidades de la institución.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sz="3600" b="1" dirty="0" smtClean="0">
                <a:latin typeface="+mn-lt"/>
              </a:rPr>
              <a:t>BENEFICIOS DEL (PETI</a:t>
            </a:r>
            <a:r>
              <a:rPr lang="es-ES" sz="3600" b="1" dirty="0">
                <a:latin typeface="+mn-lt"/>
              </a:rPr>
              <a:t>).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30598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906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99592" y="1052736"/>
            <a:ext cx="8064896" cy="3528392"/>
          </a:xfrm>
        </p:spPr>
        <p:txBody>
          <a:bodyPr>
            <a:noAutofit/>
          </a:bodyPr>
          <a:lstStyle/>
          <a:p>
            <a:pPr lvl="0"/>
            <a:r>
              <a:rPr lang="es-ES" sz="2800" dirty="0" smtClean="0"/>
              <a:t>El primer plan estratégico de tecnología fue desarrollado  por IBM(</a:t>
            </a:r>
            <a:r>
              <a:rPr lang="es-ES" sz="2800" dirty="0"/>
              <a:t>International Business Machines</a:t>
            </a:r>
            <a:r>
              <a:rPr lang="es-ES" sz="2800" dirty="0" smtClean="0"/>
              <a:t>) en 1966.</a:t>
            </a:r>
          </a:p>
          <a:p>
            <a:pPr lvl="0"/>
            <a:r>
              <a:rPr lang="es-ES" sz="2800" dirty="0"/>
              <a:t>A partir de 1975 se establecen  programas y cursos de BSP para clientes de IBM, En  1987 se desarrolla y libera la metodología </a:t>
            </a:r>
            <a:r>
              <a:rPr lang="es-ES" sz="2800" dirty="0" smtClean="0"/>
              <a:t>BSP/SA  </a:t>
            </a:r>
            <a:r>
              <a:rPr lang="es-ES" sz="2800" dirty="0"/>
              <a:t>de </a:t>
            </a:r>
            <a:r>
              <a:rPr lang="es-ES" sz="2800" dirty="0" smtClean="0"/>
              <a:t>IBM.</a:t>
            </a:r>
          </a:p>
          <a:p>
            <a:pPr lvl="0"/>
            <a:r>
              <a:rPr lang="es-ES" sz="2800" dirty="0" smtClean="0"/>
              <a:t>Metodología BSP/SA (Business </a:t>
            </a:r>
            <a:r>
              <a:rPr lang="es-ES" sz="2800" dirty="0" err="1" smtClean="0"/>
              <a:t>System</a:t>
            </a:r>
            <a:r>
              <a:rPr lang="es-ES" sz="2800" dirty="0" smtClean="0"/>
              <a:t> </a:t>
            </a:r>
            <a:r>
              <a:rPr lang="es-ES" sz="2800" dirty="0" err="1" smtClean="0"/>
              <a:t>Planning</a:t>
            </a:r>
            <a:r>
              <a:rPr lang="es-ES" sz="2800" dirty="0" smtClean="0"/>
              <a:t> </a:t>
            </a:r>
            <a:r>
              <a:rPr lang="es-ES" sz="2800" dirty="0" err="1"/>
              <a:t>for</a:t>
            </a:r>
            <a:r>
              <a:rPr lang="es-ES" sz="2800" dirty="0"/>
              <a:t> </a:t>
            </a:r>
            <a:r>
              <a:rPr lang="es-ES" sz="2800" dirty="0" err="1"/>
              <a:t>Strategical</a:t>
            </a:r>
            <a:r>
              <a:rPr lang="es-ES" sz="2800" dirty="0"/>
              <a:t> </a:t>
            </a:r>
            <a:r>
              <a:rPr lang="es-ES" sz="2800" dirty="0" err="1"/>
              <a:t>Alignment</a:t>
            </a:r>
            <a:r>
              <a:rPr lang="es-ES" sz="2800" dirty="0"/>
              <a:t>) </a:t>
            </a:r>
            <a:r>
              <a:rPr lang="es-ES" sz="2800" dirty="0" smtClean="0"/>
              <a:t> a evolucionado incluyendo de manera holística al negocio y la tecnología de la empresa.</a:t>
            </a:r>
          </a:p>
          <a:p>
            <a:pPr lvl="0"/>
            <a:r>
              <a:rPr lang="es-ES" sz="2800" dirty="0" smtClean="0"/>
              <a:t>En nuestro país se implementan PETI desde hace 20 años y especialmente en empresas grandes.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Reseña Histórica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011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METODOLOGIA BSP/SA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7" name="6 Marcador de contenido" descr="F:\CASA1810\tesis\DESARROLLO DE LA TESIS\grafico Modelo trabajo PSA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202488" cy="48965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0281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METODOLOGIA BSP/SA – Modelo de la Empresa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8" name="7 Marcador de contenido" descr="F:\CASA1810\tesis\DESARROLLO DE LA TESIS\modelo de empresa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776864" cy="4536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566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79512" y="2029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l" rtl="0">
              <a:spcBef>
                <a:spcPct val="0"/>
              </a:spcBef>
            </a:pPr>
            <a:r>
              <a:rPr lang="es-ES" sz="3600" b="1" dirty="0" smtClean="0"/>
              <a:t>METODOLOGIA BSP/SA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7" name="6 Marcador de contenido" descr="F:\CASA1810\tesis\DESARROLLO DE LA TESIS\grafico Modelo trabajo PSA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202488" cy="48965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1408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2423</Words>
  <Application>Microsoft Office PowerPoint</Application>
  <PresentationFormat>Presentación en pantalla (4:3)</PresentationFormat>
  <Paragraphs>209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Entrenamiento</vt:lpstr>
      <vt:lpstr>MAESTRÍA EN PLANIFICACIÓN Y DIRECCIÓN ESTRATEGICA</vt:lpstr>
      <vt:lpstr>Presentación de PowerPoint</vt:lpstr>
      <vt:lpstr>PLAN ESTRATEGICO DE TECNOLOGÌA DE INFORMACIÒN (PETI). </vt:lpstr>
      <vt:lpstr>OBJETIVOS DEL (PETI). </vt:lpstr>
      <vt:lpstr>BENEFICIOS DEL (PETI). </vt:lpstr>
      <vt:lpstr> </vt:lpstr>
      <vt:lpstr> </vt:lpstr>
      <vt:lpstr> </vt:lpstr>
      <vt:lpstr> </vt:lpstr>
      <vt:lpstr> </vt:lpstr>
      <vt:lpstr>1. MODELO DE NEGOCIO DE LA RFR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2. ARQUITECTURA ACTUAL DE RFR</vt:lpstr>
      <vt:lpstr> </vt:lpstr>
      <vt:lpstr> </vt:lpstr>
      <vt:lpstr> </vt:lpstr>
      <vt:lpstr>3. IDENTIFICACIÒN DE OPORTUNIDADES DE TECNOLOGÌA</vt:lpstr>
      <vt:lpstr>Priorización de necesidades</vt:lpstr>
      <vt:lpstr>4. Análisis del soporte actual</vt:lpstr>
      <vt:lpstr>     CONCLUCIONES.   El alineamiento de Tecnología de la información a los objetivos de la empresa es de vital importancia para el éxito empresarial, el adquirir tecnología es una inversión muy grande y con mayor razón debe ser adquirida para lograr una mayor efectividad  en su uso.  Este alineamiento estratégico de tecnología es reconocido por muchas mejores prácticas y guías de tecnología que recomiendan crear estrategias de gestión y servicios orientadas a los objetivos de la empresa, dentro de estas guías se encuentran la desarrollada por IBM como es BSP/SA que según los resultados del presente trabajo es una buena herramienta para entender el negocio de la empresa, levantar necesidades de la empresa tanto al nivel de datos, infraestructura y software para finalmente establecer un plan basada en estas necesidades .  La red Financiera Rural tiene como principal necesidad el manejo de la información entre sus cooperantes sin embargo el uso de la aplicación MicroStrategy esta sub dimensionado , cuando esta es una herramienta para el análisis de inteligencia de negocios que puede ser explotado de mejora manera para la toma de decisiones gerenciales y emisión de reportes para sus cooperantes. 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2015-02-22T12:17:07Z</dcterms:created>
  <dcterms:modified xsi:type="dcterms:W3CDTF">2015-03-19T17:28:43Z</dcterms:modified>
</cp:coreProperties>
</file>