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1" r:id="rId3"/>
    <p:sldId id="257" r:id="rId4"/>
    <p:sldId id="258" r:id="rId5"/>
    <p:sldId id="259" r:id="rId6"/>
    <p:sldId id="260" r:id="rId7"/>
    <p:sldId id="261" r:id="rId8"/>
    <p:sldId id="262" r:id="rId9"/>
    <p:sldId id="263" r:id="rId10"/>
    <p:sldId id="279" r:id="rId11"/>
    <p:sldId id="264" r:id="rId12"/>
    <p:sldId id="265" r:id="rId13"/>
    <p:sldId id="266" r:id="rId14"/>
    <p:sldId id="267" r:id="rId15"/>
    <p:sldId id="268" r:id="rId16"/>
    <p:sldId id="281" r:id="rId17"/>
    <p:sldId id="269" r:id="rId18"/>
    <p:sldId id="270" r:id="rId19"/>
    <p:sldId id="272" r:id="rId20"/>
    <p:sldId id="273" r:id="rId21"/>
    <p:sldId id="274" r:id="rId22"/>
    <p:sldId id="275" r:id="rId23"/>
    <p:sldId id="276" r:id="rId24"/>
    <p:sldId id="278" r:id="rId25"/>
    <p:sldId id="277" r:id="rId26"/>
    <p:sldId id="28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09" r:id="rId40"/>
    <p:sldId id="308" r:id="rId41"/>
    <p:sldId id="310" r:id="rId42"/>
    <p:sldId id="31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4660"/>
  </p:normalViewPr>
  <p:slideViewPr>
    <p:cSldViewPr>
      <p:cViewPr>
        <p:scale>
          <a:sx n="70" d="100"/>
          <a:sy n="70" d="100"/>
        </p:scale>
        <p:origin x="-6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masa.MCCTH\Desktop\lola\SEGUNDO%20PROYECTO\ANALISIS%20FINANCIERO\AN&#193;LISIS%20HORIZONTAL.%20RESUM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masa.MCCTH\Desktop\lola\SEGUNDO%20PROYECTO\ANALISIS%20FINANCIERO\AN&#193;LISIS%20HORIZONTAL.%20RESUM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masa.MCCTH\Desktop\lola\SEGUNDO%20PROYECTO\ANALISIS%20FINANCIERO\AN&#193;LISIS%20HORIZONTAL.%20RESU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_trad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baseline="0">
                <a:latin typeface="Arial" pitchFamily="34" charset="0"/>
                <a:cs typeface="Arial" pitchFamily="34" charset="0"/>
              </a:rPr>
              <a:t>VARIACIÓN DE INGRESOS TOTALES (%) </a:t>
            </a:r>
            <a:endParaRPr lang="en-US" sz="1000">
              <a:latin typeface="Arial" pitchFamily="34" charset="0"/>
              <a:cs typeface="Arial" pitchFamily="34" charset="0"/>
            </a:endParaRPr>
          </a:p>
        </c:rich>
      </c:tx>
      <c:overlay val="0"/>
    </c:title>
    <c:autoTitleDeleted val="0"/>
    <c:plotArea>
      <c:layout/>
      <c:scatterChart>
        <c:scatterStyle val="lineMarker"/>
        <c:varyColors val="0"/>
        <c:ser>
          <c:idx val="0"/>
          <c:order val="0"/>
          <c:tx>
            <c:strRef>
              <c:f>GRAFICOS!$P$3</c:f>
              <c:strCache>
                <c:ptCount val="1"/>
                <c:pt idx="0">
                  <c:v>VARIACIÓN INGRESOS</c:v>
                </c:pt>
              </c:strCache>
            </c:strRef>
          </c:tx>
          <c:spPr>
            <a:ln w="28575">
              <a:solidFill>
                <a:schemeClr val="tx1"/>
              </a:solidFill>
            </a:ln>
          </c:spPr>
          <c:dLbls>
            <c:dLbl>
              <c:idx val="0"/>
              <c:layout>
                <c:manualLayout>
                  <c:x val="5.5555555555555558E-3"/>
                  <c:y val="-6.46157636864357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666666666666721E-2"/>
                  <c:y val="-3.692308586870644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777777777777778E-2"/>
                  <c:y val="3.23077001351181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8333333333333334E-2"/>
                  <c:y val="-3.230770013511818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333333333334356E-3"/>
                  <c:y val="4.61538573358830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latin typeface="Arial" pitchFamily="34" charset="0"/>
                    <a:cs typeface="Arial" pitchFamily="34" charset="0"/>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GRAFICOS!$O$4:$O$11</c:f>
              <c:numCache>
                <c:formatCode>General</c:formatCode>
                <c:ptCount val="5"/>
                <c:pt idx="0">
                  <c:v>2009</c:v>
                </c:pt>
                <c:pt idx="1">
                  <c:v>2010</c:v>
                </c:pt>
                <c:pt idx="2">
                  <c:v>2011</c:v>
                </c:pt>
                <c:pt idx="3">
                  <c:v>2012</c:v>
                </c:pt>
                <c:pt idx="4">
                  <c:v>2013</c:v>
                </c:pt>
              </c:numCache>
            </c:numRef>
          </c:xVal>
          <c:yVal>
            <c:numRef>
              <c:f>GRAFICOS!$P$4:$P$11</c:f>
              <c:numCache>
                <c:formatCode>0.00%</c:formatCode>
                <c:ptCount val="5"/>
                <c:pt idx="0">
                  <c:v>-2.9100000000000001E-2</c:v>
                </c:pt>
                <c:pt idx="1">
                  <c:v>0.47849999999999998</c:v>
                </c:pt>
                <c:pt idx="2">
                  <c:v>0.34839999999999999</c:v>
                </c:pt>
                <c:pt idx="3">
                  <c:v>0.39429999999999998</c:v>
                </c:pt>
                <c:pt idx="4">
                  <c:v>0.26177093186794181</c:v>
                </c:pt>
              </c:numCache>
            </c:numRef>
          </c:yVal>
          <c:smooth val="0"/>
        </c:ser>
        <c:dLbls>
          <c:showLegendKey val="0"/>
          <c:showVal val="0"/>
          <c:showCatName val="0"/>
          <c:showSerName val="0"/>
          <c:showPercent val="0"/>
          <c:showBubbleSize val="0"/>
        </c:dLbls>
        <c:axId val="353720960"/>
        <c:axId val="353759616"/>
      </c:scatterChart>
      <c:valAx>
        <c:axId val="353720960"/>
        <c:scaling>
          <c:orientation val="minMax"/>
          <c:max val="2013"/>
          <c:min val="2009"/>
        </c:scaling>
        <c:delete val="0"/>
        <c:axPos val="b"/>
        <c:numFmt formatCode="General" sourceLinked="1"/>
        <c:majorTickMark val="out"/>
        <c:minorTickMark val="none"/>
        <c:tickLblPos val="nextTo"/>
        <c:txPr>
          <a:bodyPr/>
          <a:lstStyle/>
          <a:p>
            <a:pPr>
              <a:defRPr sz="800">
                <a:latin typeface="Arial" pitchFamily="34" charset="0"/>
                <a:cs typeface="Arial" pitchFamily="34" charset="0"/>
              </a:defRPr>
            </a:pPr>
            <a:endParaRPr lang="es-ES_tradnl"/>
          </a:p>
        </c:txPr>
        <c:crossAx val="353759616"/>
        <c:crosses val="autoZero"/>
        <c:crossBetween val="midCat"/>
        <c:majorUnit val="1"/>
        <c:minorUnit val="1"/>
      </c:valAx>
      <c:valAx>
        <c:axId val="353759616"/>
        <c:scaling>
          <c:orientation val="minMax"/>
        </c:scaling>
        <c:delete val="1"/>
        <c:axPos val="l"/>
        <c:numFmt formatCode="0.00%" sourceLinked="1"/>
        <c:majorTickMark val="out"/>
        <c:minorTickMark val="none"/>
        <c:tickLblPos val="nextTo"/>
        <c:crossAx val="353720960"/>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_trad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baseline="0">
                <a:latin typeface="Arial" pitchFamily="34" charset="0"/>
                <a:cs typeface="Arial" pitchFamily="34" charset="0"/>
              </a:rPr>
              <a:t>VARIACIÓN DE EGRESOS TOTALES (%) </a:t>
            </a:r>
            <a:endParaRPr lang="en-US" sz="1000">
              <a:latin typeface="Arial" pitchFamily="34" charset="0"/>
              <a:cs typeface="Arial" pitchFamily="34" charset="0"/>
            </a:endParaRPr>
          </a:p>
        </c:rich>
      </c:tx>
      <c:overlay val="0"/>
    </c:title>
    <c:autoTitleDeleted val="0"/>
    <c:plotArea>
      <c:layout/>
      <c:scatterChart>
        <c:scatterStyle val="lineMarker"/>
        <c:varyColors val="0"/>
        <c:ser>
          <c:idx val="0"/>
          <c:order val="0"/>
          <c:tx>
            <c:strRef>
              <c:f>GRAFICOS!$P$111</c:f>
              <c:strCache>
                <c:ptCount val="1"/>
                <c:pt idx="0">
                  <c:v>VARIACIÓN EGRESOS </c:v>
                </c:pt>
              </c:strCache>
            </c:strRef>
          </c:tx>
          <c:spPr>
            <a:ln w="28575">
              <a:solidFill>
                <a:schemeClr val="tx1"/>
              </a:solidFill>
            </a:ln>
          </c:spPr>
          <c:dLbls>
            <c:dLbl>
              <c:idx val="0"/>
              <c:layout>
                <c:manualLayout>
                  <c:x val="5.5555555555555558E-3"/>
                  <c:y val="-4.615749149787801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666666666666721E-2"/>
                  <c:y val="-3.692308586870644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222222222222221E-2"/>
                  <c:y val="-7.38461717374128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8333333333333334E-2"/>
                  <c:y val="-4.615422075208264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333333333334356E-3"/>
                  <c:y val="4.61538573358830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latin typeface="Arial" pitchFamily="34" charset="0"/>
                    <a:cs typeface="Arial" pitchFamily="34" charset="0"/>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GRAFICOS!$O$112:$O$119</c:f>
              <c:numCache>
                <c:formatCode>General</c:formatCode>
                <c:ptCount val="5"/>
                <c:pt idx="0">
                  <c:v>2009</c:v>
                </c:pt>
                <c:pt idx="1">
                  <c:v>2010</c:v>
                </c:pt>
                <c:pt idx="2">
                  <c:v>2011</c:v>
                </c:pt>
                <c:pt idx="3">
                  <c:v>2012</c:v>
                </c:pt>
                <c:pt idx="4">
                  <c:v>2013</c:v>
                </c:pt>
              </c:numCache>
            </c:numRef>
          </c:xVal>
          <c:yVal>
            <c:numRef>
              <c:f>GRAFICOS!$P$112:$P$119</c:f>
              <c:numCache>
                <c:formatCode>0.00%</c:formatCode>
                <c:ptCount val="5"/>
                <c:pt idx="0">
                  <c:v>-0.16389999999999999</c:v>
                </c:pt>
                <c:pt idx="1">
                  <c:v>0.39779999999999999</c:v>
                </c:pt>
                <c:pt idx="2">
                  <c:v>4.2000000000000003E-2</c:v>
                </c:pt>
                <c:pt idx="3">
                  <c:v>0.24210000000000001</c:v>
                </c:pt>
                <c:pt idx="4">
                  <c:v>0.1663</c:v>
                </c:pt>
              </c:numCache>
            </c:numRef>
          </c:yVal>
          <c:smooth val="0"/>
        </c:ser>
        <c:dLbls>
          <c:showLegendKey val="0"/>
          <c:showVal val="0"/>
          <c:showCatName val="0"/>
          <c:showSerName val="0"/>
          <c:showPercent val="0"/>
          <c:showBubbleSize val="0"/>
        </c:dLbls>
        <c:axId val="354128256"/>
        <c:axId val="354129792"/>
      </c:scatterChart>
      <c:valAx>
        <c:axId val="354128256"/>
        <c:scaling>
          <c:orientation val="minMax"/>
          <c:max val="2013"/>
          <c:min val="2009"/>
        </c:scaling>
        <c:delete val="0"/>
        <c:axPos val="b"/>
        <c:numFmt formatCode="General" sourceLinked="1"/>
        <c:majorTickMark val="out"/>
        <c:minorTickMark val="none"/>
        <c:tickLblPos val="nextTo"/>
        <c:txPr>
          <a:bodyPr/>
          <a:lstStyle/>
          <a:p>
            <a:pPr>
              <a:defRPr sz="800">
                <a:latin typeface="Arial" pitchFamily="34" charset="0"/>
                <a:cs typeface="Arial" pitchFamily="34" charset="0"/>
              </a:defRPr>
            </a:pPr>
            <a:endParaRPr lang="es-ES_tradnl"/>
          </a:p>
        </c:txPr>
        <c:crossAx val="354129792"/>
        <c:crosses val="autoZero"/>
        <c:crossBetween val="midCat"/>
        <c:majorUnit val="1"/>
        <c:minorUnit val="1"/>
      </c:valAx>
      <c:valAx>
        <c:axId val="354129792"/>
        <c:scaling>
          <c:orientation val="minMax"/>
        </c:scaling>
        <c:delete val="1"/>
        <c:axPos val="l"/>
        <c:numFmt formatCode="0.00%" sourceLinked="1"/>
        <c:majorTickMark val="out"/>
        <c:minorTickMark val="none"/>
        <c:tickLblPos val="nextTo"/>
        <c:crossAx val="354128256"/>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_trad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Arial" pitchFamily="34" charset="0"/>
                <a:cs typeface="Arial" pitchFamily="34" charset="0"/>
              </a:defRPr>
            </a:pPr>
            <a:r>
              <a:rPr lang="en-US" sz="1000" baseline="0">
                <a:latin typeface="Arial" pitchFamily="34" charset="0"/>
                <a:cs typeface="Arial" pitchFamily="34" charset="0"/>
              </a:rPr>
              <a:t>VARIACIÓN DE GASTOS DE CAPITAL (%) </a:t>
            </a:r>
            <a:endParaRPr lang="en-US" sz="1000">
              <a:latin typeface="Arial" pitchFamily="34" charset="0"/>
              <a:cs typeface="Arial" pitchFamily="34" charset="0"/>
            </a:endParaRPr>
          </a:p>
        </c:rich>
      </c:tx>
      <c:overlay val="0"/>
    </c:title>
    <c:autoTitleDeleted val="0"/>
    <c:plotArea>
      <c:layout/>
      <c:scatterChart>
        <c:scatterStyle val="lineMarker"/>
        <c:varyColors val="0"/>
        <c:ser>
          <c:idx val="0"/>
          <c:order val="0"/>
          <c:tx>
            <c:strRef>
              <c:f>GRAFICOS!$P$273</c:f>
              <c:strCache>
                <c:ptCount val="1"/>
                <c:pt idx="0">
                  <c:v>VARIACIÓN CAPITAL</c:v>
                </c:pt>
              </c:strCache>
            </c:strRef>
          </c:tx>
          <c:spPr>
            <a:ln w="28575">
              <a:solidFill>
                <a:schemeClr val="tx1"/>
              </a:solidFill>
            </a:ln>
          </c:spPr>
          <c:dLbls>
            <c:dLbl>
              <c:idx val="0"/>
              <c:layout>
                <c:manualLayout>
                  <c:x val="-7.4999999999999997E-2"/>
                  <c:y val="-0.1200003924894954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666666666666721E-2"/>
                  <c:y val="-3.692308586870644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222222222222221E-2"/>
                  <c:y val="-7.38461717374128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8333333333333334E-2"/>
                  <c:y val="-4.615422075208264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333333333334356E-3"/>
                  <c:y val="4.61538573358830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latin typeface="Arial" pitchFamily="34" charset="0"/>
                    <a:cs typeface="Arial" pitchFamily="34" charset="0"/>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GRAFICOS!$O$274:$O$278</c:f>
              <c:numCache>
                <c:formatCode>General</c:formatCode>
                <c:ptCount val="5"/>
                <c:pt idx="0">
                  <c:v>2009</c:v>
                </c:pt>
                <c:pt idx="1">
                  <c:v>2010</c:v>
                </c:pt>
                <c:pt idx="2">
                  <c:v>2011</c:v>
                </c:pt>
                <c:pt idx="3">
                  <c:v>2012</c:v>
                </c:pt>
                <c:pt idx="4">
                  <c:v>2013</c:v>
                </c:pt>
              </c:numCache>
            </c:numRef>
          </c:xVal>
          <c:yVal>
            <c:numRef>
              <c:f>GRAFICOS!$P$274:$P$278</c:f>
              <c:numCache>
                <c:formatCode>0.00%</c:formatCode>
                <c:ptCount val="5"/>
                <c:pt idx="0">
                  <c:v>-0.89070000000000005</c:v>
                </c:pt>
                <c:pt idx="1">
                  <c:v>7.1403999999999996</c:v>
                </c:pt>
                <c:pt idx="2">
                  <c:v>-0.4516</c:v>
                </c:pt>
                <c:pt idx="3">
                  <c:v>0.44309999999999999</c:v>
                </c:pt>
                <c:pt idx="4">
                  <c:v>1.8905000000000001</c:v>
                </c:pt>
              </c:numCache>
            </c:numRef>
          </c:yVal>
          <c:smooth val="0"/>
        </c:ser>
        <c:dLbls>
          <c:showLegendKey val="0"/>
          <c:showVal val="0"/>
          <c:showCatName val="0"/>
          <c:showSerName val="0"/>
          <c:showPercent val="0"/>
          <c:showBubbleSize val="0"/>
        </c:dLbls>
        <c:axId val="354170752"/>
        <c:axId val="354172288"/>
      </c:scatterChart>
      <c:valAx>
        <c:axId val="354170752"/>
        <c:scaling>
          <c:orientation val="minMax"/>
          <c:max val="2013"/>
          <c:min val="2009"/>
        </c:scaling>
        <c:delete val="0"/>
        <c:axPos val="b"/>
        <c:numFmt formatCode="General" sourceLinked="1"/>
        <c:majorTickMark val="out"/>
        <c:minorTickMark val="none"/>
        <c:tickLblPos val="nextTo"/>
        <c:txPr>
          <a:bodyPr/>
          <a:lstStyle/>
          <a:p>
            <a:pPr>
              <a:defRPr sz="800">
                <a:latin typeface="Arial" pitchFamily="34" charset="0"/>
                <a:cs typeface="Arial" pitchFamily="34" charset="0"/>
              </a:defRPr>
            </a:pPr>
            <a:endParaRPr lang="es-ES_tradnl"/>
          </a:p>
        </c:txPr>
        <c:crossAx val="354172288"/>
        <c:crosses val="autoZero"/>
        <c:crossBetween val="midCat"/>
        <c:majorUnit val="1"/>
        <c:minorUnit val="1"/>
      </c:valAx>
      <c:valAx>
        <c:axId val="354172288"/>
        <c:scaling>
          <c:orientation val="minMax"/>
        </c:scaling>
        <c:delete val="1"/>
        <c:axPos val="l"/>
        <c:numFmt formatCode="0.00%" sourceLinked="1"/>
        <c:majorTickMark val="out"/>
        <c:minorTickMark val="none"/>
        <c:tickLblPos val="nextTo"/>
        <c:crossAx val="354170752"/>
        <c:crosses val="autoZero"/>
        <c:crossBetween val="midCat"/>
      </c:valAx>
    </c:plotArea>
    <c:plotVisOnly val="1"/>
    <c:dispBlanksAs val="gap"/>
    <c:showDLblsOverMax val="0"/>
  </c:chart>
  <c:spPr>
    <a:ln>
      <a:solidFill>
        <a:schemeClr val="tx1"/>
      </a:solidFill>
    </a:ln>
    <a:effectLst>
      <a:outerShdw blurRad="50800" dist="38100" dir="18900000" algn="bl" rotWithShape="0">
        <a:prstClr val="black">
          <a:alpha val="40000"/>
        </a:prstClr>
      </a:outerShdw>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C7FCEAA-91E3-453E-B4AA-DB8D948FAE41}" type="datetimeFigureOut">
              <a:rPr lang="es-EC" smtClean="0"/>
              <a:t>19/03/2015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4E1D42D-98A8-4D3F-B593-C91EFB3D2653}" type="slidenum">
              <a:rPr lang="es-EC" smtClean="0"/>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0C7FCEAA-91E3-453E-B4AA-DB8D948FAE41}" type="datetimeFigureOut">
              <a:rPr lang="es-EC" smtClean="0"/>
              <a:t>19/03/2015</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04E1D42D-98A8-4D3F-B593-C91EFB3D2653}"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C7FCEAA-91E3-453E-B4AA-DB8D948FAE41}" type="datetimeFigureOut">
              <a:rPr lang="es-EC" smtClean="0"/>
              <a:t>19/03/2015</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4E1D42D-98A8-4D3F-B593-C91EFB3D265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ec/url?sa=i&amp;rct=j&amp;q=&amp;esrc=s&amp;frm=1&amp;source=images&amp;cd=&amp;cad=rja&amp;docid=_Vuk8j5DcHUWnM&amp;tbnid=Y14ylPdq7l5J_M:&amp;ved=0CAUQjRw&amp;url=http://www.larevista.ec/orientacion/orientacion/estudiar-a-distancia-algunas-prioridades&amp;ei=pvNvUubdKZKv4AP44YHABQ&amp;psig=AFQjCNGUMd_s3hVTwZb3kHxudQy3KNaaDw&amp;ust=13831534529487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7/75/Modelo_Porter.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ec/url?sa=i&amp;rct=j&amp;q=&amp;esrc=s&amp;frm=1&amp;source=images&amp;cd=&amp;cad=rja&amp;docid=-9093tZ6Mowj9M&amp;tbnid=fMwUrdQK9c9IpM:&amp;ved=0CAUQjRw&amp;url=http://www.cread.org/newsletter/esp/esp-enews3.2.htm&amp;ei=yetvUs25I_X64AP5yIHgDQ&amp;bvm=bv.55123115,d.dmg&amp;psig=AFQjCNEXeyYrnov9pFihu_ys_CdTn0mbTg&amp;ust=138315295980375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com.ec/url?sa=i&amp;rct=j&amp;q=&amp;esrc=s&amp;frm=1&amp;source=images&amp;cd=&amp;cad=rja&amp;docid=8-KoNXglThxs7M&amp;tbnid=Udx7fwvX2MH4tM:&amp;ved=0CAUQjRw&amp;url=https://www.facebook.com/UCSGye&amp;ei=wuxvUuyTLpKv4AP44YHABQ&amp;bvm=bv.55123115,d.dmg&amp;psig=AFQjCNGzK9KexH5HDX9W5Qfe9iBMU3AXYA&amp;ust=13831529390211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ec/url?sa=i&amp;rct=j&amp;q=&amp;esrc=s&amp;frm=1&amp;source=images&amp;cd=&amp;cad=rja&amp;docid=L1OlhOsqiJvoZM&amp;tbnid=bAfZs7ZTUoRQYM:&amp;ved=0CAUQjRw&amp;url=http://ecuadoruniversitario.com/noticias-universitarias/becas-utpl-una-puerta-llena-de-oportunidades/&amp;ei=vvBvUs-RHY-64AOqqYCQCA&amp;psig=AFQjCNG835ooAR6ZX3rIHV6neJSTPzxQbQ&amp;ust=13831542257345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7248" y="4419944"/>
            <a:ext cx="8077200" cy="1673352"/>
          </a:xfrm>
        </p:spPr>
        <p:txBody>
          <a:bodyPr>
            <a:normAutofit/>
          </a:bodyPr>
          <a:lstStyle/>
          <a:p>
            <a:r>
              <a:rPr lang="es-EC" sz="3000" dirty="0" smtClean="0">
                <a:solidFill>
                  <a:schemeClr val="tx1"/>
                </a:solidFill>
                <a:latin typeface="Century Gothic" pitchFamily="34" charset="0"/>
              </a:rPr>
              <a:t>Autor:</a:t>
            </a:r>
            <a:r>
              <a:rPr lang="es-EC" sz="3000" dirty="0" smtClean="0">
                <a:solidFill>
                  <a:schemeClr val="tx1"/>
                </a:solidFill>
              </a:rPr>
              <a:t> </a:t>
            </a:r>
            <a:r>
              <a:rPr lang="es-EC" sz="3000" dirty="0">
                <a:solidFill>
                  <a:srgbClr val="FFC000"/>
                </a:solidFill>
                <a:effectLst>
                  <a:outerShdw blurRad="50800" dist="38100" dir="2700000" algn="tl">
                    <a:srgbClr val="000000">
                      <a:alpha val="40000"/>
                    </a:srgbClr>
                  </a:outerShdw>
                </a:effectLst>
                <a:latin typeface="Century Gothic" pitchFamily="34" charset="0"/>
                <a:ea typeface="+mn-ea"/>
                <a:cs typeface="+mn-cs"/>
              </a:rPr>
              <a:t>Dolores Masa Sánchez</a:t>
            </a:r>
          </a:p>
        </p:txBody>
      </p:sp>
      <p:sp>
        <p:nvSpPr>
          <p:cNvPr id="3" name="2 Subtítulo"/>
          <p:cNvSpPr>
            <a:spLocks noGrp="1"/>
          </p:cNvSpPr>
          <p:nvPr>
            <p:ph type="subTitle" idx="1"/>
          </p:nvPr>
        </p:nvSpPr>
        <p:spPr>
          <a:xfrm>
            <a:off x="452359" y="2996952"/>
            <a:ext cx="8077200" cy="1499616"/>
          </a:xfrm>
        </p:spPr>
        <p:txBody>
          <a:bodyPr>
            <a:noAutofit/>
          </a:bodyPr>
          <a:lstStyle/>
          <a:p>
            <a:pPr algn="just"/>
            <a:r>
              <a:rPr lang="es-ES" sz="2800" b="1" dirty="0" smtClean="0">
                <a:solidFill>
                  <a:srgbClr val="FFC000"/>
                </a:solidFill>
                <a:effectLst>
                  <a:outerShdw blurRad="38100" dist="38100" dir="2700000" algn="tl">
                    <a:srgbClr val="000000">
                      <a:alpha val="43137"/>
                    </a:srgbClr>
                  </a:outerShdw>
                </a:effectLst>
                <a:latin typeface="Century Gothic" pitchFamily="34" charset="0"/>
              </a:rPr>
              <a:t>PROPUESTA </a:t>
            </a:r>
            <a:r>
              <a:rPr lang="es-ES" sz="2800" b="1" dirty="0" smtClean="0">
                <a:solidFill>
                  <a:srgbClr val="FFC000"/>
                </a:solidFill>
                <a:effectLst>
                  <a:outerShdw blurRad="38100" dist="38100" dir="2700000" algn="tl">
                    <a:srgbClr val="000000">
                      <a:alpha val="43137"/>
                    </a:srgbClr>
                  </a:outerShdw>
                </a:effectLst>
                <a:latin typeface="Century Gothic" pitchFamily="34" charset="0"/>
              </a:rPr>
              <a:t>DE AUTONOMÍA Y REESTRUCTURACIÓN FINANCIERA PARA EL PROYECTO </a:t>
            </a:r>
            <a:r>
              <a:rPr lang="es-ES" sz="2800" b="1" dirty="0" smtClean="0">
                <a:solidFill>
                  <a:srgbClr val="FFC000"/>
                </a:solidFill>
                <a:effectLst>
                  <a:outerShdw blurRad="38100" dist="38100" dir="2700000" algn="tl">
                    <a:srgbClr val="000000">
                      <a:alpha val="43137"/>
                    </a:srgbClr>
                  </a:outerShdw>
                </a:effectLst>
                <a:latin typeface="Century Gothic" pitchFamily="34" charset="0"/>
              </a:rPr>
              <a:t>AUTOFINANCIADO </a:t>
            </a:r>
            <a:r>
              <a:rPr lang="es-ES" sz="2800" b="1" dirty="0" smtClean="0">
                <a:solidFill>
                  <a:srgbClr val="FFC000"/>
                </a:solidFill>
                <a:effectLst>
                  <a:outerShdw blurRad="38100" dist="38100" dir="2700000" algn="tl">
                    <a:srgbClr val="000000">
                      <a:alpha val="43137"/>
                    </a:srgbClr>
                  </a:outerShdw>
                </a:effectLst>
                <a:latin typeface="Century Gothic" pitchFamily="34" charset="0"/>
              </a:rPr>
              <a:t>SISTEMA DE EDUCACIÓN A DISTANCIA DE LA UNIVERSIDAD CATÓLICA DE SANTIAGO DE </a:t>
            </a:r>
            <a:r>
              <a:rPr lang="es-ES" sz="2800" b="1" dirty="0" smtClean="0">
                <a:solidFill>
                  <a:srgbClr val="FFC000"/>
                </a:solidFill>
                <a:effectLst>
                  <a:outerShdw blurRad="38100" dist="38100" dir="2700000" algn="tl">
                    <a:srgbClr val="000000">
                      <a:alpha val="43137"/>
                    </a:srgbClr>
                  </a:outerShdw>
                </a:effectLst>
                <a:latin typeface="Century Gothic" pitchFamily="34" charset="0"/>
              </a:rPr>
              <a:t>GUAYAQUIL</a:t>
            </a:r>
            <a:endParaRPr lang="es-EC" sz="2800" b="1" dirty="0">
              <a:solidFill>
                <a:srgbClr val="FFC000"/>
              </a:solidFill>
              <a:effectLst>
                <a:outerShdw blurRad="38100" dist="38100" dir="2700000" algn="tl">
                  <a:srgbClr val="000000">
                    <a:alpha val="43137"/>
                  </a:srgbClr>
                </a:outerShdw>
              </a:effectLst>
              <a:latin typeface="Century Gothic" pitchFamily="34" charset="0"/>
            </a:endParaRPr>
          </a:p>
          <a:p>
            <a:endParaRPr lang="es-EC" sz="2800" dirty="0">
              <a:effectLst>
                <a:outerShdw blurRad="38100" dist="38100" dir="2700000" algn="tl">
                  <a:srgbClr val="000000">
                    <a:alpha val="43137"/>
                  </a:srgbClr>
                </a:outerShdw>
              </a:effectLst>
              <a:latin typeface="Century Gothic"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5026"/>
            <a:ext cx="4590446" cy="1335782"/>
          </a:xfrm>
          <a:prstGeom prst="rect">
            <a:avLst/>
          </a:prstGeom>
          <a:noFill/>
          <a:ln>
            <a:noFill/>
          </a:ln>
        </p:spPr>
      </p:pic>
      <p:sp>
        <p:nvSpPr>
          <p:cNvPr id="5" name="1 Título"/>
          <p:cNvSpPr txBox="1">
            <a:spLocks/>
          </p:cNvSpPr>
          <p:nvPr/>
        </p:nvSpPr>
        <p:spPr>
          <a:xfrm>
            <a:off x="179513" y="5661248"/>
            <a:ext cx="8568952" cy="648072"/>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s-EC" sz="3000" dirty="0" smtClean="0">
                <a:solidFill>
                  <a:schemeClr val="tx1"/>
                </a:solidFill>
                <a:latin typeface="Century Gothic" pitchFamily="34" charset="0"/>
              </a:rPr>
              <a:t>Maestría en Finanzas Empresariales </a:t>
            </a:r>
            <a:endParaRPr lang="es-EC" sz="3000" dirty="0">
              <a:solidFill>
                <a:srgbClr val="FFC000"/>
              </a:solidFill>
              <a:effectLst>
                <a:outerShdw blurRad="50800" dist="38100" dir="2700000" algn="tl">
                  <a:srgbClr val="000000">
                    <a:alpha val="40000"/>
                  </a:srgbClr>
                </a:outerShdw>
              </a:effectLst>
              <a:latin typeface="Century Gothic" pitchFamily="34" charset="0"/>
              <a:ea typeface="+mn-ea"/>
              <a:cs typeface="+mn-cs"/>
            </a:endParaRPr>
          </a:p>
        </p:txBody>
      </p:sp>
    </p:spTree>
    <p:extLst>
      <p:ext uri="{BB962C8B-B14F-4D97-AF65-F5344CB8AC3E}">
        <p14:creationId xmlns:p14="http://schemas.microsoft.com/office/powerpoint/2010/main" val="2970379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Ámbito de Desarrollo</a:t>
            </a:r>
            <a:endParaRPr lang="es-EC" sz="3000" dirty="0">
              <a:latin typeface="Century Gothic" pitchFamily="34" charset="0"/>
            </a:endParaRPr>
          </a:p>
        </p:txBody>
      </p:sp>
      <p:sp>
        <p:nvSpPr>
          <p:cNvPr id="3" name="2 Marcador de contenido"/>
          <p:cNvSpPr>
            <a:spLocks noGrp="1"/>
          </p:cNvSpPr>
          <p:nvPr>
            <p:ph idx="1"/>
          </p:nvPr>
        </p:nvSpPr>
        <p:spPr>
          <a:xfrm>
            <a:off x="0" y="1556792"/>
            <a:ext cx="8820472" cy="4625609"/>
          </a:xfrm>
        </p:spPr>
        <p:txBody>
          <a:bodyPr>
            <a:normAutofit/>
          </a:bodyPr>
          <a:lstStyle/>
          <a:p>
            <a:pPr algn="just"/>
            <a:r>
              <a:rPr lang="es-EC" sz="2500" dirty="0">
                <a:latin typeface="Century Gothic" pitchFamily="34" charset="0"/>
              </a:rPr>
              <a:t> El proyecto SED se encuentra dentro del Sector Servicios, en </a:t>
            </a:r>
            <a:r>
              <a:rPr lang="es-EC" sz="2500" dirty="0" smtClean="0">
                <a:latin typeface="Century Gothic" pitchFamily="34" charset="0"/>
              </a:rPr>
              <a:t>Educación</a:t>
            </a:r>
          </a:p>
          <a:p>
            <a:pPr algn="just"/>
            <a:r>
              <a:rPr lang="es-EC" sz="2500" dirty="0" smtClean="0">
                <a:latin typeface="Century Gothic" pitchFamily="34" charset="0"/>
              </a:rPr>
              <a:t>Mercado objetivo: </a:t>
            </a:r>
            <a:r>
              <a:rPr lang="es-EC" sz="2500" b="1" dirty="0">
                <a:latin typeface="Century Gothic" pitchFamily="34" charset="0"/>
              </a:rPr>
              <a:t>Personas mayores de edad que no tienen el tiempo para educación presencial, con ingresos mensuales (personales o familiares) destinados a educación iguales o superiores a USD $ 300.00</a:t>
            </a:r>
            <a:r>
              <a:rPr lang="es-EC" sz="2500" dirty="0">
                <a:latin typeface="Century Gothic" pitchFamily="34" charset="0"/>
              </a:rPr>
              <a:t>. </a:t>
            </a:r>
          </a:p>
        </p:txBody>
      </p:sp>
      <p:pic>
        <p:nvPicPr>
          <p:cNvPr id="5122" name="Picture 2" descr="https://encrypted-tbn2.gstatic.com/images?q=tbn:ANd9GcSk-KsJ0WLCRgBz0WQ5aTXy6h67BXYidUJb2GfrmzC6GkFfWmy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78163"/>
            <a:ext cx="2096694" cy="2591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3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Diagnóstico Situacional del Proyecto SED - </a:t>
            </a:r>
            <a:r>
              <a:rPr lang="es-EC" sz="3000" dirty="0" err="1" smtClean="0">
                <a:latin typeface="Century Gothic" pitchFamily="34" charset="0"/>
              </a:rPr>
              <a:t>Macroambiente</a:t>
            </a:r>
            <a:endParaRPr lang="es-EC" sz="3000" dirty="0">
              <a:latin typeface="Century Gothic" pitchFamily="34" charset="0"/>
            </a:endParaRPr>
          </a:p>
        </p:txBody>
      </p:sp>
      <p:sp>
        <p:nvSpPr>
          <p:cNvPr id="7" name="6 Rectángulo redondeado"/>
          <p:cNvSpPr/>
          <p:nvPr/>
        </p:nvSpPr>
        <p:spPr>
          <a:xfrm>
            <a:off x="251521" y="1556792"/>
            <a:ext cx="864095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latin typeface="Century Gothic" pitchFamily="34" charset="0"/>
              </a:rPr>
              <a:t>Político:</a:t>
            </a:r>
            <a:r>
              <a:rPr lang="es-EC" sz="2000" dirty="0" smtClean="0">
                <a:latin typeface="Century Gothic" pitchFamily="34" charset="0"/>
              </a:rPr>
              <a:t> Decisiones y resoluciones tomadas por el Gobierno, procesos de evaluación y acreditación </a:t>
            </a:r>
            <a:endParaRPr lang="es-EC" sz="2000" dirty="0">
              <a:latin typeface="Century Gothic" pitchFamily="34" charset="0"/>
            </a:endParaRPr>
          </a:p>
        </p:txBody>
      </p:sp>
      <p:sp>
        <p:nvSpPr>
          <p:cNvPr id="8" name="7 Rectángulo redondeado"/>
          <p:cNvSpPr/>
          <p:nvPr/>
        </p:nvSpPr>
        <p:spPr>
          <a:xfrm>
            <a:off x="179512" y="2852936"/>
            <a:ext cx="4294523"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latin typeface="Century Gothic" pitchFamily="34" charset="0"/>
              </a:rPr>
              <a:t>Económico - Social: </a:t>
            </a:r>
            <a:r>
              <a:rPr lang="es-EC" dirty="0" smtClean="0">
                <a:latin typeface="Century Gothic" pitchFamily="34" charset="0"/>
              </a:rPr>
              <a:t>36</a:t>
            </a:r>
            <a:r>
              <a:rPr lang="es-EC" dirty="0">
                <a:latin typeface="Century Gothic" pitchFamily="34" charset="0"/>
              </a:rPr>
              <a:t>% de las familias se sitúan en un nivel socioeconómico superior, en tanto que el 64% se ubican en niveles inferiores, </a:t>
            </a:r>
            <a:r>
              <a:rPr lang="es-EC" dirty="0" smtClean="0">
                <a:latin typeface="Century Gothic" pitchFamily="34" charset="0"/>
              </a:rPr>
              <a:t>tasa </a:t>
            </a:r>
            <a:r>
              <a:rPr lang="es-EC" dirty="0">
                <a:latin typeface="Century Gothic" pitchFamily="34" charset="0"/>
              </a:rPr>
              <a:t>de empleo al año 2012 es del 94%, mientras que la PEA es igual a 6.779.467 habitantes. </a:t>
            </a:r>
          </a:p>
          <a:p>
            <a:pPr algn="just"/>
            <a:r>
              <a:rPr lang="es-EC" dirty="0" smtClean="0">
                <a:latin typeface="Century Gothic" pitchFamily="34" charset="0"/>
              </a:rPr>
              <a:t>En </a:t>
            </a:r>
            <a:r>
              <a:rPr lang="es-EC" dirty="0">
                <a:latin typeface="Century Gothic" pitchFamily="34" charset="0"/>
              </a:rPr>
              <a:t>el sector educativo, </a:t>
            </a:r>
            <a:r>
              <a:rPr lang="es-EC" dirty="0" smtClean="0">
                <a:latin typeface="Century Gothic" pitchFamily="34" charset="0"/>
              </a:rPr>
              <a:t>en el </a:t>
            </a:r>
            <a:r>
              <a:rPr lang="es-EC" dirty="0">
                <a:latin typeface="Century Gothic" pitchFamily="34" charset="0"/>
              </a:rPr>
              <a:t>2009 los estudiantes a distancia constituían el 10% del total de estudiantes, el cual ha ido en aumento </a:t>
            </a:r>
          </a:p>
        </p:txBody>
      </p:sp>
      <p:sp>
        <p:nvSpPr>
          <p:cNvPr id="9" name="8 Rectángulo redondeado"/>
          <p:cNvSpPr/>
          <p:nvPr/>
        </p:nvSpPr>
        <p:spPr>
          <a:xfrm>
            <a:off x="4644008" y="2852936"/>
            <a:ext cx="4320480" cy="378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latin typeface="Century Gothic" pitchFamily="34" charset="0"/>
              </a:rPr>
              <a:t>Tecnológico:</a:t>
            </a:r>
            <a:r>
              <a:rPr lang="es-EC" dirty="0" smtClean="0">
                <a:latin typeface="Century Gothic" pitchFamily="34" charset="0"/>
              </a:rPr>
              <a:t> utilización </a:t>
            </a:r>
            <a:r>
              <a:rPr lang="es-EC" dirty="0">
                <a:latin typeface="Century Gothic" pitchFamily="34" charset="0"/>
              </a:rPr>
              <a:t>de recursos </a:t>
            </a:r>
            <a:r>
              <a:rPr lang="es-EC" dirty="0" smtClean="0">
                <a:latin typeface="Century Gothic" pitchFamily="34" charset="0"/>
              </a:rPr>
              <a:t>en aumento, al </a:t>
            </a:r>
            <a:r>
              <a:rPr lang="es-EC" dirty="0">
                <a:latin typeface="Century Gothic" pitchFamily="34" charset="0"/>
              </a:rPr>
              <a:t>año 2012 el número de usuarios fue de 4.435.180, con una tasa de incremento anual de aproximadamente 30%, el uso de internet en el área urbana es del 34%, mientras que en el área rural es del 12%, </a:t>
            </a:r>
            <a:r>
              <a:rPr lang="es-EC" dirty="0" smtClean="0">
                <a:latin typeface="Century Gothic" pitchFamily="34" charset="0"/>
              </a:rPr>
              <a:t>un </a:t>
            </a:r>
            <a:r>
              <a:rPr lang="es-EC" dirty="0">
                <a:latin typeface="Century Gothic" pitchFamily="34" charset="0"/>
              </a:rPr>
              <a:t>35% de la población con acceso a internet ingresa desde su hogar, y un 50% lo emplea con fines de consulta y comunicación</a:t>
            </a:r>
          </a:p>
        </p:txBody>
      </p:sp>
    </p:spTree>
    <p:extLst>
      <p:ext uri="{BB962C8B-B14F-4D97-AF65-F5344CB8AC3E}">
        <p14:creationId xmlns:p14="http://schemas.microsoft.com/office/powerpoint/2010/main" val="242220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55448"/>
            <a:ext cx="8229600" cy="1252728"/>
          </a:xfrm>
        </p:spPr>
        <p:txBody>
          <a:bodyPr>
            <a:normAutofit/>
          </a:bodyPr>
          <a:lstStyle/>
          <a:p>
            <a:r>
              <a:rPr lang="es-EC" sz="3000" dirty="0" smtClean="0">
                <a:latin typeface="Century Gothic" pitchFamily="34" charset="0"/>
              </a:rPr>
              <a:t>Diagnóstico Situacional del Proyecto SED - Microambiente</a:t>
            </a:r>
            <a:endParaRPr lang="es-EC" sz="3000" dirty="0">
              <a:latin typeface="Century Gothic" pitchFamily="34" charset="0"/>
            </a:endParaRPr>
          </a:p>
        </p:txBody>
      </p:sp>
      <p:pic>
        <p:nvPicPr>
          <p:cNvPr id="5" name="4 Imagen" descr="Descripción: File:Modelo Porter.sv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75823" y="2348880"/>
            <a:ext cx="5328592" cy="3528392"/>
          </a:xfrm>
          <a:prstGeom prst="rect">
            <a:avLst/>
          </a:prstGeom>
          <a:noFill/>
          <a:ln>
            <a:noFill/>
          </a:ln>
        </p:spPr>
      </p:pic>
      <p:cxnSp>
        <p:nvCxnSpPr>
          <p:cNvPr id="14" name="13 Conector recto de flecha"/>
          <p:cNvCxnSpPr>
            <a:stCxn id="5" idx="1"/>
          </p:cNvCxnSpPr>
          <p:nvPr/>
        </p:nvCxnSpPr>
        <p:spPr>
          <a:xfrm flipH="1">
            <a:off x="1619672" y="4113076"/>
            <a:ext cx="3561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79512" y="3356992"/>
            <a:ext cx="1368152" cy="1584176"/>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Proveedores Comerciales y de Servicios </a:t>
            </a:r>
            <a:endParaRPr lang="es-EC" sz="1400" b="1" dirty="0">
              <a:latin typeface="Century Gothic" pitchFamily="34" charset="0"/>
            </a:endParaRPr>
          </a:p>
        </p:txBody>
      </p:sp>
      <p:sp>
        <p:nvSpPr>
          <p:cNvPr id="16" name="15 Rectángulo"/>
          <p:cNvSpPr/>
          <p:nvPr/>
        </p:nvSpPr>
        <p:spPr>
          <a:xfrm>
            <a:off x="7668344" y="3284984"/>
            <a:ext cx="1368152" cy="1584176"/>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Estudiantes </a:t>
            </a:r>
            <a:endParaRPr lang="es-EC" sz="1400" b="1" dirty="0">
              <a:latin typeface="Century Gothic" pitchFamily="34" charset="0"/>
            </a:endParaRPr>
          </a:p>
        </p:txBody>
      </p:sp>
      <p:sp>
        <p:nvSpPr>
          <p:cNvPr id="19" name="18 Rectángulo"/>
          <p:cNvSpPr/>
          <p:nvPr/>
        </p:nvSpPr>
        <p:spPr>
          <a:xfrm>
            <a:off x="2555776" y="1556792"/>
            <a:ext cx="4176464"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Limitación por políticas gubernamentales </a:t>
            </a:r>
            <a:endParaRPr lang="es-EC" sz="1400" b="1" dirty="0">
              <a:latin typeface="Century Gothic" pitchFamily="34" charset="0"/>
            </a:endParaRPr>
          </a:p>
        </p:txBody>
      </p:sp>
      <p:cxnSp>
        <p:nvCxnSpPr>
          <p:cNvPr id="21" name="20 Conector recto de flecha"/>
          <p:cNvCxnSpPr/>
          <p:nvPr/>
        </p:nvCxnSpPr>
        <p:spPr>
          <a:xfrm flipV="1">
            <a:off x="4640119" y="213285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5" idx="2"/>
          </p:cNvCxnSpPr>
          <p:nvPr/>
        </p:nvCxnSpPr>
        <p:spPr>
          <a:xfrm>
            <a:off x="4640119" y="58772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2555776" y="6187498"/>
            <a:ext cx="4176464"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No hay sustitutos importantes  </a:t>
            </a:r>
            <a:endParaRPr lang="es-EC" sz="1400" b="1" dirty="0">
              <a:latin typeface="Century Gothic" pitchFamily="34" charset="0"/>
            </a:endParaRPr>
          </a:p>
        </p:txBody>
      </p:sp>
      <p:cxnSp>
        <p:nvCxnSpPr>
          <p:cNvPr id="26" name="25 Conector recto de flecha"/>
          <p:cNvCxnSpPr>
            <a:stCxn id="5" idx="3"/>
          </p:cNvCxnSpPr>
          <p:nvPr/>
        </p:nvCxnSpPr>
        <p:spPr>
          <a:xfrm>
            <a:off x="7304415" y="4113076"/>
            <a:ext cx="3639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508104" y="4725144"/>
            <a:ext cx="144016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flipV="1">
            <a:off x="2555776" y="2852936"/>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107504" y="2515090"/>
            <a:ext cx="2389175"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Agresivas campañas publicitarias  </a:t>
            </a:r>
            <a:endParaRPr lang="es-EC" sz="1400" b="1" dirty="0">
              <a:latin typeface="Century Gothic" pitchFamily="34" charset="0"/>
            </a:endParaRPr>
          </a:p>
        </p:txBody>
      </p:sp>
      <p:sp>
        <p:nvSpPr>
          <p:cNvPr id="35" name="34 Rectángulo"/>
          <p:cNvSpPr/>
          <p:nvPr/>
        </p:nvSpPr>
        <p:spPr>
          <a:xfrm>
            <a:off x="6444208" y="5301208"/>
            <a:ext cx="2389175" cy="553870"/>
          </a:xfrm>
          <a:prstGeom prst="rect">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latin typeface="Century Gothic" pitchFamily="34" charset="0"/>
              </a:rPr>
              <a:t>Diferencias en precios y forma de pago </a:t>
            </a:r>
            <a:endParaRPr lang="es-EC" sz="1400" b="1" dirty="0">
              <a:latin typeface="Century Gothic" pitchFamily="34" charset="0"/>
            </a:endParaRPr>
          </a:p>
        </p:txBody>
      </p:sp>
    </p:spTree>
    <p:extLst>
      <p:ext uri="{BB962C8B-B14F-4D97-AF65-F5344CB8AC3E}">
        <p14:creationId xmlns:p14="http://schemas.microsoft.com/office/powerpoint/2010/main" val="677771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t>FODA </a:t>
            </a:r>
            <a:endParaRPr lang="es-EC" sz="3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23" t="23931" r="13200" b="10138"/>
          <a:stretch/>
        </p:blipFill>
        <p:spPr bwMode="auto">
          <a:xfrm>
            <a:off x="395536" y="1628800"/>
            <a:ext cx="849091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059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FODA </a:t>
            </a:r>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6" t="38000" r="13524" b="18689"/>
          <a:stretch/>
        </p:blipFill>
        <p:spPr bwMode="auto">
          <a:xfrm>
            <a:off x="20018" y="1916832"/>
            <a:ext cx="893816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495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Análisis Vectorial FODA </a:t>
            </a:r>
            <a:endParaRPr lang="es-EC" sz="3000" dirty="0">
              <a:latin typeface="Century Gothic"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23" t="42138" r="34213" b="33586"/>
          <a:stretch/>
        </p:blipFill>
        <p:spPr bwMode="auto">
          <a:xfrm>
            <a:off x="179512" y="1700808"/>
            <a:ext cx="410527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rotWithShape="1">
          <a:blip r:embed="rId3">
            <a:extLst>
              <a:ext uri="{28A0092B-C50C-407E-A947-70E740481C1C}">
                <a14:useLocalDpi xmlns:a14="http://schemas.microsoft.com/office/drawing/2010/main" val="0"/>
              </a:ext>
            </a:extLst>
          </a:blip>
          <a:srcRect l="39180" t="31359" r="30652" b="34146"/>
          <a:stretch/>
        </p:blipFill>
        <p:spPr bwMode="auto">
          <a:xfrm>
            <a:off x="4466478" y="1556792"/>
            <a:ext cx="4392488" cy="2764155"/>
          </a:xfrm>
          <a:prstGeom prst="rect">
            <a:avLst/>
          </a:prstGeom>
          <a:ln>
            <a:noFill/>
          </a:ln>
          <a:extLst>
            <a:ext uri="{53640926-AAD7-44D8-BBD7-CCE9431645EC}">
              <a14:shadowObscured xmlns:a14="http://schemas.microsoft.com/office/drawing/2010/main"/>
            </a:ext>
          </a:extLst>
        </p:spPr>
      </p:pic>
      <p:sp>
        <p:nvSpPr>
          <p:cNvPr id="7" name="2 Marcador de contenido"/>
          <p:cNvSpPr>
            <a:spLocks noGrp="1"/>
          </p:cNvSpPr>
          <p:nvPr>
            <p:ph idx="1"/>
          </p:nvPr>
        </p:nvSpPr>
        <p:spPr>
          <a:xfrm>
            <a:off x="0" y="4292600"/>
            <a:ext cx="8858966" cy="2520950"/>
          </a:xfrm>
        </p:spPr>
        <p:txBody>
          <a:bodyPr>
            <a:normAutofit/>
          </a:bodyPr>
          <a:lstStyle/>
          <a:p>
            <a:pPr algn="just"/>
            <a:r>
              <a:rPr lang="es-ES" sz="2200" dirty="0">
                <a:latin typeface="Century Gothic" pitchFamily="34" charset="0"/>
              </a:rPr>
              <a:t>El SED en cuanto a su situación se encuentra en el cuarto cuadrante, debido a que las debilidades son mayores a las fortalezas, </a:t>
            </a:r>
            <a:r>
              <a:rPr lang="es-ES" sz="2200" dirty="0" smtClean="0">
                <a:latin typeface="Century Gothic" pitchFamily="34" charset="0"/>
              </a:rPr>
              <a:t>es </a:t>
            </a:r>
            <a:r>
              <a:rPr lang="es-ES" sz="2200" dirty="0">
                <a:latin typeface="Century Gothic" pitchFamily="34" charset="0"/>
              </a:rPr>
              <a:t>fundamental que las decisiones por parte de los directivos del proyecto incluyan la ejecución de estrategias para reducir las debilidades y aprovechar al máximo las oportunidades planteadas. </a:t>
            </a:r>
            <a:endParaRPr lang="es-EC" sz="2200" dirty="0">
              <a:latin typeface="Century Gothic" pitchFamily="34" charset="0"/>
            </a:endParaRPr>
          </a:p>
        </p:txBody>
      </p:sp>
    </p:spTree>
    <p:extLst>
      <p:ext uri="{BB962C8B-B14F-4D97-AF65-F5344CB8AC3E}">
        <p14:creationId xmlns:p14="http://schemas.microsoft.com/office/powerpoint/2010/main" val="288955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38791" y="2577456"/>
            <a:ext cx="8077200" cy="1499616"/>
          </a:xfrm>
        </p:spPr>
        <p:txBody>
          <a:bodyPr>
            <a:noAutofit/>
          </a:bodyPr>
          <a:lstStyle/>
          <a:p>
            <a:pPr algn="ctr"/>
            <a:r>
              <a:rPr lang="es-EC" sz="2800" b="1" dirty="0" smtClean="0">
                <a:latin typeface="Century Gothic" pitchFamily="34" charset="0"/>
              </a:rPr>
              <a:t>ESTRUCTURA ACADÉMICA, ADMINISTRATIVA        Y FINANCIERA </a:t>
            </a:r>
            <a:endParaRPr lang="es-EC" sz="2800" b="1" dirty="0">
              <a:solidFill>
                <a:srgbClr val="FFC000"/>
              </a:solidFill>
              <a:latin typeface="Century Gothic" pitchFamily="34" charset="0"/>
            </a:endParaRPr>
          </a:p>
          <a:p>
            <a:pPr algn="ctr"/>
            <a:endParaRPr lang="es-EC" sz="2800" dirty="0">
              <a:latin typeface="Century Gothic" pitchFamily="34" charset="0"/>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92695"/>
            <a:ext cx="2160240" cy="1039361"/>
          </a:xfrm>
          <a:prstGeom prst="rect">
            <a:avLst/>
          </a:prstGeom>
        </p:spPr>
      </p:pic>
    </p:spTree>
    <p:extLst>
      <p:ext uri="{BB962C8B-B14F-4D97-AF65-F5344CB8AC3E}">
        <p14:creationId xmlns:p14="http://schemas.microsoft.com/office/powerpoint/2010/main" val="2365604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Académica </a:t>
            </a:r>
            <a:endParaRPr lang="es-EC" sz="3000" dirty="0">
              <a:latin typeface="Century Gothic" pitchFamily="34" charset="0"/>
            </a:endParaRPr>
          </a:p>
        </p:txBody>
      </p:sp>
      <p:sp>
        <p:nvSpPr>
          <p:cNvPr id="3" name="2 Marcador de contenido"/>
          <p:cNvSpPr>
            <a:spLocks noGrp="1"/>
          </p:cNvSpPr>
          <p:nvPr>
            <p:ph idx="1"/>
          </p:nvPr>
        </p:nvSpPr>
        <p:spPr>
          <a:xfrm>
            <a:off x="0" y="1556792"/>
            <a:ext cx="8892480" cy="4625609"/>
          </a:xfrm>
        </p:spPr>
        <p:txBody>
          <a:bodyPr>
            <a:normAutofit/>
          </a:bodyPr>
          <a:lstStyle/>
          <a:p>
            <a:pPr algn="just"/>
            <a:r>
              <a:rPr lang="es-ES" sz="2200" dirty="0">
                <a:latin typeface="Century Gothic" pitchFamily="34" charset="0"/>
              </a:rPr>
              <a:t>La oferta académica del SED - UCSG está conformada por seis carreras, aprobadas por la </a:t>
            </a:r>
            <a:r>
              <a:rPr lang="es-ES" sz="2200" dirty="0" smtClean="0">
                <a:latin typeface="Century Gothic" pitchFamily="34" charset="0"/>
              </a:rPr>
              <a:t>SENESCYT</a:t>
            </a:r>
          </a:p>
          <a:p>
            <a:pPr algn="just"/>
            <a:r>
              <a:rPr lang="es-ES" sz="2200" dirty="0" smtClean="0">
                <a:latin typeface="Century Gothic" pitchFamily="34" charset="0"/>
              </a:rPr>
              <a:t>Modelo pedagógico centrado en el estudiante </a:t>
            </a:r>
          </a:p>
          <a:p>
            <a:pPr algn="just"/>
            <a:r>
              <a:rPr lang="es-ES" sz="2200" dirty="0" smtClean="0">
                <a:latin typeface="Century Gothic" pitchFamily="34" charset="0"/>
              </a:rPr>
              <a:t>Aprendizaje en línea </a:t>
            </a:r>
          </a:p>
          <a:p>
            <a:pPr algn="just"/>
            <a:r>
              <a:rPr lang="es-ES" sz="2200" dirty="0" smtClean="0">
                <a:latin typeface="Century Gothic" pitchFamily="34" charset="0"/>
              </a:rPr>
              <a:t>Medios de apoyo para el aprendizaje</a:t>
            </a:r>
            <a:endParaRPr lang="es-EC" sz="2200" dirty="0">
              <a:latin typeface="Century Gothic"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886655"/>
            <a:ext cx="2463800" cy="106680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00" y="5168674"/>
            <a:ext cx="2463800" cy="106680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658" y="3874368"/>
            <a:ext cx="2463800" cy="106680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5170512"/>
            <a:ext cx="2463800" cy="1066800"/>
          </a:xfrm>
          <a:prstGeom prst="rect">
            <a:avLst/>
          </a:prstGeom>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2" y="3831552"/>
            <a:ext cx="2463800" cy="1066800"/>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5168674"/>
            <a:ext cx="2463800" cy="1066800"/>
          </a:xfrm>
          <a:prstGeom prst="rect">
            <a:avLst/>
          </a:prstGeom>
        </p:spPr>
      </p:pic>
    </p:spTree>
    <p:extLst>
      <p:ext uri="{BB962C8B-B14F-4D97-AF65-F5344CB8AC3E}">
        <p14:creationId xmlns:p14="http://schemas.microsoft.com/office/powerpoint/2010/main" val="167912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Administrativa </a:t>
            </a:r>
            <a:endParaRPr lang="es-EC" sz="3000" dirty="0">
              <a:latin typeface="Century Gothic"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894" y="4375918"/>
            <a:ext cx="3100599" cy="2324751"/>
          </a:xfrm>
          <a:prstGeom prst="rect">
            <a:avLst/>
          </a:prstGeom>
          <a:ln>
            <a:noFill/>
          </a:ln>
          <a:effectLst>
            <a:softEdge rad="112500"/>
          </a:effectLst>
        </p:spPr>
      </p:pic>
      <p:sp>
        <p:nvSpPr>
          <p:cNvPr id="3" name="2 Marcador de contenido"/>
          <p:cNvSpPr>
            <a:spLocks noGrp="1"/>
          </p:cNvSpPr>
          <p:nvPr>
            <p:ph idx="1"/>
          </p:nvPr>
        </p:nvSpPr>
        <p:spPr>
          <a:xfrm>
            <a:off x="35496" y="1556792"/>
            <a:ext cx="8229600" cy="4625609"/>
          </a:xfrm>
        </p:spPr>
        <p:txBody>
          <a:bodyPr>
            <a:normAutofit/>
          </a:bodyPr>
          <a:lstStyle/>
          <a:p>
            <a:pPr algn="just"/>
            <a:r>
              <a:rPr lang="es-ES" sz="2000" dirty="0">
                <a:latin typeface="Century Gothic" pitchFamily="34" charset="0"/>
              </a:rPr>
              <a:t> </a:t>
            </a:r>
            <a:r>
              <a:rPr lang="es-ES" sz="2000" dirty="0" smtClean="0">
                <a:latin typeface="Century Gothic" pitchFamily="34" charset="0"/>
              </a:rPr>
              <a:t>El SED </a:t>
            </a:r>
            <a:r>
              <a:rPr lang="es-ES" sz="2000" dirty="0">
                <a:latin typeface="Century Gothic" pitchFamily="34" charset="0"/>
              </a:rPr>
              <a:t>está organizado en una “sede central que funciona en la ciudad de Guayaquil, donde se desempeña el personal directivo, administrativo y docente; el SED ha estructurado una Red Nacional de Centros de Apoyo en diferentes localidades del país. Los Centros de Apoyo son dependencias académicas-administrativas, cuyo propósito fundamental es el de facilitar y agilizar los procesos académicos, administrativos y de gestión, dirigidos desde la Sede Central, </a:t>
            </a:r>
            <a:r>
              <a:rPr lang="es-ES" sz="2000" dirty="0" smtClean="0">
                <a:latin typeface="Century Gothic" pitchFamily="34" charset="0"/>
              </a:rPr>
              <a:t>Guayaquil.</a:t>
            </a:r>
          </a:p>
          <a:p>
            <a:pPr algn="just"/>
            <a:r>
              <a:rPr lang="es-ES" sz="2000" dirty="0">
                <a:latin typeface="Century Gothic" pitchFamily="34" charset="0"/>
              </a:rPr>
              <a:t>Al momento, son </a:t>
            </a:r>
            <a:r>
              <a:rPr lang="es-ES" sz="2000" dirty="0" smtClean="0">
                <a:latin typeface="Century Gothic" pitchFamily="34" charset="0"/>
              </a:rPr>
              <a:t>18 </a:t>
            </a:r>
            <a:r>
              <a:rPr lang="es-ES" sz="2000" dirty="0">
                <a:latin typeface="Century Gothic" pitchFamily="34" charset="0"/>
              </a:rPr>
              <a:t>Centros de Apoyo (incluido Guayaquil) ubicados en las principales ciudades del </a:t>
            </a:r>
            <a:r>
              <a:rPr lang="es-ES" sz="2000" dirty="0" smtClean="0">
                <a:latin typeface="Century Gothic" pitchFamily="34" charset="0"/>
              </a:rPr>
              <a:t>Ecuador</a:t>
            </a:r>
          </a:p>
        </p:txBody>
      </p:sp>
    </p:spTree>
    <p:extLst>
      <p:ext uri="{BB962C8B-B14F-4D97-AF65-F5344CB8AC3E}">
        <p14:creationId xmlns:p14="http://schemas.microsoft.com/office/powerpoint/2010/main" val="393981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Estructura Financiera </a:t>
            </a:r>
            <a:endParaRPr lang="es-EC" sz="3000" dirty="0">
              <a:latin typeface="Century Gothic" pitchFamily="34" charset="0"/>
            </a:endParaRPr>
          </a:p>
        </p:txBody>
      </p:sp>
      <p:sp>
        <p:nvSpPr>
          <p:cNvPr id="3" name="2 Rectángulo"/>
          <p:cNvSpPr/>
          <p:nvPr/>
        </p:nvSpPr>
        <p:spPr>
          <a:xfrm>
            <a:off x="1619672" y="1484784"/>
            <a:ext cx="61926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Century Gothic" pitchFamily="34" charset="0"/>
              </a:rPr>
              <a:t>Resultados de la Ejecución Presupuestaria Anual</a:t>
            </a:r>
            <a:endParaRPr lang="es-EC" b="1" dirty="0">
              <a:solidFill>
                <a:schemeClr val="tx1"/>
              </a:solidFill>
              <a:latin typeface="Century Gothic" pitchFamily="34" charset="0"/>
            </a:endParaRPr>
          </a:p>
        </p:txBody>
      </p:sp>
      <p:sp>
        <p:nvSpPr>
          <p:cNvPr id="5" name="2 Marcador de contenido"/>
          <p:cNvSpPr>
            <a:spLocks noGrp="1"/>
          </p:cNvSpPr>
          <p:nvPr>
            <p:ph idx="1"/>
          </p:nvPr>
        </p:nvSpPr>
        <p:spPr>
          <a:xfrm>
            <a:off x="0" y="3501008"/>
            <a:ext cx="8928992" cy="2376264"/>
          </a:xfrm>
        </p:spPr>
        <p:txBody>
          <a:bodyPr>
            <a:noAutofit/>
          </a:bodyPr>
          <a:lstStyle/>
          <a:p>
            <a:pPr algn="just"/>
            <a:r>
              <a:rPr lang="es-ES" sz="2000" dirty="0" smtClean="0">
                <a:latin typeface="Century Gothic" pitchFamily="34" charset="0"/>
              </a:rPr>
              <a:t>El </a:t>
            </a:r>
            <a:r>
              <a:rPr lang="es-ES" sz="2000" dirty="0">
                <a:latin typeface="Century Gothic" pitchFamily="34" charset="0"/>
              </a:rPr>
              <a:t>déficit acumulado de los 3 años, da como resultado total $ 232.163,46, valor que es cubierto recientemente en el año 2011, por lo tanto, aunque teóricamente el superávit 2011 es de $330.457,45, al restar de éste el déficit acumulado, el superávit real es de $ </a:t>
            </a:r>
            <a:r>
              <a:rPr lang="es-ES" sz="2000" dirty="0" smtClean="0">
                <a:latin typeface="Century Gothic" pitchFamily="34" charset="0"/>
              </a:rPr>
              <a:t>98.293,99. </a:t>
            </a:r>
            <a:r>
              <a:rPr lang="es-ES" sz="2000" dirty="0">
                <a:latin typeface="Century Gothic" pitchFamily="34" charset="0"/>
              </a:rPr>
              <a:t>El último año </a:t>
            </a:r>
            <a:r>
              <a:rPr lang="es-ES" sz="2000" dirty="0" smtClean="0">
                <a:latin typeface="Century Gothic" pitchFamily="34" charset="0"/>
              </a:rPr>
              <a:t>2013 </a:t>
            </a:r>
            <a:r>
              <a:rPr lang="es-ES" sz="2000" dirty="0">
                <a:latin typeface="Century Gothic" pitchFamily="34" charset="0"/>
              </a:rPr>
              <a:t>también muestra un elevado superávit, </a:t>
            </a:r>
            <a:r>
              <a:rPr lang="es-ES" sz="2000" dirty="0" smtClean="0">
                <a:latin typeface="Century Gothic" pitchFamily="34" charset="0"/>
              </a:rPr>
              <a:t>que supera en un 40% al </a:t>
            </a:r>
            <a:r>
              <a:rPr lang="es-ES" sz="2000" dirty="0">
                <a:latin typeface="Century Gothic" pitchFamily="34" charset="0"/>
              </a:rPr>
              <a:t>del </a:t>
            </a:r>
            <a:r>
              <a:rPr lang="es-ES" sz="2000" dirty="0" smtClean="0">
                <a:latin typeface="Century Gothic" pitchFamily="34" charset="0"/>
              </a:rPr>
              <a:t>2012.</a:t>
            </a:r>
            <a:endParaRPr lang="es-EC" sz="2000" dirty="0">
              <a:latin typeface="Century Gothic"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5050275"/>
            <a:ext cx="1390558" cy="1807725"/>
          </a:xfrm>
          <a:prstGeom prst="rect">
            <a:avLst/>
          </a:prstGeom>
          <a:ln>
            <a:noFill/>
          </a:ln>
          <a:effectLst>
            <a:softEdge rad="112500"/>
          </a:effec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14" t="36380" r="25422" b="45149"/>
          <a:stretch/>
        </p:blipFill>
        <p:spPr bwMode="auto">
          <a:xfrm>
            <a:off x="1606667" y="1834588"/>
            <a:ext cx="6796374" cy="15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0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988840"/>
            <a:ext cx="8077200" cy="1728192"/>
          </a:xfrm>
        </p:spPr>
        <p:txBody>
          <a:bodyPr>
            <a:noAutofit/>
          </a:bodyPr>
          <a:lstStyle/>
          <a:p>
            <a:pPr algn="ctr"/>
            <a:r>
              <a:rPr lang="es-EC" sz="2800" b="1" dirty="0" smtClean="0">
                <a:effectLst>
                  <a:outerShdw blurRad="38100" dist="38100" dir="2700000" algn="tl">
                    <a:srgbClr val="000000">
                      <a:alpha val="43137"/>
                    </a:srgbClr>
                  </a:outerShdw>
                </a:effectLst>
                <a:latin typeface="Century Gothic" pitchFamily="34" charset="0"/>
              </a:rPr>
              <a:t>EL PROYECTO SED UCSG </a:t>
            </a:r>
            <a:endParaRPr lang="es-EC" sz="2800" b="1" dirty="0">
              <a:solidFill>
                <a:srgbClr val="FFC000"/>
              </a:solidFill>
              <a:effectLst>
                <a:outerShdw blurRad="38100" dist="38100" dir="2700000" algn="tl">
                  <a:srgbClr val="000000">
                    <a:alpha val="43137"/>
                  </a:srgbClr>
                </a:outerShdw>
              </a:effectLst>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548680"/>
            <a:ext cx="2244955" cy="1080120"/>
          </a:xfrm>
          <a:prstGeom prst="rect">
            <a:avLst/>
          </a:prstGeom>
        </p:spPr>
      </p:pic>
    </p:spTree>
    <p:extLst>
      <p:ext uri="{BB962C8B-B14F-4D97-AF65-F5344CB8AC3E}">
        <p14:creationId xmlns:p14="http://schemas.microsoft.com/office/powerpoint/2010/main" val="6749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Análisis Horizontal </a:t>
            </a:r>
            <a:endParaRPr lang="es-EC" sz="3000" dirty="0">
              <a:latin typeface="Century Gothic" pitchFamily="34" charset="0"/>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6439" t="23333" r="9086" b="22727"/>
          <a:stretch/>
        </p:blipFill>
        <p:spPr bwMode="auto">
          <a:xfrm>
            <a:off x="35496" y="1626870"/>
            <a:ext cx="9087802" cy="4754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9325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Horizontal</a:t>
            </a:r>
            <a:endParaRPr lang="es-EC" sz="3500" dirty="0">
              <a:latin typeface="Century Gothic" pitchFamily="34" charset="0"/>
            </a:endParaRPr>
          </a:p>
        </p:txBody>
      </p:sp>
      <p:graphicFrame>
        <p:nvGraphicFramePr>
          <p:cNvPr id="7" name="6 Gráfico"/>
          <p:cNvGraphicFramePr/>
          <p:nvPr>
            <p:extLst>
              <p:ext uri="{D42A27DB-BD31-4B8C-83A1-F6EECF244321}">
                <p14:modId xmlns:p14="http://schemas.microsoft.com/office/powerpoint/2010/main" val="322159875"/>
              </p:ext>
            </p:extLst>
          </p:nvPr>
        </p:nvGraphicFramePr>
        <p:xfrm>
          <a:off x="107504" y="1628800"/>
          <a:ext cx="446449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3073775415"/>
              </p:ext>
            </p:extLst>
          </p:nvPr>
        </p:nvGraphicFramePr>
        <p:xfrm>
          <a:off x="4716016" y="1628800"/>
          <a:ext cx="4176464"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3157994411"/>
              </p:ext>
            </p:extLst>
          </p:nvPr>
        </p:nvGraphicFramePr>
        <p:xfrm>
          <a:off x="1979712" y="4077072"/>
          <a:ext cx="4824536"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244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Análisis Vertical</a:t>
            </a:r>
            <a:endParaRPr lang="es-EC" sz="3500" dirty="0">
              <a:latin typeface="Century Gothic" pitchFamily="34" charset="0"/>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998" t="23636" r="17613" b="24242"/>
          <a:stretch/>
        </p:blipFill>
        <p:spPr bwMode="auto">
          <a:xfrm>
            <a:off x="50105" y="1579244"/>
            <a:ext cx="9093895" cy="4298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8614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Estado de Fuentes y Usos </a:t>
            </a:r>
            <a:endParaRPr lang="es-EC" sz="3500" dirty="0">
              <a:latin typeface="Century Gothic" pitchFamily="34" charset="0"/>
            </a:endParaRPr>
          </a:p>
        </p:txBody>
      </p:sp>
      <p:sp>
        <p:nvSpPr>
          <p:cNvPr id="6" name="2 Marcador de contenido"/>
          <p:cNvSpPr>
            <a:spLocks noGrp="1"/>
          </p:cNvSpPr>
          <p:nvPr>
            <p:ph idx="1"/>
          </p:nvPr>
        </p:nvSpPr>
        <p:spPr>
          <a:xfrm>
            <a:off x="-16282" y="4149080"/>
            <a:ext cx="8928992" cy="2376264"/>
          </a:xfrm>
        </p:spPr>
        <p:txBody>
          <a:bodyPr>
            <a:noAutofit/>
          </a:bodyPr>
          <a:lstStyle/>
          <a:p>
            <a:pPr algn="just"/>
            <a:r>
              <a:rPr lang="es-ES" sz="2000" dirty="0" smtClean="0">
                <a:latin typeface="Century Gothic" pitchFamily="34" charset="0"/>
              </a:rPr>
              <a:t>En </a:t>
            </a:r>
            <a:r>
              <a:rPr lang="es-ES" sz="2000" dirty="0">
                <a:latin typeface="Century Gothic" pitchFamily="34" charset="0"/>
              </a:rPr>
              <a:t>los primeros años las fuentes no han logrado cubrir la totalidad de los usos realizados por el SED para su funcionamiento, además el tener que afrontar desde el año 2008 hasta el 2010 un déficit perjudicó la estructura financiera del proyecto, sin embargo, a partir del año 2011 se evidencia una fuente de fondos adicional con el resultado del superávit, lo que aparte de ayudar a cubrir los usos de este año, permite eliminar el déficit acumulado de años anteriores.</a:t>
            </a:r>
            <a:endParaRPr lang="es-EC" sz="2000" dirty="0">
              <a:latin typeface="Century Gothic" pitchFamily="34" charset="0"/>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9510" t="30072" r="21364" b="37159"/>
          <a:stretch/>
        </p:blipFill>
        <p:spPr bwMode="auto">
          <a:xfrm>
            <a:off x="1115616" y="1556792"/>
            <a:ext cx="7200800"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64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48951" y="2708920"/>
            <a:ext cx="8077200" cy="1440160"/>
          </a:xfrm>
        </p:spPr>
        <p:txBody>
          <a:bodyPr>
            <a:noAutofit/>
          </a:bodyPr>
          <a:lstStyle/>
          <a:p>
            <a:pPr algn="ctr"/>
            <a:endParaRPr lang="es-EC" sz="2800" b="1" dirty="0" smtClean="0">
              <a:latin typeface="Century Gothic" pitchFamily="34" charset="0"/>
            </a:endParaRPr>
          </a:p>
          <a:p>
            <a:pPr algn="ctr"/>
            <a:r>
              <a:rPr lang="es-EC" sz="2800" b="1" dirty="0" smtClean="0">
                <a:latin typeface="Century Gothic" pitchFamily="34" charset="0"/>
              </a:rPr>
              <a:t>PROPUESTA DE AUTONOMÍA Y REESTRUCTURACIÓN FINANCIERA DEL PROYECTO</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492" y="476673"/>
            <a:ext cx="2244955" cy="1080120"/>
          </a:xfrm>
          <a:prstGeom prst="rect">
            <a:avLst/>
          </a:prstGeom>
        </p:spPr>
      </p:pic>
    </p:spTree>
    <p:extLst>
      <p:ext uri="{BB962C8B-B14F-4D97-AF65-F5344CB8AC3E}">
        <p14:creationId xmlns:p14="http://schemas.microsoft.com/office/powerpoint/2010/main" val="280350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Estructura financiera</a:t>
            </a:r>
            <a:endParaRPr lang="es-EC" sz="3500" dirty="0">
              <a:latin typeface="Century Gothic" pitchFamily="34" charset="0"/>
            </a:endParaRPr>
          </a:p>
        </p:txBody>
      </p:sp>
      <p:sp>
        <p:nvSpPr>
          <p:cNvPr id="3" name="2 Marcador de contenido"/>
          <p:cNvSpPr>
            <a:spLocks noGrp="1"/>
          </p:cNvSpPr>
          <p:nvPr>
            <p:ph idx="1"/>
          </p:nvPr>
        </p:nvSpPr>
        <p:spPr>
          <a:xfrm>
            <a:off x="3127" y="2060848"/>
            <a:ext cx="8856984" cy="3600400"/>
          </a:xfrm>
        </p:spPr>
        <p:txBody>
          <a:bodyPr>
            <a:normAutofit/>
          </a:bodyPr>
          <a:lstStyle/>
          <a:p>
            <a:pPr algn="just"/>
            <a:r>
              <a:rPr lang="es-ES" sz="2200" dirty="0">
                <a:latin typeface="Century Gothic" pitchFamily="34" charset="0"/>
              </a:rPr>
              <a:t>Dado que en el presupuesto se debe incluir el valor de los costos que no están considerados por el nivel de dependencia que el proyecto tiene respecto de la UCSG, se plantea la reestructuración financiera del proyecto a partir de los egresos y gastos de capital actuales, los ingresos no sufren variación puesto que los resultados determinarán el costo total del proyecto, manteniendo el mismo número de usuarios del servicio, y por ende el mismo nivel de ingresos. </a:t>
            </a:r>
            <a:endParaRPr lang="es-EC" sz="2200" dirty="0">
              <a:latin typeface="Century Gothic" pitchFamily="34" charset="0"/>
            </a:endParaRPr>
          </a:p>
        </p:txBody>
      </p:sp>
    </p:spTree>
    <p:extLst>
      <p:ext uri="{BB962C8B-B14F-4D97-AF65-F5344CB8AC3E}">
        <p14:creationId xmlns:p14="http://schemas.microsoft.com/office/powerpoint/2010/main" val="155809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Remuneraciones complementarias - Bonificación por responsabilidad:</a:t>
            </a:r>
            <a:endParaRPr lang="es-EC" sz="3200" dirty="0">
              <a:latin typeface="Century Gothic" pitchFamily="34" charset="0"/>
            </a:endParaRPr>
          </a:p>
        </p:txBody>
      </p:sp>
      <p:sp>
        <p:nvSpPr>
          <p:cNvPr id="6" name="2 Marcador de contenido"/>
          <p:cNvSpPr>
            <a:spLocks noGrp="1"/>
          </p:cNvSpPr>
          <p:nvPr>
            <p:ph idx="1"/>
          </p:nvPr>
        </p:nvSpPr>
        <p:spPr>
          <a:xfrm>
            <a:off x="677852" y="4149080"/>
            <a:ext cx="7776864" cy="1814233"/>
          </a:xfrm>
        </p:spPr>
        <p:txBody>
          <a:bodyPr>
            <a:normAutofit/>
          </a:bodyPr>
          <a:lstStyle/>
          <a:p>
            <a:pPr marL="118872" indent="0" algn="just">
              <a:buNone/>
            </a:pPr>
            <a:r>
              <a:rPr lang="es-ES" sz="2000" dirty="0" smtClean="0">
                <a:latin typeface="Century Gothic" pitchFamily="34" charset="0"/>
              </a:rPr>
              <a:t>El </a:t>
            </a:r>
            <a:r>
              <a:rPr lang="es-ES" sz="2000" dirty="0">
                <a:latin typeface="Century Gothic" pitchFamily="34" charset="0"/>
              </a:rPr>
              <a:t>incremento al año por concepto de responsabilidad por parte de los funcionarios es de USD $ 24.000,00; lo cual significaría un incremento de aproximadamente el 54% de este rubro, es decir, que ascendería a USD $ 68.567,03</a:t>
            </a:r>
            <a:r>
              <a:rPr lang="es-ES" sz="2000" b="1" dirty="0">
                <a:latin typeface="Century Gothic" pitchFamily="34" charset="0"/>
              </a:rPr>
              <a:t>.</a:t>
            </a:r>
            <a:endParaRPr lang="es-EC" sz="2000" dirty="0">
              <a:latin typeface="Century Gothic"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 t="40672" r="57099" b="39739"/>
          <a:stretch/>
        </p:blipFill>
        <p:spPr bwMode="auto">
          <a:xfrm>
            <a:off x="683568" y="1833158"/>
            <a:ext cx="7839543" cy="217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902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Difusión, Información y </a:t>
            </a:r>
            <a:r>
              <a:rPr lang="es-ES" sz="3200" dirty="0" smtClean="0">
                <a:latin typeface="Century Gothic" pitchFamily="34" charset="0"/>
              </a:rPr>
              <a:t>Publicidad: </a:t>
            </a:r>
            <a:endParaRPr lang="es-EC" sz="3200" dirty="0">
              <a:latin typeface="Century Gothic" pitchFamily="34" charset="0"/>
            </a:endParaRPr>
          </a:p>
        </p:txBody>
      </p:sp>
      <p:sp>
        <p:nvSpPr>
          <p:cNvPr id="6" name="2 Marcador de contenido"/>
          <p:cNvSpPr>
            <a:spLocks noGrp="1"/>
          </p:cNvSpPr>
          <p:nvPr>
            <p:ph idx="1"/>
          </p:nvPr>
        </p:nvSpPr>
        <p:spPr>
          <a:xfrm>
            <a:off x="395536" y="3861048"/>
            <a:ext cx="8208912" cy="2592288"/>
          </a:xfrm>
        </p:spPr>
        <p:txBody>
          <a:bodyPr>
            <a:noAutofit/>
          </a:bodyPr>
          <a:lstStyle/>
          <a:p>
            <a:pPr marL="118872" indent="0" algn="just">
              <a:buNone/>
            </a:pPr>
            <a:r>
              <a:rPr lang="es-ES" sz="1700" dirty="0">
                <a:latin typeface="Century Gothic" pitchFamily="34" charset="0"/>
              </a:rPr>
              <a:t>S</a:t>
            </a:r>
            <a:r>
              <a:rPr lang="es-ES" sz="1700" dirty="0" smtClean="0">
                <a:latin typeface="Century Gothic" pitchFamily="34" charset="0"/>
              </a:rPr>
              <a:t>e </a:t>
            </a:r>
            <a:r>
              <a:rPr lang="es-ES" sz="1700" dirty="0">
                <a:latin typeface="Century Gothic" pitchFamily="34" charset="0"/>
              </a:rPr>
              <a:t>designaría a la UCSG un valor de USD $ 7.724,09; en razón de que desde la UCSG se realiza la publicidad no solo a nivel local sino nacional a través de diversos medios comunicacionales y charlas informativas; </a:t>
            </a:r>
            <a:r>
              <a:rPr lang="es-ES" sz="1700" dirty="0" smtClean="0">
                <a:latin typeface="Century Gothic" pitchFamily="34" charset="0"/>
              </a:rPr>
              <a:t>la </a:t>
            </a:r>
            <a:r>
              <a:rPr lang="es-ES" sz="1700" dirty="0">
                <a:latin typeface="Century Gothic" pitchFamily="34" charset="0"/>
              </a:rPr>
              <a:t>UCSG gasta al año aproximadamente USD $ </a:t>
            </a:r>
            <a:r>
              <a:rPr lang="es-ES" sz="1700" dirty="0" smtClean="0">
                <a:latin typeface="Century Gothic" pitchFamily="34" charset="0"/>
              </a:rPr>
              <a:t>42.500,00, para </a:t>
            </a:r>
            <a:r>
              <a:rPr lang="es-ES" sz="1700" dirty="0">
                <a:latin typeface="Century Gothic" pitchFamily="34" charset="0"/>
              </a:rPr>
              <a:t>mantener el posicionamiento así como el nivel de ventas de la universidad; de este monto el SED estaría cubriendo cerca del 20% del total de este rubro; lo cual es coherente considerando el número de estudiantes matriculados en el proyecto.</a:t>
            </a:r>
            <a:endParaRPr lang="es-EC" sz="1700" dirty="0">
              <a:latin typeface="Century Gothic"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3" t="36567" r="58988" b="48694"/>
          <a:stretch/>
        </p:blipFill>
        <p:spPr bwMode="auto">
          <a:xfrm>
            <a:off x="611560" y="1700808"/>
            <a:ext cx="763375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85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Servicios de aseo, internet y otros servicios generales:</a:t>
            </a:r>
            <a:r>
              <a:rPr lang="es-ES" sz="3200" dirty="0" smtClean="0">
                <a:latin typeface="Century Gothic" pitchFamily="34" charset="0"/>
              </a:rPr>
              <a:t> </a:t>
            </a:r>
            <a:endParaRPr lang="es-EC" sz="3200" dirty="0">
              <a:latin typeface="Century Gothic" pitchFamily="34" charset="0"/>
            </a:endParaRPr>
          </a:p>
        </p:txBody>
      </p:sp>
      <p:sp>
        <p:nvSpPr>
          <p:cNvPr id="6" name="2 Marcador de contenido"/>
          <p:cNvSpPr>
            <a:spLocks noGrp="1"/>
          </p:cNvSpPr>
          <p:nvPr>
            <p:ph idx="1"/>
          </p:nvPr>
        </p:nvSpPr>
        <p:spPr>
          <a:xfrm>
            <a:off x="366730" y="3573016"/>
            <a:ext cx="8208912" cy="2592288"/>
          </a:xfrm>
        </p:spPr>
        <p:txBody>
          <a:bodyPr>
            <a:noAutofit/>
          </a:bodyPr>
          <a:lstStyle/>
          <a:p>
            <a:pPr marL="118872" indent="0" algn="just">
              <a:buNone/>
            </a:pPr>
            <a:r>
              <a:rPr lang="es-ES" sz="1800" dirty="0">
                <a:latin typeface="Century Gothic" pitchFamily="34" charset="0"/>
              </a:rPr>
              <a:t>E</a:t>
            </a:r>
            <a:r>
              <a:rPr lang="es-ES" sz="1800" dirty="0" smtClean="0">
                <a:latin typeface="Century Gothic" pitchFamily="34" charset="0"/>
              </a:rPr>
              <a:t>l </a:t>
            </a:r>
            <a:r>
              <a:rPr lang="es-ES" sz="1800" dirty="0">
                <a:latin typeface="Century Gothic" pitchFamily="34" charset="0"/>
              </a:rPr>
              <a:t>incremento que corresponde a estas cuentas se estima en 100% y en más del 100%, debido a que en Guayaquil se deberá contratar un servicio con la adecuada velocidad de banda ancha a fin de que soporte el trabajo que se realiza en la plataforma informática; adicionalmente en el Centro de Apoyo Playas se requiere la contratación de planes de internet para la prestación del servicio, debido a que en ambos caso el servicio actual pertenece a la UCSG; el valor del servicio de internet se incrementa en el doble del valor actual. La cuenta de otros servicios generales, requiere un incremento del 100% para subsanar gastos varios.</a:t>
            </a:r>
            <a:endParaRPr lang="es-EC" sz="1700" dirty="0">
              <a:latin typeface="Century Gothic"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 t="39552" r="60875" b="46455"/>
          <a:stretch/>
        </p:blipFill>
        <p:spPr bwMode="auto">
          <a:xfrm>
            <a:off x="827584" y="1700808"/>
            <a:ext cx="728720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255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 t="38246" r="60245" b="34142"/>
          <a:stretch/>
        </p:blipFill>
        <p:spPr bwMode="auto">
          <a:xfrm>
            <a:off x="539552" y="1988840"/>
            <a:ext cx="770679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4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effectLst>
                  <a:outerShdw blurRad="38100" dist="38100" dir="2700000" algn="tl">
                    <a:srgbClr val="000000">
                      <a:alpha val="43137"/>
                    </a:srgbClr>
                  </a:outerShdw>
                </a:effectLst>
                <a:latin typeface="Century Gothic" pitchFamily="34" charset="0"/>
              </a:rPr>
              <a:t>ANTECEDENTES</a:t>
            </a:r>
            <a:endParaRPr lang="es-EC" sz="35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36512" y="1484784"/>
            <a:ext cx="9001000" cy="4625609"/>
          </a:xfrm>
        </p:spPr>
        <p:txBody>
          <a:bodyPr>
            <a:normAutofit/>
          </a:bodyPr>
          <a:lstStyle/>
          <a:p>
            <a:pPr algn="just"/>
            <a:r>
              <a:rPr lang="es-ES" sz="2000" dirty="0" smtClean="0">
                <a:latin typeface="Century Gothic" pitchFamily="34" charset="0"/>
              </a:rPr>
              <a:t>El </a:t>
            </a:r>
            <a:r>
              <a:rPr lang="es-ES" sz="2000" dirty="0">
                <a:latin typeface="Century Gothic" pitchFamily="34" charset="0"/>
              </a:rPr>
              <a:t>Consejo Universitario de la Universidad Católica de Santiago de Guayaquil, en sesión del 2 de junio de 2003, resolvió aprobar la creación del Sistema de Educación a Distancia –SED con su estructura administrativa, autofinanciada o autosustentable</a:t>
            </a:r>
            <a:r>
              <a:rPr lang="es-ES" sz="2000" dirty="0" smtClean="0">
                <a:latin typeface="Century Gothic" pitchFamily="34" charset="0"/>
              </a:rPr>
              <a:t>.</a:t>
            </a:r>
          </a:p>
          <a:p>
            <a:pPr algn="just"/>
            <a:r>
              <a:rPr lang="es-ES" sz="2000" dirty="0" smtClean="0">
                <a:latin typeface="Century Gothic" pitchFamily="34" charset="0"/>
              </a:rPr>
              <a:t>El </a:t>
            </a:r>
            <a:r>
              <a:rPr lang="es-ES" sz="2000" dirty="0">
                <a:latin typeface="Century Gothic" pitchFamily="34" charset="0"/>
              </a:rPr>
              <a:t>SED fue creado para formar, capacitar y especializar a estudiantes que por diversas causas no puedan participar de una educación presencial, utilizando para este fin herramientas didácticas, recursos tecnológicos y metodológicos que faciliten los procesos académicos, de investigación y vinculación con la </a:t>
            </a:r>
            <a:r>
              <a:rPr lang="es-ES" sz="2000" dirty="0" smtClean="0">
                <a:latin typeface="Century Gothic" pitchFamily="34" charset="0"/>
              </a:rPr>
              <a:t>colectividad.</a:t>
            </a:r>
            <a:endParaRPr lang="es-EC" sz="2000" dirty="0">
              <a:latin typeface="Century Gothic" pitchFamily="34" charset="0"/>
            </a:endParaRPr>
          </a:p>
          <a:p>
            <a:pPr algn="just"/>
            <a:endParaRPr lang="es-EC" sz="2000" dirty="0">
              <a:latin typeface="Century Gothic" pitchFamily="34" charset="0"/>
            </a:endParaRPr>
          </a:p>
        </p:txBody>
      </p:sp>
      <p:pic>
        <p:nvPicPr>
          <p:cNvPr id="1030" name="Picture 6" descr="http://www.cread.org/newsletter/images/3-1univ_guayaqu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424035"/>
            <a:ext cx="2520280" cy="2255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06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Century Gothic" pitchFamily="34" charset="0"/>
              </a:rPr>
              <a:t>Instalación, Mantenimiento y Reparación:</a:t>
            </a:r>
            <a:endParaRPr lang="es-EC" sz="3200" dirty="0">
              <a:latin typeface="Century Gothic" pitchFamily="34" charset="0"/>
            </a:endParaRPr>
          </a:p>
        </p:txBody>
      </p:sp>
      <p:sp>
        <p:nvSpPr>
          <p:cNvPr id="6" name="2 Marcador de contenido"/>
          <p:cNvSpPr>
            <a:spLocks noGrp="1"/>
          </p:cNvSpPr>
          <p:nvPr>
            <p:ph idx="1"/>
          </p:nvPr>
        </p:nvSpPr>
        <p:spPr>
          <a:xfrm>
            <a:off x="366730" y="3789040"/>
            <a:ext cx="8208912" cy="2592288"/>
          </a:xfrm>
        </p:spPr>
        <p:txBody>
          <a:bodyPr>
            <a:noAutofit/>
          </a:bodyPr>
          <a:lstStyle/>
          <a:p>
            <a:pPr marL="118872" indent="0" algn="just">
              <a:buNone/>
            </a:pPr>
            <a:r>
              <a:rPr lang="es-ES" sz="1900" dirty="0">
                <a:latin typeface="Century Gothic" pitchFamily="34" charset="0"/>
              </a:rPr>
              <a:t>S</a:t>
            </a:r>
            <a:r>
              <a:rPr lang="es-ES" sz="1900" dirty="0" smtClean="0">
                <a:latin typeface="Century Gothic" pitchFamily="34" charset="0"/>
              </a:rPr>
              <a:t>e </a:t>
            </a:r>
            <a:r>
              <a:rPr lang="es-ES" sz="1900" dirty="0">
                <a:latin typeface="Century Gothic" pitchFamily="34" charset="0"/>
              </a:rPr>
              <a:t>estima que para instalación, mantenimiento y reparación de edificios, locales y residencias; mobiliarios; y, maquinarias y equipos de los centros indicados, se debe aumentar en un 100% estas cuentas, puesto que sobretodo en el caso de Guayaquil es el centro más grande y por lo tanto, requiere una mayor inversión. Para la cuenta “otras instalaciones, mantenimiento y reparación”, se plantea un incremento equivalente al 50% al año</a:t>
            </a:r>
            <a:endParaRPr lang="es-EC" sz="1900" dirty="0">
              <a:latin typeface="Century Gothic"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2" t="54104" r="59092" b="21642"/>
          <a:stretch/>
        </p:blipFill>
        <p:spPr bwMode="auto">
          <a:xfrm>
            <a:off x="1763688" y="1556792"/>
            <a:ext cx="606528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351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Arrendamiento de bienes - Edificios, locales y residencias:</a:t>
            </a:r>
            <a:endParaRPr lang="es-EC" sz="3200" dirty="0">
              <a:latin typeface="Century Gothic" pitchFamily="34" charset="0"/>
            </a:endParaRPr>
          </a:p>
        </p:txBody>
      </p:sp>
      <p:sp>
        <p:nvSpPr>
          <p:cNvPr id="6" name="2 Marcador de contenido"/>
          <p:cNvSpPr>
            <a:spLocks noGrp="1"/>
          </p:cNvSpPr>
          <p:nvPr>
            <p:ph idx="1"/>
          </p:nvPr>
        </p:nvSpPr>
        <p:spPr>
          <a:xfrm>
            <a:off x="366730" y="3789040"/>
            <a:ext cx="8208912" cy="2592288"/>
          </a:xfrm>
        </p:spPr>
        <p:txBody>
          <a:bodyPr>
            <a:noAutofit/>
          </a:bodyPr>
          <a:lstStyle/>
          <a:p>
            <a:pPr marL="118872" indent="0" algn="just">
              <a:buNone/>
            </a:pPr>
            <a:r>
              <a:rPr lang="es-ES" sz="2000" dirty="0">
                <a:latin typeface="Century Gothic" pitchFamily="34" charset="0"/>
              </a:rPr>
              <a:t>El valor que debe incrementarse corresponde al valor de alquiler de oficinas en las que deberán situarse el proyecto, es por ello, que al considerar que cada una de ellas debe cumplir con ciertos estándares en cuanto a ubicación, adecuación, y demás características idóneas (especialmente la de Matriz Guayaquil) se estima un incremento anual de USD $ 31.200,00 a este rubro. </a:t>
            </a:r>
            <a:endParaRPr lang="es-EC" sz="2000" dirty="0">
              <a:latin typeface="Century Gothic"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 t="32836" r="61084" b="51679"/>
          <a:stretch/>
        </p:blipFill>
        <p:spPr bwMode="auto">
          <a:xfrm>
            <a:off x="1259632" y="1844824"/>
            <a:ext cx="680432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Gastos en informática – arrendamiento de equipos informáticos: </a:t>
            </a:r>
            <a:endParaRPr lang="es-EC" sz="3200" dirty="0">
              <a:latin typeface="Century Gothic" pitchFamily="34" charset="0"/>
            </a:endParaRPr>
          </a:p>
        </p:txBody>
      </p:sp>
      <p:sp>
        <p:nvSpPr>
          <p:cNvPr id="6" name="2 Marcador de contenido"/>
          <p:cNvSpPr>
            <a:spLocks noGrp="1"/>
          </p:cNvSpPr>
          <p:nvPr>
            <p:ph idx="1"/>
          </p:nvPr>
        </p:nvSpPr>
        <p:spPr>
          <a:xfrm>
            <a:off x="395536" y="4149080"/>
            <a:ext cx="8208912" cy="2592288"/>
          </a:xfrm>
        </p:spPr>
        <p:txBody>
          <a:bodyPr>
            <a:noAutofit/>
          </a:bodyPr>
          <a:lstStyle/>
          <a:p>
            <a:pPr marL="118872" lvl="0" indent="0" algn="just">
              <a:buNone/>
            </a:pPr>
            <a:r>
              <a:rPr lang="es-ES" sz="2200" dirty="0">
                <a:latin typeface="Century Gothic" pitchFamily="34" charset="0"/>
              </a:rPr>
              <a:t>E</a:t>
            </a:r>
            <a:r>
              <a:rPr lang="es-ES" sz="2200" dirty="0" smtClean="0">
                <a:latin typeface="Century Gothic" pitchFamily="34" charset="0"/>
              </a:rPr>
              <a:t>l </a:t>
            </a:r>
            <a:r>
              <a:rPr lang="es-ES" sz="2200" dirty="0">
                <a:latin typeface="Century Gothic" pitchFamily="34" charset="0"/>
              </a:rPr>
              <a:t>valor indicado (USD$ 17.500,00) cubriría el alquiler de laboratorios de computación para Guayaquil y además para el Centro de Apoyo Playas. </a:t>
            </a:r>
            <a:endParaRPr lang="es-EC" sz="2200" dirty="0">
              <a:latin typeface="Century Gothic"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 t="51679" r="60561" b="31903"/>
          <a:stretch/>
        </p:blipFill>
        <p:spPr bwMode="auto">
          <a:xfrm>
            <a:off x="1331639" y="1988840"/>
            <a:ext cx="685385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449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Gastos en informática – arrendamiento de equipos informáticos: </a:t>
            </a:r>
            <a:endParaRPr lang="es-EC" sz="3200" dirty="0">
              <a:latin typeface="Century Gothic" pitchFamily="34" charset="0"/>
            </a:endParaRPr>
          </a:p>
        </p:txBody>
      </p:sp>
      <p:sp>
        <p:nvSpPr>
          <p:cNvPr id="6" name="2 Marcador de contenido"/>
          <p:cNvSpPr>
            <a:spLocks noGrp="1"/>
          </p:cNvSpPr>
          <p:nvPr>
            <p:ph idx="1"/>
          </p:nvPr>
        </p:nvSpPr>
        <p:spPr>
          <a:xfrm>
            <a:off x="395536" y="4149080"/>
            <a:ext cx="8208912" cy="2592288"/>
          </a:xfrm>
        </p:spPr>
        <p:txBody>
          <a:bodyPr>
            <a:noAutofit/>
          </a:bodyPr>
          <a:lstStyle/>
          <a:p>
            <a:pPr marL="118872" lvl="0" indent="0" algn="just">
              <a:buNone/>
            </a:pPr>
            <a:r>
              <a:rPr lang="es-ES" sz="2200" dirty="0">
                <a:latin typeface="Century Gothic" pitchFamily="34" charset="0"/>
              </a:rPr>
              <a:t>E</a:t>
            </a:r>
            <a:r>
              <a:rPr lang="es-ES" sz="2200" dirty="0" smtClean="0">
                <a:latin typeface="Century Gothic" pitchFamily="34" charset="0"/>
              </a:rPr>
              <a:t>l </a:t>
            </a:r>
            <a:r>
              <a:rPr lang="es-ES" sz="2200" dirty="0">
                <a:latin typeface="Century Gothic" pitchFamily="34" charset="0"/>
              </a:rPr>
              <a:t>valor indicado (USD$ 17.500,00) cubriría el alquiler de laboratorios de computación para Guayaquil y además para el Centro de Apoyo Playas. </a:t>
            </a:r>
            <a:endParaRPr lang="es-EC" sz="2200" dirty="0">
              <a:latin typeface="Century Gothic"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 t="51679" r="60561" b="31903"/>
          <a:stretch/>
        </p:blipFill>
        <p:spPr bwMode="auto">
          <a:xfrm>
            <a:off x="1331639" y="1988840"/>
            <a:ext cx="685385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30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Gastos de Suministros y Materiales:</a:t>
            </a:r>
            <a:endParaRPr lang="es-EC" sz="3200" dirty="0">
              <a:latin typeface="Century Gothic" pitchFamily="34" charset="0"/>
            </a:endParaRPr>
          </a:p>
        </p:txBody>
      </p:sp>
      <p:sp>
        <p:nvSpPr>
          <p:cNvPr id="6" name="2 Marcador de contenido"/>
          <p:cNvSpPr>
            <a:spLocks noGrp="1"/>
          </p:cNvSpPr>
          <p:nvPr>
            <p:ph idx="1"/>
          </p:nvPr>
        </p:nvSpPr>
        <p:spPr>
          <a:xfrm>
            <a:off x="395536" y="4149080"/>
            <a:ext cx="8208912" cy="2592288"/>
          </a:xfrm>
        </p:spPr>
        <p:txBody>
          <a:bodyPr>
            <a:noAutofit/>
          </a:bodyPr>
          <a:lstStyle/>
          <a:p>
            <a:pPr marL="118872" lvl="0" indent="0" algn="just">
              <a:buNone/>
            </a:pPr>
            <a:r>
              <a:rPr lang="es-ES" sz="2200" dirty="0">
                <a:latin typeface="Century Gothic" pitchFamily="34" charset="0"/>
              </a:rPr>
              <a:t>E</a:t>
            </a:r>
            <a:r>
              <a:rPr lang="es-ES" sz="2200" dirty="0" smtClean="0">
                <a:latin typeface="Century Gothic" pitchFamily="34" charset="0"/>
              </a:rPr>
              <a:t>s </a:t>
            </a:r>
            <a:r>
              <a:rPr lang="es-ES" sz="2200" dirty="0">
                <a:latin typeface="Century Gothic" pitchFamily="34" charset="0"/>
              </a:rPr>
              <a:t>necesario realizar el incremento respectivo a estos egresos, ya que estos materiales en la actualidad pertenecen a la Universidad Católica. Se ha proyectado un incremento del 50% del valor actual para cada uno de ellos, a fin de cubrir gastos por suministros tanto para Guayaquil como para Playas</a:t>
            </a:r>
            <a:endParaRPr lang="es-EC" sz="2200" dirty="0">
              <a:latin typeface="Century Gothic"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6" t="35821" r="61609" b="35635"/>
          <a:stretch/>
        </p:blipFill>
        <p:spPr bwMode="auto">
          <a:xfrm>
            <a:off x="1835696" y="1576316"/>
            <a:ext cx="5361098" cy="250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034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latin typeface="Century Gothic" pitchFamily="34" charset="0"/>
              </a:rPr>
              <a:t>Gastos de Capital:</a:t>
            </a:r>
            <a:endParaRPr lang="es-EC" sz="3200" dirty="0">
              <a:latin typeface="Century Gothic" pitchFamily="34" charset="0"/>
            </a:endParaRPr>
          </a:p>
        </p:txBody>
      </p:sp>
      <p:sp>
        <p:nvSpPr>
          <p:cNvPr id="6" name="2 Marcador de contenido"/>
          <p:cNvSpPr>
            <a:spLocks noGrp="1"/>
          </p:cNvSpPr>
          <p:nvPr>
            <p:ph idx="1"/>
          </p:nvPr>
        </p:nvSpPr>
        <p:spPr>
          <a:xfrm>
            <a:off x="517527" y="4605870"/>
            <a:ext cx="8208912" cy="1919474"/>
          </a:xfrm>
        </p:spPr>
        <p:txBody>
          <a:bodyPr>
            <a:noAutofit/>
          </a:bodyPr>
          <a:lstStyle/>
          <a:p>
            <a:pPr marL="118872" lvl="0" indent="0" algn="just">
              <a:buNone/>
            </a:pPr>
            <a:r>
              <a:rPr lang="es-ES" sz="2200" dirty="0">
                <a:latin typeface="Century Gothic" pitchFamily="34" charset="0"/>
              </a:rPr>
              <a:t>A</a:t>
            </a:r>
            <a:r>
              <a:rPr lang="es-ES" sz="2200" dirty="0" smtClean="0">
                <a:latin typeface="Century Gothic" pitchFamily="34" charset="0"/>
              </a:rPr>
              <a:t> </a:t>
            </a:r>
            <a:r>
              <a:rPr lang="es-ES" sz="2200" dirty="0">
                <a:latin typeface="Century Gothic" pitchFamily="34" charset="0"/>
              </a:rPr>
              <a:t>excepción de los equipos para oficina y administración, de los muebles para uso educacional y de los equipos para procesamiento de datos, cuyo aumento es del 100%; las demás cuentas consideran un incremento del 75%. </a:t>
            </a:r>
            <a:endParaRPr lang="es-EC" sz="2200" dirty="0">
              <a:latin typeface="Century Gothic" pitchFamily="34"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 t="26120" r="60665" b="30224"/>
          <a:stretch/>
        </p:blipFill>
        <p:spPr bwMode="auto">
          <a:xfrm>
            <a:off x="1691680" y="1340766"/>
            <a:ext cx="5688632" cy="319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22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54547"/>
            <a:ext cx="8229600" cy="1252728"/>
          </a:xfrm>
        </p:spPr>
        <p:txBody>
          <a:bodyPr>
            <a:normAutofit/>
          </a:bodyPr>
          <a:lstStyle/>
          <a:p>
            <a:r>
              <a:rPr lang="es-ES" sz="3000" dirty="0">
                <a:latin typeface="Century Gothic" pitchFamily="34" charset="0"/>
              </a:rPr>
              <a:t>Análisis Comparativo: Situación actual Vs. Autonomía del proyecto </a:t>
            </a:r>
            <a:endParaRPr lang="es-EC" sz="3000" dirty="0">
              <a:latin typeface="Century Gothic" pitchFamily="34" charset="0"/>
            </a:endParaRPr>
          </a:p>
        </p:txBody>
      </p:sp>
      <p:sp>
        <p:nvSpPr>
          <p:cNvPr id="6" name="2 Marcador de contenido"/>
          <p:cNvSpPr>
            <a:spLocks noGrp="1"/>
          </p:cNvSpPr>
          <p:nvPr>
            <p:ph idx="1"/>
          </p:nvPr>
        </p:nvSpPr>
        <p:spPr>
          <a:xfrm>
            <a:off x="539552" y="4317838"/>
            <a:ext cx="8208912" cy="1919474"/>
          </a:xfrm>
        </p:spPr>
        <p:txBody>
          <a:bodyPr>
            <a:noAutofit/>
          </a:bodyPr>
          <a:lstStyle/>
          <a:p>
            <a:pPr marL="118872" lvl="0" indent="0" algn="just">
              <a:buNone/>
            </a:pPr>
            <a:r>
              <a:rPr lang="es-ES" sz="1700" dirty="0">
                <a:latin typeface="Century Gothic" pitchFamily="34" charset="0"/>
              </a:rPr>
              <a:t>A</a:t>
            </a:r>
            <a:r>
              <a:rPr lang="es-ES" sz="1700" dirty="0" smtClean="0">
                <a:latin typeface="Century Gothic" pitchFamily="34" charset="0"/>
              </a:rPr>
              <a:t>l verificar </a:t>
            </a:r>
            <a:r>
              <a:rPr lang="es-ES" sz="1700" dirty="0">
                <a:latin typeface="Century Gothic" pitchFamily="34" charset="0"/>
              </a:rPr>
              <a:t>el efecto que genera en los egresos la propuesta de autonomía financiera, el impacto final es del 10%, el cual se debe a que el proyecto como tal en cuanto a la infraestructura y administración de los centros de apoyo ya maneja cierta </a:t>
            </a:r>
            <a:r>
              <a:rPr lang="es-ES" sz="1700" dirty="0" smtClean="0">
                <a:latin typeface="Century Gothic" pitchFamily="34" charset="0"/>
              </a:rPr>
              <a:t>autonomía. Si </a:t>
            </a:r>
            <a:r>
              <a:rPr lang="es-ES" sz="1700" dirty="0">
                <a:latin typeface="Century Gothic" pitchFamily="34" charset="0"/>
              </a:rPr>
              <a:t>se analiza que esta variación corresponde únicamente al equipamiento y provisión de servicios de Guayaquil (que es el más grande) y Playas, así como al pago de bonos por responsabilidad de los involucrados de la UCSG, se observa que para llevar a cabo la autonomía completa del SED se necesita de una inversión de USD $ 209.081,12. </a:t>
            </a:r>
            <a:endParaRPr lang="es-EC" sz="1700" dirty="0">
              <a:latin typeface="Century Gothic" pitchFamily="34" charset="0"/>
            </a:endParaRPr>
          </a:p>
        </p:txBody>
      </p:sp>
      <p:pic>
        <p:nvPicPr>
          <p:cNvPr id="5" name="4 Imagen"/>
          <p:cNvPicPr/>
          <p:nvPr/>
        </p:nvPicPr>
        <p:blipFill rotWithShape="1">
          <a:blip r:embed="rId2"/>
          <a:srcRect l="7120" t="31494" r="38848" b="19148"/>
          <a:stretch/>
        </p:blipFill>
        <p:spPr bwMode="auto">
          <a:xfrm>
            <a:off x="1763688" y="1196752"/>
            <a:ext cx="5832648"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579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54547"/>
            <a:ext cx="8229600" cy="1252728"/>
          </a:xfrm>
        </p:spPr>
        <p:txBody>
          <a:bodyPr>
            <a:normAutofit/>
          </a:bodyPr>
          <a:lstStyle/>
          <a:p>
            <a:r>
              <a:rPr lang="es-ES" sz="3000" dirty="0">
                <a:latin typeface="Century Gothic" pitchFamily="34" charset="0"/>
              </a:rPr>
              <a:t>Análisis Comparativo: Situación actual Vs. Autonomía del proyecto </a:t>
            </a:r>
            <a:endParaRPr lang="es-EC" sz="3000" dirty="0">
              <a:latin typeface="Century Gothic" pitchFamily="34" charset="0"/>
            </a:endParaRPr>
          </a:p>
        </p:txBody>
      </p:sp>
      <p:sp>
        <p:nvSpPr>
          <p:cNvPr id="6" name="2 Marcador de contenido"/>
          <p:cNvSpPr>
            <a:spLocks noGrp="1"/>
          </p:cNvSpPr>
          <p:nvPr>
            <p:ph idx="1"/>
          </p:nvPr>
        </p:nvSpPr>
        <p:spPr>
          <a:xfrm>
            <a:off x="595179" y="3933056"/>
            <a:ext cx="8208912" cy="2664296"/>
          </a:xfrm>
        </p:spPr>
        <p:txBody>
          <a:bodyPr>
            <a:noAutofit/>
          </a:bodyPr>
          <a:lstStyle/>
          <a:p>
            <a:pPr marL="118872" indent="0" algn="just">
              <a:buNone/>
            </a:pPr>
            <a:r>
              <a:rPr lang="es-ES" sz="1800" dirty="0" smtClean="0">
                <a:latin typeface="Century Gothic" pitchFamily="34" charset="0"/>
              </a:rPr>
              <a:t>Por </a:t>
            </a:r>
            <a:r>
              <a:rPr lang="es-ES" sz="1800" dirty="0">
                <a:latin typeface="Century Gothic" pitchFamily="34" charset="0"/>
              </a:rPr>
              <a:t>el lado de los gastos de capital, es necesario realizar la inversión de equipos y mobiliario a fin de equipar los centros de apoyo: Guayaquil y Playas, ya que como se indicó estos funcionan dentro de la UCSG,  a diferencia de los egresos la inversión en capital se deberá realizar durante el primer año de autonomía del proyecto. </a:t>
            </a:r>
            <a:endParaRPr lang="es-EC" sz="1800" dirty="0">
              <a:latin typeface="Century Gothic" pitchFamily="34" charset="0"/>
            </a:endParaRPr>
          </a:p>
          <a:p>
            <a:pPr marL="118872" indent="0" algn="just">
              <a:buNone/>
            </a:pPr>
            <a:r>
              <a:rPr lang="es-ES" sz="1800" dirty="0" smtClean="0">
                <a:latin typeface="Century Gothic" pitchFamily="34" charset="0"/>
              </a:rPr>
              <a:t>Como </a:t>
            </a:r>
            <a:r>
              <a:rPr lang="es-ES" sz="1800" dirty="0">
                <a:latin typeface="Century Gothic" pitchFamily="34" charset="0"/>
              </a:rPr>
              <a:t>se evidencia a continuación, los gastos de capital se incrementan en un 81%, siendo los equipos para oficina y administración, de procesamiento de datos y de uso educacional los de mayor variación.</a:t>
            </a:r>
            <a:endParaRPr lang="es-EC" sz="1800" dirty="0">
              <a:latin typeface="Century Gothic" pitchFamily="34" charset="0"/>
            </a:endParaRPr>
          </a:p>
        </p:txBody>
      </p:sp>
      <p:pic>
        <p:nvPicPr>
          <p:cNvPr id="7" name="6 Imagen"/>
          <p:cNvPicPr/>
          <p:nvPr/>
        </p:nvPicPr>
        <p:blipFill rotWithShape="1">
          <a:blip r:embed="rId2"/>
          <a:srcRect l="22818" t="32143" r="32642" b="39935"/>
          <a:stretch/>
        </p:blipFill>
        <p:spPr bwMode="auto">
          <a:xfrm>
            <a:off x="1459275" y="1355523"/>
            <a:ext cx="6480720"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883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54547"/>
            <a:ext cx="8229600" cy="1252728"/>
          </a:xfrm>
        </p:spPr>
        <p:txBody>
          <a:bodyPr>
            <a:normAutofit/>
          </a:bodyPr>
          <a:lstStyle/>
          <a:p>
            <a:r>
              <a:rPr lang="es-ES" sz="3200" dirty="0">
                <a:latin typeface="Century Gothic" pitchFamily="34" charset="0"/>
              </a:rPr>
              <a:t>Situación financiera del SED con propuesta</a:t>
            </a:r>
            <a:endParaRPr lang="es-EC" sz="3000" dirty="0">
              <a:latin typeface="Century Gothic" pitchFamily="34" charset="0"/>
            </a:endParaRPr>
          </a:p>
        </p:txBody>
      </p:sp>
      <p:sp>
        <p:nvSpPr>
          <p:cNvPr id="6" name="2 Marcador de contenido"/>
          <p:cNvSpPr>
            <a:spLocks noGrp="1"/>
          </p:cNvSpPr>
          <p:nvPr>
            <p:ph idx="1"/>
          </p:nvPr>
        </p:nvSpPr>
        <p:spPr>
          <a:xfrm>
            <a:off x="525979" y="3789040"/>
            <a:ext cx="8208912" cy="2664296"/>
          </a:xfrm>
        </p:spPr>
        <p:txBody>
          <a:bodyPr>
            <a:noAutofit/>
          </a:bodyPr>
          <a:lstStyle/>
          <a:p>
            <a:pPr marL="118872" indent="0" algn="just">
              <a:buNone/>
            </a:pPr>
            <a:r>
              <a:rPr lang="es-ES" sz="1800" dirty="0">
                <a:latin typeface="Century Gothic" pitchFamily="34" charset="0"/>
              </a:rPr>
              <a:t>R</a:t>
            </a:r>
            <a:r>
              <a:rPr lang="es-ES" sz="1800" dirty="0" smtClean="0">
                <a:latin typeface="Century Gothic" pitchFamily="34" charset="0"/>
              </a:rPr>
              <a:t>educción </a:t>
            </a:r>
            <a:r>
              <a:rPr lang="es-ES" sz="1800" dirty="0">
                <a:latin typeface="Century Gothic" pitchFamily="34" charset="0"/>
              </a:rPr>
              <a:t>del superávit que supera los USD $ 200.000,00 (superávit sin propuesta: USD $ 883.775,79), es decir, aunque sigue resultando utilidad para el proyecto ésta disminuye en un 30% para el año 2013. Si de parte de las autoridades del proyecto se plantea esta propuesta se tendría que coordinar esfuerzos a fin de que se asegure la demanda de un determinado número de estudiantes, ya que una reducción de los usuarios podría provocar la inestabilidad financiera y cierre del proyecto; por el mayor nivel de riesgo que involucra la decisión de la autonomía financiera del proyecto. </a:t>
            </a:r>
            <a:endParaRPr lang="es-EC" sz="1800" dirty="0">
              <a:latin typeface="Century Gothic" pitchFamily="34" charset="0"/>
            </a:endParaRPr>
          </a:p>
          <a:p>
            <a:pPr marL="118872" indent="0" algn="just">
              <a:buNone/>
            </a:pPr>
            <a:endParaRPr lang="es-EC" sz="1800" dirty="0">
              <a:latin typeface="Century Gothic" pitchFamily="34"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9" t="24440" r="56993" b="57836"/>
          <a:stretch/>
        </p:blipFill>
        <p:spPr bwMode="auto">
          <a:xfrm>
            <a:off x="354840" y="1628800"/>
            <a:ext cx="8380051" cy="207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707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988840"/>
            <a:ext cx="8077200" cy="1728192"/>
          </a:xfrm>
        </p:spPr>
        <p:txBody>
          <a:bodyPr>
            <a:noAutofit/>
          </a:bodyPr>
          <a:lstStyle/>
          <a:p>
            <a:pPr algn="ctr"/>
            <a:r>
              <a:rPr lang="es-EC" sz="2800" b="1" dirty="0" smtClean="0">
                <a:latin typeface="Century Gothic" pitchFamily="34" charset="0"/>
              </a:rPr>
              <a:t>CONCLUSIONES Y RECOMENDACIONES </a:t>
            </a:r>
            <a:endParaRPr lang="es-EC" sz="2800" b="1" dirty="0">
              <a:solidFill>
                <a:srgbClr val="FFC000"/>
              </a:solidFill>
              <a:latin typeface="Century Gothic" pitchFamily="34" charset="0"/>
            </a:endParaRPr>
          </a:p>
          <a:p>
            <a:endParaRPr lang="es-EC" sz="2800" dirty="0">
              <a:latin typeface="Century Gothi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506" y="548680"/>
            <a:ext cx="2244955" cy="1080120"/>
          </a:xfrm>
          <a:prstGeom prst="rect">
            <a:avLst/>
          </a:prstGeom>
        </p:spPr>
      </p:pic>
    </p:spTree>
    <p:extLst>
      <p:ext uri="{BB962C8B-B14F-4D97-AF65-F5344CB8AC3E}">
        <p14:creationId xmlns:p14="http://schemas.microsoft.com/office/powerpoint/2010/main" val="1320654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PLANIFICACIÓN ESTRATÉGICA </a:t>
            </a:r>
            <a:endParaRPr lang="es-EC" sz="30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108520" y="1556792"/>
            <a:ext cx="9073008" cy="4498032"/>
          </a:xfrm>
        </p:spPr>
        <p:txBody>
          <a:bodyPr>
            <a:normAutofit/>
          </a:bodyPr>
          <a:lstStyle/>
          <a:p>
            <a:pPr algn="just"/>
            <a:r>
              <a:rPr lang="es-EC" sz="2000" b="1" dirty="0" smtClean="0">
                <a:latin typeface="Century Gothic" pitchFamily="34" charset="0"/>
              </a:rPr>
              <a:t>Misión:</a:t>
            </a:r>
            <a:r>
              <a:rPr lang="es-EC" sz="2000" dirty="0" smtClean="0">
                <a:latin typeface="Century Gothic" pitchFamily="34" charset="0"/>
              </a:rPr>
              <a:t> </a:t>
            </a:r>
            <a:r>
              <a:rPr lang="es-ES" sz="2000" dirty="0">
                <a:latin typeface="Century Gothic" pitchFamily="34" charset="0"/>
              </a:rPr>
              <a:t>Democratizar la educación ofreciendo igualdad de oportunidades de acceso a mayores estratos de la población en los niveles de pregrado y posgrado  y en la formación continua a través de procesos tecnológicos  y de la convergencia de medios para dicha modalidad</a:t>
            </a:r>
            <a:r>
              <a:rPr lang="es-ES" sz="2000" dirty="0" smtClean="0">
                <a:latin typeface="Century Gothic" pitchFamily="34" charset="0"/>
              </a:rPr>
              <a:t>.</a:t>
            </a:r>
          </a:p>
          <a:p>
            <a:pPr algn="just"/>
            <a:r>
              <a:rPr lang="es-ES" sz="2000" b="1" dirty="0" smtClean="0">
                <a:latin typeface="Century Gothic" pitchFamily="34" charset="0"/>
              </a:rPr>
              <a:t>Visión:</a:t>
            </a:r>
            <a:r>
              <a:rPr lang="es-ES" sz="2000" dirty="0" smtClean="0">
                <a:latin typeface="Century Gothic" pitchFamily="34" charset="0"/>
              </a:rPr>
              <a:t> </a:t>
            </a:r>
            <a:r>
              <a:rPr lang="es-ES" sz="2000" dirty="0">
                <a:latin typeface="Century Gothic" pitchFamily="34" charset="0"/>
              </a:rPr>
              <a:t>Durante el próximo trienio el SED de la UCSG será un sistema altamente competitivo con la inclusión de los nuevos medios de comunicación Radio-Televisión  de la UCSG, a nivel local, nacional e internacional, que ofrecerá cursos, carreras, programas y proyectos educativos que contribuirán significativamente al desarrollo de la sociedad en respuesta a sus demandas.</a:t>
            </a:r>
            <a:endParaRPr lang="es-EC" sz="2000" dirty="0">
              <a:latin typeface="Century Gothic"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5080414"/>
            <a:ext cx="1588946" cy="1588946"/>
          </a:xfrm>
          <a:prstGeom prst="rect">
            <a:avLst/>
          </a:prstGeom>
          <a:ln>
            <a:noFill/>
          </a:ln>
          <a:effectLst>
            <a:softEdge rad="112500"/>
          </a:effectLst>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5278111"/>
            <a:ext cx="2592288" cy="1247233"/>
          </a:xfrm>
          <a:prstGeom prst="rect">
            <a:avLst/>
          </a:prstGeom>
        </p:spPr>
      </p:pic>
    </p:spTree>
    <p:extLst>
      <p:ext uri="{BB962C8B-B14F-4D97-AF65-F5344CB8AC3E}">
        <p14:creationId xmlns:p14="http://schemas.microsoft.com/office/powerpoint/2010/main" val="327001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Conclusiones </a:t>
            </a:r>
            <a:endParaRPr lang="es-EC" sz="3500" dirty="0">
              <a:latin typeface="Century Gothic" pitchFamily="34" charset="0"/>
            </a:endParaRPr>
          </a:p>
        </p:txBody>
      </p:sp>
      <p:sp>
        <p:nvSpPr>
          <p:cNvPr id="3" name="2 Marcador de contenido"/>
          <p:cNvSpPr>
            <a:spLocks noGrp="1"/>
          </p:cNvSpPr>
          <p:nvPr>
            <p:ph idx="1"/>
          </p:nvPr>
        </p:nvSpPr>
        <p:spPr>
          <a:xfrm>
            <a:off x="88658" y="1484784"/>
            <a:ext cx="9036496" cy="5184576"/>
          </a:xfrm>
        </p:spPr>
        <p:txBody>
          <a:bodyPr>
            <a:noAutofit/>
          </a:bodyPr>
          <a:lstStyle/>
          <a:p>
            <a:pPr lvl="0" algn="just"/>
            <a:r>
              <a:rPr lang="es-ES" sz="1800" dirty="0" smtClean="0">
                <a:latin typeface="Century Gothic" pitchFamily="34" charset="0"/>
              </a:rPr>
              <a:t>La </a:t>
            </a:r>
            <a:r>
              <a:rPr lang="es-ES" sz="1800" dirty="0">
                <a:latin typeface="Century Gothic" pitchFamily="34" charset="0"/>
              </a:rPr>
              <a:t>propuesta </a:t>
            </a:r>
            <a:r>
              <a:rPr lang="es-ES" sz="1800" dirty="0" smtClean="0">
                <a:latin typeface="Century Gothic" pitchFamily="34" charset="0"/>
              </a:rPr>
              <a:t>se </a:t>
            </a:r>
            <a:r>
              <a:rPr lang="es-ES" sz="1800" dirty="0">
                <a:latin typeface="Century Gothic" pitchFamily="34" charset="0"/>
              </a:rPr>
              <a:t>fundamenta en que dentro de la estructura financiera actual del SED existen rubros que están en función de la dependencia que tiene el proyecto respecto de la UCSG, </a:t>
            </a:r>
            <a:r>
              <a:rPr lang="es-ES" sz="1800" dirty="0" smtClean="0">
                <a:latin typeface="Century Gothic" pitchFamily="34" charset="0"/>
              </a:rPr>
              <a:t>es así, </a:t>
            </a:r>
            <a:r>
              <a:rPr lang="es-ES" sz="1800" dirty="0">
                <a:latin typeface="Century Gothic" pitchFamily="34" charset="0"/>
              </a:rPr>
              <a:t>hay costos ocultos que no están considerados dentro del presupuesto y por </a:t>
            </a:r>
            <a:r>
              <a:rPr lang="es-ES" sz="1800" dirty="0" smtClean="0">
                <a:latin typeface="Century Gothic" pitchFamily="34" charset="0"/>
              </a:rPr>
              <a:t>tanto</a:t>
            </a:r>
            <a:r>
              <a:rPr lang="es-ES" sz="1800" dirty="0">
                <a:latin typeface="Century Gothic" pitchFamily="34" charset="0"/>
              </a:rPr>
              <a:t>, hasta el momento no se cancela un valor por los mismos. </a:t>
            </a:r>
            <a:endParaRPr lang="es-EC" sz="1800" dirty="0">
              <a:latin typeface="Century Gothic" pitchFamily="34" charset="0"/>
            </a:endParaRPr>
          </a:p>
          <a:p>
            <a:pPr lvl="0" algn="just"/>
            <a:r>
              <a:rPr lang="es-ES" sz="1800" dirty="0">
                <a:latin typeface="Century Gothic" pitchFamily="34" charset="0"/>
              </a:rPr>
              <a:t>El impacto generado a partir de la propuesta </a:t>
            </a:r>
            <a:r>
              <a:rPr lang="es-ES" sz="1800" dirty="0" smtClean="0">
                <a:latin typeface="Century Gothic" pitchFamily="34" charset="0"/>
              </a:rPr>
              <a:t>es </a:t>
            </a:r>
            <a:r>
              <a:rPr lang="es-ES" sz="1800" dirty="0">
                <a:latin typeface="Century Gothic" pitchFamily="34" charset="0"/>
              </a:rPr>
              <a:t>del 10%, el cual corresponde en gran parte al equipamiento y provisión de servicios de Guayaquil </a:t>
            </a:r>
            <a:r>
              <a:rPr lang="es-ES" sz="1800" dirty="0" smtClean="0">
                <a:latin typeface="Century Gothic" pitchFamily="34" charset="0"/>
              </a:rPr>
              <a:t>y </a:t>
            </a:r>
            <a:r>
              <a:rPr lang="es-ES" sz="1800" dirty="0">
                <a:latin typeface="Century Gothic" pitchFamily="34" charset="0"/>
              </a:rPr>
              <a:t>Playas, así como al pago de bonos por responsabilidad de los involucrados de la UCSG, es así que para llevar a cabo la autonomía completa del SED se necesita de una inversión de USD $ 209.081,12.    </a:t>
            </a:r>
            <a:endParaRPr lang="es-EC" sz="1800" dirty="0">
              <a:latin typeface="Century Gothic" pitchFamily="34" charset="0"/>
            </a:endParaRPr>
          </a:p>
          <a:p>
            <a:pPr lvl="0" algn="just"/>
            <a:r>
              <a:rPr lang="es-ES" sz="1800" dirty="0">
                <a:latin typeface="Century Gothic" pitchFamily="34" charset="0"/>
              </a:rPr>
              <a:t>Por el lado de los gastos de capital, es necesario realizar la inversión de equipos y mobiliario a fin de equipar los centros de apoyo: Guayaquil y Playas, ya que como se indicó estos funcionan dentro de la UCSG, a diferencia de los egresos la inversión en capital se deberá realizar durante el primer año de autonomía del proyecto. </a:t>
            </a:r>
            <a:endParaRPr lang="es-EC" sz="1800" dirty="0">
              <a:latin typeface="Century Gothic" pitchFamily="34" charset="0"/>
            </a:endParaRPr>
          </a:p>
          <a:p>
            <a:pPr lvl="0" algn="just"/>
            <a:r>
              <a:rPr lang="es-ES" sz="1800" dirty="0" smtClean="0">
                <a:latin typeface="Century Gothic" pitchFamily="34" charset="0"/>
              </a:rPr>
              <a:t>Resulta </a:t>
            </a:r>
            <a:r>
              <a:rPr lang="es-ES" sz="1800" dirty="0">
                <a:latin typeface="Century Gothic" pitchFamily="34" charset="0"/>
              </a:rPr>
              <a:t>una reducción del superávit existente, es decir, aunque sigue resultando utilidad para el proyecto ésta disminuye en un 30% para el año 2013. </a:t>
            </a:r>
            <a:endParaRPr lang="es-EC" sz="1800" dirty="0">
              <a:latin typeface="Century Gothic" pitchFamily="34" charset="0"/>
            </a:endParaRPr>
          </a:p>
          <a:p>
            <a:pPr algn="just"/>
            <a:endParaRPr lang="es-EC" sz="1800" dirty="0">
              <a:latin typeface="Century Gothic" pitchFamily="34" charset="0"/>
            </a:endParaRPr>
          </a:p>
        </p:txBody>
      </p:sp>
    </p:spTree>
    <p:extLst>
      <p:ext uri="{BB962C8B-B14F-4D97-AF65-F5344CB8AC3E}">
        <p14:creationId xmlns:p14="http://schemas.microsoft.com/office/powerpoint/2010/main" val="1954478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500" dirty="0" smtClean="0">
                <a:latin typeface="Century Gothic" pitchFamily="34" charset="0"/>
              </a:rPr>
              <a:t>Recomendaciones </a:t>
            </a:r>
            <a:endParaRPr lang="es-EC" sz="3500" dirty="0">
              <a:latin typeface="Century Gothic" pitchFamily="34" charset="0"/>
            </a:endParaRPr>
          </a:p>
        </p:txBody>
      </p:sp>
      <p:sp>
        <p:nvSpPr>
          <p:cNvPr id="3" name="2 Marcador de contenido"/>
          <p:cNvSpPr>
            <a:spLocks noGrp="1"/>
          </p:cNvSpPr>
          <p:nvPr>
            <p:ph idx="1"/>
          </p:nvPr>
        </p:nvSpPr>
        <p:spPr>
          <a:xfrm>
            <a:off x="32494" y="1556792"/>
            <a:ext cx="8931994" cy="5301208"/>
          </a:xfrm>
        </p:spPr>
        <p:txBody>
          <a:bodyPr>
            <a:noAutofit/>
          </a:bodyPr>
          <a:lstStyle/>
          <a:p>
            <a:pPr lvl="0" algn="just"/>
            <a:r>
              <a:rPr lang="es-ES" sz="1600" dirty="0">
                <a:latin typeface="Century Gothic" pitchFamily="34" charset="0"/>
              </a:rPr>
              <a:t>Aunque las decisiones gubernamentales pueden constituir una amenaza, el SED debe estar preparado con la mayor cantidad de evidencias que respalden los procesos académicos y administrativos, cumpliendo a cabalidad con los estándares requeridos para así evitar resultados negativos en los sistemas de evaluación y de acreditación, que pueden a corto o mediano plazo incidir en la calificación institucional. Además, se debe diversificar las formas para el pago de los usuarios, ofreciendo al menos un medio más para el pago en efectivo aparte del Banco Pichincha. </a:t>
            </a:r>
            <a:endParaRPr lang="es-ES" sz="1600" dirty="0" smtClean="0">
              <a:latin typeface="Century Gothic" pitchFamily="34" charset="0"/>
            </a:endParaRPr>
          </a:p>
          <a:p>
            <a:pPr marL="118872" lvl="0" indent="0" algn="just">
              <a:buNone/>
            </a:pPr>
            <a:endParaRPr lang="es-EC" sz="1600" dirty="0">
              <a:latin typeface="Century Gothic" pitchFamily="34" charset="0"/>
            </a:endParaRPr>
          </a:p>
          <a:p>
            <a:pPr lvl="0" algn="just"/>
            <a:r>
              <a:rPr lang="es-ES" sz="1600" dirty="0">
                <a:latin typeface="Century Gothic" pitchFamily="34" charset="0"/>
              </a:rPr>
              <a:t>Previo a la ejecución de la </a:t>
            </a:r>
            <a:r>
              <a:rPr lang="es-ES" sz="1600" dirty="0" smtClean="0">
                <a:latin typeface="Century Gothic" pitchFamily="34" charset="0"/>
              </a:rPr>
              <a:t>propuesta, </a:t>
            </a:r>
            <a:r>
              <a:rPr lang="es-ES" sz="1600" dirty="0">
                <a:latin typeface="Century Gothic" pitchFamily="34" charset="0"/>
              </a:rPr>
              <a:t>se debe cumplir con el desarrollo de un plan de posicionamiento y captación de nuevos usuarios para el SED, ya que una reducción de los usuarios podría provocar la inestabilidad financiera y cierre del proyecto; por el mayor nivel de gasto y de riesgo que involucra la decisión de la autonomía financiera del proyecto</a:t>
            </a:r>
            <a:r>
              <a:rPr lang="es-ES" sz="1600" dirty="0" smtClean="0">
                <a:latin typeface="Century Gothic" pitchFamily="34" charset="0"/>
              </a:rPr>
              <a:t>.</a:t>
            </a:r>
          </a:p>
          <a:p>
            <a:pPr marL="118872" lvl="0" indent="0" algn="just">
              <a:buNone/>
            </a:pPr>
            <a:endParaRPr lang="es-EC" sz="1600" dirty="0">
              <a:latin typeface="Century Gothic" pitchFamily="34" charset="0"/>
            </a:endParaRPr>
          </a:p>
          <a:p>
            <a:pPr algn="just"/>
            <a:r>
              <a:rPr lang="es-ES" sz="1600" dirty="0">
                <a:latin typeface="Century Gothic" pitchFamily="34" charset="0"/>
              </a:rPr>
              <a:t>Aunque en el presente proyecto se realiza una evaluación del resultado de la situación financiera del proyecto, considerando las variaciones indicadas, es necesario que sobretodo durante el primer año se desarrolle un seguimiento que permita asegurar la viabilidad financiera del SED con el aumento de los rubros de egresos y gastos de capital. </a:t>
            </a:r>
            <a:endParaRPr lang="es-EC" sz="1500" dirty="0">
              <a:latin typeface="Century Gothic" pitchFamily="34" charset="0"/>
            </a:endParaRPr>
          </a:p>
        </p:txBody>
      </p:sp>
    </p:spTree>
    <p:extLst>
      <p:ext uri="{BB962C8B-B14F-4D97-AF65-F5344CB8AC3E}">
        <p14:creationId xmlns:p14="http://schemas.microsoft.com/office/powerpoint/2010/main" val="2022842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5153370"/>
            <a:ext cx="8077200" cy="1728192"/>
          </a:xfrm>
        </p:spPr>
        <p:txBody>
          <a:bodyPr>
            <a:noAutofit/>
          </a:bodyPr>
          <a:lstStyle/>
          <a:p>
            <a:pPr algn="r"/>
            <a:r>
              <a:rPr lang="es-EC" sz="4800" b="1" dirty="0" smtClean="0">
                <a:latin typeface="Amienne" pitchFamily="82" charset="0"/>
              </a:rPr>
              <a:t>Gracias …</a:t>
            </a:r>
            <a:endParaRPr lang="es-EC" sz="4800" b="1" dirty="0">
              <a:solidFill>
                <a:srgbClr val="FFC000"/>
              </a:solidFill>
              <a:latin typeface="Amienne" pitchFamily="82" charset="0"/>
            </a:endParaRPr>
          </a:p>
          <a:p>
            <a:endParaRPr lang="es-EC" sz="2800" dirty="0">
              <a:latin typeface="Century Gothic" pitchFamily="34" charset="0"/>
            </a:endParaRPr>
          </a:p>
        </p:txBody>
      </p:sp>
    </p:spTree>
    <p:extLst>
      <p:ext uri="{BB962C8B-B14F-4D97-AF65-F5344CB8AC3E}">
        <p14:creationId xmlns:p14="http://schemas.microsoft.com/office/powerpoint/2010/main" val="303269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Objetivos </a:t>
            </a:r>
            <a:endParaRPr lang="es-EC" sz="3000" dirty="0">
              <a:latin typeface="Century Gothic" pitchFamily="34" charset="0"/>
            </a:endParaRPr>
          </a:p>
        </p:txBody>
      </p:sp>
      <p:sp>
        <p:nvSpPr>
          <p:cNvPr id="3" name="2 Marcador de contenido"/>
          <p:cNvSpPr>
            <a:spLocks noGrp="1"/>
          </p:cNvSpPr>
          <p:nvPr>
            <p:ph idx="1"/>
          </p:nvPr>
        </p:nvSpPr>
        <p:spPr>
          <a:xfrm>
            <a:off x="179512" y="1628800"/>
            <a:ext cx="8640960" cy="4896544"/>
          </a:xfrm>
        </p:spPr>
        <p:txBody>
          <a:bodyPr>
            <a:normAutofit/>
          </a:bodyPr>
          <a:lstStyle/>
          <a:p>
            <a:pPr lvl="0" algn="just"/>
            <a:r>
              <a:rPr lang="es-ES" sz="2200" dirty="0" smtClean="0">
                <a:latin typeface="Century Gothic" pitchFamily="34" charset="0"/>
              </a:rPr>
              <a:t>El </a:t>
            </a:r>
            <a:r>
              <a:rPr lang="es-ES" sz="2200" dirty="0">
                <a:latin typeface="Century Gothic" pitchFamily="34" charset="0"/>
              </a:rPr>
              <a:t>posicionamiento a nivel nacional e internacional del  SED</a:t>
            </a:r>
            <a:endParaRPr lang="es-EC" sz="2200" dirty="0">
              <a:latin typeface="Century Gothic" pitchFamily="34" charset="0"/>
            </a:endParaRPr>
          </a:p>
          <a:p>
            <a:pPr lvl="0" algn="just"/>
            <a:r>
              <a:rPr lang="es-DO" sz="2200" dirty="0">
                <a:latin typeface="Century Gothic" pitchFamily="34" charset="0"/>
              </a:rPr>
              <a:t>Generar condiciones para la actualización y flexibilización del currículo de </a:t>
            </a:r>
            <a:r>
              <a:rPr lang="es-DO" sz="2200" dirty="0" smtClean="0">
                <a:latin typeface="Century Gothic" pitchFamily="34" charset="0"/>
              </a:rPr>
              <a:t>Formación </a:t>
            </a:r>
            <a:r>
              <a:rPr lang="es-DO" sz="2200" dirty="0">
                <a:latin typeface="Century Gothic" pitchFamily="34" charset="0"/>
              </a:rPr>
              <a:t>superior en la modalidad a través de convergencia de medios.</a:t>
            </a:r>
            <a:endParaRPr lang="es-EC" sz="2200" dirty="0">
              <a:latin typeface="Century Gothic" pitchFamily="34" charset="0"/>
            </a:endParaRPr>
          </a:p>
        </p:txBody>
      </p:sp>
      <p:sp>
        <p:nvSpPr>
          <p:cNvPr id="4" name="AutoShape 2"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xQSERQSExQVFBQVFRcVFBcYFxUUFRQYFBcXFhcWFRcYHDQgGBwlHBcUIT0hJTUuLi4uFx80RDMsNzQtLisBCgoKDg0OGxAQGywkICUvKy0tLiwsLCw0Ly0sLSwsLDIsLCwsLCwsLCwsLiwsLCwsLCwsLCwsLywsLCwsLCw0LP/AABEIAIAAgAMBIgACEQEDEQH/xAAcAAADAAIDAQAAAAAAAAAAAAACAwQBBQAGBwj/xAA3EAACAQIEBAQEBQMEAwAAAAABAgMAEQQSITEFBhNBIlFhcQcUMoEjM0KR0aGx8GKCweEVFiT/xAAZAQEAAwEBAAAAAAAAAAAAAAAAAQIDBAX/xAAkEQACAgICAQMFAAAAAAAAAAAAAQIRAxIhMSITQfAEUWFxgf/aAAwDAQACEQMRAD8A8dmOU0wNpScV9Qp6R1Q9SN7NI4lJSXW/Y0WIk/SPv/FTsaFZzp8exaZABftU8Jzlr+Qt6VMzUzCvZh66VNGfrbSSfQS6aU2myxX96nGmlQaOOvAT2rMa307UO5t3o8PIASp3v+9Aq25KaVKdRTaTNuPahvPoW7HYVjLrrTBQsdR96GLXuwMlEBRVwUCiiUTEbE0+HFef7/zQvCKnZbVJhtPGzaVykYOS4t5f2qioO2ElJWgMtzSJZew/eixMlttzUYNDDLkrxQzMfOiW9BGtd2+HHJh4niGj6nTjjXPIwF21NgFB037mhnHq30dQW/lVCAEbVtOauASYDFPhpCrMliGXZlbVTbtp2rVoaHTCgumKxa1HQtQ0pC5XsL1Az3qjGnahgj0vQ5ctynqhalq5mIqk0mYaUKSg0uxkjWFJZh3NPZdKECheSbAwejH2q6pMOniv5Cq6GmBVEhxn1D2pQWqsUmt/Kuz8ncpzTT4eSXCTyYRpBnZFNil7Eg72vvbsDQwyRqTbC5I5ahmZJsdMuGwhYhSxytiCls6Regut27Xtvt9A8oYPhuaSbh/RvlWOTpHS265l899feun/ABs5SnxEWD+Tgzph+qpRLAqriLLlXuPwzt6VJ8C+AYrCz4k4iCSFWiQKWFgxDH+an3MZPaF3/DtXOfDeDl5PnnhjnmQeNntIoUWUpf6bf1rwDmTgpwrDLIk8DlhFOn5cmX6h6MLi69r13j4u8rYzEcUklhw80seSMBlW6mw1ANd55H5Py8EOE4hDe7SSGMeJ1uSVK22fyt50LQyOEbs+e45L0TVseJ8AxOGCtPBLCrGyl1sCRra+17VrWqD0E7RLjV0BrA7VURep3a1DGcKlsYZbms2ob+9HQqqAl96FTfamFBQMbUKyTu2Nwvf7VRSsOth7602h0Y1UUKkG9e28nfF552w2D+TDTOVjzJII49N2CZDlAUE2HlXio3riytGyyIWVlIYMpIZSNiCKGeXEpqz6f+IHPMXCkiLxvK8xYRqpCjwZcxZjt9S+e9R/D34iLxWSWMQGHpIrXLh82YkW0UWrzSLH/wDsgw2GmnTDYrDiSxKZlxQk6eq2YZXHTN173uO4HpHw0+Hn/immdp+s8oVRZMiqqknuxuSSPK1qscLjGMafZHzp8Vl4fi2wpwzSlVVswkCg5hfbKa7TypzMvEMGMVDGVJzDpuQPGmmXML6E9/Xauo8//Cs8QxXzSYkREoqsrRlxddiCGHbt6V5xxbmlsBgzwnBziUB3M2JQFc2c6xxanTe7X17VFkqEZJKPZs+c/iwcfhmwyYURBzaQuwkIA7KMoym/ftXmrUuAUxqg9DHFRjSMUEi96Imlu3ahMmqF5qwGrJWjRLUMabYp3pLNRlKyIGIJCsQv1EAkKDtmPahjO/cfh8QCNdD/AHp4NRnAShgpjcFvpBRrtbfKLa7j96NsJKgzFJAuhJKsAM22tra0NIZ3XkPG9YlksPWjGBnsSYZbDc9NwPvpWHwUgYIY5A52UowY+y2udj+1DX1LXBNExUhgSCCCCDYqRqCCNj617H8Hed5JsbKuOxTMzxBYRIQq3ViWAAsoa3fc2ryZeHSnQRSncfQ/bft2qeSBgSpVrruCDcW3uO1LMJQUkd/+JHPUkmMxKYTFOcLIqowU+Byos2W+wPmLXrz8MKycI4UOUcIdmKsFPs1rVj5WRwSsbsq7kKxA9yBpQReseBiNWS96HCYWRjZI3a4uMqs2g0J0FVJw6W0hKMvTAZ8ylSoO1wR/ljQ3jO0TX70Ip3yrllXI92F1GVrsOxUW1Fc6DZS+Vso3bKcotvc7UFigKKhzfbvrpcelZzDzoSmijFYKVEDGKQBrEMUYLZtFNyLG/bzqvCRth4sRBPHNH8wqpmMZzBoZUkIyORm2AOumYVTJzEv6Y2zfJ/JXLjLl1zSZQLk+Qvpbc0HHONLPiBOsbITOZTZlDAMwawZVuW0+o+mlDCSc27XBbDxxomSOTDzMhl6nSdCjAxpFHHLEd846TXFrEErruG4fjIYRXgklhfDR4VkK2EksJzL0yL5rMV03sx86in5pAlWeOLJOi+GTwrdzIWMhRQAGt4bi17k27U3h/NSRS/hwfgNO0zwMwyaiMqEYDwFDG2VraB7edzKY006osJkkwyI8GJL3mu/y5YM07K3hbMLa2vprer+J8zq8zSdOWMI+IDIYkdD8y2YiZWYWYlSCL65ARY3Fdd4fxQJHh0KsTBiWnJuBmDCAZNtPyBr/AKttNbBzAgWaMxHpT9RpRmGbO7Zo3BtbwWFv921zUHZp+DZYjjCZL9DEIjDEKvgLj/6hEsdmZtfyzpfuACbXqKTmURyRK+HmN40wzq6kPNAMyvbX62LWA1AyLqdRUg50VcTLihBeSV1cgtpHbNnEbAX8QYWuPBlX6rVqPm1aGGAK3TilklzNYuxlESlQALKoES+5JOmwsckpOb1ibyHFtCIkXD4ppEw2Iw4jeEoJM7MWZgCSQgYErbcDUVrjj26eHg6c8c0KSIqKn5olLNn1IZTqQbBrgdu26i5sRZZXELWmxEuIcFwbNLHPGFTw2FhOxJ1zZV2rSQcSSKV3WMlZIGgcXVCA6hS0ZC2Q6Dse/nSyPQnHlHZcNxcL8u7QYhUwc8MsZEZF4QwZklu1lLOisDqLl/PSHBcT6RwoeObNgpGkAy26okZCqy3P4d7Kv6rqQO2utwXHYuk2GETBGijQuCAxaOQyZytra3ta/rer4eYUXMhiJjmVlmXMMzWVVis1rXSwOo3LbX0ijqh5wuvnyx0/EEjxGGkaLFBsKsEUidECzLewJL3BbWykC9q08snzJjypiQYoY8NKkSZhlUkE3voWAJyEbg6mix/MWZobqS8MZUNceOTaOVrC5KLYDuMoNxVc/MkGIKiVXhHW+Zd4yDmmKIklxoVDGMNmGYqWc2a+k9HLNbTd9ITxpzikgPQkWRVcLZGyPApvHlJNzk8QvqLW1010eK4ZLECzxSIoIBLIygFhcAkjQka1v+LczdYiYx2kHXAykdM9d3e9iLgDqMLd7DUVziHMkWIV0eKQBpIX0Zb/AIEHQy3y/q+q/bbXeoNdUqSR1hd9qaKWjW3H386MtQtHoXOdvvWITqPegdrn2rMWhHvQz28rNilSY2fXKPvVJayk+VapjQ1+oyaxSQcS3NWOD2tSMIKqzdqFcMVr+zEbaa1zqA1xqFlAF/Khs7RNAbOPe1Xz3uLevp5VrFOtbLEPt6g/8UMsD8GTYixII9j9qwsYpjw+G/8AlqWhoGvLlDEl7WvTl09KkzG+9vtTwx3NC8JAXvcW/wC652pbPdvb/DRE0KKVkyd6K9YauJvQ519iuWYFDvrt51Gse3a+3rVESXtc/T296S6Ek2Gn9KkvkuVSYzDrY1VvSIjp6jQ0d7bVBtjpRCb9qnxMnYUEsxPtSqkxyZb4Rm9bGQ6J7fxWtrZYfUJ6XFGW+nd2vnZTl0t6Vr8SuVrDarpZQouagJz3Pe+3p2qDpztcJdnFaiZyaVtRjXShgm+j/9k=">
            <a:hlinkClick r:id="rId2"/>
          </p:cNvPr>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sz="2000" dirty="0">
              <a:latin typeface="Century Gothic" pitchFamily="34"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789040"/>
            <a:ext cx="3242610" cy="2376264"/>
          </a:xfrm>
          <a:prstGeom prst="rect">
            <a:avLst/>
          </a:prstGeom>
        </p:spPr>
      </p:pic>
    </p:spTree>
    <p:extLst>
      <p:ext uri="{BB962C8B-B14F-4D97-AF65-F5344CB8AC3E}">
        <p14:creationId xmlns:p14="http://schemas.microsoft.com/office/powerpoint/2010/main" val="251677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32056"/>
            <a:ext cx="8229600" cy="1252728"/>
          </a:xfrm>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ESTRUCTURA ORGANIZACIONAL </a:t>
            </a:r>
            <a:r>
              <a:rPr lang="es-EC" sz="3000" dirty="0">
                <a:effectLst>
                  <a:outerShdw blurRad="38100" dist="38100" dir="2700000" algn="tl">
                    <a:srgbClr val="000000">
                      <a:alpha val="43137"/>
                    </a:srgbClr>
                  </a:outerShdw>
                </a:effectLst>
                <a:latin typeface="Century Gothic" pitchFamily="34" charset="0"/>
              </a:rPr>
              <a:t>SED – UCSG</a:t>
            </a:r>
          </a:p>
        </p:txBody>
      </p:sp>
      <p:pic>
        <p:nvPicPr>
          <p:cNvPr id="4" name="3 Imagen"/>
          <p:cNvPicPr/>
          <p:nvPr/>
        </p:nvPicPr>
        <p:blipFill rotWithShape="1">
          <a:blip r:embed="rId2"/>
          <a:srcRect l="12304" t="21842" r="52191" b="13753"/>
          <a:stretch/>
        </p:blipFill>
        <p:spPr bwMode="auto">
          <a:xfrm>
            <a:off x="2051720" y="1268760"/>
            <a:ext cx="5400600" cy="5445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927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effectLst>
                  <a:outerShdw blurRad="38100" dist="38100" dir="2700000" algn="tl">
                    <a:srgbClr val="000000">
                      <a:alpha val="43137"/>
                    </a:srgbClr>
                  </a:outerShdw>
                </a:effectLst>
                <a:latin typeface="Century Gothic" pitchFamily="34" charset="0"/>
              </a:rPr>
              <a:t>INFLUENCIA EN EL MERCADO </a:t>
            </a:r>
            <a:endParaRPr lang="es-EC" sz="3000"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57200" y="1487159"/>
            <a:ext cx="8877672" cy="2301881"/>
          </a:xfrm>
        </p:spPr>
        <p:txBody>
          <a:bodyPr>
            <a:normAutofit/>
          </a:bodyPr>
          <a:lstStyle/>
          <a:p>
            <a:pPr algn="just"/>
            <a:r>
              <a:rPr lang="es-EC" sz="2500" dirty="0" smtClean="0">
                <a:latin typeface="Century Gothic" pitchFamily="34" charset="0"/>
              </a:rPr>
              <a:t>Crecimiento </a:t>
            </a:r>
            <a:r>
              <a:rPr lang="es-EC" sz="2500" dirty="0">
                <a:latin typeface="Century Gothic" pitchFamily="34" charset="0"/>
              </a:rPr>
              <a:t>promedio del 8.3% por </a:t>
            </a:r>
            <a:r>
              <a:rPr lang="es-EC" sz="2500" dirty="0" smtClean="0">
                <a:latin typeface="Century Gothic" pitchFamily="34" charset="0"/>
              </a:rPr>
              <a:t>periodo del número de estudiantes. </a:t>
            </a:r>
            <a:endParaRPr lang="es-EC" sz="2500" dirty="0">
              <a:latin typeface="Century Gothic"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5976664" cy="3240360"/>
          </a:xfrm>
          <a:prstGeom prst="rect">
            <a:avLst/>
          </a:prstGeom>
          <a:noFill/>
        </p:spPr>
      </p:pic>
    </p:spTree>
    <p:extLst>
      <p:ext uri="{BB962C8B-B14F-4D97-AF65-F5344CB8AC3E}">
        <p14:creationId xmlns:p14="http://schemas.microsoft.com/office/powerpoint/2010/main" val="188721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Crecimiento por carrera</a:t>
            </a:r>
            <a:endParaRPr lang="es-EC" sz="3000" dirty="0">
              <a:latin typeface="Century Gothic" pitchFamily="34" charset="0"/>
            </a:endParaRPr>
          </a:p>
        </p:txBody>
      </p:sp>
      <p:sp>
        <p:nvSpPr>
          <p:cNvPr id="3" name="2 Marcador de contenido"/>
          <p:cNvSpPr>
            <a:spLocks noGrp="1"/>
          </p:cNvSpPr>
          <p:nvPr>
            <p:ph idx="1"/>
          </p:nvPr>
        </p:nvSpPr>
        <p:spPr>
          <a:xfrm>
            <a:off x="35496" y="1539695"/>
            <a:ext cx="8928992" cy="4625609"/>
          </a:xfrm>
        </p:spPr>
        <p:txBody>
          <a:bodyPr>
            <a:normAutofit/>
          </a:bodyPr>
          <a:lstStyle/>
          <a:p>
            <a:pPr algn="just"/>
            <a:r>
              <a:rPr lang="es-EC" sz="2000" dirty="0" smtClean="0">
                <a:latin typeface="Century Gothic" pitchFamily="34" charset="0"/>
              </a:rPr>
              <a:t>La </a:t>
            </a:r>
            <a:r>
              <a:rPr lang="es-EC" sz="2000" dirty="0">
                <a:latin typeface="Century Gothic" pitchFamily="34" charset="0"/>
              </a:rPr>
              <a:t>carrera de Derecho es la de mayor número de </a:t>
            </a:r>
            <a:r>
              <a:rPr lang="es-EC" sz="2000" dirty="0" smtClean="0">
                <a:latin typeface="Century Gothic" pitchFamily="34" charset="0"/>
              </a:rPr>
              <a:t>estudiantes: 42% </a:t>
            </a:r>
          </a:p>
          <a:p>
            <a:pPr algn="just"/>
            <a:r>
              <a:rPr lang="es-EC" sz="2000" dirty="0" smtClean="0">
                <a:latin typeface="Century Gothic" pitchFamily="34" charset="0"/>
              </a:rPr>
              <a:t>Marketing</a:t>
            </a:r>
            <a:r>
              <a:rPr lang="es-EC" sz="2000" dirty="0">
                <a:latin typeface="Century Gothic" pitchFamily="34" charset="0"/>
              </a:rPr>
              <a:t>, con un </a:t>
            </a:r>
            <a:r>
              <a:rPr lang="es-EC" sz="2000" dirty="0" smtClean="0">
                <a:latin typeface="Century Gothic" pitchFamily="34" charset="0"/>
              </a:rPr>
              <a:t>19% </a:t>
            </a:r>
            <a:r>
              <a:rPr lang="es-EC" sz="2000" dirty="0">
                <a:latin typeface="Century Gothic" pitchFamily="34" charset="0"/>
              </a:rPr>
              <a:t>del total </a:t>
            </a:r>
            <a:endParaRPr lang="es-EC" sz="2000" dirty="0" smtClean="0">
              <a:latin typeface="Century Gothic" pitchFamily="34" charset="0"/>
            </a:endParaRPr>
          </a:p>
          <a:p>
            <a:pPr algn="just"/>
            <a:r>
              <a:rPr lang="es-EC" sz="2000" dirty="0" smtClean="0">
                <a:latin typeface="Century Gothic" pitchFamily="34" charset="0"/>
              </a:rPr>
              <a:t>Trabajo Social, con un 13% del total </a:t>
            </a:r>
          </a:p>
          <a:p>
            <a:pPr algn="just"/>
            <a:r>
              <a:rPr lang="es-EC" sz="2000" dirty="0" smtClean="0">
                <a:latin typeface="Century Gothic" pitchFamily="34" charset="0"/>
              </a:rPr>
              <a:t>Administración </a:t>
            </a:r>
            <a:r>
              <a:rPr lang="es-EC" sz="2000" dirty="0">
                <a:latin typeface="Century Gothic" pitchFamily="34" charset="0"/>
              </a:rPr>
              <a:t>con un </a:t>
            </a:r>
            <a:r>
              <a:rPr lang="es-EC" sz="2000" dirty="0" smtClean="0">
                <a:latin typeface="Century Gothic" pitchFamily="34" charset="0"/>
              </a:rPr>
              <a:t>11% </a:t>
            </a:r>
          </a:p>
          <a:p>
            <a:pPr algn="just"/>
            <a:r>
              <a:rPr lang="es-EC" sz="2000" dirty="0" smtClean="0">
                <a:latin typeface="Century Gothic" pitchFamily="34" charset="0"/>
              </a:rPr>
              <a:t>Las </a:t>
            </a:r>
            <a:r>
              <a:rPr lang="es-EC" sz="2000" dirty="0">
                <a:latin typeface="Century Gothic" pitchFamily="34" charset="0"/>
              </a:rPr>
              <a:t>otras carreras (Contabilidad, </a:t>
            </a:r>
            <a:r>
              <a:rPr lang="es-EC" sz="2000" dirty="0" smtClean="0">
                <a:latin typeface="Century Gothic" pitchFamily="34" charset="0"/>
              </a:rPr>
              <a:t>Turismo y </a:t>
            </a:r>
            <a:r>
              <a:rPr lang="es-EC" sz="2000" dirty="0">
                <a:latin typeface="Century Gothic" pitchFamily="34" charset="0"/>
              </a:rPr>
              <a:t>Licenciatura en Educación Básica) suman alrededor de un </a:t>
            </a:r>
            <a:r>
              <a:rPr lang="es-EC" sz="2000" dirty="0" smtClean="0">
                <a:latin typeface="Century Gothic" pitchFamily="34" charset="0"/>
              </a:rPr>
              <a:t>15% </a:t>
            </a:r>
            <a:r>
              <a:rPr lang="es-EC" sz="2000" dirty="0">
                <a:latin typeface="Century Gothic" pitchFamily="34" charset="0"/>
              </a:rPr>
              <a:t>en total. </a:t>
            </a:r>
            <a:endParaRPr lang="es-EC" sz="2000" dirty="0" smtClean="0">
              <a:latin typeface="Century Gothic" pitchFamily="34" charset="0"/>
            </a:endParaRPr>
          </a:p>
          <a:p>
            <a:pPr algn="just"/>
            <a:r>
              <a:rPr lang="es-EC" sz="2000" dirty="0">
                <a:latin typeface="Century Gothic" pitchFamily="34" charset="0"/>
              </a:rPr>
              <a:t>N</a:t>
            </a:r>
            <a:r>
              <a:rPr lang="es-EC" sz="2000" dirty="0" smtClean="0">
                <a:latin typeface="Century Gothic" pitchFamily="34" charset="0"/>
              </a:rPr>
              <a:t>ivel </a:t>
            </a:r>
            <a:r>
              <a:rPr lang="es-EC" sz="2000" dirty="0">
                <a:latin typeface="Century Gothic" pitchFamily="34" charset="0"/>
              </a:rPr>
              <a:t>de </a:t>
            </a:r>
            <a:r>
              <a:rPr lang="es-EC" sz="2000" dirty="0" smtClean="0">
                <a:latin typeface="Century Gothic" pitchFamily="34" charset="0"/>
              </a:rPr>
              <a:t>deserción: 20% </a:t>
            </a:r>
            <a:r>
              <a:rPr lang="es-EC" sz="2000" dirty="0">
                <a:latin typeface="Century Gothic" pitchFamily="34" charset="0"/>
              </a:rPr>
              <a:t>en promedio</a:t>
            </a:r>
          </a:p>
          <a:p>
            <a:pPr algn="just"/>
            <a:endParaRPr lang="es-EC" sz="2000" dirty="0">
              <a:latin typeface="Century Gothic"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89040"/>
            <a:ext cx="5184576" cy="2880320"/>
          </a:xfrm>
          <a:prstGeom prst="rect">
            <a:avLst/>
          </a:prstGeom>
          <a:noFill/>
        </p:spPr>
      </p:pic>
    </p:spTree>
    <p:extLst>
      <p:ext uri="{BB962C8B-B14F-4D97-AF65-F5344CB8AC3E}">
        <p14:creationId xmlns:p14="http://schemas.microsoft.com/office/powerpoint/2010/main" val="131025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latin typeface="Century Gothic" pitchFamily="34" charset="0"/>
              </a:rPr>
              <a:t>Participación en el mercado</a:t>
            </a:r>
            <a:endParaRPr lang="es-EC" sz="3000" dirty="0">
              <a:latin typeface="Century Gothic" pitchFamily="34" charset="0"/>
            </a:endParaRPr>
          </a:p>
        </p:txBody>
      </p:sp>
      <p:sp>
        <p:nvSpPr>
          <p:cNvPr id="3" name="2 Marcador de contenido"/>
          <p:cNvSpPr>
            <a:spLocks noGrp="1"/>
          </p:cNvSpPr>
          <p:nvPr>
            <p:ph idx="1"/>
          </p:nvPr>
        </p:nvSpPr>
        <p:spPr>
          <a:xfrm>
            <a:off x="-36512" y="1412776"/>
            <a:ext cx="8784976" cy="4625609"/>
          </a:xfrm>
        </p:spPr>
        <p:txBody>
          <a:bodyPr>
            <a:normAutofit/>
          </a:bodyPr>
          <a:lstStyle/>
          <a:p>
            <a:pPr algn="just"/>
            <a:r>
              <a:rPr lang="es-EC" sz="2200" dirty="0">
                <a:latin typeface="Century Gothic" pitchFamily="34" charset="0"/>
              </a:rPr>
              <a:t>E</a:t>
            </a:r>
            <a:r>
              <a:rPr lang="es-EC" sz="2200" dirty="0" smtClean="0">
                <a:latin typeface="Century Gothic" pitchFamily="34" charset="0"/>
              </a:rPr>
              <a:t>l </a:t>
            </a:r>
            <a:r>
              <a:rPr lang="es-EC" sz="2200" dirty="0">
                <a:latin typeface="Century Gothic" pitchFamily="34" charset="0"/>
              </a:rPr>
              <a:t>SED UCSG tiene una participación en el mercado equivalente al 2%. </a:t>
            </a:r>
          </a:p>
          <a:p>
            <a:pPr algn="just"/>
            <a:r>
              <a:rPr lang="es-EC" sz="2200" dirty="0">
                <a:latin typeface="Century Gothic" pitchFamily="34" charset="0"/>
              </a:rPr>
              <a:t> </a:t>
            </a:r>
            <a:r>
              <a:rPr lang="es-EC" sz="2200" dirty="0" smtClean="0">
                <a:latin typeface="Century Gothic" pitchFamily="34" charset="0"/>
              </a:rPr>
              <a:t>La </a:t>
            </a:r>
            <a:r>
              <a:rPr lang="es-EC" sz="2200" dirty="0">
                <a:latin typeface="Century Gothic" pitchFamily="34" charset="0"/>
              </a:rPr>
              <a:t>mínima participación del SED explica el elevado posicionamiento que tienen ciertas instituciones de educación superior que ofrecen esta modalidad de estudios; tales como, la Universidad Técnica Particular de Loja –UTPL que es la de mayor demanda en el mercado, su número total de estudiantes al año 2011 fue superior a los </a:t>
            </a:r>
            <a:r>
              <a:rPr lang="es-EC" sz="2200" dirty="0" smtClean="0">
                <a:latin typeface="Century Gothic" pitchFamily="34" charset="0"/>
              </a:rPr>
              <a:t>24.000.</a:t>
            </a:r>
            <a:endParaRPr lang="es-EC" sz="2200" dirty="0">
              <a:latin typeface="Century Gothic" pitchFamily="34" charset="0"/>
            </a:endParaRPr>
          </a:p>
        </p:txBody>
      </p:sp>
      <p:pic>
        <p:nvPicPr>
          <p:cNvPr id="4100" name="Picture 4" descr="http://ecuadoruniversitario.com/wp-content/uploads/2011/09/ecuadoruniversitario_com_logo_utpl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9" t="18786" r="8188" b="20303"/>
          <a:stretch/>
        </p:blipFill>
        <p:spPr bwMode="auto">
          <a:xfrm>
            <a:off x="2627784" y="4509120"/>
            <a:ext cx="3528392" cy="191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84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997</TotalTime>
  <Words>2583</Words>
  <Application>Microsoft Office PowerPoint</Application>
  <PresentationFormat>Presentación en pantalla (4:3)</PresentationFormat>
  <Paragraphs>107</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Módulo</vt:lpstr>
      <vt:lpstr>Autor: Dolores Masa Sánchez</vt:lpstr>
      <vt:lpstr>Presentación de PowerPoint</vt:lpstr>
      <vt:lpstr>ANTECEDENTES</vt:lpstr>
      <vt:lpstr>PLANIFICACIÓN ESTRATÉGICA </vt:lpstr>
      <vt:lpstr>Objetivos </vt:lpstr>
      <vt:lpstr>ESTRUCTURA ORGANIZACIONAL SED – UCSG</vt:lpstr>
      <vt:lpstr>INFLUENCIA EN EL MERCADO </vt:lpstr>
      <vt:lpstr>Crecimiento por carrera</vt:lpstr>
      <vt:lpstr>Participación en el mercado</vt:lpstr>
      <vt:lpstr>Ámbito de Desarrollo</vt:lpstr>
      <vt:lpstr>Diagnóstico Situacional del Proyecto SED - Macroambiente</vt:lpstr>
      <vt:lpstr>Diagnóstico Situacional del Proyecto SED - Microambiente</vt:lpstr>
      <vt:lpstr>FODA </vt:lpstr>
      <vt:lpstr>FODA </vt:lpstr>
      <vt:lpstr>Análisis Vectorial FODA </vt:lpstr>
      <vt:lpstr>Presentación de PowerPoint</vt:lpstr>
      <vt:lpstr>Estructura Académica </vt:lpstr>
      <vt:lpstr>Estructura Administrativa </vt:lpstr>
      <vt:lpstr>Estructura Financiera </vt:lpstr>
      <vt:lpstr>Análisis Horizontal </vt:lpstr>
      <vt:lpstr>Análisis Horizontal</vt:lpstr>
      <vt:lpstr>Análisis Vertical</vt:lpstr>
      <vt:lpstr>Estado de Fuentes y Usos </vt:lpstr>
      <vt:lpstr>Presentación de PowerPoint</vt:lpstr>
      <vt:lpstr>Estructura financiera</vt:lpstr>
      <vt:lpstr>Remuneraciones complementarias - Bonificación por responsabilidad:</vt:lpstr>
      <vt:lpstr>Difusión, Información y Publicidad: </vt:lpstr>
      <vt:lpstr>Servicios de aseo, internet y otros servicios generales: </vt:lpstr>
      <vt:lpstr>Presentación de PowerPoint</vt:lpstr>
      <vt:lpstr>Instalación, Mantenimiento y Reparación:</vt:lpstr>
      <vt:lpstr>Arrendamiento de bienes - Edificios, locales y residencias:</vt:lpstr>
      <vt:lpstr>Gastos en informática – arrendamiento de equipos informáticos: </vt:lpstr>
      <vt:lpstr>Gastos en informática – arrendamiento de equipos informáticos: </vt:lpstr>
      <vt:lpstr>Gastos de Suministros y Materiales:</vt:lpstr>
      <vt:lpstr>Gastos de Capital:</vt:lpstr>
      <vt:lpstr>Análisis Comparativo: Situación actual Vs. Autonomía del proyecto </vt:lpstr>
      <vt:lpstr>Análisis Comparativo: Situación actual Vs. Autonomía del proyecto </vt:lpstr>
      <vt:lpstr>Situación financiera del SED con propuesta</vt:lpstr>
      <vt:lpstr>Presentación de PowerPoint</vt:lpstr>
      <vt:lpstr>Conclusiones </vt:lpstr>
      <vt:lpstr>Recomendaciones </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 Dolores Masa Sánchez</dc:title>
  <dc:creator>user</dc:creator>
  <cp:lastModifiedBy>usuario</cp:lastModifiedBy>
  <cp:revision>68</cp:revision>
  <dcterms:created xsi:type="dcterms:W3CDTF">2013-10-29T03:36:15Z</dcterms:created>
  <dcterms:modified xsi:type="dcterms:W3CDTF">2015-03-19T13:00:21Z</dcterms:modified>
</cp:coreProperties>
</file>