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8" r:id="rId2"/>
    <p:sldId id="276" r:id="rId3"/>
    <p:sldId id="277" r:id="rId4"/>
    <p:sldId id="275" r:id="rId5"/>
    <p:sldId id="274" r:id="rId6"/>
    <p:sldId id="279" r:id="rId7"/>
    <p:sldId id="280" r:id="rId8"/>
    <p:sldId id="273" r:id="rId9"/>
    <p:sldId id="257" r:id="rId10"/>
    <p:sldId id="281" r:id="rId11"/>
    <p:sldId id="282" r:id="rId12"/>
    <p:sldId id="258" r:id="rId13"/>
    <p:sldId id="259" r:id="rId14"/>
    <p:sldId id="260" r:id="rId15"/>
    <p:sldId id="283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35B61D-FD1A-4C51-BA41-D640FC31FB18}" type="datetimeFigureOut">
              <a:rPr lang="es-EC" smtClean="0"/>
              <a:t>10/07/2013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73374D-0296-4CF1-8F13-DBE6910EF06C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ESCUELA POLITÉCNICA DEL </a:t>
            </a:r>
            <a:r>
              <a:rPr lang="es-EC" sz="2800" dirty="0" smtClean="0"/>
              <a:t>EJÉRCITO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es-EC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s-EC" dirty="0" smtClean="0">
                <a:latin typeface="Times New Roman"/>
                <a:ea typeface="Times New Roman"/>
              </a:rPr>
              <a:t>MAESTRÍA </a:t>
            </a:r>
            <a:r>
              <a:rPr lang="es-EC" dirty="0">
                <a:latin typeface="Times New Roman"/>
                <a:ea typeface="Times New Roman"/>
              </a:rPr>
              <a:t>EN SISTEMAS DE GESTIÓN AMBIENTAL</a:t>
            </a:r>
            <a:endParaRPr lang="es-EC" sz="20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200000"/>
              </a:lnSpc>
              <a:spcAft>
                <a:spcPts val="0"/>
              </a:spcAft>
              <a:buNone/>
            </a:pPr>
            <a:endParaRPr lang="es-EC" sz="2000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200000"/>
              </a:lnSpc>
              <a:spcAft>
                <a:spcPts val="0"/>
              </a:spcAft>
              <a:buNone/>
            </a:pPr>
            <a:r>
              <a:rPr lang="es-EC" dirty="0" smtClean="0">
                <a:latin typeface="Times New Roman"/>
                <a:ea typeface="Times New Roman"/>
              </a:rPr>
              <a:t>PROYECTO </a:t>
            </a:r>
            <a:r>
              <a:rPr lang="es-EC" dirty="0">
                <a:latin typeface="Times New Roman"/>
                <a:ea typeface="Times New Roman"/>
              </a:rPr>
              <a:t>DE GRADO</a:t>
            </a:r>
            <a:endParaRPr lang="es-EC" sz="2000" dirty="0">
              <a:latin typeface="Times New Roman"/>
              <a:ea typeface="Times New Roman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825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C" dirty="0"/>
              <a:t>Magnitud </a:t>
            </a:r>
            <a:r>
              <a:rPr lang="es-EC" dirty="0" smtClean="0"/>
              <a:t>(</a:t>
            </a:r>
            <a:r>
              <a:rPr lang="es-EC" dirty="0" err="1"/>
              <a:t>Ma</a:t>
            </a:r>
            <a:r>
              <a:rPr lang="es-EC" dirty="0" smtClean="0"/>
              <a:t>)</a:t>
            </a:r>
            <a:br>
              <a:rPr lang="es-EC" dirty="0" smtClean="0"/>
            </a:br>
            <a:r>
              <a:rPr lang="es-EC" sz="3100" dirty="0" err="1" smtClean="0"/>
              <a:t>Ma</a:t>
            </a:r>
            <a:r>
              <a:rPr lang="es-EC" sz="3100" dirty="0" smtClean="0"/>
              <a:t> </a:t>
            </a:r>
            <a:r>
              <a:rPr lang="es-EC" sz="3100" dirty="0"/>
              <a:t>= C * [(I * WI)+(E*WE) + (D * WD </a:t>
            </a:r>
            <a:r>
              <a:rPr lang="es-EC" sz="3100" dirty="0" smtClean="0"/>
              <a:t>)]</a:t>
            </a:r>
            <a:endParaRPr lang="es-EC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916832"/>
            <a:ext cx="6349320" cy="4536504"/>
          </a:xfrm>
        </p:spPr>
        <p:txBody>
          <a:bodyPr>
            <a:normAutofit fontScale="70000" lnSpcReduction="20000"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/>
                <a:ea typeface="Times New Roman"/>
              </a:rPr>
              <a:t>Carácter (C): </a:t>
            </a:r>
            <a:r>
              <a:rPr lang="es-EC" dirty="0">
                <a:latin typeface="Times New Roman"/>
                <a:ea typeface="Times New Roman"/>
              </a:rPr>
              <a:t>Se refiere al tipo de afectación que la acción analizada provoca o provocará en el factor con el cual interacciona. El carácter puede ser de dos tipos: negativa, perjudicial o desventajosa o a su vez positiva, benéfica o ventajosa.</a:t>
            </a: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/>
                <a:ea typeface="Times New Roman"/>
              </a:rPr>
              <a:t>Intensidad (I): </a:t>
            </a:r>
            <a:r>
              <a:rPr lang="es-EC" dirty="0">
                <a:latin typeface="Times New Roman"/>
                <a:ea typeface="Times New Roman"/>
              </a:rPr>
              <a:t>Valora la fuerza del impacto ocasionado por las actividades del proyecto sobre el componente ambiental afectado. La valoración cuantitativa de este parámetro es 10,0 para una intensidad alta; de 5,0 para una intensidad media y de 2,5 para una intensidad baja</a:t>
            </a:r>
            <a:r>
              <a:rPr lang="es-EC" dirty="0" smtClean="0">
                <a:latin typeface="Times New Roman"/>
                <a:ea typeface="Times New Roman"/>
              </a:rPr>
              <a:t>.</a:t>
            </a:r>
            <a:endParaRPr lang="es-EC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210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908720"/>
            <a:ext cx="6768752" cy="5400600"/>
          </a:xfrm>
        </p:spPr>
        <p:txBody>
          <a:bodyPr>
            <a:normAutofit fontScale="77500" lnSpcReduction="20000"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/>
                <a:ea typeface="Times New Roman"/>
              </a:rPr>
              <a:t>Extensión (E): </a:t>
            </a:r>
            <a:r>
              <a:rPr lang="es-EC" dirty="0">
                <a:latin typeface="Times New Roman"/>
                <a:ea typeface="Times New Roman"/>
              </a:rPr>
              <a:t>Valora la influencia espacial de los impactos previstos sobre el entorno. La valoración cuantitativa de este parámetro es 10,0 para una extensión regional, es decir cuando se altera superficies extensas; de 5,0 para una extensión local, esto es cuando se altera superficies del entorno inmediato y de 2,5 para una extensión puntual, cuando se trata de un impacto localizado.</a:t>
            </a: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/>
                <a:ea typeface="Times New Roman"/>
              </a:rPr>
              <a:t>Duración (D): </a:t>
            </a:r>
            <a:r>
              <a:rPr lang="es-EC" dirty="0">
                <a:latin typeface="Times New Roman"/>
                <a:ea typeface="Times New Roman"/>
              </a:rPr>
              <a:t>Se refiere al tiempo que dura la afectación y que puede ser temporal, periódica ó permanente, considerando, además, las implicaciones futuras o indirectas</a:t>
            </a:r>
            <a:r>
              <a:rPr lang="es-EC" dirty="0" smtClean="0">
                <a:latin typeface="Times New Roman"/>
                <a:ea typeface="Times New Roman"/>
              </a:rPr>
              <a:t>.</a:t>
            </a:r>
            <a:endParaRPr lang="es-EC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726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dirty="0" smtClean="0"/>
              <a:t>MAGNITUD</a:t>
            </a:r>
            <a:br>
              <a:rPr lang="es-EC" sz="3600" dirty="0" smtClean="0"/>
            </a:br>
            <a:r>
              <a:rPr lang="es-EC" sz="3600" dirty="0" smtClean="0"/>
              <a:t>Valoración </a:t>
            </a:r>
            <a:r>
              <a:rPr lang="es-EC" sz="3600" dirty="0"/>
              <a:t>cuantitativa de los </a:t>
            </a:r>
            <a:r>
              <a:rPr lang="es-EC" sz="3600" dirty="0" smtClean="0"/>
              <a:t>parámetros</a:t>
            </a:r>
            <a:endParaRPr lang="es-EC" sz="36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220789"/>
              </p:ext>
            </p:extLst>
          </p:nvPr>
        </p:nvGraphicFramePr>
        <p:xfrm>
          <a:off x="1463675" y="2348885"/>
          <a:ext cx="6196014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2082628"/>
                <a:gridCol w="2082628"/>
                <a:gridCol w="2030758"/>
              </a:tblGrid>
              <a:tr h="41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/>
                          <a:ea typeface="Times New Roman"/>
                        </a:rPr>
                        <a:t>PARAMETRO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Times New Roman"/>
                          <a:ea typeface="Times New Roman"/>
                        </a:rPr>
                        <a:t>ESCALA DE VALORACION CUALITATIVA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/>
                          <a:ea typeface="Times New Roman"/>
                        </a:rPr>
                        <a:t>ESCALA DE VALORACION CUANTITATIVA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2077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Times New Roman"/>
                          <a:ea typeface="Times New Roman"/>
                        </a:rPr>
                        <a:t>CARÁCTER (C)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Positivo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+ 1,0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Negativo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- 1,0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Times New Roman"/>
                          <a:ea typeface="Times New Roman"/>
                        </a:rPr>
                        <a:t>INTENSIDAD (I)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Alta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Media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Baja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Times New Roman"/>
                          <a:ea typeface="Times New Roman"/>
                        </a:rPr>
                        <a:t>EXTENSION (E)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Regional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Local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Puntual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Times New Roman"/>
                          <a:ea typeface="Times New Roman"/>
                        </a:rPr>
                        <a:t>DURACION (D)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Permanente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Periódica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</a:rPr>
                        <a:t>Temporal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39" marR="6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1146395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C" dirty="0"/>
              <a:t>Pesos asignados para cada parámetro de valoración de magnitud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956811"/>
              </p:ext>
            </p:extLst>
          </p:nvPr>
        </p:nvGraphicFramePr>
        <p:xfrm>
          <a:off x="1403648" y="3501008"/>
          <a:ext cx="612068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983300"/>
                <a:gridCol w="31373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PARAMETRO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PESO ASIGNADO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</a:rPr>
                        <a:t>WI (Criterio de Intensidad)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</a:rPr>
                        <a:t>WE (Criterio de Extensión)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WD (Criterio de Duración)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8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Escalas de valoración para el criterio de magnitud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417864"/>
              </p:ext>
            </p:extLst>
          </p:nvPr>
        </p:nvGraphicFramePr>
        <p:xfrm>
          <a:off x="1403648" y="2564904"/>
          <a:ext cx="6480721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2167999"/>
                <a:gridCol w="2167999"/>
                <a:gridCol w="214472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Times New Roman"/>
                        </a:rPr>
                        <a:t>PARAMETRO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Times New Roman"/>
                        </a:rPr>
                        <a:t>ESCALA DE VALORACION CUALITATIVA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ESCALA DE VALORACION CUANTITATIVA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MAGNITUD (Ma)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Negativa Muy Alta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-7,6 – -10,0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Negativa Alta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-5,1 – -7,5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Negativa Media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-2,6 – -5,0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Negativa Baja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-1,0 – -2,5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Positiva Baja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+1,0 – +2,5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Positiva Media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+2,6 – +5,0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Positiva Alta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+5,1 – +7,5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Positiva Muy Alta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Times New Roman"/>
                        </a:rPr>
                        <a:t>+7,6 – +10,0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48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Importancia </a:t>
            </a:r>
            <a:r>
              <a:rPr lang="pt-BR" sz="4000" dirty="0" smtClean="0"/>
              <a:t>(</a:t>
            </a:r>
            <a:r>
              <a:rPr lang="pt-BR" sz="4000" dirty="0" err="1" smtClean="0"/>
              <a:t>Im</a:t>
            </a:r>
            <a:r>
              <a:rPr lang="pt-BR" sz="4000" dirty="0" smtClean="0"/>
              <a:t>)</a:t>
            </a:r>
            <a:br>
              <a:rPr lang="pt-BR" sz="4000" dirty="0" smtClean="0"/>
            </a:br>
            <a:r>
              <a:rPr lang="pt-BR" sz="4000" dirty="0" err="1" smtClean="0"/>
              <a:t>Im</a:t>
            </a:r>
            <a:r>
              <a:rPr lang="pt-BR" sz="4000" dirty="0" smtClean="0"/>
              <a:t> </a:t>
            </a:r>
            <a:r>
              <a:rPr lang="pt-BR" sz="4000" dirty="0"/>
              <a:t>= (Ri * </a:t>
            </a:r>
            <a:r>
              <a:rPr lang="pt-BR" sz="4000" dirty="0" err="1"/>
              <a:t>WRi</a:t>
            </a:r>
            <a:r>
              <a:rPr lang="pt-BR" sz="4000" dirty="0"/>
              <a:t>) + (R * WR</a:t>
            </a:r>
            <a:r>
              <a:rPr lang="pt-BR" sz="4000" dirty="0" smtClean="0"/>
              <a:t>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119256"/>
            <a:ext cx="6624736" cy="3974039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/>
                <a:ea typeface="Times New Roman"/>
              </a:rPr>
              <a:t>Riesgo (</a:t>
            </a:r>
            <a:r>
              <a:rPr lang="es-EC" b="1" dirty="0" err="1">
                <a:latin typeface="Times New Roman"/>
                <a:ea typeface="Times New Roman"/>
              </a:rPr>
              <a:t>Ri</a:t>
            </a:r>
            <a:r>
              <a:rPr lang="es-EC" b="1" dirty="0">
                <a:latin typeface="Times New Roman"/>
                <a:ea typeface="Times New Roman"/>
              </a:rPr>
              <a:t>): </a:t>
            </a:r>
            <a:r>
              <a:rPr lang="es-EC" dirty="0">
                <a:latin typeface="Times New Roman"/>
                <a:ea typeface="Times New Roman"/>
              </a:rPr>
              <a:t>Se refiere a la probabilidad de ocurrencia de un efecto que una acción provoca o provocará en el factor con el cual interacciona.</a:t>
            </a: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/>
                <a:ea typeface="Times New Roman"/>
              </a:rPr>
              <a:t>Reversibilidad (R): </a:t>
            </a:r>
            <a:r>
              <a:rPr lang="es-EC" dirty="0">
                <a:latin typeface="Times New Roman"/>
                <a:ea typeface="Times New Roman"/>
              </a:rPr>
              <a:t>Se refiere a la posibilidad del medio a retornar a la situación original, es decir mide la capacidad del sistema para retornar a una situación de equilibrio similar o equivalente a la inicial.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222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859424"/>
              </p:ext>
            </p:extLst>
          </p:nvPr>
        </p:nvGraphicFramePr>
        <p:xfrm>
          <a:off x="1187624" y="2976344"/>
          <a:ext cx="6840759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2280253"/>
                <a:gridCol w="2280253"/>
                <a:gridCol w="2280253"/>
              </a:tblGrid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Times New Roman"/>
                        </a:rPr>
                        <a:t>PARAMETRO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ESCALA DE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VALORACION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/>
                          <a:ea typeface="Times New Roman"/>
                        </a:rPr>
                        <a:t>CUALITATIVA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ESCALA DE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VALORACION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/>
                          <a:ea typeface="Times New Roman"/>
                        </a:rPr>
                        <a:t>CUANTITATIVA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18288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RIESGO</a:t>
                      </a:r>
                      <a:r>
                        <a:rPr lang="es-ES" sz="1800" b="1" i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(Ri)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Alto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Medio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Bajo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REVERSIBILIDAD (R)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Irreversible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Poco Reversible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/>
                          <a:ea typeface="Times New Roman"/>
                        </a:rPr>
                        <a:t>Reversible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1146395"/>
            <a:ext cx="6965245" cy="1202485"/>
          </a:xfrm>
        </p:spPr>
        <p:txBody>
          <a:bodyPr>
            <a:noAutofit/>
          </a:bodyPr>
          <a:lstStyle/>
          <a:p>
            <a:r>
              <a:rPr lang="es-EC" sz="3200" dirty="0" smtClean="0"/>
              <a:t>IMPORTANCIA</a:t>
            </a:r>
            <a:br>
              <a:rPr lang="es-EC" sz="3200" dirty="0" smtClean="0"/>
            </a:br>
            <a:r>
              <a:rPr lang="es-EC" sz="3200" dirty="0" smtClean="0"/>
              <a:t>Escalas </a:t>
            </a:r>
            <a:r>
              <a:rPr lang="es-EC" sz="3200" dirty="0"/>
              <a:t>de valoración para los parámetros de riesgo y Reversibilidad</a:t>
            </a:r>
          </a:p>
        </p:txBody>
      </p:sp>
    </p:spTree>
    <p:extLst>
      <p:ext uri="{BB962C8B-B14F-4D97-AF65-F5344CB8AC3E}">
        <p14:creationId xmlns:p14="http://schemas.microsoft.com/office/powerpoint/2010/main" val="249612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1506435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C" dirty="0"/>
              <a:t>Pesos asignados para cada parámetro de Valoración de importancia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439869"/>
              </p:ext>
            </p:extLst>
          </p:nvPr>
        </p:nvGraphicFramePr>
        <p:xfrm>
          <a:off x="1463675" y="3646805"/>
          <a:ext cx="6196012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3396357"/>
                <a:gridCol w="2799655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/>
                          <a:ea typeface="Times New Roman"/>
                        </a:rPr>
                        <a:t>PARÁMETRO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Times New Roman"/>
                          <a:ea typeface="Times New Roman"/>
                        </a:rPr>
                        <a:t>PESO ASIGNADO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WRi (Criterio de Riesgo)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WE (Criterio de Reversibilidad)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9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157844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C" dirty="0"/>
              <a:t>Escalas de valoración para el criterio de importancia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089189"/>
              </p:ext>
            </p:extLst>
          </p:nvPr>
        </p:nvGraphicFramePr>
        <p:xfrm>
          <a:off x="1259633" y="3281045"/>
          <a:ext cx="676875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2256250"/>
                <a:gridCol w="2256250"/>
                <a:gridCol w="2256250"/>
              </a:tblGrid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Times New Roman"/>
                        </a:rPr>
                        <a:t>PARÁMETRO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Times New Roman"/>
                        </a:rPr>
                        <a:t>ESCALA DE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Times New Roman"/>
                        </a:rPr>
                        <a:t>VALORACION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/>
                          <a:ea typeface="Times New Roman"/>
                        </a:rPr>
                        <a:t>CUALITATIVA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ESCALA DE VALORACIÓN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/>
                          <a:ea typeface="Times New Roman"/>
                        </a:rPr>
                        <a:t>CUANTITATIVA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18288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Times New Roman"/>
                        </a:rPr>
                        <a:t>IMPORTANCIA (Im)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Muy Alta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10,0 – 7,6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Alta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5,1 – 7,5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Media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2,6 – 5,0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Times New Roman"/>
                        </a:rPr>
                        <a:t>Baja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Times New Roman"/>
                        </a:rPr>
                        <a:t>1,0 – 2,5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8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136241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C" dirty="0"/>
              <a:t>Escalas de calificación de impactos ambientales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111532"/>
              </p:ext>
            </p:extLst>
          </p:nvPr>
        </p:nvGraphicFramePr>
        <p:xfrm>
          <a:off x="1115616" y="3140968"/>
          <a:ext cx="6696744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231990"/>
                <a:gridCol w="2231990"/>
                <a:gridCol w="223276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/>
                          <a:ea typeface="Times New Roman"/>
                        </a:rPr>
                        <a:t>GRADO DEL </a:t>
                      </a:r>
                      <a:r>
                        <a:rPr lang="es-ES" sz="2000" b="1" dirty="0" smtClean="0">
                          <a:effectLst/>
                          <a:latin typeface="Times New Roman"/>
                          <a:ea typeface="Times New Roman"/>
                        </a:rPr>
                        <a:t>IMPACTO 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Times New Roman"/>
                          <a:ea typeface="Times New Roman"/>
                        </a:rPr>
                        <a:t>RANGO DE IMPACTOS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  <a:latin typeface="Times New Roman"/>
                          <a:ea typeface="Times New Roman"/>
                        </a:rPr>
                        <a:t>POSITIVOS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Times New Roman"/>
                          <a:ea typeface="Times New Roman"/>
                        </a:rPr>
                        <a:t>RANGO DE IMPACTOS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  <a:latin typeface="Times New Roman"/>
                          <a:ea typeface="Times New Roman"/>
                        </a:rPr>
                        <a:t>NEGATIVOS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Times New Roman"/>
                          <a:ea typeface="Times New Roman"/>
                        </a:rPr>
                        <a:t>Muy Alto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+75.1 a +100.0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75.1 a -100.0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Times New Roman"/>
                          <a:ea typeface="Times New Roman"/>
                        </a:rPr>
                        <a:t>Alto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+50.1 a +75.0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50.1 a -75.0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Times New Roman"/>
                          <a:ea typeface="Times New Roman"/>
                        </a:rPr>
                        <a:t>Medio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+25.1 a +50.0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-25.1 a -50.0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Times New Roman"/>
                          <a:ea typeface="Times New Roman"/>
                        </a:rPr>
                        <a:t>Bajo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/>
                          <a:ea typeface="Times New Roman"/>
                        </a:rPr>
                        <a:t>+1.0 a +25.0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/>
                          <a:ea typeface="Times New Roman"/>
                        </a:rPr>
                        <a:t>1.0 a -25.0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9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1290411"/>
            <a:ext cx="6965245" cy="1202485"/>
          </a:xfrm>
        </p:spPr>
        <p:txBody>
          <a:bodyPr>
            <a:normAutofit/>
          </a:bodyPr>
          <a:lstStyle/>
          <a:p>
            <a:r>
              <a:rPr lang="es-EC" dirty="0" smtClean="0"/>
              <a:t>TÍTULO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777516"/>
            <a:ext cx="7416824" cy="36038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spcAft>
                <a:spcPts val="0"/>
              </a:spcAft>
              <a:buNone/>
              <a:tabLst>
                <a:tab pos="810260" algn="l"/>
              </a:tabLst>
            </a:pPr>
            <a:r>
              <a:rPr lang="es-EC" dirty="0" smtClean="0">
                <a:latin typeface="Times New Roman"/>
                <a:ea typeface="Times New Roman"/>
              </a:rPr>
              <a:t>ESTUDIO </a:t>
            </a:r>
            <a:r>
              <a:rPr lang="es-EC" dirty="0">
                <a:latin typeface="Times New Roman"/>
                <a:ea typeface="Times New Roman"/>
              </a:rPr>
              <a:t>DE IMPACTO AMBIENTAL PARA LA </a:t>
            </a:r>
            <a:r>
              <a:rPr lang="es-EC" dirty="0" smtClean="0">
                <a:latin typeface="Times New Roman"/>
                <a:ea typeface="Times New Roman"/>
              </a:rPr>
              <a:t>CONSTRUCCIÓN DE </a:t>
            </a:r>
            <a:r>
              <a:rPr lang="es-EC" dirty="0">
                <a:latin typeface="Times New Roman"/>
                <a:ea typeface="Times New Roman"/>
              </a:rPr>
              <a:t>ALCANTARILLADO MIXTO, EN LA CIUDAD DE OTAVALO</a:t>
            </a:r>
            <a:endParaRPr lang="es-EC" sz="2000" dirty="0">
              <a:latin typeface="Times New Roman"/>
              <a:ea typeface="Times New Roman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4776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1074387"/>
            <a:ext cx="6965245" cy="1202485"/>
          </a:xfrm>
        </p:spPr>
        <p:txBody>
          <a:bodyPr>
            <a:noAutofit/>
          </a:bodyPr>
          <a:lstStyle/>
          <a:p>
            <a:r>
              <a:rPr lang="es-EC" sz="3600" dirty="0"/>
              <a:t>Factores Ambientales para la Construcción de las obras de Alcantarillado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658917"/>
              </p:ext>
            </p:extLst>
          </p:nvPr>
        </p:nvGraphicFramePr>
        <p:xfrm>
          <a:off x="1403648" y="2841575"/>
          <a:ext cx="6480720" cy="2891681"/>
        </p:xfrm>
        <a:graphic>
          <a:graphicData uri="http://schemas.openxmlformats.org/drawingml/2006/table">
            <a:tbl>
              <a:tblPr firstRow="1" firstCol="1" bandRow="1"/>
              <a:tblGrid>
                <a:gridCol w="3240360"/>
                <a:gridCol w="3240360"/>
              </a:tblGrid>
              <a:tr h="36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ELEMENTOS AMBIENTALES SOMETIDOS A IMPACTOS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FACTOR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5253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Aire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Partículas de polvo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Gases de combustión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Agua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Calidad de agua de los ríos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Morfología de los cursos hídricos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Ruido y Vibraciones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Ruido de fondo y vibraciones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15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912785"/>
              </p:ext>
            </p:extLst>
          </p:nvPr>
        </p:nvGraphicFramePr>
        <p:xfrm>
          <a:off x="1331640" y="1150587"/>
          <a:ext cx="6624736" cy="4677156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3816424"/>
              </a:tblGrid>
              <a:tr h="412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ELEMENTOS AMBIENTALES SOMETIDOS A IMPACTOS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FACTOR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07" marR="33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35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Erosión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Flora y Fauna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Cobertura Vegetal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Fauna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79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Sociales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Espacio público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Continuidad de servicios públicos 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Tráfico vehicular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Accidentes peatonales y vehiculares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La Salud y Seguridad de la Comunidad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Riesgos de Accidentes laborales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Generación de empleo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Desarrollo local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Paisaje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Alteración del paisaje natural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368" marR="23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90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RESULTADOS </a:t>
            </a:r>
            <a:r>
              <a:rPr lang="es-EC" sz="3200" dirty="0"/>
              <a:t>DE LA EVALUACIÓN DE IMPACTOS AMBIENTALES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774181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157844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Análisis </a:t>
            </a:r>
            <a:r>
              <a:rPr lang="es-EC" dirty="0"/>
              <a:t>general de los resultados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81896"/>
              </p:ext>
            </p:extLst>
          </p:nvPr>
        </p:nvGraphicFramePr>
        <p:xfrm>
          <a:off x="2475205" y="3395345"/>
          <a:ext cx="4185027" cy="1752600"/>
        </p:xfrm>
        <a:graphic>
          <a:graphicData uri="http://schemas.openxmlformats.org/drawingml/2006/table">
            <a:tbl>
              <a:tblPr/>
              <a:tblGrid>
                <a:gridCol w="1449309"/>
                <a:gridCol w="1387172"/>
                <a:gridCol w="1348546"/>
              </a:tblGrid>
              <a:tr h="0"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b="1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Impacto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b="1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No de Impactos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b="1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% TOTAL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698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Positivos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52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23,5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698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Negativos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169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76,5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698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TOTAL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i="1" u="none" strike="noStrike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221</a:t>
                      </a:r>
                      <a:endParaRPr lang="es-EC" sz="2000" u="sng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  <a:tab pos="5581015" algn="l"/>
                        </a:tabLst>
                      </a:pPr>
                      <a:r>
                        <a:rPr lang="es-EC" sz="2000" i="1" u="none" strike="noStrike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100</a:t>
                      </a:r>
                      <a:endParaRPr lang="es-EC" sz="2000" u="sng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84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Analizando el parámetro de magnitud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119256"/>
            <a:ext cx="6696744" cy="4046048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>
                <a:latin typeface="Book Antiqua" pitchFamily="18" charset="0"/>
              </a:rPr>
              <a:t>169 </a:t>
            </a:r>
            <a:r>
              <a:rPr lang="es-EC" dirty="0">
                <a:latin typeface="Book Antiqua" pitchFamily="18" charset="0"/>
              </a:rPr>
              <a:t>afectaciones negativas </a:t>
            </a:r>
            <a:r>
              <a:rPr lang="es-EC" dirty="0" smtClean="0">
                <a:latin typeface="Book Antiqua" pitchFamily="18" charset="0"/>
              </a:rPr>
              <a:t>posibles </a:t>
            </a:r>
          </a:p>
          <a:p>
            <a:pPr algn="just"/>
            <a:r>
              <a:rPr lang="es-EC" dirty="0" smtClean="0">
                <a:latin typeface="Book Antiqua" pitchFamily="18" charset="0"/>
              </a:rPr>
              <a:t>131 </a:t>
            </a:r>
            <a:r>
              <a:rPr lang="es-EC" dirty="0">
                <a:latin typeface="Book Antiqua" pitchFamily="18" charset="0"/>
              </a:rPr>
              <a:t>tienen una magnitud media (grado de -2,6 a -5,0) </a:t>
            </a:r>
            <a:r>
              <a:rPr lang="es-EC" dirty="0" smtClean="0">
                <a:latin typeface="Book Antiqua" pitchFamily="18" charset="0"/>
              </a:rPr>
              <a:t>77,5</a:t>
            </a:r>
            <a:r>
              <a:rPr lang="es-EC" dirty="0">
                <a:latin typeface="Book Antiqua" pitchFamily="18" charset="0"/>
              </a:rPr>
              <a:t>% </a:t>
            </a:r>
            <a:endParaRPr lang="es-EC" dirty="0" smtClean="0">
              <a:latin typeface="Book Antiqua" pitchFamily="18" charset="0"/>
            </a:endParaRPr>
          </a:p>
          <a:p>
            <a:pPr algn="just"/>
            <a:r>
              <a:rPr lang="es-EC" dirty="0" smtClean="0">
                <a:latin typeface="Book Antiqua" pitchFamily="18" charset="0"/>
              </a:rPr>
              <a:t>38 </a:t>
            </a:r>
            <a:r>
              <a:rPr lang="es-EC" dirty="0">
                <a:latin typeface="Book Antiqua" pitchFamily="18" charset="0"/>
              </a:rPr>
              <a:t>tienen una magnitud alta </a:t>
            </a:r>
            <a:r>
              <a:rPr lang="es-EC" dirty="0" smtClean="0">
                <a:latin typeface="Book Antiqua" pitchFamily="18" charset="0"/>
              </a:rPr>
              <a:t>(-</a:t>
            </a:r>
            <a:r>
              <a:rPr lang="es-EC" dirty="0">
                <a:latin typeface="Book Antiqua" pitchFamily="18" charset="0"/>
              </a:rPr>
              <a:t>5,1 a -7,5) </a:t>
            </a:r>
            <a:r>
              <a:rPr lang="es-EC" dirty="0" smtClean="0">
                <a:latin typeface="Book Antiqua" pitchFamily="18" charset="0"/>
              </a:rPr>
              <a:t>22,5%</a:t>
            </a:r>
          </a:p>
          <a:p>
            <a:pPr algn="just"/>
            <a:r>
              <a:rPr lang="es-EC" dirty="0">
                <a:latin typeface="Book Antiqua" pitchFamily="18" charset="0"/>
              </a:rPr>
              <a:t>N</a:t>
            </a:r>
            <a:r>
              <a:rPr lang="es-EC" dirty="0" smtClean="0">
                <a:latin typeface="Book Antiqua" pitchFamily="18" charset="0"/>
              </a:rPr>
              <a:t>o </a:t>
            </a:r>
            <a:r>
              <a:rPr lang="es-EC" dirty="0">
                <a:latin typeface="Book Antiqua" pitchFamily="18" charset="0"/>
              </a:rPr>
              <a:t>existe ninguna interacción que presente una magnitud negativa muy </a:t>
            </a:r>
            <a:r>
              <a:rPr lang="es-EC" dirty="0" smtClean="0">
                <a:latin typeface="Book Antiqua" pitchFamily="18" charset="0"/>
              </a:rPr>
              <a:t>alta (-7,6 a – 10) ; </a:t>
            </a:r>
            <a:r>
              <a:rPr lang="es-EC" dirty="0">
                <a:latin typeface="Book Antiqua" pitchFamily="18" charset="0"/>
              </a:rPr>
              <a:t>esto refleja que la gran mayoría de las afectaciones son de extensión tipo puntual y su duración es de carácter temporal.</a:t>
            </a:r>
          </a:p>
        </p:txBody>
      </p:sp>
    </p:spTree>
    <p:extLst>
      <p:ext uri="{BB962C8B-B14F-4D97-AF65-F5344CB8AC3E}">
        <p14:creationId xmlns:p14="http://schemas.microsoft.com/office/powerpoint/2010/main" val="2672040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latin typeface="Times New Roman"/>
                <a:ea typeface="Times New Roman"/>
              </a:rPr>
              <a:t>Análisis Del Grado De Impacto Ambiental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>
                <a:latin typeface="Book Antiqua" pitchFamily="18" charset="0"/>
                <a:ea typeface="Times New Roman"/>
              </a:rPr>
              <a:t>169 </a:t>
            </a:r>
            <a:r>
              <a:rPr lang="es-EC" dirty="0">
                <a:latin typeface="Book Antiqua" pitchFamily="18" charset="0"/>
                <a:ea typeface="Times New Roman"/>
              </a:rPr>
              <a:t>afectaciones negativas </a:t>
            </a:r>
            <a:r>
              <a:rPr lang="es-EC" dirty="0" smtClean="0">
                <a:latin typeface="Book Antiqua" pitchFamily="18" charset="0"/>
                <a:ea typeface="Times New Roman"/>
              </a:rPr>
              <a:t>posibles </a:t>
            </a:r>
          </a:p>
          <a:p>
            <a:r>
              <a:rPr lang="es-EC" dirty="0" smtClean="0">
                <a:latin typeface="Book Antiqua" pitchFamily="18" charset="0"/>
                <a:ea typeface="Times New Roman"/>
              </a:rPr>
              <a:t>161 </a:t>
            </a:r>
            <a:r>
              <a:rPr lang="es-EC" dirty="0">
                <a:latin typeface="Book Antiqua" pitchFamily="18" charset="0"/>
                <a:ea typeface="Times New Roman"/>
              </a:rPr>
              <a:t>tienen un grado Bajo de impacto como </a:t>
            </a:r>
            <a:r>
              <a:rPr lang="es-EC" dirty="0" smtClean="0">
                <a:latin typeface="Book Antiqua" pitchFamily="18" charset="0"/>
                <a:ea typeface="Times New Roman"/>
              </a:rPr>
              <a:t>(</a:t>
            </a:r>
            <a:r>
              <a:rPr lang="es-EC" dirty="0">
                <a:latin typeface="Book Antiqua" pitchFamily="18" charset="0"/>
                <a:ea typeface="Times New Roman"/>
              </a:rPr>
              <a:t>rango de -1,0 a -25,0</a:t>
            </a:r>
            <a:r>
              <a:rPr lang="es-EC" dirty="0" smtClean="0">
                <a:latin typeface="Book Antiqua" pitchFamily="18" charset="0"/>
                <a:ea typeface="Times New Roman"/>
              </a:rPr>
              <a:t>) </a:t>
            </a:r>
            <a:r>
              <a:rPr lang="es-EC" dirty="0">
                <a:latin typeface="Book Antiqua" pitchFamily="18" charset="0"/>
                <a:ea typeface="Times New Roman"/>
              </a:rPr>
              <a:t>95,3% </a:t>
            </a:r>
            <a:endParaRPr lang="es-EC" dirty="0" smtClean="0">
              <a:latin typeface="Book Antiqua" pitchFamily="18" charset="0"/>
              <a:ea typeface="Times New Roman"/>
            </a:endParaRPr>
          </a:p>
          <a:p>
            <a:r>
              <a:rPr lang="es-EC" dirty="0" smtClean="0">
                <a:latin typeface="Book Antiqua" pitchFamily="18" charset="0"/>
                <a:ea typeface="Times New Roman"/>
              </a:rPr>
              <a:t>8 </a:t>
            </a:r>
            <a:r>
              <a:rPr lang="es-EC" dirty="0">
                <a:latin typeface="Book Antiqua" pitchFamily="18" charset="0"/>
                <a:ea typeface="Times New Roman"/>
              </a:rPr>
              <a:t>tienen un grado Medio de impacto </a:t>
            </a:r>
            <a:r>
              <a:rPr lang="es-EC" dirty="0" smtClean="0">
                <a:latin typeface="Book Antiqua" pitchFamily="18" charset="0"/>
                <a:ea typeface="Times New Roman"/>
              </a:rPr>
              <a:t>(-</a:t>
            </a:r>
            <a:r>
              <a:rPr lang="es-EC" dirty="0">
                <a:latin typeface="Book Antiqua" pitchFamily="18" charset="0"/>
                <a:ea typeface="Times New Roman"/>
              </a:rPr>
              <a:t>25,1 a -50,0) </a:t>
            </a:r>
            <a:r>
              <a:rPr lang="es-EC" dirty="0" smtClean="0">
                <a:latin typeface="Book Antiqua" pitchFamily="18" charset="0"/>
                <a:ea typeface="Times New Roman"/>
              </a:rPr>
              <a:t>4,7% </a:t>
            </a:r>
          </a:p>
          <a:p>
            <a:r>
              <a:rPr lang="es-EC" dirty="0">
                <a:latin typeface="Book Antiqua" pitchFamily="18" charset="0"/>
                <a:ea typeface="Times New Roman"/>
              </a:rPr>
              <a:t>N</a:t>
            </a:r>
            <a:r>
              <a:rPr lang="es-EC" dirty="0" smtClean="0">
                <a:latin typeface="Book Antiqua" pitchFamily="18" charset="0"/>
                <a:ea typeface="Times New Roman"/>
              </a:rPr>
              <a:t>o </a:t>
            </a:r>
            <a:r>
              <a:rPr lang="es-EC" dirty="0">
                <a:latin typeface="Book Antiqua" pitchFamily="18" charset="0"/>
                <a:ea typeface="Times New Roman"/>
              </a:rPr>
              <a:t>existe ninguna interacción que presente un impacto ambiental alto ni mucho menos muy alto; esto refleja una vez más que la gran mayoría de las afectaciones son de extensión tipo puntual y su duración es de carácter temporal.</a:t>
            </a:r>
            <a:endParaRPr lang="es-EC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74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Calificación </a:t>
            </a:r>
            <a:r>
              <a:rPr lang="es-EC" dirty="0"/>
              <a:t>de los Impactos Ambientales del Proyecto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9313"/>
            <a:ext cx="6552728" cy="39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32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6768752" cy="2016224"/>
          </a:xfrm>
        </p:spPr>
        <p:txBody>
          <a:bodyPr/>
          <a:lstStyle/>
          <a:p>
            <a:r>
              <a:rPr lang="en-US" sz="8800" dirty="0" smtClean="0"/>
              <a:t>GRACIAS</a:t>
            </a:r>
            <a:endParaRPr lang="es-EC" sz="8800" dirty="0"/>
          </a:p>
        </p:txBody>
      </p:sp>
    </p:spTree>
    <p:extLst>
      <p:ext uri="{BB962C8B-B14F-4D97-AF65-F5344CB8AC3E}">
        <p14:creationId xmlns:p14="http://schemas.microsoft.com/office/powerpoint/2010/main" val="261733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1202485"/>
          </a:xfrm>
        </p:spPr>
        <p:txBody>
          <a:bodyPr>
            <a:normAutofit/>
          </a:bodyPr>
          <a:lstStyle/>
          <a:p>
            <a:r>
              <a:rPr lang="es-EC" sz="3600" dirty="0" smtClean="0"/>
              <a:t>OBJETIVO GENERAL.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5" y="1196752"/>
            <a:ext cx="6840760" cy="1381751"/>
          </a:xfrm>
        </p:spPr>
        <p:txBody>
          <a:bodyPr>
            <a:normAutofit fontScale="77500" lnSpcReduction="20000"/>
          </a:bodyPr>
          <a:lstStyle/>
          <a:p>
            <a:pPr marL="449580"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es-EC" dirty="0" smtClean="0">
                <a:latin typeface="Times New Roman"/>
                <a:ea typeface="Times New Roman"/>
              </a:rPr>
              <a:t>Elaborar </a:t>
            </a:r>
            <a:r>
              <a:rPr lang="es-EC" dirty="0">
                <a:latin typeface="Times New Roman"/>
                <a:ea typeface="Times New Roman"/>
              </a:rPr>
              <a:t>el estudio de impacto ambiental para la construcción, de alcantarillado mixto en la ciudad de </a:t>
            </a:r>
            <a:r>
              <a:rPr lang="es-EC" dirty="0" err="1">
                <a:latin typeface="Times New Roman"/>
                <a:ea typeface="Times New Roman"/>
              </a:rPr>
              <a:t>Otavalo</a:t>
            </a:r>
            <a:r>
              <a:rPr lang="es-EC" dirty="0" smtClean="0">
                <a:latin typeface="Times New Roman"/>
                <a:ea typeface="Times New Roman"/>
              </a:rPr>
              <a:t>.</a:t>
            </a:r>
            <a:endParaRPr lang="es-EC" dirty="0">
              <a:latin typeface="Times New Roman"/>
              <a:ea typeface="Times New Roman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331640" y="2777516"/>
            <a:ext cx="6821229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200000"/>
              </a:lnSpc>
              <a:buFont typeface="Symbol"/>
              <a:buChar char=""/>
            </a:pPr>
            <a:r>
              <a:rPr lang="es-EC" dirty="0" smtClean="0">
                <a:latin typeface="Times New Roman"/>
                <a:ea typeface="Times New Roman"/>
              </a:rPr>
              <a:t>Definir y caracterizar el proyecto, y sus elementos constituyentes para el análisis e interacción con el medio.</a:t>
            </a:r>
          </a:p>
          <a:p>
            <a:pPr marL="342900" indent="-342900" algn="just">
              <a:lnSpc>
                <a:spcPct val="200000"/>
              </a:lnSpc>
              <a:buFont typeface="Symbol"/>
              <a:buChar char=""/>
            </a:pPr>
            <a:r>
              <a:rPr lang="es-EC" dirty="0" smtClean="0">
                <a:latin typeface="Times New Roman"/>
                <a:ea typeface="Times New Roman"/>
              </a:rPr>
              <a:t>Caracterizar la información necesaria sobre aspectos del ambiente, Físicos, Bióticos, Sociales, en el área de influencia.</a:t>
            </a:r>
          </a:p>
          <a:p>
            <a:pPr marL="342900" indent="-342900" algn="just">
              <a:lnSpc>
                <a:spcPct val="200000"/>
              </a:lnSpc>
              <a:buFont typeface="Symbol"/>
              <a:buChar char=""/>
            </a:pPr>
            <a:r>
              <a:rPr lang="es-EC" dirty="0" smtClean="0">
                <a:latin typeface="Times New Roman"/>
                <a:ea typeface="Times New Roman"/>
              </a:rPr>
              <a:t>Determinar el área de influencia directa, indirecta, y áreas sensibles del proyecto.</a:t>
            </a:r>
          </a:p>
          <a:p>
            <a:pPr marL="342900" indent="-342900" algn="just">
              <a:lnSpc>
                <a:spcPct val="200000"/>
              </a:lnSpc>
              <a:buFont typeface="Symbol"/>
              <a:buChar char=""/>
            </a:pPr>
            <a:r>
              <a:rPr lang="es-EC" dirty="0" smtClean="0">
                <a:latin typeface="Times New Roman"/>
                <a:ea typeface="Times New Roman"/>
              </a:rPr>
              <a:t>Identificar y evaluar los impactos ambientales significativos, en el área de influencia del proyecto.</a:t>
            </a:r>
          </a:p>
          <a:p>
            <a:pPr marL="342900" indent="-342900" algn="just">
              <a:lnSpc>
                <a:spcPct val="200000"/>
              </a:lnSpc>
              <a:buFont typeface="Symbol"/>
              <a:buChar char=""/>
            </a:pPr>
            <a:r>
              <a:rPr lang="es-EC" dirty="0" smtClean="0">
                <a:latin typeface="Times New Roman"/>
                <a:ea typeface="Times New Roman"/>
              </a:rPr>
              <a:t>Resumen general de un Plan de Manejo Ambiental propuesto para el proyecto.</a:t>
            </a:r>
            <a:endParaRPr lang="es-EC" dirty="0">
              <a:latin typeface="Times New Roman"/>
              <a:ea typeface="Times New Roman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87624" y="2010491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Objetivos específicos.</a:t>
            </a:r>
          </a:p>
        </p:txBody>
      </p:sp>
    </p:spTree>
    <p:extLst>
      <p:ext uri="{BB962C8B-B14F-4D97-AF65-F5344CB8AC3E}">
        <p14:creationId xmlns:p14="http://schemas.microsoft.com/office/powerpoint/2010/main" val="264154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789345" cy="1099250"/>
          </a:xfrm>
        </p:spPr>
        <p:txBody>
          <a:bodyPr>
            <a:noAutofit/>
          </a:bodyPr>
          <a:lstStyle/>
          <a:p>
            <a:pPr indent="457200"/>
            <a:r>
              <a:rPr lang="es-EC" sz="2800" b="1" dirty="0">
                <a:latin typeface="Times New Roman"/>
                <a:ea typeface="Times New Roman"/>
              </a:rPr>
              <a:t>DESCRIPCIÓN DEL </a:t>
            </a:r>
            <a:r>
              <a:rPr lang="es-EC" sz="2800" b="1" dirty="0" smtClean="0">
                <a:latin typeface="Times New Roman"/>
                <a:ea typeface="Times New Roman"/>
              </a:rPr>
              <a:t>PROYECTO</a:t>
            </a: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 smtClean="0"/>
              <a:t>Determinación del área de influencia directa, indirecta y áreas sensibles</a:t>
            </a:r>
            <a:endParaRPr lang="es-EC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19313"/>
            <a:ext cx="5976664" cy="3603625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46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/>
              <a:t>CONSTRUCCIÓN DEL SISTEMA DE ALCANTARILLADO MIXTO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es-EC" dirty="0">
                <a:latin typeface="Book Antiqua" pitchFamily="18" charset="0"/>
                <a:ea typeface="Times New Roman"/>
              </a:rPr>
              <a:t>E</a:t>
            </a:r>
            <a:r>
              <a:rPr lang="es-EC" dirty="0" smtClean="0">
                <a:latin typeface="Book Antiqua" pitchFamily="18" charset="0"/>
                <a:ea typeface="Times New Roman"/>
              </a:rPr>
              <a:t>l </a:t>
            </a:r>
            <a:r>
              <a:rPr lang="es-EC" dirty="0">
                <a:latin typeface="Book Antiqua" pitchFamily="18" charset="0"/>
                <a:ea typeface="Times New Roman"/>
              </a:rPr>
              <a:t>sistema de alcantarillado se encuentra de la siguiente manera: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/>
              <a:buChar char=""/>
            </a:pPr>
            <a:r>
              <a:rPr lang="es-EC" dirty="0">
                <a:latin typeface="Book Antiqua" pitchFamily="18" charset="0"/>
                <a:ea typeface="Times New Roman"/>
              </a:rPr>
              <a:t>Colectores principales con déficit de capacidad hidráulica.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/>
              <a:buChar char=""/>
            </a:pPr>
            <a:r>
              <a:rPr lang="es-EC" dirty="0">
                <a:latin typeface="Book Antiqua" pitchFamily="18" charset="0"/>
                <a:ea typeface="Times New Roman"/>
              </a:rPr>
              <a:t>Las áreas de expansión no cuentan con el servicio de colectores complementarios.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/>
              <a:buChar char=""/>
            </a:pPr>
            <a:r>
              <a:rPr lang="es-EC" dirty="0">
                <a:latin typeface="Book Antiqua" pitchFamily="18" charset="0"/>
                <a:ea typeface="Times New Roman"/>
              </a:rPr>
              <a:t>No existen interceptores marginales en los ríos Tejar, </a:t>
            </a:r>
            <a:r>
              <a:rPr lang="es-EC" dirty="0" err="1">
                <a:latin typeface="Book Antiqua" pitchFamily="18" charset="0"/>
                <a:ea typeface="Times New Roman"/>
              </a:rPr>
              <a:t>Machangara</a:t>
            </a:r>
            <a:r>
              <a:rPr lang="es-EC" dirty="0">
                <a:latin typeface="Book Antiqua" pitchFamily="18" charset="0"/>
                <a:ea typeface="Times New Roman"/>
              </a:rPr>
              <a:t> y Jatunyacu</a:t>
            </a:r>
            <a:r>
              <a:rPr lang="es-EC" dirty="0" smtClean="0">
                <a:latin typeface="Book Antiqua" pitchFamily="18" charset="0"/>
                <a:ea typeface="Times New Roman"/>
              </a:rPr>
              <a:t>.</a:t>
            </a:r>
            <a:endParaRPr lang="es-EC" dirty="0">
              <a:latin typeface="Book Antiqu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29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dirty="0">
                <a:solidFill>
                  <a:prstClr val="black"/>
                </a:solidFill>
              </a:rPr>
              <a:t>CONSTRUCCIÓN DEL SISTEMA DE ALCANTARILLADO MIXTO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lnSpc>
                <a:spcPct val="200000"/>
              </a:lnSpc>
              <a:spcAft>
                <a:spcPts val="0"/>
              </a:spcAft>
              <a:buNone/>
              <a:tabLst>
                <a:tab pos="450215" algn="l"/>
              </a:tabLst>
            </a:pPr>
            <a:r>
              <a:rPr lang="es-EC" dirty="0">
                <a:latin typeface="Times New Roman"/>
                <a:ea typeface="Times New Roman"/>
              </a:rPr>
              <a:t>Para el manejo de cuencas y protección de cauces de ríos tenemos: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"/>
            </a:pPr>
            <a:r>
              <a:rPr lang="es-EC" dirty="0">
                <a:latin typeface="Times New Roman"/>
                <a:ea typeface="Times New Roman"/>
              </a:rPr>
              <a:t>Obras de protección de cauces en sitios de mayor riesgo de los ríos: Tejar, </a:t>
            </a:r>
            <a:r>
              <a:rPr lang="es-EC" dirty="0" err="1">
                <a:latin typeface="Times New Roman"/>
                <a:ea typeface="Times New Roman"/>
              </a:rPr>
              <a:t>Machangara</a:t>
            </a:r>
            <a:r>
              <a:rPr lang="es-EC" dirty="0">
                <a:latin typeface="Times New Roman"/>
                <a:ea typeface="Times New Roman"/>
              </a:rPr>
              <a:t> y Jatunyacu, que atraviesan la ciudad.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786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196752"/>
            <a:ext cx="6696744" cy="4526317"/>
          </a:xfrm>
        </p:spPr>
        <p:txBody>
          <a:bodyPr>
            <a:normAutofit fontScale="70000" lnSpcReduction="20000"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dirty="0" smtClean="0">
                <a:latin typeface="Times New Roman"/>
                <a:ea typeface="Times New Roman"/>
              </a:rPr>
              <a:t>Se implementara </a:t>
            </a:r>
            <a:r>
              <a:rPr lang="es-EC" dirty="0">
                <a:latin typeface="Times New Roman"/>
                <a:ea typeface="Times New Roman"/>
              </a:rPr>
              <a:t>en distintos sectores de la </a:t>
            </a:r>
            <a:r>
              <a:rPr lang="es-EC" dirty="0" smtClean="0">
                <a:latin typeface="Times New Roman"/>
                <a:ea typeface="Times New Roman"/>
              </a:rPr>
              <a:t>ciudad, tramos </a:t>
            </a:r>
            <a:r>
              <a:rPr lang="es-EC" dirty="0">
                <a:latin typeface="Times New Roman"/>
                <a:ea typeface="Times New Roman"/>
              </a:rPr>
              <a:t>puntuales de colectores combinados y/o </a:t>
            </a:r>
            <a:r>
              <a:rPr lang="es-EC" dirty="0" smtClean="0">
                <a:latin typeface="Times New Roman"/>
                <a:ea typeface="Times New Roman"/>
              </a:rPr>
              <a:t>pluviales.</a:t>
            </a:r>
            <a:endParaRPr lang="es-EC" dirty="0">
              <a:latin typeface="Times New Roman"/>
              <a:ea typeface="Times New Roman"/>
            </a:endParaRP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Times New Roman"/>
                <a:ea typeface="Times New Roman"/>
              </a:rPr>
              <a:t>Sustitución de colectores principales con alto déficit de capacidad hidráulica (fundamentalmente en el centro urbano y drenaje pluvial del sector Monserrate</a:t>
            </a:r>
            <a:r>
              <a:rPr lang="es-EC" dirty="0" smtClean="0">
                <a:latin typeface="Times New Roman"/>
                <a:ea typeface="Times New Roman"/>
              </a:rPr>
              <a:t>).</a:t>
            </a: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dirty="0" smtClean="0">
                <a:latin typeface="Times New Roman"/>
                <a:ea typeface="Times New Roman"/>
              </a:rPr>
              <a:t>Interceptores </a:t>
            </a:r>
            <a:r>
              <a:rPr lang="es-EC" dirty="0">
                <a:latin typeface="Times New Roman"/>
                <a:ea typeface="Times New Roman"/>
              </a:rPr>
              <a:t>(combinados o sanitarios, según se requiere),  paralelos a las márgenes de los ríos </a:t>
            </a:r>
            <a:r>
              <a:rPr lang="es-EC" dirty="0" err="1">
                <a:latin typeface="Times New Roman"/>
                <a:ea typeface="Times New Roman"/>
              </a:rPr>
              <a:t>Machangara</a:t>
            </a:r>
            <a:r>
              <a:rPr lang="es-EC" dirty="0">
                <a:latin typeface="Times New Roman"/>
                <a:ea typeface="Times New Roman"/>
              </a:rPr>
              <a:t>, Tejar, Jatunyacu y las quebradas: </a:t>
            </a:r>
            <a:r>
              <a:rPr lang="es-EC" dirty="0" err="1">
                <a:latin typeface="Times New Roman"/>
                <a:ea typeface="Times New Roman"/>
              </a:rPr>
              <a:t>Santiaguillo</a:t>
            </a:r>
            <a:r>
              <a:rPr lang="es-EC" dirty="0">
                <a:latin typeface="Times New Roman"/>
                <a:ea typeface="Times New Roman"/>
              </a:rPr>
              <a:t>, </a:t>
            </a:r>
            <a:r>
              <a:rPr lang="es-EC" dirty="0" err="1">
                <a:latin typeface="Times New Roman"/>
                <a:ea typeface="Times New Roman"/>
              </a:rPr>
              <a:t>Mojanda</a:t>
            </a:r>
            <a:r>
              <a:rPr lang="es-EC" dirty="0">
                <a:latin typeface="Times New Roman"/>
                <a:ea typeface="Times New Roman"/>
              </a:rPr>
              <a:t> y </a:t>
            </a:r>
            <a:r>
              <a:rPr lang="es-EC" dirty="0" err="1">
                <a:latin typeface="Times New Roman"/>
                <a:ea typeface="Times New Roman"/>
              </a:rPr>
              <a:t>Punyaro</a:t>
            </a:r>
            <a:r>
              <a:rPr lang="es-EC" dirty="0">
                <a:latin typeface="Times New Roman"/>
                <a:ea typeface="Times New Roman"/>
              </a:rPr>
              <a:t>, afluentes del río Tejar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918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128792" cy="446449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5400" b="1" dirty="0">
                <a:solidFill>
                  <a:schemeClr val="tx2">
                    <a:lumMod val="10000"/>
                  </a:schemeClr>
                </a:solidFill>
              </a:rPr>
              <a:t>IDENTIFICACIÓN </a:t>
            </a:r>
            <a:r>
              <a:rPr lang="es-EC" sz="54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C" sz="54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s-EC" sz="5400" b="1" dirty="0" smtClean="0">
                <a:solidFill>
                  <a:schemeClr val="tx2">
                    <a:lumMod val="10000"/>
                  </a:schemeClr>
                </a:solidFill>
              </a:rPr>
              <a:t>Y </a:t>
            </a:r>
            <a:br>
              <a:rPr lang="es-EC" sz="5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EC" sz="5400" b="1" dirty="0" smtClean="0">
                <a:solidFill>
                  <a:schemeClr val="tx2">
                    <a:lumMod val="10000"/>
                  </a:schemeClr>
                </a:solidFill>
              </a:rPr>
              <a:t>EVALUACIÓN </a:t>
            </a:r>
            <a:r>
              <a:rPr lang="es-EC" sz="5400" b="1" dirty="0">
                <a:solidFill>
                  <a:schemeClr val="tx2">
                    <a:lumMod val="10000"/>
                  </a:schemeClr>
                </a:solidFill>
              </a:rPr>
              <a:t>DE IMPACTOS AMBIENTALES</a:t>
            </a:r>
            <a:r>
              <a:rPr lang="es-EC" sz="54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C" sz="5400" dirty="0">
                <a:solidFill>
                  <a:schemeClr val="tx2">
                    <a:lumMod val="10000"/>
                  </a:schemeClr>
                </a:solidFill>
              </a:rPr>
            </a:br>
            <a:endParaRPr lang="es-EC" sz="5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xfrm>
            <a:off x="899592" y="1008112"/>
            <a:ext cx="7344816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es-EC" sz="4000" b="1" dirty="0"/>
              <a:t>METODOLOGÍA Y CRITERIOS DE EVALUACIÓN</a:t>
            </a:r>
            <a:r>
              <a:rPr kumimoji="0" lang="es-EC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es-EC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endParaRPr kumimoji="0" lang="es-EC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2 Subtítulo"/>
          <p:cNvSpPr>
            <a:spLocks noGrp="1"/>
          </p:cNvSpPr>
          <p:nvPr>
            <p:ph idx="1"/>
          </p:nvPr>
        </p:nvSpPr>
        <p:spPr>
          <a:xfrm>
            <a:off x="827584" y="2392289"/>
            <a:ext cx="7632848" cy="2908919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s-EC" b="1" dirty="0"/>
              <a:t>Matriz Modificada de </a:t>
            </a:r>
            <a:r>
              <a:rPr lang="es-EC" b="1" dirty="0" err="1" smtClean="0"/>
              <a:t>Leopold</a:t>
            </a:r>
            <a:endParaRPr lang="es-EC" b="1" dirty="0" smtClean="0"/>
          </a:p>
          <a:p>
            <a:pPr marL="36576" indent="0" algn="ctr">
              <a:buNone/>
            </a:pPr>
            <a:endParaRPr lang="es-EC" b="1" dirty="0" smtClean="0"/>
          </a:p>
          <a:p>
            <a:pPr algn="l">
              <a:buFont typeface="Arial" pitchFamily="34" charset="0"/>
              <a:buChar char="•"/>
            </a:pPr>
            <a:r>
              <a:rPr lang="es-EC" dirty="0" smtClean="0"/>
              <a:t> Actividades </a:t>
            </a:r>
            <a:r>
              <a:rPr lang="es-EC" dirty="0"/>
              <a:t>del proyecto </a:t>
            </a:r>
            <a:endParaRPr lang="es-EC" dirty="0" smtClean="0"/>
          </a:p>
          <a:p>
            <a:pPr algn="l">
              <a:buFont typeface="Arial" pitchFamily="34" charset="0"/>
              <a:buChar char="•"/>
            </a:pPr>
            <a:r>
              <a:rPr lang="es-EC" dirty="0" smtClean="0"/>
              <a:t> Factores </a:t>
            </a:r>
            <a:r>
              <a:rPr lang="es-EC" dirty="0" smtClean="0"/>
              <a:t>ambientales</a:t>
            </a:r>
            <a:endParaRPr lang="pt-BR" dirty="0"/>
          </a:p>
          <a:p>
            <a:pPr marL="36576" indent="0" algn="l">
              <a:buNone/>
            </a:pPr>
            <a:endParaRPr lang="pt-BR" dirty="0"/>
          </a:p>
          <a:p>
            <a:pPr algn="l">
              <a:buFont typeface="Arial" pitchFamily="34" charset="0"/>
              <a:buChar char="•"/>
            </a:pPr>
            <a:endParaRPr lang="es-EC" dirty="0" smtClean="0"/>
          </a:p>
          <a:p>
            <a:endParaRPr lang="es-EC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1600" y="5658048"/>
            <a:ext cx="6912768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CANTER Larry W., </a:t>
            </a:r>
            <a:r>
              <a:rPr kumimoji="0" lang="es-EC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Mc.</a:t>
            </a: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Graw</a:t>
            </a: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Hill Manual de Evaluación de Impacto Ambiental.  Colombia, 1998.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871</TotalTime>
  <Words>1225</Words>
  <Application>Microsoft Office PowerPoint</Application>
  <PresentationFormat>Presentación en pantalla (4:3)</PresentationFormat>
  <Paragraphs>220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Chincheta</vt:lpstr>
      <vt:lpstr>ESCUELA POLITÉCNICA DEL EJÉRCITO</vt:lpstr>
      <vt:lpstr>TÍTULO</vt:lpstr>
      <vt:lpstr>OBJETIVO GENERAL.</vt:lpstr>
      <vt:lpstr>DESCRIPCIÓN DEL PROYECTO Determinación del área de influencia directa, indirecta y áreas sensibles</vt:lpstr>
      <vt:lpstr>CONSTRUCCIÓN DEL SISTEMA DE ALCANTARILLADO MIXTO</vt:lpstr>
      <vt:lpstr>CONSTRUCCIÓN DEL SISTEMA DE ALCANTARILLADO MIXTO</vt:lpstr>
      <vt:lpstr>Presentación de PowerPoint</vt:lpstr>
      <vt:lpstr>IDENTIFICACIÓN  Y  EVALUACIÓN DE IMPACTOS AMBIENTALES </vt:lpstr>
      <vt:lpstr>METODOLOGÍA Y CRITERIOS DE EVALUACIÓN </vt:lpstr>
      <vt:lpstr>Magnitud (Ma) Ma = C * [(I * WI)+(E*WE) + (D * WD )]</vt:lpstr>
      <vt:lpstr>Presentación de PowerPoint</vt:lpstr>
      <vt:lpstr>MAGNITUD Valoración cuantitativa de los parámetros</vt:lpstr>
      <vt:lpstr>Pesos asignados para cada parámetro de valoración de magnitud</vt:lpstr>
      <vt:lpstr>Escalas de valoración para el criterio de magnitud</vt:lpstr>
      <vt:lpstr>Importancia (Im) Im = (Ri * WRi) + (R * WR)</vt:lpstr>
      <vt:lpstr>IMPORTANCIA Escalas de valoración para los parámetros de riesgo y Reversibilidad</vt:lpstr>
      <vt:lpstr>Pesos asignados para cada parámetro de Valoración de importancia</vt:lpstr>
      <vt:lpstr>Escalas de valoración para el criterio de importancia</vt:lpstr>
      <vt:lpstr>Escalas de calificación de impactos ambientales</vt:lpstr>
      <vt:lpstr>Factores Ambientales para la Construcción de las obras de Alcantarillado</vt:lpstr>
      <vt:lpstr>Presentación de PowerPoint</vt:lpstr>
      <vt:lpstr>RESULTADOS DE LA EVALUACIÓN DE IMPACTOS AMBIENTALES</vt:lpstr>
      <vt:lpstr>Análisis general de los resultados </vt:lpstr>
      <vt:lpstr>Analizando el parámetro de magnitud</vt:lpstr>
      <vt:lpstr>Análisis Del Grado De Impacto Ambiental</vt:lpstr>
      <vt:lpstr>Calificación de los Impactos Ambientales del Proyecto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Lalo Burgos</cp:lastModifiedBy>
  <cp:revision>41</cp:revision>
  <dcterms:created xsi:type="dcterms:W3CDTF">2013-07-08T18:16:32Z</dcterms:created>
  <dcterms:modified xsi:type="dcterms:W3CDTF">2013-07-11T03:15:18Z</dcterms:modified>
</cp:coreProperties>
</file>