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8" r:id="rId3"/>
    <p:sldId id="259" r:id="rId4"/>
    <p:sldId id="260" r:id="rId5"/>
    <p:sldId id="262" r:id="rId6"/>
    <p:sldId id="261" r:id="rId7"/>
    <p:sldId id="263" r:id="rId8"/>
    <p:sldId id="264" r:id="rId9"/>
    <p:sldId id="265" r:id="rId10"/>
    <p:sldId id="266" r:id="rId11"/>
    <p:sldId id="267" r:id="rId12"/>
    <p:sldId id="268" r:id="rId13"/>
    <p:sldId id="269" r:id="rId14"/>
    <p:sldId id="270" r:id="rId15"/>
    <p:sldId id="271" r:id="rId16"/>
    <p:sldId id="273" r:id="rId17"/>
    <p:sldId id="272"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3" r:id="rId37"/>
    <p:sldId id="294" r:id="rId38"/>
    <p:sldId id="295" r:id="rId39"/>
    <p:sldId id="296" r:id="rId40"/>
    <p:sldId id="297" r:id="rId41"/>
    <p:sldId id="298" r:id="rId42"/>
    <p:sldId id="299" r:id="rId43"/>
    <p:sldId id="300" r:id="rId44"/>
    <p:sldId id="302" r:id="rId45"/>
    <p:sldId id="301"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3" r:id="rId76"/>
    <p:sldId id="334" r:id="rId77"/>
    <p:sldId id="335" r:id="rId78"/>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p:scale>
          <a:sx n="50" d="100"/>
          <a:sy n="50" d="100"/>
        </p:scale>
        <p:origin x="-78" y="-28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image" Target="../media/image58.e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image" Target="../media/image60.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7" name="Date Placeholder 6"/>
          <p:cNvSpPr>
            <a:spLocks noGrp="1"/>
          </p:cNvSpPr>
          <p:nvPr>
            <p:ph type="dt" sz="half" idx="10"/>
          </p:nvPr>
        </p:nvSpPr>
        <p:spPr/>
        <p:txBody>
          <a:bodyPr/>
          <a:lstStyle/>
          <a:p>
            <a:fld id="{3BEAE0D1-F611-4DA5-AEF4-22B34BB25CA6}" type="datetimeFigureOut">
              <a:rPr lang="es-EC" smtClean="0"/>
              <a:t>04/05/2015</a:t>
            </a:fld>
            <a:endParaRPr lang="es-EC"/>
          </a:p>
        </p:txBody>
      </p:sp>
      <p:sp>
        <p:nvSpPr>
          <p:cNvPr id="8" name="Slide Number Placeholder 7"/>
          <p:cNvSpPr>
            <a:spLocks noGrp="1"/>
          </p:cNvSpPr>
          <p:nvPr>
            <p:ph type="sldNum" sz="quarter" idx="11"/>
          </p:nvPr>
        </p:nvSpPr>
        <p:spPr/>
        <p:txBody>
          <a:bodyPr/>
          <a:lstStyle/>
          <a:p>
            <a:fld id="{5939D1A3-7A9F-4034-BBC1-6517BECF6DC6}" type="slidenum">
              <a:rPr lang="es-EC" smtClean="0"/>
              <a:t>‹Nº›</a:t>
            </a:fld>
            <a:endParaRPr lang="es-EC"/>
          </a:p>
        </p:txBody>
      </p:sp>
      <p:sp>
        <p:nvSpPr>
          <p:cNvPr id="9" name="Footer Placeholder 8"/>
          <p:cNvSpPr>
            <a:spLocks noGrp="1"/>
          </p:cNvSpPr>
          <p:nvPr>
            <p:ph type="ftr" sz="quarter" idx="12"/>
          </p:nvPr>
        </p:nvSpPr>
        <p:spPr/>
        <p:txBody>
          <a:bodyPr/>
          <a:lstStyle/>
          <a:p>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BEAE0D1-F611-4DA5-AEF4-22B34BB25CA6}" type="datetimeFigureOut">
              <a:rPr lang="es-EC" smtClean="0"/>
              <a:t>04/05/2015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939D1A3-7A9F-4034-BBC1-6517BECF6DC6}"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BEAE0D1-F611-4DA5-AEF4-22B34BB25CA6}" type="datetimeFigureOut">
              <a:rPr lang="es-EC" smtClean="0"/>
              <a:t>04/05/2015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939D1A3-7A9F-4034-BBC1-6517BECF6DC6}"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10"/>
          </p:nvPr>
        </p:nvSpPr>
        <p:spPr/>
        <p:txBody>
          <a:bodyPr/>
          <a:lstStyle/>
          <a:p>
            <a:fld id="{3BEAE0D1-F611-4DA5-AEF4-22B34BB25CA6}" type="datetimeFigureOut">
              <a:rPr lang="es-EC" smtClean="0"/>
              <a:t>04/05/2015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939D1A3-7A9F-4034-BBC1-6517BECF6DC6}"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BEAE0D1-F611-4DA5-AEF4-22B34BB25CA6}" type="datetimeFigureOut">
              <a:rPr lang="es-EC" smtClean="0"/>
              <a:t>04/05/2015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939D1A3-7A9F-4034-BBC1-6517BECF6DC6}" type="slidenum">
              <a:rPr lang="es-EC" smtClean="0"/>
              <a:t>‹Nº›</a:t>
            </a:fld>
            <a:endParaRPr lang="es-EC"/>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5" name="Date Placeholder 4"/>
          <p:cNvSpPr>
            <a:spLocks noGrp="1"/>
          </p:cNvSpPr>
          <p:nvPr>
            <p:ph type="dt" sz="half" idx="10"/>
          </p:nvPr>
        </p:nvSpPr>
        <p:spPr/>
        <p:txBody>
          <a:bodyPr/>
          <a:lstStyle/>
          <a:p>
            <a:fld id="{3BEAE0D1-F611-4DA5-AEF4-22B34BB25CA6}" type="datetimeFigureOut">
              <a:rPr lang="es-EC" smtClean="0"/>
              <a:t>04/05/2015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939D1A3-7A9F-4034-BBC1-6517BECF6DC6}" type="slidenum">
              <a:rPr lang="es-EC" smtClean="0"/>
              <a:t>‹Nº›</a:t>
            </a:fld>
            <a:endParaRPr lang="es-EC"/>
          </a:p>
        </p:txBody>
      </p:sp>
      <p:sp>
        <p:nvSpPr>
          <p:cNvPr id="9" name="Content Placeholder 8"/>
          <p:cNvSpPr>
            <a:spLocks noGrp="1"/>
          </p:cNvSpPr>
          <p:nvPr>
            <p:ph sz="quarter" idx="13"/>
          </p:nvPr>
        </p:nvSpPr>
        <p:spPr>
          <a:xfrm>
            <a:off x="365760" y="1600200"/>
            <a:ext cx="4041648" cy="452628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3BEAE0D1-F611-4DA5-AEF4-22B34BB25CA6}" type="datetimeFigureOut">
              <a:rPr lang="es-EC" smtClean="0"/>
              <a:t>04/05/2015</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5939D1A3-7A9F-4034-BBC1-6517BECF6DC6}" type="slidenum">
              <a:rPr lang="es-EC" smtClean="0"/>
              <a:t>‹Nº›</a:t>
            </a:fld>
            <a:endParaRPr lang="es-EC"/>
          </a:p>
        </p:txBody>
      </p:sp>
      <p:sp>
        <p:nvSpPr>
          <p:cNvPr id="11" name="Content Placeholder 10"/>
          <p:cNvSpPr>
            <a:spLocks noGrp="1"/>
          </p:cNvSpPr>
          <p:nvPr>
            <p:ph sz="quarter" idx="13"/>
          </p:nvPr>
        </p:nvSpPr>
        <p:spPr>
          <a:xfrm>
            <a:off x="457200" y="2212848"/>
            <a:ext cx="4041648" cy="39136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3BEAE0D1-F611-4DA5-AEF4-22B34BB25CA6}" type="datetimeFigureOut">
              <a:rPr lang="es-EC" smtClean="0"/>
              <a:t>04/05/2015</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5939D1A3-7A9F-4034-BBC1-6517BECF6DC6}"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AE0D1-F611-4DA5-AEF4-22B34BB25CA6}" type="datetimeFigureOut">
              <a:rPr lang="es-EC" smtClean="0"/>
              <a:t>04/05/2015</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5939D1A3-7A9F-4034-BBC1-6517BECF6DC6}"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BEAE0D1-F611-4DA5-AEF4-22B34BB25CA6}" type="datetimeFigureOut">
              <a:rPr lang="es-EC" smtClean="0"/>
              <a:t>04/05/2015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939D1A3-7A9F-4034-BBC1-6517BECF6DC6}" type="slidenum">
              <a:rPr lang="es-EC" smtClean="0"/>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BEAE0D1-F611-4DA5-AEF4-22B34BB25CA6}" type="datetimeFigureOut">
              <a:rPr lang="es-EC" smtClean="0"/>
              <a:t>04/05/2015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939D1A3-7A9F-4034-BBC1-6517BECF6DC6}" type="slidenum">
              <a:rPr lang="es-EC" smtClean="0"/>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3BEAE0D1-F611-4DA5-AEF4-22B34BB25CA6}" type="datetimeFigureOut">
              <a:rPr lang="es-EC" smtClean="0"/>
              <a:t>04/05/2015</a:t>
            </a:fld>
            <a:endParaRPr lang="es-EC"/>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s-EC"/>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5939D1A3-7A9F-4034-BBC1-6517BECF6DC6}" type="slidenum">
              <a:rPr lang="es-EC" smtClean="0"/>
              <a:t>‹Nº›</a:t>
            </a:fld>
            <a:endParaRPr lang="es-EC"/>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package" Target="../embeddings/Documento_de_Microsoft_Word1.docx"/><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9.emf"/><Relationship Id="rId5" Type="http://schemas.openxmlformats.org/officeDocument/2006/relationships/package" Target="../embeddings/Documento_de_Microsoft_Word2.docx"/><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0.emf"/><Relationship Id="rId4" Type="http://schemas.openxmlformats.org/officeDocument/2006/relationships/package" Target="../embeddings/Documento_de_Microsoft_Word3.docx"/></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package" Target="../embeddings/Documento_de_Microsoft_Word4.docx"/><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3.jpeg"/><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3" Type="http://schemas.openxmlformats.org/officeDocument/2006/relationships/package" Target="../embeddings/Documento_de_Microsoft_Word5.docx"/><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5.png"/><Relationship Id="rId4" Type="http://schemas.openxmlformats.org/officeDocument/2006/relationships/image" Target="../media/image24.emf"/></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package" Target="../embeddings/Documento_de_Microsoft_Word6.docx"/><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2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32.emf"/></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package" Target="../embeddings/Documento_de_Microsoft_Word7.docx"/><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34.emf"/></Relationships>
</file>

<file path=ppt/slides/_rels/slide3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package" Target="../embeddings/Documento_de_Microsoft_Word8.docx"/><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37.emf"/></Relationships>
</file>

<file path=ppt/slides/_rels/slide39.xml.rels><?xml version="1.0" encoding="UTF-8" standalone="yes"?>
<Relationships xmlns="http://schemas.openxmlformats.org/package/2006/relationships"><Relationship Id="rId3" Type="http://schemas.openxmlformats.org/officeDocument/2006/relationships/package" Target="../embeddings/Documento_de_Microsoft_Word9.docx"/><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3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package" Target="../embeddings/Documento_de_Microsoft_Word10.docx"/><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39.emf"/></Relationships>
</file>

<file path=ppt/slides/_rels/slide41.xml.rels><?xml version="1.0" encoding="UTF-8" standalone="yes"?>
<Relationships xmlns="http://schemas.openxmlformats.org/package/2006/relationships"><Relationship Id="rId3" Type="http://schemas.openxmlformats.org/officeDocument/2006/relationships/package" Target="../embeddings/Documento_de_Microsoft_Word11.docx"/><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41.emf"/><Relationship Id="rId5" Type="http://schemas.openxmlformats.org/officeDocument/2006/relationships/package" Target="../embeddings/Documento_de_Microsoft_Word12.docx"/><Relationship Id="rId4" Type="http://schemas.openxmlformats.org/officeDocument/2006/relationships/image" Target="../media/image40.emf"/></Relationships>
</file>

<file path=ppt/slides/_rels/slide42.xml.rels><?xml version="1.0" encoding="UTF-8" standalone="yes"?>
<Relationships xmlns="http://schemas.openxmlformats.org/package/2006/relationships"><Relationship Id="rId3" Type="http://schemas.openxmlformats.org/officeDocument/2006/relationships/package" Target="../embeddings/Documento_de_Microsoft_Word13.docx"/><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43.jpeg"/><Relationship Id="rId4" Type="http://schemas.openxmlformats.org/officeDocument/2006/relationships/image" Target="../media/image42.emf"/></Relationships>
</file>

<file path=ppt/slides/_rels/slide43.xml.rels><?xml version="1.0" encoding="UTF-8" standalone="yes"?>
<Relationships xmlns="http://schemas.openxmlformats.org/package/2006/relationships"><Relationship Id="rId3" Type="http://schemas.openxmlformats.org/officeDocument/2006/relationships/package" Target="../embeddings/Documento_de_Microsoft_Word14.docx"/><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44.emf"/></Relationships>
</file>

<file path=ppt/slides/_rels/slide44.xml.rels><?xml version="1.0" encoding="UTF-8" standalone="yes"?>
<Relationships xmlns="http://schemas.openxmlformats.org/package/2006/relationships"><Relationship Id="rId3" Type="http://schemas.openxmlformats.org/officeDocument/2006/relationships/package" Target="../embeddings/Documento_de_Microsoft_Word15.docx"/><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45.emf"/></Relationships>
</file>

<file path=ppt/slides/_rels/slide45.xml.rels><?xml version="1.0" encoding="UTF-8" standalone="yes"?>
<Relationships xmlns="http://schemas.openxmlformats.org/package/2006/relationships"><Relationship Id="rId3" Type="http://schemas.openxmlformats.org/officeDocument/2006/relationships/package" Target="../embeddings/Documento_de_Microsoft_Word16.docx"/><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46.emf"/></Relationships>
</file>

<file path=ppt/slides/_rels/slide46.xml.rels><?xml version="1.0" encoding="UTF-8" standalone="yes"?>
<Relationships xmlns="http://schemas.openxmlformats.org/package/2006/relationships"><Relationship Id="rId3" Type="http://schemas.openxmlformats.org/officeDocument/2006/relationships/package" Target="../embeddings/Documento_de_Microsoft_Word17.docx"/><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47.emf"/></Relationships>
</file>

<file path=ppt/slides/_rels/slide47.xml.rels><?xml version="1.0" encoding="UTF-8" standalone="yes"?>
<Relationships xmlns="http://schemas.openxmlformats.org/package/2006/relationships"><Relationship Id="rId3" Type="http://schemas.openxmlformats.org/officeDocument/2006/relationships/package" Target="../embeddings/Documento_de_Microsoft_Word18.docx"/><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image" Target="../media/image48.emf"/></Relationships>
</file>

<file path=ppt/slides/_rels/slide48.xml.rels><?xml version="1.0" encoding="UTF-8" standalone="yes"?>
<Relationships xmlns="http://schemas.openxmlformats.org/package/2006/relationships"><Relationship Id="rId3" Type="http://schemas.openxmlformats.org/officeDocument/2006/relationships/package" Target="../embeddings/Documento_de_Microsoft_Word19.docx"/><Relationship Id="rId2" Type="http://schemas.openxmlformats.org/officeDocument/2006/relationships/slideLayout" Target="../slideLayouts/slideLayout7.xml"/><Relationship Id="rId1" Type="http://schemas.openxmlformats.org/officeDocument/2006/relationships/vmlDrawing" Target="../drawings/vmlDrawing18.vml"/><Relationship Id="rId4" Type="http://schemas.openxmlformats.org/officeDocument/2006/relationships/image" Target="../media/image49.emf"/></Relationships>
</file>

<file path=ppt/slides/_rels/slide49.xml.rels><?xml version="1.0" encoding="UTF-8" standalone="yes"?>
<Relationships xmlns="http://schemas.openxmlformats.org/package/2006/relationships"><Relationship Id="rId3" Type="http://schemas.openxmlformats.org/officeDocument/2006/relationships/package" Target="../embeddings/Documento_de_Microsoft_Word20.docx"/><Relationship Id="rId2" Type="http://schemas.openxmlformats.org/officeDocument/2006/relationships/slideLayout" Target="../slideLayouts/slideLayout7.xml"/><Relationship Id="rId1" Type="http://schemas.openxmlformats.org/officeDocument/2006/relationships/vmlDrawing" Target="../drawings/vmlDrawing19.vml"/><Relationship Id="rId4" Type="http://schemas.openxmlformats.org/officeDocument/2006/relationships/image" Target="../media/image50.emf"/></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package" Target="../embeddings/Documento_de_Microsoft_Word21.docx"/><Relationship Id="rId2" Type="http://schemas.openxmlformats.org/officeDocument/2006/relationships/slideLayout" Target="../slideLayouts/slideLayout7.xml"/><Relationship Id="rId1" Type="http://schemas.openxmlformats.org/officeDocument/2006/relationships/vmlDrawing" Target="../drawings/vmlDrawing20.vml"/><Relationship Id="rId4" Type="http://schemas.openxmlformats.org/officeDocument/2006/relationships/image" Target="../media/image51.emf"/></Relationships>
</file>

<file path=ppt/slides/_rels/slide51.xml.rels><?xml version="1.0" encoding="UTF-8" standalone="yes"?>
<Relationships xmlns="http://schemas.openxmlformats.org/package/2006/relationships"><Relationship Id="rId3" Type="http://schemas.openxmlformats.org/officeDocument/2006/relationships/package" Target="../embeddings/Documento_de_Microsoft_Word22.docx"/><Relationship Id="rId2" Type="http://schemas.openxmlformats.org/officeDocument/2006/relationships/slideLayout" Target="../slideLayouts/slideLayout7.xml"/><Relationship Id="rId1" Type="http://schemas.openxmlformats.org/officeDocument/2006/relationships/vmlDrawing" Target="../drawings/vmlDrawing21.vml"/><Relationship Id="rId4" Type="http://schemas.openxmlformats.org/officeDocument/2006/relationships/image" Target="../media/image52.emf"/></Relationships>
</file>

<file path=ppt/slides/_rels/slide52.xml.rels><?xml version="1.0" encoding="UTF-8" standalone="yes"?>
<Relationships xmlns="http://schemas.openxmlformats.org/package/2006/relationships"><Relationship Id="rId3" Type="http://schemas.openxmlformats.org/officeDocument/2006/relationships/package" Target="../embeddings/Documento_de_Microsoft_Word23.docx"/><Relationship Id="rId2" Type="http://schemas.openxmlformats.org/officeDocument/2006/relationships/slideLayout" Target="../slideLayouts/slideLayout7.xml"/><Relationship Id="rId1" Type="http://schemas.openxmlformats.org/officeDocument/2006/relationships/vmlDrawing" Target="../drawings/vmlDrawing22.vml"/><Relationship Id="rId4" Type="http://schemas.openxmlformats.org/officeDocument/2006/relationships/image" Target="../media/image53.emf"/></Relationships>
</file>

<file path=ppt/slides/_rels/slide53.xml.rels><?xml version="1.0" encoding="UTF-8" standalone="yes"?>
<Relationships xmlns="http://schemas.openxmlformats.org/package/2006/relationships"><Relationship Id="rId3" Type="http://schemas.openxmlformats.org/officeDocument/2006/relationships/package" Target="../embeddings/Documento_de_Microsoft_Word24.docx"/><Relationship Id="rId2" Type="http://schemas.openxmlformats.org/officeDocument/2006/relationships/slideLayout" Target="../slideLayouts/slideLayout7.xml"/><Relationship Id="rId1" Type="http://schemas.openxmlformats.org/officeDocument/2006/relationships/vmlDrawing" Target="../drawings/vmlDrawing23.vml"/><Relationship Id="rId4" Type="http://schemas.openxmlformats.org/officeDocument/2006/relationships/image" Target="../media/image54.emf"/></Relationships>
</file>

<file path=ppt/slides/_rels/slide54.xml.rels><?xml version="1.0" encoding="UTF-8" standalone="yes"?>
<Relationships xmlns="http://schemas.openxmlformats.org/package/2006/relationships"><Relationship Id="rId3" Type="http://schemas.openxmlformats.org/officeDocument/2006/relationships/package" Target="../embeddings/Documento_de_Microsoft_Word25.docx"/><Relationship Id="rId2" Type="http://schemas.openxmlformats.org/officeDocument/2006/relationships/slideLayout" Target="../slideLayouts/slideLayout7.xml"/><Relationship Id="rId1" Type="http://schemas.openxmlformats.org/officeDocument/2006/relationships/vmlDrawing" Target="../drawings/vmlDrawing24.vml"/><Relationship Id="rId4" Type="http://schemas.openxmlformats.org/officeDocument/2006/relationships/image" Target="../media/image55.emf"/></Relationships>
</file>

<file path=ppt/slides/_rels/slide55.xml.rels><?xml version="1.0" encoding="UTF-8" standalone="yes"?>
<Relationships xmlns="http://schemas.openxmlformats.org/package/2006/relationships"><Relationship Id="rId3" Type="http://schemas.openxmlformats.org/officeDocument/2006/relationships/package" Target="../embeddings/Documento_de_Microsoft_Word26.docx"/><Relationship Id="rId2" Type="http://schemas.openxmlformats.org/officeDocument/2006/relationships/slideLayout" Target="../slideLayouts/slideLayout7.xml"/><Relationship Id="rId1" Type="http://schemas.openxmlformats.org/officeDocument/2006/relationships/vmlDrawing" Target="../drawings/vmlDrawing25.vml"/><Relationship Id="rId4" Type="http://schemas.openxmlformats.org/officeDocument/2006/relationships/image" Target="../media/image56.emf"/></Relationships>
</file>

<file path=ppt/slides/_rels/slide56.xml.rels><?xml version="1.0" encoding="UTF-8" standalone="yes"?>
<Relationships xmlns="http://schemas.openxmlformats.org/package/2006/relationships"><Relationship Id="rId3" Type="http://schemas.openxmlformats.org/officeDocument/2006/relationships/package" Target="../embeddings/Documento_de_Microsoft_Word27.docx"/><Relationship Id="rId2" Type="http://schemas.openxmlformats.org/officeDocument/2006/relationships/slideLayout" Target="../slideLayouts/slideLayout7.xml"/><Relationship Id="rId1" Type="http://schemas.openxmlformats.org/officeDocument/2006/relationships/vmlDrawing" Target="../drawings/vmlDrawing26.vml"/><Relationship Id="rId4" Type="http://schemas.openxmlformats.org/officeDocument/2006/relationships/image" Target="../media/image57.emf"/></Relationships>
</file>

<file path=ppt/slides/_rels/slide57.xml.rels><?xml version="1.0" encoding="UTF-8" standalone="yes"?>
<Relationships xmlns="http://schemas.openxmlformats.org/package/2006/relationships"><Relationship Id="rId3" Type="http://schemas.openxmlformats.org/officeDocument/2006/relationships/package" Target="../embeddings/Documento_de_Microsoft_Word28.docx"/><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image" Target="../media/image59.emf"/><Relationship Id="rId5" Type="http://schemas.openxmlformats.org/officeDocument/2006/relationships/package" Target="../embeddings/Documento_de_Microsoft_Word29.docx"/><Relationship Id="rId4" Type="http://schemas.openxmlformats.org/officeDocument/2006/relationships/image" Target="../media/image58.emf"/></Relationships>
</file>

<file path=ppt/slides/_rels/slide58.xml.rels><?xml version="1.0" encoding="UTF-8" standalone="yes"?>
<Relationships xmlns="http://schemas.openxmlformats.org/package/2006/relationships"><Relationship Id="rId3" Type="http://schemas.openxmlformats.org/officeDocument/2006/relationships/package" Target="../embeddings/Documento_de_Microsoft_Word30.docx"/><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image" Target="../media/image61.emf"/><Relationship Id="rId5" Type="http://schemas.openxmlformats.org/officeDocument/2006/relationships/package" Target="../embeddings/Documento_de_Microsoft_Word31.docx"/><Relationship Id="rId4" Type="http://schemas.openxmlformats.org/officeDocument/2006/relationships/image" Target="../media/image60.emf"/></Relationships>
</file>

<file path=ppt/slides/_rels/slide59.xml.rels><?xml version="1.0" encoding="UTF-8" standalone="yes"?>
<Relationships xmlns="http://schemas.openxmlformats.org/package/2006/relationships"><Relationship Id="rId3" Type="http://schemas.openxmlformats.org/officeDocument/2006/relationships/package" Target="../embeddings/Documento_de_Microsoft_Word32.docx"/><Relationship Id="rId2" Type="http://schemas.openxmlformats.org/officeDocument/2006/relationships/slideLayout" Target="../slideLayouts/slideLayout7.xml"/><Relationship Id="rId1" Type="http://schemas.openxmlformats.org/officeDocument/2006/relationships/vmlDrawing" Target="../drawings/vmlDrawing29.vml"/><Relationship Id="rId4" Type="http://schemas.openxmlformats.org/officeDocument/2006/relationships/image" Target="../media/image6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package" Target="../embeddings/Documento_de_Microsoft_Word33.docx"/><Relationship Id="rId2" Type="http://schemas.openxmlformats.org/officeDocument/2006/relationships/slideLayout" Target="../slideLayouts/slideLayout7.xml"/><Relationship Id="rId1" Type="http://schemas.openxmlformats.org/officeDocument/2006/relationships/vmlDrawing" Target="../drawings/vmlDrawing30.vml"/><Relationship Id="rId4" Type="http://schemas.openxmlformats.org/officeDocument/2006/relationships/image" Target="../media/image63.emf"/></Relationships>
</file>

<file path=ppt/slides/_rels/slide61.xml.rels><?xml version="1.0" encoding="UTF-8" standalone="yes"?>
<Relationships xmlns="http://schemas.openxmlformats.org/package/2006/relationships"><Relationship Id="rId3" Type="http://schemas.openxmlformats.org/officeDocument/2006/relationships/package" Target="../embeddings/Documento_de_Microsoft_Word34.docx"/><Relationship Id="rId2" Type="http://schemas.openxmlformats.org/officeDocument/2006/relationships/slideLayout" Target="../slideLayouts/slideLayout7.xml"/><Relationship Id="rId1" Type="http://schemas.openxmlformats.org/officeDocument/2006/relationships/vmlDrawing" Target="../drawings/vmlDrawing31.vml"/><Relationship Id="rId4" Type="http://schemas.openxmlformats.org/officeDocument/2006/relationships/image" Target="../media/image64.emf"/></Relationships>
</file>

<file path=ppt/slides/_rels/slide62.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package" Target="../embeddings/Documento_de_Microsoft_Word35.docx"/><Relationship Id="rId2" Type="http://schemas.openxmlformats.org/officeDocument/2006/relationships/slideLayout" Target="../slideLayouts/slideLayout7.xml"/><Relationship Id="rId1" Type="http://schemas.openxmlformats.org/officeDocument/2006/relationships/vmlDrawing" Target="../drawings/vmlDrawing32.vml"/><Relationship Id="rId4" Type="http://schemas.openxmlformats.org/officeDocument/2006/relationships/image" Target="../media/image66.emf"/></Relationships>
</file>

<file path=ppt/slides/_rels/slide64.xml.rels><?xml version="1.0" encoding="UTF-8" standalone="yes"?>
<Relationships xmlns="http://schemas.openxmlformats.org/package/2006/relationships"><Relationship Id="rId3" Type="http://schemas.openxmlformats.org/officeDocument/2006/relationships/package" Target="../embeddings/Documento_de_Microsoft_Word36.docx"/><Relationship Id="rId2" Type="http://schemas.openxmlformats.org/officeDocument/2006/relationships/slideLayout" Target="../slideLayouts/slideLayout7.xml"/><Relationship Id="rId1" Type="http://schemas.openxmlformats.org/officeDocument/2006/relationships/vmlDrawing" Target="../drawings/vmlDrawing33.vml"/><Relationship Id="rId4" Type="http://schemas.openxmlformats.org/officeDocument/2006/relationships/image" Target="../media/image67.emf"/></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package" Target="../embeddings/Documento_de_Microsoft_Word37.docx"/><Relationship Id="rId2" Type="http://schemas.openxmlformats.org/officeDocument/2006/relationships/slideLayout" Target="../slideLayouts/slideLayout7.xml"/><Relationship Id="rId1" Type="http://schemas.openxmlformats.org/officeDocument/2006/relationships/vmlDrawing" Target="../drawings/vmlDrawing34.vml"/><Relationship Id="rId4" Type="http://schemas.openxmlformats.org/officeDocument/2006/relationships/image" Target="../media/image74.emf"/></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vmlDrawing" Target="../drawings/vmlDrawing35.vml"/><Relationship Id="rId5" Type="http://schemas.openxmlformats.org/officeDocument/2006/relationships/image" Target="../media/image75.emf"/><Relationship Id="rId4" Type="http://schemas.openxmlformats.org/officeDocument/2006/relationships/package" Target="../embeddings/Documento_de_Microsoft_Word38.docx"/></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vmlDrawing" Target="../drawings/vmlDrawing36.vml"/><Relationship Id="rId5" Type="http://schemas.openxmlformats.org/officeDocument/2006/relationships/image" Target="../media/image75.emf"/><Relationship Id="rId4" Type="http://schemas.openxmlformats.org/officeDocument/2006/relationships/package" Target="../embeddings/Documento_de_Microsoft_Word39.docx"/></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55576" y="2708920"/>
            <a:ext cx="7238773" cy="1296144"/>
          </a:xfrm>
        </p:spPr>
        <p:txBody>
          <a:bodyPr/>
          <a:lstStyle/>
          <a:p>
            <a:r>
              <a:rPr lang="es-EC" sz="2400" b="1" dirty="0">
                <a:effectLst/>
              </a:rPr>
              <a:t>INGENIERÍA BÁSICA Y DE DETALLE DEL SISTEMA DE TRASNPORTE ELEVADO Y HORNO CHAMUSCADOR DE PORCINOS DEL CAMAL MUNICIPAL DE LA CIUDAD DE TULCÁN</a:t>
            </a:r>
            <a:endParaRPr lang="es-EC" sz="2400" dirty="0"/>
          </a:p>
        </p:txBody>
      </p:sp>
      <p:sp>
        <p:nvSpPr>
          <p:cNvPr id="3" name="2 Subtítulo"/>
          <p:cNvSpPr>
            <a:spLocks noGrp="1"/>
          </p:cNvSpPr>
          <p:nvPr>
            <p:ph type="subTitle" idx="1"/>
          </p:nvPr>
        </p:nvSpPr>
        <p:spPr>
          <a:xfrm>
            <a:off x="1331640" y="4484712"/>
            <a:ext cx="6400800" cy="1752600"/>
          </a:xfrm>
        </p:spPr>
        <p:txBody>
          <a:bodyPr>
            <a:normAutofit fontScale="85000" lnSpcReduction="10000"/>
          </a:bodyPr>
          <a:lstStyle/>
          <a:p>
            <a:r>
              <a:rPr lang="es-EC" dirty="0" smtClean="0"/>
              <a:t>Autor: Cristian Vásquez</a:t>
            </a:r>
          </a:p>
          <a:p>
            <a:endParaRPr lang="es-EC" dirty="0"/>
          </a:p>
          <a:p>
            <a:r>
              <a:rPr lang="es-EC" dirty="0"/>
              <a:t>DEPARTAMENTO DE </a:t>
            </a:r>
            <a:r>
              <a:rPr lang="es-EC" dirty="0" smtClean="0"/>
              <a:t>ELÉCTRICA </a:t>
            </a:r>
            <a:r>
              <a:rPr lang="es-EC" dirty="0"/>
              <a:t>Y </a:t>
            </a:r>
            <a:r>
              <a:rPr lang="es-EC" dirty="0" smtClean="0"/>
              <a:t>ELECTRÓNICA</a:t>
            </a:r>
            <a:endParaRPr lang="es-EC" dirty="0"/>
          </a:p>
          <a:p>
            <a:r>
              <a:rPr lang="es-EC" dirty="0" smtClean="0"/>
              <a:t>SANGOLQUÍ - E CUADOR</a:t>
            </a:r>
            <a:endParaRPr lang="es-EC" dirty="0"/>
          </a:p>
          <a:p>
            <a:r>
              <a:rPr lang="es-EC" dirty="0" smtClean="0"/>
              <a:t>MAYO, </a:t>
            </a:r>
            <a:r>
              <a:rPr lang="es-EC" dirty="0"/>
              <a:t>2015</a:t>
            </a:r>
          </a:p>
          <a:p>
            <a:endParaRPr lang="es-EC"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6853" y="467891"/>
            <a:ext cx="4610100"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87796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692695"/>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4000" b="1" dirty="0">
                <a:effectLst/>
              </a:rPr>
              <a:t>PROCESO DE FAENAMIENTO DE PORCINOS</a:t>
            </a:r>
          </a:p>
        </p:txBody>
      </p:sp>
      <p:sp>
        <p:nvSpPr>
          <p:cNvPr id="5" name="4 Marcador de texto"/>
          <p:cNvSpPr txBox="1">
            <a:spLocks/>
          </p:cNvSpPr>
          <p:nvPr/>
        </p:nvSpPr>
        <p:spPr>
          <a:xfrm>
            <a:off x="755576" y="2204864"/>
            <a:ext cx="3168352" cy="57606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dirty="0" smtClean="0"/>
              <a:t>Traslado</a:t>
            </a:r>
          </a:p>
          <a:p>
            <a:pPr lvl="0" algn="just"/>
            <a:endParaRPr lang="es-EC" dirty="0"/>
          </a:p>
        </p:txBody>
      </p:sp>
      <p:sp>
        <p:nvSpPr>
          <p:cNvPr id="7" name="4 Marcador de texto"/>
          <p:cNvSpPr txBox="1">
            <a:spLocks/>
          </p:cNvSpPr>
          <p:nvPr/>
        </p:nvSpPr>
        <p:spPr>
          <a:xfrm>
            <a:off x="5148064" y="2204864"/>
            <a:ext cx="3168352" cy="57606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dirty="0" smtClean="0"/>
              <a:t>Noqueo </a:t>
            </a:r>
          </a:p>
          <a:p>
            <a:pPr lvl="0" algn="just"/>
            <a:endParaRPr lang="es-EC" dirty="0"/>
          </a:p>
        </p:txBody>
      </p:sp>
      <p:pic>
        <p:nvPicPr>
          <p:cNvPr id="9" name="8 Imagen"/>
          <p:cNvPicPr/>
          <p:nvPr/>
        </p:nvPicPr>
        <p:blipFill>
          <a:blip r:embed="rId2">
            <a:extLst>
              <a:ext uri="{28A0092B-C50C-407E-A947-70E740481C1C}">
                <a14:useLocalDpi xmlns:a14="http://schemas.microsoft.com/office/drawing/2010/main" val="0"/>
              </a:ext>
            </a:extLst>
          </a:blip>
          <a:srcRect/>
          <a:stretch>
            <a:fillRect/>
          </a:stretch>
        </p:blipFill>
        <p:spPr bwMode="auto">
          <a:xfrm>
            <a:off x="755576" y="3212976"/>
            <a:ext cx="3491230" cy="2315845"/>
          </a:xfrm>
          <a:prstGeom prst="rect">
            <a:avLst/>
          </a:prstGeom>
          <a:noFill/>
          <a:ln>
            <a:noFill/>
          </a:ln>
        </p:spPr>
      </p:pic>
      <p:pic>
        <p:nvPicPr>
          <p:cNvPr id="10" name="9 Imagen"/>
          <p:cNvPicPr/>
          <p:nvPr/>
        </p:nvPicPr>
        <p:blipFill rotWithShape="1">
          <a:blip r:embed="rId3"/>
          <a:srcRect l="37553" t="13962" r="30799" b="17658"/>
          <a:stretch/>
        </p:blipFill>
        <p:spPr bwMode="auto">
          <a:xfrm>
            <a:off x="5426638" y="3121643"/>
            <a:ext cx="2600325" cy="31591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73309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692695"/>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4000" b="1" dirty="0">
                <a:effectLst/>
              </a:rPr>
              <a:t>PROCESO DE FAENAMIENTO DE PORCINOS</a:t>
            </a:r>
          </a:p>
        </p:txBody>
      </p:sp>
      <p:sp>
        <p:nvSpPr>
          <p:cNvPr id="5" name="4 Marcador de texto"/>
          <p:cNvSpPr txBox="1">
            <a:spLocks/>
          </p:cNvSpPr>
          <p:nvPr/>
        </p:nvSpPr>
        <p:spPr>
          <a:xfrm>
            <a:off x="755576" y="2204864"/>
            <a:ext cx="3168352" cy="57606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dirty="0" smtClean="0"/>
              <a:t>Izamiento </a:t>
            </a:r>
          </a:p>
          <a:p>
            <a:pPr lvl="0" algn="just"/>
            <a:endParaRPr lang="es-EC" dirty="0"/>
          </a:p>
        </p:txBody>
      </p:sp>
      <p:sp>
        <p:nvSpPr>
          <p:cNvPr id="7" name="4 Marcador de texto"/>
          <p:cNvSpPr txBox="1">
            <a:spLocks/>
          </p:cNvSpPr>
          <p:nvPr/>
        </p:nvSpPr>
        <p:spPr>
          <a:xfrm>
            <a:off x="5148064" y="2204864"/>
            <a:ext cx="3168352" cy="576064"/>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dirty="0" smtClean="0"/>
              <a:t>Área de desangre</a:t>
            </a:r>
          </a:p>
          <a:p>
            <a:pPr lvl="0" algn="just"/>
            <a:endParaRPr lang="es-EC" dirty="0"/>
          </a:p>
        </p:txBody>
      </p:sp>
      <p:pic>
        <p:nvPicPr>
          <p:cNvPr id="8" name="7 Imagen" descr="C:\Users\USER\Desktop\Tesis\imagenes y video\DSC0171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3019408"/>
            <a:ext cx="1835150" cy="3261360"/>
          </a:xfrm>
          <a:prstGeom prst="rect">
            <a:avLst/>
          </a:prstGeom>
          <a:noFill/>
          <a:ln>
            <a:noFill/>
          </a:ln>
        </p:spPr>
      </p:pic>
      <p:pic>
        <p:nvPicPr>
          <p:cNvPr id="11" name="10 Imagen" descr="http://karuna.otrosmodos.org/wp-content/uploads/NAL301_bleedrail.jpg"/>
          <p:cNvPicPr/>
          <p:nvPr/>
        </p:nvPicPr>
        <p:blipFill>
          <a:blip r:embed="rId3">
            <a:extLst>
              <a:ext uri="{28A0092B-C50C-407E-A947-70E740481C1C}">
                <a14:useLocalDpi xmlns:a14="http://schemas.microsoft.com/office/drawing/2010/main" val="0"/>
              </a:ext>
            </a:extLst>
          </a:blip>
          <a:srcRect/>
          <a:stretch>
            <a:fillRect/>
          </a:stretch>
        </p:blipFill>
        <p:spPr bwMode="auto">
          <a:xfrm>
            <a:off x="5557462" y="2780927"/>
            <a:ext cx="2326906" cy="3168353"/>
          </a:xfrm>
          <a:prstGeom prst="rect">
            <a:avLst/>
          </a:prstGeom>
          <a:noFill/>
          <a:ln>
            <a:noFill/>
          </a:ln>
        </p:spPr>
      </p:pic>
    </p:spTree>
    <p:extLst>
      <p:ext uri="{BB962C8B-B14F-4D97-AF65-F5344CB8AC3E}">
        <p14:creationId xmlns:p14="http://schemas.microsoft.com/office/powerpoint/2010/main" val="2687668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692695"/>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4000" b="1" dirty="0">
                <a:effectLst/>
              </a:rPr>
              <a:t>PROCESO DE FAENAMIENTO DE PORCINOS</a:t>
            </a:r>
          </a:p>
        </p:txBody>
      </p:sp>
      <p:sp>
        <p:nvSpPr>
          <p:cNvPr id="5" name="4 Marcador de texto"/>
          <p:cNvSpPr txBox="1">
            <a:spLocks/>
          </p:cNvSpPr>
          <p:nvPr/>
        </p:nvSpPr>
        <p:spPr>
          <a:xfrm>
            <a:off x="755576" y="2204864"/>
            <a:ext cx="3168352" cy="57606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dirty="0" smtClean="0"/>
              <a:t>Transferencia </a:t>
            </a:r>
          </a:p>
          <a:p>
            <a:pPr lvl="0" algn="just"/>
            <a:endParaRPr lang="es-EC" dirty="0"/>
          </a:p>
        </p:txBody>
      </p:sp>
      <p:sp>
        <p:nvSpPr>
          <p:cNvPr id="7" name="4 Marcador de texto"/>
          <p:cNvSpPr txBox="1">
            <a:spLocks/>
          </p:cNvSpPr>
          <p:nvPr/>
        </p:nvSpPr>
        <p:spPr>
          <a:xfrm>
            <a:off x="5148064" y="2204864"/>
            <a:ext cx="3528392" cy="576064"/>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dirty="0" smtClean="0"/>
              <a:t>Escaldado – Depilación</a:t>
            </a:r>
          </a:p>
          <a:p>
            <a:pPr lvl="0" algn="just"/>
            <a:endParaRPr lang="es-EC" dirty="0"/>
          </a:p>
        </p:txBody>
      </p:sp>
      <p:pic>
        <p:nvPicPr>
          <p:cNvPr id="9" name="8 Imagen" descr="http://www.dartico.com/RIELES%20PARA%20CARNE/riel1.jpg"/>
          <p:cNvPicPr/>
          <p:nvPr/>
        </p:nvPicPr>
        <p:blipFill>
          <a:blip r:embed="rId2">
            <a:extLst>
              <a:ext uri="{28A0092B-C50C-407E-A947-70E740481C1C}">
                <a14:useLocalDpi xmlns:a14="http://schemas.microsoft.com/office/drawing/2010/main" val="0"/>
              </a:ext>
            </a:extLst>
          </a:blip>
          <a:srcRect/>
          <a:stretch>
            <a:fillRect/>
          </a:stretch>
        </p:blipFill>
        <p:spPr bwMode="auto">
          <a:xfrm>
            <a:off x="853658" y="3429000"/>
            <a:ext cx="3574326" cy="2232248"/>
          </a:xfrm>
          <a:prstGeom prst="rect">
            <a:avLst/>
          </a:prstGeom>
          <a:noFill/>
          <a:ln>
            <a:noFill/>
          </a:ln>
        </p:spPr>
      </p:pic>
      <p:pic>
        <p:nvPicPr>
          <p:cNvPr id="10" name="9 Imagen" descr="Peladora escaldadora de cerdos CSDM"/>
          <p:cNvPicPr/>
          <p:nvPr/>
        </p:nvPicPr>
        <p:blipFill rotWithShape="1">
          <a:blip r:embed="rId3">
            <a:extLst>
              <a:ext uri="{28A0092B-C50C-407E-A947-70E740481C1C}">
                <a14:useLocalDpi xmlns:a14="http://schemas.microsoft.com/office/drawing/2010/main" val="0"/>
              </a:ext>
            </a:extLst>
          </a:blip>
          <a:srcRect t="17514" b="11299"/>
          <a:stretch/>
        </p:blipFill>
        <p:spPr bwMode="auto">
          <a:xfrm>
            <a:off x="5148064" y="3284984"/>
            <a:ext cx="3744416" cy="237335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20416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692695"/>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4000" b="1" dirty="0">
                <a:effectLst/>
              </a:rPr>
              <a:t>PROCESO DE FAENAMIENTO DE PORCINOS</a:t>
            </a:r>
          </a:p>
        </p:txBody>
      </p:sp>
      <p:sp>
        <p:nvSpPr>
          <p:cNvPr id="5" name="4 Marcador de texto"/>
          <p:cNvSpPr txBox="1">
            <a:spLocks/>
          </p:cNvSpPr>
          <p:nvPr/>
        </p:nvSpPr>
        <p:spPr>
          <a:xfrm>
            <a:off x="755576" y="2204864"/>
            <a:ext cx="3168352" cy="57606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dirty="0" smtClean="0"/>
              <a:t>Chamuscado </a:t>
            </a:r>
          </a:p>
          <a:p>
            <a:pPr lvl="0" algn="just"/>
            <a:endParaRPr lang="es-EC" dirty="0"/>
          </a:p>
        </p:txBody>
      </p:sp>
      <p:sp>
        <p:nvSpPr>
          <p:cNvPr id="7" name="4 Marcador de texto"/>
          <p:cNvSpPr txBox="1">
            <a:spLocks/>
          </p:cNvSpPr>
          <p:nvPr/>
        </p:nvSpPr>
        <p:spPr>
          <a:xfrm>
            <a:off x="5148064" y="2204864"/>
            <a:ext cx="3528392" cy="57606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dirty="0" smtClean="0"/>
              <a:t>Evisceración </a:t>
            </a:r>
          </a:p>
          <a:p>
            <a:pPr lvl="0" algn="just"/>
            <a:endParaRPr lang="es-EC" dirty="0"/>
          </a:p>
        </p:txBody>
      </p:sp>
      <p:pic>
        <p:nvPicPr>
          <p:cNvPr id="9" name="8 Imagen"/>
          <p:cNvPicPr/>
          <p:nvPr/>
        </p:nvPicPr>
        <p:blipFill>
          <a:blip r:embed="rId2">
            <a:extLst>
              <a:ext uri="{28A0092B-C50C-407E-A947-70E740481C1C}">
                <a14:useLocalDpi xmlns:a14="http://schemas.microsoft.com/office/drawing/2010/main" val="0"/>
              </a:ext>
            </a:extLst>
          </a:blip>
          <a:srcRect/>
          <a:stretch>
            <a:fillRect/>
          </a:stretch>
        </p:blipFill>
        <p:spPr bwMode="auto">
          <a:xfrm>
            <a:off x="1009773" y="3068960"/>
            <a:ext cx="2659957" cy="3328526"/>
          </a:xfrm>
          <a:prstGeom prst="rect">
            <a:avLst/>
          </a:prstGeom>
          <a:noFill/>
          <a:ln>
            <a:noFill/>
          </a:ln>
        </p:spPr>
      </p:pic>
      <p:pic>
        <p:nvPicPr>
          <p:cNvPr id="10" name="9 Imagen"/>
          <p:cNvPicPr/>
          <p:nvPr/>
        </p:nvPicPr>
        <p:blipFill>
          <a:blip r:embed="rId3">
            <a:extLst>
              <a:ext uri="{28A0092B-C50C-407E-A947-70E740481C1C}">
                <a14:useLocalDpi xmlns:a14="http://schemas.microsoft.com/office/drawing/2010/main" val="0"/>
              </a:ext>
            </a:extLst>
          </a:blip>
          <a:srcRect/>
          <a:stretch>
            <a:fillRect/>
          </a:stretch>
        </p:blipFill>
        <p:spPr bwMode="auto">
          <a:xfrm>
            <a:off x="5101343" y="3212976"/>
            <a:ext cx="3561080" cy="2668270"/>
          </a:xfrm>
          <a:prstGeom prst="rect">
            <a:avLst/>
          </a:prstGeom>
          <a:noFill/>
          <a:ln>
            <a:noFill/>
          </a:ln>
        </p:spPr>
      </p:pic>
    </p:spTree>
    <p:extLst>
      <p:ext uri="{BB962C8B-B14F-4D97-AF65-F5344CB8AC3E}">
        <p14:creationId xmlns:p14="http://schemas.microsoft.com/office/powerpoint/2010/main" val="14976207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692695"/>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4000" b="1" dirty="0">
                <a:effectLst/>
              </a:rPr>
              <a:t>PROCESO DE FAENAMIENTO DE PORCINOS</a:t>
            </a:r>
          </a:p>
        </p:txBody>
      </p:sp>
      <p:sp>
        <p:nvSpPr>
          <p:cNvPr id="5" name="4 Marcador de texto"/>
          <p:cNvSpPr txBox="1">
            <a:spLocks/>
          </p:cNvSpPr>
          <p:nvPr/>
        </p:nvSpPr>
        <p:spPr>
          <a:xfrm>
            <a:off x="755576" y="2204864"/>
            <a:ext cx="3168352" cy="57606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dirty="0" smtClean="0"/>
              <a:t>Corte en canales</a:t>
            </a:r>
          </a:p>
          <a:p>
            <a:pPr lvl="0" algn="just"/>
            <a:endParaRPr lang="es-EC" dirty="0"/>
          </a:p>
        </p:txBody>
      </p:sp>
      <p:sp>
        <p:nvSpPr>
          <p:cNvPr id="7" name="4 Marcador de texto"/>
          <p:cNvSpPr txBox="1">
            <a:spLocks/>
          </p:cNvSpPr>
          <p:nvPr/>
        </p:nvSpPr>
        <p:spPr>
          <a:xfrm>
            <a:off x="5148064" y="2204864"/>
            <a:ext cx="3528392" cy="57606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dirty="0" smtClean="0"/>
              <a:t>Lavado  y oreo </a:t>
            </a:r>
          </a:p>
          <a:p>
            <a:pPr lvl="0" algn="just"/>
            <a:endParaRPr lang="es-EC" dirty="0"/>
          </a:p>
        </p:txBody>
      </p:sp>
      <p:pic>
        <p:nvPicPr>
          <p:cNvPr id="8" name="7 Imagen" descr="Resultado de imagen de lavado de canales porcinos"/>
          <p:cNvPicPr/>
          <p:nvPr/>
        </p:nvPicPr>
        <p:blipFill>
          <a:blip r:embed="rId2">
            <a:extLst>
              <a:ext uri="{28A0092B-C50C-407E-A947-70E740481C1C}">
                <a14:useLocalDpi xmlns:a14="http://schemas.microsoft.com/office/drawing/2010/main" val="0"/>
              </a:ext>
            </a:extLst>
          </a:blip>
          <a:srcRect/>
          <a:stretch>
            <a:fillRect/>
          </a:stretch>
        </p:blipFill>
        <p:spPr bwMode="auto">
          <a:xfrm>
            <a:off x="790478" y="2924944"/>
            <a:ext cx="3152775" cy="2364105"/>
          </a:xfrm>
          <a:prstGeom prst="rect">
            <a:avLst/>
          </a:prstGeom>
          <a:noFill/>
          <a:ln>
            <a:noFill/>
          </a:ln>
        </p:spPr>
      </p:pic>
      <p:pic>
        <p:nvPicPr>
          <p:cNvPr id="11" name="10 Imagen" descr="C:\Users\USER\Desktop\Tesis\imagenes y video\20130321_10143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5160" y="2924944"/>
            <a:ext cx="2306320" cy="3075940"/>
          </a:xfrm>
          <a:prstGeom prst="rect">
            <a:avLst/>
          </a:prstGeom>
          <a:noFill/>
          <a:ln>
            <a:noFill/>
          </a:ln>
        </p:spPr>
      </p:pic>
    </p:spTree>
    <p:extLst>
      <p:ext uri="{BB962C8B-B14F-4D97-AF65-F5344CB8AC3E}">
        <p14:creationId xmlns:p14="http://schemas.microsoft.com/office/powerpoint/2010/main" val="30200878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692695"/>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4000" dirty="0" smtClean="0">
                <a:effectLst/>
              </a:rPr>
              <a:t>INGENIERÍA BÁSICA</a:t>
            </a:r>
            <a:endParaRPr lang="es-EC" sz="4000" dirty="0"/>
          </a:p>
        </p:txBody>
      </p:sp>
      <p:sp>
        <p:nvSpPr>
          <p:cNvPr id="5" name="4 Marcador de texto"/>
          <p:cNvSpPr txBox="1">
            <a:spLocks/>
          </p:cNvSpPr>
          <p:nvPr/>
        </p:nvSpPr>
        <p:spPr>
          <a:xfrm>
            <a:off x="755576" y="2204864"/>
            <a:ext cx="7920880" cy="410445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endParaRPr lang="es-EC" dirty="0" smtClean="0"/>
          </a:p>
          <a:p>
            <a:pPr lvl="0" algn="just"/>
            <a:r>
              <a:rPr lang="es-EC" dirty="0" smtClean="0"/>
              <a:t>Se </a:t>
            </a:r>
            <a:r>
              <a:rPr lang="es-EC" dirty="0"/>
              <a:t>plantea el estado actual de los equipos concernientes al transporte elevado y el horno chamuscador del camal, así como también componentes requeridos para el nuevo sistema constituyendo una base sólida para la ingeniería de detalle</a:t>
            </a:r>
            <a:endParaRPr lang="es-EC" dirty="0"/>
          </a:p>
        </p:txBody>
      </p:sp>
    </p:spTree>
    <p:extLst>
      <p:ext uri="{BB962C8B-B14F-4D97-AF65-F5344CB8AC3E}">
        <p14:creationId xmlns:p14="http://schemas.microsoft.com/office/powerpoint/2010/main" val="19605307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692695"/>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4000" dirty="0" smtClean="0">
                <a:effectLst/>
              </a:rPr>
              <a:t>INGENIERÍA BÁSICA – ESTADO ACTUAL DE LOS EQUIPOS</a:t>
            </a:r>
            <a:endParaRPr lang="es-EC" sz="4000" dirty="0"/>
          </a:p>
        </p:txBody>
      </p:sp>
      <p:sp>
        <p:nvSpPr>
          <p:cNvPr id="5" name="4 Marcador de texto"/>
          <p:cNvSpPr txBox="1">
            <a:spLocks/>
          </p:cNvSpPr>
          <p:nvPr/>
        </p:nvSpPr>
        <p:spPr>
          <a:xfrm>
            <a:off x="755576" y="2204864"/>
            <a:ext cx="7920880" cy="410445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endParaRPr lang="es-EC" dirty="0" smtClean="0"/>
          </a:p>
          <a:p>
            <a:pPr lvl="0" algn="just"/>
            <a:r>
              <a:rPr lang="es-EC" dirty="0"/>
              <a:t>C</a:t>
            </a:r>
            <a:r>
              <a:rPr lang="es-EC" dirty="0" smtClean="0"/>
              <a:t>onocer </a:t>
            </a:r>
            <a:r>
              <a:rPr lang="es-EC" dirty="0"/>
              <a:t>las condiciones técnicas y de desempeño de los equipos que actualmente funcionan en el camal, recopilando información para reparar, modificar o reemplazar dichos </a:t>
            </a:r>
            <a:r>
              <a:rPr lang="es-EC" dirty="0" smtClean="0"/>
              <a:t>equipos</a:t>
            </a:r>
          </a:p>
          <a:p>
            <a:pPr lvl="0" algn="just"/>
            <a:r>
              <a:rPr lang="es-EC" dirty="0"/>
              <a:t>El Camal municipal cuenta con un trasporte elevado a una altura de 2,30 m del piso con una longitud de 32m dividida en dos secciones</a:t>
            </a:r>
            <a:endParaRPr lang="es-EC" dirty="0"/>
          </a:p>
        </p:txBody>
      </p:sp>
    </p:spTree>
    <p:extLst>
      <p:ext uri="{BB962C8B-B14F-4D97-AF65-F5344CB8AC3E}">
        <p14:creationId xmlns:p14="http://schemas.microsoft.com/office/powerpoint/2010/main" val="40203096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260647"/>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600" dirty="0" smtClean="0">
                <a:effectLst/>
              </a:rPr>
              <a:t>INGENIERÍA BÁSICA – ESTADO ACTUAL DE LOS EQUIPOS</a:t>
            </a:r>
            <a:endParaRPr lang="es-EC" sz="3600" dirty="0"/>
          </a:p>
        </p:txBody>
      </p:sp>
      <p:sp>
        <p:nvSpPr>
          <p:cNvPr id="5" name="4 Marcador de texto"/>
          <p:cNvSpPr txBox="1">
            <a:spLocks/>
          </p:cNvSpPr>
          <p:nvPr/>
        </p:nvSpPr>
        <p:spPr>
          <a:xfrm>
            <a:off x="755576" y="1844824"/>
            <a:ext cx="7920880" cy="13681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lvl="0" algn="just"/>
            <a:r>
              <a:rPr lang="es-EC" dirty="0" smtClean="0"/>
              <a:t>La </a:t>
            </a:r>
            <a:r>
              <a:rPr lang="es-EC" dirty="0"/>
              <a:t>diferencia entre estas etapas radica en que se cambia de un sistema de rieles a otro, a través de los </a:t>
            </a:r>
            <a:r>
              <a:rPr lang="es-EC" dirty="0" smtClean="0"/>
              <a:t>polipastos.</a:t>
            </a:r>
            <a:endParaRPr lang="es-EC" dirty="0"/>
          </a:p>
        </p:txBody>
      </p:sp>
      <p:pic>
        <p:nvPicPr>
          <p:cNvPr id="6" name="5 Imagen"/>
          <p:cNvPicPr/>
          <p:nvPr/>
        </p:nvPicPr>
        <p:blipFill rotWithShape="1">
          <a:blip r:embed="rId2">
            <a:extLst>
              <a:ext uri="{28A0092B-C50C-407E-A947-70E740481C1C}">
                <a14:useLocalDpi xmlns:a14="http://schemas.microsoft.com/office/drawing/2010/main" val="0"/>
              </a:ext>
            </a:extLst>
          </a:blip>
          <a:srcRect l="10695"/>
          <a:stretch/>
        </p:blipFill>
        <p:spPr bwMode="auto">
          <a:xfrm>
            <a:off x="1259632" y="3212976"/>
            <a:ext cx="6552728" cy="34563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66860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BÁSICA – ESTADO ACTUAL DE LOS EQUIPOS</a:t>
            </a:r>
            <a:endParaRPr lang="es-EC" sz="3200" dirty="0"/>
          </a:p>
        </p:txBody>
      </p:sp>
      <p:sp>
        <p:nvSpPr>
          <p:cNvPr id="5" name="4 Marcador de texto"/>
          <p:cNvSpPr txBox="1">
            <a:spLocks/>
          </p:cNvSpPr>
          <p:nvPr/>
        </p:nvSpPr>
        <p:spPr>
          <a:xfrm>
            <a:off x="755576" y="1700808"/>
            <a:ext cx="3528392" cy="720080"/>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dirty="0" smtClean="0"/>
              <a:t>Polipasto para zona 1</a:t>
            </a:r>
            <a:endParaRPr lang="es-EC" dirty="0"/>
          </a:p>
        </p:txBody>
      </p:sp>
      <p:sp>
        <p:nvSpPr>
          <p:cNvPr id="7" name="4 Marcador de texto"/>
          <p:cNvSpPr txBox="1">
            <a:spLocks/>
          </p:cNvSpPr>
          <p:nvPr/>
        </p:nvSpPr>
        <p:spPr>
          <a:xfrm>
            <a:off x="5004048" y="1700808"/>
            <a:ext cx="4032448" cy="57606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sz="2200" dirty="0"/>
              <a:t>Transportador biriel </a:t>
            </a:r>
            <a:r>
              <a:rPr lang="es-EC" sz="2200" dirty="0" smtClean="0"/>
              <a:t>zona1 </a:t>
            </a:r>
          </a:p>
          <a:p>
            <a:pPr lvl="0" algn="just"/>
            <a:endParaRPr lang="es-EC" sz="2200" dirty="0"/>
          </a:p>
        </p:txBody>
      </p:sp>
      <p:graphicFrame>
        <p:nvGraphicFramePr>
          <p:cNvPr id="3" name="2 Objeto"/>
          <p:cNvGraphicFramePr>
            <a:graphicFrameLocks noChangeAspect="1"/>
          </p:cNvGraphicFramePr>
          <p:nvPr>
            <p:extLst>
              <p:ext uri="{D42A27DB-BD31-4B8C-83A1-F6EECF244321}">
                <p14:modId xmlns:p14="http://schemas.microsoft.com/office/powerpoint/2010/main" val="634748330"/>
              </p:ext>
            </p:extLst>
          </p:nvPr>
        </p:nvGraphicFramePr>
        <p:xfrm>
          <a:off x="1187624" y="2276872"/>
          <a:ext cx="3365470" cy="4032448"/>
        </p:xfrm>
        <a:graphic>
          <a:graphicData uri="http://schemas.openxmlformats.org/presentationml/2006/ole">
            <mc:AlternateContent xmlns:mc="http://schemas.openxmlformats.org/markup-compatibility/2006">
              <mc:Choice xmlns:v="urn:schemas-microsoft-com:vml" Requires="v">
                <p:oleObj spid="_x0000_s2068" name="Documento" r:id="rId3" imgW="5591677" imgH="6699849" progId="Word.Document.12">
                  <p:embed/>
                </p:oleObj>
              </mc:Choice>
              <mc:Fallback>
                <p:oleObj name="Documento" r:id="rId3" imgW="5591677" imgH="6699849" progId="Word.Document.12">
                  <p:embed/>
                  <p:pic>
                    <p:nvPicPr>
                      <p:cNvPr id="0" name=""/>
                      <p:cNvPicPr/>
                      <p:nvPr/>
                    </p:nvPicPr>
                    <p:blipFill>
                      <a:blip r:embed="rId4"/>
                      <a:stretch>
                        <a:fillRect/>
                      </a:stretch>
                    </p:blipFill>
                    <p:spPr>
                      <a:xfrm>
                        <a:off x="1187624" y="2276872"/>
                        <a:ext cx="3365470" cy="4032448"/>
                      </a:xfrm>
                      <a:prstGeom prst="rect">
                        <a:avLst/>
                      </a:prstGeom>
                    </p:spPr>
                  </p:pic>
                </p:oleObj>
              </mc:Fallback>
            </mc:AlternateContent>
          </a:graphicData>
        </a:graphic>
      </p:graphicFrame>
      <p:graphicFrame>
        <p:nvGraphicFramePr>
          <p:cNvPr id="9" name="8 Objeto"/>
          <p:cNvGraphicFramePr>
            <a:graphicFrameLocks noChangeAspect="1"/>
          </p:cNvGraphicFramePr>
          <p:nvPr>
            <p:extLst>
              <p:ext uri="{D42A27DB-BD31-4B8C-83A1-F6EECF244321}">
                <p14:modId xmlns:p14="http://schemas.microsoft.com/office/powerpoint/2010/main" val="2805507437"/>
              </p:ext>
            </p:extLst>
          </p:nvPr>
        </p:nvGraphicFramePr>
        <p:xfrm>
          <a:off x="4283968" y="2276872"/>
          <a:ext cx="5350725" cy="4217070"/>
        </p:xfrm>
        <a:graphic>
          <a:graphicData uri="http://schemas.openxmlformats.org/presentationml/2006/ole">
            <mc:AlternateContent xmlns:mc="http://schemas.openxmlformats.org/markup-compatibility/2006">
              <mc:Choice xmlns:v="urn:schemas-microsoft-com:vml" Requires="v">
                <p:oleObj spid="_x0000_s2069" name="Documento" r:id="rId5" imgW="5591677" imgH="4255698" progId="Word.Document.12">
                  <p:embed/>
                </p:oleObj>
              </mc:Choice>
              <mc:Fallback>
                <p:oleObj name="Documento" r:id="rId5" imgW="5591677" imgH="4255698" progId="Word.Document.12">
                  <p:embed/>
                  <p:pic>
                    <p:nvPicPr>
                      <p:cNvPr id="0" name=""/>
                      <p:cNvPicPr/>
                      <p:nvPr/>
                    </p:nvPicPr>
                    <p:blipFill>
                      <a:blip r:embed="rId6"/>
                      <a:stretch>
                        <a:fillRect/>
                      </a:stretch>
                    </p:blipFill>
                    <p:spPr>
                      <a:xfrm>
                        <a:off x="4283968" y="2276872"/>
                        <a:ext cx="5350725" cy="4217070"/>
                      </a:xfrm>
                      <a:prstGeom prst="rect">
                        <a:avLst/>
                      </a:prstGeom>
                    </p:spPr>
                  </p:pic>
                </p:oleObj>
              </mc:Fallback>
            </mc:AlternateContent>
          </a:graphicData>
        </a:graphic>
      </p:graphicFrame>
    </p:spTree>
    <p:extLst>
      <p:ext uri="{BB962C8B-B14F-4D97-AF65-F5344CB8AC3E}">
        <p14:creationId xmlns:p14="http://schemas.microsoft.com/office/powerpoint/2010/main" val="17169649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BÁSICA – ESTADO ACTUAL DE LOS EQUIPOS</a:t>
            </a:r>
            <a:endParaRPr lang="es-EC" sz="3200" dirty="0"/>
          </a:p>
        </p:txBody>
      </p:sp>
      <p:sp>
        <p:nvSpPr>
          <p:cNvPr id="5" name="4 Marcador de texto"/>
          <p:cNvSpPr txBox="1">
            <a:spLocks/>
          </p:cNvSpPr>
          <p:nvPr/>
        </p:nvSpPr>
        <p:spPr>
          <a:xfrm>
            <a:off x="755576" y="1700808"/>
            <a:ext cx="3528392" cy="72008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dirty="0"/>
              <a:t>Cuba de sangrado</a:t>
            </a:r>
            <a:endParaRPr lang="es-EC" dirty="0"/>
          </a:p>
        </p:txBody>
      </p:sp>
      <p:sp>
        <p:nvSpPr>
          <p:cNvPr id="7" name="4 Marcador de texto"/>
          <p:cNvSpPr txBox="1">
            <a:spLocks/>
          </p:cNvSpPr>
          <p:nvPr/>
        </p:nvSpPr>
        <p:spPr>
          <a:xfrm>
            <a:off x="5004048" y="1700808"/>
            <a:ext cx="4032448" cy="57606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sz="2000" dirty="0"/>
              <a:t>Máquina combinada escaldadora – depiladora </a:t>
            </a:r>
            <a:endParaRPr lang="es-EC" sz="2200" dirty="0"/>
          </a:p>
        </p:txBody>
      </p:sp>
      <p:pic>
        <p:nvPicPr>
          <p:cNvPr id="8" name="7 Imagen" descr="C:\Users\USER\Desktop\TesisCapitulo4\imagenes y video\DSC01714.JPG"/>
          <p:cNvPicPr/>
          <p:nvPr/>
        </p:nvPicPr>
        <p:blipFill rotWithShape="1">
          <a:blip r:embed="rId3" cstate="print">
            <a:extLst>
              <a:ext uri="{28A0092B-C50C-407E-A947-70E740481C1C}">
                <a14:useLocalDpi xmlns:a14="http://schemas.microsoft.com/office/drawing/2010/main" val="0"/>
              </a:ext>
            </a:extLst>
          </a:blip>
          <a:srcRect t="70866" r="19552"/>
          <a:stretch/>
        </p:blipFill>
        <p:spPr bwMode="auto">
          <a:xfrm>
            <a:off x="795683" y="2449876"/>
            <a:ext cx="3128246" cy="2347276"/>
          </a:xfrm>
          <a:prstGeom prst="rect">
            <a:avLst/>
          </a:prstGeom>
          <a:noFill/>
          <a:ln>
            <a:noFill/>
          </a:ln>
          <a:extLst>
            <a:ext uri="{53640926-AAD7-44D8-BBD7-CCE9431645EC}">
              <a14:shadowObscured xmlns:a14="http://schemas.microsoft.com/office/drawing/2010/main"/>
            </a:ext>
          </a:extLst>
        </p:spPr>
      </p:pic>
      <p:graphicFrame>
        <p:nvGraphicFramePr>
          <p:cNvPr id="6" name="5 Objeto"/>
          <p:cNvGraphicFramePr>
            <a:graphicFrameLocks noChangeAspect="1"/>
          </p:cNvGraphicFramePr>
          <p:nvPr>
            <p:extLst>
              <p:ext uri="{D42A27DB-BD31-4B8C-83A1-F6EECF244321}">
                <p14:modId xmlns:p14="http://schemas.microsoft.com/office/powerpoint/2010/main" val="1360469911"/>
              </p:ext>
            </p:extLst>
          </p:nvPr>
        </p:nvGraphicFramePr>
        <p:xfrm>
          <a:off x="5508104" y="2560943"/>
          <a:ext cx="4101059" cy="4252433"/>
        </p:xfrm>
        <a:graphic>
          <a:graphicData uri="http://schemas.openxmlformats.org/presentationml/2006/ole">
            <mc:AlternateContent xmlns:mc="http://schemas.openxmlformats.org/markup-compatibility/2006">
              <mc:Choice xmlns:v="urn:schemas-microsoft-com:vml" Requires="v">
                <p:oleObj spid="_x0000_s3085" name="Documento" r:id="rId4" imgW="5591677" imgH="5796951" progId="Word.Document.12">
                  <p:embed/>
                </p:oleObj>
              </mc:Choice>
              <mc:Fallback>
                <p:oleObj name="Documento" r:id="rId4" imgW="5591677" imgH="5796951" progId="Word.Document.12">
                  <p:embed/>
                  <p:pic>
                    <p:nvPicPr>
                      <p:cNvPr id="0" name=""/>
                      <p:cNvPicPr/>
                      <p:nvPr/>
                    </p:nvPicPr>
                    <p:blipFill>
                      <a:blip r:embed="rId5"/>
                      <a:stretch>
                        <a:fillRect/>
                      </a:stretch>
                    </p:blipFill>
                    <p:spPr>
                      <a:xfrm>
                        <a:off x="5508104" y="2560943"/>
                        <a:ext cx="4101059" cy="4252433"/>
                      </a:xfrm>
                      <a:prstGeom prst="rect">
                        <a:avLst/>
                      </a:prstGeom>
                    </p:spPr>
                  </p:pic>
                </p:oleObj>
              </mc:Fallback>
            </mc:AlternateContent>
          </a:graphicData>
        </a:graphic>
      </p:graphicFrame>
    </p:spTree>
    <p:extLst>
      <p:ext uri="{BB962C8B-B14F-4D97-AF65-F5344CB8AC3E}">
        <p14:creationId xmlns:p14="http://schemas.microsoft.com/office/powerpoint/2010/main" val="3651201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755576" y="692695"/>
            <a:ext cx="7772400"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dirty="0" smtClean="0">
                <a:effectLst/>
              </a:rPr>
              <a:t>Antecedentes</a:t>
            </a:r>
            <a:endParaRPr lang="es-EC" dirty="0"/>
          </a:p>
        </p:txBody>
      </p:sp>
      <p:sp>
        <p:nvSpPr>
          <p:cNvPr id="5" name="4 Marcador de texto"/>
          <p:cNvSpPr txBox="1">
            <a:spLocks/>
          </p:cNvSpPr>
          <p:nvPr/>
        </p:nvSpPr>
        <p:spPr>
          <a:xfrm>
            <a:off x="755576" y="1844824"/>
            <a:ext cx="7920880" cy="4176464"/>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gn="just"/>
            <a:endParaRPr lang="es-EC" dirty="0" smtClean="0"/>
          </a:p>
          <a:p>
            <a:pPr algn="just"/>
            <a:r>
              <a:rPr lang="es-EC" dirty="0" smtClean="0"/>
              <a:t>Por necesidades tecnológicas mayor concentración de los sacrificios, ya que, únicamente, con el aprovechamiento al máximo de estos establecimientos se pueden recuperar los elevados costes de construcción y de explotación</a:t>
            </a:r>
          </a:p>
          <a:p>
            <a:pPr algn="just"/>
            <a:endParaRPr lang="es-EC" dirty="0" smtClean="0"/>
          </a:p>
          <a:p>
            <a:pPr algn="just"/>
            <a:r>
              <a:rPr lang="es-EC" dirty="0" smtClean="0"/>
              <a:t>El diseño de los mataderos se debe hacer por tanto bajo unas premisas diferentes a como se hacía antiguamente, particularmente desde el punto de vista higiénico, tecnológico y funcional</a:t>
            </a:r>
          </a:p>
          <a:p>
            <a:pPr algn="just"/>
            <a:endParaRPr lang="es-EC" dirty="0" smtClean="0"/>
          </a:p>
          <a:p>
            <a:pPr algn="just"/>
            <a:r>
              <a:rPr lang="es-EC" dirty="0" smtClean="0"/>
              <a:t>El nuevo camal de Tulcán el 3 Enero de 2012 que tiene la capacidad de procesar más 20 porcinos por día lo cual permitirá convertirse en una empresa productora de carne regional prestando incluso sus servicios de forma binacional.</a:t>
            </a:r>
          </a:p>
          <a:p>
            <a:pPr algn="just"/>
            <a:endParaRPr lang="es-EC" dirty="0"/>
          </a:p>
        </p:txBody>
      </p:sp>
    </p:spTree>
    <p:extLst>
      <p:ext uri="{BB962C8B-B14F-4D97-AF65-F5344CB8AC3E}">
        <p14:creationId xmlns:p14="http://schemas.microsoft.com/office/powerpoint/2010/main" val="42115569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BÁSICA – ESTADO ACTUAL DE LOS EQUIPOS</a:t>
            </a:r>
            <a:endParaRPr lang="es-EC" sz="3200" dirty="0"/>
          </a:p>
        </p:txBody>
      </p:sp>
      <p:sp>
        <p:nvSpPr>
          <p:cNvPr id="5" name="4 Marcador de texto"/>
          <p:cNvSpPr txBox="1">
            <a:spLocks/>
          </p:cNvSpPr>
          <p:nvPr/>
        </p:nvSpPr>
        <p:spPr>
          <a:xfrm>
            <a:off x="755576" y="1700808"/>
            <a:ext cx="3528392" cy="720080"/>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dirty="0"/>
              <a:t>Polipasto para zona2 </a:t>
            </a:r>
            <a:endParaRPr lang="es-EC" dirty="0"/>
          </a:p>
        </p:txBody>
      </p:sp>
      <p:sp>
        <p:nvSpPr>
          <p:cNvPr id="7" name="4 Marcador de texto"/>
          <p:cNvSpPr txBox="1">
            <a:spLocks/>
          </p:cNvSpPr>
          <p:nvPr/>
        </p:nvSpPr>
        <p:spPr>
          <a:xfrm>
            <a:off x="5004048" y="1700808"/>
            <a:ext cx="4032448" cy="57606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sz="2000" dirty="0"/>
              <a:t>Gancho biriel</a:t>
            </a:r>
            <a:endParaRPr lang="es-EC" sz="2200" dirty="0"/>
          </a:p>
        </p:txBody>
      </p:sp>
      <p:graphicFrame>
        <p:nvGraphicFramePr>
          <p:cNvPr id="9" name="8 Objeto"/>
          <p:cNvGraphicFramePr>
            <a:graphicFrameLocks noChangeAspect="1"/>
          </p:cNvGraphicFramePr>
          <p:nvPr>
            <p:extLst>
              <p:ext uri="{D42A27DB-BD31-4B8C-83A1-F6EECF244321}">
                <p14:modId xmlns:p14="http://schemas.microsoft.com/office/powerpoint/2010/main" val="3272520805"/>
              </p:ext>
            </p:extLst>
          </p:nvPr>
        </p:nvGraphicFramePr>
        <p:xfrm>
          <a:off x="899592" y="2276872"/>
          <a:ext cx="4104456" cy="4542638"/>
        </p:xfrm>
        <a:graphic>
          <a:graphicData uri="http://schemas.openxmlformats.org/presentationml/2006/ole">
            <mc:AlternateContent xmlns:mc="http://schemas.openxmlformats.org/markup-compatibility/2006">
              <mc:Choice xmlns:v="urn:schemas-microsoft-com:vml" Requires="v">
                <p:oleObj spid="_x0000_s4105" name="Documento" r:id="rId3" imgW="5591677" imgH="6188734" progId="Word.Document.12">
                  <p:embed/>
                </p:oleObj>
              </mc:Choice>
              <mc:Fallback>
                <p:oleObj name="Documento" r:id="rId3" imgW="5591677" imgH="6188734" progId="Word.Document.12">
                  <p:embed/>
                  <p:pic>
                    <p:nvPicPr>
                      <p:cNvPr id="0" name=""/>
                      <p:cNvPicPr/>
                      <p:nvPr/>
                    </p:nvPicPr>
                    <p:blipFill>
                      <a:blip r:embed="rId4"/>
                      <a:stretch>
                        <a:fillRect/>
                      </a:stretch>
                    </p:blipFill>
                    <p:spPr>
                      <a:xfrm>
                        <a:off x="899592" y="2276872"/>
                        <a:ext cx="4104456" cy="4542638"/>
                      </a:xfrm>
                      <a:prstGeom prst="rect">
                        <a:avLst/>
                      </a:prstGeom>
                    </p:spPr>
                  </p:pic>
                </p:oleObj>
              </mc:Fallback>
            </mc:AlternateContent>
          </a:graphicData>
        </a:graphic>
      </p:graphicFrame>
      <p:pic>
        <p:nvPicPr>
          <p:cNvPr id="11" name="10 Imagen" descr="C:\Users\USER\Desktop\TesisCapitulo4\imagenes y video\20140313_102359.jpg"/>
          <p:cNvPicPr/>
          <p:nvPr/>
        </p:nvPicPr>
        <p:blipFill rotWithShape="1">
          <a:blip r:embed="rId5" cstate="print">
            <a:extLst>
              <a:ext uri="{28A0092B-C50C-407E-A947-70E740481C1C}">
                <a14:useLocalDpi xmlns:a14="http://schemas.microsoft.com/office/drawing/2010/main" val="0"/>
              </a:ext>
            </a:extLst>
          </a:blip>
          <a:srcRect l="17596" r="20601"/>
          <a:stretch/>
        </p:blipFill>
        <p:spPr bwMode="auto">
          <a:xfrm rot="5400000">
            <a:off x="5263343" y="2536170"/>
            <a:ext cx="2211467" cy="20224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31455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BÁSICA – ESTADO ACTUAL DE LOS EQUIPOS</a:t>
            </a:r>
            <a:endParaRPr lang="es-EC" sz="3200" dirty="0"/>
          </a:p>
        </p:txBody>
      </p:sp>
      <p:sp>
        <p:nvSpPr>
          <p:cNvPr id="5" name="4 Marcador de texto"/>
          <p:cNvSpPr txBox="1">
            <a:spLocks/>
          </p:cNvSpPr>
          <p:nvPr/>
        </p:nvSpPr>
        <p:spPr>
          <a:xfrm>
            <a:off x="755576" y="1700808"/>
            <a:ext cx="3528392" cy="720080"/>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dirty="0"/>
              <a:t>Transportador biriel zona 2 </a:t>
            </a:r>
            <a:endParaRPr lang="es-EC" dirty="0"/>
          </a:p>
        </p:txBody>
      </p:sp>
      <p:sp>
        <p:nvSpPr>
          <p:cNvPr id="7" name="4 Marcador de texto"/>
          <p:cNvSpPr txBox="1">
            <a:spLocks/>
          </p:cNvSpPr>
          <p:nvPr/>
        </p:nvSpPr>
        <p:spPr>
          <a:xfrm>
            <a:off x="5004048" y="1700808"/>
            <a:ext cx="4032448" cy="57606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sz="2000" dirty="0"/>
              <a:t>Chamuscador</a:t>
            </a:r>
            <a:endParaRPr lang="es-EC" sz="2200" dirty="0"/>
          </a:p>
        </p:txBody>
      </p:sp>
      <p:graphicFrame>
        <p:nvGraphicFramePr>
          <p:cNvPr id="3" name="2 Objeto"/>
          <p:cNvGraphicFramePr>
            <a:graphicFrameLocks noChangeAspect="1"/>
          </p:cNvGraphicFramePr>
          <p:nvPr>
            <p:extLst>
              <p:ext uri="{D42A27DB-BD31-4B8C-83A1-F6EECF244321}">
                <p14:modId xmlns:p14="http://schemas.microsoft.com/office/powerpoint/2010/main" val="2837301193"/>
              </p:ext>
            </p:extLst>
          </p:nvPr>
        </p:nvGraphicFramePr>
        <p:xfrm>
          <a:off x="1187624" y="2420888"/>
          <a:ext cx="5572363" cy="4335115"/>
        </p:xfrm>
        <a:graphic>
          <a:graphicData uri="http://schemas.openxmlformats.org/presentationml/2006/ole">
            <mc:AlternateContent xmlns:mc="http://schemas.openxmlformats.org/markup-compatibility/2006">
              <mc:Choice xmlns:v="urn:schemas-microsoft-com:vml" Requires="v">
                <p:oleObj spid="_x0000_s5129" name="Documento" r:id="rId3" imgW="5591677" imgH="4349151" progId="Word.Document.12">
                  <p:embed/>
                </p:oleObj>
              </mc:Choice>
              <mc:Fallback>
                <p:oleObj name="Documento" r:id="rId3" imgW="5591677" imgH="4349151" progId="Word.Document.12">
                  <p:embed/>
                  <p:pic>
                    <p:nvPicPr>
                      <p:cNvPr id="0" name=""/>
                      <p:cNvPicPr/>
                      <p:nvPr/>
                    </p:nvPicPr>
                    <p:blipFill>
                      <a:blip r:embed="rId4"/>
                      <a:stretch>
                        <a:fillRect/>
                      </a:stretch>
                    </p:blipFill>
                    <p:spPr>
                      <a:xfrm>
                        <a:off x="1187624" y="2420888"/>
                        <a:ext cx="5572363" cy="4335115"/>
                      </a:xfrm>
                      <a:prstGeom prst="rect">
                        <a:avLst/>
                      </a:prstGeom>
                    </p:spPr>
                  </p:pic>
                </p:oleObj>
              </mc:Fallback>
            </mc:AlternateContent>
          </a:graphicData>
        </a:graphic>
      </p:graphicFrame>
      <p:pic>
        <p:nvPicPr>
          <p:cNvPr id="10" name="9 Imagen"/>
          <p:cNvPicPr/>
          <p:nvPr/>
        </p:nvPicPr>
        <p:blipFill rotWithShape="1">
          <a:blip r:embed="rId5"/>
          <a:srcRect l="13866" t="23312" r="47155" b="23931"/>
          <a:stretch/>
        </p:blipFill>
        <p:spPr bwMode="auto">
          <a:xfrm>
            <a:off x="5436096" y="2429094"/>
            <a:ext cx="2448272" cy="19360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529945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BÁSICA – ESTADO ACTUAL DE LOS EQUIPOS</a:t>
            </a:r>
            <a:endParaRPr lang="es-EC" sz="3200" dirty="0"/>
          </a:p>
        </p:txBody>
      </p:sp>
      <p:sp>
        <p:nvSpPr>
          <p:cNvPr id="5" name="4 Marcador de texto"/>
          <p:cNvSpPr txBox="1">
            <a:spLocks/>
          </p:cNvSpPr>
          <p:nvPr/>
        </p:nvSpPr>
        <p:spPr>
          <a:xfrm>
            <a:off x="755576" y="1700808"/>
            <a:ext cx="3528392" cy="72008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dirty="0" smtClean="0"/>
              <a:t>Lavado</a:t>
            </a:r>
            <a:endParaRPr lang="es-EC" dirty="0"/>
          </a:p>
        </p:txBody>
      </p:sp>
      <p:sp>
        <p:nvSpPr>
          <p:cNvPr id="7" name="4 Marcador de texto"/>
          <p:cNvSpPr txBox="1">
            <a:spLocks/>
          </p:cNvSpPr>
          <p:nvPr/>
        </p:nvSpPr>
        <p:spPr>
          <a:xfrm>
            <a:off x="5004048" y="1700808"/>
            <a:ext cx="4032448" cy="57606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sz="2000" dirty="0"/>
              <a:t>Mesa de evisceración</a:t>
            </a:r>
            <a:endParaRPr lang="es-EC" sz="2200" dirty="0"/>
          </a:p>
        </p:txBody>
      </p:sp>
      <p:pic>
        <p:nvPicPr>
          <p:cNvPr id="8" name="7 Imagen" descr="C:\Users\USER\Desktop\TesisCapitulo4\imagenes y video\20140313_102458.jpg"/>
          <p:cNvPicPr/>
          <p:nvPr/>
        </p:nvPicPr>
        <p:blipFill rotWithShape="1">
          <a:blip r:embed="rId2" cstate="print">
            <a:extLst>
              <a:ext uri="{28A0092B-C50C-407E-A947-70E740481C1C}">
                <a14:useLocalDpi xmlns:a14="http://schemas.microsoft.com/office/drawing/2010/main" val="0"/>
              </a:ext>
            </a:extLst>
          </a:blip>
          <a:srcRect l="16594" t="31224" b="1"/>
          <a:stretch/>
        </p:blipFill>
        <p:spPr bwMode="auto">
          <a:xfrm>
            <a:off x="1043608" y="2406854"/>
            <a:ext cx="2808312" cy="3686441"/>
          </a:xfrm>
          <a:prstGeom prst="rect">
            <a:avLst/>
          </a:prstGeom>
          <a:noFill/>
          <a:ln>
            <a:noFill/>
          </a:ln>
          <a:extLst>
            <a:ext uri="{53640926-AAD7-44D8-BBD7-CCE9431645EC}">
              <a14:shadowObscured xmlns:a14="http://schemas.microsoft.com/office/drawing/2010/main"/>
            </a:ext>
          </a:extLst>
        </p:spPr>
      </p:pic>
      <p:pic>
        <p:nvPicPr>
          <p:cNvPr id="9" name="8 Imagen" descr="C:\Users\USER\Desktop\TesisCapitulo4\imagenes y video\DSC01717.JPG"/>
          <p:cNvPicPr/>
          <p:nvPr/>
        </p:nvPicPr>
        <p:blipFill rotWithShape="1">
          <a:blip r:embed="rId3" cstate="print">
            <a:extLst>
              <a:ext uri="{28A0092B-C50C-407E-A947-70E740481C1C}">
                <a14:useLocalDpi xmlns:a14="http://schemas.microsoft.com/office/drawing/2010/main" val="0"/>
              </a:ext>
            </a:extLst>
          </a:blip>
          <a:srcRect t="20836"/>
          <a:stretch/>
        </p:blipFill>
        <p:spPr bwMode="auto">
          <a:xfrm>
            <a:off x="5508104" y="2708920"/>
            <a:ext cx="2734677" cy="33843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180705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BÁSICA  </a:t>
            </a:r>
            <a:r>
              <a:rPr lang="es-EC" sz="3200" dirty="0" smtClean="0">
                <a:effectLst/>
              </a:rPr>
              <a:t>- UBICACIÓN DE EQUIPOS ACTUALES</a:t>
            </a:r>
            <a:endParaRPr lang="es-EC" sz="3200" dirty="0"/>
          </a:p>
        </p:txBody>
      </p:sp>
      <p:sp>
        <p:nvSpPr>
          <p:cNvPr id="5" name="4 Marcador de texto"/>
          <p:cNvSpPr txBox="1">
            <a:spLocks/>
          </p:cNvSpPr>
          <p:nvPr/>
        </p:nvSpPr>
        <p:spPr>
          <a:xfrm>
            <a:off x="755576" y="1700808"/>
            <a:ext cx="7920880" cy="1008112"/>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dirty="0"/>
              <a:t>E</a:t>
            </a:r>
            <a:r>
              <a:rPr lang="es-EC" dirty="0" smtClean="0"/>
              <a:t>xisten </a:t>
            </a:r>
            <a:r>
              <a:rPr lang="es-EC" dirty="0"/>
              <a:t>tres elementos electrónicos que son dos polipastos que sirven para la elevación y descenso del porcino y la caja de aturdimiento, en las  etapas de faenado todo se lo hace de forma manual con cuchillos y cierras</a:t>
            </a:r>
            <a:endParaRPr lang="es-EC" dirty="0"/>
          </a:p>
        </p:txBody>
      </p:sp>
      <p:pic>
        <p:nvPicPr>
          <p:cNvPr id="10" name="9 Imagen"/>
          <p:cNvPicPr/>
          <p:nvPr/>
        </p:nvPicPr>
        <p:blipFill rotWithShape="1">
          <a:blip r:embed="rId2"/>
          <a:srcRect l="18425" t="18657" r="20157" b="21828"/>
          <a:stretch/>
        </p:blipFill>
        <p:spPr bwMode="auto">
          <a:xfrm>
            <a:off x="1043608" y="2736450"/>
            <a:ext cx="7344816" cy="37888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70432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BÁSICA  </a:t>
            </a:r>
            <a:r>
              <a:rPr lang="es-EC" sz="3200" dirty="0" smtClean="0">
                <a:effectLst/>
              </a:rPr>
              <a:t>- </a:t>
            </a:r>
            <a:r>
              <a:rPr lang="es-EC" sz="3000" dirty="0" smtClean="0">
                <a:effectLst/>
              </a:rPr>
              <a:t>REQUERIMIENTOS</a:t>
            </a:r>
            <a:r>
              <a:rPr lang="es-EC" sz="3200" dirty="0" smtClean="0">
                <a:effectLst/>
              </a:rPr>
              <a:t>  DEL SISTEMA</a:t>
            </a:r>
            <a:endParaRPr lang="es-EC" sz="3200" dirty="0"/>
          </a:p>
        </p:txBody>
      </p:sp>
      <p:sp>
        <p:nvSpPr>
          <p:cNvPr id="5" name="4 Marcador de texto"/>
          <p:cNvSpPr txBox="1">
            <a:spLocks/>
          </p:cNvSpPr>
          <p:nvPr/>
        </p:nvSpPr>
        <p:spPr>
          <a:xfrm>
            <a:off x="755576" y="1700808"/>
            <a:ext cx="3456384" cy="4752528"/>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s-EC" dirty="0" err="1" smtClean="0"/>
              <a:t>Sensado</a:t>
            </a:r>
            <a:r>
              <a:rPr lang="es-EC" dirty="0"/>
              <a:t> </a:t>
            </a:r>
            <a:r>
              <a:rPr lang="es-EC" dirty="0" smtClean="0"/>
              <a:t>de señales</a:t>
            </a:r>
          </a:p>
          <a:p>
            <a:r>
              <a:rPr lang="es-EC" dirty="0" smtClean="0"/>
              <a:t>Tensiómetro</a:t>
            </a:r>
          </a:p>
          <a:p>
            <a:r>
              <a:rPr lang="es-EC" dirty="0"/>
              <a:t>Interruptor final de </a:t>
            </a:r>
            <a:r>
              <a:rPr lang="es-EC" dirty="0" smtClean="0"/>
              <a:t>carrera</a:t>
            </a:r>
          </a:p>
          <a:p>
            <a:r>
              <a:rPr lang="es-EC" dirty="0"/>
              <a:t>Sensores de </a:t>
            </a:r>
            <a:r>
              <a:rPr lang="es-EC" dirty="0" smtClean="0"/>
              <a:t>proximidad</a:t>
            </a:r>
          </a:p>
          <a:p>
            <a:r>
              <a:rPr lang="es-EC" dirty="0"/>
              <a:t>Detector de </a:t>
            </a:r>
            <a:r>
              <a:rPr lang="es-EC" dirty="0" smtClean="0"/>
              <a:t>Flama</a:t>
            </a:r>
          </a:p>
          <a:p>
            <a:r>
              <a:rPr lang="es-EC" dirty="0"/>
              <a:t>Sensor de temperatura – </a:t>
            </a:r>
            <a:r>
              <a:rPr lang="es-EC" dirty="0" smtClean="0"/>
              <a:t>Termocupla</a:t>
            </a:r>
          </a:p>
          <a:p>
            <a:r>
              <a:rPr lang="es-EC" dirty="0"/>
              <a:t>Transmisor de temperatura</a:t>
            </a:r>
            <a:endParaRPr lang="es-EC" dirty="0" smtClean="0"/>
          </a:p>
          <a:p>
            <a:endParaRPr lang="es-EC" dirty="0"/>
          </a:p>
        </p:txBody>
      </p:sp>
      <p:sp>
        <p:nvSpPr>
          <p:cNvPr id="6" name="4 Marcador de texto"/>
          <p:cNvSpPr txBox="1">
            <a:spLocks/>
          </p:cNvSpPr>
          <p:nvPr/>
        </p:nvSpPr>
        <p:spPr>
          <a:xfrm>
            <a:off x="4788024" y="1700808"/>
            <a:ext cx="3672408" cy="4968552"/>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s-EC" dirty="0" smtClean="0"/>
              <a:t>Actuadores</a:t>
            </a:r>
          </a:p>
          <a:p>
            <a:r>
              <a:rPr lang="es-EC" dirty="0"/>
              <a:t>Motor eléctrico </a:t>
            </a:r>
            <a:r>
              <a:rPr lang="es-EC" dirty="0" smtClean="0"/>
              <a:t>DC</a:t>
            </a:r>
          </a:p>
          <a:p>
            <a:r>
              <a:rPr lang="es-EC" dirty="0"/>
              <a:t>Motor eléctrico </a:t>
            </a:r>
            <a:r>
              <a:rPr lang="es-EC" dirty="0" smtClean="0"/>
              <a:t>AC</a:t>
            </a:r>
          </a:p>
          <a:p>
            <a:r>
              <a:rPr lang="es-EC" dirty="0"/>
              <a:t>Variador de </a:t>
            </a:r>
            <a:r>
              <a:rPr lang="es-EC" dirty="0" smtClean="0"/>
              <a:t>Frecuencia</a:t>
            </a:r>
          </a:p>
          <a:p>
            <a:r>
              <a:rPr lang="es-EC" dirty="0"/>
              <a:t>Válvulas solenoide para </a:t>
            </a:r>
            <a:r>
              <a:rPr lang="es-EC" dirty="0" smtClean="0"/>
              <a:t>gas</a:t>
            </a:r>
          </a:p>
          <a:p>
            <a:r>
              <a:rPr lang="es-EC" dirty="0"/>
              <a:t>Ignición por chispa </a:t>
            </a:r>
            <a:r>
              <a:rPr lang="es-EC" dirty="0" smtClean="0"/>
              <a:t>eléctrica</a:t>
            </a:r>
          </a:p>
          <a:p>
            <a:r>
              <a:rPr lang="es-EC" dirty="0" err="1" smtClean="0"/>
              <a:t>Blower</a:t>
            </a:r>
            <a:endParaRPr lang="es-EC" dirty="0" smtClean="0"/>
          </a:p>
          <a:p>
            <a:r>
              <a:rPr lang="es-EC" dirty="0" smtClean="0"/>
              <a:t>Contactor</a:t>
            </a:r>
          </a:p>
          <a:p>
            <a:r>
              <a:rPr lang="es-EC" dirty="0" smtClean="0"/>
              <a:t>Relé y </a:t>
            </a:r>
            <a:r>
              <a:rPr lang="es-EC" dirty="0"/>
              <a:t>Relé de interfaz</a:t>
            </a:r>
            <a:endParaRPr lang="es-EC" dirty="0"/>
          </a:p>
        </p:txBody>
      </p:sp>
    </p:spTree>
    <p:extLst>
      <p:ext uri="{BB962C8B-B14F-4D97-AF65-F5344CB8AC3E}">
        <p14:creationId xmlns:p14="http://schemas.microsoft.com/office/powerpoint/2010/main" val="41536945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BÁSICA  </a:t>
            </a:r>
            <a:r>
              <a:rPr lang="es-EC" sz="3200" dirty="0" smtClean="0">
                <a:effectLst/>
              </a:rPr>
              <a:t>- </a:t>
            </a:r>
            <a:r>
              <a:rPr lang="es-EC" sz="3000" dirty="0" smtClean="0">
                <a:effectLst/>
              </a:rPr>
              <a:t>REQUERIMIENTOS</a:t>
            </a:r>
            <a:r>
              <a:rPr lang="es-EC" sz="3200" dirty="0" smtClean="0">
                <a:effectLst/>
              </a:rPr>
              <a:t>  DEL SISTEMA</a:t>
            </a:r>
            <a:endParaRPr lang="es-EC" sz="3200" dirty="0"/>
          </a:p>
        </p:txBody>
      </p:sp>
      <p:sp>
        <p:nvSpPr>
          <p:cNvPr id="5" name="4 Marcador de texto"/>
          <p:cNvSpPr txBox="1">
            <a:spLocks/>
          </p:cNvSpPr>
          <p:nvPr/>
        </p:nvSpPr>
        <p:spPr>
          <a:xfrm>
            <a:off x="755576" y="2204864"/>
            <a:ext cx="7920880" cy="31683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smtClean="0"/>
              <a:t>Sistema de control.</a:t>
            </a:r>
          </a:p>
          <a:p>
            <a:pPr marL="0" indent="0" algn="just">
              <a:buNone/>
            </a:pPr>
            <a:endParaRPr lang="es-EC" dirty="0" smtClean="0"/>
          </a:p>
          <a:p>
            <a:pPr marL="0" indent="0" algn="just">
              <a:buNone/>
            </a:pPr>
            <a:r>
              <a:rPr lang="es-EC" dirty="0"/>
              <a:t>Encargado de dirigir y regular el comportamiento de un sistema, adquiriendo señales de los sensores y efectuando acciones de control a través de los actuadores en tiempo real y en ambiente de tipo industrial</a:t>
            </a:r>
            <a:endParaRPr lang="es-EC" dirty="0" smtClean="0"/>
          </a:p>
          <a:p>
            <a:pPr marL="0" indent="0" algn="just">
              <a:buNone/>
            </a:pPr>
            <a:endParaRPr lang="es-EC" dirty="0" smtClean="0"/>
          </a:p>
          <a:p>
            <a:pPr algn="just"/>
            <a:endParaRPr lang="es-EC" dirty="0"/>
          </a:p>
        </p:txBody>
      </p:sp>
    </p:spTree>
    <p:extLst>
      <p:ext uri="{BB962C8B-B14F-4D97-AF65-F5344CB8AC3E}">
        <p14:creationId xmlns:p14="http://schemas.microsoft.com/office/powerpoint/2010/main" val="39935773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BÁSICA  </a:t>
            </a:r>
            <a:r>
              <a:rPr lang="es-EC" sz="3200" dirty="0" smtClean="0">
                <a:effectLst/>
              </a:rPr>
              <a:t>- </a:t>
            </a:r>
            <a:r>
              <a:rPr lang="es-EC" sz="3000" dirty="0" smtClean="0">
                <a:effectLst/>
              </a:rPr>
              <a:t>REQUERIMIENTOS</a:t>
            </a:r>
            <a:r>
              <a:rPr lang="es-EC" sz="3200" dirty="0" smtClean="0">
                <a:effectLst/>
              </a:rPr>
              <a:t>  DEL SISTEMA</a:t>
            </a:r>
            <a:endParaRPr lang="es-EC" sz="3200" dirty="0"/>
          </a:p>
        </p:txBody>
      </p:sp>
      <p:graphicFrame>
        <p:nvGraphicFramePr>
          <p:cNvPr id="3" name="2 Objeto"/>
          <p:cNvGraphicFramePr>
            <a:graphicFrameLocks noChangeAspect="1"/>
          </p:cNvGraphicFramePr>
          <p:nvPr>
            <p:extLst>
              <p:ext uri="{D42A27DB-BD31-4B8C-83A1-F6EECF244321}">
                <p14:modId xmlns:p14="http://schemas.microsoft.com/office/powerpoint/2010/main" val="2311115034"/>
              </p:ext>
            </p:extLst>
          </p:nvPr>
        </p:nvGraphicFramePr>
        <p:xfrm>
          <a:off x="539552" y="1772816"/>
          <a:ext cx="5591175" cy="4633912"/>
        </p:xfrm>
        <a:graphic>
          <a:graphicData uri="http://schemas.openxmlformats.org/presentationml/2006/ole">
            <mc:AlternateContent xmlns:mc="http://schemas.openxmlformats.org/markup-compatibility/2006">
              <mc:Choice xmlns:v="urn:schemas-microsoft-com:vml" Requires="v">
                <p:oleObj spid="_x0000_s6152" name="Documento" r:id="rId3" imgW="5591677" imgH="4634182" progId="Word.Document.12">
                  <p:embed/>
                </p:oleObj>
              </mc:Choice>
              <mc:Fallback>
                <p:oleObj name="Documento" r:id="rId3" imgW="5591677" imgH="4634182" progId="Word.Document.12">
                  <p:embed/>
                  <p:pic>
                    <p:nvPicPr>
                      <p:cNvPr id="0" name=""/>
                      <p:cNvPicPr/>
                      <p:nvPr/>
                    </p:nvPicPr>
                    <p:blipFill>
                      <a:blip r:embed="rId4"/>
                      <a:stretch>
                        <a:fillRect/>
                      </a:stretch>
                    </p:blipFill>
                    <p:spPr>
                      <a:xfrm>
                        <a:off x="539552" y="1772816"/>
                        <a:ext cx="5591175" cy="4633912"/>
                      </a:xfrm>
                      <a:prstGeom prst="rect">
                        <a:avLst/>
                      </a:prstGeom>
                    </p:spPr>
                  </p:pic>
                </p:oleObj>
              </mc:Fallback>
            </mc:AlternateContent>
          </a:graphicData>
        </a:graphic>
      </p:graphicFrame>
      <p:sp>
        <p:nvSpPr>
          <p:cNvPr id="7" name="4 Marcador de texto"/>
          <p:cNvSpPr txBox="1">
            <a:spLocks/>
          </p:cNvSpPr>
          <p:nvPr/>
        </p:nvSpPr>
        <p:spPr>
          <a:xfrm>
            <a:off x="4932040" y="1772816"/>
            <a:ext cx="3744416" cy="4248472"/>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lvl="0"/>
            <a:r>
              <a:rPr lang="es-EC" dirty="0"/>
              <a:t>3 entradas analógicas</a:t>
            </a:r>
          </a:p>
          <a:p>
            <a:pPr lvl="0"/>
            <a:r>
              <a:rPr lang="es-EC" dirty="0"/>
              <a:t>8 entradas discretas</a:t>
            </a:r>
          </a:p>
          <a:p>
            <a:pPr lvl="0"/>
            <a:r>
              <a:rPr lang="es-EC" dirty="0"/>
              <a:t>2 salidas analógicas</a:t>
            </a:r>
          </a:p>
          <a:p>
            <a:pPr lvl="0"/>
            <a:r>
              <a:rPr lang="es-EC" dirty="0"/>
              <a:t>7 salidas discretas</a:t>
            </a:r>
          </a:p>
          <a:p>
            <a:pPr lvl="0"/>
            <a:r>
              <a:rPr lang="es-EC" dirty="0"/>
              <a:t>Voltaje de alimentación de 24VDC</a:t>
            </a:r>
          </a:p>
          <a:p>
            <a:pPr lvl="0"/>
            <a:r>
              <a:rPr lang="es-EC" dirty="0"/>
              <a:t>Con módulos expandibles</a:t>
            </a:r>
          </a:p>
          <a:p>
            <a:pPr lvl="0"/>
            <a:r>
              <a:rPr lang="es-EC" dirty="0"/>
              <a:t>Comunicación Ethernet</a:t>
            </a:r>
          </a:p>
          <a:p>
            <a:pPr marL="0" indent="0" algn="just">
              <a:buNone/>
            </a:pPr>
            <a:endParaRPr lang="es-EC" dirty="0" smtClean="0"/>
          </a:p>
          <a:p>
            <a:pPr algn="just"/>
            <a:endParaRPr lang="es-EC" dirty="0"/>
          </a:p>
        </p:txBody>
      </p:sp>
    </p:spTree>
    <p:extLst>
      <p:ext uri="{BB962C8B-B14F-4D97-AF65-F5344CB8AC3E}">
        <p14:creationId xmlns:p14="http://schemas.microsoft.com/office/powerpoint/2010/main" val="22256663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BÁSICA  </a:t>
            </a:r>
            <a:r>
              <a:rPr lang="es-EC" sz="3200" dirty="0" smtClean="0">
                <a:effectLst/>
              </a:rPr>
              <a:t>- </a:t>
            </a:r>
            <a:r>
              <a:rPr lang="es-EC" sz="3000" dirty="0" smtClean="0">
                <a:effectLst/>
              </a:rPr>
              <a:t>REQUERIMIENTOS</a:t>
            </a:r>
            <a:r>
              <a:rPr lang="es-EC" sz="3200" dirty="0" smtClean="0">
                <a:effectLst/>
              </a:rPr>
              <a:t>  DEL SISTEMA</a:t>
            </a:r>
            <a:endParaRPr lang="es-EC" sz="3200" dirty="0"/>
          </a:p>
        </p:txBody>
      </p:sp>
      <p:sp>
        <p:nvSpPr>
          <p:cNvPr id="7" name="4 Marcador de texto"/>
          <p:cNvSpPr txBox="1">
            <a:spLocks/>
          </p:cNvSpPr>
          <p:nvPr/>
        </p:nvSpPr>
        <p:spPr>
          <a:xfrm>
            <a:off x="539552" y="1772816"/>
            <a:ext cx="8136904" cy="424847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dirty="0"/>
              <a:t>Software.</a:t>
            </a:r>
          </a:p>
          <a:p>
            <a:pPr marL="0" indent="0">
              <a:buNone/>
            </a:pPr>
            <a:r>
              <a:rPr lang="es-EC" dirty="0" smtClean="0"/>
              <a:t>Se encamina </a:t>
            </a:r>
            <a:r>
              <a:rPr lang="es-EC" dirty="0"/>
              <a:t>a dos sectores uno para el PLC que tendrá que ser de la misma familia del controlador y otra para el PC que tendrá la HMI para controlar e interactuar con el </a:t>
            </a:r>
            <a:r>
              <a:rPr lang="es-EC" dirty="0" smtClean="0"/>
              <a:t>proceso</a:t>
            </a:r>
          </a:p>
          <a:p>
            <a:r>
              <a:rPr lang="es-EC" dirty="0"/>
              <a:t>Fuente de </a:t>
            </a:r>
            <a:r>
              <a:rPr lang="es-EC" dirty="0" smtClean="0"/>
              <a:t>24VDC</a:t>
            </a:r>
          </a:p>
          <a:p>
            <a:r>
              <a:rPr lang="es-EC" dirty="0"/>
              <a:t>Monitoreo y </a:t>
            </a:r>
            <a:r>
              <a:rPr lang="es-EC" dirty="0" smtClean="0"/>
              <a:t>Supervisión</a:t>
            </a:r>
          </a:p>
          <a:p>
            <a:pPr marL="0" indent="0">
              <a:buNone/>
            </a:pPr>
            <a:r>
              <a:rPr lang="es-EC" dirty="0" smtClean="0"/>
              <a:t>Se </a:t>
            </a:r>
            <a:r>
              <a:rPr lang="es-EC" dirty="0"/>
              <a:t>obtiene y muestra los datos de la planta en tiempo real, estos datos se mostraran como gráficos, números, permitiendo su fácil interpretación. </a:t>
            </a:r>
            <a:endParaRPr lang="es-EC" dirty="0"/>
          </a:p>
        </p:txBody>
      </p:sp>
    </p:spTree>
    <p:extLst>
      <p:ext uri="{BB962C8B-B14F-4D97-AF65-F5344CB8AC3E}">
        <p14:creationId xmlns:p14="http://schemas.microsoft.com/office/powerpoint/2010/main" val="8066493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BÁSICA  </a:t>
            </a:r>
            <a:r>
              <a:rPr lang="es-EC" sz="3200" dirty="0" smtClean="0">
                <a:effectLst/>
              </a:rPr>
              <a:t>- </a:t>
            </a:r>
            <a:r>
              <a:rPr lang="es-EC" sz="3000" dirty="0" smtClean="0">
                <a:effectLst/>
              </a:rPr>
              <a:t>REQUERIMIENTOS</a:t>
            </a:r>
            <a:r>
              <a:rPr lang="es-EC" sz="3200" dirty="0" smtClean="0">
                <a:effectLst/>
              </a:rPr>
              <a:t>  DEL SISTEMA</a:t>
            </a:r>
            <a:endParaRPr lang="es-EC" sz="3200" dirty="0"/>
          </a:p>
        </p:txBody>
      </p:sp>
      <p:sp>
        <p:nvSpPr>
          <p:cNvPr id="7" name="4 Marcador de texto"/>
          <p:cNvSpPr txBox="1">
            <a:spLocks/>
          </p:cNvSpPr>
          <p:nvPr/>
        </p:nvSpPr>
        <p:spPr>
          <a:xfrm>
            <a:off x="539552" y="1628800"/>
            <a:ext cx="8352928" cy="522920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Dispositivos de </a:t>
            </a:r>
            <a:r>
              <a:rPr lang="es-EC" dirty="0" smtClean="0"/>
              <a:t>protección</a:t>
            </a:r>
          </a:p>
          <a:p>
            <a:pPr marL="0" indent="0" algn="just">
              <a:buNone/>
            </a:pPr>
            <a:r>
              <a:rPr lang="es-EC" dirty="0" smtClean="0"/>
              <a:t>La </a:t>
            </a:r>
            <a:r>
              <a:rPr lang="es-EC" dirty="0"/>
              <a:t>corriente eléctrica supone riesgos para los operarios, los receptores eléctricos y las propias instalaciones eléctricas. </a:t>
            </a:r>
            <a:endParaRPr lang="es-EC" dirty="0" smtClean="0"/>
          </a:p>
          <a:p>
            <a:pPr marL="0" indent="0" algn="just">
              <a:buNone/>
            </a:pPr>
            <a:r>
              <a:rPr lang="es-EC" dirty="0"/>
              <a:t>Hay varios tipos de protecciones que deben usarse en todo tipo de instalaciones, en este caso se centrara en dos: </a:t>
            </a:r>
          </a:p>
          <a:p>
            <a:pPr algn="just"/>
            <a:r>
              <a:rPr lang="es-EC" dirty="0"/>
              <a:t>Protección contra cortocircuitos. </a:t>
            </a:r>
          </a:p>
          <a:p>
            <a:pPr algn="just"/>
            <a:r>
              <a:rPr lang="es-EC" dirty="0"/>
              <a:t>Protección contra sobrecargas.</a:t>
            </a:r>
          </a:p>
          <a:p>
            <a:pPr marL="0" indent="0" algn="just">
              <a:buNone/>
            </a:pPr>
            <a:endParaRPr lang="es-EC" dirty="0" smtClean="0"/>
          </a:p>
          <a:p>
            <a:pPr marL="0" indent="0" algn="just">
              <a:buNone/>
            </a:pPr>
            <a:r>
              <a:rPr lang="es-EC" dirty="0" smtClean="0"/>
              <a:t>A </a:t>
            </a:r>
            <a:r>
              <a:rPr lang="es-EC" dirty="0"/>
              <a:t>la hora de elegir una protección ha de tenerse presente:</a:t>
            </a:r>
          </a:p>
          <a:p>
            <a:pPr lvl="0" algn="just"/>
            <a:r>
              <a:rPr lang="es-EC" dirty="0" smtClean="0"/>
              <a:t>Que </a:t>
            </a:r>
            <a:r>
              <a:rPr lang="es-EC" dirty="0"/>
              <a:t>sea lo opción más apropiada en función de los sucesos concurrentes en ese punto a través del uso de las curvas de funcionamiento que relacionan la Intensidad vs el tiempo de fusión/desconexión.</a:t>
            </a:r>
          </a:p>
          <a:p>
            <a:pPr lvl="0" algn="just"/>
            <a:r>
              <a:rPr lang="es-EC" dirty="0"/>
              <a:t>Que el poder de corte de la sea adecuado a la intensidad de cortocircuito que pueda presentarse en el punto donde se sitúa la protección.</a:t>
            </a:r>
          </a:p>
          <a:p>
            <a:pPr marL="0" indent="0" algn="just">
              <a:buNone/>
            </a:pPr>
            <a:endParaRPr lang="es-EC" dirty="0"/>
          </a:p>
          <a:p>
            <a:pPr marL="0" indent="0" algn="just">
              <a:buNone/>
            </a:pPr>
            <a:endParaRPr lang="es-EC" dirty="0"/>
          </a:p>
        </p:txBody>
      </p:sp>
    </p:spTree>
    <p:extLst>
      <p:ext uri="{BB962C8B-B14F-4D97-AF65-F5344CB8AC3E}">
        <p14:creationId xmlns:p14="http://schemas.microsoft.com/office/powerpoint/2010/main" val="15393606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BÁSICA  </a:t>
            </a:r>
            <a:r>
              <a:rPr lang="es-EC" sz="3200" dirty="0" smtClean="0">
                <a:effectLst/>
              </a:rPr>
              <a:t>- </a:t>
            </a:r>
            <a:r>
              <a:rPr lang="es-EC" sz="3000" dirty="0" smtClean="0">
                <a:effectLst/>
              </a:rPr>
              <a:t>REQUERIMIENTOS</a:t>
            </a:r>
            <a:r>
              <a:rPr lang="es-EC" sz="3200" dirty="0" smtClean="0">
                <a:effectLst/>
              </a:rPr>
              <a:t>  DEL SISTEMA</a:t>
            </a:r>
            <a:endParaRPr lang="es-EC" sz="3200" dirty="0"/>
          </a:p>
        </p:txBody>
      </p:sp>
      <p:sp>
        <p:nvSpPr>
          <p:cNvPr id="7" name="4 Marcador de texto"/>
          <p:cNvSpPr txBox="1">
            <a:spLocks/>
          </p:cNvSpPr>
          <p:nvPr/>
        </p:nvSpPr>
        <p:spPr>
          <a:xfrm>
            <a:off x="539552" y="1628800"/>
            <a:ext cx="8352928" cy="5229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Dispositivos de </a:t>
            </a:r>
            <a:r>
              <a:rPr lang="es-EC" dirty="0" smtClean="0"/>
              <a:t>protección</a:t>
            </a:r>
          </a:p>
          <a:p>
            <a:pPr algn="just"/>
            <a:r>
              <a:rPr lang="es-EC" dirty="0"/>
              <a:t>Interruptor automático </a:t>
            </a:r>
            <a:endParaRPr lang="es-EC" dirty="0" smtClean="0"/>
          </a:p>
          <a:p>
            <a:pPr algn="just"/>
            <a:r>
              <a:rPr lang="es-EC" dirty="0" smtClean="0"/>
              <a:t>Guardamotor</a:t>
            </a:r>
          </a:p>
          <a:p>
            <a:pPr algn="just"/>
            <a:endParaRPr lang="es-EC" dirty="0"/>
          </a:p>
          <a:p>
            <a:pPr marL="0" indent="0" algn="just">
              <a:buNone/>
            </a:pPr>
            <a:r>
              <a:rPr lang="es-EC" dirty="0"/>
              <a:t>Otros </a:t>
            </a:r>
            <a:r>
              <a:rPr lang="es-EC" dirty="0" smtClean="0"/>
              <a:t>elementos</a:t>
            </a:r>
          </a:p>
          <a:p>
            <a:pPr algn="just"/>
            <a:r>
              <a:rPr lang="es-EC" dirty="0" smtClean="0"/>
              <a:t>Pulsadores</a:t>
            </a:r>
          </a:p>
          <a:p>
            <a:pPr algn="just"/>
            <a:r>
              <a:rPr lang="es-EC" dirty="0"/>
              <a:t>Luces </a:t>
            </a:r>
            <a:r>
              <a:rPr lang="es-EC" dirty="0" smtClean="0"/>
              <a:t>Piloto</a:t>
            </a:r>
          </a:p>
          <a:p>
            <a:pPr algn="just"/>
            <a:r>
              <a:rPr lang="es-EC" dirty="0"/>
              <a:t>Tablero de </a:t>
            </a:r>
            <a:r>
              <a:rPr lang="es-EC" dirty="0" smtClean="0"/>
              <a:t>control</a:t>
            </a:r>
          </a:p>
          <a:p>
            <a:pPr algn="just"/>
            <a:r>
              <a:rPr lang="es-EC" dirty="0"/>
              <a:t>Tuberías,  mangueras y canaletas</a:t>
            </a:r>
          </a:p>
          <a:p>
            <a:pPr marL="0" indent="0" algn="just">
              <a:buNone/>
            </a:pPr>
            <a:endParaRPr lang="es-EC" dirty="0"/>
          </a:p>
        </p:txBody>
      </p:sp>
    </p:spTree>
    <p:extLst>
      <p:ext uri="{BB962C8B-B14F-4D97-AF65-F5344CB8AC3E}">
        <p14:creationId xmlns:p14="http://schemas.microsoft.com/office/powerpoint/2010/main" val="23038483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755576" y="692695"/>
            <a:ext cx="7772400"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dirty="0" smtClean="0">
                <a:effectLst/>
              </a:rPr>
              <a:t>JUSTIFICACIÓN E IMPORTANCIA</a:t>
            </a:r>
            <a:endParaRPr lang="es-EC" dirty="0"/>
          </a:p>
        </p:txBody>
      </p:sp>
      <p:sp>
        <p:nvSpPr>
          <p:cNvPr id="5" name="4 Marcador de texto"/>
          <p:cNvSpPr txBox="1">
            <a:spLocks/>
          </p:cNvSpPr>
          <p:nvPr/>
        </p:nvSpPr>
        <p:spPr>
          <a:xfrm>
            <a:off x="755576" y="2132856"/>
            <a:ext cx="7920880" cy="4176464"/>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gn="just"/>
            <a:endParaRPr lang="es-EC" dirty="0" smtClean="0"/>
          </a:p>
          <a:p>
            <a:pPr algn="just"/>
            <a:r>
              <a:rPr lang="es-EC" dirty="0"/>
              <a:t>Durante sus años de funcionamiento, no se han efectuado mejoras en el proceso de faenamiento de ganado porcino, estancamiento que no corresponde a las crecientes demandas de los </a:t>
            </a:r>
            <a:r>
              <a:rPr lang="es-EC" dirty="0" smtClean="0"/>
              <a:t>consumidores. </a:t>
            </a:r>
            <a:r>
              <a:rPr lang="es-EC" dirty="0"/>
              <a:t>Por tal se </a:t>
            </a:r>
            <a:r>
              <a:rPr lang="es-EC" dirty="0" smtClean="0"/>
              <a:t>mejorará </a:t>
            </a:r>
            <a:r>
              <a:rPr lang="es-EC" dirty="0"/>
              <a:t>las condiciones operativas del Camal Municipal a través de la mejora de </a:t>
            </a:r>
            <a:r>
              <a:rPr lang="es-EC" dirty="0" smtClean="0"/>
              <a:t>procesos</a:t>
            </a:r>
          </a:p>
          <a:p>
            <a:pPr algn="just"/>
            <a:endParaRPr lang="es-EC" dirty="0" smtClean="0"/>
          </a:p>
          <a:p>
            <a:pPr algn="just"/>
            <a:r>
              <a:rPr lang="es-EC" dirty="0"/>
              <a:t>L</a:t>
            </a:r>
            <a:r>
              <a:rPr lang="es-EC" dirty="0" smtClean="0"/>
              <a:t>a </a:t>
            </a:r>
            <a:r>
              <a:rPr lang="es-EC" dirty="0"/>
              <a:t>infraestructura aunque no presente problemas </a:t>
            </a:r>
            <a:r>
              <a:rPr lang="es-EC" dirty="0" smtClean="0"/>
              <a:t>críticos si se debe mejor sus procesos como es el traslado del animal a través de los rieles y el proceso de chamuscado que se lo hace de forma manual y peligrosa por el uso del GLP</a:t>
            </a:r>
          </a:p>
          <a:p>
            <a:pPr algn="just"/>
            <a:endParaRPr lang="es-EC" dirty="0"/>
          </a:p>
        </p:txBody>
      </p:sp>
    </p:spTree>
    <p:extLst>
      <p:ext uri="{BB962C8B-B14F-4D97-AF65-F5344CB8AC3E}">
        <p14:creationId xmlns:p14="http://schemas.microsoft.com/office/powerpoint/2010/main" val="36713915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BÁSICA  </a:t>
            </a:r>
            <a:r>
              <a:rPr lang="es-EC" sz="3200" dirty="0" smtClean="0">
                <a:effectLst/>
              </a:rPr>
              <a:t>- </a:t>
            </a:r>
            <a:r>
              <a:rPr lang="es-EC" sz="3000" dirty="0" smtClean="0">
                <a:effectLst/>
              </a:rPr>
              <a:t>DIAGRAMAS</a:t>
            </a:r>
            <a:endParaRPr lang="es-EC" sz="3200" dirty="0"/>
          </a:p>
        </p:txBody>
      </p:sp>
      <p:sp>
        <p:nvSpPr>
          <p:cNvPr id="7" name="4 Marcador de texto"/>
          <p:cNvSpPr txBox="1">
            <a:spLocks/>
          </p:cNvSpPr>
          <p:nvPr/>
        </p:nvSpPr>
        <p:spPr>
          <a:xfrm>
            <a:off x="539552" y="1008112"/>
            <a:ext cx="8338895" cy="1222338"/>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Un diagrama o esquema eléctrico es una representación gráfica de un circuito electrónico. Muestra los componentes de manera simple y uniforme  de acuerdo a normas, y las conexiones de alimentación y de señal entre los distintos dispositivos. E</a:t>
            </a:r>
            <a:endParaRPr lang="es-EC" dirty="0"/>
          </a:p>
          <a:p>
            <a:pPr marL="0" indent="0" algn="just">
              <a:buNone/>
            </a:pPr>
            <a:r>
              <a:rPr lang="es-EC" dirty="0"/>
              <a:t>Otros </a:t>
            </a:r>
            <a:r>
              <a:rPr lang="es-EC" dirty="0" smtClean="0"/>
              <a:t>elementos</a:t>
            </a:r>
          </a:p>
          <a:p>
            <a:pPr algn="just"/>
            <a:r>
              <a:rPr lang="es-EC" dirty="0" smtClean="0"/>
              <a:t>Diagrama </a:t>
            </a:r>
            <a:r>
              <a:rPr lang="es-EC" dirty="0"/>
              <a:t>de bloques </a:t>
            </a:r>
            <a:r>
              <a:rPr lang="es-EC" dirty="0" smtClean="0"/>
              <a:t>PLC</a:t>
            </a:r>
          </a:p>
          <a:p>
            <a:pPr algn="just"/>
            <a:endParaRPr lang="es-EC" dirty="0"/>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899592" y="2230450"/>
            <a:ext cx="3134995" cy="4025900"/>
          </a:xfrm>
          <a:prstGeom prst="rect">
            <a:avLst/>
          </a:prstGeom>
          <a:noFill/>
          <a:ln>
            <a:noFill/>
          </a:ln>
        </p:spPr>
      </p:pic>
      <p:pic>
        <p:nvPicPr>
          <p:cNvPr id="6" name="5 Imagen"/>
          <p:cNvPicPr/>
          <p:nvPr/>
        </p:nvPicPr>
        <p:blipFill rotWithShape="1">
          <a:blip r:embed="rId3">
            <a:extLst>
              <a:ext uri="{28A0092B-C50C-407E-A947-70E740481C1C}">
                <a14:useLocalDpi xmlns:a14="http://schemas.microsoft.com/office/drawing/2010/main" val="0"/>
              </a:ext>
            </a:extLst>
          </a:blip>
          <a:srcRect b="5379"/>
          <a:stretch/>
        </p:blipFill>
        <p:spPr bwMode="auto">
          <a:xfrm>
            <a:off x="4788024" y="2060848"/>
            <a:ext cx="3793490" cy="28771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526964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BÁSICA  </a:t>
            </a:r>
            <a:r>
              <a:rPr lang="es-EC" sz="3200" dirty="0" smtClean="0">
                <a:effectLst/>
              </a:rPr>
              <a:t>- </a:t>
            </a:r>
            <a:r>
              <a:rPr lang="es-EC" sz="3000" dirty="0" smtClean="0">
                <a:effectLst/>
              </a:rPr>
              <a:t>DIAGRAMAS</a:t>
            </a:r>
            <a:endParaRPr lang="es-EC" sz="3200" dirty="0"/>
          </a:p>
        </p:txBody>
      </p:sp>
      <p:sp>
        <p:nvSpPr>
          <p:cNvPr id="7" name="4 Marcador de texto"/>
          <p:cNvSpPr txBox="1">
            <a:spLocks/>
          </p:cNvSpPr>
          <p:nvPr/>
        </p:nvSpPr>
        <p:spPr>
          <a:xfrm>
            <a:off x="539552" y="1008112"/>
            <a:ext cx="8338895" cy="122233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gn="just"/>
            <a:r>
              <a:rPr lang="es-EC" dirty="0" smtClean="0"/>
              <a:t>Diagrama </a:t>
            </a:r>
            <a:r>
              <a:rPr lang="es-EC" dirty="0"/>
              <a:t>de bloques del control de lazo cerrado del sistema</a:t>
            </a:r>
            <a:endParaRPr lang="es-EC"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 name="2 Objeto"/>
          <p:cNvGraphicFramePr>
            <a:graphicFrameLocks noChangeAspect="1"/>
          </p:cNvGraphicFramePr>
          <p:nvPr>
            <p:extLst>
              <p:ext uri="{D42A27DB-BD31-4B8C-83A1-F6EECF244321}">
                <p14:modId xmlns:p14="http://schemas.microsoft.com/office/powerpoint/2010/main" val="603890633"/>
              </p:ext>
            </p:extLst>
          </p:nvPr>
        </p:nvGraphicFramePr>
        <p:xfrm>
          <a:off x="1237055" y="2420888"/>
          <a:ext cx="6940868" cy="2736304"/>
        </p:xfrm>
        <a:graphic>
          <a:graphicData uri="http://schemas.openxmlformats.org/presentationml/2006/ole">
            <mc:AlternateContent xmlns:mc="http://schemas.openxmlformats.org/markup-compatibility/2006">
              <mc:Choice xmlns:v="urn:schemas-microsoft-com:vml" Requires="v">
                <p:oleObj spid="_x0000_s11272" name="Visio" r:id="rId3" imgW="6269647" imgH="2465303" progId="Visio.Drawing.11">
                  <p:embed/>
                </p:oleObj>
              </mc:Choice>
              <mc:Fallback>
                <p:oleObj name="Visio" r:id="rId3" imgW="6269647" imgH="2465303"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7055" y="2420888"/>
                        <a:ext cx="6940868" cy="2736304"/>
                      </a:xfrm>
                      <a:prstGeom prst="rect">
                        <a:avLst/>
                      </a:prstGeom>
                      <a:noFill/>
                    </p:spPr>
                  </p:pic>
                </p:oleObj>
              </mc:Fallback>
            </mc:AlternateContent>
          </a:graphicData>
        </a:graphic>
      </p:graphicFrame>
    </p:spTree>
    <p:extLst>
      <p:ext uri="{BB962C8B-B14F-4D97-AF65-F5344CB8AC3E}">
        <p14:creationId xmlns:p14="http://schemas.microsoft.com/office/powerpoint/2010/main" val="42132790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BÁSICA  </a:t>
            </a:r>
            <a:r>
              <a:rPr lang="es-EC" sz="3200" dirty="0" smtClean="0">
                <a:effectLst/>
              </a:rPr>
              <a:t>- </a:t>
            </a:r>
            <a:r>
              <a:rPr lang="es-EC" sz="3000" dirty="0" smtClean="0">
                <a:effectLst/>
              </a:rPr>
              <a:t>DIAGRAMAS</a:t>
            </a:r>
            <a:endParaRPr lang="es-EC" sz="3200" dirty="0"/>
          </a:p>
        </p:txBody>
      </p:sp>
      <p:sp>
        <p:nvSpPr>
          <p:cNvPr id="7" name="4 Marcador de texto"/>
          <p:cNvSpPr txBox="1">
            <a:spLocks/>
          </p:cNvSpPr>
          <p:nvPr/>
        </p:nvSpPr>
        <p:spPr>
          <a:xfrm>
            <a:off x="539552" y="1008112"/>
            <a:ext cx="8352928" cy="1412776"/>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gn="just"/>
            <a:r>
              <a:rPr lang="es-EC" dirty="0" smtClean="0"/>
              <a:t>Diagrama </a:t>
            </a:r>
            <a:r>
              <a:rPr lang="es-EC" dirty="0"/>
              <a:t>de </a:t>
            </a:r>
            <a:r>
              <a:rPr lang="es-EC" dirty="0" smtClean="0"/>
              <a:t>Comunicación. </a:t>
            </a:r>
          </a:p>
          <a:p>
            <a:pPr marL="0" indent="0" algn="just">
              <a:buNone/>
            </a:pPr>
            <a:r>
              <a:rPr lang="es-EC" dirty="0" smtClean="0"/>
              <a:t>La pc </a:t>
            </a:r>
            <a:r>
              <a:rPr lang="es-EC" dirty="0"/>
              <a:t>a usar contara con puerto Ethernet por lo que podemos integrarlo al PLC, además por ser alámbrico posee ventajas como la fiabilidad y excelente velocidad en el orden de los </a:t>
            </a:r>
            <a:r>
              <a:rPr lang="es-EC" dirty="0" err="1"/>
              <a:t>Gbits</a:t>
            </a:r>
            <a:r>
              <a:rPr lang="es-EC" dirty="0"/>
              <a:t>/s. </a:t>
            </a:r>
            <a:endParaRPr lang="es-EC"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6" name="5 Imagen"/>
          <p:cNvPicPr/>
          <p:nvPr/>
        </p:nvPicPr>
        <p:blipFill rotWithShape="1">
          <a:blip r:embed="rId2">
            <a:extLst>
              <a:ext uri="{28A0092B-C50C-407E-A947-70E740481C1C}">
                <a14:useLocalDpi xmlns:a14="http://schemas.microsoft.com/office/drawing/2010/main" val="0"/>
              </a:ext>
            </a:extLst>
          </a:blip>
          <a:srcRect l="4619" r="7391" b="11270"/>
          <a:stretch/>
        </p:blipFill>
        <p:spPr bwMode="auto">
          <a:xfrm>
            <a:off x="1331640" y="2564904"/>
            <a:ext cx="6624736" cy="403244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111259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a:t>
            </a:r>
            <a:endParaRPr lang="es-EC" sz="3200" dirty="0"/>
          </a:p>
        </p:txBody>
      </p:sp>
      <p:sp>
        <p:nvSpPr>
          <p:cNvPr id="7" name="4 Marcador de texto"/>
          <p:cNvSpPr txBox="1">
            <a:spLocks/>
          </p:cNvSpPr>
          <p:nvPr/>
        </p:nvSpPr>
        <p:spPr>
          <a:xfrm>
            <a:off x="395536" y="1700808"/>
            <a:ext cx="8352928" cy="446449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Realiza un estudio pormenorizado de la ingeniería básica,  definiendo criterios y normas a ser considerados en los elementos a usarse describiendo cantidades y ubicaciones, precisando a través de planos y diagramas cada una de las etapas del faenado del porcino.</a:t>
            </a:r>
          </a:p>
          <a:p>
            <a:pPr marL="0" indent="0" algn="just">
              <a:buNone/>
            </a:pPr>
            <a:endParaRPr lang="es-EC"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33728291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395536" y="2852936"/>
            <a:ext cx="8352928" cy="331236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smtClean="0"/>
              <a:t>Se </a:t>
            </a:r>
            <a:r>
              <a:rPr lang="es-EC" dirty="0"/>
              <a:t>menciona las funciones más importantes de los elementos a usarse, sus características eléctricas, mecánicas y porque hemos elegido ese componente</a:t>
            </a:r>
            <a:endParaRPr lang="es-EC"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42133167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179512" y="1844824"/>
            <a:ext cx="2880320" cy="446449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PLC CompactLogix </a:t>
            </a:r>
            <a:r>
              <a:rPr lang="es-EC" dirty="0" smtClean="0"/>
              <a:t>1768</a:t>
            </a:r>
          </a:p>
          <a:p>
            <a:pPr marL="0" indent="0" algn="just">
              <a:buNone/>
            </a:pPr>
            <a:endParaRPr lang="es-EC" dirty="0"/>
          </a:p>
          <a:p>
            <a:pPr marL="0" indent="0" algn="just">
              <a:buNone/>
            </a:pPr>
            <a:r>
              <a:rPr lang="es-EC" dirty="0" smtClean="0"/>
              <a:t>Elemento </a:t>
            </a:r>
            <a:r>
              <a:rPr lang="es-EC" dirty="0"/>
              <a:t>principal y cerebro de todo el proceso está el Controlador </a:t>
            </a:r>
            <a:endParaRPr lang="es-EC"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2620287627"/>
              </p:ext>
            </p:extLst>
          </p:nvPr>
        </p:nvGraphicFramePr>
        <p:xfrm>
          <a:off x="3524883" y="1772816"/>
          <a:ext cx="5295589" cy="4608512"/>
        </p:xfrm>
        <a:graphic>
          <a:graphicData uri="http://schemas.openxmlformats.org/presentationml/2006/ole">
            <mc:AlternateContent xmlns:mc="http://schemas.openxmlformats.org/markup-compatibility/2006">
              <mc:Choice xmlns:v="urn:schemas-microsoft-com:vml" Requires="v">
                <p:oleObj spid="_x0000_s16389" name="Documento" r:id="rId3" imgW="5603202" imgH="4877159" progId="Word.Document.12">
                  <p:embed/>
                </p:oleObj>
              </mc:Choice>
              <mc:Fallback>
                <p:oleObj name="Documento" r:id="rId3" imgW="5603202" imgH="4877159" progId="Word.Document.12">
                  <p:embed/>
                  <p:pic>
                    <p:nvPicPr>
                      <p:cNvPr id="0" name=""/>
                      <p:cNvPicPr/>
                      <p:nvPr/>
                    </p:nvPicPr>
                    <p:blipFill>
                      <a:blip r:embed="rId4"/>
                      <a:stretch>
                        <a:fillRect/>
                      </a:stretch>
                    </p:blipFill>
                    <p:spPr>
                      <a:xfrm>
                        <a:off x="3524883" y="1772816"/>
                        <a:ext cx="5295589" cy="4608512"/>
                      </a:xfrm>
                      <a:prstGeom prst="rect">
                        <a:avLst/>
                      </a:prstGeom>
                    </p:spPr>
                  </p:pic>
                </p:oleObj>
              </mc:Fallback>
            </mc:AlternateContent>
          </a:graphicData>
        </a:graphic>
      </p:graphicFrame>
    </p:spTree>
    <p:extLst>
      <p:ext uri="{BB962C8B-B14F-4D97-AF65-F5344CB8AC3E}">
        <p14:creationId xmlns:p14="http://schemas.microsoft.com/office/powerpoint/2010/main" val="41632117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179512" y="1844824"/>
            <a:ext cx="5269754" cy="411817"/>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PLC CompactLogix </a:t>
            </a:r>
            <a:r>
              <a:rPr lang="es-EC" dirty="0" smtClean="0"/>
              <a:t>1768</a:t>
            </a:r>
          </a:p>
          <a:p>
            <a:pPr marL="0" indent="0" algn="just">
              <a:buNone/>
            </a:pPr>
            <a:endParaRPr lang="es-EC"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6" name="5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447764" y="1736812"/>
            <a:ext cx="4320480" cy="5832648"/>
          </a:xfrm>
          <a:prstGeom prst="rect">
            <a:avLst/>
          </a:prstGeom>
          <a:noFill/>
          <a:ln>
            <a:noFill/>
          </a:ln>
        </p:spPr>
      </p:pic>
    </p:spTree>
    <p:extLst>
      <p:ext uri="{BB962C8B-B14F-4D97-AF65-F5344CB8AC3E}">
        <p14:creationId xmlns:p14="http://schemas.microsoft.com/office/powerpoint/2010/main" val="31736860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179512" y="1844824"/>
            <a:ext cx="8712968" cy="216024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Controlador </a:t>
            </a:r>
            <a:r>
              <a:rPr lang="es-EC" dirty="0" smtClean="0"/>
              <a:t>1768-L43</a:t>
            </a:r>
          </a:p>
          <a:p>
            <a:pPr marL="0" indent="0" algn="just">
              <a:buNone/>
            </a:pPr>
            <a:r>
              <a:rPr lang="es-EC" dirty="0" smtClean="0"/>
              <a:t>Se encarga de tomar </a:t>
            </a:r>
            <a:r>
              <a:rPr lang="es-EC" dirty="0"/>
              <a:t>las señales, procesarlas y enviarlas a donde se requiera, e internamente el controlador está conformado por el módulo de alimentación, módulo de comunicación, CPU, módulos de entrada salida digitales y una unidad de alta impedancia </a:t>
            </a:r>
          </a:p>
          <a:p>
            <a:pPr marL="0" indent="0" algn="just">
              <a:buNone/>
            </a:pPr>
            <a:endParaRPr lang="es-EC"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8" name="7 Imagen" descr="http://images.slideplayer.es/6/1646566/slides/slide_32.jpg"/>
          <p:cNvPicPr/>
          <p:nvPr/>
        </p:nvPicPr>
        <p:blipFill rotWithShape="1">
          <a:blip r:embed="rId2">
            <a:extLst>
              <a:ext uri="{28A0092B-C50C-407E-A947-70E740481C1C}">
                <a14:useLocalDpi xmlns:a14="http://schemas.microsoft.com/office/drawing/2010/main" val="0"/>
              </a:ext>
            </a:extLst>
          </a:blip>
          <a:srcRect l="31780" t="24275" r="32377" b="29668"/>
          <a:stretch/>
        </p:blipFill>
        <p:spPr bwMode="auto">
          <a:xfrm>
            <a:off x="3309218" y="4221758"/>
            <a:ext cx="2525563" cy="263624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56697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179512" y="1844824"/>
            <a:ext cx="8712968" cy="50405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Fuente </a:t>
            </a:r>
            <a:r>
              <a:rPr lang="es-EC" dirty="0" smtClean="0"/>
              <a:t>1768-PA3</a:t>
            </a:r>
          </a:p>
          <a:p>
            <a:pPr marL="0" indent="0" algn="just">
              <a:buNone/>
            </a:pPr>
            <a:endParaRPr lang="es-EC"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792774432"/>
              </p:ext>
            </p:extLst>
          </p:nvPr>
        </p:nvGraphicFramePr>
        <p:xfrm>
          <a:off x="3067397" y="1844823"/>
          <a:ext cx="4312915" cy="5013177"/>
        </p:xfrm>
        <a:graphic>
          <a:graphicData uri="http://schemas.openxmlformats.org/presentationml/2006/ole">
            <mc:AlternateContent xmlns:mc="http://schemas.openxmlformats.org/markup-compatibility/2006">
              <mc:Choice xmlns:v="urn:schemas-microsoft-com:vml" Requires="v">
                <p:oleObj spid="_x0000_s20486" name="Documento" r:id="rId3" imgW="5591677" imgH="6891427" progId="Word.Document.12">
                  <p:embed/>
                </p:oleObj>
              </mc:Choice>
              <mc:Fallback>
                <p:oleObj name="Documento" r:id="rId3" imgW="5591677" imgH="6891427" progId="Word.Document.12">
                  <p:embed/>
                  <p:pic>
                    <p:nvPicPr>
                      <p:cNvPr id="0" name=""/>
                      <p:cNvPicPr/>
                      <p:nvPr/>
                    </p:nvPicPr>
                    <p:blipFill>
                      <a:blip r:embed="rId4"/>
                      <a:stretch>
                        <a:fillRect/>
                      </a:stretch>
                    </p:blipFill>
                    <p:spPr>
                      <a:xfrm>
                        <a:off x="3067397" y="1844823"/>
                        <a:ext cx="4312915" cy="5013177"/>
                      </a:xfrm>
                      <a:prstGeom prst="rect">
                        <a:avLst/>
                      </a:prstGeom>
                    </p:spPr>
                  </p:pic>
                </p:oleObj>
              </mc:Fallback>
            </mc:AlternateContent>
          </a:graphicData>
        </a:graphic>
      </p:graphicFrame>
    </p:spTree>
    <p:extLst>
      <p:ext uri="{BB962C8B-B14F-4D97-AF65-F5344CB8AC3E}">
        <p14:creationId xmlns:p14="http://schemas.microsoft.com/office/powerpoint/2010/main" val="8191594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179512" y="1844824"/>
            <a:ext cx="4752528" cy="720080"/>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smtClean="0"/>
              <a:t>Módulo </a:t>
            </a:r>
            <a:r>
              <a:rPr lang="es-EC" dirty="0"/>
              <a:t>de entrada 1769 – IQ16F</a:t>
            </a:r>
            <a:endParaRPr lang="es-EC"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5 Objeto"/>
          <p:cNvGraphicFramePr>
            <a:graphicFrameLocks noChangeAspect="1"/>
          </p:cNvGraphicFramePr>
          <p:nvPr>
            <p:extLst>
              <p:ext uri="{D42A27DB-BD31-4B8C-83A1-F6EECF244321}">
                <p14:modId xmlns:p14="http://schemas.microsoft.com/office/powerpoint/2010/main" val="2552275163"/>
              </p:ext>
            </p:extLst>
          </p:nvPr>
        </p:nvGraphicFramePr>
        <p:xfrm>
          <a:off x="5652120" y="1852491"/>
          <a:ext cx="4567341" cy="5032893"/>
        </p:xfrm>
        <a:graphic>
          <a:graphicData uri="http://schemas.openxmlformats.org/presentationml/2006/ole">
            <mc:AlternateContent xmlns:mc="http://schemas.openxmlformats.org/markup-compatibility/2006">
              <mc:Choice xmlns:v="urn:schemas-microsoft-com:vml" Requires="v">
                <p:oleObj spid="_x0000_s23558" name="Documento" r:id="rId3" imgW="5591677" imgH="6161058" progId="Word.Document.12">
                  <p:embed/>
                </p:oleObj>
              </mc:Choice>
              <mc:Fallback>
                <p:oleObj name="Documento" r:id="rId3" imgW="5591677" imgH="6161058" progId="Word.Document.12">
                  <p:embed/>
                  <p:pic>
                    <p:nvPicPr>
                      <p:cNvPr id="0" name=""/>
                      <p:cNvPicPr/>
                      <p:nvPr/>
                    </p:nvPicPr>
                    <p:blipFill>
                      <a:blip r:embed="rId4"/>
                      <a:stretch>
                        <a:fillRect/>
                      </a:stretch>
                    </p:blipFill>
                    <p:spPr>
                      <a:xfrm>
                        <a:off x="5652120" y="1852491"/>
                        <a:ext cx="4567341" cy="5032893"/>
                      </a:xfrm>
                      <a:prstGeom prst="rect">
                        <a:avLst/>
                      </a:prstGeom>
                    </p:spPr>
                  </p:pic>
                </p:oleObj>
              </mc:Fallback>
            </mc:AlternateContent>
          </a:graphicData>
        </a:graphic>
      </p:graphicFrame>
    </p:spTree>
    <p:extLst>
      <p:ext uri="{BB962C8B-B14F-4D97-AF65-F5344CB8AC3E}">
        <p14:creationId xmlns:p14="http://schemas.microsoft.com/office/powerpoint/2010/main" val="20839351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755576" y="692695"/>
            <a:ext cx="7772400"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dirty="0" smtClean="0">
                <a:effectLst/>
              </a:rPr>
              <a:t>OBJETIVOS</a:t>
            </a:r>
            <a:endParaRPr lang="es-EC" dirty="0"/>
          </a:p>
        </p:txBody>
      </p:sp>
      <p:sp>
        <p:nvSpPr>
          <p:cNvPr id="5" name="4 Marcador de texto"/>
          <p:cNvSpPr txBox="1">
            <a:spLocks/>
          </p:cNvSpPr>
          <p:nvPr/>
        </p:nvSpPr>
        <p:spPr>
          <a:xfrm>
            <a:off x="755576" y="1556790"/>
            <a:ext cx="7920880" cy="4752530"/>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endParaRPr lang="es-EC" dirty="0" smtClean="0"/>
          </a:p>
          <a:p>
            <a:pPr lvl="0" algn="just"/>
            <a:r>
              <a:rPr lang="es-EC" dirty="0"/>
              <a:t>Efectuar la ingeniería básica y de detalle del transporte superior del animal a través de rieles, teniendo en cuenta los requerimientos del camal, sus especificaciones básicas y su </a:t>
            </a:r>
            <a:r>
              <a:rPr lang="es-EC" dirty="0" smtClean="0"/>
              <a:t>presupuesto</a:t>
            </a:r>
          </a:p>
          <a:p>
            <a:pPr lvl="0"/>
            <a:endParaRPr lang="es-EC" dirty="0"/>
          </a:p>
          <a:p>
            <a:pPr lvl="0"/>
            <a:r>
              <a:rPr lang="es-EC" dirty="0"/>
              <a:t>Efectuar la ingeniería básica y de detalle del chamuscado del porcino, teniendo en cuenta eficiencia del combustible y el área establecida para este </a:t>
            </a:r>
            <a:r>
              <a:rPr lang="es-EC" dirty="0" smtClean="0"/>
              <a:t>proceso</a:t>
            </a:r>
          </a:p>
          <a:p>
            <a:pPr lvl="0"/>
            <a:endParaRPr lang="es-EC" dirty="0" smtClean="0"/>
          </a:p>
          <a:p>
            <a:pPr lvl="0"/>
            <a:r>
              <a:rPr lang="es-EC" dirty="0" smtClean="0"/>
              <a:t>Considerar </a:t>
            </a:r>
            <a:r>
              <a:rPr lang="es-EC" dirty="0"/>
              <a:t>los requerimientos del camal para tener bases y criterios del diseño a </a:t>
            </a:r>
            <a:r>
              <a:rPr lang="es-EC" dirty="0" smtClean="0"/>
              <a:t>realizar</a:t>
            </a:r>
          </a:p>
          <a:p>
            <a:pPr lvl="0"/>
            <a:endParaRPr lang="es-EC" dirty="0"/>
          </a:p>
          <a:p>
            <a:pPr lvl="0"/>
            <a:r>
              <a:rPr lang="es-EC" dirty="0" smtClean="0"/>
              <a:t>Realizar </a:t>
            </a:r>
            <a:r>
              <a:rPr lang="es-EC" dirty="0"/>
              <a:t>el análisis de los costos de la implementación de los procesos industriales a realizar.</a:t>
            </a:r>
          </a:p>
          <a:p>
            <a:endParaRPr lang="es-EC" dirty="0"/>
          </a:p>
        </p:txBody>
      </p:sp>
    </p:spTree>
    <p:extLst>
      <p:ext uri="{BB962C8B-B14F-4D97-AF65-F5344CB8AC3E}">
        <p14:creationId xmlns:p14="http://schemas.microsoft.com/office/powerpoint/2010/main" val="37002103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179512" y="1844824"/>
            <a:ext cx="4752528" cy="36004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Módulo de salida 1769 – OB16P</a:t>
            </a:r>
            <a:endParaRPr lang="es-EC"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962492704"/>
              </p:ext>
            </p:extLst>
          </p:nvPr>
        </p:nvGraphicFramePr>
        <p:xfrm>
          <a:off x="5868144" y="1803702"/>
          <a:ext cx="4653917" cy="5054297"/>
        </p:xfrm>
        <a:graphic>
          <a:graphicData uri="http://schemas.openxmlformats.org/presentationml/2006/ole">
            <mc:AlternateContent xmlns:mc="http://schemas.openxmlformats.org/markup-compatibility/2006">
              <mc:Choice xmlns:v="urn:schemas-microsoft-com:vml" Requires="v">
                <p:oleObj spid="_x0000_s24582" name="Documento" r:id="rId3" imgW="5591677" imgH="6071558" progId="Word.Document.12">
                  <p:embed/>
                </p:oleObj>
              </mc:Choice>
              <mc:Fallback>
                <p:oleObj name="Documento" r:id="rId3" imgW="5591677" imgH="6071558" progId="Word.Document.12">
                  <p:embed/>
                  <p:pic>
                    <p:nvPicPr>
                      <p:cNvPr id="0" name=""/>
                      <p:cNvPicPr/>
                      <p:nvPr/>
                    </p:nvPicPr>
                    <p:blipFill>
                      <a:blip r:embed="rId4"/>
                      <a:stretch>
                        <a:fillRect/>
                      </a:stretch>
                    </p:blipFill>
                    <p:spPr>
                      <a:xfrm>
                        <a:off x="5868144" y="1803702"/>
                        <a:ext cx="4653917" cy="5054297"/>
                      </a:xfrm>
                      <a:prstGeom prst="rect">
                        <a:avLst/>
                      </a:prstGeom>
                    </p:spPr>
                  </p:pic>
                </p:oleObj>
              </mc:Fallback>
            </mc:AlternateContent>
          </a:graphicData>
        </a:graphic>
      </p:graphicFrame>
    </p:spTree>
    <p:extLst>
      <p:ext uri="{BB962C8B-B14F-4D97-AF65-F5344CB8AC3E}">
        <p14:creationId xmlns:p14="http://schemas.microsoft.com/office/powerpoint/2010/main" val="30957430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179512" y="1844824"/>
            <a:ext cx="4752528" cy="36004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Módulo de entrada 1769-IF4</a:t>
            </a:r>
            <a:endParaRPr lang="es-EC"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41 Flecha derecha"/>
          <p:cNvSpPr/>
          <p:nvPr/>
        </p:nvSpPr>
        <p:spPr>
          <a:xfrm>
            <a:off x="7077075" y="10396538"/>
            <a:ext cx="1582738" cy="271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aphicFrame>
        <p:nvGraphicFramePr>
          <p:cNvPr id="11" name="10 Objeto"/>
          <p:cNvGraphicFramePr>
            <a:graphicFrameLocks noChangeAspect="1"/>
          </p:cNvGraphicFramePr>
          <p:nvPr>
            <p:extLst>
              <p:ext uri="{D42A27DB-BD31-4B8C-83A1-F6EECF244321}">
                <p14:modId xmlns:p14="http://schemas.microsoft.com/office/powerpoint/2010/main" val="3029021690"/>
              </p:ext>
            </p:extLst>
          </p:nvPr>
        </p:nvGraphicFramePr>
        <p:xfrm>
          <a:off x="202357" y="2217440"/>
          <a:ext cx="2857475" cy="4455480"/>
        </p:xfrm>
        <a:graphic>
          <a:graphicData uri="http://schemas.openxmlformats.org/presentationml/2006/ole">
            <mc:AlternateContent xmlns:mc="http://schemas.openxmlformats.org/markup-compatibility/2006">
              <mc:Choice xmlns:v="urn:schemas-microsoft-com:vml" Requires="v">
                <p:oleObj spid="_x0000_s25618" name="Documento" r:id="rId3" imgW="5603202" imgH="7926957" progId="Word.Document.12">
                  <p:embed/>
                </p:oleObj>
              </mc:Choice>
              <mc:Fallback>
                <p:oleObj name="Documento" r:id="rId3" imgW="5603202" imgH="7926957" progId="Word.Document.12">
                  <p:embed/>
                  <p:pic>
                    <p:nvPicPr>
                      <p:cNvPr id="0" name=""/>
                      <p:cNvPicPr/>
                      <p:nvPr/>
                    </p:nvPicPr>
                    <p:blipFill>
                      <a:blip r:embed="rId4"/>
                      <a:stretch>
                        <a:fillRect/>
                      </a:stretch>
                    </p:blipFill>
                    <p:spPr>
                      <a:xfrm>
                        <a:off x="202357" y="2217440"/>
                        <a:ext cx="2857475" cy="4455480"/>
                      </a:xfrm>
                      <a:prstGeom prst="rect">
                        <a:avLst/>
                      </a:prstGeom>
                    </p:spPr>
                  </p:pic>
                </p:oleObj>
              </mc:Fallback>
            </mc:AlternateContent>
          </a:graphicData>
        </a:graphic>
      </p:graphicFrame>
      <p:graphicFrame>
        <p:nvGraphicFramePr>
          <p:cNvPr id="14" name="13 Objeto"/>
          <p:cNvGraphicFramePr>
            <a:graphicFrameLocks noChangeAspect="1"/>
          </p:cNvGraphicFramePr>
          <p:nvPr>
            <p:extLst>
              <p:ext uri="{D42A27DB-BD31-4B8C-83A1-F6EECF244321}">
                <p14:modId xmlns:p14="http://schemas.microsoft.com/office/powerpoint/2010/main" val="1883281252"/>
              </p:ext>
            </p:extLst>
          </p:nvPr>
        </p:nvGraphicFramePr>
        <p:xfrm>
          <a:off x="2845693" y="2167587"/>
          <a:ext cx="3382491" cy="4789805"/>
        </p:xfrm>
        <a:graphic>
          <a:graphicData uri="http://schemas.openxmlformats.org/presentationml/2006/ole">
            <mc:AlternateContent xmlns:mc="http://schemas.openxmlformats.org/markup-compatibility/2006">
              <mc:Choice xmlns:v="urn:schemas-microsoft-com:vml" Requires="v">
                <p:oleObj spid="_x0000_s25619" name="Documento" r:id="rId5" imgW="5603202" imgH="7914017" progId="Word.Document.12">
                  <p:embed/>
                </p:oleObj>
              </mc:Choice>
              <mc:Fallback>
                <p:oleObj name="Documento" r:id="rId5" imgW="5603202" imgH="7914017" progId="Word.Document.12">
                  <p:embed/>
                  <p:pic>
                    <p:nvPicPr>
                      <p:cNvPr id="0" name=""/>
                      <p:cNvPicPr/>
                      <p:nvPr/>
                    </p:nvPicPr>
                    <p:blipFill>
                      <a:blip r:embed="rId6"/>
                      <a:stretch>
                        <a:fillRect/>
                      </a:stretch>
                    </p:blipFill>
                    <p:spPr>
                      <a:xfrm>
                        <a:off x="2845693" y="2167587"/>
                        <a:ext cx="3382491" cy="4789805"/>
                      </a:xfrm>
                      <a:prstGeom prst="rect">
                        <a:avLst/>
                      </a:prstGeom>
                    </p:spPr>
                  </p:pic>
                </p:oleObj>
              </mc:Fallback>
            </mc:AlternateContent>
          </a:graphicData>
        </a:graphic>
      </p:graphicFrame>
    </p:spTree>
    <p:extLst>
      <p:ext uri="{BB962C8B-B14F-4D97-AF65-F5344CB8AC3E}">
        <p14:creationId xmlns:p14="http://schemas.microsoft.com/office/powerpoint/2010/main" val="30086584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179512" y="1844824"/>
            <a:ext cx="4752528" cy="36004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Módulo de Salidas 1769-OF2</a:t>
            </a:r>
            <a:endParaRPr lang="es-EC"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41 Flecha derecha"/>
          <p:cNvSpPr/>
          <p:nvPr/>
        </p:nvSpPr>
        <p:spPr>
          <a:xfrm>
            <a:off x="7077075" y="10396538"/>
            <a:ext cx="1582738" cy="271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903423273"/>
              </p:ext>
            </p:extLst>
          </p:nvPr>
        </p:nvGraphicFramePr>
        <p:xfrm>
          <a:off x="323528" y="2204864"/>
          <a:ext cx="3512468" cy="4392488"/>
        </p:xfrm>
        <a:graphic>
          <a:graphicData uri="http://schemas.openxmlformats.org/presentationml/2006/ole">
            <mc:AlternateContent xmlns:mc="http://schemas.openxmlformats.org/markup-compatibility/2006">
              <mc:Choice xmlns:v="urn:schemas-microsoft-com:vml" Requires="v">
                <p:oleObj spid="_x0000_s26629" name="Documento" r:id="rId3" imgW="5603202" imgH="7825596" progId="Word.Document.12">
                  <p:embed/>
                </p:oleObj>
              </mc:Choice>
              <mc:Fallback>
                <p:oleObj name="Documento" r:id="rId3" imgW="5603202" imgH="7825596" progId="Word.Document.12">
                  <p:embed/>
                  <p:pic>
                    <p:nvPicPr>
                      <p:cNvPr id="0" name=""/>
                      <p:cNvPicPr/>
                      <p:nvPr/>
                    </p:nvPicPr>
                    <p:blipFill>
                      <a:blip r:embed="rId4"/>
                      <a:stretch>
                        <a:fillRect/>
                      </a:stretch>
                    </p:blipFill>
                    <p:spPr>
                      <a:xfrm>
                        <a:off x="323528" y="2204864"/>
                        <a:ext cx="3512468" cy="4392488"/>
                      </a:xfrm>
                      <a:prstGeom prst="rect">
                        <a:avLst/>
                      </a:prstGeom>
                    </p:spPr>
                  </p:pic>
                </p:oleObj>
              </mc:Fallback>
            </mc:AlternateContent>
          </a:graphicData>
        </a:graphic>
      </p:graphicFrame>
      <p:pic>
        <p:nvPicPr>
          <p:cNvPr id="13" name="12 Imagen" descr="http://sishardware.com/imgs/a/b/k/b/m/allen___bradley_1769___of2_compact_io_micrologix_1769___0f2_plc_2___ch_output_module_1_lgw.jpg"/>
          <p:cNvPicPr/>
          <p:nvPr/>
        </p:nvPicPr>
        <p:blipFill rotWithShape="1">
          <a:blip r:embed="rId5" cstate="print">
            <a:extLst>
              <a:ext uri="{28A0092B-C50C-407E-A947-70E740481C1C}">
                <a14:useLocalDpi xmlns:a14="http://schemas.microsoft.com/office/drawing/2010/main" val="0"/>
              </a:ext>
            </a:extLst>
          </a:blip>
          <a:srcRect l="24161" t="13441" r="16364" b="8603"/>
          <a:stretch/>
        </p:blipFill>
        <p:spPr bwMode="auto">
          <a:xfrm>
            <a:off x="3642112" y="4221088"/>
            <a:ext cx="1289928" cy="238211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73709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179512" y="1844824"/>
            <a:ext cx="5616624" cy="648072"/>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Módulo De Comunicación 1768-ENBT/A</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41 Flecha derecha"/>
          <p:cNvSpPr/>
          <p:nvPr/>
        </p:nvSpPr>
        <p:spPr>
          <a:xfrm>
            <a:off x="7077075" y="10396538"/>
            <a:ext cx="1582738" cy="271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aphicFrame>
        <p:nvGraphicFramePr>
          <p:cNvPr id="6" name="5 Objeto"/>
          <p:cNvGraphicFramePr>
            <a:graphicFrameLocks noChangeAspect="1"/>
          </p:cNvGraphicFramePr>
          <p:nvPr>
            <p:extLst>
              <p:ext uri="{D42A27DB-BD31-4B8C-83A1-F6EECF244321}">
                <p14:modId xmlns:p14="http://schemas.microsoft.com/office/powerpoint/2010/main" val="1562512898"/>
              </p:ext>
            </p:extLst>
          </p:nvPr>
        </p:nvGraphicFramePr>
        <p:xfrm>
          <a:off x="3083599" y="2318048"/>
          <a:ext cx="4296713" cy="4555976"/>
        </p:xfrm>
        <a:graphic>
          <a:graphicData uri="http://schemas.openxmlformats.org/presentationml/2006/ole">
            <mc:AlternateContent xmlns:mc="http://schemas.openxmlformats.org/markup-compatibility/2006">
              <mc:Choice xmlns:v="urn:schemas-microsoft-com:vml" Requires="v">
                <p:oleObj spid="_x0000_s27653" name="Documento" r:id="rId3" imgW="5603202" imgH="5942162" progId="Word.Document.12">
                  <p:embed/>
                </p:oleObj>
              </mc:Choice>
              <mc:Fallback>
                <p:oleObj name="Documento" r:id="rId3" imgW="5603202" imgH="5942162" progId="Word.Document.12">
                  <p:embed/>
                  <p:pic>
                    <p:nvPicPr>
                      <p:cNvPr id="0" name=""/>
                      <p:cNvPicPr/>
                      <p:nvPr/>
                    </p:nvPicPr>
                    <p:blipFill>
                      <a:blip r:embed="rId4"/>
                      <a:stretch>
                        <a:fillRect/>
                      </a:stretch>
                    </p:blipFill>
                    <p:spPr>
                      <a:xfrm>
                        <a:off x="3083599" y="2318048"/>
                        <a:ext cx="4296713" cy="4555976"/>
                      </a:xfrm>
                      <a:prstGeom prst="rect">
                        <a:avLst/>
                      </a:prstGeom>
                    </p:spPr>
                  </p:pic>
                </p:oleObj>
              </mc:Fallback>
            </mc:AlternateContent>
          </a:graphicData>
        </a:graphic>
      </p:graphicFrame>
    </p:spTree>
    <p:extLst>
      <p:ext uri="{BB962C8B-B14F-4D97-AF65-F5344CB8AC3E}">
        <p14:creationId xmlns:p14="http://schemas.microsoft.com/office/powerpoint/2010/main" val="14697105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179512" y="1844824"/>
            <a:ext cx="5616624" cy="64807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Variador de Frecuencia </a:t>
            </a:r>
            <a:r>
              <a:rPr lang="es-EC" dirty="0" err="1"/>
              <a:t>PowerFlex</a:t>
            </a:r>
            <a:endParaRPr lang="es-EC"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41 Flecha derecha"/>
          <p:cNvSpPr/>
          <p:nvPr/>
        </p:nvSpPr>
        <p:spPr>
          <a:xfrm>
            <a:off x="7077075" y="10396538"/>
            <a:ext cx="1582738" cy="271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3551671173"/>
              </p:ext>
            </p:extLst>
          </p:nvPr>
        </p:nvGraphicFramePr>
        <p:xfrm>
          <a:off x="1333500" y="2495550"/>
          <a:ext cx="3143250" cy="4152900"/>
        </p:xfrm>
        <a:graphic>
          <a:graphicData uri="http://schemas.openxmlformats.org/presentationml/2006/ole">
            <mc:AlternateContent xmlns:mc="http://schemas.openxmlformats.org/markup-compatibility/2006">
              <mc:Choice xmlns:v="urn:schemas-microsoft-com:vml" Requires="v">
                <p:oleObj spid="_x0000_s29700" name="Documento" r:id="rId3" imgW="5435373" imgH="7175380" progId="Word.Document.12">
                  <p:embed/>
                </p:oleObj>
              </mc:Choice>
              <mc:Fallback>
                <p:oleObj name="Documento" r:id="rId3" imgW="5435373" imgH="7175380" progId="Word.Document.12">
                  <p:embed/>
                  <p:pic>
                    <p:nvPicPr>
                      <p:cNvPr id="0" name=""/>
                      <p:cNvPicPr/>
                      <p:nvPr/>
                    </p:nvPicPr>
                    <p:blipFill>
                      <a:blip r:embed="rId4"/>
                      <a:stretch>
                        <a:fillRect/>
                      </a:stretch>
                    </p:blipFill>
                    <p:spPr>
                      <a:xfrm>
                        <a:off x="1333500" y="2495550"/>
                        <a:ext cx="3143250" cy="4152900"/>
                      </a:xfrm>
                      <a:prstGeom prst="rect">
                        <a:avLst/>
                      </a:prstGeom>
                    </p:spPr>
                  </p:pic>
                </p:oleObj>
              </mc:Fallback>
            </mc:AlternateContent>
          </a:graphicData>
        </a:graphic>
      </p:graphicFrame>
    </p:spTree>
    <p:extLst>
      <p:ext uri="{BB962C8B-B14F-4D97-AF65-F5344CB8AC3E}">
        <p14:creationId xmlns:p14="http://schemas.microsoft.com/office/powerpoint/2010/main" val="8227286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179512" y="1844824"/>
            <a:ext cx="5616624" cy="64807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Motor Eléctrico W22</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41 Flecha derecha"/>
          <p:cNvSpPr/>
          <p:nvPr/>
        </p:nvSpPr>
        <p:spPr>
          <a:xfrm>
            <a:off x="7077075" y="10396538"/>
            <a:ext cx="1582738" cy="271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aphicFrame>
        <p:nvGraphicFramePr>
          <p:cNvPr id="10" name="9 Objeto"/>
          <p:cNvGraphicFramePr>
            <a:graphicFrameLocks noChangeAspect="1"/>
          </p:cNvGraphicFramePr>
          <p:nvPr>
            <p:extLst>
              <p:ext uri="{D42A27DB-BD31-4B8C-83A1-F6EECF244321}">
                <p14:modId xmlns:p14="http://schemas.microsoft.com/office/powerpoint/2010/main" val="4520156"/>
              </p:ext>
            </p:extLst>
          </p:nvPr>
        </p:nvGraphicFramePr>
        <p:xfrm>
          <a:off x="3707904" y="1846311"/>
          <a:ext cx="3600400" cy="5081050"/>
        </p:xfrm>
        <a:graphic>
          <a:graphicData uri="http://schemas.openxmlformats.org/presentationml/2006/ole">
            <mc:AlternateContent xmlns:mc="http://schemas.openxmlformats.org/markup-compatibility/2006">
              <mc:Choice xmlns:v="urn:schemas-microsoft-com:vml" Requires="v">
                <p:oleObj spid="_x0000_s28679" name="Documento" r:id="rId3" imgW="5591677" imgH="7891732" progId="Word.Document.12">
                  <p:embed/>
                </p:oleObj>
              </mc:Choice>
              <mc:Fallback>
                <p:oleObj name="Documento" r:id="rId3" imgW="5591677" imgH="7891732" progId="Word.Document.12">
                  <p:embed/>
                  <p:pic>
                    <p:nvPicPr>
                      <p:cNvPr id="0" name=""/>
                      <p:cNvPicPr/>
                      <p:nvPr/>
                    </p:nvPicPr>
                    <p:blipFill>
                      <a:blip r:embed="rId4"/>
                      <a:stretch>
                        <a:fillRect/>
                      </a:stretch>
                    </p:blipFill>
                    <p:spPr>
                      <a:xfrm>
                        <a:off x="3707904" y="1846311"/>
                        <a:ext cx="3600400" cy="5081050"/>
                      </a:xfrm>
                      <a:prstGeom prst="rect">
                        <a:avLst/>
                      </a:prstGeom>
                    </p:spPr>
                  </p:pic>
                </p:oleObj>
              </mc:Fallback>
            </mc:AlternateContent>
          </a:graphicData>
        </a:graphic>
      </p:graphicFrame>
    </p:spTree>
    <p:extLst>
      <p:ext uri="{BB962C8B-B14F-4D97-AF65-F5344CB8AC3E}">
        <p14:creationId xmlns:p14="http://schemas.microsoft.com/office/powerpoint/2010/main" val="15562003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179512" y="1844824"/>
            <a:ext cx="5616624" cy="64807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Motor eléctrico TENV</a:t>
            </a:r>
            <a:endParaRPr lang="es-EC"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41 Flecha derecha"/>
          <p:cNvSpPr/>
          <p:nvPr/>
        </p:nvSpPr>
        <p:spPr>
          <a:xfrm>
            <a:off x="7077075" y="10396538"/>
            <a:ext cx="1582738" cy="271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3617290104"/>
              </p:ext>
            </p:extLst>
          </p:nvPr>
        </p:nvGraphicFramePr>
        <p:xfrm>
          <a:off x="4171862" y="1880083"/>
          <a:ext cx="4720618" cy="5124055"/>
        </p:xfrm>
        <a:graphic>
          <a:graphicData uri="http://schemas.openxmlformats.org/presentationml/2006/ole">
            <mc:AlternateContent xmlns:mc="http://schemas.openxmlformats.org/markup-compatibility/2006">
              <mc:Choice xmlns:v="urn:schemas-microsoft-com:vml" Requires="v">
                <p:oleObj spid="_x0000_s30725" name="Documento" r:id="rId3" imgW="5591677" imgH="6069761" progId="Word.Document.12">
                  <p:embed/>
                </p:oleObj>
              </mc:Choice>
              <mc:Fallback>
                <p:oleObj name="Documento" r:id="rId3" imgW="5591677" imgH="6069761" progId="Word.Document.12">
                  <p:embed/>
                  <p:pic>
                    <p:nvPicPr>
                      <p:cNvPr id="0" name=""/>
                      <p:cNvPicPr/>
                      <p:nvPr/>
                    </p:nvPicPr>
                    <p:blipFill>
                      <a:blip r:embed="rId4"/>
                      <a:stretch>
                        <a:fillRect/>
                      </a:stretch>
                    </p:blipFill>
                    <p:spPr>
                      <a:xfrm>
                        <a:off x="4171862" y="1880083"/>
                        <a:ext cx="4720618" cy="5124055"/>
                      </a:xfrm>
                      <a:prstGeom prst="rect">
                        <a:avLst/>
                      </a:prstGeom>
                    </p:spPr>
                  </p:pic>
                </p:oleObj>
              </mc:Fallback>
            </mc:AlternateContent>
          </a:graphicData>
        </a:graphic>
      </p:graphicFrame>
    </p:spTree>
    <p:extLst>
      <p:ext uri="{BB962C8B-B14F-4D97-AF65-F5344CB8AC3E}">
        <p14:creationId xmlns:p14="http://schemas.microsoft.com/office/powerpoint/2010/main" val="17287744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179512" y="1844824"/>
            <a:ext cx="5616624" cy="64807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Válvula solenoide 8235.</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41 Flecha derecha"/>
          <p:cNvSpPr/>
          <p:nvPr/>
        </p:nvSpPr>
        <p:spPr>
          <a:xfrm>
            <a:off x="7077075" y="10396538"/>
            <a:ext cx="1582738" cy="271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aphicFrame>
        <p:nvGraphicFramePr>
          <p:cNvPr id="6" name="5 Objeto"/>
          <p:cNvGraphicFramePr>
            <a:graphicFrameLocks noChangeAspect="1"/>
          </p:cNvGraphicFramePr>
          <p:nvPr>
            <p:extLst>
              <p:ext uri="{D42A27DB-BD31-4B8C-83A1-F6EECF244321}">
                <p14:modId xmlns:p14="http://schemas.microsoft.com/office/powerpoint/2010/main" val="3462773946"/>
              </p:ext>
            </p:extLst>
          </p:nvPr>
        </p:nvGraphicFramePr>
        <p:xfrm>
          <a:off x="4283968" y="1844824"/>
          <a:ext cx="4148452" cy="4910533"/>
        </p:xfrm>
        <a:graphic>
          <a:graphicData uri="http://schemas.openxmlformats.org/presentationml/2006/ole">
            <mc:AlternateContent xmlns:mc="http://schemas.openxmlformats.org/markup-compatibility/2006">
              <mc:Choice xmlns:v="urn:schemas-microsoft-com:vml" Requires="v">
                <p:oleObj spid="_x0000_s31749" name="Documento" r:id="rId3" imgW="5591677" imgH="6618617" progId="Word.Document.12">
                  <p:embed/>
                </p:oleObj>
              </mc:Choice>
              <mc:Fallback>
                <p:oleObj name="Documento" r:id="rId3" imgW="5591677" imgH="6618617" progId="Word.Document.12">
                  <p:embed/>
                  <p:pic>
                    <p:nvPicPr>
                      <p:cNvPr id="0" name=""/>
                      <p:cNvPicPr/>
                      <p:nvPr/>
                    </p:nvPicPr>
                    <p:blipFill>
                      <a:blip r:embed="rId4"/>
                      <a:stretch>
                        <a:fillRect/>
                      </a:stretch>
                    </p:blipFill>
                    <p:spPr>
                      <a:xfrm>
                        <a:off x="4283968" y="1844824"/>
                        <a:ext cx="4148452" cy="4910533"/>
                      </a:xfrm>
                      <a:prstGeom prst="rect">
                        <a:avLst/>
                      </a:prstGeom>
                    </p:spPr>
                  </p:pic>
                </p:oleObj>
              </mc:Fallback>
            </mc:AlternateContent>
          </a:graphicData>
        </a:graphic>
      </p:graphicFrame>
    </p:spTree>
    <p:extLst>
      <p:ext uri="{BB962C8B-B14F-4D97-AF65-F5344CB8AC3E}">
        <p14:creationId xmlns:p14="http://schemas.microsoft.com/office/powerpoint/2010/main" val="16300070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179512" y="1844824"/>
            <a:ext cx="5616624" cy="64807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err="1"/>
              <a:t>Blower</a:t>
            </a:r>
            <a:r>
              <a:rPr lang="es-EC" dirty="0"/>
              <a:t> BB600-ar</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41 Flecha derecha"/>
          <p:cNvSpPr/>
          <p:nvPr/>
        </p:nvSpPr>
        <p:spPr>
          <a:xfrm>
            <a:off x="7077075" y="10396538"/>
            <a:ext cx="1582738" cy="271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1189783118"/>
              </p:ext>
            </p:extLst>
          </p:nvPr>
        </p:nvGraphicFramePr>
        <p:xfrm>
          <a:off x="3582209" y="1910408"/>
          <a:ext cx="5044440" cy="4982852"/>
        </p:xfrm>
        <a:graphic>
          <a:graphicData uri="http://schemas.openxmlformats.org/presentationml/2006/ole">
            <mc:AlternateContent xmlns:mc="http://schemas.openxmlformats.org/markup-compatibility/2006">
              <mc:Choice xmlns:v="urn:schemas-microsoft-com:vml" Requires="v">
                <p:oleObj spid="_x0000_s32773" name="Documento" r:id="rId3" imgW="5591677" imgH="5523422" progId="Word.Document.12">
                  <p:embed/>
                </p:oleObj>
              </mc:Choice>
              <mc:Fallback>
                <p:oleObj name="Documento" r:id="rId3" imgW="5591677" imgH="5523422" progId="Word.Document.12">
                  <p:embed/>
                  <p:pic>
                    <p:nvPicPr>
                      <p:cNvPr id="0" name=""/>
                      <p:cNvPicPr/>
                      <p:nvPr/>
                    </p:nvPicPr>
                    <p:blipFill>
                      <a:blip r:embed="rId4"/>
                      <a:stretch>
                        <a:fillRect/>
                      </a:stretch>
                    </p:blipFill>
                    <p:spPr>
                      <a:xfrm>
                        <a:off x="3582209" y="1910408"/>
                        <a:ext cx="5044440" cy="4982852"/>
                      </a:xfrm>
                      <a:prstGeom prst="rect">
                        <a:avLst/>
                      </a:prstGeom>
                    </p:spPr>
                  </p:pic>
                </p:oleObj>
              </mc:Fallback>
            </mc:AlternateContent>
          </a:graphicData>
        </a:graphic>
      </p:graphicFrame>
    </p:spTree>
    <p:extLst>
      <p:ext uri="{BB962C8B-B14F-4D97-AF65-F5344CB8AC3E}">
        <p14:creationId xmlns:p14="http://schemas.microsoft.com/office/powerpoint/2010/main" val="29930730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179512" y="1844824"/>
            <a:ext cx="5616624" cy="64807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Ignición de chispa</a:t>
            </a:r>
            <a:endParaRPr lang="es-EC"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41 Flecha derecha"/>
          <p:cNvSpPr/>
          <p:nvPr/>
        </p:nvSpPr>
        <p:spPr>
          <a:xfrm>
            <a:off x="7077075" y="10396538"/>
            <a:ext cx="1582738" cy="271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aphicFrame>
        <p:nvGraphicFramePr>
          <p:cNvPr id="6" name="5 Objeto"/>
          <p:cNvGraphicFramePr>
            <a:graphicFrameLocks noChangeAspect="1"/>
          </p:cNvGraphicFramePr>
          <p:nvPr>
            <p:extLst>
              <p:ext uri="{D42A27DB-BD31-4B8C-83A1-F6EECF244321}">
                <p14:modId xmlns:p14="http://schemas.microsoft.com/office/powerpoint/2010/main" val="902272552"/>
              </p:ext>
            </p:extLst>
          </p:nvPr>
        </p:nvGraphicFramePr>
        <p:xfrm>
          <a:off x="3868687" y="1842418"/>
          <a:ext cx="4791126" cy="5015582"/>
        </p:xfrm>
        <a:graphic>
          <a:graphicData uri="http://schemas.openxmlformats.org/presentationml/2006/ole">
            <mc:AlternateContent xmlns:mc="http://schemas.openxmlformats.org/markup-compatibility/2006">
              <mc:Choice xmlns:v="urn:schemas-microsoft-com:vml" Requires="v">
                <p:oleObj spid="_x0000_s33797" name="Documento" r:id="rId3" imgW="5591677" imgH="5852663" progId="Word.Document.12">
                  <p:embed/>
                </p:oleObj>
              </mc:Choice>
              <mc:Fallback>
                <p:oleObj name="Documento" r:id="rId3" imgW="5591677" imgH="5852663" progId="Word.Document.12">
                  <p:embed/>
                  <p:pic>
                    <p:nvPicPr>
                      <p:cNvPr id="0" name=""/>
                      <p:cNvPicPr/>
                      <p:nvPr/>
                    </p:nvPicPr>
                    <p:blipFill>
                      <a:blip r:embed="rId4"/>
                      <a:stretch>
                        <a:fillRect/>
                      </a:stretch>
                    </p:blipFill>
                    <p:spPr>
                      <a:xfrm>
                        <a:off x="3868687" y="1842418"/>
                        <a:ext cx="4791126" cy="5015582"/>
                      </a:xfrm>
                      <a:prstGeom prst="rect">
                        <a:avLst/>
                      </a:prstGeom>
                    </p:spPr>
                  </p:pic>
                </p:oleObj>
              </mc:Fallback>
            </mc:AlternateContent>
          </a:graphicData>
        </a:graphic>
      </p:graphicFrame>
    </p:spTree>
    <p:extLst>
      <p:ext uri="{BB962C8B-B14F-4D97-AF65-F5344CB8AC3E}">
        <p14:creationId xmlns:p14="http://schemas.microsoft.com/office/powerpoint/2010/main" val="38340108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692695"/>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4000" dirty="0" smtClean="0">
                <a:effectLst/>
              </a:rPr>
              <a:t>PRODUCCIÓN Y TASA DE EXTRACCIÓN </a:t>
            </a:r>
            <a:endParaRPr lang="es-EC" sz="4000" dirty="0"/>
          </a:p>
        </p:txBody>
      </p:sp>
      <p:pic>
        <p:nvPicPr>
          <p:cNvPr id="1025"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72"/>
          <a:stretch/>
        </p:blipFill>
        <p:spPr bwMode="auto">
          <a:xfrm>
            <a:off x="654969" y="2470150"/>
            <a:ext cx="7535343" cy="2903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4 Marcador de texto"/>
          <p:cNvSpPr txBox="1">
            <a:spLocks/>
          </p:cNvSpPr>
          <p:nvPr/>
        </p:nvSpPr>
        <p:spPr>
          <a:xfrm>
            <a:off x="755576" y="5373216"/>
            <a:ext cx="7920880" cy="93610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dirty="0" smtClean="0"/>
              <a:t>Un crecimiento del  19.57 % en relación al año 2012.</a:t>
            </a:r>
            <a:endParaRPr lang="es-EC" dirty="0"/>
          </a:p>
        </p:txBody>
      </p:sp>
    </p:spTree>
    <p:extLst>
      <p:ext uri="{BB962C8B-B14F-4D97-AF65-F5344CB8AC3E}">
        <p14:creationId xmlns:p14="http://schemas.microsoft.com/office/powerpoint/2010/main" val="13549288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179512" y="1844824"/>
            <a:ext cx="5616624" cy="64807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Tensiómetros - celda de carga</a:t>
            </a:r>
            <a:endParaRPr lang="es-EC"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41 Flecha derecha"/>
          <p:cNvSpPr/>
          <p:nvPr/>
        </p:nvSpPr>
        <p:spPr>
          <a:xfrm>
            <a:off x="7077075" y="10396538"/>
            <a:ext cx="1582738" cy="271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3167125610"/>
              </p:ext>
            </p:extLst>
          </p:nvPr>
        </p:nvGraphicFramePr>
        <p:xfrm>
          <a:off x="5292080" y="1841798"/>
          <a:ext cx="4882634" cy="4885407"/>
        </p:xfrm>
        <a:graphic>
          <a:graphicData uri="http://schemas.openxmlformats.org/presentationml/2006/ole">
            <mc:AlternateContent xmlns:mc="http://schemas.openxmlformats.org/markup-compatibility/2006">
              <mc:Choice xmlns:v="urn:schemas-microsoft-com:vml" Requires="v">
                <p:oleObj spid="_x0000_s34821" name="Documento" r:id="rId3" imgW="5591677" imgH="5594230" progId="Word.Document.12">
                  <p:embed/>
                </p:oleObj>
              </mc:Choice>
              <mc:Fallback>
                <p:oleObj name="Documento" r:id="rId3" imgW="5591677" imgH="5594230" progId="Word.Document.12">
                  <p:embed/>
                  <p:pic>
                    <p:nvPicPr>
                      <p:cNvPr id="0" name=""/>
                      <p:cNvPicPr/>
                      <p:nvPr/>
                    </p:nvPicPr>
                    <p:blipFill>
                      <a:blip r:embed="rId4"/>
                      <a:stretch>
                        <a:fillRect/>
                      </a:stretch>
                    </p:blipFill>
                    <p:spPr>
                      <a:xfrm>
                        <a:off x="5292080" y="1841798"/>
                        <a:ext cx="4882634" cy="4885407"/>
                      </a:xfrm>
                      <a:prstGeom prst="rect">
                        <a:avLst/>
                      </a:prstGeom>
                    </p:spPr>
                  </p:pic>
                </p:oleObj>
              </mc:Fallback>
            </mc:AlternateContent>
          </a:graphicData>
        </a:graphic>
      </p:graphicFrame>
    </p:spTree>
    <p:extLst>
      <p:ext uri="{BB962C8B-B14F-4D97-AF65-F5344CB8AC3E}">
        <p14:creationId xmlns:p14="http://schemas.microsoft.com/office/powerpoint/2010/main" val="21895746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179512" y="1844824"/>
            <a:ext cx="5616624" cy="64807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Sensor de temperatura</a:t>
            </a:r>
            <a:endParaRPr lang="es-EC"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41 Flecha derecha"/>
          <p:cNvSpPr/>
          <p:nvPr/>
        </p:nvSpPr>
        <p:spPr>
          <a:xfrm>
            <a:off x="7077075" y="10396538"/>
            <a:ext cx="1582738" cy="271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aphicFrame>
        <p:nvGraphicFramePr>
          <p:cNvPr id="6" name="5 Objeto"/>
          <p:cNvGraphicFramePr>
            <a:graphicFrameLocks noChangeAspect="1"/>
          </p:cNvGraphicFramePr>
          <p:nvPr>
            <p:extLst>
              <p:ext uri="{D42A27DB-BD31-4B8C-83A1-F6EECF244321}">
                <p14:modId xmlns:p14="http://schemas.microsoft.com/office/powerpoint/2010/main" val="3727227922"/>
              </p:ext>
            </p:extLst>
          </p:nvPr>
        </p:nvGraphicFramePr>
        <p:xfrm>
          <a:off x="4603254" y="1852092"/>
          <a:ext cx="4987111" cy="4752057"/>
        </p:xfrm>
        <a:graphic>
          <a:graphicData uri="http://schemas.openxmlformats.org/presentationml/2006/ole">
            <mc:AlternateContent xmlns:mc="http://schemas.openxmlformats.org/markup-compatibility/2006">
              <mc:Choice xmlns:v="urn:schemas-microsoft-com:vml" Requires="v">
                <p:oleObj spid="_x0000_s35845" name="Documento" r:id="rId3" imgW="5591677" imgH="5327890" progId="Word.Document.12">
                  <p:embed/>
                </p:oleObj>
              </mc:Choice>
              <mc:Fallback>
                <p:oleObj name="Documento" r:id="rId3" imgW="5591677" imgH="5327890" progId="Word.Document.12">
                  <p:embed/>
                  <p:pic>
                    <p:nvPicPr>
                      <p:cNvPr id="0" name=""/>
                      <p:cNvPicPr/>
                      <p:nvPr/>
                    </p:nvPicPr>
                    <p:blipFill>
                      <a:blip r:embed="rId4"/>
                      <a:stretch>
                        <a:fillRect/>
                      </a:stretch>
                    </p:blipFill>
                    <p:spPr>
                      <a:xfrm>
                        <a:off x="4603254" y="1852092"/>
                        <a:ext cx="4987111" cy="4752057"/>
                      </a:xfrm>
                      <a:prstGeom prst="rect">
                        <a:avLst/>
                      </a:prstGeom>
                    </p:spPr>
                  </p:pic>
                </p:oleObj>
              </mc:Fallback>
            </mc:AlternateContent>
          </a:graphicData>
        </a:graphic>
      </p:graphicFrame>
    </p:spTree>
    <p:extLst>
      <p:ext uri="{BB962C8B-B14F-4D97-AF65-F5344CB8AC3E}">
        <p14:creationId xmlns:p14="http://schemas.microsoft.com/office/powerpoint/2010/main" val="34129775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179512" y="1844824"/>
            <a:ext cx="5616624" cy="64807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Transmisor de temperatura</a:t>
            </a:r>
            <a:endParaRPr lang="es-EC"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41 Flecha derecha"/>
          <p:cNvSpPr/>
          <p:nvPr/>
        </p:nvSpPr>
        <p:spPr>
          <a:xfrm>
            <a:off x="7077075" y="10396538"/>
            <a:ext cx="1582738" cy="271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2535395938"/>
              </p:ext>
            </p:extLst>
          </p:nvPr>
        </p:nvGraphicFramePr>
        <p:xfrm>
          <a:off x="4751462" y="1843336"/>
          <a:ext cx="5591175" cy="5102225"/>
        </p:xfrm>
        <a:graphic>
          <a:graphicData uri="http://schemas.openxmlformats.org/presentationml/2006/ole">
            <mc:AlternateContent xmlns:mc="http://schemas.openxmlformats.org/markup-compatibility/2006">
              <mc:Choice xmlns:v="urn:schemas-microsoft-com:vml" Requires="v">
                <p:oleObj spid="_x0000_s36869" name="Documento" r:id="rId3" imgW="5591677" imgH="5102884" progId="Word.Document.12">
                  <p:embed/>
                </p:oleObj>
              </mc:Choice>
              <mc:Fallback>
                <p:oleObj name="Documento" r:id="rId3" imgW="5591677" imgH="5102884" progId="Word.Document.12">
                  <p:embed/>
                  <p:pic>
                    <p:nvPicPr>
                      <p:cNvPr id="0" name=""/>
                      <p:cNvPicPr/>
                      <p:nvPr/>
                    </p:nvPicPr>
                    <p:blipFill>
                      <a:blip r:embed="rId4"/>
                      <a:stretch>
                        <a:fillRect/>
                      </a:stretch>
                    </p:blipFill>
                    <p:spPr>
                      <a:xfrm>
                        <a:off x="4751462" y="1843336"/>
                        <a:ext cx="5591175" cy="5102225"/>
                      </a:xfrm>
                      <a:prstGeom prst="rect">
                        <a:avLst/>
                      </a:prstGeom>
                    </p:spPr>
                  </p:pic>
                </p:oleObj>
              </mc:Fallback>
            </mc:AlternateContent>
          </a:graphicData>
        </a:graphic>
      </p:graphicFrame>
    </p:spTree>
    <p:extLst>
      <p:ext uri="{BB962C8B-B14F-4D97-AF65-F5344CB8AC3E}">
        <p14:creationId xmlns:p14="http://schemas.microsoft.com/office/powerpoint/2010/main" val="25898303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179512" y="1844824"/>
            <a:ext cx="5616624" cy="64807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Fines de carrera Nema 802X</a:t>
            </a:r>
            <a:endParaRPr lang="es-EC"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41 Flecha derecha"/>
          <p:cNvSpPr/>
          <p:nvPr/>
        </p:nvSpPr>
        <p:spPr>
          <a:xfrm>
            <a:off x="7077075" y="10396538"/>
            <a:ext cx="1582738" cy="271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aphicFrame>
        <p:nvGraphicFramePr>
          <p:cNvPr id="8" name="7 Objeto"/>
          <p:cNvGraphicFramePr>
            <a:graphicFrameLocks noChangeAspect="1"/>
          </p:cNvGraphicFramePr>
          <p:nvPr>
            <p:extLst>
              <p:ext uri="{D42A27DB-BD31-4B8C-83A1-F6EECF244321}">
                <p14:modId xmlns:p14="http://schemas.microsoft.com/office/powerpoint/2010/main" val="2687486080"/>
              </p:ext>
            </p:extLst>
          </p:nvPr>
        </p:nvGraphicFramePr>
        <p:xfrm>
          <a:off x="5072856" y="1844824"/>
          <a:ext cx="5591175" cy="5048250"/>
        </p:xfrm>
        <a:graphic>
          <a:graphicData uri="http://schemas.openxmlformats.org/presentationml/2006/ole">
            <mc:AlternateContent xmlns:mc="http://schemas.openxmlformats.org/markup-compatibility/2006">
              <mc:Choice xmlns:v="urn:schemas-microsoft-com:vml" Requires="v">
                <p:oleObj spid="_x0000_s37894" name="Documento" r:id="rId3" imgW="5591677" imgH="5048969" progId="Word.Document.12">
                  <p:embed/>
                </p:oleObj>
              </mc:Choice>
              <mc:Fallback>
                <p:oleObj name="Documento" r:id="rId3" imgW="5591677" imgH="5048969" progId="Word.Document.12">
                  <p:embed/>
                  <p:pic>
                    <p:nvPicPr>
                      <p:cNvPr id="0" name=""/>
                      <p:cNvPicPr/>
                      <p:nvPr/>
                    </p:nvPicPr>
                    <p:blipFill>
                      <a:blip r:embed="rId4"/>
                      <a:stretch>
                        <a:fillRect/>
                      </a:stretch>
                    </p:blipFill>
                    <p:spPr>
                      <a:xfrm>
                        <a:off x="5072856" y="1844824"/>
                        <a:ext cx="5591175" cy="5048250"/>
                      </a:xfrm>
                      <a:prstGeom prst="rect">
                        <a:avLst/>
                      </a:prstGeom>
                    </p:spPr>
                  </p:pic>
                </p:oleObj>
              </mc:Fallback>
            </mc:AlternateContent>
          </a:graphicData>
        </a:graphic>
      </p:graphicFrame>
    </p:spTree>
    <p:extLst>
      <p:ext uri="{BB962C8B-B14F-4D97-AF65-F5344CB8AC3E}">
        <p14:creationId xmlns:p14="http://schemas.microsoft.com/office/powerpoint/2010/main" val="24516597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179512" y="1844824"/>
            <a:ext cx="5616624" cy="64807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Sensor de Proximidad 875C </a:t>
            </a:r>
            <a:endParaRPr lang="es-EC"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41 Flecha derecha"/>
          <p:cNvSpPr/>
          <p:nvPr/>
        </p:nvSpPr>
        <p:spPr>
          <a:xfrm>
            <a:off x="7077075" y="10396538"/>
            <a:ext cx="1582738" cy="271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2615160080"/>
              </p:ext>
            </p:extLst>
          </p:nvPr>
        </p:nvGraphicFramePr>
        <p:xfrm>
          <a:off x="5025442" y="1844824"/>
          <a:ext cx="5335873" cy="5013176"/>
        </p:xfrm>
        <a:graphic>
          <a:graphicData uri="http://schemas.openxmlformats.org/presentationml/2006/ole">
            <mc:AlternateContent xmlns:mc="http://schemas.openxmlformats.org/markup-compatibility/2006">
              <mc:Choice xmlns:v="urn:schemas-microsoft-com:vml" Requires="v">
                <p:oleObj spid="_x0000_s38917" name="Documento" r:id="rId3" imgW="5591677" imgH="5252408" progId="Word.Document.12">
                  <p:embed/>
                </p:oleObj>
              </mc:Choice>
              <mc:Fallback>
                <p:oleObj name="Documento" r:id="rId3" imgW="5591677" imgH="5252408" progId="Word.Document.12">
                  <p:embed/>
                  <p:pic>
                    <p:nvPicPr>
                      <p:cNvPr id="0" name=""/>
                      <p:cNvPicPr/>
                      <p:nvPr/>
                    </p:nvPicPr>
                    <p:blipFill>
                      <a:blip r:embed="rId4"/>
                      <a:stretch>
                        <a:fillRect/>
                      </a:stretch>
                    </p:blipFill>
                    <p:spPr>
                      <a:xfrm>
                        <a:off x="5025442" y="1844824"/>
                        <a:ext cx="5335873" cy="5013176"/>
                      </a:xfrm>
                      <a:prstGeom prst="rect">
                        <a:avLst/>
                      </a:prstGeom>
                    </p:spPr>
                  </p:pic>
                </p:oleObj>
              </mc:Fallback>
            </mc:AlternateContent>
          </a:graphicData>
        </a:graphic>
      </p:graphicFrame>
    </p:spTree>
    <p:extLst>
      <p:ext uri="{BB962C8B-B14F-4D97-AF65-F5344CB8AC3E}">
        <p14:creationId xmlns:p14="http://schemas.microsoft.com/office/powerpoint/2010/main" val="12840241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179512" y="1844824"/>
            <a:ext cx="5616624" cy="64807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Detector de flama.</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5 Objeto"/>
          <p:cNvGraphicFramePr>
            <a:graphicFrameLocks noChangeAspect="1"/>
          </p:cNvGraphicFramePr>
          <p:nvPr>
            <p:extLst>
              <p:ext uri="{D42A27DB-BD31-4B8C-83A1-F6EECF244321}">
                <p14:modId xmlns:p14="http://schemas.microsoft.com/office/powerpoint/2010/main" val="4272115905"/>
              </p:ext>
            </p:extLst>
          </p:nvPr>
        </p:nvGraphicFramePr>
        <p:xfrm>
          <a:off x="4242441" y="1844824"/>
          <a:ext cx="4650039" cy="5236245"/>
        </p:xfrm>
        <a:graphic>
          <a:graphicData uri="http://schemas.openxmlformats.org/presentationml/2006/ole">
            <mc:AlternateContent xmlns:mc="http://schemas.openxmlformats.org/markup-compatibility/2006">
              <mc:Choice xmlns:v="urn:schemas-microsoft-com:vml" Requires="v">
                <p:oleObj spid="_x0000_s39941" name="Documento" r:id="rId3" imgW="5591677" imgH="6286141" progId="Word.Document.12">
                  <p:embed/>
                </p:oleObj>
              </mc:Choice>
              <mc:Fallback>
                <p:oleObj name="Documento" r:id="rId3" imgW="5591677" imgH="6286141" progId="Word.Document.12">
                  <p:embed/>
                  <p:pic>
                    <p:nvPicPr>
                      <p:cNvPr id="0" name=""/>
                      <p:cNvPicPr/>
                      <p:nvPr/>
                    </p:nvPicPr>
                    <p:blipFill>
                      <a:blip r:embed="rId4"/>
                      <a:stretch>
                        <a:fillRect/>
                      </a:stretch>
                    </p:blipFill>
                    <p:spPr>
                      <a:xfrm>
                        <a:off x="4242441" y="1844824"/>
                        <a:ext cx="4650039" cy="5236245"/>
                      </a:xfrm>
                      <a:prstGeom prst="rect">
                        <a:avLst/>
                      </a:prstGeom>
                    </p:spPr>
                  </p:pic>
                </p:oleObj>
              </mc:Fallback>
            </mc:AlternateContent>
          </a:graphicData>
        </a:graphic>
      </p:graphicFrame>
    </p:spTree>
    <p:extLst>
      <p:ext uri="{BB962C8B-B14F-4D97-AF65-F5344CB8AC3E}">
        <p14:creationId xmlns:p14="http://schemas.microsoft.com/office/powerpoint/2010/main" val="42428349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179512" y="1844824"/>
            <a:ext cx="3672408" cy="122413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s-EC" dirty="0"/>
              <a:t>Fuente de alimentación de 24 VDC</a:t>
            </a:r>
            <a:endParaRPr lang="es-EC"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1141205597"/>
              </p:ext>
            </p:extLst>
          </p:nvPr>
        </p:nvGraphicFramePr>
        <p:xfrm>
          <a:off x="4306549" y="1844824"/>
          <a:ext cx="4576009" cy="5080123"/>
        </p:xfrm>
        <a:graphic>
          <a:graphicData uri="http://schemas.openxmlformats.org/presentationml/2006/ole">
            <mc:AlternateContent xmlns:mc="http://schemas.openxmlformats.org/markup-compatibility/2006">
              <mc:Choice xmlns:v="urn:schemas-microsoft-com:vml" Requires="v">
                <p:oleObj spid="_x0000_s40965" name="Documento" r:id="rId3" imgW="5591677" imgH="6207425" progId="Word.Document.12">
                  <p:embed/>
                </p:oleObj>
              </mc:Choice>
              <mc:Fallback>
                <p:oleObj name="Documento" r:id="rId3" imgW="5591677" imgH="6207425" progId="Word.Document.12">
                  <p:embed/>
                  <p:pic>
                    <p:nvPicPr>
                      <p:cNvPr id="0" name=""/>
                      <p:cNvPicPr/>
                      <p:nvPr/>
                    </p:nvPicPr>
                    <p:blipFill>
                      <a:blip r:embed="rId4"/>
                      <a:stretch>
                        <a:fillRect/>
                      </a:stretch>
                    </p:blipFill>
                    <p:spPr>
                      <a:xfrm>
                        <a:off x="4306549" y="1844824"/>
                        <a:ext cx="4576009" cy="5080123"/>
                      </a:xfrm>
                      <a:prstGeom prst="rect">
                        <a:avLst/>
                      </a:prstGeom>
                    </p:spPr>
                  </p:pic>
                </p:oleObj>
              </mc:Fallback>
            </mc:AlternateContent>
          </a:graphicData>
        </a:graphic>
      </p:graphicFrame>
    </p:spTree>
    <p:extLst>
      <p:ext uri="{BB962C8B-B14F-4D97-AF65-F5344CB8AC3E}">
        <p14:creationId xmlns:p14="http://schemas.microsoft.com/office/powerpoint/2010/main" val="20051337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179512" y="1844824"/>
            <a:ext cx="3672408" cy="61206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s-EC" dirty="0"/>
              <a:t>Relé Estado Solido</a:t>
            </a:r>
            <a:endParaRPr lang="es-EC"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5 Objeto"/>
          <p:cNvGraphicFramePr>
            <a:graphicFrameLocks noChangeAspect="1"/>
          </p:cNvGraphicFramePr>
          <p:nvPr>
            <p:extLst>
              <p:ext uri="{D42A27DB-BD31-4B8C-83A1-F6EECF244321}">
                <p14:modId xmlns:p14="http://schemas.microsoft.com/office/powerpoint/2010/main" val="4244844628"/>
              </p:ext>
            </p:extLst>
          </p:nvPr>
        </p:nvGraphicFramePr>
        <p:xfrm>
          <a:off x="206202" y="2426060"/>
          <a:ext cx="4476425" cy="4431940"/>
        </p:xfrm>
        <a:graphic>
          <a:graphicData uri="http://schemas.openxmlformats.org/presentationml/2006/ole">
            <mc:AlternateContent xmlns:mc="http://schemas.openxmlformats.org/markup-compatibility/2006">
              <mc:Choice xmlns:v="urn:schemas-microsoft-com:vml" Requires="v">
                <p:oleObj spid="_x0000_s41993" name="Documento" r:id="rId3" imgW="5591677" imgH="5536002" progId="Word.Document.12">
                  <p:embed/>
                </p:oleObj>
              </mc:Choice>
              <mc:Fallback>
                <p:oleObj name="Documento" r:id="rId3" imgW="5591677" imgH="5536002" progId="Word.Document.12">
                  <p:embed/>
                  <p:pic>
                    <p:nvPicPr>
                      <p:cNvPr id="0" name=""/>
                      <p:cNvPicPr/>
                      <p:nvPr/>
                    </p:nvPicPr>
                    <p:blipFill>
                      <a:blip r:embed="rId4"/>
                      <a:stretch>
                        <a:fillRect/>
                      </a:stretch>
                    </p:blipFill>
                    <p:spPr>
                      <a:xfrm>
                        <a:off x="206202" y="2426060"/>
                        <a:ext cx="4476425" cy="4431940"/>
                      </a:xfrm>
                      <a:prstGeom prst="rect">
                        <a:avLst/>
                      </a:prstGeom>
                    </p:spPr>
                  </p:pic>
                </p:oleObj>
              </mc:Fallback>
            </mc:AlternateContent>
          </a:graphicData>
        </a:graphic>
      </p:graphicFrame>
      <p:sp>
        <p:nvSpPr>
          <p:cNvPr id="9" name="4 Marcador de texto"/>
          <p:cNvSpPr txBox="1">
            <a:spLocks/>
          </p:cNvSpPr>
          <p:nvPr/>
        </p:nvSpPr>
        <p:spPr>
          <a:xfrm>
            <a:off x="4355976" y="1844824"/>
            <a:ext cx="3672408" cy="61206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s-EC" dirty="0"/>
              <a:t>Relé de interfaz</a:t>
            </a:r>
            <a:endParaRPr lang="es-EC" dirty="0"/>
          </a:p>
        </p:txBody>
      </p:sp>
      <p:graphicFrame>
        <p:nvGraphicFramePr>
          <p:cNvPr id="10" name="9 Objeto"/>
          <p:cNvGraphicFramePr>
            <a:graphicFrameLocks noChangeAspect="1"/>
          </p:cNvGraphicFramePr>
          <p:nvPr>
            <p:extLst>
              <p:ext uri="{D42A27DB-BD31-4B8C-83A1-F6EECF244321}">
                <p14:modId xmlns:p14="http://schemas.microsoft.com/office/powerpoint/2010/main" val="690096287"/>
              </p:ext>
            </p:extLst>
          </p:nvPr>
        </p:nvGraphicFramePr>
        <p:xfrm>
          <a:off x="4414056" y="2456892"/>
          <a:ext cx="4921656" cy="4570907"/>
        </p:xfrm>
        <a:graphic>
          <a:graphicData uri="http://schemas.openxmlformats.org/presentationml/2006/ole">
            <mc:AlternateContent xmlns:mc="http://schemas.openxmlformats.org/markup-compatibility/2006">
              <mc:Choice xmlns:v="urn:schemas-microsoft-com:vml" Requires="v">
                <p:oleObj spid="_x0000_s41994" name="Documento" r:id="rId5" imgW="5591677" imgH="5193461" progId="Word.Document.12">
                  <p:embed/>
                </p:oleObj>
              </mc:Choice>
              <mc:Fallback>
                <p:oleObj name="Documento" r:id="rId5" imgW="5591677" imgH="5193461" progId="Word.Document.12">
                  <p:embed/>
                  <p:pic>
                    <p:nvPicPr>
                      <p:cNvPr id="0" name=""/>
                      <p:cNvPicPr/>
                      <p:nvPr/>
                    </p:nvPicPr>
                    <p:blipFill>
                      <a:blip r:embed="rId6"/>
                      <a:stretch>
                        <a:fillRect/>
                      </a:stretch>
                    </p:blipFill>
                    <p:spPr>
                      <a:xfrm>
                        <a:off x="4414056" y="2456892"/>
                        <a:ext cx="4921656" cy="4570907"/>
                      </a:xfrm>
                      <a:prstGeom prst="rect">
                        <a:avLst/>
                      </a:prstGeom>
                    </p:spPr>
                  </p:pic>
                </p:oleObj>
              </mc:Fallback>
            </mc:AlternateContent>
          </a:graphicData>
        </a:graphic>
      </p:graphicFrame>
    </p:spTree>
    <p:extLst>
      <p:ext uri="{BB962C8B-B14F-4D97-AF65-F5344CB8AC3E}">
        <p14:creationId xmlns:p14="http://schemas.microsoft.com/office/powerpoint/2010/main" val="17550605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7" name="4 Marcador de texto"/>
          <p:cNvSpPr txBox="1">
            <a:spLocks/>
          </p:cNvSpPr>
          <p:nvPr/>
        </p:nvSpPr>
        <p:spPr>
          <a:xfrm>
            <a:off x="205086" y="1700808"/>
            <a:ext cx="3672408" cy="61206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s-EC" dirty="0" smtClean="0"/>
              <a:t>Contactor</a:t>
            </a:r>
            <a:endParaRPr lang="es-EC"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4 Marcador de texto"/>
          <p:cNvSpPr txBox="1">
            <a:spLocks/>
          </p:cNvSpPr>
          <p:nvPr/>
        </p:nvSpPr>
        <p:spPr>
          <a:xfrm>
            <a:off x="4386808" y="1735882"/>
            <a:ext cx="3672408" cy="61206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s-EC" dirty="0"/>
              <a:t>Disyuntor 2 y 3 polos</a:t>
            </a:r>
            <a:endParaRPr lang="es-EC" dirty="0"/>
          </a:p>
        </p:txBody>
      </p:sp>
      <p:graphicFrame>
        <p:nvGraphicFramePr>
          <p:cNvPr id="5" name="4 Objeto"/>
          <p:cNvGraphicFramePr>
            <a:graphicFrameLocks noChangeAspect="1"/>
          </p:cNvGraphicFramePr>
          <p:nvPr>
            <p:extLst>
              <p:ext uri="{D42A27DB-BD31-4B8C-83A1-F6EECF244321}">
                <p14:modId xmlns:p14="http://schemas.microsoft.com/office/powerpoint/2010/main" val="1050617152"/>
              </p:ext>
            </p:extLst>
          </p:nvPr>
        </p:nvGraphicFramePr>
        <p:xfrm>
          <a:off x="509333" y="2293268"/>
          <a:ext cx="4206683" cy="4722664"/>
        </p:xfrm>
        <a:graphic>
          <a:graphicData uri="http://schemas.openxmlformats.org/presentationml/2006/ole">
            <mc:AlternateContent xmlns:mc="http://schemas.openxmlformats.org/markup-compatibility/2006">
              <mc:Choice xmlns:v="urn:schemas-microsoft-com:vml" Requires="v">
                <p:oleObj spid="_x0000_s43020" name="Documento" r:id="rId3" imgW="5591677" imgH="6276436" progId="Word.Document.12">
                  <p:embed/>
                </p:oleObj>
              </mc:Choice>
              <mc:Fallback>
                <p:oleObj name="Documento" r:id="rId3" imgW="5591677" imgH="6276436" progId="Word.Document.12">
                  <p:embed/>
                  <p:pic>
                    <p:nvPicPr>
                      <p:cNvPr id="0" name=""/>
                      <p:cNvPicPr/>
                      <p:nvPr/>
                    </p:nvPicPr>
                    <p:blipFill>
                      <a:blip r:embed="rId4"/>
                      <a:stretch>
                        <a:fillRect/>
                      </a:stretch>
                    </p:blipFill>
                    <p:spPr>
                      <a:xfrm>
                        <a:off x="509333" y="2293268"/>
                        <a:ext cx="4206683" cy="4722664"/>
                      </a:xfrm>
                      <a:prstGeom prst="rect">
                        <a:avLst/>
                      </a:prstGeom>
                    </p:spPr>
                  </p:pic>
                </p:oleObj>
              </mc:Fallback>
            </mc:AlternateContent>
          </a:graphicData>
        </a:graphic>
      </p:graphicFrame>
      <p:graphicFrame>
        <p:nvGraphicFramePr>
          <p:cNvPr id="13" name="12 Objeto"/>
          <p:cNvGraphicFramePr>
            <a:graphicFrameLocks noChangeAspect="1"/>
          </p:cNvGraphicFramePr>
          <p:nvPr>
            <p:extLst>
              <p:ext uri="{D42A27DB-BD31-4B8C-83A1-F6EECF244321}">
                <p14:modId xmlns:p14="http://schemas.microsoft.com/office/powerpoint/2010/main" val="735239069"/>
              </p:ext>
            </p:extLst>
          </p:nvPr>
        </p:nvGraphicFramePr>
        <p:xfrm>
          <a:off x="4788024" y="2312876"/>
          <a:ext cx="4299191" cy="4722763"/>
        </p:xfrm>
        <a:graphic>
          <a:graphicData uri="http://schemas.openxmlformats.org/presentationml/2006/ole">
            <mc:AlternateContent xmlns:mc="http://schemas.openxmlformats.org/markup-compatibility/2006">
              <mc:Choice xmlns:v="urn:schemas-microsoft-com:vml" Requires="v">
                <p:oleObj spid="_x0000_s43021" name="Documento" r:id="rId5" imgW="5591677" imgH="6142726" progId="Word.Document.12">
                  <p:embed/>
                </p:oleObj>
              </mc:Choice>
              <mc:Fallback>
                <p:oleObj name="Documento" r:id="rId5" imgW="5591677" imgH="6142726" progId="Word.Document.12">
                  <p:embed/>
                  <p:pic>
                    <p:nvPicPr>
                      <p:cNvPr id="0" name=""/>
                      <p:cNvPicPr/>
                      <p:nvPr/>
                    </p:nvPicPr>
                    <p:blipFill>
                      <a:blip r:embed="rId6"/>
                      <a:stretch>
                        <a:fillRect/>
                      </a:stretch>
                    </p:blipFill>
                    <p:spPr>
                      <a:xfrm>
                        <a:off x="4788024" y="2312876"/>
                        <a:ext cx="4299191" cy="4722763"/>
                      </a:xfrm>
                      <a:prstGeom prst="rect">
                        <a:avLst/>
                      </a:prstGeom>
                    </p:spPr>
                  </p:pic>
                </p:oleObj>
              </mc:Fallback>
            </mc:AlternateContent>
          </a:graphicData>
        </a:graphic>
      </p:graphicFrame>
    </p:spTree>
    <p:extLst>
      <p:ext uri="{BB962C8B-B14F-4D97-AF65-F5344CB8AC3E}">
        <p14:creationId xmlns:p14="http://schemas.microsoft.com/office/powerpoint/2010/main" val="35866714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4 Marcador de texto"/>
          <p:cNvSpPr txBox="1">
            <a:spLocks/>
          </p:cNvSpPr>
          <p:nvPr/>
        </p:nvSpPr>
        <p:spPr>
          <a:xfrm>
            <a:off x="611560" y="1808820"/>
            <a:ext cx="3672408" cy="61206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s-EC" dirty="0"/>
              <a:t>Guardamotor</a:t>
            </a:r>
            <a:endParaRPr lang="es-EC" dirty="0"/>
          </a:p>
        </p:txBody>
      </p:sp>
      <p:graphicFrame>
        <p:nvGraphicFramePr>
          <p:cNvPr id="11" name="10 Objeto"/>
          <p:cNvGraphicFramePr>
            <a:graphicFrameLocks noChangeAspect="1"/>
          </p:cNvGraphicFramePr>
          <p:nvPr>
            <p:extLst>
              <p:ext uri="{D42A27DB-BD31-4B8C-83A1-F6EECF244321}">
                <p14:modId xmlns:p14="http://schemas.microsoft.com/office/powerpoint/2010/main" val="1377557543"/>
              </p:ext>
            </p:extLst>
          </p:nvPr>
        </p:nvGraphicFramePr>
        <p:xfrm>
          <a:off x="3203848" y="1988840"/>
          <a:ext cx="4392488" cy="4951894"/>
        </p:xfrm>
        <a:graphic>
          <a:graphicData uri="http://schemas.openxmlformats.org/presentationml/2006/ole">
            <mc:AlternateContent xmlns:mc="http://schemas.openxmlformats.org/markup-compatibility/2006">
              <mc:Choice xmlns:v="urn:schemas-microsoft-com:vml" Requires="v">
                <p:oleObj spid="_x0000_s44036" name="Documento" r:id="rId3" imgW="5591677" imgH="6709913" progId="Word.Document.12">
                  <p:embed/>
                </p:oleObj>
              </mc:Choice>
              <mc:Fallback>
                <p:oleObj name="Documento" r:id="rId3" imgW="5591677" imgH="6709913" progId="Word.Document.12">
                  <p:embed/>
                  <p:pic>
                    <p:nvPicPr>
                      <p:cNvPr id="0" name=""/>
                      <p:cNvPicPr/>
                      <p:nvPr/>
                    </p:nvPicPr>
                    <p:blipFill>
                      <a:blip r:embed="rId4"/>
                      <a:stretch>
                        <a:fillRect/>
                      </a:stretch>
                    </p:blipFill>
                    <p:spPr>
                      <a:xfrm>
                        <a:off x="3203848" y="1988840"/>
                        <a:ext cx="4392488" cy="4951894"/>
                      </a:xfrm>
                      <a:prstGeom prst="rect">
                        <a:avLst/>
                      </a:prstGeom>
                    </p:spPr>
                  </p:pic>
                </p:oleObj>
              </mc:Fallback>
            </mc:AlternateContent>
          </a:graphicData>
        </a:graphic>
      </p:graphicFrame>
    </p:spTree>
    <p:extLst>
      <p:ext uri="{BB962C8B-B14F-4D97-AF65-F5344CB8AC3E}">
        <p14:creationId xmlns:p14="http://schemas.microsoft.com/office/powerpoint/2010/main" val="4622921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692695"/>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4000" dirty="0" smtClean="0">
                <a:effectLst/>
              </a:rPr>
              <a:t>REGLAMENTACIÓN PARA MATADEROS DE PORCINOS</a:t>
            </a:r>
            <a:endParaRPr lang="es-EC" sz="4000" dirty="0"/>
          </a:p>
        </p:txBody>
      </p:sp>
      <p:sp>
        <p:nvSpPr>
          <p:cNvPr id="5" name="4 Marcador de texto"/>
          <p:cNvSpPr txBox="1">
            <a:spLocks/>
          </p:cNvSpPr>
          <p:nvPr/>
        </p:nvSpPr>
        <p:spPr>
          <a:xfrm>
            <a:off x="755576" y="2204864"/>
            <a:ext cx="7920880" cy="4104456"/>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endParaRPr lang="es-EC" dirty="0" smtClean="0"/>
          </a:p>
          <a:p>
            <a:pPr lvl="0" algn="just"/>
            <a:r>
              <a:rPr lang="es-EC" dirty="0"/>
              <a:t>L</a:t>
            </a:r>
            <a:r>
              <a:rPr lang="es-EC" dirty="0" smtClean="0"/>
              <a:t>as </a:t>
            </a:r>
            <a:r>
              <a:rPr lang="es-EC" dirty="0"/>
              <a:t>normas y reglamentos que infieren en nuestro proyecto tanto en la estructura como trato del animal a faenar. </a:t>
            </a:r>
            <a:endParaRPr lang="es-EC" dirty="0" smtClean="0"/>
          </a:p>
          <a:p>
            <a:pPr lvl="0" algn="just"/>
            <a:r>
              <a:rPr lang="es-EC" dirty="0" smtClean="0"/>
              <a:t>Para </a:t>
            </a:r>
            <a:r>
              <a:rPr lang="es-EC" dirty="0"/>
              <a:t>ello se ha tomado en cuenta dos normativas y reglamentos. </a:t>
            </a:r>
            <a:endParaRPr lang="es-EC" dirty="0" smtClean="0"/>
          </a:p>
          <a:p>
            <a:pPr lvl="0" algn="just"/>
            <a:r>
              <a:rPr lang="es-EC" dirty="0" smtClean="0"/>
              <a:t>Instituto </a:t>
            </a:r>
            <a:r>
              <a:rPr lang="es-EC" dirty="0"/>
              <a:t>Ecuatoriano de Normalización, Norma INEN 1218 (1985- 02) la que nos habla sobre el procedimiento de faenamiento del animal y </a:t>
            </a:r>
            <a:endParaRPr lang="es-EC" dirty="0" smtClean="0"/>
          </a:p>
          <a:p>
            <a:pPr lvl="0" algn="just"/>
            <a:r>
              <a:rPr lang="es-EC" dirty="0" smtClean="0"/>
              <a:t>La </a:t>
            </a:r>
            <a:r>
              <a:rPr lang="es-EC" dirty="0"/>
              <a:t>FAO </a:t>
            </a:r>
            <a:r>
              <a:rPr lang="es-EC" dirty="0" err="1"/>
              <a:t>Food</a:t>
            </a:r>
            <a:r>
              <a:rPr lang="es-EC" dirty="0"/>
              <a:t> and </a:t>
            </a:r>
            <a:r>
              <a:rPr lang="es-EC" dirty="0" err="1"/>
              <a:t>Agriculture</a:t>
            </a:r>
            <a:r>
              <a:rPr lang="es-EC" dirty="0"/>
              <a:t> </a:t>
            </a:r>
            <a:r>
              <a:rPr lang="es-EC" dirty="0" err="1" smtClean="0"/>
              <a:t>Organization</a:t>
            </a:r>
            <a:r>
              <a:rPr lang="es-EC" dirty="0" smtClean="0"/>
              <a:t> </a:t>
            </a:r>
            <a:r>
              <a:rPr lang="es-EC" dirty="0"/>
              <a:t>un reglamento a la Ley sobre </a:t>
            </a:r>
            <a:r>
              <a:rPr lang="es-EC" dirty="0" smtClean="0"/>
              <a:t>Mataderos. </a:t>
            </a:r>
            <a:r>
              <a:rPr lang="es-EC" dirty="0"/>
              <a:t>Inspección, Comercialización e Industrialización de la </a:t>
            </a:r>
            <a:r>
              <a:rPr lang="es-EC" dirty="0" smtClean="0"/>
              <a:t>Carne</a:t>
            </a:r>
            <a:endParaRPr lang="es-EC" dirty="0"/>
          </a:p>
        </p:txBody>
      </p:sp>
    </p:spTree>
    <p:extLst>
      <p:ext uri="{BB962C8B-B14F-4D97-AF65-F5344CB8AC3E}">
        <p14:creationId xmlns:p14="http://schemas.microsoft.com/office/powerpoint/2010/main" val="16600403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4 Marcador de texto"/>
          <p:cNvSpPr txBox="1">
            <a:spLocks/>
          </p:cNvSpPr>
          <p:nvPr/>
        </p:nvSpPr>
        <p:spPr>
          <a:xfrm>
            <a:off x="611560" y="1808820"/>
            <a:ext cx="2376264" cy="133214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s-EC" dirty="0" smtClean="0"/>
              <a:t>Interruptor </a:t>
            </a:r>
            <a:r>
              <a:rPr lang="es-EC" dirty="0"/>
              <a:t>de protección </a:t>
            </a:r>
            <a:endParaRPr lang="es-EC" dirty="0"/>
          </a:p>
        </p:txBody>
      </p:sp>
      <p:graphicFrame>
        <p:nvGraphicFramePr>
          <p:cNvPr id="5" name="4 Objeto"/>
          <p:cNvGraphicFramePr>
            <a:graphicFrameLocks noChangeAspect="1"/>
          </p:cNvGraphicFramePr>
          <p:nvPr>
            <p:extLst>
              <p:ext uri="{D42A27DB-BD31-4B8C-83A1-F6EECF244321}">
                <p14:modId xmlns:p14="http://schemas.microsoft.com/office/powerpoint/2010/main" val="1868125657"/>
              </p:ext>
            </p:extLst>
          </p:nvPr>
        </p:nvGraphicFramePr>
        <p:xfrm>
          <a:off x="3707904" y="1883414"/>
          <a:ext cx="4950215" cy="5144176"/>
        </p:xfrm>
        <a:graphic>
          <a:graphicData uri="http://schemas.openxmlformats.org/presentationml/2006/ole">
            <mc:AlternateContent xmlns:mc="http://schemas.openxmlformats.org/markup-compatibility/2006">
              <mc:Choice xmlns:v="urn:schemas-microsoft-com:vml" Requires="v">
                <p:oleObj spid="_x0000_s45061" name="Documento" r:id="rId3" imgW="5591677" imgH="5810969" progId="Word.Document.12">
                  <p:embed/>
                </p:oleObj>
              </mc:Choice>
              <mc:Fallback>
                <p:oleObj name="Documento" r:id="rId3" imgW="5591677" imgH="5810969" progId="Word.Document.12">
                  <p:embed/>
                  <p:pic>
                    <p:nvPicPr>
                      <p:cNvPr id="0" name=""/>
                      <p:cNvPicPr/>
                      <p:nvPr/>
                    </p:nvPicPr>
                    <p:blipFill>
                      <a:blip r:embed="rId4"/>
                      <a:stretch>
                        <a:fillRect/>
                      </a:stretch>
                    </p:blipFill>
                    <p:spPr>
                      <a:xfrm>
                        <a:off x="3707904" y="1883414"/>
                        <a:ext cx="4950215" cy="5144176"/>
                      </a:xfrm>
                      <a:prstGeom prst="rect">
                        <a:avLst/>
                      </a:prstGeom>
                    </p:spPr>
                  </p:pic>
                </p:oleObj>
              </mc:Fallback>
            </mc:AlternateContent>
          </a:graphicData>
        </a:graphic>
      </p:graphicFrame>
    </p:spTree>
    <p:extLst>
      <p:ext uri="{BB962C8B-B14F-4D97-AF65-F5344CB8AC3E}">
        <p14:creationId xmlns:p14="http://schemas.microsoft.com/office/powerpoint/2010/main" val="24736790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DESCRIPCIÓN DE EQUIPOS  </a:t>
            </a:r>
            <a:endParaRPr lang="es-EC" sz="3200"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4 Marcador de texto"/>
          <p:cNvSpPr txBox="1">
            <a:spLocks/>
          </p:cNvSpPr>
          <p:nvPr/>
        </p:nvSpPr>
        <p:spPr>
          <a:xfrm>
            <a:off x="611560" y="1808820"/>
            <a:ext cx="2376264" cy="133214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s-EC" dirty="0"/>
              <a:t>Tablero de control</a:t>
            </a:r>
          </a:p>
        </p:txBody>
      </p:sp>
      <p:graphicFrame>
        <p:nvGraphicFramePr>
          <p:cNvPr id="6" name="5 Objeto"/>
          <p:cNvGraphicFramePr>
            <a:graphicFrameLocks noChangeAspect="1"/>
          </p:cNvGraphicFramePr>
          <p:nvPr>
            <p:extLst>
              <p:ext uri="{D42A27DB-BD31-4B8C-83A1-F6EECF244321}">
                <p14:modId xmlns:p14="http://schemas.microsoft.com/office/powerpoint/2010/main" val="2739222138"/>
              </p:ext>
            </p:extLst>
          </p:nvPr>
        </p:nvGraphicFramePr>
        <p:xfrm>
          <a:off x="3419872" y="1808820"/>
          <a:ext cx="3744416" cy="5198322"/>
        </p:xfrm>
        <a:graphic>
          <a:graphicData uri="http://schemas.openxmlformats.org/presentationml/2006/ole">
            <mc:AlternateContent xmlns:mc="http://schemas.openxmlformats.org/markup-compatibility/2006">
              <mc:Choice xmlns:v="urn:schemas-microsoft-com:vml" Requires="v">
                <p:oleObj spid="_x0000_s46085" name="Documento" r:id="rId3" imgW="5591677" imgH="7761976" progId="Word.Document.12">
                  <p:embed/>
                </p:oleObj>
              </mc:Choice>
              <mc:Fallback>
                <p:oleObj name="Documento" r:id="rId3" imgW="5591677" imgH="7761976" progId="Word.Document.12">
                  <p:embed/>
                  <p:pic>
                    <p:nvPicPr>
                      <p:cNvPr id="0" name=""/>
                      <p:cNvPicPr/>
                      <p:nvPr/>
                    </p:nvPicPr>
                    <p:blipFill>
                      <a:blip r:embed="rId4"/>
                      <a:stretch>
                        <a:fillRect/>
                      </a:stretch>
                    </p:blipFill>
                    <p:spPr>
                      <a:xfrm>
                        <a:off x="3419872" y="1808820"/>
                        <a:ext cx="3744416" cy="5198322"/>
                      </a:xfrm>
                      <a:prstGeom prst="rect">
                        <a:avLst/>
                      </a:prstGeom>
                    </p:spPr>
                  </p:pic>
                </p:oleObj>
              </mc:Fallback>
            </mc:AlternateContent>
          </a:graphicData>
        </a:graphic>
      </p:graphicFrame>
    </p:spTree>
    <p:extLst>
      <p:ext uri="{BB962C8B-B14F-4D97-AF65-F5344CB8AC3E}">
        <p14:creationId xmlns:p14="http://schemas.microsoft.com/office/powerpoint/2010/main" val="27930308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a:t>
            </a:r>
            <a:r>
              <a:rPr lang="es-EC" sz="3200" dirty="0"/>
              <a:t>UBICACIÓN DE ELEMENTOS EN EL SISTEMA RIEL </a:t>
            </a:r>
          </a:p>
          <a:p>
            <a:endParaRPr lang="es-EC" sz="3200"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4 Marcador de texto"/>
          <p:cNvSpPr txBox="1">
            <a:spLocks/>
          </p:cNvSpPr>
          <p:nvPr/>
        </p:nvSpPr>
        <p:spPr>
          <a:xfrm>
            <a:off x="611560" y="1808820"/>
            <a:ext cx="6912768" cy="4680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endParaRPr lang="es-EC" dirty="0"/>
          </a:p>
        </p:txBody>
      </p:sp>
      <p:pic>
        <p:nvPicPr>
          <p:cNvPr id="7" name="6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213738" y="422666"/>
            <a:ext cx="4788532" cy="7560840"/>
          </a:xfrm>
          <a:prstGeom prst="rect">
            <a:avLst/>
          </a:prstGeom>
          <a:noFill/>
          <a:ln>
            <a:noFill/>
          </a:ln>
        </p:spPr>
      </p:pic>
    </p:spTree>
    <p:extLst>
      <p:ext uri="{BB962C8B-B14F-4D97-AF65-F5344CB8AC3E}">
        <p14:creationId xmlns:p14="http://schemas.microsoft.com/office/powerpoint/2010/main" val="25884280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ASIGNACIÓN DE ENTRADAS -  SALIDAS DEL PLC</a:t>
            </a:r>
            <a:endParaRPr lang="es-EC" sz="3200" dirty="0" smtClean="0"/>
          </a:p>
          <a:p>
            <a:endParaRPr lang="es-EC" sz="3200"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4 Marcador de texto"/>
          <p:cNvSpPr txBox="1">
            <a:spLocks/>
          </p:cNvSpPr>
          <p:nvPr/>
        </p:nvSpPr>
        <p:spPr>
          <a:xfrm>
            <a:off x="611560" y="1808820"/>
            <a:ext cx="6912768" cy="4680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endParaRPr lang="es-EC" dirty="0"/>
          </a:p>
        </p:txBody>
      </p:sp>
      <p:sp>
        <p:nvSpPr>
          <p:cNvPr id="6" name="4 Marcador de texto"/>
          <p:cNvSpPr txBox="1">
            <a:spLocks/>
          </p:cNvSpPr>
          <p:nvPr/>
        </p:nvSpPr>
        <p:spPr>
          <a:xfrm>
            <a:off x="611560" y="1808820"/>
            <a:ext cx="2664296" cy="27003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s-EC" dirty="0"/>
              <a:t>L</a:t>
            </a:r>
            <a:r>
              <a:rPr lang="es-EC" dirty="0" smtClean="0"/>
              <a:t>as </a:t>
            </a:r>
            <a:r>
              <a:rPr lang="es-EC" dirty="0"/>
              <a:t>direcciones del PLC y como cada dirección se asigna una tarea.</a:t>
            </a:r>
            <a:endParaRPr lang="es-EC" dirty="0"/>
          </a:p>
        </p:txBody>
      </p:sp>
      <p:graphicFrame>
        <p:nvGraphicFramePr>
          <p:cNvPr id="5" name="4 Objeto"/>
          <p:cNvGraphicFramePr>
            <a:graphicFrameLocks noChangeAspect="1"/>
          </p:cNvGraphicFramePr>
          <p:nvPr>
            <p:extLst>
              <p:ext uri="{D42A27DB-BD31-4B8C-83A1-F6EECF244321}">
                <p14:modId xmlns:p14="http://schemas.microsoft.com/office/powerpoint/2010/main" val="3404642157"/>
              </p:ext>
            </p:extLst>
          </p:nvPr>
        </p:nvGraphicFramePr>
        <p:xfrm>
          <a:off x="3562350" y="1801813"/>
          <a:ext cx="4476750" cy="6510337"/>
        </p:xfrm>
        <a:graphic>
          <a:graphicData uri="http://schemas.openxmlformats.org/presentationml/2006/ole">
            <mc:AlternateContent xmlns:mc="http://schemas.openxmlformats.org/markup-compatibility/2006">
              <mc:Choice xmlns:v="urn:schemas-microsoft-com:vml" Requires="v">
                <p:oleObj spid="_x0000_s47108" name="Documento" r:id="rId3" imgW="5591677" imgH="8116738" progId="Word.Document.12">
                  <p:embed/>
                </p:oleObj>
              </mc:Choice>
              <mc:Fallback>
                <p:oleObj name="Documento" r:id="rId3" imgW="5591677" imgH="8116738" progId="Word.Document.12">
                  <p:embed/>
                  <p:pic>
                    <p:nvPicPr>
                      <p:cNvPr id="0" name=""/>
                      <p:cNvPicPr/>
                      <p:nvPr/>
                    </p:nvPicPr>
                    <p:blipFill>
                      <a:blip r:embed="rId4"/>
                      <a:stretch>
                        <a:fillRect/>
                      </a:stretch>
                    </p:blipFill>
                    <p:spPr>
                      <a:xfrm>
                        <a:off x="3562350" y="1801813"/>
                        <a:ext cx="4476750" cy="6510337"/>
                      </a:xfrm>
                      <a:prstGeom prst="rect">
                        <a:avLst/>
                      </a:prstGeom>
                    </p:spPr>
                  </p:pic>
                </p:oleObj>
              </mc:Fallback>
            </mc:AlternateContent>
          </a:graphicData>
        </a:graphic>
      </p:graphicFrame>
    </p:spTree>
    <p:extLst>
      <p:ext uri="{BB962C8B-B14F-4D97-AF65-F5344CB8AC3E}">
        <p14:creationId xmlns:p14="http://schemas.microsoft.com/office/powerpoint/2010/main" val="5804970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ASIGNACIÓN DE ENTRADAS -  SALIDAS DEL PLC</a:t>
            </a:r>
            <a:endParaRPr lang="es-EC" sz="3200" dirty="0" smtClean="0"/>
          </a:p>
          <a:p>
            <a:endParaRPr lang="es-EC" sz="3200"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4 Marcador de texto"/>
          <p:cNvSpPr txBox="1">
            <a:spLocks/>
          </p:cNvSpPr>
          <p:nvPr/>
        </p:nvSpPr>
        <p:spPr>
          <a:xfrm>
            <a:off x="611560" y="1808820"/>
            <a:ext cx="6912768" cy="4680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endParaRPr lang="es-EC" dirty="0"/>
          </a:p>
        </p:txBody>
      </p:sp>
      <p:graphicFrame>
        <p:nvGraphicFramePr>
          <p:cNvPr id="7" name="6 Objeto"/>
          <p:cNvGraphicFramePr>
            <a:graphicFrameLocks noChangeAspect="1"/>
          </p:cNvGraphicFramePr>
          <p:nvPr>
            <p:extLst>
              <p:ext uri="{D42A27DB-BD31-4B8C-83A1-F6EECF244321}">
                <p14:modId xmlns:p14="http://schemas.microsoft.com/office/powerpoint/2010/main" val="512183131"/>
              </p:ext>
            </p:extLst>
          </p:nvPr>
        </p:nvGraphicFramePr>
        <p:xfrm>
          <a:off x="1979712" y="1888402"/>
          <a:ext cx="5400600" cy="7853472"/>
        </p:xfrm>
        <a:graphic>
          <a:graphicData uri="http://schemas.openxmlformats.org/presentationml/2006/ole">
            <mc:AlternateContent xmlns:mc="http://schemas.openxmlformats.org/markup-compatibility/2006">
              <mc:Choice xmlns:v="urn:schemas-microsoft-com:vml" Requires="v">
                <p:oleObj spid="_x0000_s49157" name="Documento" r:id="rId3" imgW="5591677" imgH="8116738" progId="Word.Document.12">
                  <p:embed/>
                </p:oleObj>
              </mc:Choice>
              <mc:Fallback>
                <p:oleObj name="Documento" r:id="rId3" imgW="5591677" imgH="8116738" progId="Word.Document.12">
                  <p:embed/>
                  <p:pic>
                    <p:nvPicPr>
                      <p:cNvPr id="0" name=""/>
                      <p:cNvPicPr/>
                      <p:nvPr/>
                    </p:nvPicPr>
                    <p:blipFill>
                      <a:blip r:embed="rId4"/>
                      <a:stretch>
                        <a:fillRect/>
                      </a:stretch>
                    </p:blipFill>
                    <p:spPr>
                      <a:xfrm>
                        <a:off x="1979712" y="1888402"/>
                        <a:ext cx="5400600" cy="7853472"/>
                      </a:xfrm>
                      <a:prstGeom prst="rect">
                        <a:avLst/>
                      </a:prstGeom>
                    </p:spPr>
                  </p:pic>
                </p:oleObj>
              </mc:Fallback>
            </mc:AlternateContent>
          </a:graphicData>
        </a:graphic>
      </p:graphicFrame>
    </p:spTree>
    <p:extLst>
      <p:ext uri="{BB962C8B-B14F-4D97-AF65-F5344CB8AC3E}">
        <p14:creationId xmlns:p14="http://schemas.microsoft.com/office/powerpoint/2010/main" val="20768840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ASIGNACIÓN DE ENTRADAS -  SALIDAS DEL PLC</a:t>
            </a:r>
            <a:endParaRPr lang="es-EC" sz="3200" dirty="0" smtClean="0"/>
          </a:p>
          <a:p>
            <a:endParaRPr lang="es-EC" sz="3200"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4 Marcador de texto"/>
          <p:cNvSpPr txBox="1">
            <a:spLocks/>
          </p:cNvSpPr>
          <p:nvPr/>
        </p:nvSpPr>
        <p:spPr>
          <a:xfrm>
            <a:off x="611560" y="1808820"/>
            <a:ext cx="6912768" cy="4680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endParaRPr lang="es-EC" dirty="0"/>
          </a:p>
        </p:txBody>
      </p:sp>
      <p:pic>
        <p:nvPicPr>
          <p:cNvPr id="6" name="5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742727"/>
            <a:ext cx="3076570" cy="4998641"/>
          </a:xfrm>
          <a:prstGeom prst="rect">
            <a:avLst/>
          </a:prstGeom>
          <a:noFill/>
          <a:ln>
            <a:noFill/>
          </a:ln>
        </p:spPr>
      </p:pic>
      <p:pic>
        <p:nvPicPr>
          <p:cNvPr id="8" name="7 Imagen"/>
          <p:cNvPicPr/>
          <p:nvPr/>
        </p:nvPicPr>
        <p:blipFill>
          <a:blip r:embed="rId3"/>
          <a:stretch>
            <a:fillRect/>
          </a:stretch>
        </p:blipFill>
        <p:spPr>
          <a:xfrm>
            <a:off x="4932040" y="1742726"/>
            <a:ext cx="2736304" cy="4998642"/>
          </a:xfrm>
          <a:prstGeom prst="rect">
            <a:avLst/>
          </a:prstGeom>
        </p:spPr>
      </p:pic>
    </p:spTree>
    <p:extLst>
      <p:ext uri="{BB962C8B-B14F-4D97-AF65-F5344CB8AC3E}">
        <p14:creationId xmlns:p14="http://schemas.microsoft.com/office/powerpoint/2010/main" val="23748478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 ASIGNACIÓN DE ENTRADAS -  SALIDAS DEL PLC</a:t>
            </a:r>
            <a:endParaRPr lang="es-EC" sz="3200" dirty="0" smtClean="0"/>
          </a:p>
          <a:p>
            <a:endParaRPr lang="es-EC" sz="3200"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4 Marcador de texto"/>
          <p:cNvSpPr txBox="1">
            <a:spLocks/>
          </p:cNvSpPr>
          <p:nvPr/>
        </p:nvSpPr>
        <p:spPr>
          <a:xfrm>
            <a:off x="611560" y="1808820"/>
            <a:ext cx="6912768" cy="4680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endParaRPr lang="es-EC" dirty="0"/>
          </a:p>
        </p:txBody>
      </p:sp>
      <p:pic>
        <p:nvPicPr>
          <p:cNvPr id="7" name="6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146" y="1640558"/>
            <a:ext cx="3292594" cy="5211712"/>
          </a:xfrm>
          <a:prstGeom prst="rect">
            <a:avLst/>
          </a:prstGeom>
          <a:noFill/>
          <a:ln>
            <a:noFill/>
          </a:ln>
        </p:spPr>
      </p:pic>
      <p:pic>
        <p:nvPicPr>
          <p:cNvPr id="10" name="9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4892" y="1640558"/>
            <a:ext cx="3135540" cy="5217442"/>
          </a:xfrm>
          <a:prstGeom prst="rect">
            <a:avLst/>
          </a:prstGeom>
          <a:noFill/>
          <a:ln>
            <a:noFill/>
          </a:ln>
        </p:spPr>
      </p:pic>
    </p:spTree>
    <p:extLst>
      <p:ext uri="{BB962C8B-B14F-4D97-AF65-F5344CB8AC3E}">
        <p14:creationId xmlns:p14="http://schemas.microsoft.com/office/powerpoint/2010/main" val="22652639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-DIMENSIONAMIENTO DE EQUIPOS</a:t>
            </a:r>
            <a:endParaRPr lang="es-EC" sz="3200"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4 Marcador de texto"/>
          <p:cNvSpPr txBox="1">
            <a:spLocks/>
          </p:cNvSpPr>
          <p:nvPr/>
        </p:nvSpPr>
        <p:spPr>
          <a:xfrm>
            <a:off x="611560" y="1808820"/>
            <a:ext cx="6912768" cy="4680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endParaRPr lang="es-EC" dirty="0"/>
          </a:p>
        </p:txBody>
      </p:sp>
      <p:sp>
        <p:nvSpPr>
          <p:cNvPr id="8" name="4 Marcador de texto"/>
          <p:cNvSpPr txBox="1">
            <a:spLocks/>
          </p:cNvSpPr>
          <p:nvPr/>
        </p:nvSpPr>
        <p:spPr>
          <a:xfrm>
            <a:off x="611560" y="1808820"/>
            <a:ext cx="7920880" cy="349238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smtClean="0"/>
              <a:t>El dimensionamiento de equipos y de más elementos eléctricos </a:t>
            </a:r>
            <a:r>
              <a:rPr lang="es-EC" dirty="0"/>
              <a:t>y electrónicos como los conductores va relacionado directamente con los cálculos para la capacidad de conducción de corriente y potencia de estos elementos, impidiendo que trabajen de una manera errónea.</a:t>
            </a:r>
          </a:p>
        </p:txBody>
      </p:sp>
    </p:spTree>
    <p:extLst>
      <p:ext uri="{BB962C8B-B14F-4D97-AF65-F5344CB8AC3E}">
        <p14:creationId xmlns:p14="http://schemas.microsoft.com/office/powerpoint/2010/main" val="11649908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-DIMENSIONAMIENTO DE EQUIPOS</a:t>
            </a:r>
            <a:endParaRPr lang="es-EC" sz="3200"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4 Marcador de texto"/>
          <p:cNvSpPr txBox="1">
            <a:spLocks/>
          </p:cNvSpPr>
          <p:nvPr/>
        </p:nvSpPr>
        <p:spPr>
          <a:xfrm>
            <a:off x="611560" y="1808820"/>
            <a:ext cx="6912768" cy="4680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endParaRPr lang="es-EC" dirty="0"/>
          </a:p>
        </p:txBody>
      </p:sp>
      <p:sp>
        <p:nvSpPr>
          <p:cNvPr id="8" name="4 Marcador de texto"/>
          <p:cNvSpPr txBox="1">
            <a:spLocks/>
          </p:cNvSpPr>
          <p:nvPr/>
        </p:nvSpPr>
        <p:spPr>
          <a:xfrm>
            <a:off x="611560" y="1808820"/>
            <a:ext cx="7920880" cy="3492388"/>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Válvula solenoide </a:t>
            </a:r>
            <a:endParaRPr lang="es-EC" dirty="0" smtClean="0"/>
          </a:p>
          <a:p>
            <a:pPr lvl="0"/>
            <a:r>
              <a:rPr lang="es-EC" dirty="0" smtClean="0"/>
              <a:t>El </a:t>
            </a:r>
            <a:r>
              <a:rPr lang="es-EC" dirty="0"/>
              <a:t>fluido o gas a controlar. En este caso es gas licuado de petróleo (GLP</a:t>
            </a:r>
            <a:r>
              <a:rPr lang="es-EC" dirty="0" smtClean="0"/>
              <a:t>).</a:t>
            </a:r>
            <a:endParaRPr lang="es-EC" dirty="0"/>
          </a:p>
          <a:p>
            <a:pPr lvl="0"/>
            <a:r>
              <a:rPr lang="es-EC" dirty="0"/>
              <a:t>Rango de presión y temperatura. La presión de un tanque de GLP en el Ecuador es aproximadamente 88,86 psi a una temperatura estándar de </a:t>
            </a:r>
            <a:r>
              <a:rPr lang="es-EC" dirty="0" smtClean="0"/>
              <a:t>15°C  </a:t>
            </a:r>
            <a:endParaRPr lang="es-EC" dirty="0"/>
          </a:p>
          <a:p>
            <a:r>
              <a:rPr lang="es-EC" dirty="0"/>
              <a:t>El parámetro más importante en una válvula solenoide de gas es la capacidad de paso de gas que esta tiene, por eso se define el coeficiente </a:t>
            </a:r>
            <a:r>
              <a:rPr lang="es-EC" dirty="0" err="1"/>
              <a:t>Cv</a:t>
            </a:r>
            <a:r>
              <a:rPr lang="es-EC" dirty="0"/>
              <a:t>. </a:t>
            </a:r>
          </a:p>
        </p:txBody>
      </p:sp>
      <mc:AlternateContent xmlns:mc="http://schemas.openxmlformats.org/markup-compatibility/2006">
        <mc:Choice xmlns:a14="http://schemas.microsoft.com/office/drawing/2010/main" Requires="a14">
          <p:sp>
            <p:nvSpPr>
              <p:cNvPr id="6" name="5 Rectángulo"/>
              <p:cNvSpPr/>
              <p:nvPr/>
            </p:nvSpPr>
            <p:spPr>
              <a:xfrm>
                <a:off x="3563888" y="5323000"/>
                <a:ext cx="1791644" cy="87081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C" i="1"/>
                        <m:t>𝐶𝑣</m:t>
                      </m:r>
                      <m:r>
                        <a:rPr lang="es-EC" i="1"/>
                        <m:t>=</m:t>
                      </m:r>
                      <m:f>
                        <m:fPr>
                          <m:ctrlPr>
                            <a:rPr lang="es-EC" i="1"/>
                          </m:ctrlPr>
                        </m:fPr>
                        <m:num>
                          <m:r>
                            <a:rPr lang="es-EC" i="1"/>
                            <m:t>𝑄</m:t>
                          </m:r>
                        </m:num>
                        <m:den>
                          <m:sSup>
                            <m:sSupPr>
                              <m:ctrlPr>
                                <a:rPr lang="es-EC" i="1"/>
                              </m:ctrlPr>
                            </m:sSupPr>
                            <m:e>
                              <m:d>
                                <m:dPr>
                                  <m:ctrlPr>
                                    <a:rPr lang="es-EC" i="1"/>
                                  </m:ctrlPr>
                                </m:dPr>
                                <m:e>
                                  <m:f>
                                    <m:fPr>
                                      <m:type m:val="skw"/>
                                      <m:ctrlPr>
                                        <a:rPr lang="es-EC" i="1"/>
                                      </m:ctrlPr>
                                    </m:fPr>
                                    <m:num>
                                      <m:r>
                                        <a:rPr lang="es-EC" i="1"/>
                                        <m:t>∆</m:t>
                                      </m:r>
                                      <m:r>
                                        <a:rPr lang="es-EC" i="1"/>
                                        <m:t>𝑃</m:t>
                                      </m:r>
                                    </m:num>
                                    <m:den>
                                      <m:r>
                                        <a:rPr lang="es-EC" i="1"/>
                                        <m:t>𝐺</m:t>
                                      </m:r>
                                    </m:den>
                                  </m:f>
                                </m:e>
                              </m:d>
                            </m:e>
                            <m:sup>
                              <m:f>
                                <m:fPr>
                                  <m:type m:val="skw"/>
                                  <m:ctrlPr>
                                    <a:rPr lang="es-EC" i="1"/>
                                  </m:ctrlPr>
                                </m:fPr>
                                <m:num>
                                  <m:r>
                                    <a:rPr lang="es-EC" i="1"/>
                                    <m:t>1</m:t>
                                  </m:r>
                                </m:num>
                                <m:den>
                                  <m:r>
                                    <a:rPr lang="es-EC" i="1"/>
                                    <m:t>2</m:t>
                                  </m:r>
                                </m:den>
                              </m:f>
                            </m:sup>
                          </m:sSup>
                        </m:den>
                      </m:f>
                    </m:oMath>
                  </m:oMathPara>
                </a14:m>
                <a:endParaRPr lang="es-EC" dirty="0"/>
              </a:p>
            </p:txBody>
          </p:sp>
        </mc:Choice>
        <mc:Fallback>
          <p:sp>
            <p:nvSpPr>
              <p:cNvPr id="6" name="5 Rectángulo"/>
              <p:cNvSpPr>
                <a:spLocks noRot="1" noChangeAspect="1" noMove="1" noResize="1" noEditPoints="1" noAdjustHandles="1" noChangeArrowheads="1" noChangeShapeType="1" noTextEdit="1"/>
              </p:cNvSpPr>
              <p:nvPr/>
            </p:nvSpPr>
            <p:spPr>
              <a:xfrm>
                <a:off x="3563888" y="5323000"/>
                <a:ext cx="1791644" cy="870816"/>
              </a:xfrm>
              <a:prstGeom prst="rect">
                <a:avLst/>
              </a:prstGeom>
              <a:blipFill rotWithShape="1">
                <a:blip r:embed="rId2"/>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9940740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-DIMENSIONAMIENTO DE EQUIPOS</a:t>
            </a:r>
            <a:endParaRPr lang="es-EC" sz="3200"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4 Marcador de texto"/>
          <p:cNvSpPr txBox="1">
            <a:spLocks/>
          </p:cNvSpPr>
          <p:nvPr/>
        </p:nvSpPr>
        <p:spPr>
          <a:xfrm>
            <a:off x="611560" y="1808820"/>
            <a:ext cx="6912768" cy="4680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endParaRPr lang="es-EC" dirty="0"/>
          </a:p>
        </p:txBody>
      </p:sp>
      <p:sp>
        <p:nvSpPr>
          <p:cNvPr id="8" name="4 Marcador de texto"/>
          <p:cNvSpPr txBox="1">
            <a:spLocks/>
          </p:cNvSpPr>
          <p:nvPr/>
        </p:nvSpPr>
        <p:spPr>
          <a:xfrm>
            <a:off x="611560" y="1808820"/>
            <a:ext cx="7920880" cy="349238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Motores </a:t>
            </a:r>
            <a:r>
              <a:rPr lang="es-EC" dirty="0" smtClean="0"/>
              <a:t>eléctricos</a:t>
            </a:r>
          </a:p>
          <a:p>
            <a:r>
              <a:rPr lang="es-EC" dirty="0"/>
              <a:t>El cálculo de la potencia de un motor eléctrico se realiza en función del trabajo que este tiene que realizar.</a:t>
            </a:r>
          </a:p>
          <a:p>
            <a:r>
              <a:rPr lang="es-EC" dirty="0"/>
              <a:t>La potencia útil necesaria del motor viene dado por la expresión</a:t>
            </a:r>
          </a:p>
        </p:txBody>
      </p:sp>
      <mc:AlternateContent xmlns:mc="http://schemas.openxmlformats.org/markup-compatibility/2006">
        <mc:Choice xmlns:a14="http://schemas.microsoft.com/office/drawing/2010/main" Requires="a14">
          <p:sp>
            <p:nvSpPr>
              <p:cNvPr id="3" name="2 Rectángulo"/>
              <p:cNvSpPr/>
              <p:nvPr/>
            </p:nvSpPr>
            <p:spPr>
              <a:xfrm>
                <a:off x="3574002" y="4681295"/>
                <a:ext cx="2582174" cy="619913"/>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sSub>
                        <m:sSubPr>
                          <m:ctrlPr>
                            <a:rPr lang="es-EC" i="1"/>
                          </m:ctrlPr>
                        </m:sSubPr>
                        <m:e>
                          <m:r>
                            <a:rPr lang="es-EC" i="1"/>
                            <m:t>𝑃</m:t>
                          </m:r>
                        </m:e>
                        <m:sub>
                          <m:r>
                            <a:rPr lang="es-EC" i="1"/>
                            <m:t>𝐻𝑝</m:t>
                          </m:r>
                        </m:sub>
                      </m:sSub>
                      <m:r>
                        <a:rPr lang="es-EC" i="1"/>
                        <m:t>=</m:t>
                      </m:r>
                      <m:f>
                        <m:fPr>
                          <m:ctrlPr>
                            <a:rPr lang="es-EC" i="1"/>
                          </m:ctrlPr>
                        </m:fPr>
                        <m:num>
                          <m:r>
                            <a:rPr lang="es-EC" i="1"/>
                            <m:t>(</m:t>
                          </m:r>
                          <m:r>
                            <a:rPr lang="es-EC" i="1"/>
                            <m:t>𝑚</m:t>
                          </m:r>
                          <m:r>
                            <a:rPr lang="es-EC" i="1"/>
                            <m:t>∗</m:t>
                          </m:r>
                          <m:r>
                            <a:rPr lang="es-EC" i="1"/>
                            <m:t>𝑔</m:t>
                          </m:r>
                          <m:r>
                            <a:rPr lang="es-EC" i="1"/>
                            <m:t>)∗</m:t>
                          </m:r>
                          <m:r>
                            <a:rPr lang="es-EC" i="1"/>
                            <m:t>𝑣</m:t>
                          </m:r>
                        </m:num>
                        <m:den>
                          <m:r>
                            <a:rPr lang="es-EC" i="1"/>
                            <m:t>746∗</m:t>
                          </m:r>
                          <m:r>
                            <a:rPr lang="es-EC" i="1"/>
                            <m:t>𝑛</m:t>
                          </m:r>
                        </m:den>
                      </m:f>
                    </m:oMath>
                  </m:oMathPara>
                </a14:m>
                <a:endParaRPr lang="es-EC" dirty="0"/>
              </a:p>
            </p:txBody>
          </p:sp>
        </mc:Choice>
        <mc:Fallback>
          <p:sp>
            <p:nvSpPr>
              <p:cNvPr id="3" name="2 Rectángulo"/>
              <p:cNvSpPr>
                <a:spLocks noRot="1" noChangeAspect="1" noMove="1" noResize="1" noEditPoints="1" noAdjustHandles="1" noChangeArrowheads="1" noChangeShapeType="1" noTextEdit="1"/>
              </p:cNvSpPr>
              <p:nvPr/>
            </p:nvSpPr>
            <p:spPr>
              <a:xfrm>
                <a:off x="3574002" y="4681295"/>
                <a:ext cx="2582174" cy="619913"/>
              </a:xfrm>
              <a:prstGeom prst="rect">
                <a:avLst/>
              </a:prstGeom>
              <a:blipFill rotWithShape="1">
                <a:blip r:embed="rId2"/>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827622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692695"/>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4000" b="1" dirty="0">
                <a:effectLst/>
              </a:rPr>
              <a:t>PROCESO DE FAENAMIENTO DE PORCINOS</a:t>
            </a:r>
          </a:p>
        </p:txBody>
      </p:sp>
      <p:sp>
        <p:nvSpPr>
          <p:cNvPr id="5" name="4 Marcador de texto"/>
          <p:cNvSpPr txBox="1">
            <a:spLocks/>
          </p:cNvSpPr>
          <p:nvPr/>
        </p:nvSpPr>
        <p:spPr>
          <a:xfrm>
            <a:off x="755576" y="2204864"/>
            <a:ext cx="7920880" cy="410445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endParaRPr lang="es-EC" dirty="0" smtClean="0"/>
          </a:p>
          <a:p>
            <a:pPr lvl="0" algn="just"/>
            <a:r>
              <a:rPr lang="es-EC" dirty="0"/>
              <a:t>Las operaciones que se llevan a cabo en el Camal se dividen en 3 etapas: </a:t>
            </a:r>
            <a:endParaRPr lang="es-EC" dirty="0" smtClean="0"/>
          </a:p>
          <a:p>
            <a:pPr lvl="0" algn="just"/>
            <a:endParaRPr lang="es-EC" dirty="0" smtClean="0"/>
          </a:p>
          <a:p>
            <a:pPr lvl="0" algn="just"/>
            <a:r>
              <a:rPr lang="es-EC" dirty="0" smtClean="0"/>
              <a:t>Proceso </a:t>
            </a:r>
            <a:r>
              <a:rPr lang="es-EC" dirty="0"/>
              <a:t>ante-mortem, </a:t>
            </a:r>
            <a:endParaRPr lang="es-EC" dirty="0" smtClean="0"/>
          </a:p>
          <a:p>
            <a:pPr lvl="0" algn="just"/>
            <a:r>
              <a:rPr lang="es-EC" dirty="0" smtClean="0"/>
              <a:t>Operaciones </a:t>
            </a:r>
            <a:r>
              <a:rPr lang="es-EC" dirty="0"/>
              <a:t>de matanza y </a:t>
            </a:r>
            <a:endParaRPr lang="es-EC" dirty="0" smtClean="0"/>
          </a:p>
          <a:p>
            <a:pPr lvl="0" algn="just"/>
            <a:r>
              <a:rPr lang="es-EC" dirty="0" smtClean="0"/>
              <a:t>Proceso </a:t>
            </a:r>
            <a:r>
              <a:rPr lang="es-EC" dirty="0"/>
              <a:t>post-mortem.</a:t>
            </a:r>
            <a:endParaRPr lang="es-EC" dirty="0"/>
          </a:p>
        </p:txBody>
      </p:sp>
    </p:spTree>
    <p:extLst>
      <p:ext uri="{BB962C8B-B14F-4D97-AF65-F5344CB8AC3E}">
        <p14:creationId xmlns:p14="http://schemas.microsoft.com/office/powerpoint/2010/main" val="34523061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-DIMENSIONAMIENTO DE EQUIPOS</a:t>
            </a:r>
            <a:endParaRPr lang="es-EC" sz="3200"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4 Marcador de texto"/>
          <p:cNvSpPr txBox="1">
            <a:spLocks/>
          </p:cNvSpPr>
          <p:nvPr/>
        </p:nvSpPr>
        <p:spPr>
          <a:xfrm>
            <a:off x="611560" y="1808820"/>
            <a:ext cx="6912768" cy="4680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endParaRPr lang="es-EC" dirty="0"/>
          </a:p>
        </p:txBody>
      </p:sp>
      <p:sp>
        <p:nvSpPr>
          <p:cNvPr id="8" name="4 Marcador de texto"/>
          <p:cNvSpPr txBox="1">
            <a:spLocks/>
          </p:cNvSpPr>
          <p:nvPr/>
        </p:nvSpPr>
        <p:spPr>
          <a:xfrm>
            <a:off x="611560" y="1808820"/>
            <a:ext cx="7920880" cy="349238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smtClean="0"/>
              <a:t>Conductores</a:t>
            </a:r>
          </a:p>
          <a:p>
            <a:pPr lvl="0"/>
            <a:r>
              <a:rPr lang="es-EC" dirty="0"/>
              <a:t>Que la sección del conductor pueda transportar la corriente necesaria.</a:t>
            </a:r>
          </a:p>
          <a:p>
            <a:pPr lvl="0"/>
            <a:r>
              <a:rPr lang="es-EC" dirty="0"/>
              <a:t>Que la temperatura de operación del conductor no dañe su aislamiento.</a:t>
            </a:r>
          </a:p>
          <a:p>
            <a:pPr lvl="0"/>
            <a:r>
              <a:rPr lang="es-EC" dirty="0"/>
              <a:t>Que la caída de tensión esté dentro de los parámetros de funcionamiento del equipo eléctrico.</a:t>
            </a:r>
          </a:p>
          <a:p>
            <a:pPr marL="0" indent="0" algn="just">
              <a:buNone/>
            </a:pPr>
            <a:endParaRPr lang="es-EC" dirty="0" smtClean="0"/>
          </a:p>
        </p:txBody>
      </p:sp>
    </p:spTree>
    <p:extLst>
      <p:ext uri="{BB962C8B-B14F-4D97-AF65-F5344CB8AC3E}">
        <p14:creationId xmlns:p14="http://schemas.microsoft.com/office/powerpoint/2010/main" val="38948292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-DIMENSIONAMIENTO DE EQUIPOS</a:t>
            </a:r>
            <a:endParaRPr lang="es-EC" sz="3200"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4 Marcador de texto"/>
          <p:cNvSpPr txBox="1">
            <a:spLocks/>
          </p:cNvSpPr>
          <p:nvPr/>
        </p:nvSpPr>
        <p:spPr>
          <a:xfrm>
            <a:off x="611560" y="1808820"/>
            <a:ext cx="6912768" cy="4680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endParaRPr lang="es-EC" dirty="0"/>
          </a:p>
        </p:txBody>
      </p:sp>
      <p:sp>
        <p:nvSpPr>
          <p:cNvPr id="8" name="4 Marcador de texto"/>
          <p:cNvSpPr txBox="1">
            <a:spLocks/>
          </p:cNvSpPr>
          <p:nvPr/>
        </p:nvSpPr>
        <p:spPr>
          <a:xfrm>
            <a:off x="611560" y="1808820"/>
            <a:ext cx="7920880" cy="414046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Método de cálculo del conductor por caída de tensión </a:t>
            </a:r>
            <a:endParaRPr lang="es-EC" dirty="0" smtClean="0"/>
          </a:p>
          <a:p>
            <a:pPr algn="just"/>
            <a:r>
              <a:rPr lang="es-EC" dirty="0"/>
              <a:t>Escoger el material del conductor que se va a utilizar y que se encuentre disponible en el mercado para la venta. </a:t>
            </a:r>
            <a:r>
              <a:rPr lang="es-EC" dirty="0" smtClean="0"/>
              <a:t> Cobre</a:t>
            </a:r>
          </a:p>
          <a:p>
            <a:pPr algn="just"/>
            <a:endParaRPr lang="es-EC" dirty="0" smtClean="0"/>
          </a:p>
          <a:p>
            <a:pPr lvl="0" algn="just"/>
            <a:r>
              <a:rPr lang="es-EC" dirty="0"/>
              <a:t>Escoger el tipo de aislante del conductor que dependerá de características tecnológicas particulares que poseen los distintos materiales aislantes. </a:t>
            </a:r>
          </a:p>
          <a:p>
            <a:pPr algn="just"/>
            <a:endParaRPr lang="es-EC" dirty="0" smtClean="0"/>
          </a:p>
        </p:txBody>
      </p:sp>
    </p:spTree>
    <p:extLst>
      <p:ext uri="{BB962C8B-B14F-4D97-AF65-F5344CB8AC3E}">
        <p14:creationId xmlns:p14="http://schemas.microsoft.com/office/powerpoint/2010/main" val="1927221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-DIMENSIONAMIENTO DE EQUIPOS</a:t>
            </a:r>
            <a:endParaRPr lang="es-EC" sz="3200"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4 Marcador de texto"/>
          <p:cNvSpPr txBox="1">
            <a:spLocks/>
          </p:cNvSpPr>
          <p:nvPr/>
        </p:nvSpPr>
        <p:spPr>
          <a:xfrm>
            <a:off x="611560" y="1808820"/>
            <a:ext cx="6912768" cy="4680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endParaRPr lang="es-EC" dirty="0"/>
          </a:p>
        </p:txBody>
      </p:sp>
      <p:sp>
        <p:nvSpPr>
          <p:cNvPr id="8" name="4 Marcador de texto"/>
          <p:cNvSpPr txBox="1">
            <a:spLocks/>
          </p:cNvSpPr>
          <p:nvPr/>
        </p:nvSpPr>
        <p:spPr>
          <a:xfrm>
            <a:off x="611560" y="1808820"/>
            <a:ext cx="8064896" cy="756084"/>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Método de cálculo del conductor por caída de tensión </a:t>
            </a:r>
            <a:endParaRPr lang="es-EC" dirty="0" smtClean="0"/>
          </a:p>
          <a:p>
            <a:pPr algn="just"/>
            <a:endParaRPr lang="es-EC" dirty="0" smtClean="0"/>
          </a:p>
        </p:txBody>
      </p:sp>
      <p:graphicFrame>
        <p:nvGraphicFramePr>
          <p:cNvPr id="5" name="4 Objeto"/>
          <p:cNvGraphicFramePr>
            <a:graphicFrameLocks noChangeAspect="1"/>
          </p:cNvGraphicFramePr>
          <p:nvPr>
            <p:extLst>
              <p:ext uri="{D42A27DB-BD31-4B8C-83A1-F6EECF244321}">
                <p14:modId xmlns:p14="http://schemas.microsoft.com/office/powerpoint/2010/main" val="4206862914"/>
              </p:ext>
            </p:extLst>
          </p:nvPr>
        </p:nvGraphicFramePr>
        <p:xfrm>
          <a:off x="2483768" y="3140968"/>
          <a:ext cx="5400600" cy="6095044"/>
        </p:xfrm>
        <a:graphic>
          <a:graphicData uri="http://schemas.openxmlformats.org/presentationml/2006/ole">
            <mc:AlternateContent xmlns:mc="http://schemas.openxmlformats.org/markup-compatibility/2006">
              <mc:Choice xmlns:v="urn:schemas-microsoft-com:vml" Requires="v">
                <p:oleObj spid="_x0000_s54284" name="Documento" r:id="rId3" imgW="5591677" imgH="8048805" progId="Word.Document.12">
                  <p:embed/>
                </p:oleObj>
              </mc:Choice>
              <mc:Fallback>
                <p:oleObj name="Documento" r:id="rId3" imgW="5591677" imgH="8048805" progId="Word.Document.12">
                  <p:embed/>
                  <p:pic>
                    <p:nvPicPr>
                      <p:cNvPr id="0" name=""/>
                      <p:cNvPicPr/>
                      <p:nvPr/>
                    </p:nvPicPr>
                    <p:blipFill>
                      <a:blip r:embed="rId4"/>
                      <a:stretch>
                        <a:fillRect/>
                      </a:stretch>
                    </p:blipFill>
                    <p:spPr>
                      <a:xfrm>
                        <a:off x="2483768" y="3140968"/>
                        <a:ext cx="5400600" cy="6095044"/>
                      </a:xfrm>
                      <a:prstGeom prst="rect">
                        <a:avLst/>
                      </a:prstGeom>
                    </p:spPr>
                  </p:pic>
                </p:oleObj>
              </mc:Fallback>
            </mc:AlternateContent>
          </a:graphicData>
        </a:graphic>
      </p:graphicFrame>
    </p:spTree>
    <p:extLst>
      <p:ext uri="{BB962C8B-B14F-4D97-AF65-F5344CB8AC3E}">
        <p14:creationId xmlns:p14="http://schemas.microsoft.com/office/powerpoint/2010/main" val="21618671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-DIMENSIONAMIENTO DE EQUIPOS</a:t>
            </a:r>
            <a:endParaRPr lang="es-EC" sz="3200"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4 Marcador de texto"/>
          <p:cNvSpPr txBox="1">
            <a:spLocks/>
          </p:cNvSpPr>
          <p:nvPr/>
        </p:nvSpPr>
        <p:spPr>
          <a:xfrm>
            <a:off x="611560" y="1808820"/>
            <a:ext cx="6912768" cy="4680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endParaRPr lang="es-EC" dirty="0"/>
          </a:p>
        </p:txBody>
      </p:sp>
      <p:sp>
        <p:nvSpPr>
          <p:cNvPr id="8" name="4 Marcador de texto"/>
          <p:cNvSpPr txBox="1">
            <a:spLocks/>
          </p:cNvSpPr>
          <p:nvPr/>
        </p:nvSpPr>
        <p:spPr>
          <a:xfrm>
            <a:off x="611560" y="1808820"/>
            <a:ext cx="8064896" cy="756084"/>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smtClean="0"/>
              <a:t>La </a:t>
            </a:r>
            <a:r>
              <a:rPr lang="es-EC" dirty="0"/>
              <a:t>caída de tensión no sea mayor a 3% entre el origen y cualquier punto de utilización en la instalación </a:t>
            </a:r>
            <a:endParaRPr lang="es-EC" dirty="0" smtClean="0"/>
          </a:p>
        </p:txBody>
      </p:sp>
      <mc:AlternateContent xmlns:mc="http://schemas.openxmlformats.org/markup-compatibility/2006">
        <mc:Choice xmlns:a14="http://schemas.microsoft.com/office/drawing/2010/main" Requires="a14">
          <p:sp>
            <p:nvSpPr>
              <p:cNvPr id="3" name="2 Rectángulo"/>
              <p:cNvSpPr/>
              <p:nvPr/>
            </p:nvSpPr>
            <p:spPr>
              <a:xfrm>
                <a:off x="3826566" y="2564904"/>
                <a:ext cx="1609530" cy="369332"/>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m:rPr>
                          <m:sty m:val="p"/>
                        </m:rPr>
                        <a:rPr lang="es-EC"/>
                        <m:t>Δ</m:t>
                      </m:r>
                      <m:r>
                        <a:rPr lang="es-EC" i="1"/>
                        <m:t>𝑣</m:t>
                      </m:r>
                      <m:r>
                        <a:rPr lang="es-EC" i="1"/>
                        <m:t>=</m:t>
                      </m:r>
                      <m:r>
                        <a:rPr lang="es-EC" i="1"/>
                        <m:t>𝑒</m:t>
                      </m:r>
                      <m:r>
                        <a:rPr lang="es-EC" i="1"/>
                        <m:t>∗</m:t>
                      </m:r>
                      <m:r>
                        <a:rPr lang="es-EC" i="1"/>
                        <m:t>𝑉𝑖𝑛</m:t>
                      </m:r>
                    </m:oMath>
                  </m:oMathPara>
                </a14:m>
                <a:endParaRPr lang="es-EC" dirty="0"/>
              </a:p>
            </p:txBody>
          </p:sp>
        </mc:Choice>
        <mc:Fallback>
          <p:sp>
            <p:nvSpPr>
              <p:cNvPr id="3" name="2 Rectángulo"/>
              <p:cNvSpPr>
                <a:spLocks noRot="1" noChangeAspect="1" noMove="1" noResize="1" noEditPoints="1" noAdjustHandles="1" noChangeArrowheads="1" noChangeShapeType="1" noTextEdit="1"/>
              </p:cNvSpPr>
              <p:nvPr/>
            </p:nvSpPr>
            <p:spPr>
              <a:xfrm>
                <a:off x="3826566" y="2564904"/>
                <a:ext cx="1609530" cy="369332"/>
              </a:xfrm>
              <a:prstGeom prst="rect">
                <a:avLst/>
              </a:prstGeom>
              <a:blipFill rotWithShape="1">
                <a:blip r:embed="rId3"/>
                <a:stretch>
                  <a:fillRect/>
                </a:stretch>
              </a:blipFill>
            </p:spPr>
            <p:txBody>
              <a:bodyPr/>
              <a:lstStyle/>
              <a:p>
                <a:r>
                  <a:rPr lang="es-EC">
                    <a:noFill/>
                  </a:rPr>
                  <a:t> </a:t>
                </a:r>
              </a:p>
            </p:txBody>
          </p:sp>
        </mc:Fallback>
      </mc:AlternateContent>
      <p:graphicFrame>
        <p:nvGraphicFramePr>
          <p:cNvPr id="7" name="6 Objeto"/>
          <p:cNvGraphicFramePr>
            <a:graphicFrameLocks noChangeAspect="1"/>
          </p:cNvGraphicFramePr>
          <p:nvPr>
            <p:extLst>
              <p:ext uri="{D42A27DB-BD31-4B8C-83A1-F6EECF244321}">
                <p14:modId xmlns:p14="http://schemas.microsoft.com/office/powerpoint/2010/main" val="3101210863"/>
              </p:ext>
            </p:extLst>
          </p:nvPr>
        </p:nvGraphicFramePr>
        <p:xfrm>
          <a:off x="1276350" y="3505200"/>
          <a:ext cx="7696200" cy="2571750"/>
        </p:xfrm>
        <a:graphic>
          <a:graphicData uri="http://schemas.openxmlformats.org/presentationml/2006/ole">
            <mc:AlternateContent xmlns:mc="http://schemas.openxmlformats.org/markup-compatibility/2006">
              <mc:Choice xmlns:v="urn:schemas-microsoft-com:vml" Requires="v">
                <p:oleObj spid="_x0000_s58370" name="Documento" r:id="rId4" imgW="5591677" imgH="1861868" progId="Word.Document.12">
                  <p:embed/>
                </p:oleObj>
              </mc:Choice>
              <mc:Fallback>
                <p:oleObj name="Documento" r:id="rId4" imgW="5591677" imgH="1861868" progId="Word.Document.12">
                  <p:embed/>
                  <p:pic>
                    <p:nvPicPr>
                      <p:cNvPr id="0" name=""/>
                      <p:cNvPicPr/>
                      <p:nvPr/>
                    </p:nvPicPr>
                    <p:blipFill>
                      <a:blip r:embed="rId5"/>
                      <a:stretch>
                        <a:fillRect/>
                      </a:stretch>
                    </p:blipFill>
                    <p:spPr>
                      <a:xfrm>
                        <a:off x="1276350" y="3505200"/>
                        <a:ext cx="7696200" cy="2571750"/>
                      </a:xfrm>
                      <a:prstGeom prst="rect">
                        <a:avLst/>
                      </a:prstGeom>
                    </p:spPr>
                  </p:pic>
                </p:oleObj>
              </mc:Fallback>
            </mc:AlternateContent>
          </a:graphicData>
        </a:graphic>
      </p:graphicFrame>
    </p:spTree>
    <p:extLst>
      <p:ext uri="{BB962C8B-B14F-4D97-AF65-F5344CB8AC3E}">
        <p14:creationId xmlns:p14="http://schemas.microsoft.com/office/powerpoint/2010/main" val="3871035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-DIMENSIONAMIENTO DE EQUIPOS</a:t>
            </a:r>
            <a:endParaRPr lang="es-EC" sz="3200"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4 Marcador de texto"/>
          <p:cNvSpPr txBox="1">
            <a:spLocks/>
          </p:cNvSpPr>
          <p:nvPr/>
        </p:nvSpPr>
        <p:spPr>
          <a:xfrm>
            <a:off x="611560" y="1808820"/>
            <a:ext cx="6912768" cy="4680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endParaRPr lang="es-EC" dirty="0"/>
          </a:p>
        </p:txBody>
      </p:sp>
      <p:sp>
        <p:nvSpPr>
          <p:cNvPr id="8" name="4 Marcador de texto"/>
          <p:cNvSpPr txBox="1">
            <a:spLocks/>
          </p:cNvSpPr>
          <p:nvPr/>
        </p:nvSpPr>
        <p:spPr>
          <a:xfrm>
            <a:off x="611560" y="1808820"/>
            <a:ext cx="8064896" cy="756084"/>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smtClean="0"/>
              <a:t>La </a:t>
            </a:r>
            <a:r>
              <a:rPr lang="es-EC" dirty="0"/>
              <a:t>caída de tensión no sea mayor a 3% entre el origen y cualquier punto de utilización en la instalación </a:t>
            </a:r>
            <a:endParaRPr lang="es-EC" dirty="0" smtClean="0"/>
          </a:p>
        </p:txBody>
      </p:sp>
      <mc:AlternateContent xmlns:mc="http://schemas.openxmlformats.org/markup-compatibility/2006">
        <mc:Choice xmlns:a14="http://schemas.microsoft.com/office/drawing/2010/main" Requires="a14">
          <p:sp>
            <p:nvSpPr>
              <p:cNvPr id="3" name="2 Rectángulo"/>
              <p:cNvSpPr/>
              <p:nvPr/>
            </p:nvSpPr>
            <p:spPr>
              <a:xfrm>
                <a:off x="3826566" y="2564904"/>
                <a:ext cx="1609530" cy="369332"/>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m:rPr>
                          <m:sty m:val="p"/>
                        </m:rPr>
                        <a:rPr lang="es-EC"/>
                        <m:t>Δ</m:t>
                      </m:r>
                      <m:r>
                        <a:rPr lang="es-EC" i="1"/>
                        <m:t>𝑣</m:t>
                      </m:r>
                      <m:r>
                        <a:rPr lang="es-EC" i="1"/>
                        <m:t>=</m:t>
                      </m:r>
                      <m:r>
                        <a:rPr lang="es-EC" i="1"/>
                        <m:t>𝑒</m:t>
                      </m:r>
                      <m:r>
                        <a:rPr lang="es-EC" i="1"/>
                        <m:t>∗</m:t>
                      </m:r>
                      <m:r>
                        <a:rPr lang="es-EC" i="1"/>
                        <m:t>𝑉𝑖𝑛</m:t>
                      </m:r>
                    </m:oMath>
                  </m:oMathPara>
                </a14:m>
                <a:endParaRPr lang="es-EC" dirty="0"/>
              </a:p>
            </p:txBody>
          </p:sp>
        </mc:Choice>
        <mc:Fallback>
          <p:sp>
            <p:nvSpPr>
              <p:cNvPr id="3" name="2 Rectángulo"/>
              <p:cNvSpPr>
                <a:spLocks noRot="1" noChangeAspect="1" noMove="1" noResize="1" noEditPoints="1" noAdjustHandles="1" noChangeArrowheads="1" noChangeShapeType="1" noTextEdit="1"/>
              </p:cNvSpPr>
              <p:nvPr/>
            </p:nvSpPr>
            <p:spPr>
              <a:xfrm>
                <a:off x="3826566" y="2564904"/>
                <a:ext cx="1609530" cy="369332"/>
              </a:xfrm>
              <a:prstGeom prst="rect">
                <a:avLst/>
              </a:prstGeom>
              <a:blipFill rotWithShape="1">
                <a:blip r:embed="rId3"/>
                <a:stretch>
                  <a:fillRect/>
                </a:stretch>
              </a:blipFill>
            </p:spPr>
            <p:txBody>
              <a:bodyPr/>
              <a:lstStyle/>
              <a:p>
                <a:r>
                  <a:rPr lang="es-EC">
                    <a:noFill/>
                  </a:rPr>
                  <a:t> </a:t>
                </a:r>
              </a:p>
            </p:txBody>
          </p:sp>
        </mc:Fallback>
      </mc:AlternateContent>
      <p:graphicFrame>
        <p:nvGraphicFramePr>
          <p:cNvPr id="7" name="6 Objeto"/>
          <p:cNvGraphicFramePr>
            <a:graphicFrameLocks noChangeAspect="1"/>
          </p:cNvGraphicFramePr>
          <p:nvPr>
            <p:extLst>
              <p:ext uri="{D42A27DB-BD31-4B8C-83A1-F6EECF244321}">
                <p14:modId xmlns:p14="http://schemas.microsoft.com/office/powerpoint/2010/main" val="3512903911"/>
              </p:ext>
            </p:extLst>
          </p:nvPr>
        </p:nvGraphicFramePr>
        <p:xfrm>
          <a:off x="1276350" y="3505200"/>
          <a:ext cx="7696200" cy="2571750"/>
        </p:xfrm>
        <a:graphic>
          <a:graphicData uri="http://schemas.openxmlformats.org/presentationml/2006/ole">
            <mc:AlternateContent xmlns:mc="http://schemas.openxmlformats.org/markup-compatibility/2006">
              <mc:Choice xmlns:v="urn:schemas-microsoft-com:vml" Requires="v">
                <p:oleObj spid="_x0000_s59395" name="Documento" r:id="rId4" imgW="5591677" imgH="1861868" progId="Word.Document.12">
                  <p:embed/>
                </p:oleObj>
              </mc:Choice>
              <mc:Fallback>
                <p:oleObj name="Documento" r:id="rId4" imgW="5591677" imgH="1861868" progId="Word.Document.12">
                  <p:embed/>
                  <p:pic>
                    <p:nvPicPr>
                      <p:cNvPr id="0" name=""/>
                      <p:cNvPicPr/>
                      <p:nvPr/>
                    </p:nvPicPr>
                    <p:blipFill>
                      <a:blip r:embed="rId5"/>
                      <a:stretch>
                        <a:fillRect/>
                      </a:stretch>
                    </p:blipFill>
                    <p:spPr>
                      <a:xfrm>
                        <a:off x="1276350" y="3505200"/>
                        <a:ext cx="7696200" cy="2571750"/>
                      </a:xfrm>
                      <a:prstGeom prst="rect">
                        <a:avLst/>
                      </a:prstGeom>
                    </p:spPr>
                  </p:pic>
                </p:oleObj>
              </mc:Fallback>
            </mc:AlternateContent>
          </a:graphicData>
        </a:graphic>
      </p:graphicFrame>
    </p:spTree>
    <p:extLst>
      <p:ext uri="{BB962C8B-B14F-4D97-AF65-F5344CB8AC3E}">
        <p14:creationId xmlns:p14="http://schemas.microsoft.com/office/powerpoint/2010/main" val="5919604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3200" dirty="0">
                <a:effectLst/>
              </a:rPr>
              <a:t>INGENIERÍA </a:t>
            </a:r>
            <a:r>
              <a:rPr lang="es-EC" sz="3200" dirty="0" smtClean="0">
                <a:effectLst/>
              </a:rPr>
              <a:t>DE DETALLE -DIMENSIONAMIENTO DE EQUIPOS</a:t>
            </a:r>
            <a:endParaRPr lang="es-EC" sz="3200"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4 Marcador de texto"/>
          <p:cNvSpPr txBox="1">
            <a:spLocks/>
          </p:cNvSpPr>
          <p:nvPr/>
        </p:nvSpPr>
        <p:spPr>
          <a:xfrm>
            <a:off x="611560" y="1808820"/>
            <a:ext cx="6912768" cy="4680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endParaRPr lang="es-EC" dirty="0"/>
          </a:p>
        </p:txBody>
      </p:sp>
      <p:sp>
        <p:nvSpPr>
          <p:cNvPr id="8" name="4 Marcador de texto"/>
          <p:cNvSpPr txBox="1">
            <a:spLocks/>
          </p:cNvSpPr>
          <p:nvPr/>
        </p:nvSpPr>
        <p:spPr>
          <a:xfrm>
            <a:off x="611560" y="1845754"/>
            <a:ext cx="8064896" cy="1943286"/>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Motores trifásicos </a:t>
            </a:r>
            <a:endParaRPr lang="es-EC" dirty="0" smtClean="0"/>
          </a:p>
          <a:p>
            <a:pPr marL="0" indent="0" algn="just">
              <a:buNone/>
            </a:pPr>
            <a:r>
              <a:rPr lang="es-EC" dirty="0"/>
              <a:t>S</a:t>
            </a:r>
            <a:r>
              <a:rPr lang="es-EC" dirty="0" smtClean="0"/>
              <a:t>obredimensionamos </a:t>
            </a:r>
            <a:r>
              <a:rPr lang="es-EC" dirty="0"/>
              <a:t>en un 25 % más esa corriente por seguridad</a:t>
            </a:r>
            <a:r>
              <a:rPr lang="es-EC" dirty="0" smtClean="0"/>
              <a:t>.</a:t>
            </a:r>
          </a:p>
          <a:p>
            <a:pPr marL="0" indent="0" algn="just">
              <a:buNone/>
            </a:pPr>
            <a:endParaRPr lang="es-EC" dirty="0"/>
          </a:p>
          <a:p>
            <a:pPr marL="0" indent="0" algn="just">
              <a:buNone/>
            </a:pPr>
            <a:r>
              <a:rPr lang="es-EC" dirty="0" smtClean="0"/>
              <a:t>16 A ------- 20 A</a:t>
            </a:r>
          </a:p>
          <a:p>
            <a:pPr marL="0" indent="0" algn="just">
              <a:buNone/>
            </a:pPr>
            <a:endParaRPr lang="es-EC" dirty="0"/>
          </a:p>
          <a:p>
            <a:pPr marL="0" indent="0" algn="just">
              <a:buNone/>
            </a:pPr>
            <a:endParaRPr lang="es-EC" dirty="0" smtClean="0"/>
          </a:p>
          <a:p>
            <a:pPr marL="0" indent="0" algn="just">
              <a:buNone/>
            </a:pPr>
            <a:endParaRPr lang="es-EC" dirty="0" smtClean="0"/>
          </a:p>
        </p:txBody>
      </p:sp>
      <p:pic>
        <p:nvPicPr>
          <p:cNvPr id="10" name="9 Imagen"/>
          <p:cNvPicPr/>
          <p:nvPr/>
        </p:nvPicPr>
        <p:blipFill>
          <a:blip r:embed="rId2">
            <a:extLst>
              <a:ext uri="{28A0092B-C50C-407E-A947-70E740481C1C}">
                <a14:useLocalDpi xmlns:a14="http://schemas.microsoft.com/office/drawing/2010/main" val="0"/>
              </a:ext>
            </a:extLst>
          </a:blip>
          <a:srcRect/>
          <a:stretch>
            <a:fillRect/>
          </a:stretch>
        </p:blipFill>
        <p:spPr bwMode="auto">
          <a:xfrm>
            <a:off x="3059832" y="2984857"/>
            <a:ext cx="5431790" cy="1944370"/>
          </a:xfrm>
          <a:prstGeom prst="rect">
            <a:avLst/>
          </a:prstGeom>
          <a:noFill/>
          <a:ln>
            <a:noFill/>
          </a:ln>
        </p:spPr>
      </p:pic>
    </p:spTree>
    <p:extLst>
      <p:ext uri="{BB962C8B-B14F-4D97-AF65-F5344CB8AC3E}">
        <p14:creationId xmlns:p14="http://schemas.microsoft.com/office/powerpoint/2010/main" val="39707910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2800" dirty="0">
                <a:effectLst/>
              </a:rPr>
              <a:t>INGENIERÍA </a:t>
            </a:r>
            <a:r>
              <a:rPr lang="es-EC" sz="2800" dirty="0" smtClean="0">
                <a:effectLst/>
              </a:rPr>
              <a:t>DE DETALLE –DIMENSIONAMIENTO DE PROTECCIONES</a:t>
            </a:r>
            <a:endParaRPr lang="es-EC" sz="2800"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4 Marcador de texto"/>
          <p:cNvSpPr txBox="1">
            <a:spLocks/>
          </p:cNvSpPr>
          <p:nvPr/>
        </p:nvSpPr>
        <p:spPr>
          <a:xfrm>
            <a:off x="611560" y="1808820"/>
            <a:ext cx="6912768" cy="4680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endParaRPr lang="es-EC" dirty="0"/>
          </a:p>
        </p:txBody>
      </p:sp>
      <mc:AlternateContent xmlns:mc="http://schemas.openxmlformats.org/markup-compatibility/2006">
        <mc:Choice xmlns:a14="http://schemas.microsoft.com/office/drawing/2010/main" Requires="a14">
          <p:sp>
            <p:nvSpPr>
              <p:cNvPr id="8" name="4 Marcador de texto"/>
              <p:cNvSpPr txBox="1">
                <a:spLocks/>
              </p:cNvSpPr>
              <p:nvPr/>
            </p:nvSpPr>
            <p:spPr>
              <a:xfrm>
                <a:off x="611560" y="1845754"/>
                <a:ext cx="8064896" cy="424754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just">
                  <a:buNone/>
                </a:pPr>
                <a:r>
                  <a:rPr lang="es-EC" dirty="0"/>
                  <a:t>El motor posee básicamente 2 tipos de protecciones, la primera es la protección contra corto circuitos (interruptor magnético) y la protección contra sobrecarga (interruptor térmico</a:t>
                </a:r>
                <a:r>
                  <a:rPr lang="es-EC" dirty="0" smtClean="0"/>
                  <a:t>)</a:t>
                </a:r>
              </a:p>
              <a:p>
                <a:pPr algn="just"/>
                <a:r>
                  <a:rPr lang="es-EC" dirty="0"/>
                  <a:t>Se ubica  las especificaciones técnicas del </a:t>
                </a:r>
                <a:r>
                  <a:rPr lang="es-EC" dirty="0" smtClean="0"/>
                  <a:t>motor,  </a:t>
                </a:r>
                <a:r>
                  <a:rPr lang="es-EC" dirty="0"/>
                  <a:t>localizamos el factor de servicio, la corriente nominal y la potencia del motor</a:t>
                </a:r>
                <a:endParaRPr lang="es-EC" dirty="0"/>
              </a:p>
              <a:p>
                <a:pPr algn="just"/>
                <a:r>
                  <a:rPr lang="es-EC" dirty="0"/>
                  <a:t>Calculamos la corriente de protección </a:t>
                </a:r>
                <a:r>
                  <a:rPr lang="es-EC" dirty="0" err="1" smtClean="0"/>
                  <a:t>Ip</a:t>
                </a:r>
                <a:endParaRPr lang="es-EC" dirty="0" smtClean="0"/>
              </a:p>
              <a:p>
                <a:pPr marL="0" indent="0" algn="just">
                  <a:buNone/>
                </a:pPr>
                <a14:m>
                  <m:oMathPara xmlns:m="http://schemas.openxmlformats.org/officeDocument/2006/math">
                    <m:oMathParaPr>
                      <m:jc m:val="centerGroup"/>
                    </m:oMathParaPr>
                    <m:oMath xmlns:m="http://schemas.openxmlformats.org/officeDocument/2006/math">
                      <m:sSub>
                        <m:sSubPr>
                          <m:ctrlPr>
                            <a:rPr lang="es-EC" i="1"/>
                          </m:ctrlPr>
                        </m:sSubPr>
                        <m:e>
                          <m:r>
                            <a:rPr lang="es-EC" i="1"/>
                            <m:t>𝐼</m:t>
                          </m:r>
                        </m:e>
                        <m:sub>
                          <m:r>
                            <a:rPr lang="es-EC" i="1"/>
                            <m:t>𝑝</m:t>
                          </m:r>
                        </m:sub>
                      </m:sSub>
                      <m:r>
                        <a:rPr lang="es-EC" i="1"/>
                        <m:t>=</m:t>
                      </m:r>
                      <m:r>
                        <a:rPr lang="es-EC" i="1"/>
                        <m:t>𝐶</m:t>
                      </m:r>
                      <m:r>
                        <a:rPr lang="es-EC" i="1"/>
                        <m:t>∗</m:t>
                      </m:r>
                      <m:sSub>
                        <m:sSubPr>
                          <m:ctrlPr>
                            <a:rPr lang="es-EC" i="1"/>
                          </m:ctrlPr>
                        </m:sSubPr>
                        <m:e>
                          <m:r>
                            <a:rPr lang="es-EC" i="1"/>
                            <m:t>𝐼</m:t>
                          </m:r>
                        </m:e>
                        <m:sub>
                          <m:r>
                            <a:rPr lang="es-EC" i="1"/>
                            <m:t>𝑛</m:t>
                          </m:r>
                        </m:sub>
                      </m:sSub>
                    </m:oMath>
                  </m:oMathPara>
                </a14:m>
                <a:endParaRPr lang="es-EC" dirty="0" smtClean="0"/>
              </a:p>
              <a:p>
                <a:pPr marL="0" indent="0" algn="just">
                  <a:buNone/>
                </a:pPr>
                <a:endParaRPr lang="es-EC" dirty="0" smtClean="0"/>
              </a:p>
            </p:txBody>
          </p:sp>
        </mc:Choice>
        <mc:Fallback>
          <p:sp>
            <p:nvSpPr>
              <p:cNvPr id="8" name="4 Marcador de texto"/>
              <p:cNvSpPr txBox="1">
                <a:spLocks noRot="1" noChangeAspect="1" noMove="1" noResize="1" noEditPoints="1" noAdjustHandles="1" noChangeArrowheads="1" noChangeShapeType="1" noTextEdit="1"/>
              </p:cNvSpPr>
              <p:nvPr/>
            </p:nvSpPr>
            <p:spPr>
              <a:xfrm>
                <a:off x="611560" y="1845754"/>
                <a:ext cx="8064896" cy="4247542"/>
              </a:xfrm>
              <a:prstGeom prst="rect">
                <a:avLst/>
              </a:prstGeom>
              <a:blipFill rotWithShape="1">
                <a:blip r:embed="rId2"/>
                <a:stretch>
                  <a:fillRect l="-1134" t="-1148" r="-1209"/>
                </a:stretch>
              </a:blipFill>
            </p:spPr>
            <p:txBody>
              <a:bodyPr/>
              <a:lstStyle/>
              <a:p>
                <a:r>
                  <a:rPr lang="es-EC">
                    <a:noFill/>
                  </a:rPr>
                  <a:t> </a:t>
                </a:r>
              </a:p>
            </p:txBody>
          </p:sp>
        </mc:Fallback>
      </mc:AlternateContent>
    </p:spTree>
    <p:extLst>
      <p:ext uri="{BB962C8B-B14F-4D97-AF65-F5344CB8AC3E}">
        <p14:creationId xmlns:p14="http://schemas.microsoft.com/office/powerpoint/2010/main" val="125364245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188641"/>
            <a:ext cx="3096344" cy="3672407"/>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2000" dirty="0">
                <a:effectLst/>
              </a:rPr>
              <a:t>INGENIERÍA </a:t>
            </a:r>
            <a:r>
              <a:rPr lang="es-EC" sz="2000" dirty="0" smtClean="0">
                <a:effectLst/>
              </a:rPr>
              <a:t>DE DETALLE –DIMENSIONAMIENTO DE PROTECCIONES</a:t>
            </a:r>
            <a:endParaRPr lang="es-EC" sz="2000"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4 Marcador de texto"/>
          <p:cNvSpPr txBox="1">
            <a:spLocks/>
          </p:cNvSpPr>
          <p:nvPr/>
        </p:nvSpPr>
        <p:spPr>
          <a:xfrm>
            <a:off x="611560" y="1808820"/>
            <a:ext cx="6912768" cy="4680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endParaRPr lang="es-EC" dirty="0"/>
          </a:p>
        </p:txBody>
      </p:sp>
      <p:pic>
        <p:nvPicPr>
          <p:cNvPr id="6" name="5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332656"/>
            <a:ext cx="5164802" cy="6261194"/>
          </a:xfrm>
          <a:prstGeom prst="rect">
            <a:avLst/>
          </a:prstGeom>
          <a:noFill/>
          <a:ln>
            <a:noFill/>
          </a:ln>
        </p:spPr>
      </p:pic>
    </p:spTree>
    <p:extLst>
      <p:ext uri="{BB962C8B-B14F-4D97-AF65-F5344CB8AC3E}">
        <p14:creationId xmlns:p14="http://schemas.microsoft.com/office/powerpoint/2010/main" val="21661104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692696"/>
            <a:ext cx="4248472" cy="2268252"/>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4000" b="1" dirty="0">
                <a:effectLst/>
              </a:rPr>
              <a:t>PROCESO DE FAENAMIENTO DE PORCINOS</a:t>
            </a:r>
          </a:p>
        </p:txBody>
      </p:sp>
      <p:pic>
        <p:nvPicPr>
          <p:cNvPr id="6" name="5 Imagen"/>
          <p:cNvPicPr/>
          <p:nvPr/>
        </p:nvPicPr>
        <p:blipFill>
          <a:blip r:embed="rId2">
            <a:extLst>
              <a:ext uri="{28A0092B-C50C-407E-A947-70E740481C1C}">
                <a14:useLocalDpi xmlns:a14="http://schemas.microsoft.com/office/drawing/2010/main" val="0"/>
              </a:ext>
            </a:extLst>
          </a:blip>
          <a:srcRect/>
          <a:stretch>
            <a:fillRect/>
          </a:stretch>
        </p:blipFill>
        <p:spPr bwMode="auto">
          <a:xfrm>
            <a:off x="4788024" y="404664"/>
            <a:ext cx="4176464" cy="6120680"/>
          </a:xfrm>
          <a:prstGeom prst="rect">
            <a:avLst/>
          </a:prstGeom>
          <a:noFill/>
          <a:ln>
            <a:noFill/>
          </a:ln>
        </p:spPr>
      </p:pic>
    </p:spTree>
    <p:extLst>
      <p:ext uri="{BB962C8B-B14F-4D97-AF65-F5344CB8AC3E}">
        <p14:creationId xmlns:p14="http://schemas.microsoft.com/office/powerpoint/2010/main" val="15287877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539552" y="692695"/>
            <a:ext cx="8352928" cy="864095"/>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sz="4000" b="1" dirty="0">
                <a:effectLst/>
              </a:rPr>
              <a:t>PROCESO DE FAENAMIENTO DE PORCINOS</a:t>
            </a:r>
          </a:p>
        </p:txBody>
      </p:sp>
      <p:sp>
        <p:nvSpPr>
          <p:cNvPr id="5" name="4 Marcador de texto"/>
          <p:cNvSpPr txBox="1">
            <a:spLocks/>
          </p:cNvSpPr>
          <p:nvPr/>
        </p:nvSpPr>
        <p:spPr>
          <a:xfrm>
            <a:off x="755576" y="2204864"/>
            <a:ext cx="3168352" cy="57606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dirty="0" smtClean="0"/>
              <a:t>Recepción </a:t>
            </a:r>
          </a:p>
          <a:p>
            <a:pPr lvl="0" algn="just"/>
            <a:endParaRPr lang="es-EC" dirty="0"/>
          </a:p>
        </p:txBody>
      </p:sp>
      <p:pic>
        <p:nvPicPr>
          <p:cNvPr id="6" name="5 Imagen" descr="agrosuper_172228"/>
          <p:cNvPicPr/>
          <p:nvPr/>
        </p:nvPicPr>
        <p:blipFill rotWithShape="1">
          <a:blip r:embed="rId2">
            <a:extLst>
              <a:ext uri="{28A0092B-C50C-407E-A947-70E740481C1C}">
                <a14:useLocalDpi xmlns:a14="http://schemas.microsoft.com/office/drawing/2010/main" val="0"/>
              </a:ext>
            </a:extLst>
          </a:blip>
          <a:srcRect l="43644"/>
          <a:stretch/>
        </p:blipFill>
        <p:spPr bwMode="auto">
          <a:xfrm>
            <a:off x="967368" y="2780928"/>
            <a:ext cx="2956560" cy="3501390"/>
          </a:xfrm>
          <a:prstGeom prst="rect">
            <a:avLst/>
          </a:prstGeom>
          <a:noFill/>
          <a:ln>
            <a:noFill/>
          </a:ln>
          <a:extLst>
            <a:ext uri="{53640926-AAD7-44D8-BBD7-CCE9431645EC}">
              <a14:shadowObscured xmlns:a14="http://schemas.microsoft.com/office/drawing/2010/main"/>
            </a:ext>
          </a:extLst>
        </p:spPr>
      </p:pic>
      <p:sp>
        <p:nvSpPr>
          <p:cNvPr id="7" name="4 Marcador de texto"/>
          <p:cNvSpPr txBox="1">
            <a:spLocks/>
          </p:cNvSpPr>
          <p:nvPr/>
        </p:nvSpPr>
        <p:spPr>
          <a:xfrm>
            <a:off x="5148064" y="2204864"/>
            <a:ext cx="3168352" cy="57606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s-EC" dirty="0" smtClean="0"/>
              <a:t>Inspección </a:t>
            </a:r>
          </a:p>
          <a:p>
            <a:pPr lvl="0" algn="just"/>
            <a:endParaRPr lang="es-EC" dirty="0"/>
          </a:p>
        </p:txBody>
      </p:sp>
      <p:pic>
        <p:nvPicPr>
          <p:cNvPr id="8" name="7 Imagen"/>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766361"/>
            <a:ext cx="3190875" cy="3552825"/>
          </a:xfrm>
          <a:prstGeom prst="rect">
            <a:avLst/>
          </a:prstGeom>
          <a:noFill/>
          <a:ln>
            <a:noFill/>
          </a:ln>
        </p:spPr>
      </p:pic>
    </p:spTree>
    <p:extLst>
      <p:ext uri="{BB962C8B-B14F-4D97-AF65-F5344CB8AC3E}">
        <p14:creationId xmlns:p14="http://schemas.microsoft.com/office/powerpoint/2010/main" val="124846398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jecutivo">
  <a:themeElements>
    <a:clrScheme name="Ejecutivo">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jecutiv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jecutiv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1110</TotalTime>
  <Words>2210</Words>
  <Application>Microsoft Office PowerPoint</Application>
  <PresentationFormat>Presentación en pantalla (4:3)</PresentationFormat>
  <Paragraphs>263</Paragraphs>
  <Slides>77</Slides>
  <Notes>0</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77</vt:i4>
      </vt:variant>
    </vt:vector>
  </HeadingPairs>
  <TitlesOfParts>
    <vt:vector size="80" baseType="lpstr">
      <vt:lpstr>Ejecutivo</vt:lpstr>
      <vt:lpstr>Documento de Microsoft Word</vt:lpstr>
      <vt:lpstr>Dibujo de Microsoft Visio</vt:lpstr>
      <vt:lpstr>INGENIERÍA BÁSICA Y DE DETALLE DEL SISTEMA DE TRASNPORTE ELEVADO Y HORNO CHAMUSCADOR DE PORCINOS DEL CAMAL MUNICIPAL DE LA CIUDAD DE TULCÁN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INGENIERÍA BÁSICA Y DE DETALLE DEL SISTEMA DE TRASNPORTE ELEVADO Y HORNO CHAMUSCADOR DE PORCINOS DEL CAMAL MUNICIPAL DE LA CIUDAD DE TULCÁN</dc:title>
  <dc:creator>USER</dc:creator>
  <cp:lastModifiedBy>USER</cp:lastModifiedBy>
  <cp:revision>26</cp:revision>
  <dcterms:created xsi:type="dcterms:W3CDTF">2015-05-04T16:02:04Z</dcterms:created>
  <dcterms:modified xsi:type="dcterms:W3CDTF">2015-05-05T10:32:53Z</dcterms:modified>
</cp:coreProperties>
</file>