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62" r:id="rId3"/>
    <p:sldId id="282" r:id="rId4"/>
    <p:sldId id="270" r:id="rId5"/>
    <p:sldId id="271" r:id="rId6"/>
    <p:sldId id="272" r:id="rId7"/>
    <p:sldId id="281" r:id="rId8"/>
    <p:sldId id="259" r:id="rId9"/>
    <p:sldId id="276" r:id="rId10"/>
    <p:sldId id="277" r:id="rId11"/>
    <p:sldId id="291" r:id="rId12"/>
    <p:sldId id="280" r:id="rId13"/>
    <p:sldId id="287" r:id="rId14"/>
    <p:sldId id="279" r:id="rId15"/>
    <p:sldId id="288" r:id="rId16"/>
    <p:sldId id="289" r:id="rId17"/>
    <p:sldId id="290" r:id="rId18"/>
    <p:sldId id="261" r:id="rId19"/>
    <p:sldId id="283" r:id="rId20"/>
    <p:sldId id="263" r:id="rId21"/>
    <p:sldId id="284" r:id="rId22"/>
    <p:sldId id="285" r:id="rId23"/>
    <p:sldId id="286" r:id="rId24"/>
    <p:sldId id="264" r:id="rId25"/>
  </p:sldIdLst>
  <p:sldSz cx="9144000" cy="6858000" type="screen4x3"/>
  <p:notesSz cx="7315200" cy="9601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merchan" initials="vm" lastIdx="1" clrIdx="0"/>
  <p:cmAuthor id="1" name="Merchán" initials="V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9-18T22:18:51.851" idx="1">
    <p:pos x="5760" y="0"/>
    <p:text>HAGO RECTIFICACIONES A LA FORMA DE PLANTEAR UN PROBLEMA. ESCRIBO EN ROJO.
EJEMPLO DE PROBLEMA: SI EL PROBLEMA ES LA DISFUNCIÓN O MAL FUNCIONAMIENTO DEL HOGAR, LAS CAUSAS PUEDEN SER: CRISIS ECONÓMICA, FALTA DE COMUNICACIÓN. LOS EFECTOS: RENCILLAS, CONSUMO EXAGERADO DE BEBIDAS ALCOHÓLICAS.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798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143575" y="0"/>
            <a:ext cx="3169921" cy="4798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313B4-659F-4994-BB0C-A1D59B1B1C0B}" type="datetimeFigureOut">
              <a:rPr lang="es-EC" smtClean="0"/>
              <a:pPr/>
              <a:t>08/08/2014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119837"/>
            <a:ext cx="3169921" cy="4798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143575" y="9119837"/>
            <a:ext cx="3169921" cy="4798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44A22-F397-4404-B678-DBDAE564D736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DE7F-3F5D-4C78-9837-6E86C2724674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D19C-2DA7-41E4-A227-C8C35AF9DE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DE7F-3F5D-4C78-9837-6E86C2724674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D19C-2DA7-41E4-A227-C8C35AF9DE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DE7F-3F5D-4C78-9837-6E86C2724674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D19C-2DA7-41E4-A227-C8C35AF9DE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DE7F-3F5D-4C78-9837-6E86C2724674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D19C-2DA7-41E4-A227-C8C35AF9DE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DE7F-3F5D-4C78-9837-6E86C2724674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D19C-2DA7-41E4-A227-C8C35AF9DE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DE7F-3F5D-4C78-9837-6E86C2724674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D19C-2DA7-41E4-A227-C8C35AF9DE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DE7F-3F5D-4C78-9837-6E86C2724674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D19C-2DA7-41E4-A227-C8C35AF9DE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DE7F-3F5D-4C78-9837-6E86C2724674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D19C-2DA7-41E4-A227-C8C35AF9DE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DE7F-3F5D-4C78-9837-6E86C2724674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D19C-2DA7-41E4-A227-C8C35AF9DE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DE7F-3F5D-4C78-9837-6E86C2724674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D19C-2DA7-41E4-A227-C8C35AF9DE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DE7F-3F5D-4C78-9837-6E86C2724674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D19C-2DA7-41E4-A227-C8C35AF9DE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DE7F-3F5D-4C78-9837-6E86C2724674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FD19C-2DA7-41E4-A227-C8C35AF9DE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1714488"/>
            <a:ext cx="8429684" cy="4857784"/>
          </a:xfrm>
        </p:spPr>
        <p:txBody>
          <a:bodyPr>
            <a:normAutofit fontScale="90000"/>
          </a:bodyPr>
          <a:lstStyle/>
          <a:p>
            <a:r>
              <a:rPr lang="es-ES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DESARROLLO DE UNA GUÍA PARA LA IMPLANTACIÓN DEL MODELO DE GESTIÓN DE SEGURIDAD DE LA INFORMACIÓN EN EL IGM</a:t>
            </a:r>
            <a:r>
              <a:rPr lang="es-ES" sz="3600" b="1" dirty="0" smtClean="0">
                <a:solidFill>
                  <a:srgbClr val="00B0F0"/>
                </a:solidFill>
              </a:rPr>
              <a:t/>
            </a:r>
            <a:br>
              <a:rPr lang="es-ES" sz="3600" b="1" dirty="0" smtClean="0">
                <a:solidFill>
                  <a:srgbClr val="00B0F0"/>
                </a:solidFill>
              </a:rPr>
            </a:br>
            <a:r>
              <a:rPr lang="es-ES" sz="3200" b="1" dirty="0">
                <a:solidFill>
                  <a:srgbClr val="00B0F0"/>
                </a:solidFill>
              </a:rPr>
              <a:t/>
            </a:r>
            <a:br>
              <a:rPr lang="es-ES" sz="3200" b="1" dirty="0">
                <a:solidFill>
                  <a:srgbClr val="00B0F0"/>
                </a:solidFill>
              </a:rPr>
            </a:br>
            <a:r>
              <a:rPr lang="es-ES" sz="27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MAESTRIA EN EVALUACIÓN Y AUDITORÍA DE SISTEMAS TECNOLÓGICOS</a:t>
            </a:r>
            <a:br>
              <a:rPr lang="es-ES" sz="27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s-ES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 Promoción</a:t>
            </a:r>
            <a:r>
              <a:rPr lang="es-ES" sz="3200" b="1" dirty="0" smtClean="0">
                <a:solidFill>
                  <a:srgbClr val="00B0F0"/>
                </a:solidFill>
              </a:rPr>
              <a:t/>
            </a:r>
            <a:br>
              <a:rPr lang="es-ES" sz="3200" b="1" dirty="0" smtClean="0">
                <a:solidFill>
                  <a:srgbClr val="00B0F0"/>
                </a:solidFill>
              </a:rPr>
            </a:br>
            <a:r>
              <a:rPr lang="es-ES" sz="3200" b="1" dirty="0">
                <a:solidFill>
                  <a:srgbClr val="00B0F0"/>
                </a:solidFill>
              </a:rPr>
              <a:t/>
            </a:r>
            <a:br>
              <a:rPr lang="es-ES" sz="3200" b="1" dirty="0">
                <a:solidFill>
                  <a:srgbClr val="00B0F0"/>
                </a:solidFill>
              </a:rPr>
            </a:br>
            <a:r>
              <a:rPr lang="es-ES" sz="2200" b="1" dirty="0" smtClean="0">
                <a:solidFill>
                  <a:schemeClr val="accent5">
                    <a:lumMod val="50000"/>
                  </a:schemeClr>
                </a:solidFill>
              </a:rPr>
              <a:t>AUTOR: </a:t>
            </a:r>
            <a:r>
              <a:rPr lang="es-E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Ing. Lorena Guevara</a:t>
            </a:r>
            <a:br>
              <a:rPr lang="es-E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s-E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s-E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s-ES" sz="2200" b="1" dirty="0">
                <a:solidFill>
                  <a:schemeClr val="accent5">
                    <a:lumMod val="50000"/>
                  </a:schemeClr>
                </a:solidFill>
              </a:rPr>
              <a:t>DIRECTOR DE TESIS:</a:t>
            </a:r>
            <a:r>
              <a:rPr lang="es-ES" sz="2200" b="1" dirty="0">
                <a:solidFill>
                  <a:srgbClr val="00B0F0"/>
                </a:solidFill>
              </a:rPr>
              <a:t> </a:t>
            </a:r>
            <a:r>
              <a:rPr lang="es-E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Ing. Vicente Merchán </a:t>
            </a:r>
            <a:r>
              <a:rPr lang="es-ES" sz="22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MSc.</a:t>
            </a:r>
            <a:r>
              <a:rPr lang="es-E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s-E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s-E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s-E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s-E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Agosto-2014</a:t>
            </a:r>
            <a:endParaRPr lang="es-ES" sz="2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357290" y="1600201"/>
            <a:ext cx="7329510" cy="685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600" b="1" u="sng" dirty="0" smtClean="0">
                <a:solidFill>
                  <a:schemeClr val="accent5">
                    <a:lumMod val="50000"/>
                  </a:schemeClr>
                </a:solidFill>
              </a:rPr>
              <a:t>Situación actual</a:t>
            </a:r>
          </a:p>
          <a:p>
            <a:pPr>
              <a:buNone/>
            </a:pPr>
            <a:endParaRPr lang="es-E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500166" y="2331720"/>
          <a:ext cx="7072362" cy="3216387"/>
        </p:xfrm>
        <a:graphic>
          <a:graphicData uri="http://schemas.openxmlformats.org/drawingml/2006/table">
            <a:tbl>
              <a:tblPr/>
              <a:tblGrid>
                <a:gridCol w="928694"/>
                <a:gridCol w="5214974"/>
                <a:gridCol w="928694"/>
              </a:tblGrid>
              <a:tr h="1310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1" dirty="0">
                          <a:solidFill>
                            <a:srgbClr val="4F81B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Estándar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Estándar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Evaluación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6343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ISO 27005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6 Visión general del proceso de gestión del riesgo de la Seguridad de la Información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7 Establecimiento del contexto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8 Valoración del riesgo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9 Tratamiento del riesgo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10 Aceptación del riesgo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917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11 Comunicación de los riesgos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674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12 Monitoreo y revisión del riesgo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54" marR="3575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  <p:pic>
        <p:nvPicPr>
          <p:cNvPr id="65538" name="Gráfico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643050"/>
            <a:ext cx="642942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686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3600" b="1" u="sng" dirty="0" smtClean="0">
                <a:solidFill>
                  <a:schemeClr val="accent5">
                    <a:lumMod val="50000"/>
                  </a:schemeClr>
                </a:solidFill>
              </a:rPr>
              <a:t>Aplicación del modelo PHVA</a:t>
            </a:r>
          </a:p>
          <a:p>
            <a:pPr algn="just"/>
            <a:endParaRPr lang="es-ES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785918" y="2500306"/>
          <a:ext cx="6072230" cy="3800491"/>
        </p:xfrm>
        <a:graphic>
          <a:graphicData uri="http://schemas.openxmlformats.org/presentationml/2006/ole">
            <p:oleObj spid="_x0000_s41993" name="Visio" r:id="rId4" imgW="2374616" imgH="1510764" progId="Visio.Drawing.11">
              <p:embed/>
            </p:oleObj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13 Rectángulo"/>
          <p:cNvSpPr/>
          <p:nvPr/>
        </p:nvSpPr>
        <p:spPr>
          <a:xfrm>
            <a:off x="1571604" y="1571612"/>
            <a:ext cx="7286676" cy="457203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3600" b="1" u="sng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PLANIFICAR</a:t>
            </a:r>
            <a:endParaRPr lang="es-EC" sz="3600" b="1" u="sng" kern="1200" dirty="0">
              <a:solidFill>
                <a:schemeClr val="accent5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2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Apoyo del área Directiva a la Gestión de Seguridad de la Información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2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Organización de la Dirección de Seguridad de la Información (Oficial de Seguridad, Responsable de Tecnología)</a:t>
            </a:r>
            <a:endParaRPr lang="es-EC" sz="2200" kern="1200" dirty="0">
              <a:solidFill>
                <a:schemeClr val="accent5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2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Crear el Comité de Seguridad y reunirlo periódicamente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2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Definir activos de información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2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Definir </a:t>
            </a:r>
            <a:r>
              <a:rPr lang="es-EC" sz="22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el alcance del SGSI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2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Análisis </a:t>
            </a:r>
            <a:r>
              <a:rPr lang="es-EC" sz="22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de </a:t>
            </a:r>
            <a:r>
              <a:rPr lang="es-EC" sz="22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Riesgos</a:t>
            </a:r>
            <a:endParaRPr lang="es-EC" sz="2200" kern="1200" dirty="0">
              <a:solidFill>
                <a:schemeClr val="accent5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2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Generar planes de acción a corto y largo plazo para mitigar, eliminar, transferir, disminuir y aceptar riesgos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2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Cada uno de los pasos deben ser documentados</a:t>
            </a:r>
            <a:endParaRPr lang="es-EC" sz="2200" kern="1200" dirty="0">
              <a:solidFill>
                <a:schemeClr val="accent5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686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3600" b="1" u="sng" dirty="0" smtClean="0">
                <a:solidFill>
                  <a:schemeClr val="accent5">
                    <a:lumMod val="50000"/>
                  </a:schemeClr>
                </a:solidFill>
              </a:rPr>
              <a:t>Organigrama propuesto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11" name="10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357430"/>
            <a:ext cx="6715172" cy="3940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13 Rectángulo"/>
          <p:cNvSpPr/>
          <p:nvPr/>
        </p:nvSpPr>
        <p:spPr>
          <a:xfrm>
            <a:off x="1571604" y="1571612"/>
            <a:ext cx="7286676" cy="435771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3600" b="1" u="sng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IMPLEMENTAR</a:t>
            </a:r>
            <a:endParaRPr lang="es-EC" sz="3600" b="1" u="sng" kern="1200" dirty="0">
              <a:solidFill>
                <a:schemeClr val="accent5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Apoyo por parte del área Directiva para proporcionar recursos necesarios</a:t>
            </a:r>
            <a:endParaRPr lang="es-EC" sz="24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Crear cronogramas para cumplir con planes de acción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Crear planes de capacitación para toda la institución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Genera bitácoras de incidentes para retroalimentación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Aplicar los controles necesarios que arroje la Gestión de riesgos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Todas estas actividades deben ser coordinadas directamente por el Oficial de Seguridad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endParaRPr lang="es-EC" sz="2400" kern="1200" dirty="0">
              <a:solidFill>
                <a:schemeClr val="accent5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13 Rectángulo"/>
          <p:cNvSpPr/>
          <p:nvPr/>
        </p:nvSpPr>
        <p:spPr>
          <a:xfrm>
            <a:off x="1571604" y="1571612"/>
            <a:ext cx="7286676" cy="435771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3600" b="1" u="sng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VALIDAR</a:t>
            </a:r>
            <a:endParaRPr lang="es-EC" sz="3600" b="1" u="sng" kern="1200" dirty="0">
              <a:solidFill>
                <a:schemeClr val="accent5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Verificaciones y validaciones periódicas de la eficacia y eficiencia de los controles aplicados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Tratar temas específicos en Comité de Seguridad, para aplicar controles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Tratamiento de riesgos residuales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Revisión de vulnerabilidades periódicos con técnicos especializados tanto internos como externos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Auditorías internas y externas para verificación de implementación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endParaRPr lang="es-EC" sz="2400" kern="1200" dirty="0">
              <a:solidFill>
                <a:schemeClr val="accent5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13 Rectángulo"/>
          <p:cNvSpPr/>
          <p:nvPr/>
        </p:nvSpPr>
        <p:spPr>
          <a:xfrm>
            <a:off x="1571604" y="1571612"/>
            <a:ext cx="7286676" cy="435771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3600" b="1" u="sng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ACTUAR</a:t>
            </a:r>
            <a:endParaRPr lang="es-EC" sz="3600" b="1" u="sng" kern="1200" dirty="0">
              <a:solidFill>
                <a:schemeClr val="accent5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Evaluaciones periódicas de las políticas y procedimientos implementados para su actualización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Crear procesos de mejora continua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Acciones preventivas y correctivas</a:t>
            </a:r>
          </a:p>
          <a:p>
            <a:pPr marL="271463" lvl="0" indent="-271463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endParaRPr lang="es-EC" sz="2400" kern="1200" dirty="0">
              <a:solidFill>
                <a:schemeClr val="accent5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68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400" b="1" u="sng" dirty="0" smtClean="0">
                <a:solidFill>
                  <a:schemeClr val="accent5">
                    <a:lumMod val="50000"/>
                  </a:schemeClr>
                </a:solidFill>
              </a:rPr>
              <a:t>Conclusiones</a:t>
            </a:r>
          </a:p>
          <a:p>
            <a:pPr algn="just"/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</a:rPr>
              <a:t>No existen procesos adicionales para el control de la integridad, confidencialidad y disponibilidad de los productos terminados ni de los productos en proceso en los flujos examinados de la producción de la Gestión Cartográfica.</a:t>
            </a:r>
          </a:p>
          <a:p>
            <a:pPr algn="just"/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</a:rPr>
              <a:t>Se estaría manejando el supuesto de que la Seguridad de la Información es  competencia únicamente de TI o de Seguridad Integral.</a:t>
            </a:r>
          </a:p>
          <a:p>
            <a:pPr algn="just"/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</a:rPr>
              <a:t>No existe un departamento u oficial de Seguridad asignado en el IGM.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68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400" b="1" u="sng" dirty="0" smtClean="0">
                <a:solidFill>
                  <a:schemeClr val="accent5">
                    <a:lumMod val="50000"/>
                  </a:schemeClr>
                </a:solidFill>
              </a:rPr>
              <a:t>Conclusiones</a:t>
            </a:r>
          </a:p>
          <a:p>
            <a:pPr algn="just"/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</a:rPr>
              <a:t>La implantación  de la Seguridad de la Información en el IGM llega a ser una obligación más que una necesidad real.</a:t>
            </a:r>
          </a:p>
          <a:p>
            <a:pPr algn="just"/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</a:rPr>
              <a:t>La dirección del IGM ha delegado funciones sobre seguridad de la información.</a:t>
            </a:r>
          </a:p>
          <a:p>
            <a:pPr algn="just"/>
            <a:r>
              <a:rPr lang="es-EC" sz="2400" dirty="0" smtClean="0">
                <a:solidFill>
                  <a:schemeClr val="accent5">
                    <a:lumMod val="50000"/>
                  </a:schemeClr>
                </a:solidFill>
              </a:rPr>
              <a:t>De los riesgos identificados a través de las encuestas llevadas a cabo, se concluye que el 75% constituyen  riesgos externos frente a los cuales la institución no puede crear controles que logren mitigarlos o reducirlos.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4000" b="1" u="sng" dirty="0" smtClean="0">
                <a:solidFill>
                  <a:schemeClr val="accent5">
                    <a:lumMod val="50000"/>
                  </a:schemeClr>
                </a:solidFill>
              </a:rPr>
              <a:t>Planteamiento del problema</a:t>
            </a:r>
          </a:p>
          <a:p>
            <a:pPr marL="271463" indent="-271463" algn="just"/>
            <a:r>
              <a:rPr lang="es-EC" sz="2800" dirty="0" smtClean="0">
                <a:solidFill>
                  <a:schemeClr val="accent5">
                    <a:lumMod val="50000"/>
                  </a:schemeClr>
                </a:solidFill>
              </a:rPr>
              <a:t>Gran cantidad de información crítica que maneja el IGM sin las seguridades adecuadas </a:t>
            </a:r>
          </a:p>
          <a:p>
            <a:pPr marL="271463" indent="-271463" algn="just"/>
            <a:r>
              <a:rPr lang="es-EC" sz="2800" dirty="0" smtClean="0">
                <a:solidFill>
                  <a:schemeClr val="accent5">
                    <a:lumMod val="50000"/>
                  </a:schemeClr>
                </a:solidFill>
              </a:rPr>
              <a:t>Desconocimiento de como empezar un proceso de Implantación de un Modelo de Gestión de Seguridad de la Información en el IGM</a:t>
            </a:r>
          </a:p>
          <a:p>
            <a:pPr marL="271463" indent="-271463" algn="just"/>
            <a:r>
              <a:rPr lang="es-EC" sz="2800" dirty="0" smtClean="0">
                <a:solidFill>
                  <a:schemeClr val="accent5">
                    <a:lumMod val="50000"/>
                  </a:schemeClr>
                </a:solidFill>
              </a:rPr>
              <a:t>Los riesgos inherentes y de control a los que está expuesta la información</a:t>
            </a:r>
          </a:p>
          <a:p>
            <a:pPr marL="271463" indent="-271463" algn="just"/>
            <a:r>
              <a:rPr lang="es-EC" sz="2800" dirty="0" smtClean="0">
                <a:solidFill>
                  <a:schemeClr val="accent5">
                    <a:lumMod val="50000"/>
                  </a:schemeClr>
                </a:solidFill>
              </a:rPr>
              <a:t>Falta de conocimiento de los objetivos de la seguridad: disponibilidad, integridad y confidencialidad</a:t>
            </a:r>
            <a:endParaRPr lang="es-E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68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600" b="1" u="sng" dirty="0" smtClean="0">
                <a:solidFill>
                  <a:schemeClr val="accent5">
                    <a:lumMod val="50000"/>
                  </a:schemeClr>
                </a:solidFill>
              </a:rPr>
              <a:t>Recomendaciones</a:t>
            </a:r>
          </a:p>
          <a:p>
            <a:pPr algn="just"/>
            <a:r>
              <a:rPr lang="es-EC" sz="2600" dirty="0" smtClean="0">
                <a:solidFill>
                  <a:schemeClr val="accent5">
                    <a:lumMod val="50000"/>
                  </a:schemeClr>
                </a:solidFill>
              </a:rPr>
              <a:t>La persona que lidere el proceso de implantación debe ser una persona que conozca del tema y que tenga la jerarquía necesaria para tomar decisiones.</a:t>
            </a:r>
          </a:p>
          <a:p>
            <a:pPr algn="just"/>
            <a:r>
              <a:rPr lang="es-EC" sz="2600" dirty="0" smtClean="0">
                <a:solidFill>
                  <a:schemeClr val="accent5">
                    <a:lumMod val="50000"/>
                  </a:schemeClr>
                </a:solidFill>
              </a:rPr>
              <a:t>No siempre el adquirir una herramienta informática garantiza el éxito de la implementación.</a:t>
            </a:r>
          </a:p>
          <a:p>
            <a:pPr algn="just"/>
            <a:r>
              <a:rPr lang="es-EC" sz="2600" dirty="0" smtClean="0">
                <a:solidFill>
                  <a:schemeClr val="accent5">
                    <a:lumMod val="50000"/>
                  </a:schemeClr>
                </a:solidFill>
              </a:rPr>
              <a:t>La implantación de procesos de Seguridad de la Información debe ser una necesidad.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68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300" b="1" u="sng" dirty="0" smtClean="0">
                <a:solidFill>
                  <a:schemeClr val="accent5">
                    <a:lumMod val="50000"/>
                  </a:schemeClr>
                </a:solidFill>
              </a:rPr>
              <a:t>Recomendaciones</a:t>
            </a:r>
          </a:p>
          <a:p>
            <a:pPr algn="just"/>
            <a:r>
              <a:rPr lang="es-EC" sz="2300" dirty="0" smtClean="0">
                <a:solidFill>
                  <a:schemeClr val="accent5">
                    <a:lumMod val="50000"/>
                  </a:schemeClr>
                </a:solidFill>
              </a:rPr>
              <a:t>El soporte y gestión de TI debe ir acorde a las necesidades de la institución y es TI quien debe proponer soluciones tecnológicas integrales.</a:t>
            </a:r>
          </a:p>
          <a:p>
            <a:pPr algn="just"/>
            <a:r>
              <a:rPr lang="es-EC" sz="2300" dirty="0" smtClean="0">
                <a:solidFill>
                  <a:schemeClr val="accent5">
                    <a:lumMod val="50000"/>
                  </a:schemeClr>
                </a:solidFill>
              </a:rPr>
              <a:t>De ser necesario contratar un consultor, el informe del consultor, debe ser evaluado y consensuado por personal interno para ver si ha cumplido con el objetivo propuesto y se acopla a las necesidades de la institución.</a:t>
            </a:r>
          </a:p>
          <a:p>
            <a:pPr algn="just"/>
            <a:r>
              <a:rPr lang="es-EC" sz="2300" dirty="0" smtClean="0">
                <a:solidFill>
                  <a:schemeClr val="accent5">
                    <a:lumMod val="50000"/>
                  </a:schemeClr>
                </a:solidFill>
              </a:rPr>
              <a:t>Reuniones de Comité de Seguridad, al cual deberían asistir los jefes departamentales sin opción de delegación, ya que en muchas se debe contar con personal de toma de decisiones.</a:t>
            </a:r>
          </a:p>
          <a:p>
            <a:pPr algn="just"/>
            <a:endParaRPr lang="es-EC" sz="23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68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000" b="1" u="sng" dirty="0" smtClean="0">
                <a:solidFill>
                  <a:schemeClr val="accent5">
                    <a:lumMod val="50000"/>
                  </a:schemeClr>
                </a:solidFill>
              </a:rPr>
              <a:t>Recomendaciones</a:t>
            </a:r>
          </a:p>
          <a:p>
            <a:pPr algn="just"/>
            <a:r>
              <a:rPr lang="es-EC" sz="2000" dirty="0" smtClean="0">
                <a:solidFill>
                  <a:schemeClr val="accent5">
                    <a:lumMod val="50000"/>
                  </a:schemeClr>
                </a:solidFill>
              </a:rPr>
              <a:t>Toda acción que se defina debe pasar por la aprobación del Comité de Seguridad y principalmente por la aprobación de la alta dirección.</a:t>
            </a:r>
          </a:p>
          <a:p>
            <a:pPr algn="just"/>
            <a:r>
              <a:rPr lang="es-EC" sz="2000" dirty="0" smtClean="0">
                <a:solidFill>
                  <a:schemeClr val="accent5">
                    <a:lumMod val="50000"/>
                  </a:schemeClr>
                </a:solidFill>
              </a:rPr>
              <a:t>Es el Comité de Seguridad el que debe liderar todo lo concerniente a la Gestión del SGSI; debe dirigir, monitorear, completar las tareas que sean necesarias para su implementación y promover procedimientos adecuados para el manejo de los activos de información por parte de sus responsables directos.</a:t>
            </a:r>
          </a:p>
          <a:p>
            <a:pPr algn="just"/>
            <a:r>
              <a:rPr lang="es-EC" sz="2000" dirty="0" smtClean="0">
                <a:solidFill>
                  <a:schemeClr val="accent5">
                    <a:lumMod val="50000"/>
                  </a:schemeClr>
                </a:solidFill>
              </a:rPr>
              <a:t>El Comité debe ser el encargado de consensuar políticas para su posterior implementación, y es el responsable de TI el que debe promover la compra de infraestructura y de determinar las acciones necesarias para minimizar los riesgos que puedan correr los activos de información.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68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200" b="1" u="sng" dirty="0" smtClean="0">
                <a:solidFill>
                  <a:schemeClr val="accent5">
                    <a:lumMod val="50000"/>
                  </a:schemeClr>
                </a:solidFill>
              </a:rPr>
              <a:t>Recomendaciones</a:t>
            </a:r>
          </a:p>
          <a:p>
            <a:pPr algn="just"/>
            <a:r>
              <a:rPr lang="es-EC" sz="2200" dirty="0" smtClean="0">
                <a:solidFill>
                  <a:schemeClr val="accent5">
                    <a:lumMod val="50000"/>
                  </a:schemeClr>
                </a:solidFill>
              </a:rPr>
              <a:t>Gestión de riesgos en la Gestión Cartográfica, crear estrategias a corto y largo plazo para minimizar su impacto o reducir su probabilidad.  Documentación completa, seguimiento y monitoreo permanente.</a:t>
            </a:r>
          </a:p>
          <a:p>
            <a:pPr algn="just"/>
            <a:r>
              <a:rPr lang="es-EC" sz="2200" dirty="0" smtClean="0">
                <a:solidFill>
                  <a:schemeClr val="accent5">
                    <a:lumMod val="50000"/>
                  </a:schemeClr>
                </a:solidFill>
              </a:rPr>
              <a:t>Es total responsabilidad de la Dirección el tomar las decisiones.</a:t>
            </a:r>
          </a:p>
          <a:p>
            <a:pPr algn="just"/>
            <a:r>
              <a:rPr lang="es-EC" sz="2200" dirty="0" smtClean="0">
                <a:solidFill>
                  <a:schemeClr val="accent5">
                    <a:lumMod val="50000"/>
                  </a:schemeClr>
                </a:solidFill>
              </a:rPr>
              <a:t>Debido a que fruto de las encuestas verificamos que el 75% de los riesgos son externos, se recomienda trabajar en controles a niveles directivos o mandos medios que permitan transferir </a:t>
            </a:r>
            <a:r>
              <a:rPr lang="es-EC" sz="2200" smtClean="0">
                <a:solidFill>
                  <a:schemeClr val="accent5">
                    <a:lumMod val="50000"/>
                  </a:schemeClr>
                </a:solidFill>
              </a:rPr>
              <a:t>los riesgos; </a:t>
            </a:r>
            <a:r>
              <a:rPr lang="es-EC" sz="2200" dirty="0" smtClean="0">
                <a:solidFill>
                  <a:schemeClr val="accent5">
                    <a:lumMod val="50000"/>
                  </a:schemeClr>
                </a:solidFill>
              </a:rPr>
              <a:t>o en el caso extremo aceptarlos, tomando en cuenta las consecuencias inherentes.</a:t>
            </a:r>
          </a:p>
          <a:p>
            <a:pPr algn="just"/>
            <a:endParaRPr lang="es-EC" sz="2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857488" y="3000372"/>
            <a:ext cx="39508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8000" b="1" dirty="0" smtClean="0">
                <a:solidFill>
                  <a:schemeClr val="accent5">
                    <a:lumMod val="50000"/>
                  </a:schemeClr>
                </a:solidFill>
              </a:rPr>
              <a:t>GRACIAS</a:t>
            </a:r>
            <a:endParaRPr lang="es-EC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525963"/>
          </a:xfrm>
        </p:spPr>
        <p:txBody>
          <a:bodyPr/>
          <a:lstStyle/>
          <a:p>
            <a:pPr>
              <a:buNone/>
            </a:pPr>
            <a:r>
              <a:rPr lang="es-ES" sz="3600" b="1" u="sng" dirty="0" smtClean="0">
                <a:solidFill>
                  <a:schemeClr val="accent5">
                    <a:lumMod val="50000"/>
                  </a:schemeClr>
                </a:solidFill>
              </a:rPr>
              <a:t>Justificación e Importancia</a:t>
            </a:r>
            <a:endParaRPr lang="es-ES" sz="3600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Normas de Control Interno emitidas por la Contraloría General del Estado (410-10/16)</a:t>
            </a:r>
            <a:endParaRPr lang="es-ES" dirty="0" smtClean="0">
              <a:solidFill>
                <a:srgbClr val="FF0000"/>
              </a:solidFill>
            </a:endParaRPr>
          </a:p>
          <a:p>
            <a:pPr algn="just"/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Plan Estratégico 2007-2010 del IGM</a:t>
            </a:r>
          </a:p>
          <a:p>
            <a:pPr algn="just"/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Comité de Seguridad establecido en mayo del 2012</a:t>
            </a:r>
            <a:endParaRPr lang="es-E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600" b="1" u="sng" dirty="0" smtClean="0">
                <a:solidFill>
                  <a:schemeClr val="accent5">
                    <a:lumMod val="50000"/>
                  </a:schemeClr>
                </a:solidFill>
              </a:rPr>
              <a:t>Objetivo General</a:t>
            </a:r>
            <a:endParaRPr lang="es-ES" sz="3600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s-EC" dirty="0" smtClean="0">
                <a:solidFill>
                  <a:schemeClr val="accent5">
                    <a:lumMod val="50000"/>
                  </a:schemeClr>
                </a:solidFill>
              </a:rPr>
              <a:t>Desarrollar una Guía para la Implantación del Modelo de Gestión de la Seguridad de la Información en el Instituto Geográfico Militar tomando como base la recomendaciones de la norma ISO/IEC 27000</a:t>
            </a:r>
            <a:endParaRPr lang="es-E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600" b="1" u="sng" dirty="0" smtClean="0">
                <a:solidFill>
                  <a:schemeClr val="accent5">
                    <a:lumMod val="50000"/>
                  </a:schemeClr>
                </a:solidFill>
              </a:rPr>
              <a:t>Objetivos Específicos</a:t>
            </a:r>
            <a:endParaRPr lang="es-ES" sz="3600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60363" indent="-360363" algn="just"/>
            <a:r>
              <a:rPr lang="es-EC" dirty="0" smtClean="0">
                <a:solidFill>
                  <a:schemeClr val="accent5">
                    <a:lumMod val="50000"/>
                  </a:schemeClr>
                </a:solidFill>
              </a:rPr>
              <a:t>Analizar y definir el alcance de la norma aplicable a la Institución.</a:t>
            </a:r>
          </a:p>
          <a:p>
            <a:pPr marL="360363" indent="-360363" algn="just"/>
            <a:r>
              <a:rPr lang="es-EC" dirty="0" smtClean="0">
                <a:solidFill>
                  <a:schemeClr val="accent5">
                    <a:lumMod val="50000"/>
                  </a:schemeClr>
                </a:solidFill>
              </a:rPr>
              <a:t>Analizar y determinar la situación actual del manejo de la información en la Institución.</a:t>
            </a:r>
          </a:p>
          <a:p>
            <a:pPr marL="360363" indent="-360363" algn="just"/>
            <a:r>
              <a:rPr lang="es-EC" dirty="0" smtClean="0">
                <a:solidFill>
                  <a:schemeClr val="accent5">
                    <a:lumMod val="50000"/>
                  </a:schemeClr>
                </a:solidFill>
              </a:rPr>
              <a:t>Diseñar el Modelo de Gestión propuesto de la Seguridad de la Información.</a:t>
            </a:r>
            <a:endParaRPr lang="es-E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u="sng" dirty="0" smtClean="0">
                <a:solidFill>
                  <a:schemeClr val="accent5">
                    <a:lumMod val="50000"/>
                  </a:schemeClr>
                </a:solidFill>
              </a:rPr>
              <a:t>Marco Teórico</a:t>
            </a:r>
          </a:p>
          <a:p>
            <a:pPr algn="just"/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</a:rPr>
              <a:t>Norma ISO/IEC 27001 (Requisitos del SGSI*)</a:t>
            </a:r>
          </a:p>
          <a:p>
            <a:pPr algn="just"/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</a:rPr>
              <a:t>Norma ISO/IEC 27002 (Código de práctica del SGSI)</a:t>
            </a:r>
          </a:p>
          <a:p>
            <a:pPr algn="just"/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</a:rPr>
              <a:t>GAP </a:t>
            </a:r>
            <a:r>
              <a:rPr lang="es-ES" sz="2800" dirty="0" err="1" smtClean="0">
                <a:solidFill>
                  <a:schemeClr val="accent5">
                    <a:lumMod val="50000"/>
                  </a:schemeClr>
                </a:solidFill>
              </a:rPr>
              <a:t>Analysis</a:t>
            </a:r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</a:rPr>
              <a:t> (Análisis de Brecha)</a:t>
            </a:r>
          </a:p>
          <a:p>
            <a:pPr algn="just"/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</a:rPr>
              <a:t>Norma ISO/IEC 27005 (Gestión de Riesgos)</a:t>
            </a:r>
          </a:p>
          <a:p>
            <a:pPr algn="just"/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</a:rPr>
              <a:t>MAGERIT</a:t>
            </a:r>
          </a:p>
          <a:p>
            <a:pPr algn="just"/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</a:rPr>
              <a:t>Etapas del ciclo del SGSI (Planificar-Hacer-Verificar-Actuar)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14414" y="6500834"/>
            <a:ext cx="33377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000" dirty="0" smtClean="0"/>
              <a:t>* SGSI: Sistema de Gestión de la Seguridad de la Información</a:t>
            </a:r>
            <a:endParaRPr lang="es-EC" sz="1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4000" b="1" u="sng" dirty="0" smtClean="0">
                <a:solidFill>
                  <a:schemeClr val="accent5">
                    <a:lumMod val="50000"/>
                  </a:schemeClr>
                </a:solidFill>
              </a:rPr>
              <a:t>Alcance de la norma</a:t>
            </a:r>
          </a:p>
          <a:p>
            <a:pPr>
              <a:buNone/>
            </a:pPr>
            <a:endParaRPr lang="es-ES" b="1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Gestión Cartográfica</a:t>
            </a: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Aprobación de la ISO 9001</a:t>
            </a: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Procesos estructurados y documentados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</p:spTree>
    <p:extLst>
      <p:ext uri="{BB962C8B-B14F-4D97-AF65-F5344CB8AC3E}">
        <p14:creationId xmlns:p14="http://schemas.microsoft.com/office/powerpoint/2010/main" xmlns="" val="4170282372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357290" y="1600201"/>
            <a:ext cx="7329510" cy="685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600" b="1" u="sng" dirty="0" smtClean="0">
                <a:solidFill>
                  <a:schemeClr val="accent5">
                    <a:lumMod val="50000"/>
                  </a:schemeClr>
                </a:solidFill>
              </a:rPr>
              <a:t>Situación actual</a:t>
            </a:r>
          </a:p>
          <a:p>
            <a:pPr>
              <a:buNone/>
            </a:pPr>
            <a:endParaRPr lang="es-E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714480" y="2786058"/>
          <a:ext cx="6715172" cy="2204758"/>
        </p:xfrm>
        <a:graphic>
          <a:graphicData uri="http://schemas.openxmlformats.org/drawingml/2006/table">
            <a:tbl>
              <a:tblPr/>
              <a:tblGrid>
                <a:gridCol w="1143008"/>
                <a:gridCol w="4429156"/>
                <a:gridCol w="1143008"/>
              </a:tblGrid>
              <a:tr h="369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1" dirty="0">
                          <a:solidFill>
                            <a:srgbClr val="4F81B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Estándar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Requerimiento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Evaluación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942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ISO 27001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4 Creación y gestión del SGSI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5 Responsabilidad de la Dirección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6 Auditorías internas del SGSI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7 Revisión del SGSI por parte de la Dirección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8 Mejora del SGSI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0" marR="503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3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DESARROLLO DE UNA GUÍA PARA LA IMPLANTACIÓN DEL MODELO DE GESTIÓN DE SEGURIDAD DE LA INFORMACIÓN EN EL IGM</a:t>
            </a:r>
            <a:endParaRPr lang="es-ES" sz="2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357290" y="1600201"/>
            <a:ext cx="7329510" cy="685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600" b="1" u="sng" dirty="0" smtClean="0">
                <a:solidFill>
                  <a:schemeClr val="accent5">
                    <a:lumMod val="50000"/>
                  </a:schemeClr>
                </a:solidFill>
              </a:rPr>
              <a:t>Situación actual</a:t>
            </a:r>
          </a:p>
          <a:p>
            <a:pPr>
              <a:buNone/>
            </a:pPr>
            <a:endParaRPr lang="es-E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7158" y="1214422"/>
            <a:ext cx="85011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2 Subtítulo"/>
          <p:cNvSpPr txBox="1">
            <a:spLocks/>
          </p:cNvSpPr>
          <p:nvPr/>
        </p:nvSpPr>
        <p:spPr>
          <a:xfrm>
            <a:off x="1371600" y="6291298"/>
            <a:ext cx="7415242" cy="28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Lorena Guevara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428728" y="2857496"/>
          <a:ext cx="7000924" cy="2338451"/>
        </p:xfrm>
        <a:graphic>
          <a:graphicData uri="http://schemas.openxmlformats.org/drawingml/2006/table">
            <a:tbl>
              <a:tblPr/>
              <a:tblGrid>
                <a:gridCol w="1683766"/>
                <a:gridCol w="3987868"/>
                <a:gridCol w="1329290"/>
              </a:tblGrid>
              <a:tr h="3010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1" dirty="0">
                          <a:solidFill>
                            <a:srgbClr val="4F81B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Estándar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1" dirty="0">
                          <a:solidFill>
                            <a:srgbClr val="4F81B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Estándar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Evaluación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94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ISO 27002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4 Evaluación y tratamiento del riesgo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5 Políticas de Seguridad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6 Organización de la Seguridad de la Información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7 Gestión de Activos de Información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8 Seguridad de los Recursos Humano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51" marR="410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1652</Words>
  <Application>Microsoft Office PowerPoint</Application>
  <PresentationFormat>Presentación en pantalla (4:3)</PresentationFormat>
  <Paragraphs>177</Paragraphs>
  <Slides>24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6" baseType="lpstr">
      <vt:lpstr>Tema de Office</vt:lpstr>
      <vt:lpstr>Visio</vt:lpstr>
      <vt:lpstr>DESARROLLO DE UNA GUÍA PARA LA IMPLANTACIÓN DEL MODELO DE GESTIÓN DE SEGURIDAD DE LA INFORMACIÓN EN EL IGM  MAESTRIA EN EVALUACIÓN Y AUDITORÍA DE SISTEMAS TECNOLÓGICOS I Promoción  AUTOR: Ing. Lorena Guevara  DIRECTOR DE TESIS: Ing. Vicente Merchán MSc.  Agosto-2014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  <vt:lpstr>DESARROLLO DE UNA GUÍA PARA LA IMPLANTACIÓN DEL MODELO DE GESTIÓN DE SEGURIDAD DE LA INFORMACIÓN EN EL IGM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LORENA GUEVARA</cp:lastModifiedBy>
  <cp:revision>233</cp:revision>
  <dcterms:created xsi:type="dcterms:W3CDTF">2012-10-18T15:30:08Z</dcterms:created>
  <dcterms:modified xsi:type="dcterms:W3CDTF">2014-08-08T11:54:45Z</dcterms:modified>
</cp:coreProperties>
</file>