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7">
  <p:sldMasterIdLst>
    <p:sldMasterId id="2147483648" r:id="rId1"/>
    <p:sldMasterId id="2147483661" r:id="rId2"/>
  </p:sldMasterIdLst>
  <p:notesMasterIdLst>
    <p:notesMasterId r:id="rId59"/>
  </p:notesMasterIdLst>
  <p:sldIdLst>
    <p:sldId id="257" r:id="rId3"/>
    <p:sldId id="382" r:id="rId4"/>
    <p:sldId id="516" r:id="rId5"/>
    <p:sldId id="518" r:id="rId6"/>
    <p:sldId id="380" r:id="rId7"/>
    <p:sldId id="519" r:id="rId8"/>
    <p:sldId id="523" r:id="rId9"/>
    <p:sldId id="537" r:id="rId10"/>
    <p:sldId id="524" r:id="rId11"/>
    <p:sldId id="525" r:id="rId12"/>
    <p:sldId id="526" r:id="rId13"/>
    <p:sldId id="533" r:id="rId14"/>
    <p:sldId id="529" r:id="rId15"/>
    <p:sldId id="530" r:id="rId16"/>
    <p:sldId id="612" r:id="rId17"/>
    <p:sldId id="540" r:id="rId18"/>
    <p:sldId id="541" r:id="rId19"/>
    <p:sldId id="542" r:id="rId20"/>
    <p:sldId id="543" r:id="rId21"/>
    <p:sldId id="544" r:id="rId22"/>
    <p:sldId id="545" r:id="rId23"/>
    <p:sldId id="546" r:id="rId24"/>
    <p:sldId id="547" r:id="rId25"/>
    <p:sldId id="548" r:id="rId26"/>
    <p:sldId id="549" r:id="rId27"/>
    <p:sldId id="551" r:id="rId28"/>
    <p:sldId id="574" r:id="rId29"/>
    <p:sldId id="590" r:id="rId30"/>
    <p:sldId id="576" r:id="rId31"/>
    <p:sldId id="575" r:id="rId32"/>
    <p:sldId id="577" r:id="rId33"/>
    <p:sldId id="578" r:id="rId34"/>
    <p:sldId id="572" r:id="rId35"/>
    <p:sldId id="573" r:id="rId36"/>
    <p:sldId id="591" r:id="rId37"/>
    <p:sldId id="609" r:id="rId38"/>
    <p:sldId id="553" r:id="rId39"/>
    <p:sldId id="592" r:id="rId40"/>
    <p:sldId id="593" r:id="rId41"/>
    <p:sldId id="594" r:id="rId42"/>
    <p:sldId id="595" r:id="rId43"/>
    <p:sldId id="596" r:id="rId44"/>
    <p:sldId id="597" r:id="rId45"/>
    <p:sldId id="598" r:id="rId46"/>
    <p:sldId id="599" r:id="rId47"/>
    <p:sldId id="600" r:id="rId48"/>
    <p:sldId id="606" r:id="rId49"/>
    <p:sldId id="607" r:id="rId50"/>
    <p:sldId id="608" r:id="rId51"/>
    <p:sldId id="588" r:id="rId52"/>
    <p:sldId id="601" r:id="rId53"/>
    <p:sldId id="603" r:id="rId54"/>
    <p:sldId id="589" r:id="rId55"/>
    <p:sldId id="604" r:id="rId56"/>
    <p:sldId id="605" r:id="rId57"/>
    <p:sldId id="379" r:id="rId5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7" d="100"/>
          <a:sy n="67" d="100"/>
        </p:scale>
        <p:origin x="14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FE3F7-A2C8-41D3-BC22-29E752E00E35}" type="datetimeFigureOut">
              <a:rPr lang="es-EC" smtClean="0"/>
              <a:t>14/04/2015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7C222-7546-4470-A6F1-D82F1212183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971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08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73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891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79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18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86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30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2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C" altLang="en-US" smtClean="0"/>
              <a:t>Referente al cantón el Empalme</a:t>
            </a:r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75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56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0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02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83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47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39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8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5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03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83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20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74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708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56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65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66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51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53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05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54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71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55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7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32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8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60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36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n-US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921440-DCBD-4CF6-A1BF-6B27D57A675B}" type="slidenum">
              <a:rPr lang="es-EC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es-EC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9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55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62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41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10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2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82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66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24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2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52234-A2E0-4F39-86B7-E027FF580F3F}" type="datetimeFigureOut">
              <a:rPr lang="es-EC" smtClean="0"/>
              <a:pPr/>
              <a:t>14/04/2015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8B200-A1F6-42BC-BE45-FFF8BD0A581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9C190-1DED-42FC-8402-D21A7F3EA35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C09C-6721-405C-8F25-3610B94CDED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3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0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0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0.jp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043608" y="908720"/>
            <a:ext cx="7858125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tabLst>
                <a:tab pos="1962150" algn="l"/>
                <a:tab pos="2879725" algn="ctr"/>
              </a:tabLst>
            </a:pPr>
            <a:endParaRPr lang="es-ES" sz="1400" b="1" smtClean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r>
              <a:rPr lang="es-ES" sz="1400" b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DEPARTAMENTO DE CIENCIAS DE LA ENERGÍA Y MECÁNICA</a:t>
            </a: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300" b="1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r>
              <a:rPr lang="es-ES" sz="1300" b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CARRERA DE INGENIERÍA MECÁNICA </a:t>
            </a:r>
            <a:endParaRPr lang="es-ES" sz="1300" b="1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300" b="1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r>
              <a:rPr lang="es-EC" sz="1300" b="1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TESIS PRESENTADA COMO REQUISITO PREVIO A LA OBTENCIÓN DEL TÍTULO DE </a:t>
            </a:r>
            <a:r>
              <a:rPr lang="es-EC" sz="1300" b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INGENIERO MECÁNICO.</a:t>
            </a:r>
            <a:endParaRPr lang="es-ES" sz="130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30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30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3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“AUTOMATIZACIÓN DE LA ADQUISICIÓN DE DATOS Y CONTROL DE ENCENDIDO  DEL BANCO DE PRUEBAS MOTOR DE COMBUSTIÓN INTERNA A DIÉSEL PLINT  TE-16 DEL LABORATORIO DE MOTORES DEL DECEM</a:t>
            </a:r>
            <a:r>
              <a:rPr lang="es-ES" sz="13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1300" b="1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EC" sz="1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300" b="1" smtClean="0">
                <a:latin typeface="Arial" panose="020B0604020202020204" pitchFamily="34" charset="0"/>
                <a:cs typeface="Arial" panose="020B0604020202020204" pitchFamily="34" charset="0"/>
              </a:rPr>
              <a:t>TESISTAS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300" b="1" smtClean="0">
                <a:latin typeface="Arial" panose="020B0604020202020204" pitchFamily="34" charset="0"/>
                <a:cs typeface="Arial" panose="020B0604020202020204" pitchFamily="34" charset="0"/>
              </a:rPr>
              <a:t>Germán Ayala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300" b="1" smtClean="0">
                <a:latin typeface="Arial" panose="020B0604020202020204" pitchFamily="34" charset="0"/>
                <a:cs typeface="Arial" panose="020B0604020202020204" pitchFamily="34" charset="0"/>
              </a:rPr>
              <a:t>Ricardo Totoy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300" b="1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endParaRPr lang="es-EC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30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C" sz="1300" b="1" smtClean="0">
                <a:latin typeface="Arial" panose="020B0604020202020204" pitchFamily="34" charset="0"/>
                <a:cs typeface="Arial" panose="020B0604020202020204" pitchFamily="34" charset="0"/>
              </a:rPr>
              <a:t>Ing. Roberto Gutiérrez.            </a:t>
            </a:r>
            <a:r>
              <a:rPr lang="es-EC" sz="130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s-EC" sz="13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s-EC" sz="1300"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lang="es-EC" sz="130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C" sz="1300" b="1" smtClean="0">
                <a:latin typeface="Arial" panose="020B0604020202020204" pitchFamily="34" charset="0"/>
                <a:cs typeface="Arial" panose="020B0604020202020204" pitchFamily="34" charset="0"/>
              </a:rPr>
              <a:t>Ing. Luis Echeverría.</a:t>
            </a:r>
            <a:endParaRPr lang="es-EC" sz="1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tabLst>
                <a:tab pos="1962150" algn="l"/>
                <a:tab pos="2879725" algn="ctr"/>
              </a:tabLst>
            </a:pPr>
            <a:r>
              <a:rPr lang="es-EC" sz="1300" b="1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s-EC" sz="1300" b="1" i="1" smtClean="0">
                <a:latin typeface="Arial" panose="020B0604020202020204" pitchFamily="34" charset="0"/>
                <a:cs typeface="Arial" panose="020B0604020202020204" pitchFamily="34" charset="0"/>
              </a:rPr>
              <a:t>DIRECTOR                                                                                    </a:t>
            </a:r>
            <a:r>
              <a:rPr lang="es-EC" sz="1300" b="1" i="1">
                <a:latin typeface="Arial" panose="020B0604020202020204" pitchFamily="34" charset="0"/>
                <a:cs typeface="Arial" panose="020B0604020202020204" pitchFamily="34" charset="0"/>
              </a:rPr>
              <a:t>CODIRECTOR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400" b="1" smtClean="0">
                <a:latin typeface="Arial" panose="020B0604020202020204" pitchFamily="34" charset="0"/>
                <a:cs typeface="Arial" panose="020B0604020202020204" pitchFamily="34" charset="0"/>
              </a:rPr>
              <a:t>Sangolquí, marzo 2015</a:t>
            </a:r>
            <a:endParaRPr lang="es-EC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734"/>
            <a:ext cx="3307271" cy="7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"/>
            <a:ext cx="9193353" cy="6858526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57200" y="725918"/>
            <a:ext cx="8229600" cy="376882"/>
          </a:xfrm>
        </p:spPr>
        <p:txBody>
          <a:bodyPr>
            <a:no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 MOTRIZ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idx="1"/>
          </p:nvPr>
        </p:nvSpPr>
        <p:spPr>
          <a:xfrm>
            <a:off x="791950" y="2956028"/>
            <a:ext cx="4040188" cy="428685"/>
          </a:xfrm>
        </p:spPr>
        <p:txBody>
          <a:bodyPr>
            <a:no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SENSOR INDUCTIVO PARA MEDICIÓN DE REVOLUCIONES POR MINUTO DEL EJE MOTRIZ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"/>
          </p:nvPr>
        </p:nvSpPr>
        <p:spPr>
          <a:xfrm>
            <a:off x="758435" y="1504411"/>
            <a:ext cx="7629989" cy="871541"/>
          </a:xfrm>
        </p:spPr>
        <p:txBody>
          <a:bodyPr>
            <a:noAutofit/>
          </a:bodyPr>
          <a:lstStyle/>
          <a:p>
            <a:r>
              <a:rPr lang="es-EC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En el sistema motriz del banco de pruebas podemos encontrar con un acelerador manual que abrirá el paso de combustible hacia las cámaras de combustión y aumentara la velocidad del eje motriz, a su vez genera un par motor medido con una balanza de resorte.</a:t>
            </a:r>
            <a:endParaRPr lang="es-EC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8172" t="39135" r="26105" b="26576"/>
          <a:stretch/>
        </p:blipFill>
        <p:spPr>
          <a:xfrm>
            <a:off x="5940152" y="3717032"/>
            <a:ext cx="2554858" cy="1888373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/>
              <a:t>         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5934" t="37926" r="33036" b="20266"/>
          <a:stretch/>
        </p:blipFill>
        <p:spPr>
          <a:xfrm>
            <a:off x="939836" y="3499744"/>
            <a:ext cx="1872208" cy="20924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933017" y="3031526"/>
            <a:ext cx="2897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CREMALLERA SEMICIRCULAR DENTADA CON UN TOTAL DE 26 POSICIONES </a:t>
            </a:r>
            <a:endParaRPr lang="es-EC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939836" y="5674531"/>
                <a:ext cx="17257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=60 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836" y="5674531"/>
                <a:ext cx="1725729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8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57200" y="403711"/>
            <a:ext cx="8229600" cy="1143000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 MOTRIZ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smtClean="0"/>
              <a:t>          .</a:t>
            </a:r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rcador de contenido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2174875"/>
                <a:ext cx="2375247" cy="534045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9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96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s-EC" sz="9600" b="1" i="1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s-EC" sz="9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sz="96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s-EC" sz="9600" b="1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s-EC" sz="9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96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s-EC" sz="96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s-EC" sz="9600" dirty="0">
                    <a:latin typeface="Arial" panose="020B0604020202020204" pitchFamily="34" charset="0"/>
                    <a:cs typeface="Arial" panose="020B0604020202020204" pitchFamily="34" charset="0"/>
                  </a:rPr>
                  <a:t>  				</a:t>
                </a:r>
                <a:r>
                  <a:rPr lang="es-EC" dirty="0"/>
                  <a:t>		</a:t>
                </a:r>
              </a:p>
            </p:txBody>
          </p:sp>
        </mc:Choice>
        <mc:Fallback xmlns="">
          <p:sp>
            <p:nvSpPr>
              <p:cNvPr id="5" name="Marcador de contenid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2174875"/>
                <a:ext cx="2375247" cy="534045"/>
              </a:xfrm>
              <a:blipFill rotWithShape="0">
                <a:blip r:embed="rId3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928" t="39290" r="31765" b="24288"/>
          <a:stretch/>
        </p:blipFill>
        <p:spPr>
          <a:xfrm>
            <a:off x="827584" y="2204864"/>
            <a:ext cx="3168352" cy="2664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4104487" y="2882226"/>
                <a:ext cx="4572000" cy="167327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52095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s-EC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𝑊</m:t>
                          </m:r>
                        </m:den>
                      </m:f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22 </m:t>
                          </m:r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𝐾𝑊</m:t>
                          </m:r>
                        </m:num>
                        <m:den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3000 </m:t>
                          </m:r>
                          <m:f>
                            <m:f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𝑟𝑒𝑣</m:t>
                              </m:r>
                            </m:num>
                            <m:den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𝑚𝑖𝑛</m:t>
                              </m:r>
                            </m:den>
                          </m:f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𝑟𝑎𝑑</m:t>
                              </m:r>
                            </m:num>
                            <m:den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60 </m:t>
                              </m:r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s-EC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   </m:t>
                        </m:r>
                        <m:r>
                          <a:rPr lang="es-EC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s-EC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s-EC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𝑚𝑎𝑥</m:t>
                        </m:r>
                      </m:sub>
                    </m:sSub>
                    <m:r>
                      <a:rPr lang="es-EC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=70.03 </m:t>
                    </m:r>
                    <m:r>
                      <a:rPr lang="es-EC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s-EC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C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s-EC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C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487" y="2882226"/>
                <a:ext cx="4572000" cy="167327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91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/>
              <a:t>          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0302213"/>
                  </p:ext>
                </p:extLst>
              </p:nvPr>
            </p:nvGraphicFramePr>
            <p:xfrm>
              <a:off x="179512" y="576078"/>
              <a:ext cx="8856983" cy="5371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1268"/>
                    <a:gridCol w="1095010"/>
                    <a:gridCol w="3113188"/>
                    <a:gridCol w="3457517"/>
                  </a:tblGrid>
                  <a:tr h="250368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PARÁMETRO DE DESEMPEÑO DE UN MOTOR A DIÉSEL</a:t>
                          </a: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2503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b="1" dirty="0">
                              <a:effectLst/>
                            </a:rPr>
                            <a:t>PARÁMETRO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dirty="0">
                              <a:effectLst/>
                            </a:rPr>
                            <a:t>UNIDADES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dirty="0">
                              <a:effectLst/>
                            </a:rPr>
                            <a:t>FÓRMULA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b="1" dirty="0">
                              <a:effectLst/>
                            </a:rPr>
                            <a:t>DESCRIPCIÓN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443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Torque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Fuerza torsional que es capaz de proporcionar un motor desde su eje principal, hasta el diferencial del vehículo.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3443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Potencia al freno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Capacidad de cumplir con una determinada cantidad de trabajo producido en la unidad de tiempo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65277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Presión media efectiva al freno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𝐾𝑊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EC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p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𝑷𝑴𝑬𝑭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𝒇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Es la presión teórica constante que imaginariamente se ejerce durante cada carrera de potencia del motor para producir una potencia igual a la del freno.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805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Potencia indicada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𝑷𝑴𝑬𝑰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 obtiene en la corona del pistón </a:t>
                          </a: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dada por la energía disipada por la combustión de la mezcla en la cámara de combustión.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518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Consumo de combustible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𝐾𝑔</m:t>
                                        </m:r>
                                      </m:num>
                                      <m:den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S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Rapidez del consumo de un motor, volumen de prueba.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805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Consumo específico de combustible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𝐾𝑔</m:t>
                                        </m:r>
                                      </m:num>
                                      <m:den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𝐾𝑊</m:t>
                                        </m:r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𝐶𝐸𝐶𝐹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Indica lo “económico” que es el motor bajo consideración.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6334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Consumo de aire.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 spc="-3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EC" sz="1000" i="1" spc="-3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000" spc="-3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𝐾𝑔</m:t>
                                        </m:r>
                                      </m:num>
                                      <m:den>
                                        <m:r>
                                          <a:rPr lang="es-EC" sz="1000" spc="-3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sSup>
                                      <m:sSup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s-EC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𝑫</m:t>
                                            </m:r>
                                          </m:e>
                                          <m:sub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𝒑𝒐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s-EC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s-EC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𝒉</m:t>
                                            </m:r>
                                          </m:e>
                                          <m:sub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sub>
                                        </m:s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s-EC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  <m:sub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𝒂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s-EC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𝑹</m:t>
                                            </m:r>
                                          </m:e>
                                          <m:sub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𝒂</m:t>
                                            </m:r>
                                          </m:sub>
                                        </m:s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sSub>
                                          <m:sSubPr>
                                            <m:ctrlPr>
                                              <a:rPr lang="es-EC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s-EC" sz="10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𝒂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Masa de aire que ingresa como parte de la carga fresca y que es requerida para una eficiente combustión del combustible.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510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Relación Aire combustible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S" sz="10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𝒕𝒆𝒐𝒓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S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Cantidad de aire utilizado para  quemar el combustible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5034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Eficiencia térmica.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%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𝑨𝒍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𝒇𝒓𝒆𝒏𝒐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:  </m:t>
                                </m:r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𝒇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sub>
                                    </m:s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𝑸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𝒏𝒆𝒕𝒐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Rendimiento de convertir el calor en trabajo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510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Eficiencia volumétrica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%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sub>
                                </m:sSub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s-EC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Es el llenado del cilindro así como en la salida de los gases producto de la combustión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0302213"/>
                  </p:ext>
                </p:extLst>
              </p:nvPr>
            </p:nvGraphicFramePr>
            <p:xfrm>
              <a:off x="179512" y="576078"/>
              <a:ext cx="8856983" cy="5338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1268"/>
                    <a:gridCol w="1095010"/>
                    <a:gridCol w="3113188"/>
                    <a:gridCol w="3457517"/>
                  </a:tblGrid>
                  <a:tr h="250368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PARÁMETRO DE DESEMPEÑO DE UN MOTOR A DIÉSEL</a:t>
                          </a: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s-EC" sz="1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2503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b="1" dirty="0">
                              <a:effectLst/>
                            </a:rPr>
                            <a:t>PARÁMETRO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dirty="0">
                              <a:effectLst/>
                            </a:rPr>
                            <a:t>UNIDADES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b="1" dirty="0">
                              <a:effectLst/>
                            </a:rPr>
                            <a:t>FÓRMULA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b="1" dirty="0">
                              <a:effectLst/>
                            </a:rPr>
                            <a:t>DESCRIPCIÓN</a:t>
                          </a:r>
                          <a:endParaRPr lang="es-EC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9807" marR="59807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443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Torque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145614" r="-605028" b="-13140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145614" r="-111937" b="-13140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Fuerza torsional que es capaz de proporcionar un motor desde su eje principal, hasta el diferencial del vehículo.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3443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Potencia al freno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250000" r="-605028" b="-12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250000" r="-111937" b="-12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Capacidad de cumplir con una determinada cantidad de trabajo producido en la unidad de tiempo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65277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Presión media efectiva al freno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181481" r="-605028" b="-5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181481" r="-111937" b="-5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Es la presión teórica constante que imaginariamente se ejerce durante cada carrera de potencia del motor para producir una potencia igual a la del freno.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805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Potencia indicada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384810" r="-605028" b="-6405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384810" r="-111937" b="-6405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 obtiene en la corona del pistón </a:t>
                          </a: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dada por la energía disipada por la combustión de la mezcla en la cámara de combustión.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599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Consumo de combustible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510667" r="-605028" b="-57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510667" r="-111937" b="-57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S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Rapidez del consumo de un motor, volumen de prueba.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805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Consumo específico de combustible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579747" r="-605028" b="-4455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579747" r="-111937" b="-4455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Indica lo “económico” que es el motor bajo consideración.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644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Consumo de aire.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506604" r="-605028" b="-2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506604" r="-111937" b="-2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Masa de aire que ingresa como parte de la carga fresca y que es requerida para una eficiente combustión del combustible.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59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Relación Aire combustible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S" sz="10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s-EC" sz="10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857333" r="-111937" b="-2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S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Cantidad de aire utilizado para  quemar el combustible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5125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Eficiencia térmica.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844706" r="-605028" b="-10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844706" r="-111937" b="-10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Rendimiento de convertir el calor en trabajo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</a:tr>
                  <a:tr h="459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Eficiencia volumétrica</a:t>
                          </a:r>
                          <a:endParaRPr lang="es-EC" sz="10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110056" t="-1070667" r="-605028" b="-1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9807" marR="59807" marT="0" marB="0" anchor="ctr">
                        <a:blipFill rotWithShape="0">
                          <a:blip r:embed="rId3"/>
                          <a:stretch>
                            <a:fillRect l="-73581" t="-1070667" r="-111937" b="-1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tabLst>
                              <a:tab pos="228600" algn="dec"/>
                            </a:tabLst>
                          </a:pPr>
                          <a:r>
                            <a:rPr lang="es-EC" sz="1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Es el llenado del cilindro así como en la salida de los gases producto de la combustión</a:t>
                          </a:r>
                          <a:endParaRPr lang="es-EC" sz="10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59807" marR="59807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368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ADQUISICIÓN DE DATOS 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/>
              <a:t>         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46" y="1558066"/>
            <a:ext cx="5994308" cy="377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TIPOS DE SEÑAL 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/>
              <a:t>         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843" y="1692276"/>
            <a:ext cx="5332314" cy="41689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59632" y="1162814"/>
            <a:ext cx="7427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información se encuentra en: la magnitud, forma de onda, máximos y mínimos, tasas de variación, frecuencia, ancho de banda, etc.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97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</p:spPr>
        <p:txBody>
          <a:bodyPr>
            <a:normAutofit/>
          </a:bodyPr>
          <a:lstStyle/>
          <a:p>
            <a:r>
              <a:rPr lang="es-EC" sz="2800" dirty="0"/>
              <a:t>Acondicionamiento de señales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/>
              <a:t>          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1138237" y="3285431"/>
            <a:ext cx="6995119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2095" algn="just">
              <a:lnSpc>
                <a:spcPct val="150000"/>
              </a:lnSpc>
            </a:pPr>
            <a:r>
              <a:rPr lang="es-EC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circuito de acondicionamiento de señales manipula una señal de tal forma que es apropiado para entrada a un ADC. Este circuito puede incluir amplificación, atenuación, filtrado y aislamiento. Algunos dispositivos DAQ incluyen acondicionamiento de señales integrado diseñado para medir tipos específicos de sensores.</a:t>
            </a: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6" name="Marcador de contenido 5" descr="http://www.ni.com/images/features/esa/111201_fg_daq_info_graphic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" y="1016604"/>
            <a:ext cx="6867525" cy="211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0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68724" y="573637"/>
            <a:ext cx="6308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</a:pPr>
            <a:r>
              <a:rPr lang="es-EC" sz="2400" b="1" kern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DE ADQUISICIÓN DE </a:t>
            </a:r>
            <a:r>
              <a:rPr lang="es-EC" sz="24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endParaRPr lang="es-EC" sz="2400" b="1" kern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73833" y="2130172"/>
            <a:ext cx="7949681" cy="3370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9071">
              <a:lnSpc>
                <a:spcPct val="150000"/>
              </a:lnSpc>
            </a:pPr>
            <a:r>
              <a:rPr lang="es-EC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Cuando se trata de la automatización o repotenciación de un equipo de laboratorio que tiene varios años de operación se deben considerar los siguientes aspectos y características del instrumental o componentes propios del equipo a repotenciar:</a:t>
            </a:r>
          </a:p>
          <a:p>
            <a:pPr indent="189071">
              <a:lnSpc>
                <a:spcPct val="150000"/>
              </a:lnSpc>
            </a:pPr>
            <a:endParaRPr lang="es-EC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9071">
              <a:lnSpc>
                <a:spcPct val="150000"/>
              </a:lnSpc>
            </a:pPr>
            <a:r>
              <a:rPr lang="es-EC" sz="16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Calidad </a:t>
            </a:r>
          </a:p>
          <a:p>
            <a:pPr marL="189071">
              <a:lnSpc>
                <a:spcPct val="150000"/>
              </a:lnSpc>
            </a:pPr>
            <a:r>
              <a:rPr lang="es-EC" sz="16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Disponibilidad </a:t>
            </a:r>
          </a:p>
          <a:p>
            <a:pPr marL="189071">
              <a:lnSpc>
                <a:spcPct val="150000"/>
              </a:lnSpc>
            </a:pPr>
            <a:r>
              <a:rPr lang="es-EC" sz="16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Rango de operación</a:t>
            </a:r>
          </a:p>
          <a:p>
            <a:pPr indent="189071" algn="just">
              <a:lnSpc>
                <a:spcPct val="150000"/>
              </a:lnSpc>
            </a:pPr>
            <a:r>
              <a:rPr lang="es-EC" sz="16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Compatibilidad </a:t>
            </a:r>
          </a:p>
          <a:p>
            <a:pPr indent="189071" algn="just">
              <a:lnSpc>
                <a:spcPct val="150000"/>
              </a:lnSpc>
            </a:pPr>
            <a:r>
              <a:rPr lang="es-EC" sz="16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Costos</a:t>
            </a:r>
          </a:p>
        </p:txBody>
      </p:sp>
    </p:spTree>
    <p:extLst>
      <p:ext uri="{BB962C8B-B14F-4D97-AF65-F5344CB8AC3E}">
        <p14:creationId xmlns:p14="http://schemas.microsoft.com/office/powerpoint/2010/main" val="2864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06147" y="572730"/>
            <a:ext cx="7409203" cy="680165"/>
          </a:xfrm>
        </p:spPr>
        <p:txBody>
          <a:bodyPr>
            <a:normAutofit fontScale="90000"/>
          </a:bodyPr>
          <a:lstStyle/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SENSORES Y TRANSDUCTORES SELECCIONADOS</a:t>
            </a: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98" y="1340768"/>
            <a:ext cx="6654021" cy="4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67493" y="668633"/>
            <a:ext cx="6809014" cy="497086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TRANSDUCTOR DE FLUJO DE AGUA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5200650" y="1577145"/>
          <a:ext cx="3799456" cy="345765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103053"/>
                <a:gridCol w="1696403"/>
              </a:tblGrid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Marca/Modelo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</a:t>
                      </a:r>
                      <a:r>
                        <a:rPr lang="es-EC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YF-S201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Rango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1-30 L/min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 de salida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 </a:t>
                      </a: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ml/pulso (2,4 V)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Alimentación (V)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5- 18 VDC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Temperatura de trabajo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-25ºC a 80ºC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Precisión %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±5%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de respuesta (ms)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&lt;40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406783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mA @ 5V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entrada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½” NPS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Resolución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 ml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05087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Acondicionamiento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481810"/>
            <a:ext cx="3059658" cy="18434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871" y="4896740"/>
            <a:ext cx="2490477" cy="93476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61962" y="146835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C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YF-S201</a:t>
            </a:r>
            <a:r>
              <a:rPr lang="es-EC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es un transductor de flujo de efecto Hall, el cual utiliza aspas o álabes  para medir la cantidad de líquido que se ha movido a través de él, genera impulsos de salida a una velocidad proporcional a la velocidad de flujo, cada pulso es de aproximadamente 2,25 mililitros. </a:t>
            </a:r>
          </a:p>
        </p:txBody>
      </p:sp>
    </p:spTree>
    <p:extLst>
      <p:ext uri="{BB962C8B-B14F-4D97-AF65-F5344CB8AC3E}">
        <p14:creationId xmlns:p14="http://schemas.microsoft.com/office/powerpoint/2010/main" val="5707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49247" y="527315"/>
            <a:ext cx="6558254" cy="770995"/>
          </a:xfrm>
        </p:spPr>
        <p:txBody>
          <a:bodyPr>
            <a:normAutofit fontScale="90000"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TRANSDUCTOR DE CAÍDA DE PRESIÓN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5863055" y="1627185"/>
          <a:ext cx="2762695" cy="3886200"/>
        </p:xfrm>
        <a:graphic>
          <a:graphicData uri="http://schemas.openxmlformats.org/drawingml/2006/table">
            <a:tbl>
              <a:tblPr firstCol="1" bandRow="1">
                <a:tableStyleId>{69CF1AB2-1976-4502-BF36-3FF5EA218861}</a:tableStyleId>
              </a:tblPr>
              <a:tblGrid>
                <a:gridCol w="1407127"/>
                <a:gridCol w="1355568"/>
              </a:tblGrid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Marca/Modelo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SENSIRION</a:t>
                      </a:r>
                      <a:r>
                        <a:rPr lang="es-EC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SDP2108R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Rango (Pa)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-100 a 3500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 de salida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V a 4.0 V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Alimentación (V)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VOLTIOS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Temperatura de </a:t>
                      </a: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trabajo </a:t>
                      </a: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(ºC)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 a 60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Precisión %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Compensación de temperatura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requiere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Corrección de altitud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 requiere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Resolución min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Pa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0574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Acondicionamiento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pic>
        <p:nvPicPr>
          <p:cNvPr id="3075" name="Picture 3" descr="http://www.electronics-eetimes.com/images/01-edit-photos-uploads/2010/2010-12-december/2010-12-06-eeteu-jh-sensir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7" y="3222266"/>
            <a:ext cx="1719566" cy="205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719" y="3303084"/>
            <a:ext cx="1514483" cy="212473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01427" y="159795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SDP2108R</a:t>
            </a: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un transductor de  presión diferencial  montado se suministra con 5,0 V y proporciona una salida análoga de 0,25... 4,0 voltios la linealización interna y la compensación de temperatura se realiza de forma digital</a:t>
            </a:r>
            <a:endParaRPr lang="es-EC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54467" y="849116"/>
            <a:ext cx="385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  <a:endParaRPr lang="es-EC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47664" y="1713620"/>
            <a:ext cx="6783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smtClean="0"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EC" sz="1400" b="1">
                <a:latin typeface="Arial" panose="020B0604020202020204" pitchFamily="34" charset="0"/>
                <a:cs typeface="Arial" panose="020B0604020202020204" pitchFamily="34" charset="0"/>
              </a:rPr>
              <a:t>la Automatización de la adquisición de datos y control de encendido </a:t>
            </a:r>
            <a:endParaRPr lang="es-EC" sz="14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400" b="1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C" sz="1400" b="1">
                <a:latin typeface="Arial" panose="020B0604020202020204" pitchFamily="34" charset="0"/>
                <a:cs typeface="Arial" panose="020B0604020202020204" pitchFamily="34" charset="0"/>
              </a:rPr>
              <a:t>banco de pruebas motor de combustión interna a diésel PLINTTE-16 del </a:t>
            </a:r>
            <a:endParaRPr lang="es-EC" sz="14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400" b="1" smtClean="0">
                <a:latin typeface="Arial" panose="020B0604020202020204" pitchFamily="34" charset="0"/>
                <a:cs typeface="Arial" panose="020B0604020202020204" pitchFamily="34" charset="0"/>
              </a:rPr>
              <a:t>laboratorio </a:t>
            </a:r>
            <a:r>
              <a:rPr lang="es-EC" sz="1400" b="1">
                <a:latin typeface="Arial" panose="020B0604020202020204" pitchFamily="34" charset="0"/>
                <a:cs typeface="Arial" panose="020B0604020202020204" pitchFamily="34" charset="0"/>
              </a:rPr>
              <a:t>de motores del DECEM.</a:t>
            </a:r>
          </a:p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09" y="2811263"/>
            <a:ext cx="3748781" cy="28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09580" y="669749"/>
            <a:ext cx="6716727" cy="626616"/>
          </a:xfrm>
        </p:spPr>
        <p:txBody>
          <a:bodyPr>
            <a:normAutofit/>
          </a:bodyPr>
          <a:lstStyle/>
          <a:p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ACONDICIONAMIENTO DE SEÑAL</a:t>
            </a: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918917" y="5004778"/>
                <a:ext cx="2597121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𝐹𝐴𝐶</m:t>
                      </m:r>
                      <m:r>
                        <a:rPr lang="es-EC" sz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𝑎𝑚𝑏</m:t>
                              </m:r>
                            </m:sub>
                          </m:sSub>
                        </m:den>
                      </m:f>
                      <m:r>
                        <a:rPr lang="es-EC" sz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966 </m:t>
                          </m:r>
                          <m:r>
                            <a:rPr lang="es-EC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𝑚𝑏𝑎𝑟</m:t>
                          </m:r>
                        </m:num>
                        <m:den>
                          <m:r>
                            <a:rPr lang="es-EC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750.6 </m:t>
                          </m:r>
                          <m:r>
                            <a:rPr lang="es-EC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𝑚𝑏𝑎𝑟</m:t>
                          </m:r>
                        </m:den>
                      </m:f>
                      <m:r>
                        <a:rPr lang="es-EC" sz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=1.286</m:t>
                      </m:r>
                    </m:oMath>
                  </m:oMathPara>
                </a14:m>
                <a:endParaRPr lang="es-EC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17" y="5004778"/>
                <a:ext cx="2597121" cy="4741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17" y="2563702"/>
            <a:ext cx="2513218" cy="161291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00972" y="1652703"/>
            <a:ext cx="24868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FACTOR DE CORRECCIÓN </a:t>
            </a:r>
            <a:endParaRPr lang="es-EC" sz="1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</a:t>
            </a:r>
            <a:r>
              <a:rPr lang="es-EC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CAMBIO DE ALTITUD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74647" y="4244213"/>
            <a:ext cx="2801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Presión atmosférica ESPE: 750.6 hPa; Altitud: 2510 metros</a:t>
            </a:r>
            <a:endParaRPr lang="es-EC" sz="1200" dirty="0">
              <a:solidFill>
                <a:prstClr val="black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847" y="2241123"/>
            <a:ext cx="2791026" cy="2326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5848977" y="5206024"/>
                <a:ext cx="2382896" cy="328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𝑫𝒑</m:t>
                          </m:r>
                        </m:e>
                        <m:sub>
                          <m:r>
                            <a:rPr lang="es-EC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𝒆𝒇</m:t>
                          </m:r>
                        </m:sub>
                      </m:sSub>
                      <m:r>
                        <a:rPr lang="es-EC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𝑫𝒊𝒇𝒇</m:t>
                      </m:r>
                      <m:r>
                        <a:rPr lang="es-EC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𝑷𝒓𝒆𝒔𝒔</m:t>
                      </m:r>
                      <m:r>
                        <a:rPr lang="es-EC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s-EC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𝑭𝑨𝑪</m:t>
                      </m:r>
                    </m:oMath>
                  </m:oMathPara>
                </a14:m>
                <a:endParaRPr lang="es-EC" sz="1400" b="1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977" y="5206024"/>
                <a:ext cx="2382896" cy="328167"/>
              </a:xfrm>
              <a:prstGeom prst="rect">
                <a:avLst/>
              </a:prstGeom>
              <a:blipFill rotWithShape="0"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/>
          <p:cNvSpPr/>
          <p:nvPr/>
        </p:nvSpPr>
        <p:spPr>
          <a:xfrm>
            <a:off x="5506398" y="1752199"/>
            <a:ext cx="25237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9071">
              <a:lnSpc>
                <a:spcPct val="150000"/>
              </a:lnSpc>
            </a:pPr>
            <a:r>
              <a:rPr lang="es-EC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CONVERSIÓN DE SEÑAL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6177237" y="4725325"/>
                <a:ext cx="13182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𝐹𝑆</m:t>
                      </m:r>
                      <m:r>
                        <a:rPr lang="es-EC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=3500 </m:t>
                      </m:r>
                      <m:r>
                        <a:rPr lang="es-EC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𝑃𝑎</m:t>
                      </m:r>
                    </m:oMath>
                  </m:oMathPara>
                </a14:m>
                <a:endParaRPr lang="es-EC" sz="14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37" y="4725325"/>
                <a:ext cx="1318246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80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74885" y="647502"/>
            <a:ext cx="6558254" cy="994172"/>
          </a:xfrm>
        </p:spPr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SENSOR DE MEDICIÓN DE FUERZA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308" y="3342696"/>
            <a:ext cx="2232215" cy="2435844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5340633" y="1822450"/>
          <a:ext cx="2937283" cy="20574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544252"/>
                <a:gridCol w="1393031"/>
              </a:tblGrid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SENSORTRONICS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60001 </a:t>
                      </a: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NS2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Rango (Lb)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a 300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 de salida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3.517 </a:t>
                      </a: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mV/V diferencial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Alimentación (V)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10-15 VDC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 de trabajo (ºC)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 a 65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Precisión %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Resolución a 12 VDC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36mV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189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Acondicionamiento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978" y="3951247"/>
            <a:ext cx="3016555" cy="171082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31199" y="182562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celda de carga SENSORTRONICS 60001 se puede instalar para aplicaciones de tensión o compresión.  Está constituido por un arreglo de galgas extensiométricas medido a través de un puente de Wheatstone</a:t>
            </a:r>
            <a:endParaRPr lang="es-EC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71796" y="690085"/>
            <a:ext cx="6169796" cy="544116"/>
          </a:xfrm>
        </p:spPr>
        <p:txBody>
          <a:bodyPr>
            <a:norm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ACONDICIONAMIENTO DE SEÑAL</a:t>
            </a: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270" y="1342741"/>
            <a:ext cx="2237626" cy="1997134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6178764" y="4210037"/>
          <a:ext cx="2703076" cy="1325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27161"/>
                <a:gridCol w="2275915"/>
              </a:tblGrid>
              <a:tr h="211500"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INA125P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11500"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TRIMPOT W102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11500"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</a:t>
                      </a:r>
                      <a:r>
                        <a:rPr lang="es-EC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ENTRADA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11500"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V CELDA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11500"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 V CIRCUITO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11500"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 SALIDA</a:t>
                      </a:r>
                      <a:endParaRPr lang="es-EC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6" name="Imagen 15"/>
          <p:cNvPicPr/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5" y="3546505"/>
            <a:ext cx="4600308" cy="225773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2374534" y="3012833"/>
                <a:ext cx="1350592" cy="533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s-EC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=4+</m:t>
                      </m:r>
                      <m:f>
                        <m:fPr>
                          <m:ctrlPr>
                            <a:rPr lang="es-EC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s-EC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m:rPr>
                              <m:sty m:val="p"/>
                            </m:rPr>
                            <a:rPr lang="es-EC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sSub>
                            <m:sSubPr>
                              <m:ctrlPr>
                                <a:rPr lang="es-EC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C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534" y="3012833"/>
                <a:ext cx="1350592" cy="53367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ángulo 17"/>
          <p:cNvSpPr/>
          <p:nvPr/>
        </p:nvSpPr>
        <p:spPr>
          <a:xfrm>
            <a:off x="351494" y="1281104"/>
            <a:ext cx="5396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Realizado con un amplificador de instrumentación específico de alta precisión</a:t>
            </a:r>
            <a:r>
              <a:rPr lang="es-EC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INA125P, </a:t>
            </a: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alimentado con 12 </a:t>
            </a:r>
            <a:r>
              <a:rPr lang="es-EC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oltios y alimentación de referencia para el puente resistivo de 10 voltios, con ganancia regulable RG de 64 a 10000 veces </a:t>
            </a:r>
            <a:endParaRPr 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52325" y="663507"/>
            <a:ext cx="7156735" cy="627392"/>
          </a:xfrm>
        </p:spPr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SENSOR DE MEDICIÓN DE VELOCIDAD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5543815" y="1647091"/>
          <a:ext cx="3285860" cy="1920240"/>
        </p:xfrm>
        <a:graphic>
          <a:graphicData uri="http://schemas.openxmlformats.org/drawingml/2006/table">
            <a:tbl>
              <a:tblPr firstCol="1" bandRow="1">
                <a:tableStyleId>{BC89EF96-8CEA-46FF-86C4-4CE0E7609802}</a:tableStyleId>
              </a:tblPr>
              <a:tblGrid>
                <a:gridCol w="2065976"/>
                <a:gridCol w="1219884"/>
              </a:tblGrid>
              <a:tr h="2880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196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EUROSPEC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880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196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IS18F5NCDC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880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Frecuencia  (Hz)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196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880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Alimentación (V)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196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10-30 VDC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880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Temperatura de trabajo (ºC)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196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-20 - 70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  <a:tr h="2880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indent="1968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NPN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14219" b="12779"/>
          <a:stretch/>
        </p:blipFill>
        <p:spPr bwMode="auto">
          <a:xfrm>
            <a:off x="4670252" y="4152127"/>
            <a:ext cx="4230193" cy="1397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5922235" y="3868710"/>
            <a:ext cx="1978819" cy="2245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200" b="1" dirty="0">
                <a:solidFill>
                  <a:prstClr val="black"/>
                </a:solidFill>
              </a:rPr>
              <a:t>CIRCUITO ACONDICIONADOR</a:t>
            </a:r>
          </a:p>
        </p:txBody>
      </p:sp>
      <p:pic>
        <p:nvPicPr>
          <p:cNvPr id="10" name="Imagen 9" descr="C:\Users\German\Desktop\IMG_0612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3731246"/>
            <a:ext cx="1858176" cy="19325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474291" y="1595853"/>
            <a:ext cx="49950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IS18F5NCDC tipo inductivo de proximidad  de diámetro 18 mm, interfaz de tipo NPN  con salida NC y alimentación de 10  a 30 VDC. </a:t>
            </a: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señal oscila entre 0 voltios a la presencia del objeto metálico y 10 voltios a la ausencia del objeto metálico, acoplado cerca del eje del motor a 4 mm de distancia del la muesca metálica, su a</a:t>
            </a: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condicionamiento se lo realiza mediante un divisor de voltaje. Señal de salida entre 0 y 4,35 voltios</a:t>
            </a:r>
            <a:endParaRPr lang="es-EC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43485" y="348941"/>
            <a:ext cx="8117922" cy="994172"/>
          </a:xfrm>
        </p:spPr>
        <p:txBody>
          <a:bodyPr>
            <a:norm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SENSOR POSICIÓN PORCENTAJE DE ACELERACIÓN</a:t>
            </a: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5579268" y="1692054"/>
          <a:ext cx="2586038" cy="1440180"/>
        </p:xfrm>
        <a:graphic>
          <a:graphicData uri="http://schemas.openxmlformats.org/drawingml/2006/table">
            <a:tbl>
              <a:tblPr firstCol="1" bandRow="1">
                <a:tableStyleId>{BC89EF96-8CEA-46FF-86C4-4CE0E7609802}</a:tableStyleId>
              </a:tblPr>
              <a:tblGrid>
                <a:gridCol w="1743075"/>
                <a:gridCol w="842963"/>
              </a:tblGrid>
              <a:tr h="18449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Marca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BITECH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18449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Modelo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B10K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18449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Rango (grados)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 a 360</a:t>
                      </a:r>
                      <a:endParaRPr lang="es-EC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18449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Señal de salida 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Proporcional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18449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Alimentación (V)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0-12v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18449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Temperatura de trabajo (ºC)</a:t>
                      </a:r>
                      <a:endParaRPr lang="es-EC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-40 a 75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184499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Resolución</a:t>
                      </a:r>
                      <a:endParaRPr lang="es-EC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196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0.033V</a:t>
                      </a:r>
                      <a:endParaRPr lang="es-EC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9217" name="Imagen 60" descr="http://www.retroamplis.com/WebRoot/StoreES2/Shops/62070367/4E16/4756/046A/8455/CE59/C0A8/29B9/EEE1/P160KN-0QC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12" y="2937569"/>
            <a:ext cx="965311" cy="9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C:\Users\German\Desktop\IMG_0605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485" y="4220394"/>
            <a:ext cx="2264569" cy="16184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21" name="Picture 5" descr="https://wiki.techinc.nl/images/5/54/Lm7805-pinout-diagram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32" y="4097832"/>
            <a:ext cx="1650935" cy="13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://www.profesormolina.com.ar/electronica/componentes/fuente_reg/reg_int/image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21" y="4306886"/>
            <a:ext cx="2403861" cy="11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3"/>
          <p:cNvSpPr txBox="1">
            <a:spLocks/>
          </p:cNvSpPr>
          <p:nvPr/>
        </p:nvSpPr>
        <p:spPr>
          <a:xfrm>
            <a:off x="4871103" y="3585219"/>
            <a:ext cx="2469697" cy="2589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350" b="1" dirty="0">
                <a:solidFill>
                  <a:prstClr val="black"/>
                </a:solidFill>
              </a:rPr>
              <a:t>ACONDICIONAMIENTO DE SEÑAL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28650" y="1485463"/>
            <a:ext cx="44102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Realizado mediante un potenciómetro rotativo BITECH de 10 K ohmios, regulación de alimentación de 12 voltios a 5 voltios mediante LM7805 </a:t>
            </a:r>
            <a:endParaRPr 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400" b="1" dirty="0"/>
              <a:t>SENSOR DE MEDICIÓN DE TEMPERATURA DE GASES DE ESCAPE</a:t>
            </a: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37749"/>
              </p:ext>
            </p:extLst>
          </p:nvPr>
        </p:nvGraphicFramePr>
        <p:xfrm>
          <a:off x="663966" y="1614483"/>
          <a:ext cx="2683898" cy="1371600"/>
        </p:xfrm>
        <a:graphic>
          <a:graphicData uri="http://schemas.openxmlformats.org/drawingml/2006/table">
            <a:tbl>
              <a:tblPr firstCol="1" bandRow="1">
                <a:tableStyleId>{69CF1AB2-1976-4502-BF36-3FF5EA218861}</a:tableStyleId>
              </a:tblPr>
              <a:tblGrid>
                <a:gridCol w="1564109"/>
                <a:gridCol w="1119789"/>
              </a:tblGrid>
              <a:tr h="17145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AMICO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a </a:t>
                      </a: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900°C   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 de salida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                     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K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241" name="Imagen 31" descr="http://ecx.images-amazon.com/images/I/61HPnhgYnJL._SL15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29" y="3494061"/>
            <a:ext cx="1326599" cy="132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3"/>
          <p:cNvSpPr txBox="1">
            <a:spLocks/>
          </p:cNvSpPr>
          <p:nvPr/>
        </p:nvSpPr>
        <p:spPr>
          <a:xfrm>
            <a:off x="628650" y="4558939"/>
            <a:ext cx="2135544" cy="5530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050" b="1" dirty="0">
                <a:solidFill>
                  <a:prstClr val="black"/>
                </a:solidFill>
              </a:rPr>
              <a:t>MÁXIMA TEMPERATURA: 350 °C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4" b="10068"/>
          <a:stretch/>
        </p:blipFill>
        <p:spPr bwMode="auto">
          <a:xfrm>
            <a:off x="4313105" y="3280604"/>
            <a:ext cx="4608512" cy="24750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499992" y="234888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circuito diseñado tiene una salida de 10 mV/°C, incluye un divisor de voltaje para adecuar la señal de salida, así como un diodo zener de protección 1N4743A</a:t>
            </a:r>
            <a:endParaRPr lang="es-EC" sz="1400" dirty="0"/>
          </a:p>
        </p:txBody>
      </p:sp>
      <p:sp>
        <p:nvSpPr>
          <p:cNvPr id="6" name="Rectángulo 5"/>
          <p:cNvSpPr/>
          <p:nvPr/>
        </p:nvSpPr>
        <p:spPr>
          <a:xfrm>
            <a:off x="4661216" y="1775931"/>
            <a:ext cx="3539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ACONDICIONAMIENTO DE SEÑAL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26500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19749" y="1449740"/>
            <a:ext cx="5886450" cy="419054"/>
          </a:xfrm>
        </p:spPr>
        <p:txBody>
          <a:bodyPr>
            <a:normAutofit fontScale="90000"/>
          </a:bodyPr>
          <a:lstStyle/>
          <a:p>
            <a:r>
              <a:rPr lang="es-EC" sz="2700" b="1" dirty="0"/>
              <a:t>CONSTRUCCIÓN DEL CIRCUITO CONJUNTO</a:t>
            </a:r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75" y="2409916"/>
            <a:ext cx="3334397" cy="1889342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626297"/>
              </p:ext>
            </p:extLst>
          </p:nvPr>
        </p:nvGraphicFramePr>
        <p:xfrm>
          <a:off x="4515419" y="2331721"/>
          <a:ext cx="3924120" cy="28024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2201"/>
                <a:gridCol w="3511919"/>
              </a:tblGrid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1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ENTRADA SENSOR DE PRESIÓN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497636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2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ENTRADA SENSOR POSICIÓN PORCENTAJE DE ACELERACIÓN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3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ENTRADA TERMOCUPLA TIPO K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4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SALIDA SENSOR PRESIÓN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5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SALIDA PORCENTAJE</a:t>
                      </a:r>
                      <a:r>
                        <a:rPr lang="es-EC" sz="1200" baseline="0" dirty="0" smtClean="0"/>
                        <a:t> DE ACELERACIÓN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6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SALIDA TERMOCUPLA TIPO K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7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ALIMENTACIÓN CIRCUITO +12 V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8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AD595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  <a:tr h="288104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9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LM7805</a:t>
                      </a:r>
                      <a:endParaRPr lang="es-EC" sz="12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524659" cy="755124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SENSOR DE TEMPERATURA DE ENTRADA Y SALIDA DE AGUA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443502" y="1988840"/>
            <a:ext cx="3672408" cy="75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 utilizo el sensor LM35DZ, el rango de operación esta entre 20°C y 80 °C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224019"/>
            <a:ext cx="1269484" cy="1857782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19" y="4378221"/>
            <a:ext cx="2814320" cy="14071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413281"/>
              </p:ext>
            </p:extLst>
          </p:nvPr>
        </p:nvGraphicFramePr>
        <p:xfrm>
          <a:off x="4835115" y="2204864"/>
          <a:ext cx="3410063" cy="164592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30688"/>
                <a:gridCol w="1779375"/>
              </a:tblGrid>
              <a:tr h="25209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Marca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NATIONAL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Modelo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LM35DZ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Rango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-55 ºC a 150 ºC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Señal de salida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 mV/°C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Alimentación (V)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 – 30 VDC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Precisión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6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0.5 ºC (a 25 ºC)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1979712" y="4941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ENCAPSULAMIENTO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528" y="692696"/>
            <a:ext cx="8820472" cy="755124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ACONDICIONAMIENTO SENSOR DE TEMPERATURA DE ENTRADA Y SALIDA DE AGUA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05" y="2868050"/>
            <a:ext cx="3251835" cy="31762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1079612" y="195793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acondicionamiento, recolección y filtrado de señales que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los dos sensores mediante un amplificador operacional LM324N configurado con una ganancia de 5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regulable mediante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Trimpot </a:t>
            </a:r>
            <a:endParaRPr lang="es-EC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296" y="2845161"/>
            <a:ext cx="5012560" cy="30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524659" cy="755124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TRANSDUCTOR DE LA MEDICIÓN DE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VOLTAJE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070" y="2052257"/>
            <a:ext cx="45149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Transductor  de voltaje DVS300-SD-5V en un dispositivo que trabaja por el principio de inductancia</a:t>
            </a:r>
            <a:r>
              <a:rPr lang="es-EC" altLang="es-EC" sz="12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que transforma la medida del voltaje directo de 0 a 300 voltios en una</a:t>
            </a:r>
            <a:r>
              <a:rPr kumimoji="0" lang="es-EC" altLang="es-EC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salida proporcional de 0 a 5 voltios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Imagen 635" descr="http://i00.i.aliimg.com/img/pb/378/608/972/972608378_7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7" y="4252581"/>
            <a:ext cx="33147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56624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C" alt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62849"/>
              </p:ext>
            </p:extLst>
          </p:nvPr>
        </p:nvGraphicFramePr>
        <p:xfrm>
          <a:off x="899592" y="3284984"/>
          <a:ext cx="3364619" cy="230632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68475"/>
                <a:gridCol w="1296144"/>
              </a:tblGrid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Loulensy UL&amp;CE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DVS300-SD-5V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0-300 V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 de salida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5V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Alimentación (V)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12V / 24V DC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Temperatura de trabajo (ºC)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 ºC a 50 ºC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0.0166 V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8" name="Imagen 81" descr="http://ecx.images-amazon.com/images/I/41tHWiLhEb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/>
          <a:stretch>
            <a:fillRect/>
          </a:stretch>
        </p:blipFill>
        <p:spPr bwMode="auto">
          <a:xfrm>
            <a:off x="5796136" y="2052257"/>
            <a:ext cx="2420203" cy="171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36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0" y="0"/>
            <a:ext cx="915629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223051" y="980728"/>
            <a:ext cx="4748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  <a:endParaRPr lang="es-EC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57443" y="1905506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Definir </a:t>
            </a: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las características principales </a:t>
            </a: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equipo </a:t>
            </a: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lvl="0"/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    partir </a:t>
            </a: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curvas actuales de desempeño</a:t>
            </a: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es-EC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Diseñar el sistema de control de encendido del equipo</a:t>
            </a: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Diseñar </a:t>
            </a: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el sistema de adquisición de datos</a:t>
            </a: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es-EC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Diseñar </a:t>
            </a: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una interfaz hombre-máquina que </a:t>
            </a:r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facilite</a:t>
            </a:r>
          </a:p>
          <a:p>
            <a:r>
              <a:rPr lang="es-EC" sz="2400" smtClean="0">
                <a:latin typeface="Arial" panose="020B0604020202020204" pitchFamily="34" charset="0"/>
                <a:cs typeface="Arial" panose="020B0604020202020204" pitchFamily="34" charset="0"/>
              </a:rPr>
              <a:t>    la </a:t>
            </a: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lectura de datos</a:t>
            </a:r>
          </a:p>
        </p:txBody>
      </p:sp>
    </p:spTree>
    <p:extLst>
      <p:ext uri="{BB962C8B-B14F-4D97-AF65-F5344CB8AC3E}">
        <p14:creationId xmlns:p14="http://schemas.microsoft.com/office/powerpoint/2010/main" val="2940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1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524659" cy="755124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TRANSDUCTOR DE LA MEDICIÓN DE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CORRIENTE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756079"/>
              </p:ext>
            </p:extLst>
          </p:nvPr>
        </p:nvGraphicFramePr>
        <p:xfrm>
          <a:off x="467544" y="3837045"/>
          <a:ext cx="3528392" cy="20574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16224"/>
                <a:gridCol w="1512168"/>
              </a:tblGrid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Furison Electric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D100-SD-5V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0-100 A DC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 de salida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5 VDC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Alimentación (V)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24VDC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Temperatura de trabajo (ºC)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-30° a 70°C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±1% FS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mA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400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effect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097" name="Imagen 85" descr="http://ecx.images-amazon.com/images/I/31q3Mdp8Ow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8800"/>
            <a:ext cx="1656184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95536" y="1628800"/>
            <a:ext cx="4680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transductor de corriente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D100-SD-5V es un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dispositivo que mide la corriente continua utilizando el efecto Hall, cuando los cables que transportan dicha corriente pasan a través del orificio del dispositivo, de campo magnético de lazo cerrado, generará una señal proporcional al valor de intensidad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medida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71" y="3837045"/>
            <a:ext cx="2548255" cy="179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9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1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524659" cy="755124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TARJETA DE RECOLECCIÓN DE SEÑALES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5576" y="1708993"/>
            <a:ext cx="77389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integración de las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señales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adquiridas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logró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mediante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diseño y construcción de una TRS que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ingresar las señales previamente acondicionadas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luego filtrar su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señal mediante filtros pasivos de paso bajo con una frecuencia de corte de 15,91 Hz  y así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regular la salida máxima de tensión hacia la tarjeta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DAQ.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385061" y="5373216"/>
                <a:ext cx="1885709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𝑓𝑐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061" y="5373216"/>
                <a:ext cx="1885709" cy="6127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 descr="E:\ESPE\TESIS AUTOMATIZACION BANCO DE PRUEBAS\FOTOGRAFIAS\IMG_04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r="4775"/>
          <a:stretch/>
        </p:blipFill>
        <p:spPr bwMode="auto">
          <a:xfrm>
            <a:off x="956030" y="3119429"/>
            <a:ext cx="2743770" cy="2167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182" y="2812885"/>
            <a:ext cx="4649436" cy="31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524659" cy="755124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TARJETA DAQ NI USB 6210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6133" y="1447820"/>
            <a:ext cx="4572000" cy="4253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un módulo de adquisición de datos (DAQ) multifunción de la Serie M energizado por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USB que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está optimizado para una precisión superior a velocidades altas de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muestreo</a:t>
            </a:r>
            <a:endParaRPr lang="es-EC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 entradas analógicas (16 bits, 250 kS/s)</a:t>
            </a: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entradas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digitales </a:t>
            </a:r>
            <a:endParaRPr lang="es-EC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salidas digitales </a:t>
            </a: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contadores/temporizadores de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 bits</a:t>
            </a: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Rango de -10 V a +10 V</a:t>
            </a: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Presicion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2,69 mV</a:t>
            </a: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Sensibilidad 91.6 </a:t>
            </a:r>
            <a:r>
              <a:rPr lang="es-EC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</a:t>
            </a:r>
            <a:endParaRPr lang="es-EC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Memoria interna 4095 muestras</a:t>
            </a:r>
            <a:endParaRPr lang="es-EC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200" y="1197757"/>
            <a:ext cx="2304256" cy="45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" y="0"/>
            <a:ext cx="9161305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2135948" y="151675"/>
            <a:ext cx="4878263" cy="1325563"/>
          </a:xfrm>
        </p:spPr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DE ENCENDIDO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62002" y="1496200"/>
            <a:ext cx="3522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usuario controlar la bomba de agua, el sistema DAQ y el encendido del motor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diésel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68760"/>
            <a:ext cx="4523011" cy="47456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485" y="3212976"/>
            <a:ext cx="2291364" cy="22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9" y="0"/>
            <a:ext cx="9093481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2311152" y="245652"/>
            <a:ext cx="4390743" cy="1325563"/>
          </a:xfrm>
        </p:spPr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TABLERO DE CONTROL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"/>
          </p:nvPr>
        </p:nvSpPr>
        <p:spPr>
          <a:xfrm>
            <a:off x="464748" y="3717032"/>
            <a:ext cx="4041775" cy="576063"/>
          </a:xfrm>
        </p:spPr>
        <p:txBody>
          <a:bodyPr>
            <a:normAutofit/>
          </a:bodyPr>
          <a:lstStyle/>
          <a:p>
            <a:r>
              <a:rPr lang="es-EC" dirty="0" smtClean="0"/>
              <a:t>Pasos</a:t>
            </a:r>
            <a:endParaRPr lang="es-EC" dirty="0"/>
          </a:p>
        </p:txBody>
      </p:sp>
      <p:sp>
        <p:nvSpPr>
          <p:cNvPr id="18" name="Marcador de contenido 17"/>
          <p:cNvSpPr>
            <a:spLocks noGrp="1"/>
          </p:cNvSpPr>
          <p:nvPr>
            <p:ph sz="quarter" idx="4"/>
          </p:nvPr>
        </p:nvSpPr>
        <p:spPr>
          <a:xfrm>
            <a:off x="464748" y="4348795"/>
            <a:ext cx="3887391" cy="1512745"/>
          </a:xfrm>
        </p:spPr>
        <p:txBody>
          <a:bodyPr>
            <a:norm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Mover switch 3b de la bomba para energizarla</a:t>
            </a:r>
          </a:p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Mover switch 3a del sistema DAQ </a:t>
            </a:r>
          </a:p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ncendemos el motor por medio del pulsador 4  que cierra  el circuito para el sistema de arranque  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296" t="8726" r="17760" b="12023"/>
          <a:stretch/>
        </p:blipFill>
        <p:spPr>
          <a:xfrm>
            <a:off x="544351" y="1378917"/>
            <a:ext cx="3091546" cy="24437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333" y="1721181"/>
            <a:ext cx="2880678" cy="19958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22881" t="13579" r="17901" b="14563"/>
          <a:stretch/>
        </p:blipFill>
        <p:spPr>
          <a:xfrm>
            <a:off x="5940152" y="4149080"/>
            <a:ext cx="2016224" cy="13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3481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2311152" y="245652"/>
            <a:ext cx="6077272" cy="1325563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DE PROGRAMACIÓN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12256" y="2665201"/>
            <a:ext cx="33601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20" lvl="0" algn="just">
              <a:spcBef>
                <a:spcPts val="697"/>
              </a:spcBef>
              <a:tabLst>
                <a:tab pos="342720" algn="l"/>
                <a:tab pos="914040" algn="l"/>
                <a:tab pos="1828439" algn="l"/>
                <a:tab pos="2742839" algn="l"/>
                <a:tab pos="3657239" algn="l"/>
                <a:tab pos="4571639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s-MX" sz="1400" dirty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Es un entorno de programación gráfica </a:t>
            </a:r>
            <a:r>
              <a:rPr lang="es-MX" sz="1400" dirty="0" smtClean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usado para </a:t>
            </a:r>
            <a:r>
              <a:rPr lang="es-MX" sz="1400" dirty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desarrollar aplicaciones de medida, pruebas y </a:t>
            </a:r>
            <a:r>
              <a:rPr lang="es-MX" sz="1400" dirty="0" smtClean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control diseñado </a:t>
            </a:r>
            <a:r>
              <a:rPr lang="es-MX" sz="1400" dirty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por </a:t>
            </a:r>
            <a:r>
              <a:rPr lang="es-MX" sz="1400" dirty="0" err="1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National</a:t>
            </a:r>
            <a:r>
              <a:rPr lang="es-MX" sz="1400" dirty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 </a:t>
            </a:r>
            <a:r>
              <a:rPr lang="es-MX" sz="1400" dirty="0" smtClean="0"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Instruments</a:t>
            </a:r>
            <a:endParaRPr lang="es-MX" sz="1400" dirty="0">
              <a:latin typeface="Arial" panose="020B0604020202020204" pitchFamily="34" charset="0"/>
              <a:ea typeface="Arial Unicode MS" pitchFamily="2"/>
              <a:cs typeface="Arial" panose="020B0604020202020204" pitchFamily="34" charset="0"/>
            </a:endParaRPr>
          </a:p>
        </p:txBody>
      </p:sp>
      <p:pic>
        <p:nvPicPr>
          <p:cNvPr id="13" name="Picture 10" descr="LabVIEW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48024"/>
            <a:ext cx="33797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355976" y="2694386"/>
            <a:ext cx="4572000" cy="27653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537">
              <a:lnSpc>
                <a:spcPct val="90000"/>
              </a:lnSpc>
            </a:pPr>
            <a:r>
              <a:rPr lang="es-ES_tradnl" alt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</a:p>
          <a:p>
            <a:pPr marL="963613" lvl="1" indent="-342900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Char char="•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Procesamiento de Señal e Imagen</a:t>
            </a:r>
          </a:p>
          <a:p>
            <a:pPr marL="963613" lvl="1" indent="-342900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Char char="•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Programación Integrada de Sistemas</a:t>
            </a:r>
          </a:p>
          <a:p>
            <a:pPr marL="963613" lvl="1" indent="-342900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Char char="•"/>
            </a:pPr>
            <a:r>
              <a:rPr lang="es-ES_tradnl" alt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Creación </a:t>
            </a: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de Prototipos y </a:t>
            </a:r>
            <a:r>
              <a:rPr lang="es-ES_tradnl" alt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Simulación</a:t>
            </a:r>
          </a:p>
          <a:p>
            <a:pPr marL="620713" lvl="1">
              <a:lnSpc>
                <a:spcPct val="90000"/>
              </a:lnSpc>
              <a:spcBef>
                <a:spcPts val="325"/>
              </a:spcBef>
            </a:pPr>
            <a:endParaRPr lang="es-ES_tradnl" alt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>
              <a:lnSpc>
                <a:spcPct val="90000"/>
              </a:lnSpc>
            </a:pPr>
            <a:r>
              <a:rPr lang="es-ES_tradnl" alt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marL="963613" lvl="1" indent="-342900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Char char="•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Control Automático y Sistemas Dinámicos</a:t>
            </a:r>
          </a:p>
          <a:p>
            <a:pPr marL="963613" lvl="1" indent="-342900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Char char="•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Mecatrónica y Robótica</a:t>
            </a:r>
          </a:p>
          <a:p>
            <a:pPr marL="620713" lvl="1">
              <a:lnSpc>
                <a:spcPct val="90000"/>
              </a:lnSpc>
              <a:spcBef>
                <a:spcPts val="325"/>
              </a:spcBef>
            </a:pPr>
            <a:endParaRPr lang="es-ES_tradnl" alt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>
              <a:lnSpc>
                <a:spcPct val="90000"/>
              </a:lnSpc>
            </a:pPr>
            <a:r>
              <a:rPr lang="es-ES_tradnl" alt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Mediciones</a:t>
            </a:r>
          </a:p>
          <a:p>
            <a:pPr marL="963613" lvl="1" indent="-342900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Char char="•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Circuitería y Electrónica</a:t>
            </a:r>
          </a:p>
          <a:p>
            <a:pPr marL="963613" lvl="1" indent="-342900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Char char="•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Medidas e Instrumentación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58497" y="4077072"/>
            <a:ext cx="37185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255588">
              <a:buFont typeface="Wingdings 3" panose="05040102010807070707" pitchFamily="18" charset="2"/>
              <a:buChar char="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Ambiente de Programación Gráfico</a:t>
            </a:r>
          </a:p>
          <a:p>
            <a:pPr marL="365125" indent="-255588">
              <a:buFont typeface="Wingdings 3" panose="05040102010807070707" pitchFamily="18" charset="2"/>
              <a:buChar char="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Compilación de código para múltiples SO y dispositivos.</a:t>
            </a:r>
          </a:p>
          <a:p>
            <a:pPr marL="365125" indent="-255588">
              <a:buFont typeface="Wingdings 3" panose="05040102010807070707" pitchFamily="18" charset="2"/>
              <a:buChar char=""/>
            </a:pPr>
            <a:r>
              <a:rPr lang="es-ES_tradnl" altLang="es-EC" sz="1400" dirty="0">
                <a:latin typeface="Arial" panose="020B0604020202020204" pitchFamily="34" charset="0"/>
                <a:cs typeface="Arial" panose="020B0604020202020204" pitchFamily="34" charset="0"/>
              </a:rPr>
              <a:t>Utilizable en una amplia gama de aplicaciones</a:t>
            </a:r>
          </a:p>
        </p:txBody>
      </p:sp>
    </p:spTree>
    <p:extLst>
      <p:ext uri="{BB962C8B-B14F-4D97-AF65-F5344CB8AC3E}">
        <p14:creationId xmlns:p14="http://schemas.microsoft.com/office/powerpoint/2010/main" val="40556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" y="0"/>
            <a:ext cx="9148076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077272" cy="1325563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INTERFAZ DE USUARIO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36" y="1216734"/>
            <a:ext cx="5010150" cy="224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95" y="3775624"/>
            <a:ext cx="501015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3"/>
          <p:cNvSpPr txBox="1">
            <a:spLocks/>
          </p:cNvSpPr>
          <p:nvPr/>
        </p:nvSpPr>
        <p:spPr>
          <a:xfrm>
            <a:off x="1012416" y="1317596"/>
            <a:ext cx="1818394" cy="1005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anel frontal de registro de datos y datos técnicos del banco de pruebas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3"/>
          <p:cNvSpPr txBox="1">
            <a:spLocks/>
          </p:cNvSpPr>
          <p:nvPr/>
        </p:nvSpPr>
        <p:spPr>
          <a:xfrm>
            <a:off x="6470201" y="3775624"/>
            <a:ext cx="2208941" cy="1005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anel frontal de visualización y registro de datos obtenidos </a:t>
            </a:r>
          </a:p>
          <a:p>
            <a:endParaRPr lang="es-EC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graficas en tiempo real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165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579693"/>
            <a:ext cx="7478588" cy="115212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ALGORITMOS DE PROGRAMACIÓN  DE LAS SEÑALES ADQUIRIDAS</a:t>
            </a:r>
            <a:endParaRPr lang="es-ES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722378" y="1917413"/>
                <a:ext cx="4425685" cy="3269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252333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s-EC" altLang="es-EC" sz="2400" b="1" i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Señal de sensor de caudal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C" altLang="es-EC" sz="1400" b="1" i="1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indent="2524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C" altLang="es-EC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 sensor YF S201 entrega una señal de pulso proporcional al caudal medido de 2.25 ml por pulso </a:t>
                </a:r>
              </a:p>
              <a:p>
                <a:pPr indent="2524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C" altLang="es-EC" sz="1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2524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C" altLang="es-EC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2524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C" sz="14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2524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latin typeface="Cambria Math" panose="02040503050406030204" pitchFamily="18" charset="0"/>
                        </a:rPr>
                        <m:t>𝐶𝑎𝑢𝑑𝑎𝑙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den>
                          </m:f>
                        </m:e>
                      </m:d>
                      <m:r>
                        <a:rPr lang="es-EC" sz="1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60 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den>
                          </m:f>
                        </m:num>
                        <m:den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𝑝𝑢𝑙𝑠𝑜</m:t>
                                  </m:r>
                                </m:den>
                              </m:f>
                            </m:e>
                          </m:d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∗450</m:t>
                          </m:r>
                          <m:d>
                            <m:dPr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𝑝𝑢𝑙𝑠𝑜𝑠</m:t>
                                  </m:r>
                                </m:num>
                                <m:den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𝑙𝑖𝑡𝑟𝑜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s-EC" altLang="es-EC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2524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C" altLang="es-EC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25241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C" altLang="es-EC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378" y="1917413"/>
                <a:ext cx="4425685" cy="3269869"/>
              </a:xfrm>
              <a:prstGeom prst="rect">
                <a:avLst/>
              </a:prstGeom>
              <a:blipFill rotWithShape="0">
                <a:blip r:embed="rId4"/>
                <a:stretch>
                  <a:fillRect r="-1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2132856"/>
            <a:ext cx="3406739" cy="322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619672" y="5072545"/>
                <a:ext cx="159165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=2,15%</m:t>
                      </m:r>
                    </m:oMath>
                  </m:oMathPara>
                </a14:m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072545"/>
                <a:ext cx="1591654" cy="3077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0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27584" y="964492"/>
            <a:ext cx="71287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Señal sensor de presión </a:t>
            </a:r>
            <a:r>
              <a:rPr lang="es-EC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diferencial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827584" y="4869160"/>
                <a:ext cx="159165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=1,35%</m:t>
                      </m:r>
                    </m:oMath>
                  </m:oMathPara>
                </a14:m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69160"/>
                <a:ext cx="1591654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871" y="2305537"/>
            <a:ext cx="4013840" cy="295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395536" y="3676251"/>
                <a:ext cx="4282046" cy="539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2413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𝑚𝑚𝐻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r>
                        <a:rPr lang="es-EC" sz="1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1.286×</m:t>
                                  </m:r>
                                  <m:d>
                                    <m:dPr>
                                      <m:ctrlPr>
                                        <a:rPr lang="es-EC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sz="1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C" sz="1200" i="1">
                                          <a:latin typeface="Cambria Math" panose="02040503050406030204" pitchFamily="18" charset="0"/>
                                        </a:rPr>
                                        <m:t>1−0.25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s-EC" sz="1200" i="1">
                                      <a:latin typeface="Cambria Math" panose="02040503050406030204" pitchFamily="18" charset="0"/>
                                    </a:rPr>
                                    <m:t>3.75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200" i="1">
                          <a:latin typeface="Cambria Math" panose="02040503050406030204" pitchFamily="18" charset="0"/>
                        </a:rPr>
                        <m:t>×3500×0.980665</m:t>
                      </m:r>
                    </m:oMath>
                  </m:oMathPara>
                </a14:m>
                <a:endParaRPr lang="es-EC" altLang="es-EC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676251"/>
                <a:ext cx="4282046" cy="5397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565719" y="2185438"/>
            <a:ext cx="34918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sensor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arroja una señal no lineal entre los 0.25v y 4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voltios,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que se deberá convertir a mmH2O multiplicando el resultado por 0.980665.</a:t>
            </a:r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3873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6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27584" y="964492"/>
            <a:ext cx="71287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Señal sensor de </a:t>
            </a:r>
            <a:r>
              <a:rPr lang="es-EC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fuerza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619672" y="4280191"/>
                <a:ext cx="159165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=0,14%</m:t>
                      </m:r>
                    </m:oMath>
                  </m:oMathPara>
                </a14:m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4280191"/>
                <a:ext cx="1591654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407386" y="3460863"/>
                <a:ext cx="222850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2413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=116,44</m:t>
                      </m:r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C" sz="1200" b="0" i="1" smtClean="0">
                          <a:latin typeface="Cambria Math" panose="02040503050406030204" pitchFamily="18" charset="0"/>
                        </a:rPr>
                        <m:t>1−16,534</m:t>
                      </m:r>
                    </m:oMath>
                  </m:oMathPara>
                </a14:m>
                <a:endParaRPr lang="es-EC" altLang="es-EC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386" y="3460863"/>
                <a:ext cx="2228509" cy="2769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827584" y="1928398"/>
            <a:ext cx="41118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La celda de carga al ser un sensor de alta sensibilidad se debe realizar pruebas con carga y sin carga y medir el voltaje entregado, tabular estos datos y obtener una curva de calibración y así determinar la ecuación que rige dicho proceso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393" y="1772816"/>
            <a:ext cx="3133712" cy="39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6" y="0"/>
            <a:ext cx="9175236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098020" y="908720"/>
            <a:ext cx="498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smtClean="0"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C" sz="2800" b="1" smtClean="0"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endParaRPr lang="es-EC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72640"/>
              </p:ext>
            </p:extLst>
          </p:nvPr>
        </p:nvGraphicFramePr>
        <p:xfrm>
          <a:off x="1835060" y="1772816"/>
          <a:ext cx="5617260" cy="352731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846839"/>
                <a:gridCol w="2770421"/>
              </a:tblGrid>
              <a:tr h="41406">
                <a:tc gridSpan="2"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 DE PRUEBAS PLINT TE-16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PLINT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Voltaje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DC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Refrigerante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Combustible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Diésel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Frecuencia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Hz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 de cilindros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Ciclo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tiempos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Fabricante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PLINT &amp; PARTNERS LTD.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0727"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País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Inglaterra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100392" y="1772816"/>
            <a:ext cx="4398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9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27584" y="964492"/>
            <a:ext cx="71287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Señal sensor de </a:t>
            </a:r>
            <a:r>
              <a:rPr lang="es-EC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velocidad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27584" y="1928398"/>
            <a:ext cx="41118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sensor entrega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valores de 0 y 4.34 voltios para poder medir esta señal se utilizará un toolkit que ofrece LabVIEW llamada Sound and Vibration el cual posee un tacómetro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analógico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en cual podremos obtener directamente el número de pulsos por revolución obtenidas</a:t>
            </a:r>
          </a:p>
        </p:txBody>
      </p:sp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72" y="3447349"/>
            <a:ext cx="2523948" cy="16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163" y="1928398"/>
            <a:ext cx="3241558" cy="38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6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27584" y="964492"/>
            <a:ext cx="71287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Señal </a:t>
            </a:r>
            <a:r>
              <a:rPr lang="es-EC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porcentaje de aceleración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27584" y="1928398"/>
            <a:ext cx="4111863" cy="13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El potenciómetro permitirá regular la señal de entrada de 5 voltios según la posición inicial y a su vez ira regulando su voltaje de salida acorde a la posición de los dientes del acelerador manual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115616" y="3855322"/>
                <a:ext cx="3008644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(%)</m:t>
                      </m:r>
                      <m:r>
                        <a:rPr lang="es-EC" sz="1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18.907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1+84.417</m:t>
                          </m:r>
                        </m:num>
                        <m:den>
                          <m:r>
                            <a:rPr lang="es-EC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26</m:t>
                          </m:r>
                        </m:den>
                      </m:f>
                      <m:r>
                        <a:rPr lang="es-EC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100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855322"/>
                <a:ext cx="3008644" cy="497059"/>
              </a:xfrm>
              <a:prstGeom prst="rect">
                <a:avLst/>
              </a:prstGeom>
              <a:blipFill rotWithShape="0">
                <a:blip r:embed="rId4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806" y="1655942"/>
            <a:ext cx="2739602" cy="401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6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98209" y="741373"/>
            <a:ext cx="583264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Señal de salida temperatura de gases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27584" y="1928398"/>
            <a:ext cx="41118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señal que entrega el acondicionador de señal AD595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 casi lineal arroja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valores de 10 mv/°C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estando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este valor dentro del rango permitido por la tarjeta de adquisición de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datos ecuación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221534" y="3728721"/>
                <a:ext cx="2479973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=0.0984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−1.6425</m:t>
                      </m:r>
                    </m:oMath>
                  </m:oMathPara>
                </a14:m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534" y="3728721"/>
                <a:ext cx="2479973" cy="5078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013" y="1999734"/>
            <a:ext cx="3097959" cy="33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0165" y="643818"/>
            <a:ext cx="677824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Señal de salida sensores de temperatura de entrada y salida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27584" y="1928398"/>
                <a:ext cx="4111863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 </a:t>
                </a:r>
                <a:r>
                  <a:rPr lang="es-EC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salida de los sensores LM35DZ son directamente proporcional a  la temperatura medida, es decir de 10 mV/°C además con el amplificador y filtro añadido se obtuvo una ganancia de 5, </a:t>
                </a:r>
                <a:endParaRPr lang="es-EC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 </a:t>
                </a:r>
                <a:r>
                  <a:rPr lang="es-EC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ecuación que rige el proceso </a:t>
                </a:r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es:</a:t>
                </a:r>
              </a:p>
              <a:p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C" sz="1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C" sz="1400" i="1">
                        <a:latin typeface="Cambria Math" panose="02040503050406030204" pitchFamily="18" charset="0"/>
                      </a:rPr>
                      <m:t>=20</m:t>
                    </m:r>
                    <m:r>
                      <a:rPr lang="es-EC" sz="14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s-EC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s-EC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debido </a:t>
                </a:r>
                <a:r>
                  <a:rPr lang="es-EC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 que este sensor es lineal y se podrá multiplicar la señal obtenida directamente por un factor de 20 y así obtener la temperatura en grados </a:t>
                </a:r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centígrados</a:t>
                </a: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928398"/>
                <a:ext cx="4111863" cy="3108543"/>
              </a:xfrm>
              <a:prstGeom prst="rect">
                <a:avLst/>
              </a:prstGeom>
              <a:blipFill rotWithShape="0">
                <a:blip r:embed="rId4"/>
                <a:stretch>
                  <a:fillRect l="-445" t="-196" b="-117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127" y="1700808"/>
            <a:ext cx="3200574" cy="38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6" y="-12156"/>
            <a:ext cx="9153996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0165" y="936207"/>
            <a:ext cx="6778247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Señal de salida del transductor de voltaje </a:t>
            </a: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744" y="2072616"/>
            <a:ext cx="4220439" cy="252720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2812" y="2149349"/>
            <a:ext cx="32731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transductor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voltajes da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salida completamente lineal de entre 0 y 5 voltios es decir a 300 voltios medidos su salida será de 5 voltios </a:t>
            </a:r>
            <a:endParaRPr lang="es-EC" sz="1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s-EC" sz="1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La ecuación que rige el proceso esta dado por:</a:t>
            </a:r>
          </a:p>
          <a:p>
            <a:endParaRPr lang="es-EC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1763688" y="4611562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C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s-EC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611562"/>
                <a:ext cx="1095172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2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6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0165" y="936207"/>
            <a:ext cx="6778247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Señal de salida del transductor de </a:t>
            </a:r>
            <a:r>
              <a:rPr lang="es-EC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corriente </a:t>
            </a:r>
            <a:endParaRPr lang="es-EC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2812" y="2149349"/>
            <a:ext cx="39211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transductor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ofrecerá una salida lineal de entre O y 5 V en un rango de 0 a 100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amperios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s-EC" sz="1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La ecuación que rige el proceso esta dado por:</a:t>
            </a:r>
          </a:p>
          <a:p>
            <a:endParaRPr lang="es-EC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EC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547664" y="4773614"/>
                <a:ext cx="159165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=0,76%</m:t>
                      </m:r>
                    </m:oMath>
                  </m:oMathPara>
                </a14:m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773614"/>
                <a:ext cx="1591654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1508546" y="4150276"/>
                <a:ext cx="2479973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EC" i="1" smtClean="0">
                          <a:latin typeface="Cambria Math" panose="02040503050406030204" pitchFamily="18" charset="0"/>
                        </a:rPr>
                        <m:t>=19,516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−1.1639</m:t>
                      </m:r>
                    </m:oMath>
                  </m:oMathPara>
                </a14:m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546" y="4150276"/>
                <a:ext cx="2479973" cy="5078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690" y="2347142"/>
            <a:ext cx="4040628" cy="2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6"/>
            <a:ext cx="9144000" cy="687015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0165" y="936207"/>
            <a:ext cx="6778247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2333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DE RESULTADOS </a:t>
            </a:r>
            <a:endParaRPr lang="es-EC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5241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2812" y="4260048"/>
            <a:ext cx="6153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5241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600" dirty="0" smtClean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556792"/>
            <a:ext cx="6728183" cy="42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15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301913"/>
            <a:ext cx="7478588" cy="1152128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ECONÓMICO FINANCIERO</a:t>
            </a:r>
            <a:endParaRPr lang="es-E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9485" t="19485" r="18454" b="31297"/>
          <a:stretch/>
        </p:blipFill>
        <p:spPr>
          <a:xfrm>
            <a:off x="1763688" y="1484783"/>
            <a:ext cx="6454797" cy="42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0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527426"/>
            <a:ext cx="7478588" cy="714834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ECONÓMICO FINANCIERO</a:t>
            </a:r>
            <a:endParaRPr lang="es-ES" altLang="en-US" sz="3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8932" t="24407" r="22882" b="19485"/>
          <a:stretch/>
        </p:blipFill>
        <p:spPr>
          <a:xfrm>
            <a:off x="2098456" y="1731821"/>
            <a:ext cx="496855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5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68177" y="461962"/>
            <a:ext cx="6607646" cy="1325563"/>
          </a:xfrm>
        </p:spPr>
        <p:txBody>
          <a:bodyPr>
            <a:norm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ANÁLISIS ECONÓMICO FINANCIERO</a:t>
            </a: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dirty="0"/>
          </a:p>
        </p:txBody>
      </p:sp>
      <p:sp>
        <p:nvSpPr>
          <p:cNvPr id="4099" name="Rectangle 11"/>
          <p:cNvSpPr>
            <a:spLocks noGrp="1"/>
          </p:cNvSpPr>
          <p:nvPr>
            <p:ph idx="1"/>
          </p:nvPr>
        </p:nvSpPr>
        <p:spPr>
          <a:xfrm>
            <a:off x="395536" y="1798693"/>
            <a:ext cx="8515350" cy="3384376"/>
          </a:xfrm>
        </p:spPr>
        <p:txBody>
          <a:bodyPr>
            <a:normAutofit lnSpcReduction="10000"/>
          </a:bodyPr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C" sz="16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El financiamiento de este proyecto fue de carácter personal y autofinanciado entre los ejecutores, se dio un presupuesto inicial presentado en el perfil de tesis previo a su aprobación donde nos permitió distribuir de la mejor manera el gasto de la inversión. Dando como un abono inicial de 5</a:t>
            </a:r>
            <a:r>
              <a:rPr lang="es-EC" sz="16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000</a:t>
            </a:r>
            <a:r>
              <a:rPr lang="es-EC" sz="16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00 dólares americanos, a medida que el proyecto </a:t>
            </a:r>
            <a:r>
              <a:rPr lang="es-EC" sz="16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avanzaba se </a:t>
            </a:r>
            <a:r>
              <a:rPr lang="es-EC" sz="16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tomaba la decisión de comprar lo necesario </a:t>
            </a:r>
            <a:r>
              <a:rPr lang="es-EC" sz="16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para </a:t>
            </a:r>
            <a:r>
              <a:rPr lang="es-EC" sz="16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continuar con el </a:t>
            </a:r>
            <a:r>
              <a:rPr lang="es-EC" sz="16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mismo; hasta </a:t>
            </a:r>
            <a:r>
              <a:rPr lang="es-EC" sz="16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el punto de finiquitar la </a:t>
            </a:r>
            <a:r>
              <a:rPr lang="es-EC" sz="16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instalación de toda la instrumentación, </a:t>
            </a:r>
            <a:r>
              <a:rPr lang="es-EC" sz="16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esto nos permitió alcanzar a cubrir todos los gastos necesarios de forma progresiva y sin necesidad de adquirir los diferentes componentes del banco de prueba con intereses. Buscando además no sobrepasar la inversión estimada.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C" sz="16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El BANCO </a:t>
            </a:r>
            <a:r>
              <a:rPr lang="es-EC" sz="1600" b="1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DE PRUEBAS MOTOR DE COMBUSTIÓN INTERNA A DIÉSEL PLINT  TE-16 </a:t>
            </a:r>
            <a:r>
              <a:rPr lang="es-EC" sz="1600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fue entregado al Laboratorio de Motores con su respectiva capacitación tanto al jefe de laboratorio como al laboratorista del mismo.</a:t>
            </a:r>
            <a:endParaRPr lang="es-E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051720" y="692696"/>
            <a:ext cx="5354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LEVANTAMIENTO</a:t>
            </a:r>
            <a:r>
              <a:rPr lang="en-US" sz="3200" b="1" dirty="0" smtClean="0"/>
              <a:t> </a:t>
            </a:r>
            <a:r>
              <a:rPr lang="es-EC" sz="3200" b="1" dirty="0" smtClean="0"/>
              <a:t>TÉCNICO</a:t>
            </a:r>
            <a:r>
              <a:rPr lang="en-US" sz="3200" b="1" dirty="0" smtClean="0"/>
              <a:t> </a:t>
            </a:r>
          </a:p>
          <a:p>
            <a:r>
              <a:rPr lang="en-US" sz="3200" b="1" dirty="0" smtClean="0"/>
              <a:t>DEL BANCO DE </a:t>
            </a:r>
            <a:r>
              <a:rPr lang="en-US" sz="3200" b="1" dirty="0" err="1" smtClean="0"/>
              <a:t>PRUEBAS</a:t>
            </a:r>
            <a:endParaRPr lang="es-EC" sz="32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6165" t="28344" r="19006" b="25391"/>
          <a:stretch/>
        </p:blipFill>
        <p:spPr>
          <a:xfrm>
            <a:off x="1151619" y="1844824"/>
            <a:ext cx="6840760" cy="39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0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579693"/>
            <a:ext cx="7478588" cy="1152128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53732" y="1916832"/>
            <a:ext cx="6858000" cy="3607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levantamiento técnico mecánico, eléctrico y térmico del banco de pruebas se lo realizó para diferenciar los sistemas involucrados del equipo y se pudo seleccionar mediante una matriz de decisión la instrumentación adecuada para cada uno de ellos.</a:t>
            </a:r>
          </a:p>
          <a:p>
            <a:pPr marL="457200"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habilitación del sistema de arranque nos permitió minimizar los pasos previos existentes para el encendido del banco de pruebas, mediante un panel de control centralizado y evitar daños por sobrecarga y mala operación.</a:t>
            </a:r>
          </a:p>
          <a:p>
            <a:pPr marL="457200"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Mediante los parámetros y curvas de desempeño obtenidas se estableció los rangos de operación de los instrumentos de medición seleccionados.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0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579693"/>
            <a:ext cx="7478588" cy="1152128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53732" y="1916832"/>
            <a:ext cx="6858000" cy="393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La implementación del sistema de adquisición de datos del presente proyecto nos permitió profundizar en campo de aplicación de las tarjetas DAQ y su compatibilidad con los diferentes tipos de sensores existentes en el mercado.</a:t>
            </a:r>
          </a:p>
          <a:p>
            <a:pPr algn="just">
              <a:lnSpc>
                <a:spcPct val="150000"/>
              </a:lnSpc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La electrónica analógica básica diseñada e implementada en el proyecto de grado como los filtros de paso bajo, divisores de voltaje, amplificadores operacionales, nos permitió acondicionar de manera adecuada las señales obtenidas y entregar un resultado confiable. </a:t>
            </a:r>
          </a:p>
          <a:p>
            <a:pPr algn="just">
              <a:lnSpc>
                <a:spcPct val="150000"/>
              </a:lnSpc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El sistema de programación grafica que LabVIEW  ofrece, nos permitió diseñar el diagrama de bloques de manera secuencial e intuitiva, minimizando los errores y entregar al estudiante un sistema versátil y amigable.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7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0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579693"/>
            <a:ext cx="7478588" cy="1152128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53732" y="1916832"/>
            <a:ext cx="68580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Con el sistema de adquisición de datos implementado se pudo obtener y registrar los datos y así calcular los diferentes parámetros de desempeño del equipo, siendo los más importantes la eficiencia térmica y eficiencia volumétrica los cuales tiene un promedio entre el  75% y 10 % respectivamente.</a:t>
            </a:r>
          </a:p>
          <a:p>
            <a:pPr>
              <a:lnSpc>
                <a:spcPct val="150000"/>
              </a:lnSpc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Las diferentes curvas comparativas entre el sistema analógico y el nuevo sistema de adquisición de datos demuestran la confiabilidad  de los resultados obtenidos.</a:t>
            </a:r>
          </a:p>
          <a:p>
            <a:pPr>
              <a:lnSpc>
                <a:spcPct val="150000"/>
              </a:lnSpc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De acuerdo al análisis económico financiero, la inversión del proyecto es rentable y es recuperable en un periodo de 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dos años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404664"/>
            <a:ext cx="7478588" cy="79208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1340768"/>
            <a:ext cx="8190656" cy="474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recomienda que siempre se utilice el nuevo sistema de encendido ya que con el procedimiento anterior se corría el riesgo producir una sobre carga al banco por mala operación o desconocimiento del procedimiento de encendido.</a:t>
            </a:r>
          </a:p>
          <a:p>
            <a:pPr marL="457200"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Temperatura de entrada y salida de agua tiene poca variación durante el tiempo de trabajo a condiciones normales del equipo, sin embargo al exigir el motor una mayor potencia y tiempos de operación prolongadas, el sistema de enfriamiento comienza a ingresar agua con  temperaturas similares de entrada y de salida por tal motivo se deberá regular con agua de la red y evitar un sobrecalentamiento del motor.</a:t>
            </a:r>
          </a:p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fuentes de alimentación para sistemas electrónicos de adquisición de datos deberán estar referenciadas a un punto común (GND) según la recomendación de los fabricantes de tarjetas DAQ, para evitar errores en las lecturas o en el peor de los casos un sobre voltaje y daño en las tarjetas. 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404664"/>
            <a:ext cx="7478588" cy="79208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1340768"/>
            <a:ext cx="81906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Se recomienda siempre tener a mano repuestos de los sensores de temperatura de gases de escape y caudal de agua, ya que son susceptibles a daños por mala operación.</a:t>
            </a:r>
          </a:p>
          <a:p>
            <a:pPr>
              <a:lnSpc>
                <a:spcPct val="150000"/>
              </a:lnSpc>
            </a:pP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La manipulación no autorizada de los diferentes elementos del sistema de adquisición de datos pueden causar una des configuración al mismo, se recomienda solicitar información y soporte al técnico encargado del Laboratorio.</a:t>
            </a:r>
          </a:p>
          <a:p>
            <a:pPr>
              <a:lnSpc>
                <a:spcPct val="150000"/>
              </a:lnSpc>
            </a:pP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Se aconseja habilitar el Laboratorio de motores para la prestación de servicios, previo adecuamiento y cumplimiento de normas para laboratorios que prestan servicios según norma INEN ISO 17025. 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56"/>
          </a:xfrm>
          <a:prstGeom prst="rect">
            <a:avLst/>
          </a:prstGeom>
        </p:spPr>
      </p:pic>
      <p:sp>
        <p:nvSpPr>
          <p:cNvPr id="4099" name="Rectangle 11"/>
          <p:cNvSpPr>
            <a:spLocks noGrp="1"/>
          </p:cNvSpPr>
          <p:nvPr>
            <p:ph type="subTitle" idx="1"/>
          </p:nvPr>
        </p:nvSpPr>
        <p:spPr>
          <a:xfrm>
            <a:off x="1043608" y="404664"/>
            <a:ext cx="7478588" cy="79208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ES" altLang="en-US" dirty="0" smtClean="0"/>
          </a:p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1340768"/>
            <a:ext cx="819065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Se recomienda siempre tener a mano repuestos de los sensores de temperatura de gases de escape y caudal de agua, ya que son susceptibles a daños por mala operación.</a:t>
            </a:r>
          </a:p>
          <a:p>
            <a:pPr>
              <a:lnSpc>
                <a:spcPct val="150000"/>
              </a:lnSpc>
            </a:pP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La manipulación no autorizada de los diferentes elementos del sistema de adquisición de datos pueden causar una des configuración al mismo, se recomienda solicitar información y soporte al técnico encargado del Laboratorio.</a:t>
            </a:r>
          </a:p>
          <a:p>
            <a:pPr>
              <a:lnSpc>
                <a:spcPct val="150000"/>
              </a:lnSpc>
            </a:pP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Se aconseja habilitar el Laboratorio de motores para la prestación de servicios, previo adecuamiento y cumplimiento de normas para laboratorios que prestan servicios según norma INEN ISO 17025. </a:t>
            </a:r>
          </a:p>
          <a:p>
            <a:pPr>
              <a:lnSpc>
                <a:spcPct val="150000"/>
              </a:lnSpc>
            </a:pPr>
            <a:endParaRPr lang="es-EC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El diseño e implementación de sistemas automáticos de adquisición de datos para equipos de laboratorio, mejora notablemente la eficiencia y rendimiento en el proceso pedagógico moderno, por tal motivo se recomienda la fomentación y apoyo a este tipo de  proyectos.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" y="0"/>
            <a:ext cx="9093481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000364" y="3214686"/>
            <a:ext cx="578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smtClean="0">
                <a:latin typeface="Adobe Hebrew" pitchFamily="18" charset="-79"/>
                <a:cs typeface="Adobe Hebrew" pitchFamily="18" charset="-79"/>
              </a:rPr>
              <a:t>INGENIERÍA MECÁNICA</a:t>
            </a:r>
          </a:p>
          <a:p>
            <a:pPr algn="ctr"/>
            <a:r>
              <a:rPr lang="es-EC" sz="3200" b="1" smtClean="0">
                <a:latin typeface="Adobe Hebrew" pitchFamily="18" charset="-79"/>
                <a:cs typeface="Adobe Hebrew" pitchFamily="18" charset="-79"/>
              </a:rPr>
              <a:t>ESPE - ECUADOR</a:t>
            </a:r>
            <a:endParaRPr lang="es-EC" sz="3200" b="1"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857620" y="1357298"/>
            <a:ext cx="3571900" cy="100013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smtClean="0"/>
              <a:t>GRACIAS</a:t>
            </a:r>
            <a:endParaRPr lang="es-EC" sz="3200"/>
          </a:p>
        </p:txBody>
      </p:sp>
      <p:pic>
        <p:nvPicPr>
          <p:cNvPr id="5" name="Picture 4" descr="https://encrypted-tbn2.gstatic.com/images?q=tbn:ANd9GcSjigIxVM7dUZTO4cCFRQBJWP-Ir2KQCGIE3_bqyHiOBwlDCey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785794"/>
            <a:ext cx="928662" cy="928663"/>
          </a:xfrm>
          <a:prstGeom prst="rect">
            <a:avLst/>
          </a:prstGeom>
          <a:noFill/>
        </p:spPr>
      </p:pic>
      <p:pic>
        <p:nvPicPr>
          <p:cNvPr id="6" name="Picture 3" descr="C:\Users\Dell\Pictures\Espe Ingenieria mecani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000504"/>
            <a:ext cx="1880367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000240"/>
            <a:ext cx="1533525" cy="1457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ENCENDIDO 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idx="1"/>
          </p:nvPr>
        </p:nvSpPr>
        <p:spPr>
          <a:xfrm>
            <a:off x="772841" y="3054808"/>
            <a:ext cx="2575023" cy="374192"/>
          </a:xfrm>
        </p:spPr>
        <p:txBody>
          <a:bodyPr>
            <a:normAutofit fontScale="92500" lnSpcReduction="20000"/>
          </a:bodyPr>
          <a:lstStyle/>
          <a:p>
            <a:r>
              <a:rPr lang="es-EC" dirty="0" smtClean="0"/>
              <a:t> </a:t>
            </a:r>
            <a:r>
              <a:rPr lang="es-EC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TABLERO DE CONTROL</a:t>
            </a:r>
            <a:endParaRPr lang="es-EC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arcador de contenido 1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6" y="3710550"/>
            <a:ext cx="2592288" cy="2225238"/>
          </a:xfrm>
        </p:spPr>
      </p:pic>
      <p:sp>
        <p:nvSpPr>
          <p:cNvPr id="17" name="Marcador de texto 16"/>
          <p:cNvSpPr>
            <a:spLocks noGrp="1"/>
          </p:cNvSpPr>
          <p:nvPr>
            <p:ph type="body" sz="quarter" idx="3"/>
          </p:nvPr>
        </p:nvSpPr>
        <p:spPr>
          <a:xfrm>
            <a:off x="5724128" y="2922023"/>
            <a:ext cx="2483168" cy="639762"/>
          </a:xfrm>
        </p:spPr>
        <p:txBody>
          <a:bodyPr>
            <a:norm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ARRANQUE POR GENERADOR ELÉCTRICO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arcador de contenido 23" descr="D:\ESPE\TESIS AUTOMATIZACION BANCO DE PRUEBAS\FOTOGRAFIAS\IMG_0157.JPG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0550"/>
            <a:ext cx="3384376" cy="22252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955858" y="1446493"/>
            <a:ext cx="7504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El banco de pruebas PLINT TE-16 incorpora un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dinamómetro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eléctrico que puede actuar como un generador eléctrico de corriente continua y puede absorber  unos 22 kW del poder desarrollado por el motor a diésel a una máxima velocidad de operación de  3000 Rev. /min.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549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" y="0"/>
            <a:ext cx="9161305" cy="68580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755576" y="540558"/>
            <a:ext cx="8229600" cy="1143000"/>
          </a:xfrm>
        </p:spPr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REFRIGERACIÓN Y SUMINISTRO DE AGUA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6300" t="32700" r="31524" b="21757"/>
          <a:stretch/>
        </p:blipFill>
        <p:spPr>
          <a:xfrm>
            <a:off x="5603634" y="1744860"/>
            <a:ext cx="3096344" cy="25381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" y="1744860"/>
            <a:ext cx="5517854" cy="3368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302584" y="5102019"/>
                <a:ext cx="1587614" cy="438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sz="1200" i="0">
                          <a:latin typeface="Cambria Math" panose="02040503050406030204" pitchFamily="18" charset="0"/>
                        </a:rPr>
                        <m:t>=162.95 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s-EC" sz="1200" b="1" i="1">
                              <a:latin typeface="Cambria Math" panose="02040503050406030204" pitchFamily="18" charset="0"/>
                            </a:rPr>
                            <m:t>𝒎𝒊𝒏</m:t>
                          </m:r>
                        </m:den>
                      </m:f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584" y="5102019"/>
                <a:ext cx="1587614" cy="4380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6300846" y="4498513"/>
                <a:ext cx="1515158" cy="470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𝐻𝑏</m:t>
                          </m:r>
                        </m:den>
                      </m:f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846" y="4498513"/>
                <a:ext cx="1515158" cy="4704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3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" y="0"/>
            <a:ext cx="9161305" cy="6867459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755576" y="540558"/>
            <a:ext cx="8229600" cy="1143000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ALIMENTACIÓN DE COMBUSTIBLE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67544" y="4221088"/>
                <a:ext cx="4572000" cy="44069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52095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2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Baja presión: </a:t>
                </a:r>
                <a:r>
                  <a:rPr lang="es-EC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s-EC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𝑏𝑝</m:t>
                        </m:r>
                      </m:sub>
                    </m:sSub>
                    <m:r>
                      <a:rPr lang="es-EC" sz="1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s-EC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s-EC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2×</m:t>
                        </m:r>
                        <m:r>
                          <a:rPr lang="es-EC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𝑔</m:t>
                        </m:r>
                        <m:r>
                          <a:rPr lang="es-EC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×</m:t>
                        </m:r>
                        <m:sSub>
                          <m:sSubPr>
                            <m:ctrlPr>
                              <a:rPr lang="es-EC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C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rad>
                    <m:r>
                      <a:rPr lang="es-EC" sz="1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sz="1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s-EC" sz="1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C" sz="1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𝟒𝟐𝟔</m:t>
                    </m:r>
                    <m:r>
                      <a:rPr lang="es-EC" sz="1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s-EC" sz="1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EC" sz="1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𝒎</m:t>
                        </m:r>
                      </m:num>
                      <m:den>
                        <m:r>
                          <a:rPr lang="es-EC" sz="1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𝒔</m:t>
                        </m:r>
                      </m:den>
                    </m:f>
                  </m:oMath>
                </a14:m>
                <a:endParaRPr lang="es-EC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221088"/>
                <a:ext cx="4572000" cy="4406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 descr="C:\Users\German\AppData\Local\Microsoft\Windows\Temporary Internet Files\Content.Word\IMG_0163.jpg"/>
          <p:cNvPicPr/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5810967" y="1922286"/>
            <a:ext cx="2793481" cy="222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611560" y="1922286"/>
            <a:ext cx="4572000" cy="1668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anque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27 litros de capacidad está situado al costado del banco de pruebas el cual mediante un juego de válvulas y con la ayuda de la gravedad alimenta con diésel la línea hacia la bomba y posteriormente a los inyectores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C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1887379" y="5084177"/>
                <a:ext cx="2020361" cy="438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𝑏𝑝</m:t>
                          </m:r>
                        </m:sub>
                      </m:sSub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𝑏𝑝</m:t>
                          </m:r>
                        </m:sub>
                      </m:sSub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200">
                          <a:latin typeface="Cambria Math" panose="02040503050406030204" pitchFamily="18" charset="0"/>
                        </a:rPr>
                        <m:t>7.29 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s-EC" sz="1200" b="1" i="1">
                              <a:latin typeface="Cambria Math" panose="02040503050406030204" pitchFamily="18" charset="0"/>
                            </a:rPr>
                            <m:t>𝒎𝒊𝒏</m:t>
                          </m:r>
                        </m:den>
                      </m:f>
                    </m:oMath>
                  </m:oMathPara>
                </a14:m>
                <a:endParaRPr lang="es-EC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379" y="5084177"/>
                <a:ext cx="2020361" cy="438069"/>
              </a:xfrm>
              <a:prstGeom prst="rect">
                <a:avLst/>
              </a:prstGeom>
              <a:blipFill rotWithShape="0"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/>
          <p:cNvSpPr/>
          <p:nvPr/>
        </p:nvSpPr>
        <p:spPr>
          <a:xfrm>
            <a:off x="4644008" y="4233688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 presión: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Presión de inyección= </a:t>
            </a:r>
            <a:r>
              <a:rPr lang="es-EC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0,904 </a:t>
            </a:r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psi.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"/>
            <a:ext cx="9144000" cy="6858584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ADMISIÓN DE AIRE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idx="1"/>
          </p:nvPr>
        </p:nvSpPr>
        <p:spPr>
          <a:xfrm>
            <a:off x="475727" y="1615787"/>
            <a:ext cx="8229600" cy="501348"/>
          </a:xfrm>
        </p:spPr>
        <p:txBody>
          <a:bodyPr>
            <a:no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admisión y medición de aire se lo hace a través de un dispositivo placa orificio de diámetro 39 mm y un manómetro inclinado TYPE 504 con un rango de medición de 0 a 75 mm H2O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41145" t="31520" r="29523" b="31970"/>
          <a:stretch/>
        </p:blipFill>
        <p:spPr>
          <a:xfrm>
            <a:off x="2639879" y="2481313"/>
            <a:ext cx="2057908" cy="14297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20115" t="7674" r="17347" b="12593"/>
          <a:stretch/>
        </p:blipFill>
        <p:spPr>
          <a:xfrm>
            <a:off x="611560" y="2481313"/>
            <a:ext cx="1997620" cy="14319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180" y="4005064"/>
            <a:ext cx="2381397" cy="187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5279757" y="3911097"/>
                <a:ext cx="3468385" cy="72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𝑝𝑜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C" sz="1400" i="0">
                          <a:latin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2×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s-EC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EC" sz="14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C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757" y="3911097"/>
                <a:ext cx="3468385" cy="7288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Marcador de texto 14"/>
          <p:cNvSpPr>
            <a:spLocks noGrp="1"/>
          </p:cNvSpPr>
          <p:nvPr>
            <p:ph type="body" idx="1"/>
          </p:nvPr>
        </p:nvSpPr>
        <p:spPr>
          <a:xfrm>
            <a:off x="5279757" y="2563672"/>
            <a:ext cx="3213141" cy="501348"/>
          </a:xfrm>
        </p:spPr>
        <p:txBody>
          <a:bodyPr>
            <a:no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consumo de aire esta dado por: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6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3044</Words>
  <Application>Microsoft Office PowerPoint</Application>
  <PresentationFormat>Presentación en pantalla (4:3)</PresentationFormat>
  <Paragraphs>571</Paragraphs>
  <Slides>56</Slides>
  <Notes>36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8" baseType="lpstr">
      <vt:lpstr>Arial Unicode MS</vt:lpstr>
      <vt:lpstr>Adobe Hebrew</vt:lpstr>
      <vt:lpstr>Arial</vt:lpstr>
      <vt:lpstr>Calibri</vt:lpstr>
      <vt:lpstr>Calibri Light</vt:lpstr>
      <vt:lpstr>Cambria Math</vt:lpstr>
      <vt:lpstr>Symbol</vt:lpstr>
      <vt:lpstr>Times New Roman</vt:lpstr>
      <vt:lpstr>Wingdings 3</vt:lpstr>
      <vt:lpstr>Tema de Office</vt:lpstr>
      <vt:lpstr>1_Tema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ENCENDIDO </vt:lpstr>
      <vt:lpstr>SISTEMA DE REFRIGERACIÓN Y SUMINISTRO DE AGUA</vt:lpstr>
      <vt:lpstr>SISTEMA DE ALIMENTACIÓN DE COMBUSTIBLE</vt:lpstr>
      <vt:lpstr>SISTEMA DE ADMISIÓN DE AIRE</vt:lpstr>
      <vt:lpstr>SISTEMA MOTRIZ </vt:lpstr>
      <vt:lpstr>SISTEMA MOTRIZ </vt:lpstr>
      <vt:lpstr>Presentación de PowerPoint</vt:lpstr>
      <vt:lpstr>ADQUISICIÓN DE DATOS </vt:lpstr>
      <vt:lpstr>TIPOS DE SEÑAL </vt:lpstr>
      <vt:lpstr>Acondicionamiento de señales </vt:lpstr>
      <vt:lpstr>Presentación de PowerPoint</vt:lpstr>
      <vt:lpstr>SENSORES Y TRANSDUCTORES SELECCIONADOS</vt:lpstr>
      <vt:lpstr>TRANSDUCTOR DE FLUJO DE AGUA</vt:lpstr>
      <vt:lpstr>TRANSDUCTOR DE CAÍDA DE PRESIÓN</vt:lpstr>
      <vt:lpstr>ACONDICIONAMIENTO DE SEÑAL</vt:lpstr>
      <vt:lpstr>SENSOR DE MEDICIÓN DE FUERZA</vt:lpstr>
      <vt:lpstr>ACONDICIONAMIENTO DE SEÑAL</vt:lpstr>
      <vt:lpstr>SENSOR DE MEDICIÓN DE VELOCIDAD</vt:lpstr>
      <vt:lpstr>SENSOR POSICIÓN PORCENTAJE DE ACELERACIÓN</vt:lpstr>
      <vt:lpstr>SENSOR DE MEDICIÓN DE TEMPERATURA DE GASES DE ESCAPE</vt:lpstr>
      <vt:lpstr>CONSTRUCCIÓN DEL CIRCUITO CONJUNTO</vt:lpstr>
      <vt:lpstr>SENSOR DE TEMPERATURA DE ENTRADA Y SALIDA DE AGUA</vt:lpstr>
      <vt:lpstr>ACONDICIONAMIENTO SENSOR DE TEMPERATURA DE ENTRADA Y SALIDA DE AGUA</vt:lpstr>
      <vt:lpstr>TRANSDUCTOR DE LA MEDICIÓN DE VOLTAJE</vt:lpstr>
      <vt:lpstr>TRANSDUCTOR DE LA MEDICIÓN DE CORRIENTE</vt:lpstr>
      <vt:lpstr>TARJETA DE RECOLECCIÓN DE SEÑALES</vt:lpstr>
      <vt:lpstr>TARJETA DAQ NI USB 6210</vt:lpstr>
      <vt:lpstr>CONTROL DE ENCENDIDO</vt:lpstr>
      <vt:lpstr>TABLERO DE CONTROL</vt:lpstr>
      <vt:lpstr>SOFTWARE DE PROGRAMACIÓN </vt:lpstr>
      <vt:lpstr>INTERFAZ DE USUARIO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ECONÓMICO FINANCIERO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LENIN-ABATTA</dc:creator>
  <cp:lastModifiedBy>POCHO1</cp:lastModifiedBy>
  <cp:revision>137</cp:revision>
  <dcterms:created xsi:type="dcterms:W3CDTF">2013-06-27T19:05:08Z</dcterms:created>
  <dcterms:modified xsi:type="dcterms:W3CDTF">2015-04-14T18:06:17Z</dcterms:modified>
</cp:coreProperties>
</file>