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948" r:id="rId1"/>
  </p:sldMasterIdLst>
  <p:notesMasterIdLst>
    <p:notesMasterId r:id="rId23"/>
  </p:notesMasterIdLst>
  <p:sldIdLst>
    <p:sldId id="256" r:id="rId2"/>
    <p:sldId id="260" r:id="rId3"/>
    <p:sldId id="289" r:id="rId4"/>
    <p:sldId id="265" r:id="rId5"/>
    <p:sldId id="266" r:id="rId6"/>
    <p:sldId id="269" r:id="rId7"/>
    <p:sldId id="282" r:id="rId8"/>
    <p:sldId id="261" r:id="rId9"/>
    <p:sldId id="262" r:id="rId10"/>
    <p:sldId id="263" r:id="rId11"/>
    <p:sldId id="300" r:id="rId12"/>
    <p:sldId id="286" r:id="rId13"/>
    <p:sldId id="287" r:id="rId14"/>
    <p:sldId id="296" r:id="rId15"/>
    <p:sldId id="285" r:id="rId16"/>
    <p:sldId id="297" r:id="rId17"/>
    <p:sldId id="298" r:id="rId18"/>
    <p:sldId id="299" r:id="rId19"/>
    <p:sldId id="288" r:id="rId20"/>
    <p:sldId id="294" r:id="rId21"/>
    <p:sldId id="295" r:id="rId22"/>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793D81CF-94F2-401A-BA57-92F5A7B2D0C5}" styleName="Estilo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A488322-F2BA-4B5B-9748-0D474271808F}" styleName="Estilo medio 3 - Énfasis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5202B0CA-FC54-4496-8BCA-5EF66A818D29}" styleName="Estilo oscuro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AF606853-7671-496A-8E4F-DF71F8EC918B}" styleName="Estilo oscuro 1 - Énfasis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Estilo oscuro 1 - Énfasis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Estilo oscuro 2 - Énfasis 5/Énfasis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D7AC3CCA-C797-4891-BE02-D94E43425B78}" styleName="Estilo me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9DCAF9ED-07DC-4A11-8D7F-57B35C25682E}" styleName="Estilo medio 1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F2DE63D5-997A-4646-A377-4702673A728D}" styleName="Estilo claro 2 - Acento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BDBED569-4797-4DF1-A0F4-6AAB3CD982D8}" styleName="Estilo claro 3 - Acento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761" autoAdjust="0"/>
  </p:normalViewPr>
  <p:slideViewPr>
    <p:cSldViewPr>
      <p:cViewPr varScale="1">
        <p:scale>
          <a:sx n="86" d="100"/>
          <a:sy n="86" d="100"/>
        </p:scale>
        <p:origin x="-1494"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image" Target="../media/image10.emf"/><Relationship Id="rId4" Type="http://schemas.openxmlformats.org/officeDocument/2006/relationships/image" Target="../media/image1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dirty="0"/>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96D6CEE-F23D-4552-9D1A-5B223E46D188}" type="datetimeFigureOut">
              <a:rPr lang="es-ES" smtClean="0"/>
              <a:pPr/>
              <a:t>23/04/2015</a:t>
            </a:fld>
            <a:endParaRPr lang="es-ES" dirty="0"/>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dirty="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dirty="0"/>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1DF7841-0495-4EFF-913D-4B0A1DE27D40}" type="slidenum">
              <a:rPr lang="es-ES" smtClean="0"/>
              <a:pPr/>
              <a:t>‹Nº›</a:t>
            </a:fld>
            <a:endParaRPr lang="es-ES" dirty="0"/>
          </a:p>
        </p:txBody>
      </p:sp>
    </p:spTree>
    <p:extLst>
      <p:ext uri="{BB962C8B-B14F-4D97-AF65-F5344CB8AC3E}">
        <p14:creationId xmlns:p14="http://schemas.microsoft.com/office/powerpoint/2010/main" val="814597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sz="1200" kern="1200" dirty="0" smtClean="0">
              <a:solidFill>
                <a:schemeClr val="tx1"/>
              </a:solidFill>
              <a:effectLst/>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fld id="{B1DF7841-0495-4EFF-913D-4B0A1DE27D40}" type="slidenum">
              <a:rPr lang="es-ES" smtClean="0"/>
              <a:pPr/>
              <a:t>2</a:t>
            </a:fld>
            <a:endParaRPr lang="es-ES" dirty="0"/>
          </a:p>
        </p:txBody>
      </p:sp>
    </p:spTree>
    <p:extLst>
      <p:ext uri="{BB962C8B-B14F-4D97-AF65-F5344CB8AC3E}">
        <p14:creationId xmlns:p14="http://schemas.microsoft.com/office/powerpoint/2010/main" val="5324121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B1DF7841-0495-4EFF-913D-4B0A1DE27D40}" type="slidenum">
              <a:rPr lang="es-ES" smtClean="0"/>
              <a:pPr/>
              <a:t>8</a:t>
            </a:fld>
            <a:endParaRPr lang="es-ES" dirty="0"/>
          </a:p>
        </p:txBody>
      </p:sp>
    </p:spTree>
    <p:extLst>
      <p:ext uri="{BB962C8B-B14F-4D97-AF65-F5344CB8AC3E}">
        <p14:creationId xmlns:p14="http://schemas.microsoft.com/office/powerpoint/2010/main" val="1593875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dirty="0" smtClean="0"/>
              <a:t>StreamXpress permite la variación de parámetros en la señal de transmisión como:</a:t>
            </a:r>
          </a:p>
          <a:p>
            <a:pPr marL="285750" indent="-285750">
              <a:buFont typeface="Courier New" pitchFamily="49" charset="0"/>
              <a:buChar char="o"/>
            </a:pPr>
            <a:r>
              <a:rPr lang="es-ES" sz="1200" dirty="0" smtClean="0">
                <a:latin typeface="Times New Roman" pitchFamily="18" charset="0"/>
                <a:cs typeface="Times New Roman" pitchFamily="18" charset="0"/>
              </a:rPr>
              <a:t>Jerarquías de transmisión</a:t>
            </a:r>
          </a:p>
          <a:p>
            <a:pPr marL="285750" indent="-285750">
              <a:buFont typeface="Courier New" pitchFamily="49" charset="0"/>
              <a:buChar char="o"/>
            </a:pPr>
            <a:r>
              <a:rPr lang="es-ES" sz="1200" dirty="0" smtClean="0">
                <a:latin typeface="Times New Roman" pitchFamily="18" charset="0"/>
                <a:cs typeface="Times New Roman" pitchFamily="18" charset="0"/>
              </a:rPr>
              <a:t>Tasas de codificación</a:t>
            </a:r>
          </a:p>
          <a:p>
            <a:pPr marL="285750" indent="-285750">
              <a:buFont typeface="Courier New" pitchFamily="49" charset="0"/>
              <a:buChar char="o"/>
            </a:pPr>
            <a:r>
              <a:rPr lang="es-ES" sz="1200" dirty="0" smtClean="0">
                <a:latin typeface="Times New Roman" pitchFamily="18" charset="0"/>
                <a:cs typeface="Times New Roman" pitchFamily="18" charset="0"/>
              </a:rPr>
              <a:t>Intervalo de guarda</a:t>
            </a:r>
          </a:p>
          <a:p>
            <a:pPr marL="285750" marR="0" indent="-285750" algn="l" defTabSz="914400" rtl="0" eaLnBrk="1" fontAlgn="auto" latinLnBrk="0" hangingPunct="1">
              <a:lnSpc>
                <a:spcPct val="100000"/>
              </a:lnSpc>
              <a:spcBef>
                <a:spcPts val="0"/>
              </a:spcBef>
              <a:spcAft>
                <a:spcPts val="0"/>
              </a:spcAft>
              <a:buClrTx/>
              <a:buSzTx/>
              <a:buFont typeface="Courier New" pitchFamily="49" charset="0"/>
              <a:buChar char="o"/>
              <a:tabLst/>
              <a:defRPr/>
            </a:pPr>
            <a:r>
              <a:rPr lang="es-ES" dirty="0" smtClean="0"/>
              <a:t>XpressSim permite aplicar los diferentes efectos sobre el canal de transmisión </a:t>
            </a:r>
            <a:r>
              <a:rPr lang="es-ES" dirty="0" smtClean="0">
                <a:solidFill>
                  <a:schemeClr val="tx1"/>
                </a:solidFill>
              </a:rPr>
              <a:t>para el análisis y comportamiento de la señal transmitida en televisión digital.</a:t>
            </a:r>
            <a:endParaRPr lang="es-ES" dirty="0" smtClean="0"/>
          </a:p>
          <a:p>
            <a:pPr marL="285750" indent="-285750">
              <a:buFont typeface="Courier New" pitchFamily="49" charset="0"/>
              <a:buChar char="o"/>
            </a:pPr>
            <a:endParaRPr lang="es-ES" sz="1200" dirty="0" smtClean="0">
              <a:latin typeface="Times New Roman" pitchFamily="18" charset="0"/>
              <a:cs typeface="Times New Roman" pitchFamily="18" charset="0"/>
            </a:endParaRPr>
          </a:p>
          <a:p>
            <a:endParaRPr lang="es-ES" dirty="0"/>
          </a:p>
        </p:txBody>
      </p:sp>
      <p:sp>
        <p:nvSpPr>
          <p:cNvPr id="4" name="3 Marcador de número de diapositiva"/>
          <p:cNvSpPr>
            <a:spLocks noGrp="1"/>
          </p:cNvSpPr>
          <p:nvPr>
            <p:ph type="sldNum" sz="quarter" idx="10"/>
          </p:nvPr>
        </p:nvSpPr>
        <p:spPr/>
        <p:txBody>
          <a:bodyPr/>
          <a:lstStyle/>
          <a:p>
            <a:fld id="{B1DF7841-0495-4EFF-913D-4B0A1DE27D40}" type="slidenum">
              <a:rPr lang="es-ES" smtClean="0"/>
              <a:pPr/>
              <a:t>9</a:t>
            </a:fld>
            <a:endParaRPr lang="es-ES" dirty="0"/>
          </a:p>
        </p:txBody>
      </p:sp>
    </p:spTree>
    <p:extLst>
      <p:ext uri="{BB962C8B-B14F-4D97-AF65-F5344CB8AC3E}">
        <p14:creationId xmlns:p14="http://schemas.microsoft.com/office/powerpoint/2010/main" val="4279586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B1DF7841-0495-4EFF-913D-4B0A1DE27D40}" type="slidenum">
              <a:rPr lang="es-ES" smtClean="0"/>
              <a:pPr/>
              <a:t>10</a:t>
            </a:fld>
            <a:endParaRPr lang="es-ES" dirty="0"/>
          </a:p>
        </p:txBody>
      </p:sp>
    </p:spTree>
    <p:extLst>
      <p:ext uri="{BB962C8B-B14F-4D97-AF65-F5344CB8AC3E}">
        <p14:creationId xmlns:p14="http://schemas.microsoft.com/office/powerpoint/2010/main" val="12918536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Ref idx="1001">
        <a:schemeClr val="bg1"/>
      </p:bgRef>
    </p:bg>
    <p:spTree>
      <p:nvGrpSpPr>
        <p:cNvPr id="1" name=""/>
        <p:cNvGrpSpPr/>
        <p:nvPr/>
      </p:nvGrpSpPr>
      <p:grpSpPr>
        <a:xfrm>
          <a:off x="0" y="0"/>
          <a:ext cx="0" cy="0"/>
          <a:chOff x="0" y="0"/>
          <a:chExt cx="0" cy="0"/>
        </a:xfrm>
      </p:grpSpPr>
      <p:sp>
        <p:nvSpPr>
          <p:cNvPr id="8" name="7 Título"/>
          <p:cNvSpPr>
            <a:spLocks noGrp="1"/>
          </p:cNvSpPr>
          <p:nvPr>
            <p:ph type="ctrTitle"/>
          </p:nvPr>
        </p:nvSpPr>
        <p:spPr>
          <a:xfrm>
            <a:off x="2286000" y="3124200"/>
            <a:ext cx="6172200" cy="1894362"/>
          </a:xfrm>
        </p:spPr>
        <p:txBody>
          <a:bodyPr/>
          <a:lstStyle>
            <a:lvl1pPr>
              <a:defRPr b="1"/>
            </a:lvl1pPr>
          </a:lstStyle>
          <a:p>
            <a:r>
              <a:rPr kumimoji="0" lang="es-ES" smtClean="0"/>
              <a:t>Haga clic para modificar el estilo de título del patrón</a:t>
            </a:r>
            <a:endParaRPr kumimoji="0" lang="en-US"/>
          </a:p>
        </p:txBody>
      </p:sp>
      <p:sp>
        <p:nvSpPr>
          <p:cNvPr id="9" name="8 Subtítulo"/>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28" name="27 Marcador de fecha"/>
          <p:cNvSpPr>
            <a:spLocks noGrp="1"/>
          </p:cNvSpPr>
          <p:nvPr>
            <p:ph type="dt" sz="half" idx="10"/>
          </p:nvPr>
        </p:nvSpPr>
        <p:spPr bwMode="auto">
          <a:xfrm rot="5400000">
            <a:off x="7764621" y="1174097"/>
            <a:ext cx="2286000" cy="381000"/>
          </a:xfrm>
        </p:spPr>
        <p:txBody>
          <a:bodyPr/>
          <a:lstStyle/>
          <a:p>
            <a:fld id="{BDF5E61E-9DD0-4872-895D-C92962B7BCB3}" type="datetimeFigureOut">
              <a:rPr lang="es-ES" smtClean="0"/>
              <a:pPr/>
              <a:t>23/04/2015</a:t>
            </a:fld>
            <a:endParaRPr lang="es-ES" dirty="0"/>
          </a:p>
        </p:txBody>
      </p:sp>
      <p:sp>
        <p:nvSpPr>
          <p:cNvPr id="17" name="16 Marcador de pie de página"/>
          <p:cNvSpPr>
            <a:spLocks noGrp="1"/>
          </p:cNvSpPr>
          <p:nvPr>
            <p:ph type="ftr" sz="quarter" idx="11"/>
          </p:nvPr>
        </p:nvSpPr>
        <p:spPr bwMode="auto">
          <a:xfrm rot="5400000">
            <a:off x="7077269" y="4181669"/>
            <a:ext cx="3657600" cy="384048"/>
          </a:xfrm>
        </p:spPr>
        <p:txBody>
          <a:bodyPr/>
          <a:lstStyle/>
          <a:p>
            <a:endParaRPr lang="es-ES" dirty="0"/>
          </a:p>
        </p:txBody>
      </p:sp>
      <p:sp>
        <p:nvSpPr>
          <p:cNvPr id="10" name="9 Rectángulo"/>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11 Rectángulo"/>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4" name="13 Rectángulo"/>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18 Rectángulo"/>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10 Conector recto"/>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8" name="17 Conector recto"/>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19 Conector recto"/>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6" name="15 Conector recto"/>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5" name="14 Conector recto"/>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21 Conector recto"/>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7" name="26 Rectángulo"/>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20 Elipse"/>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22 Elipse"/>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23 Elipse"/>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25 Elipse"/>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24 Elipse"/>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28 Marcador de número de diapositiva"/>
          <p:cNvSpPr>
            <a:spLocks noGrp="1"/>
          </p:cNvSpPr>
          <p:nvPr>
            <p:ph type="sldNum" sz="quarter" idx="12"/>
          </p:nvPr>
        </p:nvSpPr>
        <p:spPr bwMode="auto">
          <a:xfrm>
            <a:off x="1325544" y="4928702"/>
            <a:ext cx="609600" cy="517524"/>
          </a:xfrm>
        </p:spPr>
        <p:txBody>
          <a:bodyPr/>
          <a:lstStyle/>
          <a:p>
            <a:fld id="{A6893DE5-E4E4-4EC5-BBBA-1A2FA2BE6C0F}" type="slidenum">
              <a:rPr lang="es-ES" smtClean="0"/>
              <a:pPr/>
              <a:t>‹Nº›</a:t>
            </a:fld>
            <a:endParaRPr lang="es-ES" dirty="0"/>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BDF5E61E-9DD0-4872-895D-C92962B7BCB3}" type="datetimeFigureOut">
              <a:rPr lang="es-ES" smtClean="0"/>
              <a:pPr/>
              <a:t>23/04/2015</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A6893DE5-E4E4-4EC5-BBBA-1A2FA2BE6C0F}" type="slidenum">
              <a:rPr lang="es-ES" smtClean="0"/>
              <a:pPr/>
              <a:t>‹Nº›</a:t>
            </a:fld>
            <a:endParaRPr lang="es-E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9"/>
            <a:ext cx="1676400" cy="5851525"/>
          </a:xfrm>
        </p:spPr>
        <p:txBody>
          <a:bodyPr vert="eaVer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274638"/>
            <a:ext cx="6019800" cy="5851525"/>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BDF5E61E-9DD0-4872-895D-C92962B7BCB3}" type="datetimeFigureOut">
              <a:rPr lang="es-ES" smtClean="0"/>
              <a:pPr/>
              <a:t>23/04/2015</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A6893DE5-E4E4-4EC5-BBBA-1A2FA2BE6C0F}" type="slidenum">
              <a:rPr lang="es-ES" smtClean="0"/>
              <a:pPr/>
              <a:t>‹Nº›</a:t>
            </a:fld>
            <a:endParaRPr lang="es-ES"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8" name="7 Marcador de contenido"/>
          <p:cNvSpPr>
            <a:spLocks noGrp="1"/>
          </p:cNvSpPr>
          <p:nvPr>
            <p:ph sz="quarter" idx="1"/>
          </p:nvPr>
        </p:nvSpPr>
        <p:spPr>
          <a:xfrm>
            <a:off x="457200" y="1600200"/>
            <a:ext cx="7467600" cy="4873752"/>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6 Marcador de fecha"/>
          <p:cNvSpPr>
            <a:spLocks noGrp="1"/>
          </p:cNvSpPr>
          <p:nvPr>
            <p:ph type="dt" sz="half" idx="14"/>
          </p:nvPr>
        </p:nvSpPr>
        <p:spPr/>
        <p:txBody>
          <a:bodyPr rtlCol="0"/>
          <a:lstStyle/>
          <a:p>
            <a:fld id="{BDF5E61E-9DD0-4872-895D-C92962B7BCB3}" type="datetimeFigureOut">
              <a:rPr lang="es-ES" smtClean="0"/>
              <a:pPr/>
              <a:t>23/04/2015</a:t>
            </a:fld>
            <a:endParaRPr lang="es-ES" dirty="0"/>
          </a:p>
        </p:txBody>
      </p:sp>
      <p:sp>
        <p:nvSpPr>
          <p:cNvPr id="9" name="8 Marcador de número de diapositiva"/>
          <p:cNvSpPr>
            <a:spLocks noGrp="1"/>
          </p:cNvSpPr>
          <p:nvPr>
            <p:ph type="sldNum" sz="quarter" idx="15"/>
          </p:nvPr>
        </p:nvSpPr>
        <p:spPr/>
        <p:txBody>
          <a:bodyPr rtlCol="0"/>
          <a:lstStyle/>
          <a:p>
            <a:fld id="{A6893DE5-E4E4-4EC5-BBBA-1A2FA2BE6C0F}" type="slidenum">
              <a:rPr lang="es-ES" smtClean="0"/>
              <a:pPr/>
              <a:t>‹Nº›</a:t>
            </a:fld>
            <a:endParaRPr lang="es-ES" dirty="0"/>
          </a:p>
        </p:txBody>
      </p:sp>
      <p:sp>
        <p:nvSpPr>
          <p:cNvPr id="10" name="9 Marcador de pie de página"/>
          <p:cNvSpPr>
            <a:spLocks noGrp="1"/>
          </p:cNvSpPr>
          <p:nvPr>
            <p:ph type="ftr" sz="quarter" idx="16"/>
          </p:nvPr>
        </p:nvSpPr>
        <p:spPr/>
        <p:txBody>
          <a:bodyPr rtlCol="0"/>
          <a:lstStyle/>
          <a:p>
            <a:endParaRPr lang="es-ES" dirty="0"/>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1">
        <a:schemeClr val="bg2"/>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2286000" y="2895600"/>
            <a:ext cx="6172200" cy="2053590"/>
          </a:xfrm>
        </p:spPr>
        <p:txBody>
          <a:bodyPr/>
          <a:lstStyle>
            <a:lvl1pPr algn="l">
              <a:buNone/>
              <a:defRPr sz="3000" b="1" cap="small" baseline="0"/>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bwMode="auto">
          <a:xfrm rot="5400000">
            <a:off x="7763256" y="1170432"/>
            <a:ext cx="2286000" cy="381000"/>
          </a:xfrm>
        </p:spPr>
        <p:txBody>
          <a:bodyPr/>
          <a:lstStyle/>
          <a:p>
            <a:fld id="{BDF5E61E-9DD0-4872-895D-C92962B7BCB3}" type="datetimeFigureOut">
              <a:rPr lang="es-ES" smtClean="0"/>
              <a:pPr/>
              <a:t>23/04/2015</a:t>
            </a:fld>
            <a:endParaRPr lang="es-ES" dirty="0"/>
          </a:p>
        </p:txBody>
      </p:sp>
      <p:sp>
        <p:nvSpPr>
          <p:cNvPr id="5" name="4 Marcador de pie de página"/>
          <p:cNvSpPr>
            <a:spLocks noGrp="1"/>
          </p:cNvSpPr>
          <p:nvPr>
            <p:ph type="ftr" sz="quarter" idx="11"/>
          </p:nvPr>
        </p:nvSpPr>
        <p:spPr bwMode="auto">
          <a:xfrm rot="5400000">
            <a:off x="7077456" y="4178808"/>
            <a:ext cx="3657600" cy="384048"/>
          </a:xfrm>
        </p:spPr>
        <p:txBody>
          <a:bodyPr/>
          <a:lstStyle/>
          <a:p>
            <a:endParaRPr lang="es-ES" dirty="0"/>
          </a:p>
        </p:txBody>
      </p:sp>
      <p:sp>
        <p:nvSpPr>
          <p:cNvPr id="9" name="8 Rectángulo"/>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9 Rectángulo"/>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10 Rectángulo"/>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11 Rectángulo"/>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12 Conector recto"/>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4" name="13 Conector recto"/>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5" name="14 Conector recto"/>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6" name="15 Conector recto"/>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16 Conector recto"/>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8" name="17 Rectángulo"/>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18 Elipse"/>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19 Elipse"/>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20 Elipse"/>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21 Elipse"/>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22 Elipse"/>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25 Conector recto"/>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6" name="5 Marcador de número de diapositiva"/>
          <p:cNvSpPr>
            <a:spLocks noGrp="1"/>
          </p:cNvSpPr>
          <p:nvPr>
            <p:ph type="sldNum" sz="quarter" idx="12"/>
          </p:nvPr>
        </p:nvSpPr>
        <p:spPr bwMode="auto">
          <a:xfrm>
            <a:off x="1340616" y="4928702"/>
            <a:ext cx="609600" cy="517524"/>
          </a:xfrm>
        </p:spPr>
        <p:txBody>
          <a:bodyPr/>
          <a:lstStyle/>
          <a:p>
            <a:fld id="{A6893DE5-E4E4-4EC5-BBBA-1A2FA2BE6C0F}" type="slidenum">
              <a:rPr lang="es-ES" smtClean="0"/>
              <a:pPr/>
              <a:t>‹Nº›</a:t>
            </a:fld>
            <a:endParaRPr lang="es-ES" dirty="0"/>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5" name="4 Marcador de fecha"/>
          <p:cNvSpPr>
            <a:spLocks noGrp="1"/>
          </p:cNvSpPr>
          <p:nvPr>
            <p:ph type="dt" sz="half" idx="10"/>
          </p:nvPr>
        </p:nvSpPr>
        <p:spPr/>
        <p:txBody>
          <a:bodyPr/>
          <a:lstStyle/>
          <a:p>
            <a:fld id="{BDF5E61E-9DD0-4872-895D-C92962B7BCB3}" type="datetimeFigureOut">
              <a:rPr lang="es-ES" smtClean="0"/>
              <a:pPr/>
              <a:t>23/04/2015</a:t>
            </a:fld>
            <a:endParaRPr lang="es-ES" dirty="0"/>
          </a:p>
        </p:txBody>
      </p:sp>
      <p:sp>
        <p:nvSpPr>
          <p:cNvPr id="6" name="5 Marcador de pie de página"/>
          <p:cNvSpPr>
            <a:spLocks noGrp="1"/>
          </p:cNvSpPr>
          <p:nvPr>
            <p:ph type="ftr" sz="quarter" idx="11"/>
          </p:nvPr>
        </p:nvSpPr>
        <p:spPr/>
        <p:txBody>
          <a:bodyPr/>
          <a:lstStyle/>
          <a:p>
            <a:endParaRPr lang="es-ES" dirty="0"/>
          </a:p>
        </p:txBody>
      </p:sp>
      <p:sp>
        <p:nvSpPr>
          <p:cNvPr id="7" name="6 Marcador de número de diapositiva"/>
          <p:cNvSpPr>
            <a:spLocks noGrp="1"/>
          </p:cNvSpPr>
          <p:nvPr>
            <p:ph type="sldNum" sz="quarter" idx="12"/>
          </p:nvPr>
        </p:nvSpPr>
        <p:spPr/>
        <p:txBody>
          <a:bodyPr/>
          <a:lstStyle/>
          <a:p>
            <a:fld id="{A6893DE5-E4E4-4EC5-BBBA-1A2FA2BE6C0F}" type="slidenum">
              <a:rPr lang="es-ES" smtClean="0"/>
              <a:pPr/>
              <a:t>‹Nº›</a:t>
            </a:fld>
            <a:endParaRPr lang="es-ES" dirty="0"/>
          </a:p>
        </p:txBody>
      </p:sp>
      <p:sp>
        <p:nvSpPr>
          <p:cNvPr id="9" name="8 Marcador de contenido"/>
          <p:cNvSpPr>
            <a:spLocks noGrp="1"/>
          </p:cNvSpPr>
          <p:nvPr>
            <p:ph sz="quarter" idx="1"/>
          </p:nvPr>
        </p:nvSpPr>
        <p:spPr>
          <a:xfrm>
            <a:off x="457200" y="1600200"/>
            <a:ext cx="3657600" cy="45720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1" name="10 Marcador de contenido"/>
          <p:cNvSpPr>
            <a:spLocks noGrp="1"/>
          </p:cNvSpPr>
          <p:nvPr>
            <p:ph sz="quarter" idx="2"/>
          </p:nvPr>
        </p:nvSpPr>
        <p:spPr>
          <a:xfrm>
            <a:off x="4270248" y="1600200"/>
            <a:ext cx="3657600" cy="45720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7543800" cy="1143000"/>
          </a:xfrm>
        </p:spPr>
        <p:txBody>
          <a:bodyPr anchor="b"/>
          <a:lstStyle>
            <a:lvl1pPr>
              <a:defRPr/>
            </a:lvl1pPr>
          </a:lstStyle>
          <a:p>
            <a:r>
              <a:rPr kumimoji="0" lang="es-ES" smtClean="0"/>
              <a:t>Haga clic para modificar el estilo de título del patrón</a:t>
            </a:r>
            <a:endParaRPr kumimoji="0" lang="en-US"/>
          </a:p>
        </p:txBody>
      </p:sp>
      <p:sp>
        <p:nvSpPr>
          <p:cNvPr id="7" name="6 Marcador de fecha"/>
          <p:cNvSpPr>
            <a:spLocks noGrp="1"/>
          </p:cNvSpPr>
          <p:nvPr>
            <p:ph type="dt" sz="half" idx="10"/>
          </p:nvPr>
        </p:nvSpPr>
        <p:spPr/>
        <p:txBody>
          <a:bodyPr/>
          <a:lstStyle/>
          <a:p>
            <a:fld id="{BDF5E61E-9DD0-4872-895D-C92962B7BCB3}" type="datetimeFigureOut">
              <a:rPr lang="es-ES" smtClean="0"/>
              <a:pPr/>
              <a:t>23/04/2015</a:t>
            </a:fld>
            <a:endParaRPr lang="es-ES" dirty="0"/>
          </a:p>
        </p:txBody>
      </p:sp>
      <p:sp>
        <p:nvSpPr>
          <p:cNvPr id="8" name="7 Marcador de pie de página"/>
          <p:cNvSpPr>
            <a:spLocks noGrp="1"/>
          </p:cNvSpPr>
          <p:nvPr>
            <p:ph type="ftr" sz="quarter" idx="11"/>
          </p:nvPr>
        </p:nvSpPr>
        <p:spPr/>
        <p:txBody>
          <a:bodyPr/>
          <a:lstStyle/>
          <a:p>
            <a:endParaRPr lang="es-ES" dirty="0"/>
          </a:p>
        </p:txBody>
      </p:sp>
      <p:sp>
        <p:nvSpPr>
          <p:cNvPr id="9" name="8 Marcador de número de diapositiva"/>
          <p:cNvSpPr>
            <a:spLocks noGrp="1"/>
          </p:cNvSpPr>
          <p:nvPr>
            <p:ph type="sldNum" sz="quarter" idx="12"/>
          </p:nvPr>
        </p:nvSpPr>
        <p:spPr/>
        <p:txBody>
          <a:bodyPr/>
          <a:lstStyle/>
          <a:p>
            <a:fld id="{A6893DE5-E4E4-4EC5-BBBA-1A2FA2BE6C0F}" type="slidenum">
              <a:rPr lang="es-ES" smtClean="0"/>
              <a:pPr/>
              <a:t>‹Nº›</a:t>
            </a:fld>
            <a:endParaRPr lang="es-ES" dirty="0"/>
          </a:p>
        </p:txBody>
      </p:sp>
      <p:sp>
        <p:nvSpPr>
          <p:cNvPr id="11" name="10 Marcador de contenido"/>
          <p:cNvSpPr>
            <a:spLocks noGrp="1"/>
          </p:cNvSpPr>
          <p:nvPr>
            <p:ph sz="quarter" idx="2"/>
          </p:nvPr>
        </p:nvSpPr>
        <p:spPr>
          <a:xfrm>
            <a:off x="457200" y="2362200"/>
            <a:ext cx="3657600" cy="38862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3" name="12 Marcador de contenido"/>
          <p:cNvSpPr>
            <a:spLocks noGrp="1"/>
          </p:cNvSpPr>
          <p:nvPr>
            <p:ph sz="quarter" idx="4"/>
          </p:nvPr>
        </p:nvSpPr>
        <p:spPr>
          <a:xfrm>
            <a:off x="4371975" y="2362200"/>
            <a:ext cx="3657600" cy="38862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2" name="11 Marcador de texto"/>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s-ES" smtClean="0"/>
              <a:t>Haga clic para modificar el estilo de texto del patrón</a:t>
            </a:r>
          </a:p>
        </p:txBody>
      </p:sp>
      <p:sp>
        <p:nvSpPr>
          <p:cNvPr id="14" name="13 Marcador de texto"/>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s-ES" smtClean="0"/>
              <a:t>Haga clic para modificar el estilo de texto del patrón</a:t>
            </a: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6" name="5 Marcador de fecha"/>
          <p:cNvSpPr>
            <a:spLocks noGrp="1"/>
          </p:cNvSpPr>
          <p:nvPr>
            <p:ph type="dt" sz="half" idx="10"/>
          </p:nvPr>
        </p:nvSpPr>
        <p:spPr/>
        <p:txBody>
          <a:bodyPr rtlCol="0"/>
          <a:lstStyle/>
          <a:p>
            <a:fld id="{BDF5E61E-9DD0-4872-895D-C92962B7BCB3}" type="datetimeFigureOut">
              <a:rPr lang="es-ES" smtClean="0"/>
              <a:pPr/>
              <a:t>23/04/2015</a:t>
            </a:fld>
            <a:endParaRPr lang="es-ES" dirty="0"/>
          </a:p>
        </p:txBody>
      </p:sp>
      <p:sp>
        <p:nvSpPr>
          <p:cNvPr id="7" name="6 Marcador de número de diapositiva"/>
          <p:cNvSpPr>
            <a:spLocks noGrp="1"/>
          </p:cNvSpPr>
          <p:nvPr>
            <p:ph type="sldNum" sz="quarter" idx="11"/>
          </p:nvPr>
        </p:nvSpPr>
        <p:spPr/>
        <p:txBody>
          <a:bodyPr rtlCol="0"/>
          <a:lstStyle/>
          <a:p>
            <a:fld id="{A6893DE5-E4E4-4EC5-BBBA-1A2FA2BE6C0F}" type="slidenum">
              <a:rPr lang="es-ES" smtClean="0"/>
              <a:pPr/>
              <a:t>‹Nº›</a:t>
            </a:fld>
            <a:endParaRPr lang="es-ES" dirty="0"/>
          </a:p>
        </p:txBody>
      </p:sp>
      <p:sp>
        <p:nvSpPr>
          <p:cNvPr id="8" name="7 Marcador de pie de página"/>
          <p:cNvSpPr>
            <a:spLocks noGrp="1"/>
          </p:cNvSpPr>
          <p:nvPr>
            <p:ph type="ftr" sz="quarter" idx="12"/>
          </p:nvPr>
        </p:nvSpPr>
        <p:spPr/>
        <p:txBody>
          <a:bodyPr rtlCol="0"/>
          <a:lstStyle/>
          <a:p>
            <a:endParaRPr lang="es-E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BDF5E61E-9DD0-4872-895D-C92962B7BCB3}" type="datetimeFigureOut">
              <a:rPr lang="es-ES" smtClean="0"/>
              <a:pPr/>
              <a:t>23/04/2015</a:t>
            </a:fld>
            <a:endParaRPr lang="es-ES" dirty="0"/>
          </a:p>
        </p:txBody>
      </p:sp>
      <p:sp>
        <p:nvSpPr>
          <p:cNvPr id="3" name="2 Marcador de pie de página"/>
          <p:cNvSpPr>
            <a:spLocks noGrp="1"/>
          </p:cNvSpPr>
          <p:nvPr>
            <p:ph type="ftr" sz="quarter" idx="11"/>
          </p:nvPr>
        </p:nvSpPr>
        <p:spPr/>
        <p:txBody>
          <a:bodyPr/>
          <a:lstStyle/>
          <a:p>
            <a:endParaRPr lang="es-ES" dirty="0"/>
          </a:p>
        </p:txBody>
      </p:sp>
      <p:sp>
        <p:nvSpPr>
          <p:cNvPr id="4" name="3 Marcador de número de diapositiva"/>
          <p:cNvSpPr>
            <a:spLocks noGrp="1"/>
          </p:cNvSpPr>
          <p:nvPr>
            <p:ph type="sldNum" sz="quarter" idx="12"/>
          </p:nvPr>
        </p:nvSpPr>
        <p:spPr/>
        <p:txBody>
          <a:bodyPr/>
          <a:lstStyle/>
          <a:p>
            <a:fld id="{A6893DE5-E4E4-4EC5-BBBA-1A2FA2BE6C0F}" type="slidenum">
              <a:rPr lang="es-ES" smtClean="0"/>
              <a:pPr/>
              <a:t>‹Nº›</a:t>
            </a:fld>
            <a:endParaRPr lang="es-ES" dirty="0"/>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bg>
      <p:bgRef idx="1001">
        <a:schemeClr val="bg1"/>
      </p:bgRef>
    </p:bg>
    <p:spTree>
      <p:nvGrpSpPr>
        <p:cNvPr id="1" name=""/>
        <p:cNvGrpSpPr/>
        <p:nvPr/>
      </p:nvGrpSpPr>
      <p:grpSpPr>
        <a:xfrm>
          <a:off x="0" y="0"/>
          <a:ext cx="0" cy="0"/>
          <a:chOff x="0" y="0"/>
          <a:chExt cx="0" cy="0"/>
        </a:xfrm>
      </p:grpSpPr>
      <p:sp>
        <p:nvSpPr>
          <p:cNvPr id="10" name="9 Conector recto"/>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1 Título"/>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s-ES" smtClean="0"/>
              <a:t>Haga clic para modificar el estilo de texto del patrón</a:t>
            </a:r>
          </a:p>
        </p:txBody>
      </p:sp>
      <p:sp>
        <p:nvSpPr>
          <p:cNvPr id="8" name="7 Conector recto"/>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8 Conector recto"/>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10 Conector recto"/>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11 Rectángulo"/>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12 Conector recto"/>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4" name="13 Elipse"/>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17 Marcador de contenido"/>
          <p:cNvSpPr>
            <a:spLocks noGrp="1"/>
          </p:cNvSpPr>
          <p:nvPr>
            <p:ph sz="quarter" idx="1"/>
          </p:nvPr>
        </p:nvSpPr>
        <p:spPr>
          <a:xfrm>
            <a:off x="304800" y="274320"/>
            <a:ext cx="5638800" cy="6327648"/>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21" name="20 Marcador de fecha"/>
          <p:cNvSpPr>
            <a:spLocks noGrp="1"/>
          </p:cNvSpPr>
          <p:nvPr>
            <p:ph type="dt" sz="half" idx="14"/>
          </p:nvPr>
        </p:nvSpPr>
        <p:spPr/>
        <p:txBody>
          <a:bodyPr rtlCol="0"/>
          <a:lstStyle/>
          <a:p>
            <a:fld id="{BDF5E61E-9DD0-4872-895D-C92962B7BCB3}" type="datetimeFigureOut">
              <a:rPr lang="es-ES" smtClean="0"/>
              <a:pPr/>
              <a:t>23/04/2015</a:t>
            </a:fld>
            <a:endParaRPr lang="es-ES" dirty="0"/>
          </a:p>
        </p:txBody>
      </p:sp>
      <p:sp>
        <p:nvSpPr>
          <p:cNvPr id="22" name="21 Marcador de número de diapositiva"/>
          <p:cNvSpPr>
            <a:spLocks noGrp="1"/>
          </p:cNvSpPr>
          <p:nvPr>
            <p:ph type="sldNum" sz="quarter" idx="15"/>
          </p:nvPr>
        </p:nvSpPr>
        <p:spPr/>
        <p:txBody>
          <a:bodyPr rtlCol="0"/>
          <a:lstStyle/>
          <a:p>
            <a:fld id="{A6893DE5-E4E4-4EC5-BBBA-1A2FA2BE6C0F}" type="slidenum">
              <a:rPr lang="es-ES" smtClean="0"/>
              <a:pPr/>
              <a:t>‹Nº›</a:t>
            </a:fld>
            <a:endParaRPr lang="es-ES" dirty="0"/>
          </a:p>
        </p:txBody>
      </p:sp>
      <p:sp>
        <p:nvSpPr>
          <p:cNvPr id="23" name="22 Marcador de pie de página"/>
          <p:cNvSpPr>
            <a:spLocks noGrp="1"/>
          </p:cNvSpPr>
          <p:nvPr>
            <p:ph type="ftr" sz="quarter" idx="16"/>
          </p:nvPr>
        </p:nvSpPr>
        <p:spPr/>
        <p:txBody>
          <a:bodyPr rtlCol="0"/>
          <a:lstStyle/>
          <a:p>
            <a:endParaRPr lang="es-ES" dirty="0"/>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9" name="8 Conector recto"/>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3" name="12 Elipse"/>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1 Título"/>
          <p:cNvSpPr>
            <a:spLocks noGrp="1"/>
          </p:cNvSpPr>
          <p:nvPr>
            <p:ph type="title"/>
          </p:nvPr>
        </p:nvSpPr>
        <p:spPr>
          <a:xfrm rot="5400000">
            <a:off x="3350133" y="3200400"/>
            <a:ext cx="6309360" cy="457200"/>
          </a:xfrm>
        </p:spPr>
        <p:txBody>
          <a:bodyPr anchor="b"/>
          <a:lstStyle>
            <a:lvl1pPr algn="l">
              <a:buNone/>
              <a:defRPr sz="2000" b="1"/>
            </a:lvl1pPr>
          </a:lstStyle>
          <a:p>
            <a:r>
              <a:rPr kumimoji="0" lang="es-ES" smtClean="0"/>
              <a:t>Haga clic para modificar el estilo de título del patrón</a:t>
            </a:r>
            <a:endParaRPr kumimoji="0" lang="en-US"/>
          </a:p>
        </p:txBody>
      </p:sp>
      <p:sp>
        <p:nvSpPr>
          <p:cNvPr id="3" name="2 Marcador de posición de imagen"/>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s-ES" dirty="0" smtClean="0"/>
              <a:t>Haga clic en el icono para agregar una imagen</a:t>
            </a:r>
            <a:endParaRPr kumimoji="0" lang="en-US" dirty="0"/>
          </a:p>
        </p:txBody>
      </p:sp>
      <p:sp>
        <p:nvSpPr>
          <p:cNvPr id="4" name="3 Marcador de texto"/>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s-ES" smtClean="0"/>
              <a:t>Haga clic para modificar el estilo de texto del patrón</a:t>
            </a:r>
          </a:p>
        </p:txBody>
      </p:sp>
      <p:sp>
        <p:nvSpPr>
          <p:cNvPr id="10" name="9 Conector recto"/>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10 Rectángulo"/>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11 Conector recto"/>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9" name="18 Conector recto"/>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19 Conector recto"/>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16 Marcador de fecha"/>
          <p:cNvSpPr>
            <a:spLocks noGrp="1"/>
          </p:cNvSpPr>
          <p:nvPr>
            <p:ph type="dt" sz="half" idx="10"/>
          </p:nvPr>
        </p:nvSpPr>
        <p:spPr/>
        <p:txBody>
          <a:bodyPr rtlCol="0"/>
          <a:lstStyle/>
          <a:p>
            <a:fld id="{BDF5E61E-9DD0-4872-895D-C92962B7BCB3}" type="datetimeFigureOut">
              <a:rPr lang="es-ES" smtClean="0"/>
              <a:pPr/>
              <a:t>23/04/2015</a:t>
            </a:fld>
            <a:endParaRPr lang="es-ES" dirty="0"/>
          </a:p>
        </p:txBody>
      </p:sp>
      <p:sp>
        <p:nvSpPr>
          <p:cNvPr id="18" name="17 Marcador de número de diapositiva"/>
          <p:cNvSpPr>
            <a:spLocks noGrp="1"/>
          </p:cNvSpPr>
          <p:nvPr>
            <p:ph type="sldNum" sz="quarter" idx="11"/>
          </p:nvPr>
        </p:nvSpPr>
        <p:spPr/>
        <p:txBody>
          <a:bodyPr rtlCol="0"/>
          <a:lstStyle/>
          <a:p>
            <a:fld id="{A6893DE5-E4E4-4EC5-BBBA-1A2FA2BE6C0F}" type="slidenum">
              <a:rPr lang="es-ES" smtClean="0"/>
              <a:pPr/>
              <a:t>‹Nº›</a:t>
            </a:fld>
            <a:endParaRPr lang="es-ES" dirty="0"/>
          </a:p>
        </p:txBody>
      </p:sp>
      <p:sp>
        <p:nvSpPr>
          <p:cNvPr id="21" name="20 Marcador de pie de página"/>
          <p:cNvSpPr>
            <a:spLocks noGrp="1"/>
          </p:cNvSpPr>
          <p:nvPr>
            <p:ph type="ftr" sz="quarter" idx="12"/>
          </p:nvPr>
        </p:nvSpPr>
        <p:spPr/>
        <p:txBody>
          <a:bodyPr rtlCol="0"/>
          <a:lstStyle/>
          <a:p>
            <a:endParaRPr lang="es-ES" dirty="0"/>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15 Conector recto"/>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21 Marcador de título"/>
          <p:cNvSpPr>
            <a:spLocks noGrp="1"/>
          </p:cNvSpPr>
          <p:nvPr>
            <p:ph type="title"/>
          </p:nvPr>
        </p:nvSpPr>
        <p:spPr>
          <a:xfrm>
            <a:off x="457200" y="274638"/>
            <a:ext cx="7467600" cy="1143000"/>
          </a:xfrm>
          <a:prstGeom prst="rect">
            <a:avLst/>
          </a:prstGeom>
        </p:spPr>
        <p:txBody>
          <a:bodyPr vert="horz" anchor="b">
            <a:normAutofit/>
          </a:bodyPr>
          <a:lstStyle/>
          <a:p>
            <a:r>
              <a:rPr kumimoji="0" lang="es-ES" smtClean="0"/>
              <a:t>Haga clic para modificar el estilo de título del patrón</a:t>
            </a:r>
            <a:endParaRPr kumimoji="0" lang="en-US"/>
          </a:p>
        </p:txBody>
      </p:sp>
      <p:sp>
        <p:nvSpPr>
          <p:cNvPr id="13" name="12 Marcador de texto"/>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4" name="13 Marcador de fecha"/>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BDF5E61E-9DD0-4872-895D-C92962B7BCB3}" type="datetimeFigureOut">
              <a:rPr lang="es-ES" smtClean="0"/>
              <a:pPr/>
              <a:t>23/04/2015</a:t>
            </a:fld>
            <a:endParaRPr lang="es-ES" dirty="0"/>
          </a:p>
        </p:txBody>
      </p:sp>
      <p:sp>
        <p:nvSpPr>
          <p:cNvPr id="3" name="2 Marcador de pie de página"/>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es-ES" dirty="0"/>
          </a:p>
        </p:txBody>
      </p:sp>
      <p:sp>
        <p:nvSpPr>
          <p:cNvPr id="7" name="6 Conector recto"/>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8 Conector recto"/>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0" name="9 Rectángulo"/>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10 Conector recto"/>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11 Elipse"/>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22 Marcador de número de diapositiva"/>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A6893DE5-E4E4-4EC5-BBBA-1A2FA2BE6C0F}" type="slidenum">
              <a:rPr lang="es-ES" smtClean="0"/>
              <a:pPr/>
              <a:t>‹Nº›</a:t>
            </a:fld>
            <a:endParaRPr lang="es-ES" dirty="0"/>
          </a:p>
        </p:txBody>
      </p:sp>
    </p:spTree>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ransition>
    <p:fade/>
  </p:transition>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oleObject" Target="../embeddings/oleObject1.bin"/><Relationship Id="rId7" Type="http://schemas.openxmlformats.org/officeDocument/2006/relationships/image" Target="../media/image11.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13.emf"/><Relationship Id="rId5" Type="http://schemas.openxmlformats.org/officeDocument/2006/relationships/image" Target="../media/image14.png"/><Relationship Id="rId10" Type="http://schemas.openxmlformats.org/officeDocument/2006/relationships/oleObject" Target="../embeddings/oleObject4.bin"/><Relationship Id="rId4" Type="http://schemas.openxmlformats.org/officeDocument/2006/relationships/image" Target="../media/image10.emf"/><Relationship Id="rId9" Type="http://schemas.openxmlformats.org/officeDocument/2006/relationships/image" Target="../media/image12.emf"/></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768856" y="980728"/>
            <a:ext cx="8348464" cy="3456384"/>
          </a:xfrm>
        </p:spPr>
        <p:txBody>
          <a:bodyPr>
            <a:normAutofit/>
          </a:bodyPr>
          <a:lstStyle/>
          <a:p>
            <a:pPr algn="ctr"/>
            <a:r>
              <a:rPr lang="es-ES" sz="3100" b="1" dirty="0"/>
              <a:t>“ANÁLISIS DE LA SEÑAL DE TRANSMISIÓN DEL SISTEMA </a:t>
            </a:r>
            <a:r>
              <a:rPr lang="es-ES" sz="3100" b="1" dirty="0" smtClean="0"/>
              <a:t>ISDB-Tb </a:t>
            </a:r>
            <a:r>
              <a:rPr lang="es-ES" sz="3100" b="1" dirty="0"/>
              <a:t>EN CANALES AWGN Y CON DESVANECIMIENTO SOBRE EQUIPOS RECEPTORES COMERCIALES”</a:t>
            </a:r>
            <a:r>
              <a:rPr lang="es-ES" dirty="0"/>
              <a:t/>
            </a:r>
            <a:br>
              <a:rPr lang="es-ES" dirty="0"/>
            </a:br>
            <a:endParaRPr lang="es-ES" dirty="0"/>
          </a:p>
        </p:txBody>
      </p:sp>
    </p:spTree>
    <p:extLst>
      <p:ext uri="{BB962C8B-B14F-4D97-AF65-F5344CB8AC3E}">
        <p14:creationId xmlns:p14="http://schemas.microsoft.com/office/powerpoint/2010/main" val="3520986618"/>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Título"/>
          <p:cNvSpPr>
            <a:spLocks noGrp="1"/>
          </p:cNvSpPr>
          <p:nvPr>
            <p:ph type="title"/>
          </p:nvPr>
        </p:nvSpPr>
        <p:spPr>
          <a:xfrm>
            <a:off x="457200" y="0"/>
            <a:ext cx="7467600" cy="1142984"/>
          </a:xfrm>
        </p:spPr>
        <p:txBody>
          <a:bodyPr/>
          <a:lstStyle/>
          <a:p>
            <a:r>
              <a:rPr lang="es-ES" dirty="0" smtClean="0"/>
              <a:t>  Equipos de laboratorio</a:t>
            </a:r>
            <a:endParaRPr lang="es-ES" dirty="0"/>
          </a:p>
        </p:txBody>
      </p:sp>
      <p:pic>
        <p:nvPicPr>
          <p:cNvPr id="17" name="5 Marcador de contenido"/>
          <p:cNvPicPr>
            <a:picLocks noGrp="1"/>
          </p:cNvPicPr>
          <p:nvPr>
            <p:ph sz="quarter" idx="1"/>
          </p:nvPr>
        </p:nvPicPr>
        <p:blipFill rotWithShape="1">
          <a:blip r:embed="rId3" cstate="print"/>
          <a:srcRect l="22495" t="1494" r="23281" b="13381"/>
          <a:stretch/>
        </p:blipFill>
        <p:spPr bwMode="auto">
          <a:xfrm>
            <a:off x="4986424" y="3027527"/>
            <a:ext cx="1643075" cy="1192404"/>
          </a:xfrm>
          <a:prstGeom prst="rect">
            <a:avLst/>
          </a:prstGeom>
          <a:ln>
            <a:noFill/>
          </a:ln>
          <a:extLst>
            <a:ext uri="{53640926-AAD7-44D8-BBD7-CCE9431645EC}">
              <a14:shadowObscured xmlns:a14="http://schemas.microsoft.com/office/drawing/2010/main"/>
            </a:ext>
          </a:extLst>
        </p:spPr>
      </p:pic>
      <p:pic>
        <p:nvPicPr>
          <p:cNvPr id="5" name="4 Image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5984" y="5429264"/>
            <a:ext cx="3027344" cy="952624"/>
          </a:xfrm>
          <a:prstGeom prst="rect">
            <a:avLst/>
          </a:prstGeom>
          <a:noFill/>
          <a:ln>
            <a:noFill/>
          </a:ln>
        </p:spPr>
      </p:pic>
      <p:sp>
        <p:nvSpPr>
          <p:cNvPr id="10" name="9 Llamada ovalada"/>
          <p:cNvSpPr/>
          <p:nvPr/>
        </p:nvSpPr>
        <p:spPr>
          <a:xfrm>
            <a:off x="5000628" y="4286256"/>
            <a:ext cx="2643206" cy="1428760"/>
          </a:xfrm>
          <a:prstGeom prst="wedgeEllipseCallout">
            <a:avLst>
              <a:gd name="adj1" fmla="val -48509"/>
              <a:gd name="adj2" fmla="val 65990"/>
            </a:avLst>
          </a:prstGeom>
          <a:ln>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dirty="0" smtClean="0">
                <a:latin typeface="Arial" pitchFamily="34" charset="0"/>
                <a:cs typeface="Arial" pitchFamily="34" charset="0"/>
              </a:rPr>
              <a:t>Evaluación de desempeño de equipos receptores</a:t>
            </a:r>
            <a:endParaRPr lang="es-ES" dirty="0">
              <a:latin typeface="Arial" pitchFamily="34" charset="0"/>
              <a:cs typeface="Arial" pitchFamily="34" charset="0"/>
            </a:endParaRPr>
          </a:p>
        </p:txBody>
      </p:sp>
      <p:pic>
        <p:nvPicPr>
          <p:cNvPr id="11" name="10 Imagen" descr="HP / Agilent N9000A-503 9 kHz - 3 GHz CXA Analizador de Señal"/>
          <p:cNvPicPr/>
          <p:nvPr/>
        </p:nvPicPr>
        <p:blipFill rotWithShape="1">
          <a:blip r:embed="rId5">
            <a:extLst>
              <a:ext uri="{28A0092B-C50C-407E-A947-70E740481C1C}">
                <a14:useLocalDpi xmlns:a14="http://schemas.microsoft.com/office/drawing/2010/main" val="0"/>
              </a:ext>
            </a:extLst>
          </a:blip>
          <a:srcRect l="3196" t="11732" r="-14" b="24023"/>
          <a:stretch/>
        </p:blipFill>
        <p:spPr bwMode="auto">
          <a:xfrm>
            <a:off x="785786" y="1785926"/>
            <a:ext cx="2428892" cy="1285884"/>
          </a:xfrm>
          <a:prstGeom prst="rect">
            <a:avLst/>
          </a:prstGeom>
          <a:noFill/>
          <a:ln>
            <a:noFill/>
          </a:ln>
          <a:extLst>
            <a:ext uri="{53640926-AAD7-44D8-BBD7-CCE9431645EC}">
              <a14:shadowObscured xmlns:a14="http://schemas.microsoft.com/office/drawing/2010/main"/>
            </a:ext>
          </a:extLst>
        </p:spPr>
      </p:pic>
      <p:pic>
        <p:nvPicPr>
          <p:cNvPr id="12" name="11 Imagen"/>
          <p:cNvPicPr/>
          <p:nvPr/>
        </p:nvPicPr>
        <p:blipFill rotWithShape="1">
          <a:blip r:embed="rId6"/>
          <a:srcRect l="26102" t="22890" r="28748" b="39482"/>
          <a:stretch/>
        </p:blipFill>
        <p:spPr bwMode="auto">
          <a:xfrm>
            <a:off x="500034" y="3357562"/>
            <a:ext cx="2857520" cy="1357298"/>
          </a:xfrm>
          <a:prstGeom prst="rect">
            <a:avLst/>
          </a:prstGeom>
          <a:ln>
            <a:noFill/>
          </a:ln>
          <a:extLst>
            <a:ext uri="{53640926-AAD7-44D8-BBD7-CCE9431645EC}">
              <a14:shadowObscured xmlns:a14="http://schemas.microsoft.com/office/drawing/2010/main"/>
            </a:ext>
          </a:extLst>
        </p:spPr>
      </p:pic>
      <p:sp>
        <p:nvSpPr>
          <p:cNvPr id="13" name="12 CuadroTexto"/>
          <p:cNvSpPr txBox="1"/>
          <p:nvPr/>
        </p:nvSpPr>
        <p:spPr>
          <a:xfrm>
            <a:off x="642910" y="1428736"/>
            <a:ext cx="2952328" cy="646331"/>
          </a:xfrm>
          <a:prstGeom prst="rect">
            <a:avLst/>
          </a:prstGeom>
          <a:noFill/>
        </p:spPr>
        <p:txBody>
          <a:bodyPr wrap="square" rtlCol="0">
            <a:spAutoFit/>
          </a:bodyPr>
          <a:lstStyle/>
          <a:p>
            <a:pPr marL="0" lvl="2"/>
            <a:r>
              <a:rPr lang="pt-BR" b="1" dirty="0">
                <a:solidFill>
                  <a:schemeClr val="accent3">
                    <a:lumMod val="75000"/>
                  </a:schemeClr>
                </a:solidFill>
              </a:rPr>
              <a:t>Agilent CXA N9000A</a:t>
            </a:r>
            <a:endParaRPr lang="es-ES" b="1" dirty="0">
              <a:solidFill>
                <a:schemeClr val="accent3">
                  <a:lumMod val="75000"/>
                </a:schemeClr>
              </a:solidFill>
            </a:endParaRPr>
          </a:p>
          <a:p>
            <a:endParaRPr lang="es-ES" dirty="0"/>
          </a:p>
        </p:txBody>
      </p:sp>
      <p:sp>
        <p:nvSpPr>
          <p:cNvPr id="14" name="13 CuadroTexto"/>
          <p:cNvSpPr txBox="1"/>
          <p:nvPr/>
        </p:nvSpPr>
        <p:spPr>
          <a:xfrm>
            <a:off x="1000100" y="3143248"/>
            <a:ext cx="2128694" cy="646331"/>
          </a:xfrm>
          <a:prstGeom prst="rect">
            <a:avLst/>
          </a:prstGeom>
          <a:noFill/>
        </p:spPr>
        <p:txBody>
          <a:bodyPr wrap="square" rtlCol="0">
            <a:spAutoFit/>
          </a:bodyPr>
          <a:lstStyle/>
          <a:p>
            <a:pPr marL="0" lvl="2"/>
            <a:r>
              <a:rPr lang="pt-BR" b="1" dirty="0">
                <a:solidFill>
                  <a:schemeClr val="accent3">
                    <a:lumMod val="75000"/>
                  </a:schemeClr>
                </a:solidFill>
              </a:rPr>
              <a:t>R&amp;S ETL TV </a:t>
            </a:r>
            <a:endParaRPr lang="es-ES" b="1" dirty="0">
              <a:solidFill>
                <a:schemeClr val="accent3">
                  <a:lumMod val="75000"/>
                </a:schemeClr>
              </a:solidFill>
            </a:endParaRPr>
          </a:p>
          <a:p>
            <a:endParaRPr lang="es-ES" dirty="0"/>
          </a:p>
        </p:txBody>
      </p:sp>
      <p:pic>
        <p:nvPicPr>
          <p:cNvPr id="15" name="14 Imagen"/>
          <p:cNvPicPr/>
          <p:nvPr/>
        </p:nvPicPr>
        <p:blipFill rotWithShape="1">
          <a:blip r:embed="rId7" cstate="print"/>
          <a:srcRect l="24515" t="6271" r="25044" b="17846"/>
          <a:stretch/>
        </p:blipFill>
        <p:spPr bwMode="auto">
          <a:xfrm>
            <a:off x="3929058" y="1785926"/>
            <a:ext cx="1601276" cy="1440160"/>
          </a:xfrm>
          <a:prstGeom prst="rect">
            <a:avLst/>
          </a:prstGeom>
          <a:ln>
            <a:noFill/>
          </a:ln>
          <a:extLst>
            <a:ext uri="{53640926-AAD7-44D8-BBD7-CCE9431645EC}">
              <a14:shadowObscured xmlns:a14="http://schemas.microsoft.com/office/drawing/2010/main"/>
            </a:ext>
          </a:extLst>
        </p:spPr>
      </p:pic>
      <p:pic>
        <p:nvPicPr>
          <p:cNvPr id="16" name="15 Imagen"/>
          <p:cNvPicPr/>
          <p:nvPr/>
        </p:nvPicPr>
        <p:blipFill rotWithShape="1">
          <a:blip r:embed="rId8" cstate="print"/>
          <a:srcRect l="24691" t="4705" r="24868" b="13769"/>
          <a:stretch/>
        </p:blipFill>
        <p:spPr bwMode="auto">
          <a:xfrm>
            <a:off x="5857884" y="1714488"/>
            <a:ext cx="1643074" cy="142876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36944693"/>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Configuración del transmisor</a:t>
            </a:r>
            <a:endParaRPr lang="es-ES" dirty="0"/>
          </a:p>
        </p:txBody>
      </p:sp>
      <p:graphicFrame>
        <p:nvGraphicFramePr>
          <p:cNvPr id="4" name="3 Marcador de contenido"/>
          <p:cNvGraphicFramePr>
            <a:graphicFrameLocks noGrp="1"/>
          </p:cNvGraphicFramePr>
          <p:nvPr>
            <p:ph sz="quarter" idx="1"/>
            <p:extLst>
              <p:ext uri="{D42A27DB-BD31-4B8C-83A1-F6EECF244321}">
                <p14:modId xmlns:p14="http://schemas.microsoft.com/office/powerpoint/2010/main" val="3125818417"/>
              </p:ext>
            </p:extLst>
          </p:nvPr>
        </p:nvGraphicFramePr>
        <p:xfrm>
          <a:off x="3779912" y="2204864"/>
          <a:ext cx="4131310" cy="2743200"/>
        </p:xfrm>
        <a:graphic>
          <a:graphicData uri="http://schemas.openxmlformats.org/drawingml/2006/table">
            <a:tbl>
              <a:tblPr firstRow="1" firstCol="1" bandRow="1">
                <a:tableStyleId>{7DF18680-E054-41AD-8BC1-D1AEF772440D}</a:tableStyleId>
              </a:tblPr>
              <a:tblGrid>
                <a:gridCol w="2065655"/>
                <a:gridCol w="2065655"/>
              </a:tblGrid>
              <a:tr h="177800">
                <a:tc>
                  <a:txBody>
                    <a:bodyPr/>
                    <a:lstStyle/>
                    <a:p>
                      <a:pPr algn="just">
                        <a:lnSpc>
                          <a:spcPct val="150000"/>
                        </a:lnSpc>
                        <a:spcAft>
                          <a:spcPts val="0"/>
                        </a:spcAft>
                      </a:pPr>
                      <a:r>
                        <a:rPr lang="es-ES" sz="1200" dirty="0">
                          <a:effectLst/>
                        </a:rPr>
                        <a:t>Parámetros</a:t>
                      </a:r>
                      <a:endParaRPr lang="es-ES" sz="1100" dirty="0">
                        <a:solidFill>
                          <a:srgbClr val="943634"/>
                        </a:solidFill>
                        <a:effectLst/>
                        <a:latin typeface="Calibri"/>
                        <a:ea typeface="Calibri"/>
                        <a:cs typeface="Times New Roman"/>
                      </a:endParaRPr>
                    </a:p>
                  </a:txBody>
                  <a:tcPr marL="68580" marR="68580" marT="0" marB="0"/>
                </a:tc>
                <a:tc>
                  <a:txBody>
                    <a:bodyPr/>
                    <a:lstStyle/>
                    <a:p>
                      <a:pPr algn="just">
                        <a:lnSpc>
                          <a:spcPct val="150000"/>
                        </a:lnSpc>
                        <a:spcAft>
                          <a:spcPts val="0"/>
                        </a:spcAft>
                      </a:pPr>
                      <a:r>
                        <a:rPr lang="es-ES" sz="1200" dirty="0">
                          <a:effectLst/>
                        </a:rPr>
                        <a:t>Transmisor de laboratorio</a:t>
                      </a:r>
                      <a:endParaRPr lang="es-ES" sz="1100" dirty="0">
                        <a:solidFill>
                          <a:srgbClr val="943634"/>
                        </a:solidFill>
                        <a:effectLst/>
                        <a:latin typeface="Calibri"/>
                        <a:ea typeface="Calibri"/>
                        <a:cs typeface="Times New Roman"/>
                      </a:endParaRPr>
                    </a:p>
                  </a:txBody>
                  <a:tcPr marL="68580" marR="68580" marT="0" marB="0"/>
                </a:tc>
              </a:tr>
              <a:tr h="169545">
                <a:tc>
                  <a:txBody>
                    <a:bodyPr/>
                    <a:lstStyle/>
                    <a:p>
                      <a:pPr algn="just">
                        <a:lnSpc>
                          <a:spcPct val="150000"/>
                        </a:lnSpc>
                        <a:spcAft>
                          <a:spcPts val="0"/>
                        </a:spcAft>
                      </a:pPr>
                      <a:r>
                        <a:rPr lang="es-ES" sz="1200" dirty="0">
                          <a:effectLst/>
                        </a:rPr>
                        <a:t>Potencia</a:t>
                      </a:r>
                      <a:endParaRPr lang="es-ES" sz="1100" dirty="0">
                        <a:solidFill>
                          <a:srgbClr val="943634"/>
                        </a:solidFill>
                        <a:effectLst/>
                        <a:latin typeface="Calibri"/>
                        <a:ea typeface="Calibri"/>
                        <a:cs typeface="Times New Roman"/>
                      </a:endParaRPr>
                    </a:p>
                  </a:txBody>
                  <a:tcPr marL="68580" marR="68580" marT="0" marB="0"/>
                </a:tc>
                <a:tc>
                  <a:txBody>
                    <a:bodyPr/>
                    <a:lstStyle/>
                    <a:p>
                      <a:pPr algn="just">
                        <a:lnSpc>
                          <a:spcPct val="150000"/>
                        </a:lnSpc>
                        <a:spcAft>
                          <a:spcPts val="0"/>
                        </a:spcAft>
                      </a:pPr>
                      <a:r>
                        <a:rPr lang="es-ES" sz="1200" dirty="0">
                          <a:effectLst/>
                        </a:rPr>
                        <a:t>-37,5 dBm</a:t>
                      </a:r>
                      <a:endParaRPr lang="es-ES" sz="1100" dirty="0">
                        <a:solidFill>
                          <a:srgbClr val="943634"/>
                        </a:solidFill>
                        <a:effectLst/>
                        <a:latin typeface="Calibri"/>
                        <a:ea typeface="Calibri"/>
                        <a:cs typeface="Times New Roman"/>
                      </a:endParaRPr>
                    </a:p>
                  </a:txBody>
                  <a:tcPr marL="68580" marR="68580" marT="0" marB="0"/>
                </a:tc>
              </a:tr>
              <a:tr h="169545">
                <a:tc>
                  <a:txBody>
                    <a:bodyPr/>
                    <a:lstStyle/>
                    <a:p>
                      <a:pPr algn="just">
                        <a:lnSpc>
                          <a:spcPct val="150000"/>
                        </a:lnSpc>
                        <a:spcAft>
                          <a:spcPts val="0"/>
                        </a:spcAft>
                      </a:pPr>
                      <a:r>
                        <a:rPr lang="es-ES" sz="1200" dirty="0">
                          <a:effectLst/>
                        </a:rPr>
                        <a:t>Ancho de banda</a:t>
                      </a:r>
                      <a:endParaRPr lang="es-ES" sz="1100" dirty="0">
                        <a:solidFill>
                          <a:srgbClr val="943634"/>
                        </a:solidFill>
                        <a:effectLst/>
                        <a:latin typeface="Calibri"/>
                        <a:ea typeface="Calibri"/>
                        <a:cs typeface="Times New Roman"/>
                      </a:endParaRPr>
                    </a:p>
                  </a:txBody>
                  <a:tcPr marL="68580" marR="68580" marT="0" marB="0"/>
                </a:tc>
                <a:tc>
                  <a:txBody>
                    <a:bodyPr/>
                    <a:lstStyle/>
                    <a:p>
                      <a:pPr algn="just">
                        <a:lnSpc>
                          <a:spcPct val="150000"/>
                        </a:lnSpc>
                        <a:spcAft>
                          <a:spcPts val="0"/>
                        </a:spcAft>
                      </a:pPr>
                      <a:r>
                        <a:rPr lang="es-ES" sz="1200" dirty="0">
                          <a:effectLst/>
                        </a:rPr>
                        <a:t>6 MHz</a:t>
                      </a:r>
                      <a:endParaRPr lang="es-ES" sz="1100" dirty="0">
                        <a:solidFill>
                          <a:srgbClr val="943634"/>
                        </a:solidFill>
                        <a:effectLst/>
                        <a:latin typeface="Calibri"/>
                        <a:ea typeface="Calibri"/>
                        <a:cs typeface="Times New Roman"/>
                      </a:endParaRPr>
                    </a:p>
                  </a:txBody>
                  <a:tcPr marL="68580" marR="68580" marT="0" marB="0"/>
                </a:tc>
              </a:tr>
              <a:tr h="177800">
                <a:tc>
                  <a:txBody>
                    <a:bodyPr/>
                    <a:lstStyle/>
                    <a:p>
                      <a:pPr algn="just">
                        <a:lnSpc>
                          <a:spcPct val="150000"/>
                        </a:lnSpc>
                        <a:spcAft>
                          <a:spcPts val="0"/>
                        </a:spcAft>
                      </a:pPr>
                      <a:r>
                        <a:rPr lang="es-ES" sz="1200" dirty="0">
                          <a:effectLst/>
                        </a:rPr>
                        <a:t>Frecuencia</a:t>
                      </a:r>
                      <a:endParaRPr lang="es-ES" sz="1100" dirty="0">
                        <a:solidFill>
                          <a:srgbClr val="943634"/>
                        </a:solidFill>
                        <a:effectLst/>
                        <a:latin typeface="Calibri"/>
                        <a:ea typeface="Calibri"/>
                        <a:cs typeface="Times New Roman"/>
                      </a:endParaRPr>
                    </a:p>
                  </a:txBody>
                  <a:tcPr marL="68580" marR="68580" marT="0" marB="0"/>
                </a:tc>
                <a:tc>
                  <a:txBody>
                    <a:bodyPr/>
                    <a:lstStyle/>
                    <a:p>
                      <a:pPr algn="just">
                        <a:lnSpc>
                          <a:spcPct val="150000"/>
                        </a:lnSpc>
                        <a:spcAft>
                          <a:spcPts val="0"/>
                        </a:spcAft>
                      </a:pPr>
                      <a:r>
                        <a:rPr lang="es-ES" sz="1200" dirty="0">
                          <a:effectLst/>
                        </a:rPr>
                        <a:t>569 MHz</a:t>
                      </a:r>
                      <a:endParaRPr lang="es-ES" sz="1100" dirty="0">
                        <a:solidFill>
                          <a:srgbClr val="943634"/>
                        </a:solidFill>
                        <a:effectLst/>
                        <a:latin typeface="Calibri"/>
                        <a:ea typeface="Calibri"/>
                        <a:cs typeface="Times New Roman"/>
                      </a:endParaRPr>
                    </a:p>
                  </a:txBody>
                  <a:tcPr marL="68580" marR="68580" marT="0" marB="0"/>
                </a:tc>
              </a:tr>
              <a:tr h="177800">
                <a:tc>
                  <a:txBody>
                    <a:bodyPr/>
                    <a:lstStyle/>
                    <a:p>
                      <a:pPr algn="just">
                        <a:lnSpc>
                          <a:spcPct val="150000"/>
                        </a:lnSpc>
                        <a:spcAft>
                          <a:spcPts val="0"/>
                        </a:spcAft>
                      </a:pPr>
                      <a:r>
                        <a:rPr lang="es-ES" sz="1200" dirty="0">
                          <a:effectLst/>
                        </a:rPr>
                        <a:t>Canal</a:t>
                      </a:r>
                      <a:endParaRPr lang="es-ES" sz="1100" dirty="0">
                        <a:solidFill>
                          <a:srgbClr val="943634"/>
                        </a:solidFill>
                        <a:effectLst/>
                        <a:latin typeface="Calibri"/>
                        <a:ea typeface="Calibri"/>
                        <a:cs typeface="Times New Roman"/>
                      </a:endParaRPr>
                    </a:p>
                  </a:txBody>
                  <a:tcPr marL="68580" marR="68580" marT="0" marB="0"/>
                </a:tc>
                <a:tc>
                  <a:txBody>
                    <a:bodyPr/>
                    <a:lstStyle/>
                    <a:p>
                      <a:pPr algn="just">
                        <a:lnSpc>
                          <a:spcPct val="150000"/>
                        </a:lnSpc>
                        <a:spcAft>
                          <a:spcPts val="0"/>
                        </a:spcAft>
                      </a:pPr>
                      <a:r>
                        <a:rPr lang="es-ES" sz="1200" dirty="0">
                          <a:effectLst/>
                        </a:rPr>
                        <a:t>30</a:t>
                      </a:r>
                      <a:endParaRPr lang="es-ES" sz="1100" dirty="0">
                        <a:solidFill>
                          <a:srgbClr val="943634"/>
                        </a:solidFill>
                        <a:effectLst/>
                        <a:latin typeface="Calibri"/>
                        <a:ea typeface="Calibri"/>
                        <a:cs typeface="Times New Roman"/>
                      </a:endParaRPr>
                    </a:p>
                  </a:txBody>
                  <a:tcPr marL="68580" marR="68580" marT="0" marB="0"/>
                </a:tc>
              </a:tr>
              <a:tr h="177800">
                <a:tc>
                  <a:txBody>
                    <a:bodyPr/>
                    <a:lstStyle/>
                    <a:p>
                      <a:pPr algn="just">
                        <a:lnSpc>
                          <a:spcPct val="150000"/>
                        </a:lnSpc>
                        <a:spcAft>
                          <a:spcPts val="0"/>
                        </a:spcAft>
                      </a:pPr>
                      <a:r>
                        <a:rPr lang="es-ES" sz="1200" dirty="0">
                          <a:effectLst/>
                        </a:rPr>
                        <a:t>Constelación</a:t>
                      </a:r>
                      <a:endParaRPr lang="es-ES" sz="1100" dirty="0">
                        <a:solidFill>
                          <a:srgbClr val="943634"/>
                        </a:solidFill>
                        <a:effectLst/>
                        <a:latin typeface="Calibri"/>
                        <a:ea typeface="Calibri"/>
                        <a:cs typeface="Times New Roman"/>
                      </a:endParaRPr>
                    </a:p>
                  </a:txBody>
                  <a:tcPr marL="68580" marR="68580" marT="0" marB="0"/>
                </a:tc>
                <a:tc>
                  <a:txBody>
                    <a:bodyPr/>
                    <a:lstStyle/>
                    <a:p>
                      <a:pPr algn="just">
                        <a:lnSpc>
                          <a:spcPct val="150000"/>
                        </a:lnSpc>
                        <a:spcAft>
                          <a:spcPts val="0"/>
                        </a:spcAft>
                      </a:pPr>
                      <a:r>
                        <a:rPr lang="es-ES" sz="1200" dirty="0">
                          <a:effectLst/>
                        </a:rPr>
                        <a:t>64-QAM</a:t>
                      </a:r>
                      <a:endParaRPr lang="es-ES" sz="1100" dirty="0">
                        <a:solidFill>
                          <a:srgbClr val="943634"/>
                        </a:solidFill>
                        <a:effectLst/>
                        <a:latin typeface="Calibri"/>
                        <a:ea typeface="Calibri"/>
                        <a:cs typeface="Times New Roman"/>
                      </a:endParaRPr>
                    </a:p>
                  </a:txBody>
                  <a:tcPr marL="68580" marR="68580" marT="0" marB="0"/>
                </a:tc>
              </a:tr>
              <a:tr h="177800">
                <a:tc>
                  <a:txBody>
                    <a:bodyPr/>
                    <a:lstStyle/>
                    <a:p>
                      <a:pPr algn="just">
                        <a:lnSpc>
                          <a:spcPct val="150000"/>
                        </a:lnSpc>
                        <a:spcAft>
                          <a:spcPts val="0"/>
                        </a:spcAft>
                      </a:pPr>
                      <a:r>
                        <a:rPr lang="es-ES" sz="1200" dirty="0">
                          <a:effectLst/>
                        </a:rPr>
                        <a:t>Modo FFT</a:t>
                      </a:r>
                      <a:endParaRPr lang="es-ES" sz="1100" dirty="0">
                        <a:solidFill>
                          <a:srgbClr val="943634"/>
                        </a:solidFill>
                        <a:effectLst/>
                        <a:latin typeface="Calibri"/>
                        <a:ea typeface="Calibri"/>
                        <a:cs typeface="Times New Roman"/>
                      </a:endParaRPr>
                    </a:p>
                  </a:txBody>
                  <a:tcPr marL="68580" marR="68580" marT="0" marB="0"/>
                </a:tc>
                <a:tc>
                  <a:txBody>
                    <a:bodyPr/>
                    <a:lstStyle/>
                    <a:p>
                      <a:pPr algn="just">
                        <a:lnSpc>
                          <a:spcPct val="150000"/>
                        </a:lnSpc>
                        <a:spcAft>
                          <a:spcPts val="0"/>
                        </a:spcAft>
                      </a:pPr>
                      <a:r>
                        <a:rPr lang="es-ES" sz="1200" dirty="0">
                          <a:effectLst/>
                        </a:rPr>
                        <a:t>8k</a:t>
                      </a:r>
                      <a:endParaRPr lang="es-ES" sz="1100" dirty="0">
                        <a:solidFill>
                          <a:srgbClr val="943634"/>
                        </a:solidFill>
                        <a:effectLst/>
                        <a:latin typeface="Calibri"/>
                        <a:ea typeface="Calibri"/>
                        <a:cs typeface="Times New Roman"/>
                      </a:endParaRPr>
                    </a:p>
                  </a:txBody>
                  <a:tcPr marL="68580" marR="68580" marT="0" marB="0"/>
                </a:tc>
              </a:tr>
              <a:tr h="177800">
                <a:tc>
                  <a:txBody>
                    <a:bodyPr/>
                    <a:lstStyle/>
                    <a:p>
                      <a:pPr algn="just">
                        <a:lnSpc>
                          <a:spcPct val="150000"/>
                        </a:lnSpc>
                        <a:spcAft>
                          <a:spcPts val="0"/>
                        </a:spcAft>
                      </a:pPr>
                      <a:r>
                        <a:rPr lang="es-ES" sz="1200" dirty="0">
                          <a:effectLst/>
                        </a:rPr>
                        <a:t>Relación de código</a:t>
                      </a:r>
                      <a:endParaRPr lang="es-ES" sz="1100" dirty="0">
                        <a:solidFill>
                          <a:srgbClr val="943634"/>
                        </a:solidFill>
                        <a:effectLst/>
                        <a:latin typeface="Calibri"/>
                        <a:ea typeface="Calibri"/>
                        <a:cs typeface="Times New Roman"/>
                      </a:endParaRPr>
                    </a:p>
                  </a:txBody>
                  <a:tcPr marL="68580" marR="68580" marT="0" marB="0"/>
                </a:tc>
                <a:tc>
                  <a:txBody>
                    <a:bodyPr/>
                    <a:lstStyle/>
                    <a:p>
                      <a:pPr algn="just">
                        <a:lnSpc>
                          <a:spcPct val="150000"/>
                        </a:lnSpc>
                        <a:spcAft>
                          <a:spcPts val="0"/>
                        </a:spcAft>
                      </a:pPr>
                      <a:r>
                        <a:rPr lang="es-ES" sz="1200" dirty="0">
                          <a:effectLst/>
                        </a:rPr>
                        <a:t>3/4</a:t>
                      </a:r>
                      <a:endParaRPr lang="es-ES" sz="1100" dirty="0">
                        <a:solidFill>
                          <a:srgbClr val="943634"/>
                        </a:solidFill>
                        <a:effectLst/>
                        <a:latin typeface="Calibri"/>
                        <a:ea typeface="Calibri"/>
                        <a:cs typeface="Times New Roman"/>
                      </a:endParaRPr>
                    </a:p>
                  </a:txBody>
                  <a:tcPr marL="68580" marR="68580" marT="0" marB="0"/>
                </a:tc>
              </a:tr>
              <a:tr h="177800">
                <a:tc>
                  <a:txBody>
                    <a:bodyPr/>
                    <a:lstStyle/>
                    <a:p>
                      <a:pPr algn="just">
                        <a:lnSpc>
                          <a:spcPct val="150000"/>
                        </a:lnSpc>
                        <a:spcAft>
                          <a:spcPts val="0"/>
                        </a:spcAft>
                      </a:pPr>
                      <a:r>
                        <a:rPr lang="es-ES" sz="1200" dirty="0">
                          <a:effectLst/>
                        </a:rPr>
                        <a:t>Intervalo de Guarda</a:t>
                      </a:r>
                      <a:endParaRPr lang="es-ES" sz="1100" dirty="0">
                        <a:solidFill>
                          <a:srgbClr val="943634"/>
                        </a:solidFill>
                        <a:effectLst/>
                        <a:latin typeface="Calibri"/>
                        <a:ea typeface="Calibri"/>
                        <a:cs typeface="Times New Roman"/>
                      </a:endParaRPr>
                    </a:p>
                  </a:txBody>
                  <a:tcPr marL="68580" marR="68580" marT="0" marB="0"/>
                </a:tc>
                <a:tc>
                  <a:txBody>
                    <a:bodyPr/>
                    <a:lstStyle/>
                    <a:p>
                      <a:pPr algn="just">
                        <a:lnSpc>
                          <a:spcPct val="150000"/>
                        </a:lnSpc>
                        <a:spcAft>
                          <a:spcPts val="0"/>
                        </a:spcAft>
                      </a:pPr>
                      <a:r>
                        <a:rPr lang="es-ES" sz="1200" dirty="0">
                          <a:effectLst/>
                        </a:rPr>
                        <a:t>1/4</a:t>
                      </a:r>
                      <a:endParaRPr lang="es-ES" sz="1100" dirty="0">
                        <a:solidFill>
                          <a:srgbClr val="943634"/>
                        </a:solidFill>
                        <a:effectLst/>
                        <a:latin typeface="Calibri"/>
                        <a:ea typeface="Calibri"/>
                        <a:cs typeface="Times New Roman"/>
                      </a:endParaRPr>
                    </a:p>
                  </a:txBody>
                  <a:tcPr marL="68580" marR="68580" marT="0" marB="0"/>
                </a:tc>
              </a:tr>
            </a:tbl>
          </a:graphicData>
        </a:graphic>
      </p:graphicFrame>
      <p:pic>
        <p:nvPicPr>
          <p:cNvPr id="5" name="4 Imagen"/>
          <p:cNvPicPr/>
          <p:nvPr/>
        </p:nvPicPr>
        <p:blipFill>
          <a:blip r:embed="rId2" cstate="print"/>
          <a:srcRect/>
          <a:stretch>
            <a:fillRect/>
          </a:stretch>
        </p:blipFill>
        <p:spPr bwMode="auto">
          <a:xfrm>
            <a:off x="395536" y="2204864"/>
            <a:ext cx="3189787" cy="2751095"/>
          </a:xfrm>
          <a:prstGeom prst="rect">
            <a:avLst/>
          </a:prstGeom>
          <a:noFill/>
          <a:ln w="9525">
            <a:noFill/>
            <a:miter lim="800000"/>
            <a:headEnd/>
            <a:tailEnd/>
          </a:ln>
        </p:spPr>
      </p:pic>
    </p:spTree>
    <p:extLst>
      <p:ext uri="{BB962C8B-B14F-4D97-AF65-F5344CB8AC3E}">
        <p14:creationId xmlns:p14="http://schemas.microsoft.com/office/powerpoint/2010/main" val="625253018"/>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7467600" cy="654032"/>
          </a:xfrm>
        </p:spPr>
        <p:txBody>
          <a:bodyPr>
            <a:normAutofit/>
          </a:bodyPr>
          <a:lstStyle/>
          <a:p>
            <a:r>
              <a:rPr lang="es-ES" dirty="0" smtClean="0"/>
              <a:t>Interferencia co canal</a:t>
            </a:r>
            <a:endParaRPr lang="es-ES" dirty="0"/>
          </a:p>
        </p:txBody>
      </p:sp>
      <p:graphicFrame>
        <p:nvGraphicFramePr>
          <p:cNvPr id="4" name="3 Tabla"/>
          <p:cNvGraphicFramePr>
            <a:graphicFrameLocks noGrp="1"/>
          </p:cNvGraphicFramePr>
          <p:nvPr>
            <p:extLst>
              <p:ext uri="{D42A27DB-BD31-4B8C-83A1-F6EECF244321}">
                <p14:modId xmlns:p14="http://schemas.microsoft.com/office/powerpoint/2010/main" val="968629651"/>
              </p:ext>
            </p:extLst>
          </p:nvPr>
        </p:nvGraphicFramePr>
        <p:xfrm>
          <a:off x="251520" y="1052737"/>
          <a:ext cx="7920880" cy="2670137"/>
        </p:xfrm>
        <a:graphic>
          <a:graphicData uri="http://schemas.openxmlformats.org/drawingml/2006/table">
            <a:tbl>
              <a:tblPr firstRow="1" firstCol="1" bandRow="1">
                <a:tableStyleId>{7DF18680-E054-41AD-8BC1-D1AEF772440D}</a:tableStyleId>
              </a:tblPr>
              <a:tblGrid>
                <a:gridCol w="2245960"/>
                <a:gridCol w="2245960"/>
                <a:gridCol w="1714480"/>
                <a:gridCol w="1714480"/>
              </a:tblGrid>
              <a:tr h="383903">
                <a:tc>
                  <a:txBody>
                    <a:bodyPr/>
                    <a:lstStyle/>
                    <a:p>
                      <a:pPr marL="457200">
                        <a:lnSpc>
                          <a:spcPct val="115000"/>
                        </a:lnSpc>
                        <a:spcAft>
                          <a:spcPts val="0"/>
                        </a:spcAft>
                      </a:pPr>
                      <a:r>
                        <a:rPr lang="pt-BR" sz="1100" dirty="0">
                          <a:effectLst/>
                        </a:rPr>
                        <a:t> </a:t>
                      </a:r>
                      <a:endParaRPr lang="es-ES" sz="1100" dirty="0">
                        <a:solidFill>
                          <a:srgbClr val="365F91"/>
                        </a:solidFill>
                        <a:effectLst/>
                        <a:latin typeface="Calibri"/>
                        <a:ea typeface="Times New Roman"/>
                        <a:cs typeface="Times New Roman"/>
                      </a:endParaRPr>
                    </a:p>
                  </a:txBody>
                  <a:tcPr marL="68580" marR="68580" marT="0" marB="0"/>
                </a:tc>
                <a:tc>
                  <a:txBody>
                    <a:bodyPr/>
                    <a:lstStyle/>
                    <a:p>
                      <a:pPr marL="457200">
                        <a:lnSpc>
                          <a:spcPct val="115000"/>
                        </a:lnSpc>
                        <a:spcAft>
                          <a:spcPts val="0"/>
                        </a:spcAft>
                      </a:pPr>
                      <a:r>
                        <a:rPr lang="es-EC" sz="1100" dirty="0">
                          <a:effectLst/>
                        </a:rPr>
                        <a:t>Interferencia Co-canal</a:t>
                      </a:r>
                      <a:endParaRPr lang="es-ES" sz="1100" dirty="0">
                        <a:solidFill>
                          <a:srgbClr val="365F91"/>
                        </a:solidFill>
                        <a:effectLst/>
                        <a:latin typeface="Calibri"/>
                        <a:ea typeface="Times New Roman"/>
                        <a:cs typeface="Times New Roman"/>
                      </a:endParaRPr>
                    </a:p>
                  </a:txBody>
                  <a:tcPr marL="68580" marR="68580" marT="0" marB="0"/>
                </a:tc>
                <a:tc>
                  <a:txBody>
                    <a:bodyPr/>
                    <a:lstStyle/>
                    <a:p>
                      <a:pPr marL="457200">
                        <a:lnSpc>
                          <a:spcPct val="115000"/>
                        </a:lnSpc>
                        <a:spcAft>
                          <a:spcPts val="0"/>
                        </a:spcAft>
                      </a:pPr>
                      <a:r>
                        <a:rPr lang="es-EC" sz="1100" dirty="0">
                          <a:effectLst/>
                        </a:rPr>
                        <a:t>Canal</a:t>
                      </a:r>
                      <a:endParaRPr lang="es-ES" sz="1100" dirty="0">
                        <a:solidFill>
                          <a:srgbClr val="365F91"/>
                        </a:solidFill>
                        <a:effectLst/>
                        <a:latin typeface="Calibri"/>
                        <a:ea typeface="Times New Roman"/>
                        <a:cs typeface="Times New Roman"/>
                      </a:endParaRPr>
                    </a:p>
                  </a:txBody>
                  <a:tcPr marL="68580" marR="68580" marT="0" marB="0"/>
                </a:tc>
                <a:tc>
                  <a:txBody>
                    <a:bodyPr/>
                    <a:lstStyle/>
                    <a:p>
                      <a:pPr marL="457200">
                        <a:lnSpc>
                          <a:spcPct val="115000"/>
                        </a:lnSpc>
                        <a:spcAft>
                          <a:spcPts val="0"/>
                        </a:spcAft>
                      </a:pPr>
                      <a:r>
                        <a:rPr lang="es-EC" sz="1100" dirty="0">
                          <a:effectLst/>
                        </a:rPr>
                        <a:t>Nivel de potencia</a:t>
                      </a:r>
                      <a:endParaRPr lang="es-ES" sz="1100" dirty="0">
                        <a:solidFill>
                          <a:srgbClr val="365F91"/>
                        </a:solidFill>
                        <a:effectLst/>
                        <a:latin typeface="Calibri"/>
                        <a:ea typeface="Times New Roman"/>
                        <a:cs typeface="Times New Roman"/>
                      </a:endParaRPr>
                    </a:p>
                  </a:txBody>
                  <a:tcPr marL="68580" marR="68580" marT="0" marB="0"/>
                </a:tc>
              </a:tr>
              <a:tr h="191952">
                <a:tc rowSpan="4">
                  <a:txBody>
                    <a:bodyPr/>
                    <a:lstStyle/>
                    <a:p>
                      <a:pPr marL="457200">
                        <a:lnSpc>
                          <a:spcPct val="115000"/>
                        </a:lnSpc>
                        <a:spcAft>
                          <a:spcPts val="0"/>
                        </a:spcAft>
                      </a:pPr>
                      <a:r>
                        <a:rPr lang="es-EC" sz="1100" dirty="0">
                          <a:effectLst/>
                        </a:rPr>
                        <a:t>señal analógica</a:t>
                      </a:r>
                      <a:endParaRPr lang="es-ES" sz="1100" dirty="0">
                        <a:solidFill>
                          <a:srgbClr val="365F91"/>
                        </a:solidFill>
                        <a:effectLst/>
                        <a:latin typeface="Calibri"/>
                        <a:ea typeface="Times New Roman"/>
                        <a:cs typeface="Times New Roman"/>
                      </a:endParaRPr>
                    </a:p>
                  </a:txBody>
                  <a:tcPr marL="68580" marR="68580" marT="0" marB="0" anchor="ctr"/>
                </a:tc>
                <a:tc rowSpan="2">
                  <a:txBody>
                    <a:bodyPr/>
                    <a:lstStyle/>
                    <a:p>
                      <a:pPr marL="457200">
                        <a:lnSpc>
                          <a:spcPct val="115000"/>
                        </a:lnSpc>
                        <a:spcAft>
                          <a:spcPts val="0"/>
                        </a:spcAft>
                      </a:pPr>
                      <a:r>
                        <a:rPr lang="es-EC" sz="1100" dirty="0">
                          <a:effectLst/>
                        </a:rPr>
                        <a:t>Canal adyacente inferior</a:t>
                      </a:r>
                      <a:endParaRPr lang="es-ES" sz="1100" dirty="0">
                        <a:solidFill>
                          <a:srgbClr val="365F91"/>
                        </a:solidFill>
                        <a:effectLst/>
                        <a:latin typeface="Calibri"/>
                        <a:ea typeface="Times New Roman"/>
                        <a:cs typeface="Times New Roman"/>
                      </a:endParaRPr>
                    </a:p>
                  </a:txBody>
                  <a:tcPr marL="68580" marR="68580" marT="0" marB="0" anchor="ctr"/>
                </a:tc>
                <a:tc>
                  <a:txBody>
                    <a:bodyPr/>
                    <a:lstStyle/>
                    <a:p>
                      <a:pPr marL="457200">
                        <a:lnSpc>
                          <a:spcPct val="115000"/>
                        </a:lnSpc>
                        <a:spcAft>
                          <a:spcPts val="0"/>
                        </a:spcAft>
                      </a:pPr>
                      <a:r>
                        <a:rPr lang="es-EC" sz="1100" dirty="0">
                          <a:effectLst/>
                        </a:rPr>
                        <a:t>UHF</a:t>
                      </a:r>
                      <a:endParaRPr lang="es-ES" sz="1100" dirty="0">
                        <a:solidFill>
                          <a:srgbClr val="365F91"/>
                        </a:solidFill>
                        <a:effectLst/>
                        <a:latin typeface="Calibri"/>
                        <a:ea typeface="Times New Roman"/>
                        <a:cs typeface="Times New Roman"/>
                      </a:endParaRPr>
                    </a:p>
                  </a:txBody>
                  <a:tcPr marL="68580" marR="68580" marT="0" marB="0" anchor="ctr"/>
                </a:tc>
                <a:tc>
                  <a:txBody>
                    <a:bodyPr/>
                    <a:lstStyle/>
                    <a:p>
                      <a:pPr marL="457200">
                        <a:lnSpc>
                          <a:spcPct val="115000"/>
                        </a:lnSpc>
                        <a:spcAft>
                          <a:spcPts val="0"/>
                        </a:spcAft>
                      </a:pPr>
                      <a:r>
                        <a:rPr lang="es-EC" sz="1100" dirty="0">
                          <a:effectLst/>
                        </a:rPr>
                        <a:t>≤ - 36 dB</a:t>
                      </a:r>
                      <a:endParaRPr lang="es-ES" sz="1100" dirty="0">
                        <a:solidFill>
                          <a:srgbClr val="365F91"/>
                        </a:solidFill>
                        <a:effectLst/>
                        <a:latin typeface="Calibri"/>
                        <a:ea typeface="Times New Roman"/>
                        <a:cs typeface="Times New Roman"/>
                      </a:endParaRPr>
                    </a:p>
                  </a:txBody>
                  <a:tcPr marL="68580" marR="68580" marT="0" marB="0" anchor="ctr"/>
                </a:tc>
              </a:tr>
              <a:tr h="325859">
                <a:tc vMerge="1">
                  <a:txBody>
                    <a:bodyPr/>
                    <a:lstStyle/>
                    <a:p>
                      <a:endParaRPr lang="es-ES"/>
                    </a:p>
                  </a:txBody>
                  <a:tcPr/>
                </a:tc>
                <a:tc vMerge="1">
                  <a:txBody>
                    <a:bodyPr/>
                    <a:lstStyle/>
                    <a:p>
                      <a:endParaRPr lang="es-ES"/>
                    </a:p>
                  </a:txBody>
                  <a:tcPr/>
                </a:tc>
                <a:tc>
                  <a:txBody>
                    <a:bodyPr/>
                    <a:lstStyle/>
                    <a:p>
                      <a:pPr marL="457200">
                        <a:lnSpc>
                          <a:spcPct val="115000"/>
                        </a:lnSpc>
                        <a:spcAft>
                          <a:spcPts val="0"/>
                        </a:spcAft>
                      </a:pPr>
                      <a:r>
                        <a:rPr lang="es-EC" sz="1100" dirty="0">
                          <a:effectLst/>
                        </a:rPr>
                        <a:t>VHF</a:t>
                      </a:r>
                      <a:endParaRPr lang="es-ES" sz="1100" dirty="0">
                        <a:solidFill>
                          <a:srgbClr val="365F91"/>
                        </a:solidFill>
                        <a:effectLst/>
                        <a:latin typeface="Calibri"/>
                        <a:ea typeface="Times New Roman"/>
                        <a:cs typeface="Times New Roman"/>
                      </a:endParaRPr>
                    </a:p>
                  </a:txBody>
                  <a:tcPr marL="68580" marR="68580" marT="0" marB="0" anchor="ctr"/>
                </a:tc>
                <a:tc>
                  <a:txBody>
                    <a:bodyPr/>
                    <a:lstStyle/>
                    <a:p>
                      <a:pPr marL="457200">
                        <a:lnSpc>
                          <a:spcPct val="115000"/>
                        </a:lnSpc>
                        <a:spcAft>
                          <a:spcPts val="0"/>
                        </a:spcAft>
                      </a:pPr>
                      <a:r>
                        <a:rPr lang="es-EC" sz="1100" dirty="0">
                          <a:effectLst/>
                        </a:rPr>
                        <a:t>≤ - 26 dB</a:t>
                      </a:r>
                      <a:endParaRPr lang="es-ES" sz="1100" dirty="0">
                        <a:solidFill>
                          <a:srgbClr val="365F91"/>
                        </a:solidFill>
                        <a:effectLst/>
                        <a:latin typeface="Calibri"/>
                        <a:ea typeface="Times New Roman"/>
                        <a:cs typeface="Times New Roman"/>
                      </a:endParaRPr>
                    </a:p>
                  </a:txBody>
                  <a:tcPr marL="68580" marR="68580" marT="0" marB="0" anchor="ctr"/>
                </a:tc>
              </a:tr>
              <a:tr h="191952">
                <a:tc vMerge="1">
                  <a:txBody>
                    <a:bodyPr/>
                    <a:lstStyle/>
                    <a:p>
                      <a:endParaRPr lang="es-ES"/>
                    </a:p>
                  </a:txBody>
                  <a:tcPr/>
                </a:tc>
                <a:tc rowSpan="2">
                  <a:txBody>
                    <a:bodyPr/>
                    <a:lstStyle/>
                    <a:p>
                      <a:pPr marL="457200">
                        <a:lnSpc>
                          <a:spcPct val="115000"/>
                        </a:lnSpc>
                        <a:spcAft>
                          <a:spcPts val="0"/>
                        </a:spcAft>
                      </a:pPr>
                      <a:r>
                        <a:rPr lang="es-EC" sz="1100" dirty="0">
                          <a:effectLst/>
                        </a:rPr>
                        <a:t>Canal adyacente superior</a:t>
                      </a:r>
                      <a:endParaRPr lang="es-ES" sz="1100" dirty="0">
                        <a:solidFill>
                          <a:srgbClr val="365F91"/>
                        </a:solidFill>
                        <a:effectLst/>
                        <a:latin typeface="Calibri"/>
                        <a:ea typeface="Times New Roman"/>
                        <a:cs typeface="Times New Roman"/>
                      </a:endParaRPr>
                    </a:p>
                  </a:txBody>
                  <a:tcPr marL="68580" marR="68580" marT="0" marB="0" anchor="ctr"/>
                </a:tc>
                <a:tc>
                  <a:txBody>
                    <a:bodyPr/>
                    <a:lstStyle/>
                    <a:p>
                      <a:pPr marL="457200">
                        <a:lnSpc>
                          <a:spcPct val="115000"/>
                        </a:lnSpc>
                        <a:spcAft>
                          <a:spcPts val="0"/>
                        </a:spcAft>
                      </a:pPr>
                      <a:r>
                        <a:rPr lang="es-EC" sz="1100" dirty="0">
                          <a:effectLst/>
                        </a:rPr>
                        <a:t>UHF</a:t>
                      </a:r>
                      <a:endParaRPr lang="es-ES" sz="1100" dirty="0">
                        <a:solidFill>
                          <a:srgbClr val="365F91"/>
                        </a:solidFill>
                        <a:effectLst/>
                        <a:latin typeface="Calibri"/>
                        <a:ea typeface="Times New Roman"/>
                        <a:cs typeface="Times New Roman"/>
                      </a:endParaRPr>
                    </a:p>
                  </a:txBody>
                  <a:tcPr marL="68580" marR="68580" marT="0" marB="0" anchor="ctr"/>
                </a:tc>
                <a:tc>
                  <a:txBody>
                    <a:bodyPr/>
                    <a:lstStyle/>
                    <a:p>
                      <a:pPr marL="457200">
                        <a:lnSpc>
                          <a:spcPct val="115000"/>
                        </a:lnSpc>
                        <a:spcAft>
                          <a:spcPts val="0"/>
                        </a:spcAft>
                      </a:pPr>
                      <a:r>
                        <a:rPr lang="es-EC" sz="1100" dirty="0">
                          <a:effectLst/>
                        </a:rPr>
                        <a:t>≤ - 35 dB</a:t>
                      </a:r>
                      <a:endParaRPr lang="es-ES" sz="1100" dirty="0">
                        <a:solidFill>
                          <a:srgbClr val="365F91"/>
                        </a:solidFill>
                        <a:effectLst/>
                        <a:latin typeface="Calibri"/>
                        <a:ea typeface="Times New Roman"/>
                        <a:cs typeface="Times New Roman"/>
                      </a:endParaRPr>
                    </a:p>
                  </a:txBody>
                  <a:tcPr marL="68580" marR="68580" marT="0" marB="0" anchor="ctr"/>
                </a:tc>
              </a:tr>
              <a:tr h="331592">
                <a:tc vMerge="1">
                  <a:txBody>
                    <a:bodyPr/>
                    <a:lstStyle/>
                    <a:p>
                      <a:endParaRPr lang="es-ES"/>
                    </a:p>
                  </a:txBody>
                  <a:tcPr/>
                </a:tc>
                <a:tc vMerge="1">
                  <a:txBody>
                    <a:bodyPr/>
                    <a:lstStyle/>
                    <a:p>
                      <a:endParaRPr lang="es-ES"/>
                    </a:p>
                  </a:txBody>
                  <a:tcPr/>
                </a:tc>
                <a:tc>
                  <a:txBody>
                    <a:bodyPr/>
                    <a:lstStyle/>
                    <a:p>
                      <a:pPr marL="457200">
                        <a:lnSpc>
                          <a:spcPct val="115000"/>
                        </a:lnSpc>
                        <a:spcAft>
                          <a:spcPts val="0"/>
                        </a:spcAft>
                      </a:pPr>
                      <a:r>
                        <a:rPr lang="es-EC" sz="1100" dirty="0">
                          <a:effectLst/>
                        </a:rPr>
                        <a:t>VHF</a:t>
                      </a:r>
                      <a:endParaRPr lang="es-ES" sz="1100" dirty="0">
                        <a:solidFill>
                          <a:srgbClr val="365F91"/>
                        </a:solidFill>
                        <a:effectLst/>
                        <a:latin typeface="Calibri"/>
                        <a:ea typeface="Times New Roman"/>
                        <a:cs typeface="Times New Roman"/>
                      </a:endParaRPr>
                    </a:p>
                  </a:txBody>
                  <a:tcPr marL="68580" marR="68580" marT="0" marB="0" anchor="ctr"/>
                </a:tc>
                <a:tc>
                  <a:txBody>
                    <a:bodyPr/>
                    <a:lstStyle/>
                    <a:p>
                      <a:pPr marL="457200">
                        <a:lnSpc>
                          <a:spcPct val="115000"/>
                        </a:lnSpc>
                        <a:spcAft>
                          <a:spcPts val="0"/>
                        </a:spcAft>
                      </a:pPr>
                      <a:r>
                        <a:rPr lang="es-EC" sz="1100" dirty="0">
                          <a:effectLst/>
                        </a:rPr>
                        <a:t>≤ - 26 dB</a:t>
                      </a:r>
                      <a:endParaRPr lang="es-ES" sz="1100" dirty="0">
                        <a:solidFill>
                          <a:srgbClr val="365F91"/>
                        </a:solidFill>
                        <a:effectLst/>
                        <a:latin typeface="Calibri"/>
                        <a:ea typeface="Times New Roman"/>
                        <a:cs typeface="Times New Roman"/>
                      </a:endParaRPr>
                    </a:p>
                  </a:txBody>
                  <a:tcPr marL="68580" marR="68580" marT="0" marB="0" anchor="ctr"/>
                </a:tc>
              </a:tr>
              <a:tr h="191952">
                <a:tc rowSpan="5">
                  <a:txBody>
                    <a:bodyPr/>
                    <a:lstStyle/>
                    <a:p>
                      <a:pPr marL="457200">
                        <a:lnSpc>
                          <a:spcPct val="115000"/>
                        </a:lnSpc>
                        <a:spcAft>
                          <a:spcPts val="0"/>
                        </a:spcAft>
                      </a:pPr>
                      <a:r>
                        <a:rPr lang="es-EC" sz="1100" dirty="0">
                          <a:effectLst/>
                        </a:rPr>
                        <a:t>señal digital</a:t>
                      </a:r>
                      <a:endParaRPr lang="es-ES" sz="1100" dirty="0">
                        <a:solidFill>
                          <a:srgbClr val="365F91"/>
                        </a:solidFill>
                        <a:effectLst/>
                        <a:latin typeface="Calibri"/>
                        <a:ea typeface="Times New Roman"/>
                        <a:cs typeface="Times New Roman"/>
                      </a:endParaRPr>
                    </a:p>
                  </a:txBody>
                  <a:tcPr marL="68580" marR="68580" marT="0" marB="0" anchor="ctr"/>
                </a:tc>
                <a:tc gridSpan="2">
                  <a:txBody>
                    <a:bodyPr/>
                    <a:lstStyle/>
                    <a:p>
                      <a:pPr marL="457200">
                        <a:lnSpc>
                          <a:spcPct val="115000"/>
                        </a:lnSpc>
                        <a:spcAft>
                          <a:spcPts val="0"/>
                        </a:spcAft>
                      </a:pPr>
                      <a:r>
                        <a:rPr lang="es-EC" sz="1100" dirty="0">
                          <a:effectLst/>
                        </a:rPr>
                        <a:t>Co canal</a:t>
                      </a:r>
                      <a:endParaRPr lang="es-ES" sz="1100" dirty="0">
                        <a:solidFill>
                          <a:srgbClr val="365F91"/>
                        </a:solidFill>
                        <a:effectLst/>
                        <a:latin typeface="Calibri"/>
                        <a:ea typeface="Times New Roman"/>
                        <a:cs typeface="Times New Roman"/>
                      </a:endParaRPr>
                    </a:p>
                  </a:txBody>
                  <a:tcPr marL="68580" marR="68580" marT="0" marB="0" anchor="ctr"/>
                </a:tc>
                <a:tc hMerge="1">
                  <a:txBody>
                    <a:bodyPr/>
                    <a:lstStyle/>
                    <a:p>
                      <a:endParaRPr lang="es-ES"/>
                    </a:p>
                  </a:txBody>
                  <a:tcPr/>
                </a:tc>
                <a:tc>
                  <a:txBody>
                    <a:bodyPr/>
                    <a:lstStyle/>
                    <a:p>
                      <a:pPr marL="457200">
                        <a:lnSpc>
                          <a:spcPct val="115000"/>
                        </a:lnSpc>
                        <a:spcAft>
                          <a:spcPts val="0"/>
                        </a:spcAft>
                      </a:pPr>
                      <a:r>
                        <a:rPr lang="es-EC" sz="1100" dirty="0">
                          <a:effectLst/>
                        </a:rPr>
                        <a:t>≤ + 24 dB</a:t>
                      </a:r>
                      <a:endParaRPr lang="es-ES" sz="1100" dirty="0">
                        <a:solidFill>
                          <a:srgbClr val="365F91"/>
                        </a:solidFill>
                        <a:effectLst/>
                        <a:latin typeface="Calibri"/>
                        <a:ea typeface="Times New Roman"/>
                        <a:cs typeface="Times New Roman"/>
                      </a:endParaRPr>
                    </a:p>
                  </a:txBody>
                  <a:tcPr marL="68580" marR="68580" marT="0" marB="0" anchor="ctr"/>
                </a:tc>
              </a:tr>
              <a:tr h="191952">
                <a:tc vMerge="1">
                  <a:txBody>
                    <a:bodyPr/>
                    <a:lstStyle/>
                    <a:p>
                      <a:endParaRPr lang="es-ES"/>
                    </a:p>
                  </a:txBody>
                  <a:tcPr/>
                </a:tc>
                <a:tc rowSpan="2">
                  <a:txBody>
                    <a:bodyPr/>
                    <a:lstStyle/>
                    <a:p>
                      <a:pPr marL="457200">
                        <a:lnSpc>
                          <a:spcPct val="115000"/>
                        </a:lnSpc>
                        <a:spcAft>
                          <a:spcPts val="0"/>
                        </a:spcAft>
                      </a:pPr>
                      <a:r>
                        <a:rPr lang="es-EC" sz="1100" dirty="0">
                          <a:effectLst/>
                        </a:rPr>
                        <a:t>Canal adyacente inferior</a:t>
                      </a:r>
                      <a:endParaRPr lang="es-ES" sz="1100" dirty="0">
                        <a:solidFill>
                          <a:srgbClr val="365F91"/>
                        </a:solidFill>
                        <a:effectLst/>
                        <a:latin typeface="Calibri"/>
                        <a:ea typeface="Times New Roman"/>
                        <a:cs typeface="Times New Roman"/>
                      </a:endParaRPr>
                    </a:p>
                  </a:txBody>
                  <a:tcPr marL="68580" marR="68580" marT="0" marB="0" anchor="ctr"/>
                </a:tc>
                <a:tc>
                  <a:txBody>
                    <a:bodyPr/>
                    <a:lstStyle/>
                    <a:p>
                      <a:pPr marL="457200">
                        <a:lnSpc>
                          <a:spcPct val="115000"/>
                        </a:lnSpc>
                        <a:spcAft>
                          <a:spcPts val="0"/>
                        </a:spcAft>
                      </a:pPr>
                      <a:r>
                        <a:rPr lang="es-EC" sz="1100" dirty="0">
                          <a:effectLst/>
                        </a:rPr>
                        <a:t>UHF</a:t>
                      </a:r>
                      <a:endParaRPr lang="es-ES" sz="1100" dirty="0">
                        <a:solidFill>
                          <a:srgbClr val="365F91"/>
                        </a:solidFill>
                        <a:effectLst/>
                        <a:latin typeface="Calibri"/>
                        <a:ea typeface="Times New Roman"/>
                        <a:cs typeface="Times New Roman"/>
                      </a:endParaRPr>
                    </a:p>
                  </a:txBody>
                  <a:tcPr marL="68580" marR="68580" marT="0" marB="0" anchor="ctr"/>
                </a:tc>
                <a:tc>
                  <a:txBody>
                    <a:bodyPr/>
                    <a:lstStyle/>
                    <a:p>
                      <a:pPr marL="457200">
                        <a:lnSpc>
                          <a:spcPct val="115000"/>
                        </a:lnSpc>
                        <a:spcAft>
                          <a:spcPts val="0"/>
                        </a:spcAft>
                      </a:pPr>
                      <a:r>
                        <a:rPr lang="es-EC" sz="1100" dirty="0">
                          <a:effectLst/>
                        </a:rPr>
                        <a:t>≤ - 26 dB</a:t>
                      </a:r>
                      <a:endParaRPr lang="es-ES" sz="1100" dirty="0">
                        <a:solidFill>
                          <a:srgbClr val="365F91"/>
                        </a:solidFill>
                        <a:effectLst/>
                        <a:latin typeface="Calibri"/>
                        <a:ea typeface="Times New Roman"/>
                        <a:cs typeface="Times New Roman"/>
                      </a:endParaRPr>
                    </a:p>
                  </a:txBody>
                  <a:tcPr marL="68580" marR="68580" marT="0" marB="0" anchor="ctr"/>
                </a:tc>
              </a:tr>
              <a:tr h="331592">
                <a:tc vMerge="1">
                  <a:txBody>
                    <a:bodyPr/>
                    <a:lstStyle/>
                    <a:p>
                      <a:endParaRPr lang="es-ES"/>
                    </a:p>
                  </a:txBody>
                  <a:tcPr/>
                </a:tc>
                <a:tc vMerge="1">
                  <a:txBody>
                    <a:bodyPr/>
                    <a:lstStyle/>
                    <a:p>
                      <a:endParaRPr lang="es-ES"/>
                    </a:p>
                  </a:txBody>
                  <a:tcPr/>
                </a:tc>
                <a:tc>
                  <a:txBody>
                    <a:bodyPr/>
                    <a:lstStyle/>
                    <a:p>
                      <a:pPr marL="457200">
                        <a:lnSpc>
                          <a:spcPct val="115000"/>
                        </a:lnSpc>
                        <a:spcAft>
                          <a:spcPts val="0"/>
                        </a:spcAft>
                      </a:pPr>
                      <a:r>
                        <a:rPr lang="es-EC" sz="1100" dirty="0">
                          <a:effectLst/>
                        </a:rPr>
                        <a:t>VHF</a:t>
                      </a:r>
                      <a:endParaRPr lang="es-ES" sz="1100" dirty="0">
                        <a:solidFill>
                          <a:srgbClr val="365F91"/>
                        </a:solidFill>
                        <a:effectLst/>
                        <a:latin typeface="Calibri"/>
                        <a:ea typeface="Times New Roman"/>
                        <a:cs typeface="Times New Roman"/>
                      </a:endParaRPr>
                    </a:p>
                  </a:txBody>
                  <a:tcPr marL="68580" marR="68580" marT="0" marB="0" anchor="ctr"/>
                </a:tc>
                <a:tc>
                  <a:txBody>
                    <a:bodyPr/>
                    <a:lstStyle/>
                    <a:p>
                      <a:pPr marL="457200">
                        <a:lnSpc>
                          <a:spcPct val="115000"/>
                        </a:lnSpc>
                        <a:spcAft>
                          <a:spcPts val="0"/>
                        </a:spcAft>
                      </a:pPr>
                      <a:r>
                        <a:rPr lang="es-EC" sz="1100" dirty="0">
                          <a:effectLst/>
                        </a:rPr>
                        <a:t>≤ - 24 dB</a:t>
                      </a:r>
                      <a:endParaRPr lang="es-ES" sz="1100" dirty="0">
                        <a:solidFill>
                          <a:srgbClr val="365F91"/>
                        </a:solidFill>
                        <a:effectLst/>
                        <a:latin typeface="Calibri"/>
                        <a:ea typeface="Times New Roman"/>
                        <a:cs typeface="Times New Roman"/>
                      </a:endParaRPr>
                    </a:p>
                  </a:txBody>
                  <a:tcPr marL="68580" marR="68580" marT="0" marB="0" anchor="ctr"/>
                </a:tc>
              </a:tr>
              <a:tr h="191952">
                <a:tc vMerge="1">
                  <a:txBody>
                    <a:bodyPr/>
                    <a:lstStyle/>
                    <a:p>
                      <a:endParaRPr lang="es-ES"/>
                    </a:p>
                  </a:txBody>
                  <a:tcPr/>
                </a:tc>
                <a:tc rowSpan="2">
                  <a:txBody>
                    <a:bodyPr/>
                    <a:lstStyle/>
                    <a:p>
                      <a:pPr marL="457200">
                        <a:lnSpc>
                          <a:spcPct val="115000"/>
                        </a:lnSpc>
                        <a:spcAft>
                          <a:spcPts val="0"/>
                        </a:spcAft>
                      </a:pPr>
                      <a:r>
                        <a:rPr lang="es-EC" sz="1100" dirty="0">
                          <a:effectLst/>
                        </a:rPr>
                        <a:t>Canal adyacente superior</a:t>
                      </a:r>
                      <a:endParaRPr lang="es-ES" sz="1100" dirty="0">
                        <a:solidFill>
                          <a:srgbClr val="365F91"/>
                        </a:solidFill>
                        <a:effectLst/>
                        <a:latin typeface="Calibri"/>
                        <a:ea typeface="Times New Roman"/>
                        <a:cs typeface="Times New Roman"/>
                      </a:endParaRPr>
                    </a:p>
                  </a:txBody>
                  <a:tcPr marL="68580" marR="68580" marT="0" marB="0" anchor="ctr"/>
                </a:tc>
                <a:tc>
                  <a:txBody>
                    <a:bodyPr/>
                    <a:lstStyle/>
                    <a:p>
                      <a:pPr marL="457200">
                        <a:lnSpc>
                          <a:spcPct val="115000"/>
                        </a:lnSpc>
                        <a:spcAft>
                          <a:spcPts val="0"/>
                        </a:spcAft>
                      </a:pPr>
                      <a:r>
                        <a:rPr lang="es-EC" sz="1100" dirty="0">
                          <a:effectLst/>
                        </a:rPr>
                        <a:t>UHF</a:t>
                      </a:r>
                      <a:endParaRPr lang="es-ES" sz="1100" dirty="0">
                        <a:solidFill>
                          <a:srgbClr val="365F91"/>
                        </a:solidFill>
                        <a:effectLst/>
                        <a:latin typeface="Calibri"/>
                        <a:ea typeface="Times New Roman"/>
                        <a:cs typeface="Times New Roman"/>
                      </a:endParaRPr>
                    </a:p>
                  </a:txBody>
                  <a:tcPr marL="68580" marR="68580" marT="0" marB="0" anchor="ctr"/>
                </a:tc>
                <a:tc>
                  <a:txBody>
                    <a:bodyPr/>
                    <a:lstStyle/>
                    <a:p>
                      <a:pPr marL="457200">
                        <a:lnSpc>
                          <a:spcPct val="115000"/>
                        </a:lnSpc>
                        <a:spcAft>
                          <a:spcPts val="0"/>
                        </a:spcAft>
                      </a:pPr>
                      <a:r>
                        <a:rPr lang="es-EC" sz="1100" dirty="0">
                          <a:effectLst/>
                        </a:rPr>
                        <a:t>≤ - 29 dB</a:t>
                      </a:r>
                      <a:endParaRPr lang="es-ES" sz="1100" dirty="0">
                        <a:solidFill>
                          <a:srgbClr val="365F91"/>
                        </a:solidFill>
                        <a:effectLst/>
                        <a:latin typeface="Calibri"/>
                        <a:ea typeface="Times New Roman"/>
                        <a:cs typeface="Times New Roman"/>
                      </a:endParaRPr>
                    </a:p>
                  </a:txBody>
                  <a:tcPr marL="68580" marR="68580" marT="0" marB="0" anchor="ctr"/>
                </a:tc>
              </a:tr>
              <a:tr h="331592">
                <a:tc vMerge="1">
                  <a:txBody>
                    <a:bodyPr/>
                    <a:lstStyle/>
                    <a:p>
                      <a:endParaRPr lang="es-ES"/>
                    </a:p>
                  </a:txBody>
                  <a:tcPr/>
                </a:tc>
                <a:tc vMerge="1">
                  <a:txBody>
                    <a:bodyPr/>
                    <a:lstStyle/>
                    <a:p>
                      <a:endParaRPr lang="es-ES"/>
                    </a:p>
                  </a:txBody>
                  <a:tcPr/>
                </a:tc>
                <a:tc>
                  <a:txBody>
                    <a:bodyPr/>
                    <a:lstStyle/>
                    <a:p>
                      <a:pPr marL="457200">
                        <a:lnSpc>
                          <a:spcPct val="115000"/>
                        </a:lnSpc>
                        <a:spcAft>
                          <a:spcPts val="0"/>
                        </a:spcAft>
                      </a:pPr>
                      <a:r>
                        <a:rPr lang="es-EC" sz="1100" dirty="0">
                          <a:effectLst/>
                        </a:rPr>
                        <a:t>VHF</a:t>
                      </a:r>
                      <a:endParaRPr lang="es-ES" sz="1100" dirty="0">
                        <a:solidFill>
                          <a:srgbClr val="365F91"/>
                        </a:solidFill>
                        <a:effectLst/>
                        <a:latin typeface="Calibri"/>
                        <a:ea typeface="Times New Roman"/>
                        <a:cs typeface="Times New Roman"/>
                      </a:endParaRPr>
                    </a:p>
                  </a:txBody>
                  <a:tcPr marL="68580" marR="68580" marT="0" marB="0" anchor="ctr"/>
                </a:tc>
                <a:tc>
                  <a:txBody>
                    <a:bodyPr/>
                    <a:lstStyle/>
                    <a:p>
                      <a:pPr marL="457200">
                        <a:lnSpc>
                          <a:spcPct val="115000"/>
                        </a:lnSpc>
                        <a:spcAft>
                          <a:spcPts val="0"/>
                        </a:spcAft>
                      </a:pPr>
                      <a:r>
                        <a:rPr lang="es-EC" sz="1100" dirty="0">
                          <a:effectLst/>
                        </a:rPr>
                        <a:t>≤ - 24 dB</a:t>
                      </a:r>
                      <a:endParaRPr lang="es-ES" sz="1100" dirty="0">
                        <a:solidFill>
                          <a:srgbClr val="365F91"/>
                        </a:solidFill>
                        <a:effectLst/>
                        <a:latin typeface="Calibri"/>
                        <a:ea typeface="Times New Roman"/>
                        <a:cs typeface="Times New Roman"/>
                      </a:endParaRPr>
                    </a:p>
                  </a:txBody>
                  <a:tcPr marL="68580" marR="68580" marT="0" marB="0" anchor="ctr"/>
                </a:tc>
              </a:tr>
            </a:tbl>
          </a:graphicData>
        </a:graphic>
      </p:graphicFrame>
      <p:graphicFrame>
        <p:nvGraphicFramePr>
          <p:cNvPr id="3" name="2 Tabla"/>
          <p:cNvGraphicFramePr>
            <a:graphicFrameLocks noGrp="1"/>
          </p:cNvGraphicFramePr>
          <p:nvPr>
            <p:extLst>
              <p:ext uri="{D42A27DB-BD31-4B8C-83A1-F6EECF244321}">
                <p14:modId xmlns:p14="http://schemas.microsoft.com/office/powerpoint/2010/main" val="1163228046"/>
              </p:ext>
            </p:extLst>
          </p:nvPr>
        </p:nvGraphicFramePr>
        <p:xfrm>
          <a:off x="251519" y="3789040"/>
          <a:ext cx="7920879" cy="2987040"/>
        </p:xfrm>
        <a:graphic>
          <a:graphicData uri="http://schemas.openxmlformats.org/drawingml/2006/table">
            <a:tbl>
              <a:tblPr firstRow="1" bandRow="1">
                <a:tableStyleId>{5DA37D80-6434-44D0-A028-1B22A696006F}</a:tableStyleId>
              </a:tblPr>
              <a:tblGrid>
                <a:gridCol w="1131554"/>
                <a:gridCol w="1578219"/>
                <a:gridCol w="972740"/>
                <a:gridCol w="843704"/>
                <a:gridCol w="1131554"/>
                <a:gridCol w="1131554"/>
                <a:gridCol w="1131554"/>
              </a:tblGrid>
              <a:tr h="569451">
                <a:tc>
                  <a:txBody>
                    <a:bodyPr/>
                    <a:lstStyle/>
                    <a:p>
                      <a:r>
                        <a:rPr lang="es-ES" sz="1100" dirty="0" smtClean="0"/>
                        <a:t>Tipo</a:t>
                      </a:r>
                      <a:endParaRPr lang="es-ES" sz="1100" dirty="0">
                        <a:latin typeface="Times New Roman" panose="02020603050405020304" pitchFamily="18" charset="0"/>
                        <a:cs typeface="Times New Roman" panose="02020603050405020304" pitchFamily="18" charset="0"/>
                      </a:endParaRPr>
                    </a:p>
                  </a:txBody>
                  <a:tcPr/>
                </a:tc>
                <a:tc>
                  <a:txBody>
                    <a:bodyPr/>
                    <a:lstStyle/>
                    <a:p>
                      <a:r>
                        <a:rPr lang="es-ES" sz="1100" dirty="0" smtClean="0"/>
                        <a:t>Interferencia Co canal</a:t>
                      </a:r>
                      <a:endParaRPr lang="es-ES" sz="1100" dirty="0">
                        <a:latin typeface="Times New Roman" panose="02020603050405020304" pitchFamily="18" charset="0"/>
                        <a:cs typeface="Times New Roman" panose="02020603050405020304" pitchFamily="18" charset="0"/>
                      </a:endParaRPr>
                    </a:p>
                  </a:txBody>
                  <a:tcPr/>
                </a:tc>
                <a:tc>
                  <a:txBody>
                    <a:bodyPr/>
                    <a:lstStyle/>
                    <a:p>
                      <a:endParaRPr lang="es-ES" sz="1100" dirty="0">
                        <a:latin typeface="Times New Roman" panose="02020603050405020304" pitchFamily="18" charset="0"/>
                        <a:cs typeface="Times New Roman" panose="02020603050405020304" pitchFamily="18" charset="0"/>
                      </a:endParaRPr>
                    </a:p>
                  </a:txBody>
                  <a:tcPr/>
                </a:tc>
                <a:tc>
                  <a:txBody>
                    <a:bodyPr/>
                    <a:lstStyle/>
                    <a:p>
                      <a:r>
                        <a:rPr lang="es-ES" sz="1100" dirty="0" smtClean="0"/>
                        <a:t>Canal</a:t>
                      </a:r>
                      <a:endParaRPr lang="es-ES" sz="1100" dirty="0">
                        <a:latin typeface="Times New Roman" panose="02020603050405020304" pitchFamily="18" charset="0"/>
                        <a:cs typeface="Times New Roman" panose="02020603050405020304" pitchFamily="18" charset="0"/>
                      </a:endParaRPr>
                    </a:p>
                  </a:txBody>
                  <a:tcPr/>
                </a:tc>
                <a:tc>
                  <a:txBody>
                    <a:bodyPr/>
                    <a:lstStyle/>
                    <a:p>
                      <a:r>
                        <a:rPr lang="es-ES" sz="1100" dirty="0" smtClean="0">
                          <a:solidFill>
                            <a:srgbClr val="00B050"/>
                          </a:solidFill>
                        </a:rPr>
                        <a:t>Potencia (dB) EITV</a:t>
                      </a:r>
                      <a:endParaRPr lang="es-ES" sz="1100" dirty="0">
                        <a:solidFill>
                          <a:srgbClr val="00B050"/>
                        </a:solidFill>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s-ES" sz="1100" kern="1200" dirty="0" smtClean="0">
                          <a:solidFill>
                            <a:schemeClr val="accent3"/>
                          </a:solidFill>
                        </a:rPr>
                        <a:t>Potencia (dB) Mundy home</a:t>
                      </a:r>
                    </a:p>
                    <a:p>
                      <a:endParaRPr kumimoji="0" lang="es-ES" sz="1100" kern="1200" dirty="0">
                        <a:solidFill>
                          <a:schemeClr val="accent3"/>
                        </a:solidFill>
                        <a:latin typeface="+mn-lt"/>
                        <a:ea typeface="+mn-ea"/>
                        <a:cs typeface="+mn-c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100" dirty="0" smtClean="0">
                          <a:solidFill>
                            <a:schemeClr val="accent4">
                              <a:lumMod val="75000"/>
                            </a:schemeClr>
                          </a:solidFill>
                        </a:rPr>
                        <a:t>Potencia (dB) Pixela</a:t>
                      </a:r>
                      <a:endParaRPr lang="es-ES" sz="1100" dirty="0" smtClean="0">
                        <a:solidFill>
                          <a:schemeClr val="accent4">
                            <a:lumMod val="75000"/>
                          </a:schemeClr>
                        </a:solidFill>
                        <a:latin typeface="Times New Roman" panose="02020603050405020304" pitchFamily="18" charset="0"/>
                        <a:cs typeface="Times New Roman" panose="02020603050405020304" pitchFamily="18" charset="0"/>
                      </a:endParaRPr>
                    </a:p>
                  </a:txBody>
                  <a:tcPr/>
                </a:tc>
              </a:tr>
              <a:tr h="193613">
                <a:tc rowSpan="4">
                  <a:txBody>
                    <a:bodyPr/>
                    <a:lstStyle/>
                    <a:p>
                      <a:r>
                        <a:rPr lang="es-ES" sz="1100" dirty="0" smtClean="0"/>
                        <a:t>Analógico</a:t>
                      </a:r>
                      <a:endParaRPr lang="es-ES" sz="1100" dirty="0">
                        <a:latin typeface="Times New Roman" panose="02020603050405020304" pitchFamily="18" charset="0"/>
                        <a:cs typeface="Times New Roman" panose="02020603050405020304" pitchFamily="18" charset="0"/>
                      </a:endParaRPr>
                    </a:p>
                  </a:txBody>
                  <a:tcPr/>
                </a:tc>
                <a:tc rowSpan="2">
                  <a:txBody>
                    <a:bodyPr/>
                    <a:lstStyle/>
                    <a:p>
                      <a:r>
                        <a:rPr lang="es-ES" sz="1100" dirty="0" smtClean="0"/>
                        <a:t>Canal</a:t>
                      </a:r>
                      <a:r>
                        <a:rPr lang="es-ES" sz="1100" baseline="0" dirty="0" smtClean="0"/>
                        <a:t> adyacente inferior</a:t>
                      </a:r>
                      <a:endParaRPr lang="es-ES" sz="1100" dirty="0">
                        <a:latin typeface="Times New Roman" panose="02020603050405020304" pitchFamily="18" charset="0"/>
                        <a:cs typeface="Times New Roman" panose="02020603050405020304" pitchFamily="18" charset="0"/>
                      </a:endParaRPr>
                    </a:p>
                  </a:txBody>
                  <a:tcPr/>
                </a:tc>
                <a:tc>
                  <a:txBody>
                    <a:bodyPr/>
                    <a:lstStyle/>
                    <a:p>
                      <a:r>
                        <a:rPr lang="es-ES" sz="1100" dirty="0" smtClean="0"/>
                        <a:t>UHF</a:t>
                      </a:r>
                      <a:endParaRPr lang="es-ES" sz="1100" dirty="0">
                        <a:latin typeface="Times New Roman" panose="02020603050405020304" pitchFamily="18" charset="0"/>
                        <a:cs typeface="Times New Roman" panose="02020603050405020304" pitchFamily="18" charset="0"/>
                      </a:endParaRPr>
                    </a:p>
                  </a:txBody>
                  <a:tcPr/>
                </a:tc>
                <a:tc>
                  <a:txBody>
                    <a:bodyPr/>
                    <a:lstStyle/>
                    <a:p>
                      <a:r>
                        <a:rPr lang="es-ES" sz="1100" dirty="0" smtClean="0"/>
                        <a:t>42</a:t>
                      </a:r>
                      <a:endParaRPr lang="es-ES" sz="1100" dirty="0">
                        <a:latin typeface="Times New Roman" panose="02020603050405020304" pitchFamily="18" charset="0"/>
                        <a:cs typeface="Times New Roman" panose="02020603050405020304" pitchFamily="18" charset="0"/>
                      </a:endParaRPr>
                    </a:p>
                  </a:txBody>
                  <a:tcPr/>
                </a:tc>
                <a:tc>
                  <a:txBody>
                    <a:bodyPr/>
                    <a:lstStyle/>
                    <a:p>
                      <a:pPr marL="457200" algn="ctr">
                        <a:lnSpc>
                          <a:spcPct val="115000"/>
                        </a:lnSpc>
                        <a:spcAft>
                          <a:spcPts val="0"/>
                        </a:spcAft>
                      </a:pPr>
                      <a:r>
                        <a:rPr lang="es-EC" sz="1100" dirty="0">
                          <a:solidFill>
                            <a:srgbClr val="00B050"/>
                          </a:solidFill>
                        </a:rPr>
                        <a:t>-37,32</a:t>
                      </a:r>
                      <a:endParaRPr lang="es-EC" sz="1100" dirty="0">
                        <a:solidFill>
                          <a:srgbClr val="00B050"/>
                        </a:solidFill>
                        <a:latin typeface="Times New Roman" pitchFamily="18" charset="0"/>
                        <a:ea typeface="Times New Roman"/>
                        <a:cs typeface="Times New Roman" pitchFamily="18" charset="0"/>
                      </a:endParaRPr>
                    </a:p>
                  </a:txBody>
                  <a:tcPr marL="22589" marR="22589" marT="0" marB="0"/>
                </a:tc>
                <a:tc>
                  <a:txBody>
                    <a:bodyPr/>
                    <a:lstStyle/>
                    <a:p>
                      <a:pPr marL="457200" algn="ctr">
                        <a:lnSpc>
                          <a:spcPct val="115000"/>
                        </a:lnSpc>
                        <a:spcAft>
                          <a:spcPts val="0"/>
                        </a:spcAft>
                      </a:pPr>
                      <a:r>
                        <a:rPr kumimoji="0" lang="es-EC" sz="1100" kern="1200" dirty="0">
                          <a:solidFill>
                            <a:schemeClr val="accent3"/>
                          </a:solidFill>
                        </a:rPr>
                        <a:t>-40,18</a:t>
                      </a:r>
                      <a:endParaRPr kumimoji="0" lang="es-EC" sz="1100" kern="1200" dirty="0">
                        <a:solidFill>
                          <a:schemeClr val="accent3"/>
                        </a:solidFill>
                        <a:latin typeface="+mn-lt"/>
                        <a:ea typeface="+mn-ea"/>
                        <a:cs typeface="+mn-cs"/>
                      </a:endParaRPr>
                    </a:p>
                  </a:txBody>
                  <a:tcPr marL="22589" marR="22589" marT="0" marB="0"/>
                </a:tc>
                <a:tc>
                  <a:txBody>
                    <a:bodyPr/>
                    <a:lstStyle/>
                    <a:p>
                      <a:pPr marL="457200" algn="ctr">
                        <a:lnSpc>
                          <a:spcPct val="115000"/>
                        </a:lnSpc>
                        <a:spcAft>
                          <a:spcPts val="0"/>
                        </a:spcAft>
                      </a:pPr>
                      <a:r>
                        <a:rPr lang="es-EC" sz="1100" dirty="0">
                          <a:solidFill>
                            <a:schemeClr val="accent4">
                              <a:lumMod val="75000"/>
                            </a:schemeClr>
                          </a:solidFill>
                        </a:rPr>
                        <a:t>-</a:t>
                      </a:r>
                      <a:r>
                        <a:rPr lang="es-EC" sz="1100" dirty="0" smtClean="0">
                          <a:solidFill>
                            <a:schemeClr val="accent4">
                              <a:lumMod val="75000"/>
                            </a:schemeClr>
                          </a:solidFill>
                        </a:rPr>
                        <a:t>39,90</a:t>
                      </a:r>
                      <a:endParaRPr lang="es-EC" sz="1100" dirty="0">
                        <a:solidFill>
                          <a:schemeClr val="accent4">
                            <a:lumMod val="75000"/>
                          </a:schemeClr>
                        </a:solidFill>
                        <a:latin typeface="Times New Roman" pitchFamily="18" charset="0"/>
                        <a:ea typeface="Times New Roman"/>
                        <a:cs typeface="Times New Roman" pitchFamily="18" charset="0"/>
                      </a:endParaRPr>
                    </a:p>
                  </a:txBody>
                  <a:tcPr marL="22589" marR="22589" marT="0" marB="0"/>
                </a:tc>
              </a:tr>
              <a:tr h="193613">
                <a:tc vMerge="1">
                  <a:txBody>
                    <a:bodyPr/>
                    <a:lstStyle/>
                    <a:p>
                      <a:endParaRPr lang="es-ES"/>
                    </a:p>
                  </a:txBody>
                  <a:tcPr/>
                </a:tc>
                <a:tc vMerge="1">
                  <a:txBody>
                    <a:bodyPr/>
                    <a:lstStyle/>
                    <a:p>
                      <a:endParaRPr lang="es-ES"/>
                    </a:p>
                  </a:txBody>
                  <a:tcPr/>
                </a:tc>
                <a:tc>
                  <a:txBody>
                    <a:bodyPr/>
                    <a:lstStyle/>
                    <a:p>
                      <a:r>
                        <a:rPr lang="es-ES" sz="1100" dirty="0" smtClean="0"/>
                        <a:t>VHF</a:t>
                      </a:r>
                      <a:endParaRPr lang="es-ES" sz="1100" dirty="0">
                        <a:latin typeface="Times New Roman" panose="02020603050405020304" pitchFamily="18" charset="0"/>
                        <a:cs typeface="Times New Roman" panose="02020603050405020304" pitchFamily="18" charset="0"/>
                      </a:endParaRPr>
                    </a:p>
                  </a:txBody>
                  <a:tcPr/>
                </a:tc>
                <a:tc>
                  <a:txBody>
                    <a:bodyPr/>
                    <a:lstStyle/>
                    <a:p>
                      <a:r>
                        <a:rPr lang="es-ES" sz="1100" dirty="0" smtClean="0"/>
                        <a:t>10</a:t>
                      </a:r>
                      <a:endParaRPr lang="es-ES" sz="1100" dirty="0">
                        <a:latin typeface="Times New Roman" panose="02020603050405020304" pitchFamily="18" charset="0"/>
                        <a:cs typeface="Times New Roman" panose="02020603050405020304" pitchFamily="18" charset="0"/>
                      </a:endParaRPr>
                    </a:p>
                  </a:txBody>
                  <a:tcPr/>
                </a:tc>
                <a:tc>
                  <a:txBody>
                    <a:bodyPr/>
                    <a:lstStyle/>
                    <a:p>
                      <a:pPr marL="457200" algn="ctr">
                        <a:lnSpc>
                          <a:spcPct val="115000"/>
                        </a:lnSpc>
                        <a:spcAft>
                          <a:spcPts val="0"/>
                        </a:spcAft>
                      </a:pPr>
                      <a:r>
                        <a:rPr lang="es-EC" sz="1100" dirty="0">
                          <a:solidFill>
                            <a:srgbClr val="00B050"/>
                          </a:solidFill>
                        </a:rPr>
                        <a:t>-40,21</a:t>
                      </a:r>
                      <a:endParaRPr lang="es-EC" sz="1100" dirty="0">
                        <a:solidFill>
                          <a:srgbClr val="00B050"/>
                        </a:solidFill>
                        <a:latin typeface="Times New Roman" pitchFamily="18" charset="0"/>
                        <a:ea typeface="Times New Roman"/>
                        <a:cs typeface="Times New Roman" pitchFamily="18" charset="0"/>
                      </a:endParaRPr>
                    </a:p>
                  </a:txBody>
                  <a:tcPr marL="22589" marR="22589" marT="0" marB="0"/>
                </a:tc>
                <a:tc>
                  <a:txBody>
                    <a:bodyPr/>
                    <a:lstStyle/>
                    <a:p>
                      <a:pPr marL="457200" algn="ctr">
                        <a:lnSpc>
                          <a:spcPct val="115000"/>
                        </a:lnSpc>
                        <a:spcAft>
                          <a:spcPts val="0"/>
                        </a:spcAft>
                      </a:pPr>
                      <a:r>
                        <a:rPr kumimoji="0" lang="es-EC" sz="1100" kern="1200" dirty="0">
                          <a:solidFill>
                            <a:schemeClr val="accent3"/>
                          </a:solidFill>
                        </a:rPr>
                        <a:t>-40,14</a:t>
                      </a:r>
                      <a:endParaRPr kumimoji="0" lang="es-EC" sz="1100" kern="1200" dirty="0">
                        <a:solidFill>
                          <a:schemeClr val="accent3"/>
                        </a:solidFill>
                        <a:latin typeface="+mn-lt"/>
                        <a:ea typeface="+mn-ea"/>
                        <a:cs typeface="+mn-cs"/>
                      </a:endParaRPr>
                    </a:p>
                  </a:txBody>
                  <a:tcPr marL="22589" marR="22589" marT="0" marB="0"/>
                </a:tc>
                <a:tc>
                  <a:txBody>
                    <a:bodyPr/>
                    <a:lstStyle/>
                    <a:p>
                      <a:pPr marL="457200" algn="ctr">
                        <a:lnSpc>
                          <a:spcPct val="115000"/>
                        </a:lnSpc>
                        <a:spcAft>
                          <a:spcPts val="0"/>
                        </a:spcAft>
                      </a:pPr>
                      <a:r>
                        <a:rPr lang="es-EC" sz="1100" dirty="0">
                          <a:solidFill>
                            <a:schemeClr val="accent4">
                              <a:lumMod val="75000"/>
                            </a:schemeClr>
                          </a:solidFill>
                        </a:rPr>
                        <a:t>-40,29</a:t>
                      </a:r>
                      <a:endParaRPr lang="es-EC" sz="1100" dirty="0">
                        <a:solidFill>
                          <a:schemeClr val="accent4">
                            <a:lumMod val="75000"/>
                          </a:schemeClr>
                        </a:solidFill>
                        <a:latin typeface="Times New Roman" pitchFamily="18" charset="0"/>
                        <a:ea typeface="Times New Roman"/>
                        <a:cs typeface="Times New Roman" pitchFamily="18" charset="0"/>
                      </a:endParaRPr>
                    </a:p>
                  </a:txBody>
                  <a:tcPr marL="22589" marR="22589" marT="0" marB="0"/>
                </a:tc>
              </a:tr>
              <a:tr h="193613">
                <a:tc vMerge="1">
                  <a:txBody>
                    <a:bodyPr/>
                    <a:lstStyle/>
                    <a:p>
                      <a:endParaRPr lang="es-ES" sz="1200" dirty="0">
                        <a:latin typeface="Times New Roman" panose="02020603050405020304" pitchFamily="18" charset="0"/>
                        <a:cs typeface="Times New Roman" panose="02020603050405020304" pitchFamily="18" charset="0"/>
                      </a:endParaRPr>
                    </a:p>
                  </a:txBody>
                  <a:tcPr/>
                </a:tc>
                <a:tc rowSpan="2">
                  <a:txBody>
                    <a:bodyPr/>
                    <a:lstStyle/>
                    <a:p>
                      <a:r>
                        <a:rPr lang="es-ES" sz="1100" dirty="0" smtClean="0"/>
                        <a:t>Canal adyacente superior</a:t>
                      </a:r>
                      <a:endParaRPr lang="es-ES" sz="1100" dirty="0">
                        <a:latin typeface="Times New Roman" panose="02020603050405020304" pitchFamily="18" charset="0"/>
                        <a:cs typeface="Times New Roman" panose="02020603050405020304" pitchFamily="18" charset="0"/>
                      </a:endParaRPr>
                    </a:p>
                  </a:txBody>
                  <a:tcPr/>
                </a:tc>
                <a:tc>
                  <a:txBody>
                    <a:bodyPr/>
                    <a:lstStyle/>
                    <a:p>
                      <a:r>
                        <a:rPr lang="es-ES" sz="1100" dirty="0" smtClean="0"/>
                        <a:t>UHF</a:t>
                      </a:r>
                      <a:endParaRPr lang="es-ES" sz="1100" dirty="0">
                        <a:latin typeface="Times New Roman" panose="02020603050405020304" pitchFamily="18" charset="0"/>
                        <a:cs typeface="Times New Roman" panose="02020603050405020304" pitchFamily="18" charset="0"/>
                      </a:endParaRPr>
                    </a:p>
                  </a:txBody>
                  <a:tcPr/>
                </a:tc>
                <a:tc>
                  <a:txBody>
                    <a:bodyPr/>
                    <a:lstStyle/>
                    <a:p>
                      <a:r>
                        <a:rPr lang="es-ES" sz="1100" dirty="0" smtClean="0"/>
                        <a:t>44</a:t>
                      </a:r>
                      <a:endParaRPr lang="es-ES" sz="1100" dirty="0">
                        <a:latin typeface="Times New Roman" panose="02020603050405020304" pitchFamily="18" charset="0"/>
                        <a:cs typeface="Times New Roman" panose="02020603050405020304" pitchFamily="18" charset="0"/>
                      </a:endParaRPr>
                    </a:p>
                  </a:txBody>
                  <a:tcPr/>
                </a:tc>
                <a:tc>
                  <a:txBody>
                    <a:bodyPr/>
                    <a:lstStyle/>
                    <a:p>
                      <a:pPr marL="457200" algn="ctr">
                        <a:lnSpc>
                          <a:spcPct val="115000"/>
                        </a:lnSpc>
                        <a:spcAft>
                          <a:spcPts val="0"/>
                        </a:spcAft>
                      </a:pPr>
                      <a:r>
                        <a:rPr lang="es-EC" sz="1100" dirty="0">
                          <a:solidFill>
                            <a:srgbClr val="00B050"/>
                          </a:solidFill>
                        </a:rPr>
                        <a:t>-38,73</a:t>
                      </a:r>
                      <a:endParaRPr lang="es-EC" sz="1100" dirty="0">
                        <a:solidFill>
                          <a:srgbClr val="00B050"/>
                        </a:solidFill>
                        <a:latin typeface="Times New Roman" pitchFamily="18" charset="0"/>
                        <a:ea typeface="Times New Roman"/>
                        <a:cs typeface="Times New Roman" pitchFamily="18" charset="0"/>
                      </a:endParaRPr>
                    </a:p>
                  </a:txBody>
                  <a:tcPr marL="22589" marR="22589" marT="0" marB="0"/>
                </a:tc>
                <a:tc>
                  <a:txBody>
                    <a:bodyPr/>
                    <a:lstStyle/>
                    <a:p>
                      <a:pPr marL="457200" algn="ctr">
                        <a:lnSpc>
                          <a:spcPct val="115000"/>
                        </a:lnSpc>
                        <a:spcAft>
                          <a:spcPts val="0"/>
                        </a:spcAft>
                      </a:pPr>
                      <a:r>
                        <a:rPr kumimoji="0" lang="es-EC" sz="1100" kern="1200" dirty="0">
                          <a:solidFill>
                            <a:schemeClr val="accent3"/>
                          </a:solidFill>
                        </a:rPr>
                        <a:t>-41,2</a:t>
                      </a:r>
                      <a:endParaRPr kumimoji="0" lang="es-EC" sz="1100" kern="1200" dirty="0">
                        <a:solidFill>
                          <a:schemeClr val="accent3"/>
                        </a:solidFill>
                        <a:latin typeface="+mn-lt"/>
                        <a:ea typeface="+mn-ea"/>
                        <a:cs typeface="+mn-cs"/>
                      </a:endParaRPr>
                    </a:p>
                  </a:txBody>
                  <a:tcPr marL="22589" marR="22589" marT="0" marB="0"/>
                </a:tc>
                <a:tc>
                  <a:txBody>
                    <a:bodyPr/>
                    <a:lstStyle/>
                    <a:p>
                      <a:pPr marL="457200" algn="ctr">
                        <a:lnSpc>
                          <a:spcPct val="115000"/>
                        </a:lnSpc>
                        <a:spcAft>
                          <a:spcPts val="0"/>
                        </a:spcAft>
                      </a:pPr>
                      <a:r>
                        <a:rPr lang="es-EC" sz="1100" dirty="0">
                          <a:solidFill>
                            <a:schemeClr val="accent4">
                              <a:lumMod val="75000"/>
                            </a:schemeClr>
                          </a:solidFill>
                        </a:rPr>
                        <a:t>-40,11</a:t>
                      </a:r>
                      <a:endParaRPr lang="es-EC" sz="1100" dirty="0">
                        <a:solidFill>
                          <a:schemeClr val="accent4">
                            <a:lumMod val="75000"/>
                          </a:schemeClr>
                        </a:solidFill>
                        <a:latin typeface="Times New Roman" pitchFamily="18" charset="0"/>
                        <a:ea typeface="Times New Roman"/>
                        <a:cs typeface="Times New Roman" pitchFamily="18" charset="0"/>
                      </a:endParaRPr>
                    </a:p>
                  </a:txBody>
                  <a:tcPr marL="22589" marR="22589" marT="0" marB="0"/>
                </a:tc>
              </a:tr>
              <a:tr h="193613">
                <a:tc vMerge="1">
                  <a:txBody>
                    <a:bodyPr/>
                    <a:lstStyle/>
                    <a:p>
                      <a:endParaRPr lang="es-ES"/>
                    </a:p>
                  </a:txBody>
                  <a:tcPr/>
                </a:tc>
                <a:tc vMerge="1">
                  <a:txBody>
                    <a:bodyPr/>
                    <a:lstStyle/>
                    <a:p>
                      <a:endParaRPr lang="es-ES"/>
                    </a:p>
                  </a:txBody>
                  <a:tcPr/>
                </a:tc>
                <a:tc>
                  <a:txBody>
                    <a:bodyPr/>
                    <a:lstStyle/>
                    <a:p>
                      <a:r>
                        <a:rPr lang="es-ES" sz="1100" dirty="0" smtClean="0"/>
                        <a:t>VHF</a:t>
                      </a:r>
                      <a:endParaRPr lang="es-ES" sz="1100" dirty="0">
                        <a:latin typeface="Times New Roman" panose="02020603050405020304" pitchFamily="18" charset="0"/>
                        <a:cs typeface="Times New Roman" panose="02020603050405020304" pitchFamily="18" charset="0"/>
                      </a:endParaRPr>
                    </a:p>
                  </a:txBody>
                  <a:tcPr/>
                </a:tc>
                <a:tc>
                  <a:txBody>
                    <a:bodyPr/>
                    <a:lstStyle/>
                    <a:p>
                      <a:r>
                        <a:rPr lang="es-ES" sz="1100" dirty="0" smtClean="0"/>
                        <a:t>12</a:t>
                      </a:r>
                      <a:endParaRPr lang="es-ES" sz="1100" dirty="0">
                        <a:latin typeface="Times New Roman" panose="02020603050405020304" pitchFamily="18" charset="0"/>
                        <a:cs typeface="Times New Roman" panose="02020603050405020304" pitchFamily="18" charset="0"/>
                      </a:endParaRPr>
                    </a:p>
                  </a:txBody>
                  <a:tcPr/>
                </a:tc>
                <a:tc>
                  <a:txBody>
                    <a:bodyPr/>
                    <a:lstStyle/>
                    <a:p>
                      <a:pPr marL="457200" algn="ctr">
                        <a:lnSpc>
                          <a:spcPct val="115000"/>
                        </a:lnSpc>
                        <a:spcAft>
                          <a:spcPts val="0"/>
                        </a:spcAft>
                      </a:pPr>
                      <a:r>
                        <a:rPr lang="es-EC" sz="1100" dirty="0">
                          <a:solidFill>
                            <a:srgbClr val="00B050"/>
                          </a:solidFill>
                        </a:rPr>
                        <a:t>-43,32</a:t>
                      </a:r>
                      <a:endParaRPr lang="es-EC" sz="1100" dirty="0">
                        <a:solidFill>
                          <a:srgbClr val="00B050"/>
                        </a:solidFill>
                        <a:latin typeface="Times New Roman" pitchFamily="18" charset="0"/>
                        <a:ea typeface="Times New Roman"/>
                        <a:cs typeface="Times New Roman" pitchFamily="18" charset="0"/>
                      </a:endParaRPr>
                    </a:p>
                  </a:txBody>
                  <a:tcPr marL="22589" marR="22589" marT="0" marB="0"/>
                </a:tc>
                <a:tc>
                  <a:txBody>
                    <a:bodyPr/>
                    <a:lstStyle/>
                    <a:p>
                      <a:pPr marL="457200" algn="ctr">
                        <a:lnSpc>
                          <a:spcPct val="115000"/>
                        </a:lnSpc>
                        <a:spcAft>
                          <a:spcPts val="0"/>
                        </a:spcAft>
                      </a:pPr>
                      <a:r>
                        <a:rPr kumimoji="0" lang="es-EC" sz="1100" kern="1200" dirty="0">
                          <a:solidFill>
                            <a:schemeClr val="accent3"/>
                          </a:solidFill>
                        </a:rPr>
                        <a:t>-43,11</a:t>
                      </a:r>
                      <a:endParaRPr kumimoji="0" lang="es-EC" sz="1100" kern="1200" dirty="0">
                        <a:solidFill>
                          <a:schemeClr val="accent3"/>
                        </a:solidFill>
                        <a:latin typeface="+mn-lt"/>
                        <a:ea typeface="+mn-ea"/>
                        <a:cs typeface="+mn-cs"/>
                      </a:endParaRPr>
                    </a:p>
                  </a:txBody>
                  <a:tcPr marL="22589" marR="22589" marT="0" marB="0"/>
                </a:tc>
                <a:tc>
                  <a:txBody>
                    <a:bodyPr/>
                    <a:lstStyle/>
                    <a:p>
                      <a:pPr marL="457200" algn="ctr">
                        <a:lnSpc>
                          <a:spcPct val="115000"/>
                        </a:lnSpc>
                        <a:spcAft>
                          <a:spcPts val="0"/>
                        </a:spcAft>
                      </a:pPr>
                      <a:r>
                        <a:rPr lang="es-EC" sz="1100" dirty="0">
                          <a:solidFill>
                            <a:schemeClr val="accent4">
                              <a:lumMod val="75000"/>
                            </a:schemeClr>
                          </a:solidFill>
                        </a:rPr>
                        <a:t>-</a:t>
                      </a:r>
                      <a:r>
                        <a:rPr lang="es-EC" sz="1100" dirty="0" smtClean="0">
                          <a:solidFill>
                            <a:schemeClr val="accent4">
                              <a:lumMod val="75000"/>
                            </a:schemeClr>
                          </a:solidFill>
                        </a:rPr>
                        <a:t>43,38</a:t>
                      </a:r>
                      <a:endParaRPr lang="es-EC" sz="1100" dirty="0">
                        <a:solidFill>
                          <a:schemeClr val="accent4">
                            <a:lumMod val="75000"/>
                          </a:schemeClr>
                        </a:solidFill>
                        <a:latin typeface="Times New Roman" pitchFamily="18" charset="0"/>
                        <a:ea typeface="Times New Roman"/>
                        <a:cs typeface="Times New Roman" pitchFamily="18" charset="0"/>
                      </a:endParaRPr>
                    </a:p>
                  </a:txBody>
                  <a:tcPr marL="22589" marR="22589" marT="0" marB="0"/>
                </a:tc>
              </a:tr>
              <a:tr h="193613">
                <a:tc rowSpan="4">
                  <a:txBody>
                    <a:bodyPr/>
                    <a:lstStyle/>
                    <a:p>
                      <a:r>
                        <a:rPr lang="es-ES" sz="1100" dirty="0" smtClean="0"/>
                        <a:t>Digital</a:t>
                      </a:r>
                      <a:endParaRPr lang="es-ES" sz="1100" dirty="0">
                        <a:latin typeface="Times New Roman" panose="02020603050405020304" pitchFamily="18" charset="0"/>
                        <a:cs typeface="Times New Roman" panose="02020603050405020304" pitchFamily="18" charset="0"/>
                      </a:endParaRP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100" dirty="0" smtClean="0"/>
                        <a:t>Canal</a:t>
                      </a:r>
                      <a:r>
                        <a:rPr lang="es-ES" sz="1100" baseline="0" dirty="0" smtClean="0"/>
                        <a:t> adyacente inferior</a:t>
                      </a:r>
                      <a:endParaRPr lang="es-ES" sz="1100" dirty="0" smtClean="0"/>
                    </a:p>
                    <a:p>
                      <a:endParaRPr lang="es-ES" sz="1100" dirty="0">
                        <a:latin typeface="Times New Roman" panose="02020603050405020304" pitchFamily="18" charset="0"/>
                        <a:cs typeface="Times New Roman" panose="02020603050405020304" pitchFamily="18" charset="0"/>
                      </a:endParaRPr>
                    </a:p>
                  </a:txBody>
                  <a:tcPr/>
                </a:tc>
                <a:tc>
                  <a:txBody>
                    <a:bodyPr/>
                    <a:lstStyle/>
                    <a:p>
                      <a:r>
                        <a:rPr lang="es-ES" sz="1100" dirty="0" smtClean="0"/>
                        <a:t>UHF</a:t>
                      </a:r>
                      <a:endParaRPr lang="es-ES" sz="1100" dirty="0">
                        <a:latin typeface="Times New Roman" panose="02020603050405020304" pitchFamily="18" charset="0"/>
                        <a:cs typeface="Times New Roman" panose="02020603050405020304" pitchFamily="18" charset="0"/>
                      </a:endParaRPr>
                    </a:p>
                  </a:txBody>
                  <a:tcPr/>
                </a:tc>
                <a:tc>
                  <a:txBody>
                    <a:bodyPr/>
                    <a:lstStyle/>
                    <a:p>
                      <a:r>
                        <a:rPr lang="es-ES" sz="1100" dirty="0" smtClean="0"/>
                        <a:t>30</a:t>
                      </a:r>
                      <a:endParaRPr lang="es-ES" sz="1100" dirty="0">
                        <a:latin typeface="Times New Roman" panose="02020603050405020304" pitchFamily="18" charset="0"/>
                        <a:cs typeface="Times New Roman" panose="02020603050405020304" pitchFamily="18" charset="0"/>
                      </a:endParaRPr>
                    </a:p>
                  </a:txBody>
                  <a:tcPr/>
                </a:tc>
                <a:tc>
                  <a:txBody>
                    <a:bodyPr/>
                    <a:lstStyle/>
                    <a:p>
                      <a:pPr marL="457200" algn="ctr">
                        <a:lnSpc>
                          <a:spcPct val="115000"/>
                        </a:lnSpc>
                        <a:spcAft>
                          <a:spcPts val="0"/>
                        </a:spcAft>
                      </a:pPr>
                      <a:r>
                        <a:rPr lang="es-EC" sz="1100" dirty="0">
                          <a:solidFill>
                            <a:srgbClr val="00B050"/>
                          </a:solidFill>
                        </a:rPr>
                        <a:t>-28.88</a:t>
                      </a:r>
                      <a:endParaRPr lang="es-EC" sz="1100" dirty="0">
                        <a:solidFill>
                          <a:srgbClr val="00B050"/>
                        </a:solidFill>
                        <a:latin typeface="Times New Roman" pitchFamily="18" charset="0"/>
                        <a:ea typeface="Times New Roman"/>
                        <a:cs typeface="Times New Roman" pitchFamily="18" charset="0"/>
                      </a:endParaRPr>
                    </a:p>
                  </a:txBody>
                  <a:tcPr marL="22589" marR="22589" marT="0" marB="0"/>
                </a:tc>
                <a:tc>
                  <a:txBody>
                    <a:bodyPr/>
                    <a:lstStyle/>
                    <a:p>
                      <a:pPr marL="457200" algn="ctr">
                        <a:lnSpc>
                          <a:spcPct val="115000"/>
                        </a:lnSpc>
                        <a:spcAft>
                          <a:spcPts val="0"/>
                        </a:spcAft>
                      </a:pPr>
                      <a:r>
                        <a:rPr kumimoji="0" lang="es-EC" sz="1100" kern="1200" dirty="0">
                          <a:solidFill>
                            <a:schemeClr val="accent3"/>
                          </a:solidFill>
                        </a:rPr>
                        <a:t>-28.23</a:t>
                      </a:r>
                      <a:endParaRPr kumimoji="0" lang="es-EC" sz="1100" kern="1200" dirty="0">
                        <a:solidFill>
                          <a:schemeClr val="accent3"/>
                        </a:solidFill>
                        <a:latin typeface="+mn-lt"/>
                        <a:ea typeface="+mn-ea"/>
                        <a:cs typeface="+mn-cs"/>
                      </a:endParaRPr>
                    </a:p>
                  </a:txBody>
                  <a:tcPr marL="22589" marR="22589" marT="0" marB="0"/>
                </a:tc>
                <a:tc>
                  <a:txBody>
                    <a:bodyPr/>
                    <a:lstStyle/>
                    <a:p>
                      <a:pPr marL="457200" algn="ctr">
                        <a:lnSpc>
                          <a:spcPct val="115000"/>
                        </a:lnSpc>
                        <a:spcAft>
                          <a:spcPts val="0"/>
                        </a:spcAft>
                      </a:pPr>
                      <a:r>
                        <a:rPr lang="es-EC" sz="1100" dirty="0">
                          <a:solidFill>
                            <a:schemeClr val="accent4">
                              <a:lumMod val="75000"/>
                            </a:schemeClr>
                          </a:solidFill>
                        </a:rPr>
                        <a:t>-27.39</a:t>
                      </a:r>
                      <a:endParaRPr lang="es-EC" sz="1100" dirty="0">
                        <a:solidFill>
                          <a:schemeClr val="accent4">
                            <a:lumMod val="75000"/>
                          </a:schemeClr>
                        </a:solidFill>
                        <a:latin typeface="Times New Roman" pitchFamily="18" charset="0"/>
                        <a:ea typeface="Times New Roman"/>
                        <a:cs typeface="Times New Roman" pitchFamily="18" charset="0"/>
                      </a:endParaRPr>
                    </a:p>
                  </a:txBody>
                  <a:tcPr marL="22589" marR="22589" marT="0" marB="0"/>
                </a:tc>
              </a:tr>
              <a:tr h="250558">
                <a:tc vMerge="1">
                  <a:txBody>
                    <a:bodyPr/>
                    <a:lstStyle/>
                    <a:p>
                      <a:endParaRPr lang="es-ES"/>
                    </a:p>
                  </a:txBody>
                  <a:tcPr/>
                </a:tc>
                <a:tc vMerge="1">
                  <a:txBody>
                    <a:bodyPr/>
                    <a:lstStyle/>
                    <a:p>
                      <a:endParaRPr lang="es-ES"/>
                    </a:p>
                  </a:txBody>
                  <a:tcPr/>
                </a:tc>
                <a:tc>
                  <a:txBody>
                    <a:bodyPr/>
                    <a:lstStyle/>
                    <a:p>
                      <a:r>
                        <a:rPr lang="es-ES" sz="1100" dirty="0" smtClean="0"/>
                        <a:t>VHF</a:t>
                      </a:r>
                      <a:endParaRPr lang="es-ES" sz="1100" dirty="0">
                        <a:latin typeface="Times New Roman" panose="02020603050405020304" pitchFamily="18" charset="0"/>
                        <a:cs typeface="Times New Roman" panose="02020603050405020304" pitchFamily="18" charset="0"/>
                      </a:endParaRPr>
                    </a:p>
                  </a:txBody>
                  <a:tcPr/>
                </a:tc>
                <a:tc>
                  <a:txBody>
                    <a:bodyPr/>
                    <a:lstStyle/>
                    <a:p>
                      <a:r>
                        <a:rPr lang="es-ES" sz="1100" dirty="0" smtClean="0"/>
                        <a:t>10</a:t>
                      </a:r>
                      <a:endParaRPr lang="es-ES" sz="1100" dirty="0">
                        <a:latin typeface="Times New Roman" panose="02020603050405020304" pitchFamily="18" charset="0"/>
                        <a:cs typeface="Times New Roman" panose="02020603050405020304" pitchFamily="18" charset="0"/>
                      </a:endParaRPr>
                    </a:p>
                  </a:txBody>
                  <a:tcPr/>
                </a:tc>
                <a:tc>
                  <a:txBody>
                    <a:bodyPr/>
                    <a:lstStyle/>
                    <a:p>
                      <a:pPr marL="457200" algn="ctr">
                        <a:lnSpc>
                          <a:spcPct val="115000"/>
                        </a:lnSpc>
                        <a:spcAft>
                          <a:spcPts val="0"/>
                        </a:spcAft>
                      </a:pPr>
                      <a:r>
                        <a:rPr lang="es-EC" sz="1100" dirty="0">
                          <a:solidFill>
                            <a:srgbClr val="00B050"/>
                          </a:solidFill>
                        </a:rPr>
                        <a:t>-24,82</a:t>
                      </a:r>
                      <a:endParaRPr lang="es-EC" sz="1100" dirty="0">
                        <a:solidFill>
                          <a:srgbClr val="00B050"/>
                        </a:solidFill>
                        <a:latin typeface="Times New Roman" pitchFamily="18" charset="0"/>
                        <a:ea typeface="Times New Roman"/>
                        <a:cs typeface="Times New Roman" pitchFamily="18" charset="0"/>
                      </a:endParaRPr>
                    </a:p>
                  </a:txBody>
                  <a:tcPr marL="22589" marR="22589" marT="0" marB="0"/>
                </a:tc>
                <a:tc>
                  <a:txBody>
                    <a:bodyPr/>
                    <a:lstStyle/>
                    <a:p>
                      <a:pPr marL="457200" algn="ctr">
                        <a:lnSpc>
                          <a:spcPct val="115000"/>
                        </a:lnSpc>
                        <a:spcAft>
                          <a:spcPts val="0"/>
                        </a:spcAft>
                      </a:pPr>
                      <a:r>
                        <a:rPr kumimoji="0" lang="es-EC" sz="1100" kern="1200" dirty="0">
                          <a:solidFill>
                            <a:schemeClr val="accent3"/>
                          </a:solidFill>
                        </a:rPr>
                        <a:t>-24,8</a:t>
                      </a:r>
                      <a:endParaRPr kumimoji="0" lang="es-EC" sz="1100" kern="1200" dirty="0">
                        <a:solidFill>
                          <a:schemeClr val="accent3"/>
                        </a:solidFill>
                        <a:latin typeface="+mn-lt"/>
                        <a:ea typeface="+mn-ea"/>
                        <a:cs typeface="+mn-cs"/>
                      </a:endParaRPr>
                    </a:p>
                  </a:txBody>
                  <a:tcPr marL="22589" marR="22589" marT="0" marB="0"/>
                </a:tc>
                <a:tc>
                  <a:txBody>
                    <a:bodyPr/>
                    <a:lstStyle/>
                    <a:p>
                      <a:pPr marL="457200" algn="ctr">
                        <a:lnSpc>
                          <a:spcPct val="115000"/>
                        </a:lnSpc>
                        <a:spcAft>
                          <a:spcPts val="0"/>
                        </a:spcAft>
                      </a:pPr>
                      <a:r>
                        <a:rPr lang="es-EC" sz="1100" dirty="0">
                          <a:solidFill>
                            <a:schemeClr val="accent4">
                              <a:lumMod val="75000"/>
                            </a:schemeClr>
                          </a:solidFill>
                        </a:rPr>
                        <a:t>-24,73</a:t>
                      </a:r>
                      <a:endParaRPr lang="es-EC" sz="1100" dirty="0">
                        <a:solidFill>
                          <a:schemeClr val="accent4">
                            <a:lumMod val="75000"/>
                          </a:schemeClr>
                        </a:solidFill>
                        <a:latin typeface="Times New Roman" pitchFamily="18" charset="0"/>
                        <a:ea typeface="Times New Roman"/>
                        <a:cs typeface="Times New Roman" pitchFamily="18" charset="0"/>
                      </a:endParaRPr>
                    </a:p>
                  </a:txBody>
                  <a:tcPr marL="22589" marR="22589" marT="0" marB="0"/>
                </a:tc>
              </a:tr>
              <a:tr h="193613">
                <a:tc vMerge="1">
                  <a:txBody>
                    <a:bodyPr/>
                    <a:lstStyle/>
                    <a:p>
                      <a:endParaRPr lang="es-ES" sz="1200" dirty="0">
                        <a:latin typeface="Times New Roman" panose="02020603050405020304" pitchFamily="18" charset="0"/>
                        <a:cs typeface="Times New Roman" panose="02020603050405020304" pitchFamily="18" charset="0"/>
                      </a:endParaRP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100" dirty="0" smtClean="0"/>
                        <a:t>Canal adyacente superior</a:t>
                      </a:r>
                    </a:p>
                    <a:p>
                      <a:endParaRPr lang="es-ES" sz="1100" dirty="0">
                        <a:latin typeface="Times New Roman" panose="02020603050405020304" pitchFamily="18" charset="0"/>
                        <a:cs typeface="Times New Roman" panose="02020603050405020304" pitchFamily="18" charset="0"/>
                      </a:endParaRPr>
                    </a:p>
                  </a:txBody>
                  <a:tcPr/>
                </a:tc>
                <a:tc>
                  <a:txBody>
                    <a:bodyPr/>
                    <a:lstStyle/>
                    <a:p>
                      <a:r>
                        <a:rPr lang="es-ES" sz="1100" dirty="0" smtClean="0"/>
                        <a:t>UHF</a:t>
                      </a:r>
                      <a:endParaRPr lang="es-ES" sz="1100" dirty="0">
                        <a:latin typeface="Times New Roman" panose="02020603050405020304" pitchFamily="18" charset="0"/>
                        <a:cs typeface="Times New Roman" panose="02020603050405020304" pitchFamily="18" charset="0"/>
                      </a:endParaRPr>
                    </a:p>
                  </a:txBody>
                  <a:tcPr/>
                </a:tc>
                <a:tc>
                  <a:txBody>
                    <a:bodyPr/>
                    <a:lstStyle/>
                    <a:p>
                      <a:r>
                        <a:rPr lang="es-ES" sz="1100" dirty="0" smtClean="0"/>
                        <a:t>32</a:t>
                      </a:r>
                      <a:endParaRPr lang="es-ES" sz="1100" dirty="0">
                        <a:latin typeface="Times New Roman" panose="02020603050405020304" pitchFamily="18" charset="0"/>
                        <a:cs typeface="Times New Roman" panose="02020603050405020304" pitchFamily="18" charset="0"/>
                      </a:endParaRPr>
                    </a:p>
                  </a:txBody>
                  <a:tcPr/>
                </a:tc>
                <a:tc>
                  <a:txBody>
                    <a:bodyPr/>
                    <a:lstStyle/>
                    <a:p>
                      <a:pPr marL="457200" algn="ctr">
                        <a:lnSpc>
                          <a:spcPct val="115000"/>
                        </a:lnSpc>
                        <a:spcAft>
                          <a:spcPts val="0"/>
                        </a:spcAft>
                      </a:pPr>
                      <a:r>
                        <a:rPr lang="es-EC" sz="1100" dirty="0">
                          <a:solidFill>
                            <a:srgbClr val="00B050"/>
                          </a:solidFill>
                        </a:rPr>
                        <a:t>-33,20</a:t>
                      </a:r>
                      <a:endParaRPr lang="es-EC" sz="1100" dirty="0">
                        <a:solidFill>
                          <a:srgbClr val="00B050"/>
                        </a:solidFill>
                        <a:latin typeface="Times New Roman" pitchFamily="18" charset="0"/>
                        <a:ea typeface="Times New Roman"/>
                        <a:cs typeface="Times New Roman" pitchFamily="18" charset="0"/>
                      </a:endParaRPr>
                    </a:p>
                  </a:txBody>
                  <a:tcPr marL="22589" marR="22589" marT="0" marB="0"/>
                </a:tc>
                <a:tc>
                  <a:txBody>
                    <a:bodyPr/>
                    <a:lstStyle/>
                    <a:p>
                      <a:pPr marL="457200" algn="ctr">
                        <a:lnSpc>
                          <a:spcPct val="115000"/>
                        </a:lnSpc>
                        <a:spcAft>
                          <a:spcPts val="0"/>
                        </a:spcAft>
                      </a:pPr>
                      <a:r>
                        <a:rPr kumimoji="0" lang="es-EC" sz="1100" kern="1200" dirty="0">
                          <a:solidFill>
                            <a:schemeClr val="accent3"/>
                          </a:solidFill>
                        </a:rPr>
                        <a:t>-33,1</a:t>
                      </a:r>
                      <a:endParaRPr kumimoji="0" lang="es-EC" sz="1100" kern="1200" dirty="0">
                        <a:solidFill>
                          <a:schemeClr val="accent3"/>
                        </a:solidFill>
                        <a:latin typeface="+mn-lt"/>
                        <a:ea typeface="+mn-ea"/>
                        <a:cs typeface="+mn-cs"/>
                      </a:endParaRPr>
                    </a:p>
                  </a:txBody>
                  <a:tcPr marL="22589" marR="22589" marT="0" marB="0"/>
                </a:tc>
                <a:tc>
                  <a:txBody>
                    <a:bodyPr/>
                    <a:lstStyle/>
                    <a:p>
                      <a:pPr marL="457200" algn="ctr">
                        <a:lnSpc>
                          <a:spcPct val="115000"/>
                        </a:lnSpc>
                        <a:spcAft>
                          <a:spcPts val="0"/>
                        </a:spcAft>
                      </a:pPr>
                      <a:r>
                        <a:rPr lang="es-EC" sz="1100" dirty="0">
                          <a:solidFill>
                            <a:schemeClr val="accent4">
                              <a:lumMod val="75000"/>
                            </a:schemeClr>
                          </a:solidFill>
                        </a:rPr>
                        <a:t>-32.76</a:t>
                      </a:r>
                      <a:endParaRPr lang="es-EC" sz="1100" dirty="0">
                        <a:solidFill>
                          <a:schemeClr val="accent4">
                            <a:lumMod val="75000"/>
                          </a:schemeClr>
                        </a:solidFill>
                        <a:latin typeface="Times New Roman" pitchFamily="18" charset="0"/>
                        <a:ea typeface="Times New Roman"/>
                        <a:cs typeface="Times New Roman" pitchFamily="18" charset="0"/>
                      </a:endParaRPr>
                    </a:p>
                  </a:txBody>
                  <a:tcPr marL="22589" marR="22589" marT="0" marB="0"/>
                </a:tc>
              </a:tr>
              <a:tr h="250558">
                <a:tc vMerge="1">
                  <a:txBody>
                    <a:bodyPr/>
                    <a:lstStyle/>
                    <a:p>
                      <a:endParaRPr lang="es-ES"/>
                    </a:p>
                  </a:txBody>
                  <a:tcPr/>
                </a:tc>
                <a:tc vMerge="1">
                  <a:txBody>
                    <a:bodyPr/>
                    <a:lstStyle/>
                    <a:p>
                      <a:endParaRPr lang="es-ES"/>
                    </a:p>
                  </a:txBody>
                  <a:tcPr/>
                </a:tc>
                <a:tc>
                  <a:txBody>
                    <a:bodyPr/>
                    <a:lstStyle/>
                    <a:p>
                      <a:r>
                        <a:rPr lang="es-ES" sz="1100" dirty="0" smtClean="0"/>
                        <a:t>VHF</a:t>
                      </a:r>
                      <a:endParaRPr lang="es-ES" sz="1100" dirty="0">
                        <a:latin typeface="Times New Roman" panose="02020603050405020304" pitchFamily="18" charset="0"/>
                        <a:cs typeface="Times New Roman" panose="02020603050405020304" pitchFamily="18" charset="0"/>
                      </a:endParaRPr>
                    </a:p>
                  </a:txBody>
                  <a:tcPr/>
                </a:tc>
                <a:tc>
                  <a:txBody>
                    <a:bodyPr/>
                    <a:lstStyle/>
                    <a:p>
                      <a:r>
                        <a:rPr lang="es-ES" sz="1100" dirty="0" smtClean="0"/>
                        <a:t>12</a:t>
                      </a:r>
                      <a:endParaRPr lang="es-ES" sz="1100" dirty="0">
                        <a:latin typeface="Times New Roman" panose="02020603050405020304" pitchFamily="18" charset="0"/>
                        <a:cs typeface="Times New Roman" panose="02020603050405020304" pitchFamily="18" charset="0"/>
                      </a:endParaRPr>
                    </a:p>
                  </a:txBody>
                  <a:tcPr/>
                </a:tc>
                <a:tc>
                  <a:txBody>
                    <a:bodyPr/>
                    <a:lstStyle/>
                    <a:p>
                      <a:pPr marL="457200" algn="ctr">
                        <a:lnSpc>
                          <a:spcPct val="115000"/>
                        </a:lnSpc>
                        <a:spcAft>
                          <a:spcPts val="0"/>
                        </a:spcAft>
                      </a:pPr>
                      <a:r>
                        <a:rPr lang="es-EC" sz="1100" dirty="0">
                          <a:solidFill>
                            <a:srgbClr val="00B050"/>
                          </a:solidFill>
                        </a:rPr>
                        <a:t>-24,25</a:t>
                      </a:r>
                      <a:endParaRPr lang="es-EC" sz="1100" dirty="0">
                        <a:solidFill>
                          <a:srgbClr val="00B050"/>
                        </a:solidFill>
                        <a:latin typeface="Times New Roman" pitchFamily="18" charset="0"/>
                        <a:ea typeface="Times New Roman"/>
                        <a:cs typeface="Times New Roman" pitchFamily="18" charset="0"/>
                      </a:endParaRPr>
                    </a:p>
                  </a:txBody>
                  <a:tcPr marL="22589" marR="22589" marT="0" marB="0"/>
                </a:tc>
                <a:tc>
                  <a:txBody>
                    <a:bodyPr/>
                    <a:lstStyle/>
                    <a:p>
                      <a:pPr marL="457200" algn="ctr">
                        <a:lnSpc>
                          <a:spcPct val="115000"/>
                        </a:lnSpc>
                        <a:spcAft>
                          <a:spcPts val="0"/>
                        </a:spcAft>
                      </a:pPr>
                      <a:r>
                        <a:rPr kumimoji="0" lang="es-EC" sz="1100" kern="1200" dirty="0">
                          <a:solidFill>
                            <a:schemeClr val="accent3"/>
                          </a:solidFill>
                        </a:rPr>
                        <a:t>-24,21</a:t>
                      </a:r>
                      <a:endParaRPr kumimoji="0" lang="es-EC" sz="1100" kern="1200" dirty="0">
                        <a:solidFill>
                          <a:schemeClr val="accent3"/>
                        </a:solidFill>
                        <a:latin typeface="+mn-lt"/>
                        <a:ea typeface="+mn-ea"/>
                        <a:cs typeface="+mn-cs"/>
                      </a:endParaRPr>
                    </a:p>
                  </a:txBody>
                  <a:tcPr marL="22589" marR="22589" marT="0" marB="0"/>
                </a:tc>
                <a:tc>
                  <a:txBody>
                    <a:bodyPr/>
                    <a:lstStyle/>
                    <a:p>
                      <a:pPr marL="457200" algn="ctr">
                        <a:lnSpc>
                          <a:spcPct val="115000"/>
                        </a:lnSpc>
                        <a:spcAft>
                          <a:spcPts val="0"/>
                        </a:spcAft>
                      </a:pPr>
                      <a:r>
                        <a:rPr lang="es-EC" sz="1100" dirty="0"/>
                        <a:t>-</a:t>
                      </a:r>
                      <a:r>
                        <a:rPr lang="es-EC" sz="1100" dirty="0">
                          <a:solidFill>
                            <a:schemeClr val="accent4">
                              <a:lumMod val="75000"/>
                            </a:schemeClr>
                          </a:solidFill>
                        </a:rPr>
                        <a:t>24,29</a:t>
                      </a:r>
                      <a:endParaRPr lang="es-EC" sz="1100" dirty="0">
                        <a:solidFill>
                          <a:schemeClr val="accent4">
                            <a:lumMod val="75000"/>
                          </a:schemeClr>
                        </a:solidFill>
                        <a:latin typeface="Times New Roman" pitchFamily="18" charset="0"/>
                        <a:ea typeface="Times New Roman"/>
                        <a:cs typeface="Times New Roman" pitchFamily="18" charset="0"/>
                      </a:endParaRPr>
                    </a:p>
                  </a:txBody>
                  <a:tcPr marL="22589" marR="22589" marT="0" marB="0"/>
                </a:tc>
              </a:tr>
            </a:tbl>
          </a:graphicData>
        </a:graphic>
      </p:graphicFrame>
    </p:spTree>
    <p:extLst>
      <p:ext uri="{BB962C8B-B14F-4D97-AF65-F5344CB8AC3E}">
        <p14:creationId xmlns:p14="http://schemas.microsoft.com/office/powerpoint/2010/main" val="1114668797"/>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7758138" cy="562074"/>
          </a:xfrm>
        </p:spPr>
        <p:txBody>
          <a:bodyPr>
            <a:normAutofit fontScale="90000"/>
          </a:bodyPr>
          <a:lstStyle/>
          <a:p>
            <a:r>
              <a:rPr lang="es-ES" dirty="0" smtClean="0"/>
              <a:t>Parámetros de calidad de la señal digital</a:t>
            </a:r>
            <a:endParaRPr lang="es-ES" dirty="0"/>
          </a:p>
        </p:txBody>
      </p:sp>
      <p:pic>
        <p:nvPicPr>
          <p:cNvPr id="6" name="5 Imagen"/>
          <p:cNvPicPr/>
          <p:nvPr/>
        </p:nvPicPr>
        <p:blipFill rotWithShape="1">
          <a:blip r:embed="rId2"/>
          <a:srcRect l="38634" t="19127" r="27160" b="7185"/>
          <a:stretch/>
        </p:blipFill>
        <p:spPr bwMode="auto">
          <a:xfrm>
            <a:off x="1979712" y="908720"/>
            <a:ext cx="5256584" cy="576064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38204628"/>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7758138" cy="939784"/>
          </a:xfrm>
        </p:spPr>
        <p:txBody>
          <a:bodyPr>
            <a:normAutofit fontScale="90000"/>
          </a:bodyPr>
          <a:lstStyle/>
          <a:p>
            <a:r>
              <a:rPr lang="es-EC" dirty="0" smtClean="0"/>
              <a:t>Comparación de valores recomendados por cisco con los valores obtenidos</a:t>
            </a:r>
            <a:endParaRPr lang="es-EC" dirty="0"/>
          </a:p>
        </p:txBody>
      </p:sp>
      <p:pic>
        <p:nvPicPr>
          <p:cNvPr id="4" name="4 Marcador de contenido"/>
          <p:cNvPicPr>
            <a:picLocks noGrp="1"/>
          </p:cNvPicPr>
          <p:nvPr>
            <p:ph sz="quarter" idx="1"/>
          </p:nvPr>
        </p:nvPicPr>
        <p:blipFill rotWithShape="1">
          <a:blip r:embed="rId2"/>
          <a:srcRect l="37309" t="22109" r="50255" b="62585"/>
          <a:stretch/>
        </p:blipFill>
        <p:spPr bwMode="auto">
          <a:xfrm>
            <a:off x="4355976" y="4653136"/>
            <a:ext cx="3096344" cy="1800200"/>
          </a:xfrm>
          <a:prstGeom prst="rect">
            <a:avLst/>
          </a:prstGeom>
          <a:ln>
            <a:noFill/>
          </a:ln>
          <a:extLst>
            <a:ext uri="{53640926-AAD7-44D8-BBD7-CCE9431645EC}">
              <a14:shadowObscured xmlns:a14="http://schemas.microsoft.com/office/drawing/2010/main"/>
            </a:ext>
          </a:extLst>
        </p:spPr>
      </p:pic>
      <p:graphicFrame>
        <p:nvGraphicFramePr>
          <p:cNvPr id="7" name="6 Tabla"/>
          <p:cNvGraphicFramePr>
            <a:graphicFrameLocks noGrp="1"/>
          </p:cNvGraphicFramePr>
          <p:nvPr>
            <p:extLst>
              <p:ext uri="{D42A27DB-BD31-4B8C-83A1-F6EECF244321}">
                <p14:modId xmlns:p14="http://schemas.microsoft.com/office/powerpoint/2010/main" val="1483986204"/>
              </p:ext>
            </p:extLst>
          </p:nvPr>
        </p:nvGraphicFramePr>
        <p:xfrm>
          <a:off x="971600" y="1628800"/>
          <a:ext cx="7056781" cy="2520280"/>
        </p:xfrm>
        <a:graphic>
          <a:graphicData uri="http://schemas.openxmlformats.org/drawingml/2006/table">
            <a:tbl>
              <a:tblPr firstRow="1" bandRow="1">
                <a:tableStyleId>{E8B1032C-EA38-4F05-BA0D-38AFFFC7BED3}</a:tableStyleId>
              </a:tblPr>
              <a:tblGrid>
                <a:gridCol w="1411357"/>
                <a:gridCol w="705678"/>
                <a:gridCol w="705678"/>
                <a:gridCol w="705678"/>
                <a:gridCol w="705678"/>
                <a:gridCol w="705678"/>
                <a:gridCol w="705678"/>
                <a:gridCol w="705678"/>
                <a:gridCol w="705678"/>
              </a:tblGrid>
              <a:tr h="568484">
                <a:tc>
                  <a:txBody>
                    <a:bodyPr/>
                    <a:lstStyle/>
                    <a:p>
                      <a:r>
                        <a:rPr lang="es-ES" sz="1200" dirty="0" smtClean="0"/>
                        <a:t>Tipo de modulación</a:t>
                      </a:r>
                      <a:endParaRPr lang="es-ES" sz="1200" dirty="0">
                        <a:latin typeface="Times New Roman" panose="02020603050405020304" pitchFamily="18" charset="0"/>
                        <a:cs typeface="Times New Roman" panose="02020603050405020304" pitchFamily="18" charset="0"/>
                      </a:endParaRPr>
                    </a:p>
                  </a:txBody>
                  <a:tcPr/>
                </a:tc>
                <a:tc gridSpan="2">
                  <a:txBody>
                    <a:bodyPr/>
                    <a:lstStyle/>
                    <a:p>
                      <a:r>
                        <a:rPr lang="es-ES" sz="1200" dirty="0" smtClean="0"/>
                        <a:t>CISCO</a:t>
                      </a:r>
                      <a:endParaRPr lang="es-ES" sz="1200" dirty="0">
                        <a:latin typeface="Times New Roman" panose="02020603050405020304" pitchFamily="18" charset="0"/>
                        <a:cs typeface="Times New Roman" panose="02020603050405020304" pitchFamily="18" charset="0"/>
                      </a:endParaRPr>
                    </a:p>
                  </a:txBody>
                  <a:tcPr/>
                </a:tc>
                <a:tc hMerge="1">
                  <a:txBody>
                    <a:bodyPr/>
                    <a:lstStyle/>
                    <a:p>
                      <a:endParaRPr lang="es-ES"/>
                    </a:p>
                  </a:txBody>
                  <a:tcPr/>
                </a:tc>
                <a:tc gridSpan="2">
                  <a:txBody>
                    <a:bodyPr/>
                    <a:lstStyle/>
                    <a:p>
                      <a:r>
                        <a:rPr lang="es-ES" sz="1200" dirty="0" smtClean="0">
                          <a:solidFill>
                            <a:srgbClr val="00B050"/>
                          </a:solidFill>
                        </a:rPr>
                        <a:t>EITV</a:t>
                      </a:r>
                      <a:endParaRPr lang="es-ES" sz="1200" dirty="0">
                        <a:solidFill>
                          <a:srgbClr val="00B050"/>
                        </a:solidFill>
                        <a:latin typeface="Times New Roman" panose="02020603050405020304" pitchFamily="18" charset="0"/>
                        <a:cs typeface="Times New Roman" panose="02020603050405020304" pitchFamily="18" charset="0"/>
                      </a:endParaRPr>
                    </a:p>
                  </a:txBody>
                  <a:tcPr/>
                </a:tc>
                <a:tc hMerge="1">
                  <a:txBody>
                    <a:bodyPr/>
                    <a:lstStyle/>
                    <a:p>
                      <a:endParaRPr lang="es-ES"/>
                    </a:p>
                  </a:txBody>
                  <a:tcPr/>
                </a:tc>
                <a:tc gridSpan="2">
                  <a:txBody>
                    <a:bodyPr/>
                    <a:lstStyle/>
                    <a:p>
                      <a:r>
                        <a:rPr lang="es-ES" sz="1200" dirty="0" smtClean="0">
                          <a:solidFill>
                            <a:srgbClr val="C00000"/>
                          </a:solidFill>
                        </a:rPr>
                        <a:t>Mundy Home</a:t>
                      </a:r>
                      <a:endParaRPr lang="es-ES" sz="1200" dirty="0">
                        <a:solidFill>
                          <a:srgbClr val="C00000"/>
                        </a:solidFill>
                        <a:latin typeface="Times New Roman" panose="02020603050405020304" pitchFamily="18" charset="0"/>
                        <a:cs typeface="Times New Roman" panose="02020603050405020304" pitchFamily="18" charset="0"/>
                      </a:endParaRPr>
                    </a:p>
                  </a:txBody>
                  <a:tcPr/>
                </a:tc>
                <a:tc hMerge="1">
                  <a:txBody>
                    <a:bodyPr/>
                    <a:lstStyle/>
                    <a:p>
                      <a:endParaRPr lang="es-ES"/>
                    </a:p>
                  </a:txBody>
                  <a:tcPr/>
                </a:tc>
                <a:tc gridSpan="2">
                  <a:txBody>
                    <a:bodyPr/>
                    <a:lstStyle/>
                    <a:p>
                      <a:r>
                        <a:rPr lang="es-ES" sz="1200" dirty="0" smtClean="0">
                          <a:solidFill>
                            <a:schemeClr val="accent4">
                              <a:lumMod val="75000"/>
                            </a:schemeClr>
                          </a:solidFill>
                        </a:rPr>
                        <a:t>Pixela</a:t>
                      </a:r>
                      <a:endParaRPr lang="es-ES" sz="1200" dirty="0">
                        <a:solidFill>
                          <a:schemeClr val="accent4">
                            <a:lumMod val="75000"/>
                          </a:schemeClr>
                        </a:solidFill>
                        <a:latin typeface="Times New Roman" panose="02020603050405020304" pitchFamily="18" charset="0"/>
                        <a:cs typeface="Times New Roman" panose="02020603050405020304" pitchFamily="18" charset="0"/>
                      </a:endParaRPr>
                    </a:p>
                  </a:txBody>
                  <a:tcPr/>
                </a:tc>
                <a:tc hMerge="1">
                  <a:txBody>
                    <a:bodyPr/>
                    <a:lstStyle/>
                    <a:p>
                      <a:endParaRPr lang="es-ES"/>
                    </a:p>
                  </a:txBody>
                  <a:tcPr/>
                </a:tc>
              </a:tr>
              <a:tr h="568484">
                <a:tc>
                  <a:txBody>
                    <a:bodyPr/>
                    <a:lstStyle/>
                    <a:p>
                      <a:endParaRPr lang="es-ES" sz="1200" dirty="0">
                        <a:latin typeface="Times New Roman" panose="02020603050405020304" pitchFamily="18" charset="0"/>
                        <a:cs typeface="Times New Roman" panose="02020603050405020304" pitchFamily="18" charset="0"/>
                      </a:endParaRPr>
                    </a:p>
                  </a:txBody>
                  <a:tcPr/>
                </a:tc>
                <a:tc>
                  <a:txBody>
                    <a:bodyPr/>
                    <a:lstStyle/>
                    <a:p>
                      <a:r>
                        <a:rPr lang="es-ES" sz="1200" dirty="0" smtClean="0"/>
                        <a:t>MER</a:t>
                      </a:r>
                    </a:p>
                    <a:p>
                      <a:r>
                        <a:rPr lang="es-ES" sz="1200" dirty="0" smtClean="0"/>
                        <a:t>(dB)</a:t>
                      </a:r>
                      <a:endParaRPr lang="es-ES" sz="1200" dirty="0">
                        <a:latin typeface="Times New Roman" panose="02020603050405020304" pitchFamily="18" charset="0"/>
                        <a:cs typeface="Times New Roman" panose="02020603050405020304" pitchFamily="18" charset="0"/>
                      </a:endParaRPr>
                    </a:p>
                  </a:txBody>
                  <a:tcPr/>
                </a:tc>
                <a:tc>
                  <a:txBody>
                    <a:bodyPr/>
                    <a:lstStyle/>
                    <a:p>
                      <a:r>
                        <a:rPr lang="es-ES" sz="1200" dirty="0" smtClean="0"/>
                        <a:t>EVM (%)</a:t>
                      </a:r>
                      <a:endParaRPr lang="es-ES" sz="1200" dirty="0">
                        <a:latin typeface="Times New Roman" panose="02020603050405020304" pitchFamily="18" charset="0"/>
                        <a:cs typeface="Times New Roman" panose="02020603050405020304" pitchFamily="18" charset="0"/>
                      </a:endParaRPr>
                    </a:p>
                  </a:txBody>
                  <a:tcPr/>
                </a:tc>
                <a:tc>
                  <a:txBody>
                    <a:bodyPr/>
                    <a:lstStyle/>
                    <a:p>
                      <a:r>
                        <a:rPr lang="es-ES" sz="1200" dirty="0" smtClean="0"/>
                        <a:t>MER</a:t>
                      </a:r>
                    </a:p>
                    <a:p>
                      <a:r>
                        <a:rPr lang="es-ES" sz="1200" dirty="0" smtClean="0"/>
                        <a:t>(dB)</a:t>
                      </a:r>
                      <a:endParaRPr lang="es-ES" sz="1200" dirty="0">
                        <a:latin typeface="Times New Roman" panose="02020603050405020304" pitchFamily="18" charset="0"/>
                        <a:cs typeface="Times New Roman" panose="02020603050405020304" pitchFamily="18" charset="0"/>
                      </a:endParaRPr>
                    </a:p>
                  </a:txBody>
                  <a:tcPr/>
                </a:tc>
                <a:tc>
                  <a:txBody>
                    <a:bodyPr/>
                    <a:lstStyle/>
                    <a:p>
                      <a:r>
                        <a:rPr lang="es-ES" sz="1200" dirty="0" smtClean="0"/>
                        <a:t>EVM (%)</a:t>
                      </a:r>
                      <a:endParaRPr lang="es-ES" sz="1200" dirty="0">
                        <a:latin typeface="Times New Roman" panose="02020603050405020304" pitchFamily="18" charset="0"/>
                        <a:cs typeface="Times New Roman" panose="02020603050405020304" pitchFamily="18" charset="0"/>
                      </a:endParaRPr>
                    </a:p>
                  </a:txBody>
                  <a:tcPr/>
                </a:tc>
                <a:tc>
                  <a:txBody>
                    <a:bodyPr/>
                    <a:lstStyle/>
                    <a:p>
                      <a:r>
                        <a:rPr lang="es-ES" sz="1200" dirty="0" smtClean="0"/>
                        <a:t>MER</a:t>
                      </a:r>
                    </a:p>
                    <a:p>
                      <a:r>
                        <a:rPr lang="es-ES" sz="1200" dirty="0" smtClean="0"/>
                        <a:t>(dB)</a:t>
                      </a:r>
                      <a:endParaRPr lang="es-ES" sz="1200" dirty="0">
                        <a:latin typeface="Times New Roman" panose="02020603050405020304" pitchFamily="18" charset="0"/>
                        <a:cs typeface="Times New Roman" panose="02020603050405020304" pitchFamily="18" charset="0"/>
                      </a:endParaRPr>
                    </a:p>
                  </a:txBody>
                  <a:tcPr/>
                </a:tc>
                <a:tc>
                  <a:txBody>
                    <a:bodyPr/>
                    <a:lstStyle/>
                    <a:p>
                      <a:r>
                        <a:rPr lang="es-ES" sz="1200" dirty="0" smtClean="0"/>
                        <a:t>EVM (%)</a:t>
                      </a:r>
                      <a:endParaRPr lang="es-ES" sz="1200" dirty="0">
                        <a:latin typeface="Times New Roman" panose="02020603050405020304" pitchFamily="18" charset="0"/>
                        <a:cs typeface="Times New Roman" panose="02020603050405020304" pitchFamily="18" charset="0"/>
                      </a:endParaRPr>
                    </a:p>
                  </a:txBody>
                  <a:tcPr/>
                </a:tc>
                <a:tc>
                  <a:txBody>
                    <a:bodyPr/>
                    <a:lstStyle/>
                    <a:p>
                      <a:r>
                        <a:rPr lang="es-ES" sz="1200" dirty="0" smtClean="0"/>
                        <a:t>MER</a:t>
                      </a:r>
                    </a:p>
                    <a:p>
                      <a:r>
                        <a:rPr lang="es-ES" sz="1200" dirty="0" smtClean="0"/>
                        <a:t>(dB)</a:t>
                      </a:r>
                      <a:endParaRPr lang="es-ES" sz="1200" dirty="0">
                        <a:latin typeface="Times New Roman" panose="02020603050405020304" pitchFamily="18" charset="0"/>
                        <a:cs typeface="Times New Roman" panose="02020603050405020304" pitchFamily="18" charset="0"/>
                      </a:endParaRPr>
                    </a:p>
                  </a:txBody>
                  <a:tcPr/>
                </a:tc>
                <a:tc>
                  <a:txBody>
                    <a:bodyPr/>
                    <a:lstStyle/>
                    <a:p>
                      <a:r>
                        <a:rPr lang="es-ES" sz="1200" dirty="0" smtClean="0"/>
                        <a:t>EVM (%)</a:t>
                      </a:r>
                      <a:endParaRPr lang="es-ES" sz="1200" dirty="0">
                        <a:latin typeface="Times New Roman" panose="02020603050405020304" pitchFamily="18" charset="0"/>
                        <a:cs typeface="Times New Roman" panose="02020603050405020304" pitchFamily="18" charset="0"/>
                      </a:endParaRPr>
                    </a:p>
                  </a:txBody>
                  <a:tcPr/>
                </a:tc>
              </a:tr>
              <a:tr h="461104">
                <a:tc>
                  <a:txBody>
                    <a:bodyPr/>
                    <a:lstStyle/>
                    <a:p>
                      <a:r>
                        <a:rPr lang="es-ES" sz="1200" dirty="0" smtClean="0"/>
                        <a:t>QPSK</a:t>
                      </a:r>
                      <a:endParaRPr lang="es-ES" sz="1200" dirty="0">
                        <a:latin typeface="Times New Roman" panose="02020603050405020304" pitchFamily="18" charset="0"/>
                        <a:cs typeface="Times New Roman" panose="02020603050405020304" pitchFamily="18" charset="0"/>
                      </a:endParaRPr>
                    </a:p>
                  </a:txBody>
                  <a:tcPr/>
                </a:tc>
                <a:tc>
                  <a:txBody>
                    <a:bodyPr/>
                    <a:lstStyle/>
                    <a:p>
                      <a:r>
                        <a:rPr lang="es-ES" sz="1200" dirty="0" smtClean="0"/>
                        <a:t>18</a:t>
                      </a:r>
                      <a:endParaRPr lang="es-ES" sz="1200" dirty="0">
                        <a:latin typeface="Times New Roman" panose="02020603050405020304" pitchFamily="18" charset="0"/>
                        <a:cs typeface="Times New Roman" panose="02020603050405020304" pitchFamily="18" charset="0"/>
                      </a:endParaRPr>
                    </a:p>
                  </a:txBody>
                  <a:tcPr/>
                </a:tc>
                <a:tc>
                  <a:txBody>
                    <a:bodyPr/>
                    <a:lstStyle/>
                    <a:p>
                      <a:r>
                        <a:rPr lang="es-ES" sz="1200" dirty="0" smtClean="0"/>
                        <a:t>12,58</a:t>
                      </a:r>
                      <a:endParaRPr lang="es-ES" sz="1200" dirty="0">
                        <a:latin typeface="Times New Roman" panose="02020603050405020304" pitchFamily="18" charset="0"/>
                        <a:cs typeface="Times New Roman" panose="02020603050405020304" pitchFamily="18" charset="0"/>
                      </a:endParaRPr>
                    </a:p>
                  </a:txBody>
                  <a:tcPr/>
                </a:tc>
                <a:tc>
                  <a:txBody>
                    <a:bodyPr/>
                    <a:lstStyle/>
                    <a:p>
                      <a:r>
                        <a:rPr lang="es-ES" sz="1200" dirty="0" smtClean="0"/>
                        <a:t>--</a:t>
                      </a:r>
                      <a:endParaRPr lang="es-ES" sz="1200" dirty="0">
                        <a:latin typeface="Times New Roman" panose="02020603050405020304" pitchFamily="18" charset="0"/>
                        <a:cs typeface="Times New Roman" panose="02020603050405020304" pitchFamily="18" charset="0"/>
                      </a:endParaRPr>
                    </a:p>
                  </a:txBody>
                  <a:tcPr/>
                </a:tc>
                <a:tc>
                  <a:txBody>
                    <a:bodyPr/>
                    <a:lstStyle/>
                    <a:p>
                      <a:r>
                        <a:rPr lang="es-ES" sz="1200" dirty="0" smtClean="0"/>
                        <a:t>--</a:t>
                      </a:r>
                      <a:endParaRPr lang="es-ES" sz="1200" dirty="0">
                        <a:latin typeface="Times New Roman" panose="02020603050405020304" pitchFamily="18" charset="0"/>
                        <a:cs typeface="Times New Roman" panose="02020603050405020304" pitchFamily="18" charset="0"/>
                      </a:endParaRPr>
                    </a:p>
                  </a:txBody>
                  <a:tcPr/>
                </a:tc>
                <a:tc>
                  <a:txBody>
                    <a:bodyPr/>
                    <a:lstStyle/>
                    <a:p>
                      <a:r>
                        <a:rPr lang="es-ES" sz="1200" dirty="0" smtClean="0"/>
                        <a:t>--</a:t>
                      </a:r>
                      <a:endParaRPr lang="es-ES" sz="1200" dirty="0">
                        <a:latin typeface="Times New Roman" panose="02020603050405020304" pitchFamily="18" charset="0"/>
                        <a:cs typeface="Times New Roman" panose="02020603050405020304" pitchFamily="18" charset="0"/>
                      </a:endParaRPr>
                    </a:p>
                  </a:txBody>
                  <a:tcPr/>
                </a:tc>
                <a:tc>
                  <a:txBody>
                    <a:bodyPr/>
                    <a:lstStyle/>
                    <a:p>
                      <a:r>
                        <a:rPr lang="es-ES" sz="1200" dirty="0" smtClean="0"/>
                        <a:t>--</a:t>
                      </a:r>
                      <a:endParaRPr lang="es-ES" sz="1200" dirty="0">
                        <a:latin typeface="Times New Roman" panose="02020603050405020304" pitchFamily="18" charset="0"/>
                        <a:cs typeface="Times New Roman" panose="02020603050405020304" pitchFamily="18" charset="0"/>
                      </a:endParaRPr>
                    </a:p>
                  </a:txBody>
                  <a:tcPr/>
                </a:tc>
                <a:tc>
                  <a:txBody>
                    <a:bodyPr/>
                    <a:lstStyle/>
                    <a:p>
                      <a:r>
                        <a:rPr lang="es-ES" sz="1200" dirty="0" smtClean="0"/>
                        <a:t>--</a:t>
                      </a:r>
                      <a:endParaRPr lang="es-ES" sz="1200" dirty="0">
                        <a:latin typeface="Times New Roman" panose="02020603050405020304" pitchFamily="18" charset="0"/>
                        <a:cs typeface="Times New Roman" panose="02020603050405020304" pitchFamily="18" charset="0"/>
                      </a:endParaRPr>
                    </a:p>
                  </a:txBody>
                  <a:tcPr/>
                </a:tc>
                <a:tc>
                  <a:txBody>
                    <a:bodyPr/>
                    <a:lstStyle/>
                    <a:p>
                      <a:r>
                        <a:rPr lang="es-ES" sz="1200" dirty="0" smtClean="0"/>
                        <a:t>--</a:t>
                      </a:r>
                      <a:endParaRPr lang="es-ES" sz="1200" dirty="0">
                        <a:latin typeface="Times New Roman" panose="02020603050405020304" pitchFamily="18" charset="0"/>
                        <a:cs typeface="Times New Roman" panose="02020603050405020304" pitchFamily="18" charset="0"/>
                      </a:endParaRPr>
                    </a:p>
                  </a:txBody>
                  <a:tcPr/>
                </a:tc>
              </a:tr>
              <a:tr h="461104">
                <a:tc>
                  <a:txBody>
                    <a:bodyPr/>
                    <a:lstStyle/>
                    <a:p>
                      <a:r>
                        <a:rPr lang="es-ES" sz="1200" dirty="0" smtClean="0"/>
                        <a:t>16-QAM</a:t>
                      </a:r>
                      <a:endParaRPr lang="es-ES" sz="1200" dirty="0">
                        <a:latin typeface="Times New Roman" panose="02020603050405020304" pitchFamily="18" charset="0"/>
                        <a:cs typeface="Times New Roman" panose="02020603050405020304" pitchFamily="18" charset="0"/>
                      </a:endParaRPr>
                    </a:p>
                  </a:txBody>
                  <a:tcPr/>
                </a:tc>
                <a:tc>
                  <a:txBody>
                    <a:bodyPr/>
                    <a:lstStyle/>
                    <a:p>
                      <a:r>
                        <a:rPr lang="es-ES" sz="1200" dirty="0" smtClean="0"/>
                        <a:t>24</a:t>
                      </a:r>
                      <a:endParaRPr lang="es-ES" sz="1200" dirty="0">
                        <a:latin typeface="Times New Roman" panose="02020603050405020304" pitchFamily="18" charset="0"/>
                        <a:cs typeface="Times New Roman" panose="02020603050405020304" pitchFamily="18" charset="0"/>
                      </a:endParaRPr>
                    </a:p>
                  </a:txBody>
                  <a:tcPr/>
                </a:tc>
                <a:tc>
                  <a:txBody>
                    <a:bodyPr/>
                    <a:lstStyle/>
                    <a:p>
                      <a:r>
                        <a:rPr lang="es-ES" sz="1200" dirty="0" smtClean="0"/>
                        <a:t>6,30</a:t>
                      </a:r>
                      <a:endParaRPr lang="es-ES" sz="1200" dirty="0">
                        <a:latin typeface="Times New Roman" panose="02020603050405020304" pitchFamily="18" charset="0"/>
                        <a:cs typeface="Times New Roman" panose="02020603050405020304" pitchFamily="18" charset="0"/>
                      </a:endParaRPr>
                    </a:p>
                  </a:txBody>
                  <a:tcPr/>
                </a:tc>
                <a:tc>
                  <a:txBody>
                    <a:bodyPr/>
                    <a:lstStyle/>
                    <a:p>
                      <a:r>
                        <a:rPr lang="es-ES" sz="1200" dirty="0" smtClean="0"/>
                        <a:t>--</a:t>
                      </a:r>
                      <a:endParaRPr lang="es-ES" sz="1200" dirty="0">
                        <a:latin typeface="Times New Roman" panose="02020603050405020304" pitchFamily="18" charset="0"/>
                        <a:cs typeface="Times New Roman" panose="02020603050405020304" pitchFamily="18" charset="0"/>
                      </a:endParaRPr>
                    </a:p>
                  </a:txBody>
                  <a:tcPr/>
                </a:tc>
                <a:tc>
                  <a:txBody>
                    <a:bodyPr/>
                    <a:lstStyle/>
                    <a:p>
                      <a:r>
                        <a:rPr lang="es-ES" sz="1200" dirty="0" smtClean="0"/>
                        <a:t>--</a:t>
                      </a:r>
                      <a:endParaRPr lang="es-ES" sz="1200" dirty="0">
                        <a:latin typeface="Times New Roman" panose="02020603050405020304" pitchFamily="18" charset="0"/>
                        <a:cs typeface="Times New Roman" panose="02020603050405020304" pitchFamily="18" charset="0"/>
                      </a:endParaRPr>
                    </a:p>
                  </a:txBody>
                  <a:tcPr/>
                </a:tc>
                <a:tc>
                  <a:txBody>
                    <a:bodyPr/>
                    <a:lstStyle/>
                    <a:p>
                      <a:r>
                        <a:rPr lang="es-ES" sz="1200" dirty="0" smtClean="0"/>
                        <a:t>--</a:t>
                      </a:r>
                      <a:endParaRPr lang="es-ES" sz="1200" dirty="0">
                        <a:latin typeface="Times New Roman" panose="02020603050405020304" pitchFamily="18" charset="0"/>
                        <a:cs typeface="Times New Roman" panose="02020603050405020304" pitchFamily="18" charset="0"/>
                      </a:endParaRPr>
                    </a:p>
                  </a:txBody>
                  <a:tcPr/>
                </a:tc>
                <a:tc>
                  <a:txBody>
                    <a:bodyPr/>
                    <a:lstStyle/>
                    <a:p>
                      <a:r>
                        <a:rPr lang="es-ES" sz="1200" dirty="0" smtClean="0"/>
                        <a:t>--</a:t>
                      </a:r>
                      <a:endParaRPr lang="es-ES" sz="1200" dirty="0">
                        <a:latin typeface="Times New Roman" panose="02020603050405020304" pitchFamily="18" charset="0"/>
                        <a:cs typeface="Times New Roman" panose="02020603050405020304" pitchFamily="18" charset="0"/>
                      </a:endParaRPr>
                    </a:p>
                  </a:txBody>
                  <a:tcPr/>
                </a:tc>
                <a:tc>
                  <a:txBody>
                    <a:bodyPr/>
                    <a:lstStyle/>
                    <a:p>
                      <a:r>
                        <a:rPr lang="es-ES" sz="1200" dirty="0" smtClean="0"/>
                        <a:t>--</a:t>
                      </a:r>
                      <a:endParaRPr lang="es-ES" sz="1200" dirty="0">
                        <a:latin typeface="Times New Roman" panose="02020603050405020304" pitchFamily="18" charset="0"/>
                        <a:cs typeface="Times New Roman" panose="02020603050405020304" pitchFamily="18" charset="0"/>
                      </a:endParaRPr>
                    </a:p>
                  </a:txBody>
                  <a:tcPr/>
                </a:tc>
                <a:tc>
                  <a:txBody>
                    <a:bodyPr/>
                    <a:lstStyle/>
                    <a:p>
                      <a:r>
                        <a:rPr lang="es-ES" sz="1200" dirty="0" smtClean="0"/>
                        <a:t>--</a:t>
                      </a:r>
                      <a:endParaRPr lang="es-ES" sz="1200" dirty="0">
                        <a:latin typeface="Times New Roman" panose="02020603050405020304" pitchFamily="18" charset="0"/>
                        <a:cs typeface="Times New Roman" panose="02020603050405020304" pitchFamily="18" charset="0"/>
                      </a:endParaRPr>
                    </a:p>
                  </a:txBody>
                  <a:tcPr/>
                </a:tc>
              </a:tr>
              <a:tr h="461104">
                <a:tc>
                  <a:txBody>
                    <a:bodyPr/>
                    <a:lstStyle/>
                    <a:p>
                      <a:r>
                        <a:rPr lang="es-ES" sz="1200" dirty="0" smtClean="0"/>
                        <a:t>64-QAM</a:t>
                      </a:r>
                      <a:endParaRPr lang="es-ES" sz="1200" dirty="0">
                        <a:latin typeface="Times New Roman" panose="02020603050405020304" pitchFamily="18" charset="0"/>
                        <a:cs typeface="Times New Roman" panose="02020603050405020304" pitchFamily="18" charset="0"/>
                      </a:endParaRPr>
                    </a:p>
                  </a:txBody>
                  <a:tcPr/>
                </a:tc>
                <a:tc>
                  <a:txBody>
                    <a:bodyPr/>
                    <a:lstStyle/>
                    <a:p>
                      <a:r>
                        <a:rPr lang="es-ES" sz="1200" dirty="0" smtClean="0"/>
                        <a:t>27</a:t>
                      </a:r>
                      <a:endParaRPr lang="es-ES" sz="1200" dirty="0">
                        <a:latin typeface="Times New Roman" panose="02020603050405020304" pitchFamily="18" charset="0"/>
                        <a:cs typeface="Times New Roman" panose="02020603050405020304" pitchFamily="18" charset="0"/>
                      </a:endParaRPr>
                    </a:p>
                  </a:txBody>
                  <a:tcPr/>
                </a:tc>
                <a:tc>
                  <a:txBody>
                    <a:bodyPr/>
                    <a:lstStyle/>
                    <a:p>
                      <a:r>
                        <a:rPr lang="es-ES" sz="1200" dirty="0" smtClean="0"/>
                        <a:t>4,466</a:t>
                      </a:r>
                      <a:endParaRPr lang="es-ES" sz="1200" dirty="0">
                        <a:latin typeface="Times New Roman" panose="02020603050405020304" pitchFamily="18" charset="0"/>
                        <a:cs typeface="Times New Roman" panose="02020603050405020304" pitchFamily="18" charset="0"/>
                      </a:endParaRPr>
                    </a:p>
                  </a:txBody>
                  <a:tcPr/>
                </a:tc>
                <a:tc>
                  <a:txBody>
                    <a:bodyPr/>
                    <a:lstStyle/>
                    <a:p>
                      <a:r>
                        <a:rPr lang="es-ES" sz="1200" dirty="0" smtClean="0">
                          <a:solidFill>
                            <a:srgbClr val="00B050"/>
                          </a:solidFill>
                        </a:rPr>
                        <a:t>38,6</a:t>
                      </a:r>
                      <a:endParaRPr lang="es-ES" sz="1200" dirty="0">
                        <a:solidFill>
                          <a:srgbClr val="00B050"/>
                        </a:solidFill>
                        <a:latin typeface="Times New Roman" panose="02020603050405020304" pitchFamily="18" charset="0"/>
                        <a:cs typeface="Times New Roman" panose="02020603050405020304" pitchFamily="18" charset="0"/>
                      </a:endParaRPr>
                    </a:p>
                  </a:txBody>
                  <a:tcPr/>
                </a:tc>
                <a:tc>
                  <a:txBody>
                    <a:bodyPr/>
                    <a:lstStyle/>
                    <a:p>
                      <a:r>
                        <a:rPr lang="es-ES" sz="1200" dirty="0" smtClean="0">
                          <a:solidFill>
                            <a:srgbClr val="00B050"/>
                          </a:solidFill>
                        </a:rPr>
                        <a:t>0,99</a:t>
                      </a:r>
                      <a:endParaRPr lang="es-ES" sz="1200" dirty="0">
                        <a:solidFill>
                          <a:srgbClr val="00B050"/>
                        </a:solidFill>
                        <a:latin typeface="Times New Roman" panose="02020603050405020304" pitchFamily="18" charset="0"/>
                        <a:cs typeface="Times New Roman" panose="02020603050405020304" pitchFamily="18" charset="0"/>
                      </a:endParaRPr>
                    </a:p>
                  </a:txBody>
                  <a:tcPr/>
                </a:tc>
                <a:tc>
                  <a:txBody>
                    <a:bodyPr/>
                    <a:lstStyle/>
                    <a:p>
                      <a:r>
                        <a:rPr lang="es-ES" sz="1200" dirty="0" smtClean="0">
                          <a:solidFill>
                            <a:srgbClr val="C00000"/>
                          </a:solidFill>
                        </a:rPr>
                        <a:t>40,7</a:t>
                      </a:r>
                      <a:endParaRPr lang="es-ES" sz="1200" dirty="0">
                        <a:solidFill>
                          <a:srgbClr val="C00000"/>
                        </a:solidFill>
                        <a:latin typeface="Times New Roman" panose="02020603050405020304" pitchFamily="18" charset="0"/>
                        <a:cs typeface="Times New Roman" panose="02020603050405020304" pitchFamily="18" charset="0"/>
                      </a:endParaRPr>
                    </a:p>
                  </a:txBody>
                  <a:tcPr/>
                </a:tc>
                <a:tc>
                  <a:txBody>
                    <a:bodyPr/>
                    <a:lstStyle/>
                    <a:p>
                      <a:r>
                        <a:rPr lang="es-ES" sz="1200" dirty="0" smtClean="0">
                          <a:solidFill>
                            <a:srgbClr val="C00000"/>
                          </a:solidFill>
                        </a:rPr>
                        <a:t>1,00</a:t>
                      </a:r>
                      <a:endParaRPr lang="es-ES" sz="1200" dirty="0">
                        <a:solidFill>
                          <a:srgbClr val="C00000"/>
                        </a:solidFill>
                        <a:latin typeface="Times New Roman" panose="02020603050405020304" pitchFamily="18" charset="0"/>
                        <a:cs typeface="Times New Roman" panose="02020603050405020304" pitchFamily="18" charset="0"/>
                      </a:endParaRPr>
                    </a:p>
                  </a:txBody>
                  <a:tcPr/>
                </a:tc>
                <a:tc>
                  <a:txBody>
                    <a:bodyPr/>
                    <a:lstStyle/>
                    <a:p>
                      <a:r>
                        <a:rPr lang="es-ES" sz="1200" dirty="0" smtClean="0">
                          <a:solidFill>
                            <a:schemeClr val="accent4">
                              <a:lumMod val="75000"/>
                            </a:schemeClr>
                          </a:solidFill>
                        </a:rPr>
                        <a:t>37,4</a:t>
                      </a:r>
                      <a:endParaRPr lang="es-ES" sz="1200" dirty="0">
                        <a:solidFill>
                          <a:schemeClr val="accent4">
                            <a:lumMod val="75000"/>
                          </a:schemeClr>
                        </a:solidFill>
                        <a:latin typeface="Times New Roman" panose="02020603050405020304" pitchFamily="18" charset="0"/>
                        <a:cs typeface="Times New Roman" panose="02020603050405020304" pitchFamily="18" charset="0"/>
                      </a:endParaRPr>
                    </a:p>
                  </a:txBody>
                  <a:tcPr/>
                </a:tc>
                <a:tc>
                  <a:txBody>
                    <a:bodyPr/>
                    <a:lstStyle/>
                    <a:p>
                      <a:r>
                        <a:rPr lang="es-ES" sz="1200" dirty="0" smtClean="0">
                          <a:solidFill>
                            <a:schemeClr val="accent4">
                              <a:lumMod val="75000"/>
                            </a:schemeClr>
                          </a:solidFill>
                        </a:rPr>
                        <a:t>0,93</a:t>
                      </a:r>
                      <a:endParaRPr lang="es-ES" sz="1200" dirty="0">
                        <a:solidFill>
                          <a:schemeClr val="accent4">
                            <a:lumMod val="75000"/>
                          </a:schemeClr>
                        </a:solidFill>
                        <a:latin typeface="Times New Roman" panose="02020603050405020304" pitchFamily="18" charset="0"/>
                        <a:cs typeface="Times New Roman" panose="02020603050405020304" pitchFamily="18" charset="0"/>
                      </a:endParaRPr>
                    </a:p>
                  </a:txBody>
                  <a:tcPr/>
                </a:tc>
              </a:tr>
            </a:tbl>
          </a:graphicData>
        </a:graphic>
      </p:graphicFrame>
      <p:pic>
        <p:nvPicPr>
          <p:cNvPr id="8" name="7 Imagen"/>
          <p:cNvPicPr/>
          <p:nvPr/>
        </p:nvPicPr>
        <p:blipFill rotWithShape="1">
          <a:blip r:embed="rId3"/>
          <a:srcRect l="57496" t="27593" r="5291" b="36347"/>
          <a:stretch/>
        </p:blipFill>
        <p:spPr bwMode="auto">
          <a:xfrm>
            <a:off x="1259632" y="4685561"/>
            <a:ext cx="2880320" cy="1800200"/>
          </a:xfrm>
          <a:prstGeom prst="rect">
            <a:avLst/>
          </a:prstGeom>
          <a:ln>
            <a:noFill/>
          </a:ln>
          <a:extLst>
            <a:ext uri="{53640926-AAD7-44D8-BBD7-CCE9431645EC}">
              <a14:shadowObscured xmlns:a14="http://schemas.microsoft.com/office/drawing/2010/main"/>
            </a:ext>
          </a:extLst>
        </p:spPr>
      </p:pic>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043890" cy="939784"/>
          </a:xfrm>
        </p:spPr>
        <p:txBody>
          <a:bodyPr>
            <a:normAutofit fontScale="90000"/>
          </a:bodyPr>
          <a:lstStyle/>
          <a:p>
            <a:r>
              <a:rPr lang="es-ES" dirty="0" smtClean="0"/>
              <a:t>Mediciones de sensibilidad de set top box</a:t>
            </a:r>
            <a:endParaRPr lang="es-ES" dirty="0"/>
          </a:p>
        </p:txBody>
      </p:sp>
      <p:graphicFrame>
        <p:nvGraphicFramePr>
          <p:cNvPr id="13" name="12 Tabla"/>
          <p:cNvGraphicFramePr>
            <a:graphicFrameLocks noGrp="1"/>
          </p:cNvGraphicFramePr>
          <p:nvPr>
            <p:extLst>
              <p:ext uri="{D42A27DB-BD31-4B8C-83A1-F6EECF244321}">
                <p14:modId xmlns:p14="http://schemas.microsoft.com/office/powerpoint/2010/main" val="4126068046"/>
              </p:ext>
            </p:extLst>
          </p:nvPr>
        </p:nvGraphicFramePr>
        <p:xfrm>
          <a:off x="642908" y="4500570"/>
          <a:ext cx="7358115" cy="1785950"/>
        </p:xfrm>
        <a:graphic>
          <a:graphicData uri="http://schemas.openxmlformats.org/drawingml/2006/table">
            <a:tbl>
              <a:tblPr/>
              <a:tblGrid>
                <a:gridCol w="2540410"/>
                <a:gridCol w="2573979"/>
                <a:gridCol w="2243726"/>
              </a:tblGrid>
              <a:tr h="563394">
                <a:tc>
                  <a:txBody>
                    <a:bodyPr/>
                    <a:lstStyle/>
                    <a:p>
                      <a:pPr marL="457200" algn="just">
                        <a:lnSpc>
                          <a:spcPct val="115000"/>
                        </a:lnSpc>
                        <a:spcAft>
                          <a:spcPts val="0"/>
                        </a:spcAft>
                      </a:pPr>
                      <a:r>
                        <a:rPr lang="es-EC" sz="1200" dirty="0">
                          <a:solidFill>
                            <a:srgbClr val="5F497A"/>
                          </a:solidFill>
                          <a:latin typeface="Times New Roman"/>
                          <a:ea typeface="Times New Roman"/>
                          <a:cs typeface="Times New Roman"/>
                        </a:rPr>
                        <a:t>Equipos Receptores</a:t>
                      </a:r>
                      <a:endParaRPr lang="es-EC" sz="1100" dirty="0">
                        <a:solidFill>
                          <a:srgbClr val="5F497A"/>
                        </a:solidFill>
                        <a:latin typeface="Calibri"/>
                        <a:ea typeface="Times New Roman"/>
                        <a:cs typeface="Times New Roman"/>
                      </a:endParaRP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marL="457200" algn="just">
                        <a:lnSpc>
                          <a:spcPct val="115000"/>
                        </a:lnSpc>
                        <a:spcAft>
                          <a:spcPts val="0"/>
                        </a:spcAft>
                      </a:pPr>
                      <a:r>
                        <a:rPr lang="es-EC" sz="1200" dirty="0">
                          <a:solidFill>
                            <a:srgbClr val="5F497A"/>
                          </a:solidFill>
                          <a:latin typeface="Times New Roman"/>
                          <a:ea typeface="Times New Roman"/>
                          <a:cs typeface="Times New Roman"/>
                        </a:rPr>
                        <a:t>Sensibilidad mínima (dBm)</a:t>
                      </a:r>
                      <a:endParaRPr lang="es-EC" sz="1100" dirty="0">
                        <a:solidFill>
                          <a:srgbClr val="5F497A"/>
                        </a:solidFill>
                        <a:latin typeface="Calibri"/>
                        <a:ea typeface="Times New Roman"/>
                        <a:cs typeface="Times New Roman"/>
                      </a:endParaRP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marL="457200" algn="just">
                        <a:lnSpc>
                          <a:spcPct val="115000"/>
                        </a:lnSpc>
                        <a:spcAft>
                          <a:spcPts val="0"/>
                        </a:spcAft>
                      </a:pPr>
                      <a:r>
                        <a:rPr lang="es-EC" sz="1200" dirty="0">
                          <a:solidFill>
                            <a:srgbClr val="5F497A"/>
                          </a:solidFill>
                          <a:latin typeface="Times New Roman"/>
                          <a:ea typeface="Times New Roman"/>
                          <a:cs typeface="Times New Roman"/>
                        </a:rPr>
                        <a:t>Rango de Sensibilidad</a:t>
                      </a:r>
                      <a:endParaRPr lang="es-EC" sz="1100" dirty="0">
                        <a:solidFill>
                          <a:srgbClr val="5F497A"/>
                        </a:solidFill>
                        <a:latin typeface="Calibri"/>
                        <a:ea typeface="Times New Roman"/>
                        <a:cs typeface="Times New Roman"/>
                      </a:endParaRP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r>
              <a:tr h="563394">
                <a:tc>
                  <a:txBody>
                    <a:bodyPr/>
                    <a:lstStyle/>
                    <a:p>
                      <a:pPr marL="457200" algn="just">
                        <a:lnSpc>
                          <a:spcPct val="115000"/>
                        </a:lnSpc>
                        <a:spcAft>
                          <a:spcPts val="0"/>
                        </a:spcAft>
                      </a:pPr>
                      <a:r>
                        <a:rPr lang="es-EC" sz="1200" dirty="0">
                          <a:solidFill>
                            <a:schemeClr val="accent3"/>
                          </a:solidFill>
                          <a:latin typeface="Times New Roman"/>
                          <a:ea typeface="Times New Roman"/>
                          <a:cs typeface="Times New Roman"/>
                        </a:rPr>
                        <a:t>Eitv</a:t>
                      </a:r>
                      <a:endParaRPr lang="es-EC" sz="1100" dirty="0">
                        <a:solidFill>
                          <a:schemeClr val="accent3"/>
                        </a:solidFill>
                        <a:latin typeface="Calibri"/>
                        <a:ea typeface="Times New Roman"/>
                        <a:cs typeface="Times New Roman"/>
                      </a:endParaRPr>
                    </a:p>
                  </a:txBody>
                  <a:tcPr marL="68580" marR="68580" marT="0" marB="0">
                    <a:lnL>
                      <a:noFill/>
                    </a:lnL>
                    <a:lnR>
                      <a:noFill/>
                    </a:lnR>
                    <a:lnT w="12700" cap="flat" cmpd="sng" algn="ctr">
                      <a:solidFill>
                        <a:srgbClr val="8064A2"/>
                      </a:solidFill>
                      <a:prstDash val="solid"/>
                      <a:round/>
                      <a:headEnd type="none" w="med" len="med"/>
                      <a:tailEnd type="none" w="med" len="med"/>
                    </a:lnT>
                    <a:lnB>
                      <a:noFill/>
                    </a:lnB>
                    <a:solidFill>
                      <a:srgbClr val="DFD8E8"/>
                    </a:solidFill>
                  </a:tcPr>
                </a:tc>
                <a:tc>
                  <a:txBody>
                    <a:bodyPr/>
                    <a:lstStyle/>
                    <a:p>
                      <a:pPr marL="457200" algn="just">
                        <a:lnSpc>
                          <a:spcPct val="115000"/>
                        </a:lnSpc>
                        <a:spcAft>
                          <a:spcPts val="0"/>
                        </a:spcAft>
                      </a:pPr>
                      <a:r>
                        <a:rPr lang="es-EC" sz="1200" dirty="0">
                          <a:solidFill>
                            <a:schemeClr val="accent3"/>
                          </a:solidFill>
                          <a:latin typeface="Times New Roman"/>
                          <a:ea typeface="Times New Roman"/>
                          <a:cs typeface="Times New Roman"/>
                        </a:rPr>
                        <a:t>-93,29</a:t>
                      </a:r>
                      <a:endParaRPr lang="es-EC" sz="1100" dirty="0">
                        <a:solidFill>
                          <a:schemeClr val="accent3"/>
                        </a:solidFill>
                        <a:latin typeface="Calibri"/>
                        <a:ea typeface="Times New Roman"/>
                        <a:cs typeface="Times New Roman"/>
                      </a:endParaRPr>
                    </a:p>
                  </a:txBody>
                  <a:tcPr marL="68580" marR="68580" marT="0" marB="0">
                    <a:lnL>
                      <a:noFill/>
                    </a:lnL>
                    <a:lnR>
                      <a:noFill/>
                    </a:lnR>
                    <a:lnT w="12700" cap="flat" cmpd="sng" algn="ctr">
                      <a:solidFill>
                        <a:srgbClr val="8064A2"/>
                      </a:solidFill>
                      <a:prstDash val="solid"/>
                      <a:round/>
                      <a:headEnd type="none" w="med" len="med"/>
                      <a:tailEnd type="none" w="med" len="med"/>
                    </a:lnT>
                    <a:lnB>
                      <a:noFill/>
                    </a:lnB>
                    <a:solidFill>
                      <a:srgbClr val="DFD8E8"/>
                    </a:solidFill>
                  </a:tcPr>
                </a:tc>
                <a:tc>
                  <a:txBody>
                    <a:bodyPr/>
                    <a:lstStyle/>
                    <a:p>
                      <a:pPr marL="457200" algn="just">
                        <a:lnSpc>
                          <a:spcPct val="115000"/>
                        </a:lnSpc>
                        <a:spcAft>
                          <a:spcPts val="0"/>
                        </a:spcAft>
                      </a:pPr>
                      <a:r>
                        <a:rPr lang="es-EC" sz="1200" dirty="0">
                          <a:solidFill>
                            <a:schemeClr val="accent3"/>
                          </a:solidFill>
                          <a:latin typeface="Times New Roman"/>
                          <a:ea typeface="Times New Roman"/>
                          <a:cs typeface="Times New Roman"/>
                        </a:rPr>
                        <a:t>-85 dBm a -20 dBm</a:t>
                      </a:r>
                      <a:endParaRPr lang="es-EC" sz="1100" dirty="0">
                        <a:solidFill>
                          <a:schemeClr val="accent3"/>
                        </a:solidFill>
                        <a:latin typeface="Calibri"/>
                        <a:ea typeface="Times New Roman"/>
                        <a:cs typeface="Times New Roman"/>
                      </a:endParaRPr>
                    </a:p>
                  </a:txBody>
                  <a:tcPr marL="68580" marR="68580" marT="0" marB="0">
                    <a:lnL>
                      <a:noFill/>
                    </a:lnL>
                    <a:lnR>
                      <a:noFill/>
                    </a:lnR>
                    <a:lnT w="12700" cap="flat" cmpd="sng" algn="ctr">
                      <a:solidFill>
                        <a:srgbClr val="8064A2"/>
                      </a:solidFill>
                      <a:prstDash val="solid"/>
                      <a:round/>
                      <a:headEnd type="none" w="med" len="med"/>
                      <a:tailEnd type="none" w="med" len="med"/>
                    </a:lnT>
                    <a:lnB>
                      <a:noFill/>
                    </a:lnB>
                    <a:solidFill>
                      <a:srgbClr val="DFD8E8"/>
                    </a:solidFill>
                  </a:tcPr>
                </a:tc>
              </a:tr>
              <a:tr h="337661">
                <a:tc>
                  <a:txBody>
                    <a:bodyPr/>
                    <a:lstStyle/>
                    <a:p>
                      <a:pPr marL="457200" algn="just">
                        <a:lnSpc>
                          <a:spcPct val="115000"/>
                        </a:lnSpc>
                        <a:spcAft>
                          <a:spcPts val="0"/>
                        </a:spcAft>
                      </a:pPr>
                      <a:r>
                        <a:rPr lang="es-EC" sz="1200" dirty="0">
                          <a:solidFill>
                            <a:srgbClr val="00B050"/>
                          </a:solidFill>
                          <a:latin typeface="Times New Roman"/>
                          <a:ea typeface="Times New Roman"/>
                          <a:cs typeface="Times New Roman"/>
                        </a:rPr>
                        <a:t>Mundy Home</a:t>
                      </a:r>
                      <a:endParaRPr lang="es-EC" sz="1100" dirty="0">
                        <a:solidFill>
                          <a:srgbClr val="00B050"/>
                        </a:solidFill>
                        <a:latin typeface="Calibri"/>
                        <a:ea typeface="Times New Roman"/>
                        <a:cs typeface="Times New Roman"/>
                      </a:endParaRPr>
                    </a:p>
                  </a:txBody>
                  <a:tcPr marL="68580" marR="68580" marT="0" marB="0">
                    <a:lnL>
                      <a:noFill/>
                    </a:lnL>
                    <a:lnR>
                      <a:noFill/>
                    </a:lnR>
                    <a:lnT>
                      <a:noFill/>
                    </a:lnT>
                    <a:lnB>
                      <a:noFill/>
                    </a:lnB>
                  </a:tcPr>
                </a:tc>
                <a:tc>
                  <a:txBody>
                    <a:bodyPr/>
                    <a:lstStyle/>
                    <a:p>
                      <a:pPr marL="457200" algn="just">
                        <a:lnSpc>
                          <a:spcPct val="115000"/>
                        </a:lnSpc>
                        <a:spcAft>
                          <a:spcPts val="0"/>
                        </a:spcAft>
                      </a:pPr>
                      <a:r>
                        <a:rPr lang="es-EC" sz="1200" dirty="0">
                          <a:solidFill>
                            <a:srgbClr val="00B050"/>
                          </a:solidFill>
                          <a:latin typeface="Times New Roman"/>
                          <a:ea typeface="Times New Roman"/>
                          <a:cs typeface="Times New Roman"/>
                        </a:rPr>
                        <a:t>-89</a:t>
                      </a:r>
                      <a:endParaRPr lang="es-EC" sz="1100" dirty="0">
                        <a:solidFill>
                          <a:srgbClr val="00B050"/>
                        </a:solidFill>
                        <a:latin typeface="Calibri"/>
                        <a:ea typeface="Times New Roman"/>
                        <a:cs typeface="Times New Roman"/>
                      </a:endParaRPr>
                    </a:p>
                  </a:txBody>
                  <a:tcPr marL="68580" marR="68580" marT="0" marB="0">
                    <a:lnL>
                      <a:noFill/>
                    </a:lnL>
                    <a:lnR>
                      <a:noFill/>
                    </a:lnR>
                    <a:lnT>
                      <a:noFill/>
                    </a:lnT>
                    <a:lnB>
                      <a:noFill/>
                    </a:lnB>
                  </a:tcPr>
                </a:tc>
                <a:tc>
                  <a:txBody>
                    <a:bodyPr/>
                    <a:lstStyle/>
                    <a:p>
                      <a:pPr marL="457200" algn="just">
                        <a:lnSpc>
                          <a:spcPct val="115000"/>
                        </a:lnSpc>
                        <a:spcAft>
                          <a:spcPts val="0"/>
                        </a:spcAft>
                      </a:pPr>
                      <a:r>
                        <a:rPr lang="es-EC" sz="1200" dirty="0">
                          <a:solidFill>
                            <a:srgbClr val="00B050"/>
                          </a:solidFill>
                          <a:latin typeface="Times New Roman"/>
                          <a:ea typeface="Times New Roman"/>
                          <a:cs typeface="Times New Roman"/>
                        </a:rPr>
                        <a:t>-82 dBm</a:t>
                      </a:r>
                      <a:endParaRPr lang="es-EC" sz="1100" dirty="0">
                        <a:solidFill>
                          <a:srgbClr val="00B050"/>
                        </a:solidFill>
                        <a:latin typeface="Calibri"/>
                        <a:ea typeface="Times New Roman"/>
                        <a:cs typeface="Times New Roman"/>
                      </a:endParaRPr>
                    </a:p>
                  </a:txBody>
                  <a:tcPr marL="68580" marR="68580" marT="0" marB="0">
                    <a:lnL>
                      <a:noFill/>
                    </a:lnL>
                    <a:lnR>
                      <a:noFill/>
                    </a:lnR>
                    <a:lnT>
                      <a:noFill/>
                    </a:lnT>
                    <a:lnB>
                      <a:noFill/>
                    </a:lnB>
                  </a:tcPr>
                </a:tc>
              </a:tr>
              <a:tr h="321501">
                <a:tc>
                  <a:txBody>
                    <a:bodyPr/>
                    <a:lstStyle/>
                    <a:p>
                      <a:pPr marL="457200" algn="just">
                        <a:lnSpc>
                          <a:spcPct val="115000"/>
                        </a:lnSpc>
                        <a:spcAft>
                          <a:spcPts val="0"/>
                        </a:spcAft>
                      </a:pPr>
                      <a:r>
                        <a:rPr lang="pt-BR" sz="1100" dirty="0">
                          <a:solidFill>
                            <a:schemeClr val="accent4">
                              <a:lumMod val="50000"/>
                            </a:schemeClr>
                          </a:solidFill>
                          <a:latin typeface="Times New Roman"/>
                          <a:ea typeface="Times New Roman"/>
                          <a:cs typeface="Times New Roman"/>
                        </a:rPr>
                        <a:t>PIXELA</a:t>
                      </a:r>
                      <a:endParaRPr lang="es-EC" sz="1100" dirty="0">
                        <a:solidFill>
                          <a:schemeClr val="accent4">
                            <a:lumMod val="50000"/>
                          </a:schemeClr>
                        </a:solidFill>
                        <a:latin typeface="Calibri"/>
                        <a:ea typeface="Times New Roman"/>
                        <a:cs typeface="Times New Roman"/>
                      </a:endParaRPr>
                    </a:p>
                  </a:txBody>
                  <a:tcPr marL="68580" marR="68580" marT="0" marB="0">
                    <a:lnL>
                      <a:noFill/>
                    </a:lnL>
                    <a:lnR>
                      <a:noFill/>
                    </a:lnR>
                    <a:lnT>
                      <a:noFill/>
                    </a:lnT>
                    <a:lnB w="12700" cap="flat" cmpd="sng" algn="ctr">
                      <a:solidFill>
                        <a:srgbClr val="8064A2"/>
                      </a:solidFill>
                      <a:prstDash val="solid"/>
                      <a:round/>
                      <a:headEnd type="none" w="med" len="med"/>
                      <a:tailEnd type="none" w="med" len="med"/>
                    </a:lnB>
                    <a:solidFill>
                      <a:srgbClr val="DFD8E8"/>
                    </a:solidFill>
                  </a:tcPr>
                </a:tc>
                <a:tc>
                  <a:txBody>
                    <a:bodyPr/>
                    <a:lstStyle/>
                    <a:p>
                      <a:pPr marL="457200" algn="just">
                        <a:lnSpc>
                          <a:spcPct val="115000"/>
                        </a:lnSpc>
                        <a:spcAft>
                          <a:spcPts val="0"/>
                        </a:spcAft>
                      </a:pPr>
                      <a:r>
                        <a:rPr lang="es-EC" sz="1200" dirty="0">
                          <a:solidFill>
                            <a:schemeClr val="accent4">
                              <a:lumMod val="50000"/>
                            </a:schemeClr>
                          </a:solidFill>
                          <a:latin typeface="Times New Roman"/>
                          <a:ea typeface="Times New Roman"/>
                          <a:cs typeface="Times New Roman"/>
                        </a:rPr>
                        <a:t>-85</a:t>
                      </a:r>
                      <a:endParaRPr lang="es-EC" sz="1100" dirty="0">
                        <a:solidFill>
                          <a:schemeClr val="accent4">
                            <a:lumMod val="50000"/>
                          </a:schemeClr>
                        </a:solidFill>
                        <a:latin typeface="Calibri"/>
                        <a:ea typeface="Times New Roman"/>
                        <a:cs typeface="Times New Roman"/>
                      </a:endParaRPr>
                    </a:p>
                  </a:txBody>
                  <a:tcPr marL="68580" marR="68580" marT="0" marB="0">
                    <a:lnL>
                      <a:noFill/>
                    </a:lnL>
                    <a:lnR>
                      <a:noFill/>
                    </a:lnR>
                    <a:lnT>
                      <a:noFill/>
                    </a:lnT>
                    <a:lnB w="12700" cap="flat" cmpd="sng" algn="ctr">
                      <a:solidFill>
                        <a:srgbClr val="8064A2"/>
                      </a:solidFill>
                      <a:prstDash val="solid"/>
                      <a:round/>
                      <a:headEnd type="none" w="med" len="med"/>
                      <a:tailEnd type="none" w="med" len="med"/>
                    </a:lnB>
                    <a:solidFill>
                      <a:srgbClr val="DFD8E8"/>
                    </a:solidFill>
                  </a:tcPr>
                </a:tc>
                <a:tc>
                  <a:txBody>
                    <a:bodyPr/>
                    <a:lstStyle/>
                    <a:p>
                      <a:pPr marL="457200" algn="just">
                        <a:lnSpc>
                          <a:spcPct val="115000"/>
                        </a:lnSpc>
                        <a:spcAft>
                          <a:spcPts val="0"/>
                        </a:spcAft>
                      </a:pPr>
                      <a:r>
                        <a:rPr lang="es-EC" sz="1200" dirty="0">
                          <a:solidFill>
                            <a:schemeClr val="accent4">
                              <a:lumMod val="50000"/>
                            </a:schemeClr>
                          </a:solidFill>
                          <a:latin typeface="Times New Roman"/>
                          <a:ea typeface="Times New Roman"/>
                          <a:cs typeface="Times New Roman"/>
                        </a:rPr>
                        <a:t>-77dBm</a:t>
                      </a:r>
                      <a:endParaRPr lang="es-EC" sz="1100" dirty="0">
                        <a:solidFill>
                          <a:schemeClr val="accent4">
                            <a:lumMod val="50000"/>
                          </a:schemeClr>
                        </a:solidFill>
                        <a:latin typeface="Calibri"/>
                        <a:ea typeface="Times New Roman"/>
                        <a:cs typeface="Times New Roman"/>
                      </a:endParaRPr>
                    </a:p>
                  </a:txBody>
                  <a:tcPr marL="68580" marR="68580" marT="0" marB="0">
                    <a:lnL>
                      <a:noFill/>
                    </a:lnL>
                    <a:lnR>
                      <a:noFill/>
                    </a:lnR>
                    <a:lnT>
                      <a:noFill/>
                    </a:lnT>
                    <a:lnB w="12700" cap="flat" cmpd="sng" algn="ctr">
                      <a:solidFill>
                        <a:srgbClr val="8064A2"/>
                      </a:solidFill>
                      <a:prstDash val="solid"/>
                      <a:round/>
                      <a:headEnd type="none" w="med" len="med"/>
                      <a:tailEnd type="none" w="med" len="med"/>
                    </a:lnB>
                    <a:solidFill>
                      <a:srgbClr val="DFD8E8"/>
                    </a:solidFill>
                  </a:tcPr>
                </a:tc>
              </a:tr>
            </a:tbl>
          </a:graphicData>
        </a:graphic>
      </p:graphicFrame>
      <p:pic>
        <p:nvPicPr>
          <p:cNvPr id="6" name="5 Imagen"/>
          <p:cNvPicPr/>
          <p:nvPr/>
        </p:nvPicPr>
        <p:blipFill rotWithShape="1">
          <a:blip r:embed="rId2" cstate="print">
            <a:extLst>
              <a:ext uri="{28A0092B-C50C-407E-A947-70E740481C1C}">
                <a14:useLocalDpi xmlns:a14="http://schemas.microsoft.com/office/drawing/2010/main" val="0"/>
              </a:ext>
            </a:extLst>
          </a:blip>
          <a:srcRect l="10909" t="12162" r="19090" b="11148"/>
          <a:stretch/>
        </p:blipFill>
        <p:spPr bwMode="auto">
          <a:xfrm>
            <a:off x="4139953" y="2974702"/>
            <a:ext cx="2817076" cy="1368152"/>
          </a:xfrm>
          <a:prstGeom prst="rect">
            <a:avLst/>
          </a:prstGeom>
          <a:ln>
            <a:noFill/>
          </a:ln>
          <a:extLst>
            <a:ext uri="{53640926-AAD7-44D8-BBD7-CCE9431645EC}">
              <a14:shadowObscured xmlns:a14="http://schemas.microsoft.com/office/drawing/2010/main"/>
            </a:ext>
          </a:extLst>
        </p:spPr>
      </p:pic>
      <p:pic>
        <p:nvPicPr>
          <p:cNvPr id="7" name="6 Imagen"/>
          <p:cNvPicPr/>
          <p:nvPr/>
        </p:nvPicPr>
        <p:blipFill rotWithShape="1">
          <a:blip r:embed="rId3"/>
          <a:srcRect l="23986" t="6899" r="23986" b="16905"/>
          <a:stretch/>
        </p:blipFill>
        <p:spPr bwMode="auto">
          <a:xfrm>
            <a:off x="1046198" y="2980089"/>
            <a:ext cx="2373674" cy="1362765"/>
          </a:xfrm>
          <a:prstGeom prst="rect">
            <a:avLst/>
          </a:prstGeom>
          <a:ln>
            <a:noFill/>
          </a:ln>
          <a:extLst>
            <a:ext uri="{53640926-AAD7-44D8-BBD7-CCE9431645EC}">
              <a14:shadowObscured xmlns:a14="http://schemas.microsoft.com/office/drawing/2010/main"/>
            </a:ext>
          </a:extLst>
        </p:spPr>
      </p:pic>
      <p:pic>
        <p:nvPicPr>
          <p:cNvPr id="8" name="7 Imagen"/>
          <p:cNvPicPr/>
          <p:nvPr/>
        </p:nvPicPr>
        <p:blipFill rotWithShape="1">
          <a:blip r:embed="rId4"/>
          <a:srcRect l="24339" t="5644" r="24515" b="14397"/>
          <a:stretch/>
        </p:blipFill>
        <p:spPr bwMode="auto">
          <a:xfrm>
            <a:off x="1046198" y="1345617"/>
            <a:ext cx="2291283" cy="1574478"/>
          </a:xfrm>
          <a:prstGeom prst="rect">
            <a:avLst/>
          </a:prstGeom>
          <a:ln>
            <a:noFill/>
          </a:ln>
          <a:extLst>
            <a:ext uri="{53640926-AAD7-44D8-BBD7-CCE9431645EC}">
              <a14:shadowObscured xmlns:a14="http://schemas.microsoft.com/office/drawing/2010/main"/>
            </a:ext>
          </a:extLst>
        </p:spPr>
      </p:pic>
      <p:pic>
        <p:nvPicPr>
          <p:cNvPr id="9" name="8 Imagen"/>
          <p:cNvPicPr/>
          <p:nvPr/>
        </p:nvPicPr>
        <p:blipFill rotWithShape="1">
          <a:blip r:embed="rId5"/>
          <a:srcRect l="9172" t="7212" r="21340" b="23804"/>
          <a:stretch/>
        </p:blipFill>
        <p:spPr bwMode="auto">
          <a:xfrm>
            <a:off x="4139953" y="1326337"/>
            <a:ext cx="2736303" cy="145459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03331174"/>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7467600" cy="725470"/>
          </a:xfrm>
        </p:spPr>
        <p:txBody>
          <a:bodyPr/>
          <a:lstStyle/>
          <a:p>
            <a:pPr lvl="1" algn="l" rtl="0">
              <a:spcBef>
                <a:spcPct val="0"/>
              </a:spcBef>
            </a:pPr>
            <a:r>
              <a:rPr lang="es-ES" b="1" dirty="0" smtClean="0"/>
              <a:t>Análisis de la señal de transmisión en canal AWGN</a:t>
            </a:r>
            <a:r>
              <a:rPr lang="es-EC" b="1" dirty="0"/>
              <a:t/>
            </a:r>
            <a:br>
              <a:rPr lang="es-EC" b="1" dirty="0"/>
            </a:br>
            <a:endParaRPr lang="es-EC" dirty="0"/>
          </a:p>
        </p:txBody>
      </p:sp>
      <p:pic>
        <p:nvPicPr>
          <p:cNvPr id="4" name="3 Imagen"/>
          <p:cNvPicPr/>
          <p:nvPr/>
        </p:nvPicPr>
        <p:blipFill>
          <a:blip r:embed="rId2"/>
          <a:srcRect l="33928" t="36842" r="31466" b="23981"/>
          <a:stretch>
            <a:fillRect/>
          </a:stretch>
        </p:blipFill>
        <p:spPr bwMode="auto">
          <a:xfrm>
            <a:off x="4143372" y="785794"/>
            <a:ext cx="4429156" cy="3214710"/>
          </a:xfrm>
          <a:prstGeom prst="rect">
            <a:avLst/>
          </a:prstGeom>
          <a:noFill/>
          <a:ln w="9525">
            <a:noFill/>
            <a:miter lim="800000"/>
            <a:headEnd/>
            <a:tailEnd/>
          </a:ln>
        </p:spPr>
      </p:pic>
      <p:pic>
        <p:nvPicPr>
          <p:cNvPr id="7" name="6 Imagen"/>
          <p:cNvPicPr/>
          <p:nvPr/>
        </p:nvPicPr>
        <p:blipFill rotWithShape="1">
          <a:blip r:embed="rId3"/>
          <a:srcRect l="50617" t="7526" b="15888"/>
          <a:stretch/>
        </p:blipFill>
        <p:spPr bwMode="auto">
          <a:xfrm>
            <a:off x="428596" y="928670"/>
            <a:ext cx="3714776" cy="3071834"/>
          </a:xfrm>
          <a:prstGeom prst="rect">
            <a:avLst/>
          </a:prstGeom>
          <a:ln>
            <a:noFill/>
          </a:ln>
          <a:extLst>
            <a:ext uri="{53640926-AAD7-44D8-BBD7-CCE9431645EC}">
              <a14:shadowObscured xmlns:a14="http://schemas.microsoft.com/office/drawing/2010/main"/>
            </a:ext>
          </a:extLst>
        </p:spPr>
      </p:pic>
      <p:graphicFrame>
        <p:nvGraphicFramePr>
          <p:cNvPr id="5" name="4 Tabla"/>
          <p:cNvGraphicFramePr>
            <a:graphicFrameLocks noGrp="1"/>
          </p:cNvGraphicFramePr>
          <p:nvPr>
            <p:extLst>
              <p:ext uri="{D42A27DB-BD31-4B8C-83A1-F6EECF244321}">
                <p14:modId xmlns:p14="http://schemas.microsoft.com/office/powerpoint/2010/main" val="3180904975"/>
              </p:ext>
            </p:extLst>
          </p:nvPr>
        </p:nvGraphicFramePr>
        <p:xfrm>
          <a:off x="827584" y="4149081"/>
          <a:ext cx="7200801" cy="2383759"/>
        </p:xfrm>
        <a:graphic>
          <a:graphicData uri="http://schemas.openxmlformats.org/drawingml/2006/table">
            <a:tbl>
              <a:tblPr firstRow="1" bandRow="1">
                <a:tableStyleId>{E8B1032C-EA38-4F05-BA0D-38AFFFC7BED3}</a:tableStyleId>
              </a:tblPr>
              <a:tblGrid>
                <a:gridCol w="1440161"/>
                <a:gridCol w="720080"/>
                <a:gridCol w="720080"/>
                <a:gridCol w="720080"/>
                <a:gridCol w="720080"/>
                <a:gridCol w="720080"/>
                <a:gridCol w="720080"/>
                <a:gridCol w="720080"/>
                <a:gridCol w="720080"/>
              </a:tblGrid>
              <a:tr h="645749">
                <a:tc>
                  <a:txBody>
                    <a:bodyPr/>
                    <a:lstStyle/>
                    <a:p>
                      <a:r>
                        <a:rPr lang="es-ES" sz="1200" dirty="0" smtClean="0"/>
                        <a:t>Tipo de modulación</a:t>
                      </a:r>
                      <a:endParaRPr lang="es-ES" sz="1200" dirty="0">
                        <a:latin typeface="Times New Roman" panose="02020603050405020304" pitchFamily="18" charset="0"/>
                        <a:cs typeface="Times New Roman" panose="02020603050405020304" pitchFamily="18" charset="0"/>
                      </a:endParaRPr>
                    </a:p>
                  </a:txBody>
                  <a:tcPr/>
                </a:tc>
                <a:tc>
                  <a:txBody>
                    <a:bodyPr/>
                    <a:lstStyle/>
                    <a:p>
                      <a:r>
                        <a:rPr lang="es-ES" sz="1200" dirty="0" smtClean="0"/>
                        <a:t>CISCO</a:t>
                      </a:r>
                      <a:endParaRPr lang="es-ES" sz="1200" dirty="0">
                        <a:latin typeface="Times New Roman" panose="02020603050405020304" pitchFamily="18" charset="0"/>
                        <a:cs typeface="Times New Roman" panose="02020603050405020304" pitchFamily="18" charset="0"/>
                      </a:endParaRPr>
                    </a:p>
                  </a:txBody>
                  <a:tcPr/>
                </a:tc>
                <a:tc>
                  <a:txBody>
                    <a:bodyPr/>
                    <a:lstStyle/>
                    <a:p>
                      <a:endParaRPr lang="es-ES" sz="1200" dirty="0">
                        <a:latin typeface="Times New Roman" panose="02020603050405020304" pitchFamily="18" charset="0"/>
                        <a:cs typeface="Times New Roman" panose="02020603050405020304" pitchFamily="18" charset="0"/>
                      </a:endParaRPr>
                    </a:p>
                  </a:txBody>
                  <a:tcPr/>
                </a:tc>
                <a:tc gridSpan="2">
                  <a:txBody>
                    <a:bodyPr/>
                    <a:lstStyle/>
                    <a:p>
                      <a:r>
                        <a:rPr lang="es-ES" sz="1200" dirty="0" smtClean="0">
                          <a:solidFill>
                            <a:srgbClr val="C00000"/>
                          </a:solidFill>
                        </a:rPr>
                        <a:t>EITV</a:t>
                      </a:r>
                      <a:endParaRPr lang="es-ES" sz="1200" dirty="0">
                        <a:solidFill>
                          <a:srgbClr val="C00000"/>
                        </a:solidFill>
                        <a:latin typeface="Times New Roman" panose="02020603050405020304" pitchFamily="18" charset="0"/>
                        <a:cs typeface="Times New Roman" panose="02020603050405020304" pitchFamily="18" charset="0"/>
                      </a:endParaRPr>
                    </a:p>
                  </a:txBody>
                  <a:tcPr/>
                </a:tc>
                <a:tc hMerge="1">
                  <a:txBody>
                    <a:bodyPr/>
                    <a:lstStyle/>
                    <a:p>
                      <a:endParaRPr lang="es-ES" sz="1200" dirty="0">
                        <a:solidFill>
                          <a:srgbClr val="C00000"/>
                        </a:solidFill>
                        <a:latin typeface="Times New Roman" panose="02020603050405020304" pitchFamily="18" charset="0"/>
                        <a:cs typeface="Times New Roman" panose="02020603050405020304" pitchFamily="18" charset="0"/>
                      </a:endParaRPr>
                    </a:p>
                  </a:txBody>
                  <a:tcPr/>
                </a:tc>
                <a:tc gridSpan="2">
                  <a:txBody>
                    <a:bodyPr/>
                    <a:lstStyle/>
                    <a:p>
                      <a:r>
                        <a:rPr lang="es-ES" sz="1200" dirty="0" smtClean="0">
                          <a:solidFill>
                            <a:srgbClr val="00B050"/>
                          </a:solidFill>
                        </a:rPr>
                        <a:t>Mundy Home</a:t>
                      </a:r>
                      <a:endParaRPr lang="es-ES" sz="1200" dirty="0">
                        <a:solidFill>
                          <a:srgbClr val="00B050"/>
                        </a:solidFill>
                        <a:latin typeface="Times New Roman" panose="02020603050405020304" pitchFamily="18" charset="0"/>
                        <a:cs typeface="Times New Roman" panose="02020603050405020304" pitchFamily="18" charset="0"/>
                      </a:endParaRPr>
                    </a:p>
                  </a:txBody>
                  <a:tcPr/>
                </a:tc>
                <a:tc hMerge="1">
                  <a:txBody>
                    <a:bodyPr/>
                    <a:lstStyle/>
                    <a:p>
                      <a:endParaRPr lang="es-ES" sz="1200" dirty="0">
                        <a:solidFill>
                          <a:srgbClr val="00B050"/>
                        </a:solidFill>
                        <a:latin typeface="Times New Roman" panose="02020603050405020304" pitchFamily="18" charset="0"/>
                        <a:cs typeface="Times New Roman" panose="02020603050405020304" pitchFamily="18" charset="0"/>
                      </a:endParaRPr>
                    </a:p>
                  </a:txBody>
                  <a:tcPr/>
                </a:tc>
                <a:tc gridSpan="2">
                  <a:txBody>
                    <a:bodyPr/>
                    <a:lstStyle/>
                    <a:p>
                      <a:r>
                        <a:rPr lang="es-ES" sz="1200" dirty="0" smtClean="0">
                          <a:solidFill>
                            <a:schemeClr val="accent4">
                              <a:lumMod val="75000"/>
                            </a:schemeClr>
                          </a:solidFill>
                        </a:rPr>
                        <a:t>Pixela</a:t>
                      </a:r>
                      <a:endParaRPr lang="es-ES" sz="1200" dirty="0">
                        <a:solidFill>
                          <a:schemeClr val="accent4">
                            <a:lumMod val="75000"/>
                          </a:schemeClr>
                        </a:solidFill>
                        <a:latin typeface="Times New Roman" panose="02020603050405020304" pitchFamily="18" charset="0"/>
                        <a:cs typeface="Times New Roman" panose="02020603050405020304" pitchFamily="18" charset="0"/>
                      </a:endParaRPr>
                    </a:p>
                  </a:txBody>
                  <a:tcPr/>
                </a:tc>
                <a:tc hMerge="1">
                  <a:txBody>
                    <a:bodyPr/>
                    <a:lstStyle/>
                    <a:p>
                      <a:endParaRPr lang="es-ES" sz="1200" dirty="0">
                        <a:solidFill>
                          <a:schemeClr val="accent4">
                            <a:lumMod val="75000"/>
                          </a:schemeClr>
                        </a:solidFill>
                        <a:latin typeface="Times New Roman" panose="02020603050405020304" pitchFamily="18" charset="0"/>
                        <a:cs typeface="Times New Roman" panose="02020603050405020304" pitchFamily="18" charset="0"/>
                      </a:endParaRPr>
                    </a:p>
                  </a:txBody>
                  <a:tcPr/>
                </a:tc>
              </a:tr>
              <a:tr h="635708">
                <a:tc>
                  <a:txBody>
                    <a:bodyPr/>
                    <a:lstStyle/>
                    <a:p>
                      <a:endParaRPr lang="es-ES" sz="1200" dirty="0">
                        <a:latin typeface="Times New Roman" panose="02020603050405020304" pitchFamily="18" charset="0"/>
                        <a:cs typeface="Times New Roman" panose="02020603050405020304" pitchFamily="18" charset="0"/>
                      </a:endParaRPr>
                    </a:p>
                  </a:txBody>
                  <a:tcPr/>
                </a:tc>
                <a:tc>
                  <a:txBody>
                    <a:bodyPr/>
                    <a:lstStyle/>
                    <a:p>
                      <a:r>
                        <a:rPr lang="es-ES" sz="1200" dirty="0" smtClean="0"/>
                        <a:t>MER</a:t>
                      </a:r>
                    </a:p>
                    <a:p>
                      <a:r>
                        <a:rPr lang="es-ES" sz="1200" dirty="0" smtClean="0"/>
                        <a:t>(dB)</a:t>
                      </a:r>
                      <a:endParaRPr lang="es-ES" sz="1200" dirty="0">
                        <a:latin typeface="Times New Roman" panose="02020603050405020304" pitchFamily="18" charset="0"/>
                        <a:cs typeface="Times New Roman" panose="02020603050405020304" pitchFamily="18" charset="0"/>
                      </a:endParaRPr>
                    </a:p>
                  </a:txBody>
                  <a:tcPr/>
                </a:tc>
                <a:tc>
                  <a:txBody>
                    <a:bodyPr/>
                    <a:lstStyle/>
                    <a:p>
                      <a:r>
                        <a:rPr lang="es-ES" sz="1200" dirty="0" smtClean="0">
                          <a:latin typeface="+mn-lt"/>
                          <a:cs typeface="+mn-cs"/>
                        </a:rPr>
                        <a:t>Eb/No</a:t>
                      </a:r>
                      <a:endParaRPr lang="es-ES" sz="1200" dirty="0">
                        <a:latin typeface="Times New Roman" panose="02020603050405020304" pitchFamily="18" charset="0"/>
                        <a:cs typeface="Times New Roman" panose="02020603050405020304" pitchFamily="18" charset="0"/>
                      </a:endParaRPr>
                    </a:p>
                  </a:txBody>
                  <a:tcPr/>
                </a:tc>
                <a:tc>
                  <a:txBody>
                    <a:bodyPr/>
                    <a:lstStyle/>
                    <a:p>
                      <a:r>
                        <a:rPr lang="es-ES" sz="1200" dirty="0" smtClean="0"/>
                        <a:t>MER min</a:t>
                      </a:r>
                    </a:p>
                    <a:p>
                      <a:r>
                        <a:rPr lang="es-ES" sz="1200" dirty="0" smtClean="0"/>
                        <a:t>(dB)</a:t>
                      </a:r>
                      <a:endParaRPr lang="es-ES" sz="1200" dirty="0">
                        <a:latin typeface="Times New Roman" panose="02020603050405020304" pitchFamily="18" charset="0"/>
                        <a:cs typeface="Times New Roman" panose="02020603050405020304" pitchFamily="18" charset="0"/>
                      </a:endParaRPr>
                    </a:p>
                  </a:txBody>
                  <a:tcPr/>
                </a:tc>
                <a:tc>
                  <a:txBody>
                    <a:bodyPr/>
                    <a:lstStyle/>
                    <a:p>
                      <a:r>
                        <a:rPr lang="es-ES" sz="1200" dirty="0" smtClean="0">
                          <a:latin typeface="Times New Roman" panose="02020603050405020304" pitchFamily="18" charset="0"/>
                          <a:cs typeface="Times New Roman" panose="02020603050405020304" pitchFamily="18" charset="0"/>
                        </a:rPr>
                        <a:t>BER</a:t>
                      </a:r>
                      <a:endParaRPr lang="es-ES" sz="1200" dirty="0">
                        <a:latin typeface="Times New Roman" panose="02020603050405020304" pitchFamily="18" charset="0"/>
                        <a:cs typeface="Times New Roman" panose="02020603050405020304" pitchFamily="18" charset="0"/>
                      </a:endParaRPr>
                    </a:p>
                  </a:txBody>
                  <a:tcPr/>
                </a:tc>
                <a:tc>
                  <a:txBody>
                    <a:bodyPr/>
                    <a:lstStyle/>
                    <a:p>
                      <a:r>
                        <a:rPr lang="es-ES" sz="1200" dirty="0" smtClean="0"/>
                        <a:t>MER min</a:t>
                      </a:r>
                    </a:p>
                    <a:p>
                      <a:r>
                        <a:rPr lang="es-ES" sz="1200" dirty="0" smtClean="0"/>
                        <a:t>(dB)</a:t>
                      </a:r>
                      <a:endParaRPr lang="es-ES" sz="1200" dirty="0">
                        <a:latin typeface="Times New Roman" panose="02020603050405020304" pitchFamily="18" charset="0"/>
                        <a:cs typeface="Times New Roman" panose="02020603050405020304" pitchFamily="18" charset="0"/>
                      </a:endParaRPr>
                    </a:p>
                  </a:txBody>
                  <a:tcPr/>
                </a:tc>
                <a:tc>
                  <a:txBody>
                    <a:bodyPr/>
                    <a:lstStyle/>
                    <a:p>
                      <a:r>
                        <a:rPr lang="es-ES" sz="1200" dirty="0" smtClean="0">
                          <a:latin typeface="Times New Roman" panose="02020603050405020304" pitchFamily="18" charset="0"/>
                          <a:cs typeface="Times New Roman" panose="02020603050405020304" pitchFamily="18" charset="0"/>
                        </a:rPr>
                        <a:t>BER</a:t>
                      </a:r>
                      <a:endParaRPr lang="es-ES" sz="1200" dirty="0">
                        <a:latin typeface="Times New Roman" panose="02020603050405020304" pitchFamily="18" charset="0"/>
                        <a:cs typeface="Times New Roman" panose="02020603050405020304" pitchFamily="18" charset="0"/>
                      </a:endParaRPr>
                    </a:p>
                  </a:txBody>
                  <a:tcPr/>
                </a:tc>
                <a:tc>
                  <a:txBody>
                    <a:bodyPr/>
                    <a:lstStyle/>
                    <a:p>
                      <a:r>
                        <a:rPr lang="es-ES" sz="1200" dirty="0" smtClean="0"/>
                        <a:t>MER min</a:t>
                      </a:r>
                    </a:p>
                    <a:p>
                      <a:r>
                        <a:rPr lang="es-ES" sz="1200" dirty="0" smtClean="0"/>
                        <a:t>(dB)</a:t>
                      </a:r>
                      <a:endParaRPr lang="es-ES" sz="1200" dirty="0">
                        <a:latin typeface="Times New Roman" panose="02020603050405020304" pitchFamily="18" charset="0"/>
                        <a:cs typeface="Times New Roman" panose="02020603050405020304" pitchFamily="18" charset="0"/>
                      </a:endParaRPr>
                    </a:p>
                  </a:txBody>
                  <a:tcPr/>
                </a:tc>
                <a:tc>
                  <a:txBody>
                    <a:bodyPr/>
                    <a:lstStyle/>
                    <a:p>
                      <a:r>
                        <a:rPr lang="es-ES" sz="1200" dirty="0" smtClean="0">
                          <a:latin typeface="Times New Roman" panose="02020603050405020304" pitchFamily="18" charset="0"/>
                          <a:cs typeface="Times New Roman" panose="02020603050405020304" pitchFamily="18" charset="0"/>
                        </a:rPr>
                        <a:t>BER</a:t>
                      </a:r>
                      <a:endParaRPr lang="es-ES" sz="1200" dirty="0">
                        <a:latin typeface="Times New Roman" panose="02020603050405020304" pitchFamily="18" charset="0"/>
                        <a:cs typeface="Times New Roman" panose="02020603050405020304" pitchFamily="18" charset="0"/>
                      </a:endParaRPr>
                    </a:p>
                  </a:txBody>
                  <a:tcPr/>
                </a:tc>
              </a:tr>
              <a:tr h="320365">
                <a:tc>
                  <a:txBody>
                    <a:bodyPr/>
                    <a:lstStyle/>
                    <a:p>
                      <a:r>
                        <a:rPr lang="es-ES" sz="1200" dirty="0" smtClean="0">
                          <a:latin typeface="+mn-lt"/>
                          <a:cs typeface="+mn-cs"/>
                        </a:rPr>
                        <a:t>64-</a:t>
                      </a:r>
                      <a:r>
                        <a:rPr lang="es-ES" sz="1200" baseline="0" dirty="0" smtClean="0">
                          <a:latin typeface="+mn-lt"/>
                          <a:cs typeface="+mn-cs"/>
                        </a:rPr>
                        <a:t> QAM</a:t>
                      </a:r>
                      <a:endParaRPr lang="es-ES" sz="1200" dirty="0">
                        <a:latin typeface="Times New Roman" panose="02020603050405020304" pitchFamily="18" charset="0"/>
                        <a:cs typeface="Times New Roman" panose="02020603050405020304" pitchFamily="18" charset="0"/>
                      </a:endParaRPr>
                    </a:p>
                  </a:txBody>
                  <a:tcPr/>
                </a:tc>
                <a:tc>
                  <a:txBody>
                    <a:bodyPr/>
                    <a:lstStyle/>
                    <a:p>
                      <a:r>
                        <a:rPr lang="es-ES" sz="1200" dirty="0" smtClean="0">
                          <a:latin typeface="+mn-lt"/>
                          <a:cs typeface="+mn-cs"/>
                        </a:rPr>
                        <a:t>27</a:t>
                      </a:r>
                      <a:endParaRPr lang="es-ES" sz="1200"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dirty="0" smtClean="0">
                          <a:latin typeface="+mn-lt"/>
                          <a:cs typeface="+mn-cs"/>
                        </a:rPr>
                        <a:t>20</a:t>
                      </a:r>
                      <a:endParaRPr lang="es-ES" sz="1200" dirty="0" smtClean="0">
                        <a:latin typeface="Times New Roman" panose="02020603050405020304" pitchFamily="18" charset="0"/>
                        <a:cs typeface="Times New Roman" panose="02020603050405020304" pitchFamily="18" charset="0"/>
                      </a:endParaRPr>
                    </a:p>
                  </a:txBody>
                  <a:tcPr/>
                </a:tc>
                <a:tc>
                  <a:txBody>
                    <a:bodyPr/>
                    <a:lstStyle/>
                    <a:p>
                      <a:r>
                        <a:rPr lang="es-ES" sz="1200" dirty="0" smtClean="0">
                          <a:latin typeface="+mn-lt"/>
                          <a:cs typeface="+mn-cs"/>
                        </a:rPr>
                        <a:t>19,4</a:t>
                      </a:r>
                      <a:endParaRPr lang="es-ES" sz="1200" dirty="0">
                        <a:latin typeface="Times New Roman" panose="02020603050405020304" pitchFamily="18" charset="0"/>
                        <a:cs typeface="Times New Roman" panose="02020603050405020304" pitchFamily="18" charset="0"/>
                      </a:endParaRPr>
                    </a:p>
                  </a:txBody>
                  <a:tcPr/>
                </a:tc>
                <a:tc>
                  <a:txBody>
                    <a:bodyPr/>
                    <a:lstStyle/>
                    <a:p>
                      <a:r>
                        <a:rPr lang="es-ES" sz="1200" dirty="0" smtClean="0">
                          <a:latin typeface="Times New Roman" panose="02020603050405020304" pitchFamily="18" charset="0"/>
                          <a:cs typeface="Times New Roman" panose="02020603050405020304" pitchFamily="18" charset="0"/>
                        </a:rPr>
                        <a:t>0.0e-4</a:t>
                      </a:r>
                      <a:endParaRPr lang="es-ES" sz="1200" dirty="0">
                        <a:latin typeface="Times New Roman" panose="02020603050405020304" pitchFamily="18" charset="0"/>
                        <a:cs typeface="Times New Roman" panose="02020603050405020304" pitchFamily="18" charset="0"/>
                      </a:endParaRPr>
                    </a:p>
                  </a:txBody>
                  <a:tcPr/>
                </a:tc>
                <a:tc>
                  <a:txBody>
                    <a:bodyPr/>
                    <a:lstStyle/>
                    <a:p>
                      <a:r>
                        <a:rPr lang="es-ES" sz="1200" dirty="0" smtClean="0">
                          <a:latin typeface="+mn-lt"/>
                          <a:cs typeface="+mn-cs"/>
                        </a:rPr>
                        <a:t>19,9</a:t>
                      </a:r>
                      <a:endParaRPr lang="es-ES" sz="1200" dirty="0">
                        <a:latin typeface="Times New Roman" panose="02020603050405020304" pitchFamily="18" charset="0"/>
                        <a:cs typeface="Times New Roman" panose="02020603050405020304" pitchFamily="18" charset="0"/>
                      </a:endParaRPr>
                    </a:p>
                  </a:txBody>
                  <a:tcPr/>
                </a:tc>
                <a:tc>
                  <a:txBody>
                    <a:bodyPr/>
                    <a:lstStyle/>
                    <a:p>
                      <a:r>
                        <a:rPr lang="es-ES" sz="1200" dirty="0" smtClean="0">
                          <a:latin typeface="Times New Roman" panose="02020603050405020304" pitchFamily="18" charset="0"/>
                          <a:cs typeface="Times New Roman" panose="02020603050405020304" pitchFamily="18" charset="0"/>
                        </a:rPr>
                        <a:t>0.0e-4</a:t>
                      </a:r>
                      <a:endParaRPr lang="es-ES" sz="1200" dirty="0">
                        <a:latin typeface="Times New Roman" panose="02020603050405020304" pitchFamily="18" charset="0"/>
                        <a:cs typeface="Times New Roman" panose="02020603050405020304" pitchFamily="18" charset="0"/>
                      </a:endParaRPr>
                    </a:p>
                  </a:txBody>
                  <a:tcPr/>
                </a:tc>
                <a:tc>
                  <a:txBody>
                    <a:bodyPr/>
                    <a:lstStyle/>
                    <a:p>
                      <a:r>
                        <a:rPr lang="es-ES" sz="1200" dirty="0" smtClean="0">
                          <a:latin typeface="+mn-lt"/>
                          <a:cs typeface="+mn-cs"/>
                        </a:rPr>
                        <a:t>18.2</a:t>
                      </a:r>
                      <a:endParaRPr lang="es-ES" sz="1200" dirty="0">
                        <a:latin typeface="Times New Roman" panose="02020603050405020304" pitchFamily="18" charset="0"/>
                        <a:cs typeface="Times New Roman" panose="02020603050405020304" pitchFamily="18" charset="0"/>
                      </a:endParaRPr>
                    </a:p>
                  </a:txBody>
                  <a:tcPr/>
                </a:tc>
                <a:tc>
                  <a:txBody>
                    <a:bodyPr/>
                    <a:lstStyle/>
                    <a:p>
                      <a:r>
                        <a:rPr lang="es-ES" sz="1200" dirty="0" smtClean="0">
                          <a:latin typeface="Times New Roman" panose="02020603050405020304" pitchFamily="18" charset="0"/>
                          <a:cs typeface="Times New Roman" panose="02020603050405020304" pitchFamily="18" charset="0"/>
                        </a:rPr>
                        <a:t>3.2e-4</a:t>
                      </a:r>
                      <a:endParaRPr lang="es-ES" sz="1200" dirty="0">
                        <a:latin typeface="Times New Roman" panose="02020603050405020304" pitchFamily="18" charset="0"/>
                        <a:cs typeface="Times New Roman" panose="02020603050405020304" pitchFamily="18" charset="0"/>
                      </a:endParaRPr>
                    </a:p>
                  </a:txBody>
                  <a:tcPr/>
                </a:tc>
              </a:tr>
              <a:tr h="320365">
                <a:tc>
                  <a:txBody>
                    <a:bodyPr/>
                    <a:lstStyle/>
                    <a:p>
                      <a:r>
                        <a:rPr lang="es-ES" sz="1200" dirty="0" smtClean="0">
                          <a:latin typeface="+mn-lt"/>
                          <a:cs typeface="+mn-cs"/>
                        </a:rPr>
                        <a:t>64QAM</a:t>
                      </a:r>
                      <a:endParaRPr lang="es-ES" sz="1200" dirty="0">
                        <a:latin typeface="Times New Roman" panose="02020603050405020304" pitchFamily="18" charset="0"/>
                        <a:cs typeface="Times New Roman" panose="02020603050405020304" pitchFamily="18" charset="0"/>
                      </a:endParaRPr>
                    </a:p>
                  </a:txBody>
                  <a:tcPr/>
                </a:tc>
                <a:tc>
                  <a:txBody>
                    <a:bodyPr/>
                    <a:lstStyle/>
                    <a:p>
                      <a:r>
                        <a:rPr lang="es-ES" sz="1200" dirty="0" smtClean="0">
                          <a:latin typeface="+mn-lt"/>
                          <a:cs typeface="+mn-cs"/>
                        </a:rPr>
                        <a:t>27</a:t>
                      </a:r>
                      <a:endParaRPr lang="es-ES" sz="1200"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dirty="0" smtClean="0">
                          <a:latin typeface="Times New Roman" panose="02020603050405020304" pitchFamily="18" charset="0"/>
                          <a:cs typeface="Times New Roman" panose="02020603050405020304" pitchFamily="18" charset="0"/>
                        </a:rPr>
                        <a:t>23</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0" dirty="0" smtClean="0">
                          <a:solidFill>
                            <a:srgbClr val="C00000"/>
                          </a:solidFill>
                          <a:latin typeface="+mn-lt"/>
                          <a:cs typeface="+mn-cs"/>
                        </a:rPr>
                        <a:t>23,9</a:t>
                      </a:r>
                      <a:endParaRPr lang="es-ES" sz="1200" b="0" dirty="0" smtClean="0">
                        <a:solidFill>
                          <a:srgbClr val="C00000"/>
                        </a:solidFill>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0" dirty="0" smtClean="0">
                          <a:solidFill>
                            <a:srgbClr val="C00000"/>
                          </a:solidFill>
                          <a:latin typeface="Times New Roman" panose="02020603050405020304" pitchFamily="18" charset="0"/>
                          <a:cs typeface="Times New Roman" panose="02020603050405020304" pitchFamily="18" charset="0"/>
                        </a:rPr>
                        <a:t>0.0e-5</a:t>
                      </a:r>
                    </a:p>
                  </a:txBody>
                  <a:tcPr/>
                </a:tc>
                <a:tc>
                  <a:txBody>
                    <a:bodyPr/>
                    <a:lstStyle/>
                    <a:p>
                      <a:r>
                        <a:rPr lang="es-ES" sz="1200" b="0" dirty="0" smtClean="0">
                          <a:solidFill>
                            <a:schemeClr val="tx1"/>
                          </a:solidFill>
                          <a:latin typeface="Times New Roman" panose="02020603050405020304" pitchFamily="18" charset="0"/>
                          <a:cs typeface="Times New Roman" panose="02020603050405020304" pitchFamily="18" charset="0"/>
                        </a:rPr>
                        <a:t>23,6</a:t>
                      </a:r>
                      <a:endParaRPr lang="es-ES" sz="1200" b="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s-ES" sz="1200" b="0" dirty="0" smtClean="0">
                          <a:solidFill>
                            <a:schemeClr val="tx1"/>
                          </a:solidFill>
                          <a:latin typeface="Times New Roman" panose="02020603050405020304" pitchFamily="18" charset="0"/>
                          <a:cs typeface="Times New Roman" panose="02020603050405020304" pitchFamily="18" charset="0"/>
                        </a:rPr>
                        <a:t>0.0e-5</a:t>
                      </a:r>
                      <a:endParaRPr lang="es-ES" sz="1200" b="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s-ES" sz="1200" b="0" dirty="0" smtClean="0">
                          <a:solidFill>
                            <a:schemeClr val="accent4">
                              <a:lumMod val="75000"/>
                            </a:schemeClr>
                          </a:solidFill>
                          <a:latin typeface="Times New Roman" panose="02020603050405020304" pitchFamily="18" charset="0"/>
                          <a:cs typeface="Times New Roman" panose="02020603050405020304" pitchFamily="18" charset="0"/>
                        </a:rPr>
                        <a:t>22,94</a:t>
                      </a:r>
                      <a:endParaRPr lang="es-ES" sz="1200" b="0" dirty="0">
                        <a:solidFill>
                          <a:schemeClr val="accent4">
                            <a:lumMod val="75000"/>
                          </a:schemeClr>
                        </a:solidFill>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s-ES" sz="1200" b="0" kern="1200" dirty="0" smtClean="0">
                          <a:solidFill>
                            <a:schemeClr val="accent4">
                              <a:lumMod val="75000"/>
                            </a:schemeClr>
                          </a:solidFill>
                          <a:latin typeface="Times New Roman" panose="02020603050405020304" pitchFamily="18" charset="0"/>
                          <a:ea typeface="+mn-ea"/>
                          <a:cs typeface="Times New Roman" panose="02020603050405020304" pitchFamily="18" charset="0"/>
                        </a:rPr>
                        <a:t>0.0e-4</a:t>
                      </a:r>
                    </a:p>
                  </a:txBody>
                  <a:tcPr/>
                </a:tc>
              </a:tr>
              <a:tr h="454077">
                <a:tc>
                  <a:txBody>
                    <a:bodyPr/>
                    <a:lstStyle/>
                    <a:p>
                      <a:r>
                        <a:rPr lang="es-ES" sz="1200" dirty="0" smtClean="0"/>
                        <a:t>64-QAM</a:t>
                      </a:r>
                      <a:endParaRPr lang="es-ES" sz="1200" dirty="0">
                        <a:latin typeface="Times New Roman" panose="02020603050405020304" pitchFamily="18" charset="0"/>
                        <a:cs typeface="Times New Roman" panose="02020603050405020304" pitchFamily="18" charset="0"/>
                      </a:endParaRPr>
                    </a:p>
                  </a:txBody>
                  <a:tcPr/>
                </a:tc>
                <a:tc>
                  <a:txBody>
                    <a:bodyPr/>
                    <a:lstStyle/>
                    <a:p>
                      <a:r>
                        <a:rPr lang="es-ES" sz="1200" dirty="0" smtClean="0"/>
                        <a:t>27</a:t>
                      </a:r>
                      <a:endParaRPr lang="es-ES" sz="1200" dirty="0">
                        <a:latin typeface="Times New Roman" panose="02020603050405020304" pitchFamily="18" charset="0"/>
                        <a:cs typeface="Times New Roman" panose="02020603050405020304" pitchFamily="18" charset="0"/>
                      </a:endParaRPr>
                    </a:p>
                  </a:txBody>
                  <a:tcPr/>
                </a:tc>
                <a:tc>
                  <a:txBody>
                    <a:bodyPr/>
                    <a:lstStyle/>
                    <a:p>
                      <a:r>
                        <a:rPr lang="es-ES" sz="1200" dirty="0" smtClean="0">
                          <a:latin typeface="+mn-lt"/>
                          <a:cs typeface="+mn-cs"/>
                        </a:rPr>
                        <a:t>25</a:t>
                      </a:r>
                      <a:endParaRPr lang="es-ES" sz="1200" dirty="0">
                        <a:latin typeface="Times New Roman" panose="02020603050405020304" pitchFamily="18" charset="0"/>
                        <a:cs typeface="Times New Roman" panose="02020603050405020304" pitchFamily="18" charset="0"/>
                      </a:endParaRPr>
                    </a:p>
                  </a:txBody>
                  <a:tcPr/>
                </a:tc>
                <a:tc>
                  <a:txBody>
                    <a:bodyPr/>
                    <a:lstStyle/>
                    <a:p>
                      <a:r>
                        <a:rPr lang="es-ES" sz="1200" dirty="0" smtClean="0">
                          <a:solidFill>
                            <a:srgbClr val="C00000"/>
                          </a:solidFill>
                          <a:latin typeface="+mn-lt"/>
                          <a:cs typeface="+mn-cs"/>
                        </a:rPr>
                        <a:t>27.95</a:t>
                      </a:r>
                      <a:endParaRPr lang="es-ES" sz="1200" dirty="0">
                        <a:solidFill>
                          <a:srgbClr val="C00000"/>
                        </a:solidFill>
                        <a:latin typeface="Times New Roman" panose="02020603050405020304" pitchFamily="18" charset="0"/>
                        <a:cs typeface="Times New Roman" panose="02020603050405020304" pitchFamily="18" charset="0"/>
                      </a:endParaRPr>
                    </a:p>
                  </a:txBody>
                  <a:tcPr/>
                </a:tc>
                <a:tc>
                  <a:txBody>
                    <a:bodyPr/>
                    <a:lstStyle/>
                    <a:p>
                      <a:r>
                        <a:rPr lang="es-ES" sz="1200" dirty="0" smtClean="0">
                          <a:solidFill>
                            <a:srgbClr val="C00000"/>
                          </a:solidFill>
                          <a:latin typeface="Times New Roman" panose="02020603050405020304" pitchFamily="18" charset="0"/>
                          <a:cs typeface="Times New Roman" panose="02020603050405020304" pitchFamily="18" charset="0"/>
                        </a:rPr>
                        <a:t>0.0e-7</a:t>
                      </a:r>
                      <a:endParaRPr lang="es-ES" sz="1200" dirty="0">
                        <a:solidFill>
                          <a:srgbClr val="C00000"/>
                        </a:solidFill>
                        <a:latin typeface="Times New Roman" panose="02020603050405020304" pitchFamily="18" charset="0"/>
                        <a:cs typeface="Times New Roman" panose="02020603050405020304" pitchFamily="18" charset="0"/>
                      </a:endParaRPr>
                    </a:p>
                  </a:txBody>
                  <a:tcPr/>
                </a:tc>
                <a:tc>
                  <a:txBody>
                    <a:bodyPr/>
                    <a:lstStyle/>
                    <a:p>
                      <a:r>
                        <a:rPr lang="es-ES" sz="1200" dirty="0" smtClean="0">
                          <a:solidFill>
                            <a:schemeClr val="tx1"/>
                          </a:solidFill>
                          <a:latin typeface="Times New Roman" panose="02020603050405020304" pitchFamily="18" charset="0"/>
                          <a:cs typeface="Times New Roman" panose="02020603050405020304" pitchFamily="18" charset="0"/>
                        </a:rPr>
                        <a:t>27,78</a:t>
                      </a:r>
                      <a:endParaRPr lang="es-ES"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s-ES" sz="1200" dirty="0" smtClean="0">
                          <a:solidFill>
                            <a:schemeClr val="tx1"/>
                          </a:solidFill>
                          <a:latin typeface="Times New Roman" panose="02020603050405020304" pitchFamily="18" charset="0"/>
                          <a:cs typeface="Times New Roman" panose="02020603050405020304" pitchFamily="18" charset="0"/>
                        </a:rPr>
                        <a:t>0.0e-7</a:t>
                      </a:r>
                      <a:endParaRPr lang="es-ES"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s-ES" sz="1200" dirty="0" smtClean="0">
                          <a:solidFill>
                            <a:schemeClr val="tx1"/>
                          </a:solidFill>
                          <a:latin typeface="Times New Roman" panose="02020603050405020304" pitchFamily="18" charset="0"/>
                          <a:cs typeface="Times New Roman" panose="02020603050405020304" pitchFamily="18" charset="0"/>
                        </a:rPr>
                        <a:t>27,63</a:t>
                      </a:r>
                      <a:endParaRPr lang="es-ES"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dirty="0" smtClean="0">
                          <a:solidFill>
                            <a:schemeClr val="tx1"/>
                          </a:solidFill>
                          <a:latin typeface="Times New Roman" panose="02020603050405020304" pitchFamily="18" charset="0"/>
                          <a:cs typeface="Times New Roman" panose="02020603050405020304" pitchFamily="18" charset="0"/>
                        </a:rPr>
                        <a:t>0.0e-7</a:t>
                      </a:r>
                    </a:p>
                    <a:p>
                      <a:endParaRPr lang="es-ES" sz="1200" dirty="0">
                        <a:solidFill>
                          <a:schemeClr val="tx1"/>
                        </a:solidFill>
                        <a:latin typeface="Times New Roman" panose="02020603050405020304" pitchFamily="18" charset="0"/>
                        <a:cs typeface="Times New Roman" panose="02020603050405020304" pitchFamily="18" charset="0"/>
                      </a:endParaRPr>
                    </a:p>
                  </a:txBody>
                  <a:tcPr/>
                </a:tc>
              </a:tr>
            </a:tbl>
          </a:graphicData>
        </a:graphic>
      </p:graphicFrame>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7467600" cy="939784"/>
          </a:xfrm>
        </p:spPr>
        <p:txBody>
          <a:bodyPr>
            <a:normAutofit fontScale="90000"/>
          </a:bodyPr>
          <a:lstStyle/>
          <a:p>
            <a:r>
              <a:rPr lang="es-ES" dirty="0" smtClean="0"/>
              <a:t>Análisis de la señal de transmisión en canal con desvanecimiento</a:t>
            </a:r>
            <a:endParaRPr lang="es-EC" dirty="0"/>
          </a:p>
        </p:txBody>
      </p:sp>
      <p:pic>
        <p:nvPicPr>
          <p:cNvPr id="7" name="6 Marcador de contenido"/>
          <p:cNvPicPr>
            <a:picLocks noGrp="1"/>
          </p:cNvPicPr>
          <p:nvPr>
            <p:ph sz="quarter" idx="1"/>
          </p:nvPr>
        </p:nvPicPr>
        <p:blipFill rotWithShape="1">
          <a:blip r:embed="rId2"/>
          <a:srcRect l="25829" t="13606" r="16772" b="25169"/>
          <a:stretch/>
        </p:blipFill>
        <p:spPr bwMode="auto">
          <a:xfrm>
            <a:off x="4499992" y="1724060"/>
            <a:ext cx="3744416" cy="2386917"/>
          </a:xfrm>
          <a:prstGeom prst="rect">
            <a:avLst/>
          </a:prstGeom>
          <a:ln>
            <a:noFill/>
          </a:ln>
          <a:extLst>
            <a:ext uri="{53640926-AAD7-44D8-BBD7-CCE9431645EC}">
              <a14:shadowObscured xmlns:a14="http://schemas.microsoft.com/office/drawing/2010/main"/>
            </a:ext>
          </a:extLst>
        </p:spPr>
      </p:pic>
      <p:pic>
        <p:nvPicPr>
          <p:cNvPr id="5" name="4 Imagen"/>
          <p:cNvPicPr/>
          <p:nvPr/>
        </p:nvPicPr>
        <p:blipFill rotWithShape="1">
          <a:blip r:embed="rId3"/>
          <a:srcRect l="48501" t="6271" r="662" b="18474"/>
          <a:stretch/>
        </p:blipFill>
        <p:spPr bwMode="auto">
          <a:xfrm>
            <a:off x="567482" y="1628800"/>
            <a:ext cx="3500462" cy="2500330"/>
          </a:xfrm>
          <a:prstGeom prst="rect">
            <a:avLst/>
          </a:prstGeom>
          <a:ln>
            <a:noFill/>
          </a:ln>
          <a:extLst>
            <a:ext uri="{53640926-AAD7-44D8-BBD7-CCE9431645EC}">
              <a14:shadowObscured xmlns:a14="http://schemas.microsoft.com/office/drawing/2010/main"/>
            </a:ext>
          </a:extLst>
        </p:spPr>
      </p:pic>
      <p:graphicFrame>
        <p:nvGraphicFramePr>
          <p:cNvPr id="3" name="2 Tabla"/>
          <p:cNvGraphicFramePr>
            <a:graphicFrameLocks noGrp="1"/>
          </p:cNvGraphicFramePr>
          <p:nvPr>
            <p:extLst>
              <p:ext uri="{D42A27DB-BD31-4B8C-83A1-F6EECF244321}">
                <p14:modId xmlns:p14="http://schemas.microsoft.com/office/powerpoint/2010/main" val="1540233865"/>
              </p:ext>
            </p:extLst>
          </p:nvPr>
        </p:nvGraphicFramePr>
        <p:xfrm>
          <a:off x="395535" y="4293097"/>
          <a:ext cx="7416825" cy="2304257"/>
        </p:xfrm>
        <a:graphic>
          <a:graphicData uri="http://schemas.openxmlformats.org/drawingml/2006/table">
            <a:tbl>
              <a:tblPr firstRow="1" bandRow="1">
                <a:tableStyleId>{9DCAF9ED-07DC-4A11-8D7F-57B35C25682E}</a:tableStyleId>
              </a:tblPr>
              <a:tblGrid>
                <a:gridCol w="1628083"/>
                <a:gridCol w="1266287"/>
                <a:gridCol w="1266287"/>
                <a:gridCol w="964790"/>
                <a:gridCol w="1145689"/>
                <a:gridCol w="1145689"/>
              </a:tblGrid>
              <a:tr h="921703">
                <a:tc>
                  <a:txBody>
                    <a:bodyPr/>
                    <a:lstStyle/>
                    <a:p>
                      <a:r>
                        <a:rPr lang="es-ES" dirty="0" smtClean="0"/>
                        <a:t>Decodificador</a:t>
                      </a:r>
                      <a:endParaRPr lang="es-ES" dirty="0"/>
                    </a:p>
                  </a:txBody>
                  <a:tcPr/>
                </a:tc>
                <a:tc>
                  <a:txBody>
                    <a:bodyPr/>
                    <a:lstStyle/>
                    <a:p>
                      <a:r>
                        <a:rPr lang="es-ES" dirty="0" smtClean="0"/>
                        <a:t>Potencia (dBm)</a:t>
                      </a:r>
                      <a:endParaRPr lang="es-ES" dirty="0"/>
                    </a:p>
                  </a:txBody>
                  <a:tcPr/>
                </a:tc>
                <a:tc>
                  <a:txBody>
                    <a:bodyPr/>
                    <a:lstStyle/>
                    <a:p>
                      <a:r>
                        <a:rPr lang="es-ES" dirty="0" smtClean="0"/>
                        <a:t>Pot 6 ch (dBm)</a:t>
                      </a:r>
                      <a:endParaRPr lang="es-ES" dirty="0"/>
                    </a:p>
                  </a:txBody>
                  <a:tcPr/>
                </a:tc>
                <a:tc>
                  <a:txBody>
                    <a:bodyPr/>
                    <a:lstStyle/>
                    <a:p>
                      <a:r>
                        <a:rPr lang="es-ES" dirty="0" smtClean="0"/>
                        <a:t>MER</a:t>
                      </a:r>
                      <a:endParaRPr lang="es-ES" dirty="0"/>
                    </a:p>
                  </a:txBody>
                  <a:tcPr/>
                </a:tc>
                <a:tc>
                  <a:txBody>
                    <a:bodyPr/>
                    <a:lstStyle/>
                    <a:p>
                      <a:r>
                        <a:rPr lang="es-ES" dirty="0" smtClean="0"/>
                        <a:t>BER</a:t>
                      </a:r>
                      <a:endParaRPr lang="es-ES" dirty="0"/>
                    </a:p>
                  </a:txBody>
                  <a:tcPr/>
                </a:tc>
                <a:tc>
                  <a:txBody>
                    <a:bodyPr/>
                    <a:lstStyle/>
                    <a:p>
                      <a:r>
                        <a:rPr lang="es-ES" dirty="0" smtClean="0"/>
                        <a:t>PER</a:t>
                      </a:r>
                      <a:endParaRPr lang="es-ES" dirty="0"/>
                    </a:p>
                  </a:txBody>
                  <a:tcPr/>
                </a:tc>
              </a:tr>
              <a:tr h="368681">
                <a:tc>
                  <a:txBody>
                    <a:bodyPr/>
                    <a:lstStyle/>
                    <a:p>
                      <a:r>
                        <a:rPr lang="es-ES" dirty="0" smtClean="0">
                          <a:solidFill>
                            <a:schemeClr val="accent3">
                              <a:lumMod val="75000"/>
                            </a:schemeClr>
                          </a:solidFill>
                        </a:rPr>
                        <a:t>Eitv</a:t>
                      </a:r>
                      <a:endParaRPr lang="es-ES" dirty="0">
                        <a:solidFill>
                          <a:schemeClr val="accent3">
                            <a:lumMod val="75000"/>
                          </a:schemeClr>
                        </a:solidFill>
                      </a:endParaRPr>
                    </a:p>
                  </a:txBody>
                  <a:tcPr/>
                </a:tc>
                <a:tc>
                  <a:txBody>
                    <a:bodyPr/>
                    <a:lstStyle/>
                    <a:p>
                      <a:r>
                        <a:rPr lang="es-ES" dirty="0" smtClean="0">
                          <a:solidFill>
                            <a:schemeClr val="accent3">
                              <a:lumMod val="75000"/>
                            </a:schemeClr>
                          </a:solidFill>
                        </a:rPr>
                        <a:t>-31.4</a:t>
                      </a:r>
                      <a:endParaRPr lang="es-ES" dirty="0">
                        <a:solidFill>
                          <a:schemeClr val="accent3">
                            <a:lumMod val="75000"/>
                          </a:schemeClr>
                        </a:solidFill>
                      </a:endParaRPr>
                    </a:p>
                  </a:txBody>
                  <a:tcPr/>
                </a:tc>
                <a:tc>
                  <a:txBody>
                    <a:bodyPr/>
                    <a:lstStyle/>
                    <a:p>
                      <a:r>
                        <a:rPr lang="es-ES" dirty="0" smtClean="0">
                          <a:solidFill>
                            <a:schemeClr val="accent3">
                              <a:lumMod val="75000"/>
                            </a:schemeClr>
                          </a:solidFill>
                        </a:rPr>
                        <a:t>-32.2</a:t>
                      </a:r>
                      <a:endParaRPr lang="es-ES" dirty="0">
                        <a:solidFill>
                          <a:schemeClr val="accent3">
                            <a:lumMod val="75000"/>
                          </a:schemeClr>
                        </a:solidFill>
                      </a:endParaRPr>
                    </a:p>
                  </a:txBody>
                  <a:tcPr/>
                </a:tc>
                <a:tc>
                  <a:txBody>
                    <a:bodyPr/>
                    <a:lstStyle/>
                    <a:p>
                      <a:r>
                        <a:rPr lang="es-ES" dirty="0" smtClean="0">
                          <a:solidFill>
                            <a:schemeClr val="accent3">
                              <a:lumMod val="75000"/>
                            </a:schemeClr>
                          </a:solidFill>
                        </a:rPr>
                        <a:t>34</a:t>
                      </a:r>
                      <a:endParaRPr lang="es-ES" dirty="0">
                        <a:solidFill>
                          <a:schemeClr val="accent3">
                            <a:lumMod val="75000"/>
                          </a:schemeClr>
                        </a:solidFill>
                      </a:endParaRPr>
                    </a:p>
                  </a:txBody>
                  <a:tcPr/>
                </a:tc>
                <a:tc>
                  <a:txBody>
                    <a:bodyPr/>
                    <a:lstStyle/>
                    <a:p>
                      <a:r>
                        <a:rPr lang="es-ES" dirty="0" smtClean="0">
                          <a:solidFill>
                            <a:schemeClr val="accent3">
                              <a:lumMod val="75000"/>
                            </a:schemeClr>
                          </a:solidFill>
                        </a:rPr>
                        <a:t>0.0e-7</a:t>
                      </a:r>
                      <a:endParaRPr lang="es-ES" dirty="0">
                        <a:solidFill>
                          <a:schemeClr val="accent3">
                            <a:lumMod val="75000"/>
                          </a:schemeClr>
                        </a:solidFill>
                      </a:endParaRPr>
                    </a:p>
                  </a:txBody>
                  <a:tcPr/>
                </a:tc>
                <a:tc>
                  <a:txBody>
                    <a:bodyPr/>
                    <a:lstStyle/>
                    <a:p>
                      <a:r>
                        <a:rPr lang="es-ES" dirty="0" smtClean="0">
                          <a:solidFill>
                            <a:schemeClr val="accent3">
                              <a:lumMod val="75000"/>
                            </a:schemeClr>
                          </a:solidFill>
                        </a:rPr>
                        <a:t>0.0e-4</a:t>
                      </a:r>
                      <a:endParaRPr lang="es-ES" dirty="0">
                        <a:solidFill>
                          <a:schemeClr val="accent3">
                            <a:lumMod val="75000"/>
                          </a:schemeClr>
                        </a:solidFill>
                      </a:endParaRPr>
                    </a:p>
                  </a:txBody>
                  <a:tcPr/>
                </a:tc>
              </a:tr>
              <a:tr h="645192">
                <a:tc>
                  <a:txBody>
                    <a:bodyPr/>
                    <a:lstStyle/>
                    <a:p>
                      <a:r>
                        <a:rPr lang="es-ES" dirty="0" smtClean="0">
                          <a:solidFill>
                            <a:srgbClr val="00B050"/>
                          </a:solidFill>
                        </a:rPr>
                        <a:t>Mundy</a:t>
                      </a:r>
                      <a:r>
                        <a:rPr lang="es-ES" baseline="0" dirty="0" smtClean="0">
                          <a:solidFill>
                            <a:srgbClr val="00B050"/>
                          </a:solidFill>
                        </a:rPr>
                        <a:t> Home</a:t>
                      </a:r>
                      <a:endParaRPr lang="es-ES" dirty="0">
                        <a:solidFill>
                          <a:srgbClr val="00B050"/>
                        </a:solidFill>
                      </a:endParaRPr>
                    </a:p>
                  </a:txBody>
                  <a:tcPr/>
                </a:tc>
                <a:tc>
                  <a:txBody>
                    <a:bodyPr/>
                    <a:lstStyle/>
                    <a:p>
                      <a:r>
                        <a:rPr lang="es-ES" dirty="0" smtClean="0">
                          <a:solidFill>
                            <a:srgbClr val="00B050"/>
                          </a:solidFill>
                        </a:rPr>
                        <a:t>-31.1</a:t>
                      </a:r>
                      <a:endParaRPr lang="es-ES" dirty="0">
                        <a:solidFill>
                          <a:srgbClr val="00B050"/>
                        </a:solidFill>
                      </a:endParaRPr>
                    </a:p>
                  </a:txBody>
                  <a:tcPr/>
                </a:tc>
                <a:tc>
                  <a:txBody>
                    <a:bodyPr/>
                    <a:lstStyle/>
                    <a:p>
                      <a:r>
                        <a:rPr lang="es-ES" dirty="0" smtClean="0">
                          <a:solidFill>
                            <a:srgbClr val="00B050"/>
                          </a:solidFill>
                        </a:rPr>
                        <a:t>-31.9</a:t>
                      </a:r>
                      <a:endParaRPr lang="es-ES" dirty="0">
                        <a:solidFill>
                          <a:srgbClr val="00B050"/>
                        </a:solidFill>
                      </a:endParaRPr>
                    </a:p>
                  </a:txBody>
                  <a:tcPr/>
                </a:tc>
                <a:tc>
                  <a:txBody>
                    <a:bodyPr/>
                    <a:lstStyle/>
                    <a:p>
                      <a:r>
                        <a:rPr lang="es-ES" dirty="0" smtClean="0">
                          <a:solidFill>
                            <a:srgbClr val="00B050"/>
                          </a:solidFill>
                        </a:rPr>
                        <a:t>33.6</a:t>
                      </a:r>
                      <a:endParaRPr lang="es-ES" dirty="0">
                        <a:solidFill>
                          <a:srgbClr val="00B050"/>
                        </a:solidFill>
                      </a:endParaRPr>
                    </a:p>
                  </a:txBody>
                  <a:tcPr/>
                </a:tc>
                <a:tc>
                  <a:txBody>
                    <a:bodyPr/>
                    <a:lstStyle/>
                    <a:p>
                      <a:r>
                        <a:rPr lang="es-ES" dirty="0" smtClean="0">
                          <a:solidFill>
                            <a:srgbClr val="00B050"/>
                          </a:solidFill>
                        </a:rPr>
                        <a:t>0.0e-6</a:t>
                      </a:r>
                      <a:endParaRPr lang="es-ES" dirty="0">
                        <a:solidFill>
                          <a:srgbClr val="00B050"/>
                        </a:solidFill>
                      </a:endParaRPr>
                    </a:p>
                  </a:txBody>
                  <a:tcPr/>
                </a:tc>
                <a:tc>
                  <a:txBody>
                    <a:bodyPr/>
                    <a:lstStyle/>
                    <a:p>
                      <a:r>
                        <a:rPr lang="es-ES" dirty="0" smtClean="0">
                          <a:solidFill>
                            <a:srgbClr val="00B050"/>
                          </a:solidFill>
                        </a:rPr>
                        <a:t>0.0e-5</a:t>
                      </a:r>
                      <a:endParaRPr lang="es-ES" dirty="0">
                        <a:solidFill>
                          <a:srgbClr val="00B050"/>
                        </a:solidFill>
                      </a:endParaRPr>
                    </a:p>
                  </a:txBody>
                  <a:tcPr/>
                </a:tc>
              </a:tr>
              <a:tr h="368681">
                <a:tc>
                  <a:txBody>
                    <a:bodyPr/>
                    <a:lstStyle/>
                    <a:p>
                      <a:r>
                        <a:rPr lang="es-ES" dirty="0" smtClean="0">
                          <a:solidFill>
                            <a:schemeClr val="accent4">
                              <a:lumMod val="75000"/>
                            </a:schemeClr>
                          </a:solidFill>
                        </a:rPr>
                        <a:t>Pixela</a:t>
                      </a:r>
                      <a:endParaRPr lang="es-ES" dirty="0">
                        <a:solidFill>
                          <a:schemeClr val="accent4">
                            <a:lumMod val="75000"/>
                          </a:schemeClr>
                        </a:solidFill>
                      </a:endParaRPr>
                    </a:p>
                  </a:txBody>
                  <a:tcPr/>
                </a:tc>
                <a:tc>
                  <a:txBody>
                    <a:bodyPr/>
                    <a:lstStyle/>
                    <a:p>
                      <a:r>
                        <a:rPr lang="es-ES" dirty="0" smtClean="0">
                          <a:solidFill>
                            <a:schemeClr val="accent4">
                              <a:lumMod val="75000"/>
                            </a:schemeClr>
                          </a:solidFill>
                        </a:rPr>
                        <a:t>-30.9</a:t>
                      </a:r>
                      <a:endParaRPr lang="es-ES" dirty="0">
                        <a:solidFill>
                          <a:schemeClr val="accent4">
                            <a:lumMod val="75000"/>
                          </a:schemeClr>
                        </a:solidFill>
                      </a:endParaRPr>
                    </a:p>
                  </a:txBody>
                  <a:tcPr/>
                </a:tc>
                <a:tc>
                  <a:txBody>
                    <a:bodyPr/>
                    <a:lstStyle/>
                    <a:p>
                      <a:r>
                        <a:rPr lang="es-ES" dirty="0" smtClean="0">
                          <a:solidFill>
                            <a:schemeClr val="accent4">
                              <a:lumMod val="75000"/>
                            </a:schemeClr>
                          </a:solidFill>
                        </a:rPr>
                        <a:t>31.7</a:t>
                      </a:r>
                      <a:endParaRPr lang="es-ES" dirty="0">
                        <a:solidFill>
                          <a:schemeClr val="accent4">
                            <a:lumMod val="75000"/>
                          </a:schemeClr>
                        </a:solidFill>
                      </a:endParaRPr>
                    </a:p>
                  </a:txBody>
                  <a:tcPr/>
                </a:tc>
                <a:tc>
                  <a:txBody>
                    <a:bodyPr/>
                    <a:lstStyle/>
                    <a:p>
                      <a:r>
                        <a:rPr lang="es-ES" dirty="0" smtClean="0">
                          <a:solidFill>
                            <a:schemeClr val="accent4">
                              <a:lumMod val="75000"/>
                            </a:schemeClr>
                          </a:solidFill>
                        </a:rPr>
                        <a:t>32,8</a:t>
                      </a:r>
                      <a:endParaRPr lang="es-ES" dirty="0">
                        <a:solidFill>
                          <a:schemeClr val="accent4">
                            <a:lumMod val="75000"/>
                          </a:schemeClr>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solidFill>
                            <a:schemeClr val="accent4">
                              <a:lumMod val="75000"/>
                            </a:schemeClr>
                          </a:solidFill>
                        </a:rPr>
                        <a:t>0.0e-6</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solidFill>
                            <a:schemeClr val="accent4">
                              <a:lumMod val="75000"/>
                            </a:schemeClr>
                          </a:solidFill>
                        </a:rPr>
                        <a:t>0.0e-5</a:t>
                      </a:r>
                    </a:p>
                  </a:txBody>
                  <a:tcPr/>
                </a:tc>
              </a:tr>
            </a:tbl>
          </a:graphicData>
        </a:graphic>
      </p:graphicFrame>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Interactividad</a:t>
            </a:r>
            <a:endParaRPr lang="es-EC" dirty="0"/>
          </a:p>
        </p:txBody>
      </p:sp>
      <p:pic>
        <p:nvPicPr>
          <p:cNvPr id="4" name="3 Imagen"/>
          <p:cNvPicPr/>
          <p:nvPr/>
        </p:nvPicPr>
        <p:blipFill>
          <a:blip r:embed="rId2">
            <a:extLst>
              <a:ext uri="{28A0092B-C50C-407E-A947-70E740481C1C}">
                <a14:useLocalDpi xmlns:a14="http://schemas.microsoft.com/office/drawing/2010/main" val="0"/>
              </a:ext>
            </a:extLst>
          </a:blip>
          <a:srcRect/>
          <a:stretch>
            <a:fillRect/>
          </a:stretch>
        </p:blipFill>
        <p:spPr bwMode="auto">
          <a:xfrm>
            <a:off x="539552" y="1773638"/>
            <a:ext cx="3929090" cy="2286016"/>
          </a:xfrm>
          <a:prstGeom prst="rect">
            <a:avLst/>
          </a:prstGeom>
          <a:noFill/>
          <a:ln>
            <a:noFill/>
          </a:ln>
        </p:spPr>
      </p:pic>
      <p:graphicFrame>
        <p:nvGraphicFramePr>
          <p:cNvPr id="3" name="2 Tabla"/>
          <p:cNvGraphicFramePr>
            <a:graphicFrameLocks noGrp="1"/>
          </p:cNvGraphicFramePr>
          <p:nvPr>
            <p:extLst>
              <p:ext uri="{D42A27DB-BD31-4B8C-83A1-F6EECF244321}">
                <p14:modId xmlns:p14="http://schemas.microsoft.com/office/powerpoint/2010/main" val="4265422171"/>
              </p:ext>
            </p:extLst>
          </p:nvPr>
        </p:nvGraphicFramePr>
        <p:xfrm>
          <a:off x="1115616" y="4725144"/>
          <a:ext cx="6096000" cy="1483360"/>
        </p:xfrm>
        <a:graphic>
          <a:graphicData uri="http://schemas.openxmlformats.org/drawingml/2006/table">
            <a:tbl>
              <a:tblPr firstRow="1" bandRow="1">
                <a:tableStyleId>{8799B23B-EC83-4686-B30A-512413B5E67A}</a:tableStyleId>
              </a:tblPr>
              <a:tblGrid>
                <a:gridCol w="3048000"/>
                <a:gridCol w="3048000"/>
              </a:tblGrid>
              <a:tr h="370840">
                <a:tc>
                  <a:txBody>
                    <a:bodyPr/>
                    <a:lstStyle/>
                    <a:p>
                      <a:r>
                        <a:rPr lang="es-ES" dirty="0" smtClean="0"/>
                        <a:t>Decodificador</a:t>
                      </a:r>
                      <a:endParaRPr lang="es-ES" dirty="0"/>
                    </a:p>
                  </a:txBody>
                  <a:tcPr/>
                </a:tc>
                <a:tc>
                  <a:txBody>
                    <a:bodyPr/>
                    <a:lstStyle/>
                    <a:p>
                      <a:r>
                        <a:rPr lang="es-ES" dirty="0" smtClean="0"/>
                        <a:t>Interactividad</a:t>
                      </a:r>
                      <a:endParaRPr lang="es-ES" dirty="0"/>
                    </a:p>
                  </a:txBody>
                  <a:tcPr/>
                </a:tc>
              </a:tr>
              <a:tr h="370840">
                <a:tc>
                  <a:txBody>
                    <a:bodyPr/>
                    <a:lstStyle/>
                    <a:p>
                      <a:r>
                        <a:rPr lang="es-ES" dirty="0" smtClean="0"/>
                        <a:t>Eitv</a:t>
                      </a:r>
                      <a:endParaRPr lang="es-ES" dirty="0"/>
                    </a:p>
                  </a:txBody>
                  <a:tcPr/>
                </a:tc>
                <a:tc>
                  <a:txBody>
                    <a:bodyPr/>
                    <a:lstStyle/>
                    <a:p>
                      <a:r>
                        <a:rPr lang="es-ES" dirty="0" smtClean="0"/>
                        <a:t>Aplica</a:t>
                      </a:r>
                      <a:endParaRPr lang="es-ES" dirty="0"/>
                    </a:p>
                  </a:txBody>
                  <a:tcPr/>
                </a:tc>
              </a:tr>
              <a:tr h="370840">
                <a:tc>
                  <a:txBody>
                    <a:bodyPr/>
                    <a:lstStyle/>
                    <a:p>
                      <a:r>
                        <a:rPr lang="es-ES" dirty="0" smtClean="0"/>
                        <a:t>Mundy home</a:t>
                      </a:r>
                      <a:endParaRPr lang="es-ES" dirty="0"/>
                    </a:p>
                  </a:txBody>
                  <a:tcPr/>
                </a:tc>
                <a:tc>
                  <a:txBody>
                    <a:bodyPr/>
                    <a:lstStyle/>
                    <a:p>
                      <a:r>
                        <a:rPr lang="es-ES" dirty="0" smtClean="0"/>
                        <a:t>No aplica</a:t>
                      </a:r>
                      <a:endParaRPr lang="es-ES" dirty="0"/>
                    </a:p>
                  </a:txBody>
                  <a:tcPr/>
                </a:tc>
              </a:tr>
              <a:tr h="370840">
                <a:tc>
                  <a:txBody>
                    <a:bodyPr/>
                    <a:lstStyle/>
                    <a:p>
                      <a:r>
                        <a:rPr lang="es-ES" dirty="0" smtClean="0"/>
                        <a:t>Pixela</a:t>
                      </a:r>
                      <a:endParaRPr lang="es-ES" dirty="0"/>
                    </a:p>
                  </a:txBody>
                  <a:tcPr/>
                </a:tc>
                <a:tc>
                  <a:txBody>
                    <a:bodyPr/>
                    <a:lstStyle/>
                    <a:p>
                      <a:r>
                        <a:rPr lang="es-ES" dirty="0" smtClean="0"/>
                        <a:t>No</a:t>
                      </a:r>
                      <a:r>
                        <a:rPr lang="es-ES" baseline="0" dirty="0" smtClean="0"/>
                        <a:t> aplica</a:t>
                      </a:r>
                      <a:endParaRPr lang="es-ES" dirty="0"/>
                    </a:p>
                  </a:txBody>
                  <a:tcPr/>
                </a:tc>
              </a:tr>
            </a:tbl>
          </a:graphicData>
        </a:graphic>
      </p:graphicFrame>
      <p:pic>
        <p:nvPicPr>
          <p:cNvPr id="5" name="4 Imagen"/>
          <p:cNvPicPr/>
          <p:nvPr/>
        </p:nvPicPr>
        <p:blipFill rotWithShape="1">
          <a:blip r:embed="rId3"/>
          <a:srcRect l="9172" t="12229" r="15520" b="14397"/>
          <a:stretch/>
        </p:blipFill>
        <p:spPr bwMode="auto">
          <a:xfrm>
            <a:off x="4644008" y="1773638"/>
            <a:ext cx="3816423" cy="2286016"/>
          </a:xfrm>
          <a:prstGeom prst="rect">
            <a:avLst/>
          </a:prstGeom>
          <a:ln>
            <a:noFill/>
          </a:ln>
          <a:extLst>
            <a:ext uri="{53640926-AAD7-44D8-BBD7-CCE9431645EC}">
              <a14:shadowObscured xmlns:a14="http://schemas.microsoft.com/office/drawing/2010/main"/>
            </a:ext>
          </a:extLst>
        </p:spPr>
      </p:pic>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7467600" cy="725470"/>
          </a:xfrm>
        </p:spPr>
        <p:txBody>
          <a:bodyPr>
            <a:normAutofit/>
          </a:bodyPr>
          <a:lstStyle/>
          <a:p>
            <a:r>
              <a:rPr lang="es-ES" dirty="0" smtClean="0"/>
              <a:t>Conclusiones</a:t>
            </a:r>
            <a:endParaRPr lang="es-ES" dirty="0"/>
          </a:p>
        </p:txBody>
      </p:sp>
      <p:sp>
        <p:nvSpPr>
          <p:cNvPr id="5" name="4 Marcador de contenido"/>
          <p:cNvSpPr>
            <a:spLocks noGrp="1"/>
          </p:cNvSpPr>
          <p:nvPr>
            <p:ph sz="quarter" idx="1"/>
          </p:nvPr>
        </p:nvSpPr>
        <p:spPr>
          <a:xfrm>
            <a:off x="457200" y="1071546"/>
            <a:ext cx="8043890" cy="5402406"/>
          </a:xfrm>
        </p:spPr>
        <p:txBody>
          <a:bodyPr>
            <a:normAutofit fontScale="92500" lnSpcReduction="10000"/>
          </a:bodyPr>
          <a:lstStyle/>
          <a:p>
            <a:pPr lvl="0"/>
            <a:r>
              <a:rPr lang="es-EC" sz="2200" dirty="0" smtClean="0">
                <a:latin typeface="Arial" pitchFamily="34" charset="0"/>
                <a:cs typeface="Arial" pitchFamily="34" charset="0"/>
              </a:rPr>
              <a:t>Se analizó la calidad de STB, en base a las especificaciones técnicas establecidas por el fabricante y parámetros establecidos en la Resolución RTV-961-26-CONATEL 2011.</a:t>
            </a:r>
          </a:p>
          <a:p>
            <a:endParaRPr lang="es-EC" sz="2200" dirty="0" smtClean="0">
              <a:latin typeface="Arial" pitchFamily="34" charset="0"/>
              <a:cs typeface="Arial" pitchFamily="34" charset="0"/>
            </a:endParaRPr>
          </a:p>
          <a:p>
            <a:pPr lvl="0"/>
            <a:r>
              <a:rPr lang="es-EC" sz="2200" dirty="0" smtClean="0">
                <a:latin typeface="Arial" pitchFamily="34" charset="0"/>
                <a:cs typeface="Arial" pitchFamily="34" charset="0"/>
              </a:rPr>
              <a:t>El presente proyecto permite la homologación de STB y en base a parámetros utilizados para el análisis también se puede evaluar los televisores que incluyen sintonizadores ISDB-Tb, ya que en el mercado se comercializarán tanto STB como televisores.</a:t>
            </a:r>
          </a:p>
          <a:p>
            <a:pPr>
              <a:buNone/>
            </a:pPr>
            <a:r>
              <a:rPr lang="es-EC" sz="2200" dirty="0" smtClean="0">
                <a:latin typeface="Arial" pitchFamily="34" charset="0"/>
                <a:cs typeface="Arial" pitchFamily="34" charset="0"/>
              </a:rPr>
              <a:t> </a:t>
            </a:r>
          </a:p>
          <a:p>
            <a:pPr lvl="0"/>
            <a:r>
              <a:rPr lang="es-EC" sz="2200" dirty="0" smtClean="0">
                <a:latin typeface="Arial" pitchFamily="34" charset="0"/>
                <a:cs typeface="Arial" pitchFamily="34" charset="0"/>
              </a:rPr>
              <a:t>Dependiendo del tipo de STB analizado en el proyecto se logró determinar que el equipo EITV tiene un mejor rendimiento frente a efectos de canales con AWGN y desvanecimientos.</a:t>
            </a:r>
          </a:p>
          <a:p>
            <a:endParaRPr lang="es-EC" sz="2200" dirty="0" smtClean="0">
              <a:latin typeface="Arial" pitchFamily="34" charset="0"/>
              <a:cs typeface="Arial" pitchFamily="34" charset="0"/>
            </a:endParaRPr>
          </a:p>
          <a:p>
            <a:pPr lvl="0"/>
            <a:r>
              <a:rPr lang="es-EC" sz="2200" dirty="0" smtClean="0">
                <a:latin typeface="Arial" pitchFamily="34" charset="0"/>
                <a:cs typeface="Arial" pitchFamily="34" charset="0"/>
              </a:rPr>
              <a:t>En las pruebas realizadas las especificaciones técnicas mínimas establecidas se deben cumplir obligatoriamente en los equipos STB lo cual se puede corroborar en los resultados ya que así se garantiza un óptimo funcionamiento.</a:t>
            </a:r>
          </a:p>
          <a:p>
            <a:endParaRPr lang="es-EC" dirty="0" smtClean="0"/>
          </a:p>
        </p:txBody>
      </p:sp>
    </p:spTree>
    <p:extLst>
      <p:ext uri="{BB962C8B-B14F-4D97-AF65-F5344CB8AC3E}">
        <p14:creationId xmlns:p14="http://schemas.microsoft.com/office/powerpoint/2010/main" val="216774236"/>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Llamada rectangular redondeada"/>
          <p:cNvSpPr/>
          <p:nvPr/>
        </p:nvSpPr>
        <p:spPr>
          <a:xfrm>
            <a:off x="2071670" y="4071942"/>
            <a:ext cx="4032448" cy="2473245"/>
          </a:xfrm>
          <a:custGeom>
            <a:avLst/>
            <a:gdLst>
              <a:gd name="connsiteX0" fmla="*/ 0 w 4032448"/>
              <a:gd name="connsiteY0" fmla="*/ 348046 h 2088232"/>
              <a:gd name="connsiteX1" fmla="*/ 348046 w 4032448"/>
              <a:gd name="connsiteY1" fmla="*/ 0 h 2088232"/>
              <a:gd name="connsiteX2" fmla="*/ 672075 w 4032448"/>
              <a:gd name="connsiteY2" fmla="*/ 0 h 2088232"/>
              <a:gd name="connsiteX3" fmla="*/ 672075 w 4032448"/>
              <a:gd name="connsiteY3" fmla="*/ 0 h 2088232"/>
              <a:gd name="connsiteX4" fmla="*/ 1680187 w 4032448"/>
              <a:gd name="connsiteY4" fmla="*/ 0 h 2088232"/>
              <a:gd name="connsiteX5" fmla="*/ 3684402 w 4032448"/>
              <a:gd name="connsiteY5" fmla="*/ 0 h 2088232"/>
              <a:gd name="connsiteX6" fmla="*/ 4032448 w 4032448"/>
              <a:gd name="connsiteY6" fmla="*/ 348046 h 2088232"/>
              <a:gd name="connsiteX7" fmla="*/ 4032448 w 4032448"/>
              <a:gd name="connsiteY7" fmla="*/ 1218135 h 2088232"/>
              <a:gd name="connsiteX8" fmla="*/ 4032448 w 4032448"/>
              <a:gd name="connsiteY8" fmla="*/ 1218135 h 2088232"/>
              <a:gd name="connsiteX9" fmla="*/ 4032448 w 4032448"/>
              <a:gd name="connsiteY9" fmla="*/ 1740193 h 2088232"/>
              <a:gd name="connsiteX10" fmla="*/ 4032448 w 4032448"/>
              <a:gd name="connsiteY10" fmla="*/ 1740186 h 2088232"/>
              <a:gd name="connsiteX11" fmla="*/ 3684402 w 4032448"/>
              <a:gd name="connsiteY11" fmla="*/ 2088232 h 2088232"/>
              <a:gd name="connsiteX12" fmla="*/ 1680187 w 4032448"/>
              <a:gd name="connsiteY12" fmla="*/ 2088232 h 2088232"/>
              <a:gd name="connsiteX13" fmla="*/ 1176144 w 4032448"/>
              <a:gd name="connsiteY13" fmla="*/ 2349261 h 2088232"/>
              <a:gd name="connsiteX14" fmla="*/ 672075 w 4032448"/>
              <a:gd name="connsiteY14" fmla="*/ 2088232 h 2088232"/>
              <a:gd name="connsiteX15" fmla="*/ 348046 w 4032448"/>
              <a:gd name="connsiteY15" fmla="*/ 2088232 h 2088232"/>
              <a:gd name="connsiteX16" fmla="*/ 0 w 4032448"/>
              <a:gd name="connsiteY16" fmla="*/ 1740186 h 2088232"/>
              <a:gd name="connsiteX17" fmla="*/ 0 w 4032448"/>
              <a:gd name="connsiteY17" fmla="*/ 1740193 h 2088232"/>
              <a:gd name="connsiteX18" fmla="*/ 0 w 4032448"/>
              <a:gd name="connsiteY18" fmla="*/ 1218135 h 2088232"/>
              <a:gd name="connsiteX19" fmla="*/ 0 w 4032448"/>
              <a:gd name="connsiteY19" fmla="*/ 1218135 h 2088232"/>
              <a:gd name="connsiteX20" fmla="*/ 0 w 4032448"/>
              <a:gd name="connsiteY20" fmla="*/ 348046 h 2088232"/>
              <a:gd name="connsiteX0" fmla="*/ 0 w 4032448"/>
              <a:gd name="connsiteY0" fmla="*/ 348046 h 2126839"/>
              <a:gd name="connsiteX1" fmla="*/ 348046 w 4032448"/>
              <a:gd name="connsiteY1" fmla="*/ 0 h 2126839"/>
              <a:gd name="connsiteX2" fmla="*/ 672075 w 4032448"/>
              <a:gd name="connsiteY2" fmla="*/ 0 h 2126839"/>
              <a:gd name="connsiteX3" fmla="*/ 672075 w 4032448"/>
              <a:gd name="connsiteY3" fmla="*/ 0 h 2126839"/>
              <a:gd name="connsiteX4" fmla="*/ 1680187 w 4032448"/>
              <a:gd name="connsiteY4" fmla="*/ 0 h 2126839"/>
              <a:gd name="connsiteX5" fmla="*/ 3684402 w 4032448"/>
              <a:gd name="connsiteY5" fmla="*/ 0 h 2126839"/>
              <a:gd name="connsiteX6" fmla="*/ 4032448 w 4032448"/>
              <a:gd name="connsiteY6" fmla="*/ 348046 h 2126839"/>
              <a:gd name="connsiteX7" fmla="*/ 4032448 w 4032448"/>
              <a:gd name="connsiteY7" fmla="*/ 1218135 h 2126839"/>
              <a:gd name="connsiteX8" fmla="*/ 4032448 w 4032448"/>
              <a:gd name="connsiteY8" fmla="*/ 1218135 h 2126839"/>
              <a:gd name="connsiteX9" fmla="*/ 4032448 w 4032448"/>
              <a:gd name="connsiteY9" fmla="*/ 1740193 h 2126839"/>
              <a:gd name="connsiteX10" fmla="*/ 4032448 w 4032448"/>
              <a:gd name="connsiteY10" fmla="*/ 1740186 h 2126839"/>
              <a:gd name="connsiteX11" fmla="*/ 3684402 w 4032448"/>
              <a:gd name="connsiteY11" fmla="*/ 2088232 h 2126839"/>
              <a:gd name="connsiteX12" fmla="*/ 1680187 w 4032448"/>
              <a:gd name="connsiteY12" fmla="*/ 2088232 h 2126839"/>
              <a:gd name="connsiteX13" fmla="*/ 1151431 w 4032448"/>
              <a:gd name="connsiteY13" fmla="*/ 2126839 h 2126839"/>
              <a:gd name="connsiteX14" fmla="*/ 672075 w 4032448"/>
              <a:gd name="connsiteY14" fmla="*/ 2088232 h 2126839"/>
              <a:gd name="connsiteX15" fmla="*/ 348046 w 4032448"/>
              <a:gd name="connsiteY15" fmla="*/ 2088232 h 2126839"/>
              <a:gd name="connsiteX16" fmla="*/ 0 w 4032448"/>
              <a:gd name="connsiteY16" fmla="*/ 1740186 h 2126839"/>
              <a:gd name="connsiteX17" fmla="*/ 0 w 4032448"/>
              <a:gd name="connsiteY17" fmla="*/ 1740193 h 2126839"/>
              <a:gd name="connsiteX18" fmla="*/ 0 w 4032448"/>
              <a:gd name="connsiteY18" fmla="*/ 1218135 h 2126839"/>
              <a:gd name="connsiteX19" fmla="*/ 0 w 4032448"/>
              <a:gd name="connsiteY19" fmla="*/ 1218135 h 2126839"/>
              <a:gd name="connsiteX20" fmla="*/ 0 w 4032448"/>
              <a:gd name="connsiteY20" fmla="*/ 348046 h 2126839"/>
              <a:gd name="connsiteX0" fmla="*/ 0 w 4032448"/>
              <a:gd name="connsiteY0" fmla="*/ 348046 h 2088232"/>
              <a:gd name="connsiteX1" fmla="*/ 348046 w 4032448"/>
              <a:gd name="connsiteY1" fmla="*/ 0 h 2088232"/>
              <a:gd name="connsiteX2" fmla="*/ 672075 w 4032448"/>
              <a:gd name="connsiteY2" fmla="*/ 0 h 2088232"/>
              <a:gd name="connsiteX3" fmla="*/ 672075 w 4032448"/>
              <a:gd name="connsiteY3" fmla="*/ 0 h 2088232"/>
              <a:gd name="connsiteX4" fmla="*/ 1680187 w 4032448"/>
              <a:gd name="connsiteY4" fmla="*/ 0 h 2088232"/>
              <a:gd name="connsiteX5" fmla="*/ 3684402 w 4032448"/>
              <a:gd name="connsiteY5" fmla="*/ 0 h 2088232"/>
              <a:gd name="connsiteX6" fmla="*/ 4032448 w 4032448"/>
              <a:gd name="connsiteY6" fmla="*/ 348046 h 2088232"/>
              <a:gd name="connsiteX7" fmla="*/ 4032448 w 4032448"/>
              <a:gd name="connsiteY7" fmla="*/ 1218135 h 2088232"/>
              <a:gd name="connsiteX8" fmla="*/ 4032448 w 4032448"/>
              <a:gd name="connsiteY8" fmla="*/ 1218135 h 2088232"/>
              <a:gd name="connsiteX9" fmla="*/ 4032448 w 4032448"/>
              <a:gd name="connsiteY9" fmla="*/ 1740193 h 2088232"/>
              <a:gd name="connsiteX10" fmla="*/ 4032448 w 4032448"/>
              <a:gd name="connsiteY10" fmla="*/ 1740186 h 2088232"/>
              <a:gd name="connsiteX11" fmla="*/ 3684402 w 4032448"/>
              <a:gd name="connsiteY11" fmla="*/ 2088232 h 2088232"/>
              <a:gd name="connsiteX12" fmla="*/ 1680187 w 4032448"/>
              <a:gd name="connsiteY12" fmla="*/ 2088232 h 2088232"/>
              <a:gd name="connsiteX13" fmla="*/ 1151431 w 4032448"/>
              <a:gd name="connsiteY13" fmla="*/ 2077412 h 2088232"/>
              <a:gd name="connsiteX14" fmla="*/ 672075 w 4032448"/>
              <a:gd name="connsiteY14" fmla="*/ 2088232 h 2088232"/>
              <a:gd name="connsiteX15" fmla="*/ 348046 w 4032448"/>
              <a:gd name="connsiteY15" fmla="*/ 2088232 h 2088232"/>
              <a:gd name="connsiteX16" fmla="*/ 0 w 4032448"/>
              <a:gd name="connsiteY16" fmla="*/ 1740186 h 2088232"/>
              <a:gd name="connsiteX17" fmla="*/ 0 w 4032448"/>
              <a:gd name="connsiteY17" fmla="*/ 1740193 h 2088232"/>
              <a:gd name="connsiteX18" fmla="*/ 0 w 4032448"/>
              <a:gd name="connsiteY18" fmla="*/ 1218135 h 2088232"/>
              <a:gd name="connsiteX19" fmla="*/ 0 w 4032448"/>
              <a:gd name="connsiteY19" fmla="*/ 1218135 h 2088232"/>
              <a:gd name="connsiteX20" fmla="*/ 0 w 4032448"/>
              <a:gd name="connsiteY20" fmla="*/ 348046 h 2088232"/>
              <a:gd name="connsiteX0" fmla="*/ 0 w 4032448"/>
              <a:gd name="connsiteY0" fmla="*/ 348046 h 2114483"/>
              <a:gd name="connsiteX1" fmla="*/ 348046 w 4032448"/>
              <a:gd name="connsiteY1" fmla="*/ 0 h 2114483"/>
              <a:gd name="connsiteX2" fmla="*/ 672075 w 4032448"/>
              <a:gd name="connsiteY2" fmla="*/ 0 h 2114483"/>
              <a:gd name="connsiteX3" fmla="*/ 672075 w 4032448"/>
              <a:gd name="connsiteY3" fmla="*/ 0 h 2114483"/>
              <a:gd name="connsiteX4" fmla="*/ 1680187 w 4032448"/>
              <a:gd name="connsiteY4" fmla="*/ 0 h 2114483"/>
              <a:gd name="connsiteX5" fmla="*/ 3684402 w 4032448"/>
              <a:gd name="connsiteY5" fmla="*/ 0 h 2114483"/>
              <a:gd name="connsiteX6" fmla="*/ 4032448 w 4032448"/>
              <a:gd name="connsiteY6" fmla="*/ 348046 h 2114483"/>
              <a:gd name="connsiteX7" fmla="*/ 4032448 w 4032448"/>
              <a:gd name="connsiteY7" fmla="*/ 1218135 h 2114483"/>
              <a:gd name="connsiteX8" fmla="*/ 4032448 w 4032448"/>
              <a:gd name="connsiteY8" fmla="*/ 1218135 h 2114483"/>
              <a:gd name="connsiteX9" fmla="*/ 4032448 w 4032448"/>
              <a:gd name="connsiteY9" fmla="*/ 1740193 h 2114483"/>
              <a:gd name="connsiteX10" fmla="*/ 4032448 w 4032448"/>
              <a:gd name="connsiteY10" fmla="*/ 1740186 h 2114483"/>
              <a:gd name="connsiteX11" fmla="*/ 3684402 w 4032448"/>
              <a:gd name="connsiteY11" fmla="*/ 2088232 h 2114483"/>
              <a:gd name="connsiteX12" fmla="*/ 1680187 w 4032448"/>
              <a:gd name="connsiteY12" fmla="*/ 2088232 h 2114483"/>
              <a:gd name="connsiteX13" fmla="*/ 1151431 w 4032448"/>
              <a:gd name="connsiteY13" fmla="*/ 2114483 h 2114483"/>
              <a:gd name="connsiteX14" fmla="*/ 672075 w 4032448"/>
              <a:gd name="connsiteY14" fmla="*/ 2088232 h 2114483"/>
              <a:gd name="connsiteX15" fmla="*/ 348046 w 4032448"/>
              <a:gd name="connsiteY15" fmla="*/ 2088232 h 2114483"/>
              <a:gd name="connsiteX16" fmla="*/ 0 w 4032448"/>
              <a:gd name="connsiteY16" fmla="*/ 1740186 h 2114483"/>
              <a:gd name="connsiteX17" fmla="*/ 0 w 4032448"/>
              <a:gd name="connsiteY17" fmla="*/ 1740193 h 2114483"/>
              <a:gd name="connsiteX18" fmla="*/ 0 w 4032448"/>
              <a:gd name="connsiteY18" fmla="*/ 1218135 h 2114483"/>
              <a:gd name="connsiteX19" fmla="*/ 0 w 4032448"/>
              <a:gd name="connsiteY19" fmla="*/ 1218135 h 2114483"/>
              <a:gd name="connsiteX20" fmla="*/ 0 w 4032448"/>
              <a:gd name="connsiteY20" fmla="*/ 348046 h 2114483"/>
              <a:gd name="connsiteX0" fmla="*/ 0 w 4032448"/>
              <a:gd name="connsiteY0" fmla="*/ 348046 h 2088232"/>
              <a:gd name="connsiteX1" fmla="*/ 348046 w 4032448"/>
              <a:gd name="connsiteY1" fmla="*/ 0 h 2088232"/>
              <a:gd name="connsiteX2" fmla="*/ 672075 w 4032448"/>
              <a:gd name="connsiteY2" fmla="*/ 0 h 2088232"/>
              <a:gd name="connsiteX3" fmla="*/ 672075 w 4032448"/>
              <a:gd name="connsiteY3" fmla="*/ 0 h 2088232"/>
              <a:gd name="connsiteX4" fmla="*/ 1680187 w 4032448"/>
              <a:gd name="connsiteY4" fmla="*/ 0 h 2088232"/>
              <a:gd name="connsiteX5" fmla="*/ 3684402 w 4032448"/>
              <a:gd name="connsiteY5" fmla="*/ 0 h 2088232"/>
              <a:gd name="connsiteX6" fmla="*/ 4032448 w 4032448"/>
              <a:gd name="connsiteY6" fmla="*/ 348046 h 2088232"/>
              <a:gd name="connsiteX7" fmla="*/ 4032448 w 4032448"/>
              <a:gd name="connsiteY7" fmla="*/ 1218135 h 2088232"/>
              <a:gd name="connsiteX8" fmla="*/ 4032448 w 4032448"/>
              <a:gd name="connsiteY8" fmla="*/ 1218135 h 2088232"/>
              <a:gd name="connsiteX9" fmla="*/ 4032448 w 4032448"/>
              <a:gd name="connsiteY9" fmla="*/ 1740193 h 2088232"/>
              <a:gd name="connsiteX10" fmla="*/ 4032448 w 4032448"/>
              <a:gd name="connsiteY10" fmla="*/ 1740186 h 2088232"/>
              <a:gd name="connsiteX11" fmla="*/ 3684402 w 4032448"/>
              <a:gd name="connsiteY11" fmla="*/ 2088232 h 2088232"/>
              <a:gd name="connsiteX12" fmla="*/ 1680187 w 4032448"/>
              <a:gd name="connsiteY12" fmla="*/ 2088232 h 2088232"/>
              <a:gd name="connsiteX13" fmla="*/ 1151431 w 4032448"/>
              <a:gd name="connsiteY13" fmla="*/ 2077413 h 2088232"/>
              <a:gd name="connsiteX14" fmla="*/ 672075 w 4032448"/>
              <a:gd name="connsiteY14" fmla="*/ 2088232 h 2088232"/>
              <a:gd name="connsiteX15" fmla="*/ 348046 w 4032448"/>
              <a:gd name="connsiteY15" fmla="*/ 2088232 h 2088232"/>
              <a:gd name="connsiteX16" fmla="*/ 0 w 4032448"/>
              <a:gd name="connsiteY16" fmla="*/ 1740186 h 2088232"/>
              <a:gd name="connsiteX17" fmla="*/ 0 w 4032448"/>
              <a:gd name="connsiteY17" fmla="*/ 1740193 h 2088232"/>
              <a:gd name="connsiteX18" fmla="*/ 0 w 4032448"/>
              <a:gd name="connsiteY18" fmla="*/ 1218135 h 2088232"/>
              <a:gd name="connsiteX19" fmla="*/ 0 w 4032448"/>
              <a:gd name="connsiteY19" fmla="*/ 1218135 h 2088232"/>
              <a:gd name="connsiteX20" fmla="*/ 0 w 4032448"/>
              <a:gd name="connsiteY20" fmla="*/ 348046 h 2088232"/>
              <a:gd name="connsiteX0" fmla="*/ 0 w 4032448"/>
              <a:gd name="connsiteY0" fmla="*/ 348046 h 2103192"/>
              <a:gd name="connsiteX1" fmla="*/ 348046 w 4032448"/>
              <a:gd name="connsiteY1" fmla="*/ 0 h 2103192"/>
              <a:gd name="connsiteX2" fmla="*/ 672075 w 4032448"/>
              <a:gd name="connsiteY2" fmla="*/ 0 h 2103192"/>
              <a:gd name="connsiteX3" fmla="*/ 672075 w 4032448"/>
              <a:gd name="connsiteY3" fmla="*/ 0 h 2103192"/>
              <a:gd name="connsiteX4" fmla="*/ 1680187 w 4032448"/>
              <a:gd name="connsiteY4" fmla="*/ 0 h 2103192"/>
              <a:gd name="connsiteX5" fmla="*/ 3684402 w 4032448"/>
              <a:gd name="connsiteY5" fmla="*/ 0 h 2103192"/>
              <a:gd name="connsiteX6" fmla="*/ 4032448 w 4032448"/>
              <a:gd name="connsiteY6" fmla="*/ 348046 h 2103192"/>
              <a:gd name="connsiteX7" fmla="*/ 4032448 w 4032448"/>
              <a:gd name="connsiteY7" fmla="*/ 1218135 h 2103192"/>
              <a:gd name="connsiteX8" fmla="*/ 4032448 w 4032448"/>
              <a:gd name="connsiteY8" fmla="*/ 1218135 h 2103192"/>
              <a:gd name="connsiteX9" fmla="*/ 4032448 w 4032448"/>
              <a:gd name="connsiteY9" fmla="*/ 1740193 h 2103192"/>
              <a:gd name="connsiteX10" fmla="*/ 4032448 w 4032448"/>
              <a:gd name="connsiteY10" fmla="*/ 1740186 h 2103192"/>
              <a:gd name="connsiteX11" fmla="*/ 3684402 w 4032448"/>
              <a:gd name="connsiteY11" fmla="*/ 2088232 h 2103192"/>
              <a:gd name="connsiteX12" fmla="*/ 1680187 w 4032448"/>
              <a:gd name="connsiteY12" fmla="*/ 2088232 h 2103192"/>
              <a:gd name="connsiteX13" fmla="*/ 1151431 w 4032448"/>
              <a:gd name="connsiteY13" fmla="*/ 2077413 h 2103192"/>
              <a:gd name="connsiteX14" fmla="*/ 672075 w 4032448"/>
              <a:gd name="connsiteY14" fmla="*/ 2088232 h 2103192"/>
              <a:gd name="connsiteX15" fmla="*/ 348046 w 4032448"/>
              <a:gd name="connsiteY15" fmla="*/ 2088232 h 2103192"/>
              <a:gd name="connsiteX16" fmla="*/ 0 w 4032448"/>
              <a:gd name="connsiteY16" fmla="*/ 1740186 h 2103192"/>
              <a:gd name="connsiteX17" fmla="*/ 0 w 4032448"/>
              <a:gd name="connsiteY17" fmla="*/ 1740193 h 2103192"/>
              <a:gd name="connsiteX18" fmla="*/ 0 w 4032448"/>
              <a:gd name="connsiteY18" fmla="*/ 1218135 h 2103192"/>
              <a:gd name="connsiteX19" fmla="*/ 0 w 4032448"/>
              <a:gd name="connsiteY19" fmla="*/ 1218135 h 2103192"/>
              <a:gd name="connsiteX20" fmla="*/ 0 w 4032448"/>
              <a:gd name="connsiteY20" fmla="*/ 348046 h 2103192"/>
              <a:gd name="connsiteX0" fmla="*/ 0 w 4032448"/>
              <a:gd name="connsiteY0" fmla="*/ 348046 h 2153915"/>
              <a:gd name="connsiteX1" fmla="*/ 348046 w 4032448"/>
              <a:gd name="connsiteY1" fmla="*/ 0 h 2153915"/>
              <a:gd name="connsiteX2" fmla="*/ 672075 w 4032448"/>
              <a:gd name="connsiteY2" fmla="*/ 0 h 2153915"/>
              <a:gd name="connsiteX3" fmla="*/ 672075 w 4032448"/>
              <a:gd name="connsiteY3" fmla="*/ 0 h 2153915"/>
              <a:gd name="connsiteX4" fmla="*/ 1680187 w 4032448"/>
              <a:gd name="connsiteY4" fmla="*/ 0 h 2153915"/>
              <a:gd name="connsiteX5" fmla="*/ 3684402 w 4032448"/>
              <a:gd name="connsiteY5" fmla="*/ 0 h 2153915"/>
              <a:gd name="connsiteX6" fmla="*/ 4032448 w 4032448"/>
              <a:gd name="connsiteY6" fmla="*/ 348046 h 2153915"/>
              <a:gd name="connsiteX7" fmla="*/ 4032448 w 4032448"/>
              <a:gd name="connsiteY7" fmla="*/ 1218135 h 2153915"/>
              <a:gd name="connsiteX8" fmla="*/ 4032448 w 4032448"/>
              <a:gd name="connsiteY8" fmla="*/ 1218135 h 2153915"/>
              <a:gd name="connsiteX9" fmla="*/ 4032448 w 4032448"/>
              <a:gd name="connsiteY9" fmla="*/ 1740193 h 2153915"/>
              <a:gd name="connsiteX10" fmla="*/ 4032448 w 4032448"/>
              <a:gd name="connsiteY10" fmla="*/ 1740186 h 2153915"/>
              <a:gd name="connsiteX11" fmla="*/ 3684402 w 4032448"/>
              <a:gd name="connsiteY11" fmla="*/ 2088232 h 2153915"/>
              <a:gd name="connsiteX12" fmla="*/ 1680187 w 4032448"/>
              <a:gd name="connsiteY12" fmla="*/ 2088232 h 2153915"/>
              <a:gd name="connsiteX13" fmla="*/ 1151431 w 4032448"/>
              <a:gd name="connsiteY13" fmla="*/ 2139197 h 2153915"/>
              <a:gd name="connsiteX14" fmla="*/ 672075 w 4032448"/>
              <a:gd name="connsiteY14" fmla="*/ 2088232 h 2153915"/>
              <a:gd name="connsiteX15" fmla="*/ 348046 w 4032448"/>
              <a:gd name="connsiteY15" fmla="*/ 2088232 h 2153915"/>
              <a:gd name="connsiteX16" fmla="*/ 0 w 4032448"/>
              <a:gd name="connsiteY16" fmla="*/ 1740186 h 2153915"/>
              <a:gd name="connsiteX17" fmla="*/ 0 w 4032448"/>
              <a:gd name="connsiteY17" fmla="*/ 1740193 h 2153915"/>
              <a:gd name="connsiteX18" fmla="*/ 0 w 4032448"/>
              <a:gd name="connsiteY18" fmla="*/ 1218135 h 2153915"/>
              <a:gd name="connsiteX19" fmla="*/ 0 w 4032448"/>
              <a:gd name="connsiteY19" fmla="*/ 1218135 h 2153915"/>
              <a:gd name="connsiteX20" fmla="*/ 0 w 4032448"/>
              <a:gd name="connsiteY20" fmla="*/ 348046 h 2153915"/>
              <a:gd name="connsiteX0" fmla="*/ 0 w 4032448"/>
              <a:gd name="connsiteY0" fmla="*/ 348046 h 2139358"/>
              <a:gd name="connsiteX1" fmla="*/ 348046 w 4032448"/>
              <a:gd name="connsiteY1" fmla="*/ 0 h 2139358"/>
              <a:gd name="connsiteX2" fmla="*/ 672075 w 4032448"/>
              <a:gd name="connsiteY2" fmla="*/ 0 h 2139358"/>
              <a:gd name="connsiteX3" fmla="*/ 672075 w 4032448"/>
              <a:gd name="connsiteY3" fmla="*/ 0 h 2139358"/>
              <a:gd name="connsiteX4" fmla="*/ 1680187 w 4032448"/>
              <a:gd name="connsiteY4" fmla="*/ 0 h 2139358"/>
              <a:gd name="connsiteX5" fmla="*/ 3684402 w 4032448"/>
              <a:gd name="connsiteY5" fmla="*/ 0 h 2139358"/>
              <a:gd name="connsiteX6" fmla="*/ 4032448 w 4032448"/>
              <a:gd name="connsiteY6" fmla="*/ 348046 h 2139358"/>
              <a:gd name="connsiteX7" fmla="*/ 4032448 w 4032448"/>
              <a:gd name="connsiteY7" fmla="*/ 1218135 h 2139358"/>
              <a:gd name="connsiteX8" fmla="*/ 4032448 w 4032448"/>
              <a:gd name="connsiteY8" fmla="*/ 1218135 h 2139358"/>
              <a:gd name="connsiteX9" fmla="*/ 4032448 w 4032448"/>
              <a:gd name="connsiteY9" fmla="*/ 1740193 h 2139358"/>
              <a:gd name="connsiteX10" fmla="*/ 4032448 w 4032448"/>
              <a:gd name="connsiteY10" fmla="*/ 1740186 h 2139358"/>
              <a:gd name="connsiteX11" fmla="*/ 3684402 w 4032448"/>
              <a:gd name="connsiteY11" fmla="*/ 2088232 h 2139358"/>
              <a:gd name="connsiteX12" fmla="*/ 1680187 w 4032448"/>
              <a:gd name="connsiteY12" fmla="*/ 2088232 h 2139358"/>
              <a:gd name="connsiteX13" fmla="*/ 1151431 w 4032448"/>
              <a:gd name="connsiteY13" fmla="*/ 2139197 h 2139358"/>
              <a:gd name="connsiteX14" fmla="*/ 672075 w 4032448"/>
              <a:gd name="connsiteY14" fmla="*/ 2088232 h 2139358"/>
              <a:gd name="connsiteX15" fmla="*/ 348046 w 4032448"/>
              <a:gd name="connsiteY15" fmla="*/ 2088232 h 2139358"/>
              <a:gd name="connsiteX16" fmla="*/ 0 w 4032448"/>
              <a:gd name="connsiteY16" fmla="*/ 1740186 h 2139358"/>
              <a:gd name="connsiteX17" fmla="*/ 0 w 4032448"/>
              <a:gd name="connsiteY17" fmla="*/ 1740193 h 2139358"/>
              <a:gd name="connsiteX18" fmla="*/ 0 w 4032448"/>
              <a:gd name="connsiteY18" fmla="*/ 1218135 h 2139358"/>
              <a:gd name="connsiteX19" fmla="*/ 0 w 4032448"/>
              <a:gd name="connsiteY19" fmla="*/ 1218135 h 2139358"/>
              <a:gd name="connsiteX20" fmla="*/ 0 w 4032448"/>
              <a:gd name="connsiteY20" fmla="*/ 348046 h 2139358"/>
              <a:gd name="connsiteX0" fmla="*/ 0 w 4032448"/>
              <a:gd name="connsiteY0" fmla="*/ 348046 h 2102542"/>
              <a:gd name="connsiteX1" fmla="*/ 348046 w 4032448"/>
              <a:gd name="connsiteY1" fmla="*/ 0 h 2102542"/>
              <a:gd name="connsiteX2" fmla="*/ 672075 w 4032448"/>
              <a:gd name="connsiteY2" fmla="*/ 0 h 2102542"/>
              <a:gd name="connsiteX3" fmla="*/ 672075 w 4032448"/>
              <a:gd name="connsiteY3" fmla="*/ 0 h 2102542"/>
              <a:gd name="connsiteX4" fmla="*/ 1680187 w 4032448"/>
              <a:gd name="connsiteY4" fmla="*/ 0 h 2102542"/>
              <a:gd name="connsiteX5" fmla="*/ 3684402 w 4032448"/>
              <a:gd name="connsiteY5" fmla="*/ 0 h 2102542"/>
              <a:gd name="connsiteX6" fmla="*/ 4032448 w 4032448"/>
              <a:gd name="connsiteY6" fmla="*/ 348046 h 2102542"/>
              <a:gd name="connsiteX7" fmla="*/ 4032448 w 4032448"/>
              <a:gd name="connsiteY7" fmla="*/ 1218135 h 2102542"/>
              <a:gd name="connsiteX8" fmla="*/ 4032448 w 4032448"/>
              <a:gd name="connsiteY8" fmla="*/ 1218135 h 2102542"/>
              <a:gd name="connsiteX9" fmla="*/ 4032448 w 4032448"/>
              <a:gd name="connsiteY9" fmla="*/ 1740193 h 2102542"/>
              <a:gd name="connsiteX10" fmla="*/ 4032448 w 4032448"/>
              <a:gd name="connsiteY10" fmla="*/ 1740186 h 2102542"/>
              <a:gd name="connsiteX11" fmla="*/ 3684402 w 4032448"/>
              <a:gd name="connsiteY11" fmla="*/ 2088232 h 2102542"/>
              <a:gd name="connsiteX12" fmla="*/ 1680187 w 4032448"/>
              <a:gd name="connsiteY12" fmla="*/ 2088232 h 2102542"/>
              <a:gd name="connsiteX13" fmla="*/ 1163787 w 4032448"/>
              <a:gd name="connsiteY13" fmla="*/ 2102126 h 2102542"/>
              <a:gd name="connsiteX14" fmla="*/ 672075 w 4032448"/>
              <a:gd name="connsiteY14" fmla="*/ 2088232 h 2102542"/>
              <a:gd name="connsiteX15" fmla="*/ 348046 w 4032448"/>
              <a:gd name="connsiteY15" fmla="*/ 2088232 h 2102542"/>
              <a:gd name="connsiteX16" fmla="*/ 0 w 4032448"/>
              <a:gd name="connsiteY16" fmla="*/ 1740186 h 2102542"/>
              <a:gd name="connsiteX17" fmla="*/ 0 w 4032448"/>
              <a:gd name="connsiteY17" fmla="*/ 1740193 h 2102542"/>
              <a:gd name="connsiteX18" fmla="*/ 0 w 4032448"/>
              <a:gd name="connsiteY18" fmla="*/ 1218135 h 2102542"/>
              <a:gd name="connsiteX19" fmla="*/ 0 w 4032448"/>
              <a:gd name="connsiteY19" fmla="*/ 1218135 h 2102542"/>
              <a:gd name="connsiteX20" fmla="*/ 0 w 4032448"/>
              <a:gd name="connsiteY20" fmla="*/ 348046 h 2102542"/>
              <a:gd name="connsiteX0" fmla="*/ 0 w 4032448"/>
              <a:gd name="connsiteY0" fmla="*/ 582825 h 2337321"/>
              <a:gd name="connsiteX1" fmla="*/ 348046 w 4032448"/>
              <a:gd name="connsiteY1" fmla="*/ 234779 h 2337321"/>
              <a:gd name="connsiteX2" fmla="*/ 672075 w 4032448"/>
              <a:gd name="connsiteY2" fmla="*/ 234779 h 2337321"/>
              <a:gd name="connsiteX3" fmla="*/ 672075 w 4032448"/>
              <a:gd name="connsiteY3" fmla="*/ 234779 h 2337321"/>
              <a:gd name="connsiteX4" fmla="*/ 1729614 w 4032448"/>
              <a:gd name="connsiteY4" fmla="*/ 0 h 2337321"/>
              <a:gd name="connsiteX5" fmla="*/ 3684402 w 4032448"/>
              <a:gd name="connsiteY5" fmla="*/ 234779 h 2337321"/>
              <a:gd name="connsiteX6" fmla="*/ 4032448 w 4032448"/>
              <a:gd name="connsiteY6" fmla="*/ 582825 h 2337321"/>
              <a:gd name="connsiteX7" fmla="*/ 4032448 w 4032448"/>
              <a:gd name="connsiteY7" fmla="*/ 1452914 h 2337321"/>
              <a:gd name="connsiteX8" fmla="*/ 4032448 w 4032448"/>
              <a:gd name="connsiteY8" fmla="*/ 1452914 h 2337321"/>
              <a:gd name="connsiteX9" fmla="*/ 4032448 w 4032448"/>
              <a:gd name="connsiteY9" fmla="*/ 1974972 h 2337321"/>
              <a:gd name="connsiteX10" fmla="*/ 4032448 w 4032448"/>
              <a:gd name="connsiteY10" fmla="*/ 1974965 h 2337321"/>
              <a:gd name="connsiteX11" fmla="*/ 3684402 w 4032448"/>
              <a:gd name="connsiteY11" fmla="*/ 2323011 h 2337321"/>
              <a:gd name="connsiteX12" fmla="*/ 1680187 w 4032448"/>
              <a:gd name="connsiteY12" fmla="*/ 2323011 h 2337321"/>
              <a:gd name="connsiteX13" fmla="*/ 1163787 w 4032448"/>
              <a:gd name="connsiteY13" fmla="*/ 2336905 h 2337321"/>
              <a:gd name="connsiteX14" fmla="*/ 672075 w 4032448"/>
              <a:gd name="connsiteY14" fmla="*/ 2323011 h 2337321"/>
              <a:gd name="connsiteX15" fmla="*/ 348046 w 4032448"/>
              <a:gd name="connsiteY15" fmla="*/ 2323011 h 2337321"/>
              <a:gd name="connsiteX16" fmla="*/ 0 w 4032448"/>
              <a:gd name="connsiteY16" fmla="*/ 1974965 h 2337321"/>
              <a:gd name="connsiteX17" fmla="*/ 0 w 4032448"/>
              <a:gd name="connsiteY17" fmla="*/ 1974972 h 2337321"/>
              <a:gd name="connsiteX18" fmla="*/ 0 w 4032448"/>
              <a:gd name="connsiteY18" fmla="*/ 1452914 h 2337321"/>
              <a:gd name="connsiteX19" fmla="*/ 0 w 4032448"/>
              <a:gd name="connsiteY19" fmla="*/ 1452914 h 2337321"/>
              <a:gd name="connsiteX20" fmla="*/ 0 w 4032448"/>
              <a:gd name="connsiteY20" fmla="*/ 582825 h 2337321"/>
              <a:gd name="connsiteX0" fmla="*/ 0 w 4032448"/>
              <a:gd name="connsiteY0" fmla="*/ 582825 h 2337321"/>
              <a:gd name="connsiteX1" fmla="*/ 348046 w 4032448"/>
              <a:gd name="connsiteY1" fmla="*/ 234779 h 2337321"/>
              <a:gd name="connsiteX2" fmla="*/ 672075 w 4032448"/>
              <a:gd name="connsiteY2" fmla="*/ 234779 h 2337321"/>
              <a:gd name="connsiteX3" fmla="*/ 672075 w 4032448"/>
              <a:gd name="connsiteY3" fmla="*/ 234779 h 2337321"/>
              <a:gd name="connsiteX4" fmla="*/ 2137387 w 4032448"/>
              <a:gd name="connsiteY4" fmla="*/ 0 h 2337321"/>
              <a:gd name="connsiteX5" fmla="*/ 3684402 w 4032448"/>
              <a:gd name="connsiteY5" fmla="*/ 234779 h 2337321"/>
              <a:gd name="connsiteX6" fmla="*/ 4032448 w 4032448"/>
              <a:gd name="connsiteY6" fmla="*/ 582825 h 2337321"/>
              <a:gd name="connsiteX7" fmla="*/ 4032448 w 4032448"/>
              <a:gd name="connsiteY7" fmla="*/ 1452914 h 2337321"/>
              <a:gd name="connsiteX8" fmla="*/ 4032448 w 4032448"/>
              <a:gd name="connsiteY8" fmla="*/ 1452914 h 2337321"/>
              <a:gd name="connsiteX9" fmla="*/ 4032448 w 4032448"/>
              <a:gd name="connsiteY9" fmla="*/ 1974972 h 2337321"/>
              <a:gd name="connsiteX10" fmla="*/ 4032448 w 4032448"/>
              <a:gd name="connsiteY10" fmla="*/ 1974965 h 2337321"/>
              <a:gd name="connsiteX11" fmla="*/ 3684402 w 4032448"/>
              <a:gd name="connsiteY11" fmla="*/ 2323011 h 2337321"/>
              <a:gd name="connsiteX12" fmla="*/ 1680187 w 4032448"/>
              <a:gd name="connsiteY12" fmla="*/ 2323011 h 2337321"/>
              <a:gd name="connsiteX13" fmla="*/ 1163787 w 4032448"/>
              <a:gd name="connsiteY13" fmla="*/ 2336905 h 2337321"/>
              <a:gd name="connsiteX14" fmla="*/ 672075 w 4032448"/>
              <a:gd name="connsiteY14" fmla="*/ 2323011 h 2337321"/>
              <a:gd name="connsiteX15" fmla="*/ 348046 w 4032448"/>
              <a:gd name="connsiteY15" fmla="*/ 2323011 h 2337321"/>
              <a:gd name="connsiteX16" fmla="*/ 0 w 4032448"/>
              <a:gd name="connsiteY16" fmla="*/ 1974965 h 2337321"/>
              <a:gd name="connsiteX17" fmla="*/ 0 w 4032448"/>
              <a:gd name="connsiteY17" fmla="*/ 1974972 h 2337321"/>
              <a:gd name="connsiteX18" fmla="*/ 0 w 4032448"/>
              <a:gd name="connsiteY18" fmla="*/ 1452914 h 2337321"/>
              <a:gd name="connsiteX19" fmla="*/ 0 w 4032448"/>
              <a:gd name="connsiteY19" fmla="*/ 1452914 h 2337321"/>
              <a:gd name="connsiteX20" fmla="*/ 0 w 4032448"/>
              <a:gd name="connsiteY20" fmla="*/ 582825 h 2337321"/>
              <a:gd name="connsiteX0" fmla="*/ 0 w 4032448"/>
              <a:gd name="connsiteY0" fmla="*/ 582825 h 2337321"/>
              <a:gd name="connsiteX1" fmla="*/ 348046 w 4032448"/>
              <a:gd name="connsiteY1" fmla="*/ 234779 h 2337321"/>
              <a:gd name="connsiteX2" fmla="*/ 672075 w 4032448"/>
              <a:gd name="connsiteY2" fmla="*/ 234779 h 2337321"/>
              <a:gd name="connsiteX3" fmla="*/ 672075 w 4032448"/>
              <a:gd name="connsiteY3" fmla="*/ 234779 h 2337321"/>
              <a:gd name="connsiteX4" fmla="*/ 2137387 w 4032448"/>
              <a:gd name="connsiteY4" fmla="*/ 0 h 2337321"/>
              <a:gd name="connsiteX5" fmla="*/ 3684402 w 4032448"/>
              <a:gd name="connsiteY5" fmla="*/ 234779 h 2337321"/>
              <a:gd name="connsiteX6" fmla="*/ 4032448 w 4032448"/>
              <a:gd name="connsiteY6" fmla="*/ 582825 h 2337321"/>
              <a:gd name="connsiteX7" fmla="*/ 4032448 w 4032448"/>
              <a:gd name="connsiteY7" fmla="*/ 1452914 h 2337321"/>
              <a:gd name="connsiteX8" fmla="*/ 4032448 w 4032448"/>
              <a:gd name="connsiteY8" fmla="*/ 1452914 h 2337321"/>
              <a:gd name="connsiteX9" fmla="*/ 4032448 w 4032448"/>
              <a:gd name="connsiteY9" fmla="*/ 1974972 h 2337321"/>
              <a:gd name="connsiteX10" fmla="*/ 4032448 w 4032448"/>
              <a:gd name="connsiteY10" fmla="*/ 1974965 h 2337321"/>
              <a:gd name="connsiteX11" fmla="*/ 3684402 w 4032448"/>
              <a:gd name="connsiteY11" fmla="*/ 2323011 h 2337321"/>
              <a:gd name="connsiteX12" fmla="*/ 1680187 w 4032448"/>
              <a:gd name="connsiteY12" fmla="*/ 2323011 h 2337321"/>
              <a:gd name="connsiteX13" fmla="*/ 1163787 w 4032448"/>
              <a:gd name="connsiteY13" fmla="*/ 2336905 h 2337321"/>
              <a:gd name="connsiteX14" fmla="*/ 672075 w 4032448"/>
              <a:gd name="connsiteY14" fmla="*/ 2323011 h 2337321"/>
              <a:gd name="connsiteX15" fmla="*/ 348046 w 4032448"/>
              <a:gd name="connsiteY15" fmla="*/ 2323011 h 2337321"/>
              <a:gd name="connsiteX16" fmla="*/ 0 w 4032448"/>
              <a:gd name="connsiteY16" fmla="*/ 1974965 h 2337321"/>
              <a:gd name="connsiteX17" fmla="*/ 0 w 4032448"/>
              <a:gd name="connsiteY17" fmla="*/ 1974972 h 2337321"/>
              <a:gd name="connsiteX18" fmla="*/ 0 w 4032448"/>
              <a:gd name="connsiteY18" fmla="*/ 1452914 h 2337321"/>
              <a:gd name="connsiteX19" fmla="*/ 0 w 4032448"/>
              <a:gd name="connsiteY19" fmla="*/ 1452914 h 2337321"/>
              <a:gd name="connsiteX20" fmla="*/ 0 w 4032448"/>
              <a:gd name="connsiteY20" fmla="*/ 582825 h 2337321"/>
              <a:gd name="connsiteX0" fmla="*/ 0 w 4032448"/>
              <a:gd name="connsiteY0" fmla="*/ 582825 h 2337321"/>
              <a:gd name="connsiteX1" fmla="*/ 348046 w 4032448"/>
              <a:gd name="connsiteY1" fmla="*/ 234779 h 2337321"/>
              <a:gd name="connsiteX2" fmla="*/ 672075 w 4032448"/>
              <a:gd name="connsiteY2" fmla="*/ 234779 h 2337321"/>
              <a:gd name="connsiteX3" fmla="*/ 672075 w 4032448"/>
              <a:gd name="connsiteY3" fmla="*/ 234779 h 2337321"/>
              <a:gd name="connsiteX4" fmla="*/ 2137387 w 4032448"/>
              <a:gd name="connsiteY4" fmla="*/ 0 h 2337321"/>
              <a:gd name="connsiteX5" fmla="*/ 3684402 w 4032448"/>
              <a:gd name="connsiteY5" fmla="*/ 234779 h 2337321"/>
              <a:gd name="connsiteX6" fmla="*/ 4032448 w 4032448"/>
              <a:gd name="connsiteY6" fmla="*/ 582825 h 2337321"/>
              <a:gd name="connsiteX7" fmla="*/ 4032448 w 4032448"/>
              <a:gd name="connsiteY7" fmla="*/ 1452914 h 2337321"/>
              <a:gd name="connsiteX8" fmla="*/ 4032448 w 4032448"/>
              <a:gd name="connsiteY8" fmla="*/ 1452914 h 2337321"/>
              <a:gd name="connsiteX9" fmla="*/ 4032448 w 4032448"/>
              <a:gd name="connsiteY9" fmla="*/ 1974972 h 2337321"/>
              <a:gd name="connsiteX10" fmla="*/ 4032448 w 4032448"/>
              <a:gd name="connsiteY10" fmla="*/ 1974965 h 2337321"/>
              <a:gd name="connsiteX11" fmla="*/ 3684402 w 4032448"/>
              <a:gd name="connsiteY11" fmla="*/ 2323011 h 2337321"/>
              <a:gd name="connsiteX12" fmla="*/ 1680187 w 4032448"/>
              <a:gd name="connsiteY12" fmla="*/ 2323011 h 2337321"/>
              <a:gd name="connsiteX13" fmla="*/ 1163787 w 4032448"/>
              <a:gd name="connsiteY13" fmla="*/ 2336905 h 2337321"/>
              <a:gd name="connsiteX14" fmla="*/ 672075 w 4032448"/>
              <a:gd name="connsiteY14" fmla="*/ 2323011 h 2337321"/>
              <a:gd name="connsiteX15" fmla="*/ 348046 w 4032448"/>
              <a:gd name="connsiteY15" fmla="*/ 2323011 h 2337321"/>
              <a:gd name="connsiteX16" fmla="*/ 0 w 4032448"/>
              <a:gd name="connsiteY16" fmla="*/ 1974965 h 2337321"/>
              <a:gd name="connsiteX17" fmla="*/ 0 w 4032448"/>
              <a:gd name="connsiteY17" fmla="*/ 1974972 h 2337321"/>
              <a:gd name="connsiteX18" fmla="*/ 0 w 4032448"/>
              <a:gd name="connsiteY18" fmla="*/ 1452914 h 2337321"/>
              <a:gd name="connsiteX19" fmla="*/ 0 w 4032448"/>
              <a:gd name="connsiteY19" fmla="*/ 1452914 h 2337321"/>
              <a:gd name="connsiteX20" fmla="*/ 0 w 4032448"/>
              <a:gd name="connsiteY20" fmla="*/ 582825 h 2337321"/>
              <a:gd name="connsiteX0" fmla="*/ 0 w 4032448"/>
              <a:gd name="connsiteY0" fmla="*/ 718749 h 2473245"/>
              <a:gd name="connsiteX1" fmla="*/ 348046 w 4032448"/>
              <a:gd name="connsiteY1" fmla="*/ 370703 h 2473245"/>
              <a:gd name="connsiteX2" fmla="*/ 672075 w 4032448"/>
              <a:gd name="connsiteY2" fmla="*/ 370703 h 2473245"/>
              <a:gd name="connsiteX3" fmla="*/ 672075 w 4032448"/>
              <a:gd name="connsiteY3" fmla="*/ 370703 h 2473245"/>
              <a:gd name="connsiteX4" fmla="*/ 2211528 w 4032448"/>
              <a:gd name="connsiteY4" fmla="*/ 0 h 2473245"/>
              <a:gd name="connsiteX5" fmla="*/ 3684402 w 4032448"/>
              <a:gd name="connsiteY5" fmla="*/ 370703 h 2473245"/>
              <a:gd name="connsiteX6" fmla="*/ 4032448 w 4032448"/>
              <a:gd name="connsiteY6" fmla="*/ 718749 h 2473245"/>
              <a:gd name="connsiteX7" fmla="*/ 4032448 w 4032448"/>
              <a:gd name="connsiteY7" fmla="*/ 1588838 h 2473245"/>
              <a:gd name="connsiteX8" fmla="*/ 4032448 w 4032448"/>
              <a:gd name="connsiteY8" fmla="*/ 1588838 h 2473245"/>
              <a:gd name="connsiteX9" fmla="*/ 4032448 w 4032448"/>
              <a:gd name="connsiteY9" fmla="*/ 2110896 h 2473245"/>
              <a:gd name="connsiteX10" fmla="*/ 4032448 w 4032448"/>
              <a:gd name="connsiteY10" fmla="*/ 2110889 h 2473245"/>
              <a:gd name="connsiteX11" fmla="*/ 3684402 w 4032448"/>
              <a:gd name="connsiteY11" fmla="*/ 2458935 h 2473245"/>
              <a:gd name="connsiteX12" fmla="*/ 1680187 w 4032448"/>
              <a:gd name="connsiteY12" fmla="*/ 2458935 h 2473245"/>
              <a:gd name="connsiteX13" fmla="*/ 1163787 w 4032448"/>
              <a:gd name="connsiteY13" fmla="*/ 2472829 h 2473245"/>
              <a:gd name="connsiteX14" fmla="*/ 672075 w 4032448"/>
              <a:gd name="connsiteY14" fmla="*/ 2458935 h 2473245"/>
              <a:gd name="connsiteX15" fmla="*/ 348046 w 4032448"/>
              <a:gd name="connsiteY15" fmla="*/ 2458935 h 2473245"/>
              <a:gd name="connsiteX16" fmla="*/ 0 w 4032448"/>
              <a:gd name="connsiteY16" fmla="*/ 2110889 h 2473245"/>
              <a:gd name="connsiteX17" fmla="*/ 0 w 4032448"/>
              <a:gd name="connsiteY17" fmla="*/ 2110896 h 2473245"/>
              <a:gd name="connsiteX18" fmla="*/ 0 w 4032448"/>
              <a:gd name="connsiteY18" fmla="*/ 1588838 h 2473245"/>
              <a:gd name="connsiteX19" fmla="*/ 0 w 4032448"/>
              <a:gd name="connsiteY19" fmla="*/ 1588838 h 2473245"/>
              <a:gd name="connsiteX20" fmla="*/ 0 w 4032448"/>
              <a:gd name="connsiteY20" fmla="*/ 718749 h 2473245"/>
              <a:gd name="connsiteX0" fmla="*/ 0 w 4032448"/>
              <a:gd name="connsiteY0" fmla="*/ 718749 h 2473245"/>
              <a:gd name="connsiteX1" fmla="*/ 348046 w 4032448"/>
              <a:gd name="connsiteY1" fmla="*/ 370703 h 2473245"/>
              <a:gd name="connsiteX2" fmla="*/ 672075 w 4032448"/>
              <a:gd name="connsiteY2" fmla="*/ 370703 h 2473245"/>
              <a:gd name="connsiteX3" fmla="*/ 672075 w 4032448"/>
              <a:gd name="connsiteY3" fmla="*/ 370703 h 2473245"/>
              <a:gd name="connsiteX4" fmla="*/ 2211528 w 4032448"/>
              <a:gd name="connsiteY4" fmla="*/ 0 h 2473245"/>
              <a:gd name="connsiteX5" fmla="*/ 3684402 w 4032448"/>
              <a:gd name="connsiteY5" fmla="*/ 370703 h 2473245"/>
              <a:gd name="connsiteX6" fmla="*/ 4032448 w 4032448"/>
              <a:gd name="connsiteY6" fmla="*/ 718749 h 2473245"/>
              <a:gd name="connsiteX7" fmla="*/ 4032448 w 4032448"/>
              <a:gd name="connsiteY7" fmla="*/ 1588838 h 2473245"/>
              <a:gd name="connsiteX8" fmla="*/ 4032448 w 4032448"/>
              <a:gd name="connsiteY8" fmla="*/ 1588838 h 2473245"/>
              <a:gd name="connsiteX9" fmla="*/ 4032448 w 4032448"/>
              <a:gd name="connsiteY9" fmla="*/ 2110896 h 2473245"/>
              <a:gd name="connsiteX10" fmla="*/ 4032448 w 4032448"/>
              <a:gd name="connsiteY10" fmla="*/ 2110889 h 2473245"/>
              <a:gd name="connsiteX11" fmla="*/ 3684402 w 4032448"/>
              <a:gd name="connsiteY11" fmla="*/ 2458935 h 2473245"/>
              <a:gd name="connsiteX12" fmla="*/ 1680187 w 4032448"/>
              <a:gd name="connsiteY12" fmla="*/ 2458935 h 2473245"/>
              <a:gd name="connsiteX13" fmla="*/ 1163787 w 4032448"/>
              <a:gd name="connsiteY13" fmla="*/ 2472829 h 2473245"/>
              <a:gd name="connsiteX14" fmla="*/ 672075 w 4032448"/>
              <a:gd name="connsiteY14" fmla="*/ 2458935 h 2473245"/>
              <a:gd name="connsiteX15" fmla="*/ 348046 w 4032448"/>
              <a:gd name="connsiteY15" fmla="*/ 2458935 h 2473245"/>
              <a:gd name="connsiteX16" fmla="*/ 0 w 4032448"/>
              <a:gd name="connsiteY16" fmla="*/ 2110889 h 2473245"/>
              <a:gd name="connsiteX17" fmla="*/ 0 w 4032448"/>
              <a:gd name="connsiteY17" fmla="*/ 2110896 h 2473245"/>
              <a:gd name="connsiteX18" fmla="*/ 0 w 4032448"/>
              <a:gd name="connsiteY18" fmla="*/ 1588838 h 2473245"/>
              <a:gd name="connsiteX19" fmla="*/ 0 w 4032448"/>
              <a:gd name="connsiteY19" fmla="*/ 1588838 h 2473245"/>
              <a:gd name="connsiteX20" fmla="*/ 0 w 4032448"/>
              <a:gd name="connsiteY20" fmla="*/ 718749 h 2473245"/>
              <a:gd name="connsiteX0" fmla="*/ 0 w 4032448"/>
              <a:gd name="connsiteY0" fmla="*/ 718749 h 2473245"/>
              <a:gd name="connsiteX1" fmla="*/ 348046 w 4032448"/>
              <a:gd name="connsiteY1" fmla="*/ 370703 h 2473245"/>
              <a:gd name="connsiteX2" fmla="*/ 672075 w 4032448"/>
              <a:gd name="connsiteY2" fmla="*/ 370703 h 2473245"/>
              <a:gd name="connsiteX3" fmla="*/ 672075 w 4032448"/>
              <a:gd name="connsiteY3" fmla="*/ 370703 h 2473245"/>
              <a:gd name="connsiteX4" fmla="*/ 2211528 w 4032448"/>
              <a:gd name="connsiteY4" fmla="*/ 0 h 2473245"/>
              <a:gd name="connsiteX5" fmla="*/ 3684402 w 4032448"/>
              <a:gd name="connsiteY5" fmla="*/ 370703 h 2473245"/>
              <a:gd name="connsiteX6" fmla="*/ 4032448 w 4032448"/>
              <a:gd name="connsiteY6" fmla="*/ 718749 h 2473245"/>
              <a:gd name="connsiteX7" fmla="*/ 4032448 w 4032448"/>
              <a:gd name="connsiteY7" fmla="*/ 1588838 h 2473245"/>
              <a:gd name="connsiteX8" fmla="*/ 4032448 w 4032448"/>
              <a:gd name="connsiteY8" fmla="*/ 1588838 h 2473245"/>
              <a:gd name="connsiteX9" fmla="*/ 4032448 w 4032448"/>
              <a:gd name="connsiteY9" fmla="*/ 2110896 h 2473245"/>
              <a:gd name="connsiteX10" fmla="*/ 4032448 w 4032448"/>
              <a:gd name="connsiteY10" fmla="*/ 2110889 h 2473245"/>
              <a:gd name="connsiteX11" fmla="*/ 3684402 w 4032448"/>
              <a:gd name="connsiteY11" fmla="*/ 2458935 h 2473245"/>
              <a:gd name="connsiteX12" fmla="*/ 1680187 w 4032448"/>
              <a:gd name="connsiteY12" fmla="*/ 2458935 h 2473245"/>
              <a:gd name="connsiteX13" fmla="*/ 1163787 w 4032448"/>
              <a:gd name="connsiteY13" fmla="*/ 2472829 h 2473245"/>
              <a:gd name="connsiteX14" fmla="*/ 672075 w 4032448"/>
              <a:gd name="connsiteY14" fmla="*/ 2458935 h 2473245"/>
              <a:gd name="connsiteX15" fmla="*/ 348046 w 4032448"/>
              <a:gd name="connsiteY15" fmla="*/ 2458935 h 2473245"/>
              <a:gd name="connsiteX16" fmla="*/ 0 w 4032448"/>
              <a:gd name="connsiteY16" fmla="*/ 2110889 h 2473245"/>
              <a:gd name="connsiteX17" fmla="*/ 0 w 4032448"/>
              <a:gd name="connsiteY17" fmla="*/ 2110896 h 2473245"/>
              <a:gd name="connsiteX18" fmla="*/ 0 w 4032448"/>
              <a:gd name="connsiteY18" fmla="*/ 1588838 h 2473245"/>
              <a:gd name="connsiteX19" fmla="*/ 0 w 4032448"/>
              <a:gd name="connsiteY19" fmla="*/ 1588838 h 2473245"/>
              <a:gd name="connsiteX20" fmla="*/ 0 w 4032448"/>
              <a:gd name="connsiteY20" fmla="*/ 718749 h 2473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32448" h="2473245">
                <a:moveTo>
                  <a:pt x="0" y="718749"/>
                </a:moveTo>
                <a:cubicBezTo>
                  <a:pt x="0" y="526529"/>
                  <a:pt x="155826" y="370703"/>
                  <a:pt x="348046" y="370703"/>
                </a:cubicBezTo>
                <a:lnTo>
                  <a:pt x="672075" y="370703"/>
                </a:lnTo>
                <a:lnTo>
                  <a:pt x="672075" y="370703"/>
                </a:lnTo>
                <a:cubicBezTo>
                  <a:pt x="1160512" y="292443"/>
                  <a:pt x="1648951" y="251255"/>
                  <a:pt x="2211528" y="0"/>
                </a:cubicBezTo>
                <a:cubicBezTo>
                  <a:pt x="2850767" y="275968"/>
                  <a:pt x="3168730" y="292443"/>
                  <a:pt x="3684402" y="370703"/>
                </a:cubicBezTo>
                <a:cubicBezTo>
                  <a:pt x="3876622" y="370703"/>
                  <a:pt x="4032448" y="526529"/>
                  <a:pt x="4032448" y="718749"/>
                </a:cubicBezTo>
                <a:lnTo>
                  <a:pt x="4032448" y="1588838"/>
                </a:lnTo>
                <a:lnTo>
                  <a:pt x="4032448" y="1588838"/>
                </a:lnTo>
                <a:lnTo>
                  <a:pt x="4032448" y="2110896"/>
                </a:lnTo>
                <a:lnTo>
                  <a:pt x="4032448" y="2110889"/>
                </a:lnTo>
                <a:cubicBezTo>
                  <a:pt x="4032448" y="2303109"/>
                  <a:pt x="3876622" y="2458935"/>
                  <a:pt x="3684402" y="2458935"/>
                </a:cubicBezTo>
                <a:lnTo>
                  <a:pt x="1680187" y="2458935"/>
                </a:lnTo>
                <a:lnTo>
                  <a:pt x="1163787" y="2472829"/>
                </a:lnTo>
                <a:cubicBezTo>
                  <a:pt x="1004002" y="2476435"/>
                  <a:pt x="831860" y="2455329"/>
                  <a:pt x="672075" y="2458935"/>
                </a:cubicBezTo>
                <a:lnTo>
                  <a:pt x="348046" y="2458935"/>
                </a:lnTo>
                <a:cubicBezTo>
                  <a:pt x="155826" y="2458935"/>
                  <a:pt x="0" y="2303109"/>
                  <a:pt x="0" y="2110889"/>
                </a:cubicBezTo>
                <a:lnTo>
                  <a:pt x="0" y="2110896"/>
                </a:lnTo>
                <a:lnTo>
                  <a:pt x="0" y="1588838"/>
                </a:lnTo>
                <a:lnTo>
                  <a:pt x="0" y="1588838"/>
                </a:lnTo>
                <a:lnTo>
                  <a:pt x="0" y="718749"/>
                </a:lnTo>
                <a:close/>
              </a:path>
            </a:pathLst>
          </a:custGeom>
          <a:no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dirty="0"/>
          </a:p>
        </p:txBody>
      </p:sp>
      <p:sp>
        <p:nvSpPr>
          <p:cNvPr id="14" name="13 CuadroTexto"/>
          <p:cNvSpPr txBox="1"/>
          <p:nvPr/>
        </p:nvSpPr>
        <p:spPr>
          <a:xfrm>
            <a:off x="2234002" y="4534668"/>
            <a:ext cx="3801041" cy="1477328"/>
          </a:xfrm>
          <a:prstGeom prst="rect">
            <a:avLst/>
          </a:prstGeom>
          <a:noFill/>
        </p:spPr>
        <p:txBody>
          <a:bodyPr wrap="none" rtlCol="0">
            <a:spAutoFit/>
          </a:bodyPr>
          <a:lstStyle/>
          <a:p>
            <a:r>
              <a:rPr lang="es-ES" dirty="0" smtClean="0">
                <a:latin typeface="Times New Roman" pitchFamily="18" charset="0"/>
                <a:cs typeface="Times New Roman" pitchFamily="18" charset="0"/>
              </a:rPr>
              <a:t>Evaluar  el funcionamiento de equipos </a:t>
            </a:r>
          </a:p>
          <a:p>
            <a:r>
              <a:rPr lang="es-ES" dirty="0" smtClean="0">
                <a:latin typeface="Times New Roman" pitchFamily="18" charset="0"/>
                <a:cs typeface="Times New Roman" pitchFamily="18" charset="0"/>
              </a:rPr>
              <a:t>decodificadores "set top box",</a:t>
            </a:r>
          </a:p>
          <a:p>
            <a:r>
              <a:rPr lang="es-ES" dirty="0" smtClean="0">
                <a:latin typeface="Times New Roman" pitchFamily="18" charset="0"/>
                <a:cs typeface="Times New Roman" pitchFamily="18" charset="0"/>
              </a:rPr>
              <a:t> mediante la variación de parámetros </a:t>
            </a:r>
          </a:p>
          <a:p>
            <a:r>
              <a:rPr lang="es-ES" dirty="0" smtClean="0">
                <a:latin typeface="Times New Roman" pitchFamily="18" charset="0"/>
                <a:cs typeface="Times New Roman" pitchFamily="18" charset="0"/>
              </a:rPr>
              <a:t>en la señal  y efectos sobre el canal </a:t>
            </a:r>
          </a:p>
          <a:p>
            <a:r>
              <a:rPr lang="es-ES" dirty="0" smtClean="0">
                <a:latin typeface="Times New Roman" pitchFamily="18" charset="0"/>
                <a:cs typeface="Times New Roman" pitchFamily="18" charset="0"/>
              </a:rPr>
              <a:t>de transmisión.</a:t>
            </a:r>
            <a:endParaRPr lang="es-ES" dirty="0"/>
          </a:p>
        </p:txBody>
      </p:sp>
      <p:sp>
        <p:nvSpPr>
          <p:cNvPr id="5" name="4 Título"/>
          <p:cNvSpPr>
            <a:spLocks noGrp="1"/>
          </p:cNvSpPr>
          <p:nvPr>
            <p:ph type="title"/>
          </p:nvPr>
        </p:nvSpPr>
        <p:spPr>
          <a:xfrm>
            <a:off x="457200" y="274638"/>
            <a:ext cx="7467600" cy="796908"/>
          </a:xfrm>
        </p:spPr>
        <p:txBody>
          <a:bodyPr/>
          <a:lstStyle/>
          <a:p>
            <a:r>
              <a:rPr lang="es-EC" dirty="0" smtClean="0"/>
              <a:t>Propósito del proyecto</a:t>
            </a:r>
            <a:endParaRPr lang="es-EC" dirty="0"/>
          </a:p>
        </p:txBody>
      </p:sp>
      <p:pic>
        <p:nvPicPr>
          <p:cNvPr id="389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268760"/>
            <a:ext cx="8683152" cy="252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6349755"/>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7467600" cy="796908"/>
          </a:xfrm>
        </p:spPr>
        <p:txBody>
          <a:bodyPr/>
          <a:lstStyle/>
          <a:p>
            <a:r>
              <a:rPr lang="es-ES" dirty="0" smtClean="0"/>
              <a:t>Conclusiones</a:t>
            </a:r>
            <a:endParaRPr lang="es-EC" dirty="0"/>
          </a:p>
        </p:txBody>
      </p:sp>
      <p:sp>
        <p:nvSpPr>
          <p:cNvPr id="3" name="2 Marcador de contenido"/>
          <p:cNvSpPr>
            <a:spLocks noGrp="1"/>
          </p:cNvSpPr>
          <p:nvPr>
            <p:ph sz="quarter" idx="1"/>
          </p:nvPr>
        </p:nvSpPr>
        <p:spPr>
          <a:xfrm>
            <a:off x="457200" y="1142984"/>
            <a:ext cx="8258204" cy="5330968"/>
          </a:xfrm>
        </p:spPr>
        <p:txBody>
          <a:bodyPr>
            <a:normAutofit fontScale="70000" lnSpcReduction="20000"/>
          </a:bodyPr>
          <a:lstStyle/>
          <a:p>
            <a:pPr lvl="0"/>
            <a:r>
              <a:rPr lang="es-EC" sz="2500" dirty="0" smtClean="0">
                <a:latin typeface="Arial" pitchFamily="34" charset="0"/>
                <a:cs typeface="Arial" pitchFamily="34" charset="0"/>
              </a:rPr>
              <a:t>Los equipos utilizados en el proyecto fue de gran ayuda en especial la tarjeta moduladora de señal digital ya que permitió la transmisión de la señal con el estándar ISDB-Tb y realizar las pruebas con características ideales llegando a límites de potencia. En este punto se pudo medir la sensibilidad de equipos receptores y niveles de potencia de interferencia co canal.</a:t>
            </a:r>
          </a:p>
          <a:p>
            <a:endParaRPr lang="es-EC" sz="2500" dirty="0" smtClean="0">
              <a:latin typeface="Arial" pitchFamily="34" charset="0"/>
              <a:cs typeface="Arial" pitchFamily="34" charset="0"/>
            </a:endParaRPr>
          </a:p>
          <a:p>
            <a:pPr lvl="0"/>
            <a:r>
              <a:rPr lang="es-EC" sz="2500" dirty="0" smtClean="0">
                <a:latin typeface="Arial" pitchFamily="34" charset="0"/>
                <a:cs typeface="Arial" pitchFamily="34" charset="0"/>
              </a:rPr>
              <a:t>Uno de los parámetros analizados es la sensibilidad de los receptores, la norma establece un mínimo de potencia de -77 dBm y en la medición se obtuvo en un decodificador una potencia de -90 dBm donde ya se tiene una baja calidad en la señal de recepción, la diferencia entre estos valores se puede tomar como un porcentaje de protección que puede tener el equipo receptor. </a:t>
            </a:r>
          </a:p>
          <a:p>
            <a:pPr>
              <a:buNone/>
            </a:pPr>
            <a:r>
              <a:rPr lang="es-EC" sz="2500" dirty="0" smtClean="0">
                <a:latin typeface="Arial" pitchFamily="34" charset="0"/>
                <a:cs typeface="Arial" pitchFamily="34" charset="0"/>
              </a:rPr>
              <a:t> </a:t>
            </a:r>
          </a:p>
          <a:p>
            <a:pPr lvl="0"/>
            <a:r>
              <a:rPr lang="es-EC" sz="2500" dirty="0" smtClean="0">
                <a:latin typeface="Arial" pitchFamily="34" charset="0"/>
                <a:cs typeface="Arial" pitchFamily="34" charset="0"/>
              </a:rPr>
              <a:t>Al realizar pruebas en un canal AWGN se pudo apreciar que el ruido provoca desplazamiento de las muestras de la constelación, por lo tanto a mayor relación Eb/No se tendrá menor probabilidad de error.</a:t>
            </a:r>
          </a:p>
          <a:p>
            <a:endParaRPr lang="es-EC" sz="2500" dirty="0" smtClean="0">
              <a:latin typeface="Arial" pitchFamily="34" charset="0"/>
              <a:cs typeface="Arial" pitchFamily="34" charset="0"/>
            </a:endParaRPr>
          </a:p>
          <a:p>
            <a:r>
              <a:rPr lang="es-ES" sz="2500" dirty="0" smtClean="0">
                <a:latin typeface="Arial" pitchFamily="34" charset="0"/>
                <a:cs typeface="Arial" pitchFamily="34" charset="0"/>
              </a:rPr>
              <a:t> Al realizar pruebas en un canal con desvanecimientos se comprobó la disminución de potencia y distorsión de la señal debido al efecto de los multitrayectos que tiene la señal.</a:t>
            </a:r>
            <a:endParaRPr lang="es-EC" sz="2500" dirty="0" smtClean="0">
              <a:latin typeface="Arial" pitchFamily="34" charset="0"/>
              <a:cs typeface="Arial" pitchFamily="34" charset="0"/>
            </a:endParaRPr>
          </a:p>
          <a:p>
            <a:endParaRPr lang="es-EC" dirty="0"/>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7467600" cy="868346"/>
          </a:xfrm>
        </p:spPr>
        <p:txBody>
          <a:bodyPr/>
          <a:lstStyle/>
          <a:p>
            <a:r>
              <a:rPr lang="es-EC" dirty="0" smtClean="0"/>
              <a:t>Recomendaciones</a:t>
            </a:r>
            <a:endParaRPr lang="es-EC" dirty="0"/>
          </a:p>
        </p:txBody>
      </p:sp>
      <p:sp>
        <p:nvSpPr>
          <p:cNvPr id="3" name="2 Marcador de contenido"/>
          <p:cNvSpPr>
            <a:spLocks noGrp="1"/>
          </p:cNvSpPr>
          <p:nvPr>
            <p:ph sz="quarter" idx="1"/>
          </p:nvPr>
        </p:nvSpPr>
        <p:spPr>
          <a:xfrm>
            <a:off x="457200" y="1357298"/>
            <a:ext cx="8043890" cy="5116654"/>
          </a:xfrm>
        </p:spPr>
        <p:txBody>
          <a:bodyPr>
            <a:normAutofit fontScale="85000" lnSpcReduction="10000"/>
          </a:bodyPr>
          <a:lstStyle/>
          <a:p>
            <a:pPr lvl="0"/>
            <a:r>
              <a:rPr lang="es-EC" dirty="0" smtClean="0"/>
              <a:t>Para las mediciones se recomienda utilizar cables certificados, medir los valores de pérdidas y compensar estos valores para evitar errores en las mediciones.</a:t>
            </a:r>
          </a:p>
          <a:p>
            <a:pPr>
              <a:buNone/>
            </a:pPr>
            <a:r>
              <a:rPr lang="es-EC" dirty="0" smtClean="0"/>
              <a:t> </a:t>
            </a:r>
          </a:p>
          <a:p>
            <a:pPr lvl="0"/>
            <a:r>
              <a:rPr lang="es-EC" dirty="0" smtClean="0"/>
              <a:t>Los equipos STB y televisores que se homologuen en el país deben tener el sintonizador bajo el estándar ISDB-Tb, ya que puede haber casos que se comercializan equipos que trabajan bajo otro estándar, además se debe verificar que se cumplan con todas las especificaciones establecidas por la CONATEL.</a:t>
            </a:r>
          </a:p>
          <a:p>
            <a:endParaRPr lang="es-EC" dirty="0" smtClean="0"/>
          </a:p>
          <a:p>
            <a:r>
              <a:rPr lang="es-ES" dirty="0" smtClean="0"/>
              <a:t>Es importante dar a conocer al usuario final todas las ventajas de la televisión digital ya que a más de brindar mejor calidad de imagen y sonido tiene como aplicación la interactividad donde el usuario puede interactuar con varios programas que se emitan en televisión por lo que es necesario realizar proyectos que den a conocer un amplio conocimiento del tema a toda población Ecuatoriana.</a:t>
            </a:r>
            <a:endParaRPr lang="es-EC" dirty="0"/>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57224" y="274638"/>
            <a:ext cx="7358114" cy="511156"/>
          </a:xfrm>
        </p:spPr>
        <p:txBody>
          <a:bodyPr>
            <a:normAutofit fontScale="90000"/>
          </a:bodyPr>
          <a:lstStyle/>
          <a:p>
            <a:r>
              <a:rPr lang="es-EC" dirty="0" smtClean="0"/>
              <a:t>Televisión digital terrestre en Ecuador</a:t>
            </a:r>
            <a:endParaRPr lang="es-EC" dirty="0"/>
          </a:p>
        </p:txBody>
      </p:sp>
      <p:pic>
        <p:nvPicPr>
          <p:cNvPr id="38914" name="Picture 2"/>
          <p:cNvPicPr>
            <a:picLocks noChangeAspect="1" noChangeArrowheads="1"/>
          </p:cNvPicPr>
          <p:nvPr/>
        </p:nvPicPr>
        <p:blipFill>
          <a:blip r:embed="rId2" cstate="print"/>
          <a:srcRect/>
          <a:stretch>
            <a:fillRect/>
          </a:stretch>
        </p:blipFill>
        <p:spPr bwMode="auto">
          <a:xfrm>
            <a:off x="1071538" y="1785926"/>
            <a:ext cx="2158699" cy="1071570"/>
          </a:xfrm>
          <a:prstGeom prst="rect">
            <a:avLst/>
          </a:prstGeom>
          <a:noFill/>
          <a:ln w="9525">
            <a:noFill/>
            <a:miter lim="800000"/>
            <a:headEnd/>
            <a:tailEnd/>
          </a:ln>
          <a:effectLst/>
        </p:spPr>
      </p:pic>
      <p:sp>
        <p:nvSpPr>
          <p:cNvPr id="6" name="5 Elipse"/>
          <p:cNvSpPr/>
          <p:nvPr/>
        </p:nvSpPr>
        <p:spPr>
          <a:xfrm>
            <a:off x="3428992" y="785794"/>
            <a:ext cx="2500330" cy="142876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Adopción del Sistema ISDB-Tb el 26 Marzo 2010</a:t>
            </a:r>
            <a:endParaRPr lang="es-EC" dirty="0"/>
          </a:p>
        </p:txBody>
      </p:sp>
      <p:pic>
        <p:nvPicPr>
          <p:cNvPr id="7169" name="Picture 1"/>
          <p:cNvPicPr>
            <a:picLocks noChangeAspect="1" noChangeArrowheads="1"/>
          </p:cNvPicPr>
          <p:nvPr/>
        </p:nvPicPr>
        <p:blipFill>
          <a:blip r:embed="rId3"/>
          <a:srcRect/>
          <a:stretch>
            <a:fillRect/>
          </a:stretch>
        </p:blipFill>
        <p:spPr bwMode="auto">
          <a:xfrm>
            <a:off x="6286512" y="1928802"/>
            <a:ext cx="1571635" cy="1186371"/>
          </a:xfrm>
          <a:prstGeom prst="rect">
            <a:avLst/>
          </a:prstGeom>
          <a:noFill/>
          <a:ln w="9525">
            <a:noFill/>
            <a:miter lim="800000"/>
            <a:headEnd/>
            <a:tailEnd/>
          </a:ln>
          <a:effectLst/>
        </p:spPr>
      </p:pic>
      <p:pic>
        <p:nvPicPr>
          <p:cNvPr id="7170" name="Picture 2"/>
          <p:cNvPicPr>
            <a:picLocks noChangeAspect="1" noChangeArrowheads="1"/>
          </p:cNvPicPr>
          <p:nvPr/>
        </p:nvPicPr>
        <p:blipFill>
          <a:blip r:embed="rId4" cstate="print"/>
          <a:srcRect/>
          <a:stretch>
            <a:fillRect/>
          </a:stretch>
        </p:blipFill>
        <p:spPr bwMode="auto">
          <a:xfrm>
            <a:off x="6357950" y="3929066"/>
            <a:ext cx="1500198" cy="565010"/>
          </a:xfrm>
          <a:prstGeom prst="rect">
            <a:avLst/>
          </a:prstGeom>
          <a:noFill/>
          <a:ln w="9525">
            <a:noFill/>
            <a:miter lim="800000"/>
            <a:headEnd/>
            <a:tailEnd/>
          </a:ln>
          <a:effectLst/>
        </p:spPr>
      </p:pic>
      <p:pic>
        <p:nvPicPr>
          <p:cNvPr id="7171" name="Picture 3"/>
          <p:cNvPicPr>
            <a:picLocks noChangeAspect="1" noChangeArrowheads="1"/>
          </p:cNvPicPr>
          <p:nvPr/>
        </p:nvPicPr>
        <p:blipFill>
          <a:blip r:embed="rId5"/>
          <a:srcRect/>
          <a:stretch>
            <a:fillRect/>
          </a:stretch>
        </p:blipFill>
        <p:spPr bwMode="auto">
          <a:xfrm>
            <a:off x="5429256" y="5286388"/>
            <a:ext cx="2000264" cy="1107413"/>
          </a:xfrm>
          <a:prstGeom prst="rect">
            <a:avLst/>
          </a:prstGeom>
          <a:noFill/>
          <a:ln w="9525">
            <a:noFill/>
            <a:miter lim="800000"/>
            <a:headEnd/>
            <a:tailEnd/>
          </a:ln>
          <a:effectLst/>
        </p:spPr>
      </p:pic>
      <p:pic>
        <p:nvPicPr>
          <p:cNvPr id="7172" name="Picture 4"/>
          <p:cNvPicPr>
            <a:picLocks noChangeAspect="1" noChangeArrowheads="1"/>
          </p:cNvPicPr>
          <p:nvPr/>
        </p:nvPicPr>
        <p:blipFill>
          <a:blip r:embed="rId6"/>
          <a:srcRect/>
          <a:stretch>
            <a:fillRect/>
          </a:stretch>
        </p:blipFill>
        <p:spPr bwMode="auto">
          <a:xfrm>
            <a:off x="2143108" y="5214950"/>
            <a:ext cx="2380627" cy="1214446"/>
          </a:xfrm>
          <a:prstGeom prst="rect">
            <a:avLst/>
          </a:prstGeom>
          <a:noFill/>
          <a:ln w="9525">
            <a:noFill/>
            <a:miter lim="800000"/>
            <a:headEnd/>
            <a:tailEnd/>
          </a:ln>
          <a:effectLst/>
        </p:spPr>
      </p:pic>
      <p:pic>
        <p:nvPicPr>
          <p:cNvPr id="7173" name="Picture 5"/>
          <p:cNvPicPr>
            <a:picLocks noChangeAspect="1" noChangeArrowheads="1"/>
          </p:cNvPicPr>
          <p:nvPr/>
        </p:nvPicPr>
        <p:blipFill>
          <a:blip r:embed="rId7"/>
          <a:srcRect/>
          <a:stretch>
            <a:fillRect/>
          </a:stretch>
        </p:blipFill>
        <p:spPr bwMode="auto">
          <a:xfrm>
            <a:off x="785786" y="3571876"/>
            <a:ext cx="1928826" cy="1107772"/>
          </a:xfrm>
          <a:prstGeom prst="rect">
            <a:avLst/>
          </a:prstGeom>
          <a:noFill/>
          <a:ln w="9525">
            <a:noFill/>
            <a:miter lim="800000"/>
            <a:headEnd/>
            <a:tailEnd/>
          </a:ln>
          <a:effectLst/>
        </p:spPr>
      </p:pic>
      <p:sp>
        <p:nvSpPr>
          <p:cNvPr id="12" name="11 Flecha derecha"/>
          <p:cNvSpPr/>
          <p:nvPr/>
        </p:nvSpPr>
        <p:spPr>
          <a:xfrm rot="20301952">
            <a:off x="2512127" y="1423168"/>
            <a:ext cx="785818" cy="214314"/>
          </a:xfrm>
          <a:prstGeom prst="right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EC" dirty="0"/>
          </a:p>
        </p:txBody>
      </p:sp>
      <p:sp>
        <p:nvSpPr>
          <p:cNvPr id="13" name="12 Flecha derecha"/>
          <p:cNvSpPr/>
          <p:nvPr/>
        </p:nvSpPr>
        <p:spPr>
          <a:xfrm rot="2008389">
            <a:off x="6084026" y="1494607"/>
            <a:ext cx="785818" cy="214314"/>
          </a:xfrm>
          <a:prstGeom prst="right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EC" dirty="0"/>
          </a:p>
        </p:txBody>
      </p:sp>
      <p:sp>
        <p:nvSpPr>
          <p:cNvPr id="14" name="13 Flecha derecha"/>
          <p:cNvSpPr/>
          <p:nvPr/>
        </p:nvSpPr>
        <p:spPr>
          <a:xfrm rot="5400000">
            <a:off x="6572264" y="3429000"/>
            <a:ext cx="785818" cy="214314"/>
          </a:xfrm>
          <a:prstGeom prst="right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EC" dirty="0"/>
          </a:p>
        </p:txBody>
      </p:sp>
      <p:sp>
        <p:nvSpPr>
          <p:cNvPr id="15" name="14 Flecha derecha"/>
          <p:cNvSpPr/>
          <p:nvPr/>
        </p:nvSpPr>
        <p:spPr>
          <a:xfrm rot="7819255">
            <a:off x="6372418" y="4762317"/>
            <a:ext cx="785818" cy="214314"/>
          </a:xfrm>
          <a:prstGeom prst="right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EC" dirty="0"/>
          </a:p>
        </p:txBody>
      </p:sp>
      <p:sp>
        <p:nvSpPr>
          <p:cNvPr id="16" name="15 Flecha derecha"/>
          <p:cNvSpPr/>
          <p:nvPr/>
        </p:nvSpPr>
        <p:spPr>
          <a:xfrm rot="10800000">
            <a:off x="4572000" y="5715016"/>
            <a:ext cx="785818" cy="214314"/>
          </a:xfrm>
          <a:prstGeom prst="right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EC" dirty="0"/>
          </a:p>
        </p:txBody>
      </p:sp>
      <p:sp>
        <p:nvSpPr>
          <p:cNvPr id="17" name="16 Flecha derecha"/>
          <p:cNvSpPr/>
          <p:nvPr/>
        </p:nvSpPr>
        <p:spPr>
          <a:xfrm rot="14229102">
            <a:off x="1910467" y="4995938"/>
            <a:ext cx="785818" cy="214314"/>
          </a:xfrm>
          <a:prstGeom prst="right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EC" dirty="0"/>
          </a:p>
        </p:txBody>
      </p:sp>
      <p:sp>
        <p:nvSpPr>
          <p:cNvPr id="18" name="17 Flecha derecha"/>
          <p:cNvSpPr/>
          <p:nvPr/>
        </p:nvSpPr>
        <p:spPr>
          <a:xfrm rot="16200000">
            <a:off x="1714480" y="3000372"/>
            <a:ext cx="785818" cy="214314"/>
          </a:xfrm>
          <a:prstGeom prst="right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EC"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8914"/>
                                        </p:tgtEl>
                                        <p:attrNameLst>
                                          <p:attrName>style.visibility</p:attrName>
                                        </p:attrNameLst>
                                      </p:cBhvr>
                                      <p:to>
                                        <p:strVal val="visible"/>
                                      </p:to>
                                    </p:set>
                                    <p:animEffect transition="in" filter="wipe(down)">
                                      <p:cBhvr>
                                        <p:cTn id="7" dur="500"/>
                                        <p:tgtEl>
                                          <p:spTgt spid="389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169"/>
                                        </p:tgtEl>
                                        <p:attrNameLst>
                                          <p:attrName>style.visibility</p:attrName>
                                        </p:attrNameLst>
                                      </p:cBhvr>
                                      <p:to>
                                        <p:strVal val="visible"/>
                                      </p:to>
                                    </p:set>
                                    <p:animEffect transition="in" filter="wipe(down)">
                                      <p:cBhvr>
                                        <p:cTn id="27" dur="500"/>
                                        <p:tgtEl>
                                          <p:spTgt spid="716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7170"/>
                                        </p:tgtEl>
                                        <p:attrNameLst>
                                          <p:attrName>style.visibility</p:attrName>
                                        </p:attrNameLst>
                                      </p:cBhvr>
                                      <p:to>
                                        <p:strVal val="visible"/>
                                      </p:to>
                                    </p:set>
                                    <p:animEffect transition="in" filter="wipe(down)">
                                      <p:cBhvr>
                                        <p:cTn id="37" dur="500"/>
                                        <p:tgtEl>
                                          <p:spTgt spid="717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down)">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7171"/>
                                        </p:tgtEl>
                                        <p:attrNameLst>
                                          <p:attrName>style.visibility</p:attrName>
                                        </p:attrNameLst>
                                      </p:cBhvr>
                                      <p:to>
                                        <p:strVal val="visible"/>
                                      </p:to>
                                    </p:set>
                                    <p:animEffect transition="in" filter="wipe(down)">
                                      <p:cBhvr>
                                        <p:cTn id="47" dur="500"/>
                                        <p:tgtEl>
                                          <p:spTgt spid="717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down)">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7172"/>
                                        </p:tgtEl>
                                        <p:attrNameLst>
                                          <p:attrName>style.visibility</p:attrName>
                                        </p:attrNameLst>
                                      </p:cBhvr>
                                      <p:to>
                                        <p:strVal val="visible"/>
                                      </p:to>
                                    </p:set>
                                    <p:animEffect transition="in" filter="wipe(down)">
                                      <p:cBhvr>
                                        <p:cTn id="57" dur="500"/>
                                        <p:tgtEl>
                                          <p:spTgt spid="717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wipe(down)">
                                      <p:cBhvr>
                                        <p:cTn id="62" dur="5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7173"/>
                                        </p:tgtEl>
                                        <p:attrNameLst>
                                          <p:attrName>style.visibility</p:attrName>
                                        </p:attrNameLst>
                                      </p:cBhvr>
                                      <p:to>
                                        <p:strVal val="visible"/>
                                      </p:to>
                                    </p:set>
                                    <p:animEffect transition="in" filter="wipe(down)">
                                      <p:cBhvr>
                                        <p:cTn id="67" dur="500"/>
                                        <p:tgtEl>
                                          <p:spTgt spid="7173"/>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wipe(down)">
                                      <p:cBhvr>
                                        <p:cTn id="7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3" grpId="0" animBg="1"/>
      <p:bldP spid="14" grpId="0" animBg="1"/>
      <p:bldP spid="15" grpId="0" animBg="1"/>
      <p:bldP spid="16" grpId="0" animBg="1"/>
      <p:bldP spid="17" grpId="0"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televisión digital terrestre</a:t>
            </a:r>
            <a:endParaRPr lang="es-EC" dirty="0"/>
          </a:p>
        </p:txBody>
      </p:sp>
      <p:pic>
        <p:nvPicPr>
          <p:cNvPr id="4" name="3 Marcador de contenido"/>
          <p:cNvPicPr>
            <a:picLocks noGrp="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500034" y="1785926"/>
            <a:ext cx="7786741" cy="3888653"/>
          </a:xfrm>
          <a:prstGeom prst="rect">
            <a:avLst/>
          </a:prstGeom>
          <a:noFill/>
          <a:ln>
            <a:noFill/>
          </a:ln>
        </p:spPr>
      </p:pic>
      <p:sp>
        <p:nvSpPr>
          <p:cNvPr id="307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dirty="0"/>
          </a:p>
        </p:txBody>
      </p:sp>
      <p:sp>
        <p:nvSpPr>
          <p:cNvPr id="307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dirty="0"/>
          </a:p>
        </p:txBody>
      </p:sp>
      <p:sp>
        <p:nvSpPr>
          <p:cNvPr id="3080"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dirty="0"/>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7467600" cy="511156"/>
          </a:xfrm>
        </p:spPr>
        <p:txBody>
          <a:bodyPr>
            <a:normAutofit fontScale="90000"/>
          </a:bodyPr>
          <a:lstStyle/>
          <a:p>
            <a:r>
              <a:rPr lang="es-EC" dirty="0" smtClean="0">
                <a:solidFill>
                  <a:schemeClr val="accent3">
                    <a:lumMod val="75000"/>
                  </a:schemeClr>
                </a:solidFill>
              </a:rPr>
              <a:t>Características de Televisión  Digital</a:t>
            </a:r>
            <a:endParaRPr lang="es-EC" dirty="0">
              <a:solidFill>
                <a:schemeClr val="accent3">
                  <a:lumMod val="75000"/>
                </a:schemeClr>
              </a:solidFill>
            </a:endParaRPr>
          </a:p>
        </p:txBody>
      </p:sp>
      <p:graphicFrame>
        <p:nvGraphicFramePr>
          <p:cNvPr id="2050" name="Object 2"/>
          <p:cNvGraphicFramePr>
            <a:graphicFrameLocks noChangeAspect="1"/>
          </p:cNvGraphicFramePr>
          <p:nvPr/>
        </p:nvGraphicFramePr>
        <p:xfrm>
          <a:off x="4929189" y="1500174"/>
          <a:ext cx="3651277" cy="2143140"/>
        </p:xfrm>
        <a:graphic>
          <a:graphicData uri="http://schemas.openxmlformats.org/presentationml/2006/ole">
            <mc:AlternateContent xmlns:mc="http://schemas.openxmlformats.org/markup-compatibility/2006">
              <mc:Choice xmlns:v="urn:schemas-microsoft-com:vml" Requires="v">
                <p:oleObj spid="_x0000_s2124" name="Visio" r:id="rId3" imgW="3974722" imgH="2897397" progId="Visio.Drawing.11">
                  <p:embed/>
                </p:oleObj>
              </mc:Choice>
              <mc:Fallback>
                <p:oleObj name="Visio" r:id="rId3" imgW="3974722" imgH="2897397" progId="Visio.Drawing.11">
                  <p:embed/>
                  <p:pic>
                    <p:nvPicPr>
                      <p:cNvPr id="0"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9189" y="1500174"/>
                        <a:ext cx="3651277" cy="214314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5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dirty="0"/>
          </a:p>
        </p:txBody>
      </p:sp>
      <p:sp>
        <p:nvSpPr>
          <p:cNvPr id="11" name="10 CuadroTexto"/>
          <p:cNvSpPr txBox="1"/>
          <p:nvPr/>
        </p:nvSpPr>
        <p:spPr>
          <a:xfrm>
            <a:off x="928662" y="1000108"/>
            <a:ext cx="2428892" cy="523220"/>
          </a:xfrm>
          <a:prstGeom prst="rect">
            <a:avLst/>
          </a:prstGeom>
          <a:noFill/>
          <a:ln>
            <a:noFill/>
          </a:ln>
        </p:spPr>
        <p:txBody>
          <a:bodyPr wrap="square" rtlCol="0">
            <a:spAutoFit/>
          </a:bodyPr>
          <a:lstStyle/>
          <a:p>
            <a:r>
              <a:rPr lang="es-EC" sz="2800" dirty="0" smtClean="0">
                <a:solidFill>
                  <a:schemeClr val="accent6">
                    <a:lumMod val="75000"/>
                  </a:schemeClr>
                </a:solidFill>
                <a:latin typeface="Aharoni" pitchFamily="2" charset="-79"/>
                <a:cs typeface="Aharoni" pitchFamily="2" charset="-79"/>
              </a:rPr>
              <a:t>Alta calidad</a:t>
            </a:r>
            <a:endParaRPr lang="es-EC" sz="2800" dirty="0">
              <a:solidFill>
                <a:schemeClr val="accent6">
                  <a:lumMod val="75000"/>
                </a:schemeClr>
              </a:solidFill>
              <a:latin typeface="Aharoni" pitchFamily="2" charset="-79"/>
              <a:cs typeface="Aharoni" pitchFamily="2" charset="-79"/>
            </a:endParaRPr>
          </a:p>
        </p:txBody>
      </p:sp>
      <p:sp>
        <p:nvSpPr>
          <p:cNvPr id="12" name="11 CuadroTexto"/>
          <p:cNvSpPr txBox="1"/>
          <p:nvPr/>
        </p:nvSpPr>
        <p:spPr>
          <a:xfrm>
            <a:off x="4357686" y="1000108"/>
            <a:ext cx="4143404" cy="461665"/>
          </a:xfrm>
          <a:prstGeom prst="rect">
            <a:avLst/>
          </a:prstGeom>
          <a:noFill/>
        </p:spPr>
        <p:txBody>
          <a:bodyPr wrap="square" rtlCol="0">
            <a:spAutoFit/>
          </a:bodyPr>
          <a:lstStyle/>
          <a:p>
            <a:r>
              <a:rPr lang="es-EC" sz="2400" dirty="0" smtClean="0">
                <a:solidFill>
                  <a:schemeClr val="accent6">
                    <a:lumMod val="75000"/>
                  </a:schemeClr>
                </a:solidFill>
                <a:latin typeface="Aharoni" pitchFamily="2" charset="-79"/>
                <a:cs typeface="Aharoni" pitchFamily="2" charset="-79"/>
              </a:rPr>
              <a:t>Mayor cantidad de canales</a:t>
            </a:r>
            <a:endParaRPr lang="es-EC" sz="2400" dirty="0">
              <a:solidFill>
                <a:schemeClr val="accent6">
                  <a:lumMod val="75000"/>
                </a:schemeClr>
              </a:solidFill>
              <a:latin typeface="Aharoni" pitchFamily="2" charset="-79"/>
              <a:cs typeface="Aharoni" pitchFamily="2" charset="-79"/>
            </a:endParaRPr>
          </a:p>
        </p:txBody>
      </p:sp>
      <p:sp>
        <p:nvSpPr>
          <p:cNvPr id="13" name="12 CuadroTexto"/>
          <p:cNvSpPr txBox="1"/>
          <p:nvPr/>
        </p:nvSpPr>
        <p:spPr>
          <a:xfrm>
            <a:off x="928662" y="4000504"/>
            <a:ext cx="1899879" cy="523220"/>
          </a:xfrm>
          <a:prstGeom prst="rect">
            <a:avLst/>
          </a:prstGeom>
          <a:noFill/>
        </p:spPr>
        <p:txBody>
          <a:bodyPr wrap="none" rtlCol="0">
            <a:spAutoFit/>
          </a:bodyPr>
          <a:lstStyle/>
          <a:p>
            <a:r>
              <a:rPr lang="es-EC" sz="2800" dirty="0" smtClean="0">
                <a:solidFill>
                  <a:schemeClr val="accent6">
                    <a:lumMod val="75000"/>
                  </a:schemeClr>
                </a:solidFill>
                <a:latin typeface="Aharoni" pitchFamily="2" charset="-79"/>
                <a:cs typeface="Aharoni" pitchFamily="2" charset="-79"/>
              </a:rPr>
              <a:t>Movilidad</a:t>
            </a:r>
            <a:endParaRPr lang="es-EC" sz="2800" dirty="0">
              <a:solidFill>
                <a:schemeClr val="accent6">
                  <a:lumMod val="75000"/>
                </a:schemeClr>
              </a:solidFill>
              <a:latin typeface="Aharoni" pitchFamily="2" charset="-79"/>
              <a:cs typeface="Aharoni" pitchFamily="2" charset="-79"/>
            </a:endParaRPr>
          </a:p>
        </p:txBody>
      </p:sp>
      <p:sp>
        <p:nvSpPr>
          <p:cNvPr id="14" name="13 CuadroTexto"/>
          <p:cNvSpPr txBox="1"/>
          <p:nvPr/>
        </p:nvSpPr>
        <p:spPr>
          <a:xfrm>
            <a:off x="5715008" y="4000504"/>
            <a:ext cx="2357454" cy="461665"/>
          </a:xfrm>
          <a:prstGeom prst="rect">
            <a:avLst/>
          </a:prstGeom>
          <a:noFill/>
        </p:spPr>
        <p:txBody>
          <a:bodyPr wrap="square" rtlCol="0">
            <a:spAutoFit/>
          </a:bodyPr>
          <a:lstStyle/>
          <a:p>
            <a:r>
              <a:rPr lang="es-EC" sz="2400" dirty="0" smtClean="0">
                <a:solidFill>
                  <a:schemeClr val="accent6">
                    <a:lumMod val="75000"/>
                  </a:schemeClr>
                </a:solidFill>
                <a:latin typeface="Aharoni" pitchFamily="2" charset="-79"/>
                <a:cs typeface="Aharoni" pitchFamily="2" charset="-79"/>
              </a:rPr>
              <a:t>Interactividad</a:t>
            </a:r>
            <a:endParaRPr lang="es-EC" sz="2400" dirty="0">
              <a:solidFill>
                <a:schemeClr val="accent6">
                  <a:lumMod val="75000"/>
                </a:schemeClr>
              </a:solidFill>
              <a:latin typeface="Aharoni" pitchFamily="2" charset="-79"/>
              <a:cs typeface="Aharoni" pitchFamily="2" charset="-79"/>
            </a:endParaRPr>
          </a:p>
        </p:txBody>
      </p:sp>
      <p:pic>
        <p:nvPicPr>
          <p:cNvPr id="2068" name="Picture 20"/>
          <p:cNvPicPr>
            <a:picLocks noChangeAspect="1" noChangeArrowheads="1"/>
          </p:cNvPicPr>
          <p:nvPr/>
        </p:nvPicPr>
        <p:blipFill>
          <a:blip r:embed="rId5"/>
          <a:srcRect/>
          <a:stretch>
            <a:fillRect/>
          </a:stretch>
        </p:blipFill>
        <p:spPr bwMode="auto">
          <a:xfrm>
            <a:off x="3143240" y="3286124"/>
            <a:ext cx="2428892" cy="1571637"/>
          </a:xfrm>
          <a:prstGeom prst="rect">
            <a:avLst/>
          </a:prstGeom>
          <a:noFill/>
          <a:ln w="9525">
            <a:noFill/>
            <a:miter lim="800000"/>
            <a:headEnd/>
            <a:tailEnd/>
          </a:ln>
          <a:effectLst/>
        </p:spPr>
      </p:pic>
      <p:sp>
        <p:nvSpPr>
          <p:cNvPr id="16" name="15 CuadroTexto"/>
          <p:cNvSpPr txBox="1"/>
          <p:nvPr/>
        </p:nvSpPr>
        <p:spPr>
          <a:xfrm>
            <a:off x="3500430" y="2786058"/>
            <a:ext cx="1714512" cy="461665"/>
          </a:xfrm>
          <a:prstGeom prst="rect">
            <a:avLst/>
          </a:prstGeom>
          <a:noFill/>
        </p:spPr>
        <p:txBody>
          <a:bodyPr wrap="square" rtlCol="0">
            <a:spAutoFit/>
          </a:bodyPr>
          <a:lstStyle/>
          <a:p>
            <a:r>
              <a:rPr lang="es-EC" sz="2400" dirty="0" smtClean="0">
                <a:solidFill>
                  <a:schemeClr val="accent6">
                    <a:lumMod val="75000"/>
                  </a:schemeClr>
                </a:solidFill>
                <a:latin typeface="Aharoni" pitchFamily="2" charset="-79"/>
                <a:cs typeface="Aharoni" pitchFamily="2" charset="-79"/>
              </a:rPr>
              <a:t>Robustez</a:t>
            </a:r>
            <a:endParaRPr lang="es-EC" sz="2400" dirty="0">
              <a:solidFill>
                <a:schemeClr val="accent6">
                  <a:lumMod val="75000"/>
                </a:schemeClr>
              </a:solidFill>
              <a:latin typeface="Aharoni" pitchFamily="2" charset="-79"/>
              <a:cs typeface="Aharoni" pitchFamily="2" charset="-79"/>
            </a:endParaRPr>
          </a:p>
        </p:txBody>
      </p:sp>
      <p:graphicFrame>
        <p:nvGraphicFramePr>
          <p:cNvPr id="2052" name="Object 4"/>
          <p:cNvGraphicFramePr>
            <a:graphicFrameLocks noChangeAspect="1"/>
          </p:cNvGraphicFramePr>
          <p:nvPr/>
        </p:nvGraphicFramePr>
        <p:xfrm>
          <a:off x="5500694" y="4643446"/>
          <a:ext cx="2569123" cy="1877034"/>
        </p:xfrm>
        <a:graphic>
          <a:graphicData uri="http://schemas.openxmlformats.org/presentationml/2006/ole">
            <mc:AlternateContent xmlns:mc="http://schemas.openxmlformats.org/markup-compatibility/2006">
              <mc:Choice xmlns:v="urn:schemas-microsoft-com:vml" Requires="v">
                <p:oleObj spid="_x0000_s2125" name="Visio" r:id="rId6" imgW="6173173" imgH="4157285" progId="Visio.Drawing.11">
                  <p:embed/>
                </p:oleObj>
              </mc:Choice>
              <mc:Fallback>
                <p:oleObj name="Visio" r:id="rId6" imgW="6173173" imgH="4157285" progId="Visio.Drawing.11">
                  <p:embed/>
                  <p:pic>
                    <p:nvPicPr>
                      <p:cNvPr id="0" name="Picture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00694" y="4643446"/>
                        <a:ext cx="2569123" cy="187703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67" name="Object 19"/>
          <p:cNvGraphicFramePr>
            <a:graphicFrameLocks noGrp="1" noChangeAspect="1"/>
          </p:cNvGraphicFramePr>
          <p:nvPr/>
        </p:nvGraphicFramePr>
        <p:xfrm>
          <a:off x="383948" y="1571612"/>
          <a:ext cx="2830730" cy="2000264"/>
        </p:xfrm>
        <a:graphic>
          <a:graphicData uri="http://schemas.openxmlformats.org/presentationml/2006/ole">
            <mc:AlternateContent xmlns:mc="http://schemas.openxmlformats.org/markup-compatibility/2006">
              <mc:Choice xmlns:v="urn:schemas-microsoft-com:vml" Requires="v">
                <p:oleObj spid="_x0000_s2126" name="Visio" r:id="rId8" imgW="3869231" imgH="3374222" progId="Visio.Drawing.11">
                  <p:embed/>
                </p:oleObj>
              </mc:Choice>
              <mc:Fallback>
                <p:oleObj name="Visio" r:id="rId8" imgW="3869231" imgH="3374222" progId="Visio.Drawing.11">
                  <p:embed/>
                  <p:pic>
                    <p:nvPicPr>
                      <p:cNvPr id="0" name="Picture 19"/>
                      <p:cNvPicPr>
                        <a:picLocks noGrp="1"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3948" y="1571612"/>
                        <a:ext cx="2830730" cy="200026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3" name="Object 5"/>
          <p:cNvGraphicFramePr>
            <a:graphicFrameLocks noChangeAspect="1"/>
          </p:cNvGraphicFramePr>
          <p:nvPr/>
        </p:nvGraphicFramePr>
        <p:xfrm>
          <a:off x="428596" y="4572008"/>
          <a:ext cx="2786082" cy="2020370"/>
        </p:xfrm>
        <a:graphic>
          <a:graphicData uri="http://schemas.openxmlformats.org/presentationml/2006/ole">
            <mc:AlternateContent xmlns:mc="http://schemas.openxmlformats.org/markup-compatibility/2006">
              <mc:Choice xmlns:v="urn:schemas-microsoft-com:vml" Requires="v">
                <p:oleObj spid="_x0000_s2127" name="Visio" r:id="rId10" imgW="3755525" imgH="2712792" progId="Visio.Drawing.11">
                  <p:embed/>
                </p:oleObj>
              </mc:Choice>
              <mc:Fallback>
                <p:oleObj name="Visio" r:id="rId10" imgW="3755525" imgH="2712792" progId="Visio.Drawing.11">
                  <p:embed/>
                  <p:pic>
                    <p:nvPicPr>
                      <p:cNvPr id="0" name="Picture 1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8596" y="4572008"/>
                        <a:ext cx="2786082" cy="202037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7472386" cy="725470"/>
          </a:xfrm>
        </p:spPr>
        <p:txBody>
          <a:bodyPr>
            <a:normAutofit fontScale="90000"/>
          </a:bodyPr>
          <a:lstStyle/>
          <a:p>
            <a:r>
              <a:rPr lang="es-EC" dirty="0" smtClean="0"/>
              <a:t>Sistema de transmisión del sistema ISDBT-Tb</a:t>
            </a:r>
            <a:endParaRPr lang="es-EC" dirty="0"/>
          </a:p>
        </p:txBody>
      </p:sp>
      <p:sp>
        <p:nvSpPr>
          <p:cNvPr id="2969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dirty="0"/>
          </a:p>
        </p:txBody>
      </p:sp>
      <p:pic>
        <p:nvPicPr>
          <p:cNvPr id="29701" name="Picture 5"/>
          <p:cNvPicPr>
            <a:picLocks noChangeAspect="1" noChangeArrowheads="1"/>
          </p:cNvPicPr>
          <p:nvPr/>
        </p:nvPicPr>
        <p:blipFill>
          <a:blip r:embed="rId2"/>
          <a:srcRect/>
          <a:stretch>
            <a:fillRect/>
          </a:stretch>
        </p:blipFill>
        <p:spPr bwMode="auto">
          <a:xfrm>
            <a:off x="323009" y="1695450"/>
            <a:ext cx="8373316" cy="351950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7758138" cy="1154098"/>
          </a:xfrm>
        </p:spPr>
        <p:txBody>
          <a:bodyPr>
            <a:normAutofit fontScale="90000"/>
          </a:bodyPr>
          <a:lstStyle/>
          <a:p>
            <a:r>
              <a:rPr lang="es-ES" dirty="0" smtClean="0"/>
              <a:t>Implementación de estación de televisión digital para pruebas de laboratorio</a:t>
            </a:r>
            <a:endParaRPr lang="es-ES" dirty="0"/>
          </a:p>
        </p:txBody>
      </p:sp>
      <p:pic>
        <p:nvPicPr>
          <p:cNvPr id="37890" name="Picture 2"/>
          <p:cNvPicPr>
            <a:picLocks noChangeAspect="1" noChangeArrowheads="1"/>
          </p:cNvPicPr>
          <p:nvPr/>
        </p:nvPicPr>
        <p:blipFill>
          <a:blip r:embed="rId2"/>
          <a:srcRect/>
          <a:stretch>
            <a:fillRect/>
          </a:stretch>
        </p:blipFill>
        <p:spPr bwMode="auto">
          <a:xfrm>
            <a:off x="755576" y="2060848"/>
            <a:ext cx="7728589" cy="3384376"/>
          </a:xfrm>
          <a:prstGeom prst="rect">
            <a:avLst/>
          </a:prstGeom>
          <a:noFill/>
          <a:ln w="9525">
            <a:noFill/>
            <a:miter lim="800000"/>
            <a:headEnd/>
            <a:tailEnd/>
          </a:ln>
          <a:effectLst/>
        </p:spPr>
      </p:pic>
    </p:spTree>
    <p:extLst>
      <p:ext uri="{BB962C8B-B14F-4D97-AF65-F5344CB8AC3E}">
        <p14:creationId xmlns:p14="http://schemas.microsoft.com/office/powerpoint/2010/main" val="4243133018"/>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7643192" cy="850106"/>
          </a:xfrm>
        </p:spPr>
        <p:txBody>
          <a:bodyPr>
            <a:normAutofit/>
          </a:bodyPr>
          <a:lstStyle/>
          <a:p>
            <a:r>
              <a:rPr lang="es-ES" dirty="0" smtClean="0"/>
              <a:t>Tarjeta moduladora Dektec DTU 215</a:t>
            </a:r>
            <a:endParaRPr lang="es-ES" dirty="0"/>
          </a:p>
        </p:txBody>
      </p:sp>
      <p:pic>
        <p:nvPicPr>
          <p:cNvPr id="5" name="4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8380" y="3394438"/>
            <a:ext cx="902804" cy="1098502"/>
          </a:xfrm>
          <a:prstGeom prst="rect">
            <a:avLst/>
          </a:prstGeom>
          <a:noFill/>
          <a:ln>
            <a:noFill/>
          </a:ln>
        </p:spPr>
      </p:pic>
      <p:sp>
        <p:nvSpPr>
          <p:cNvPr id="41" name="40 CuadroTexto"/>
          <p:cNvSpPr txBox="1"/>
          <p:nvPr/>
        </p:nvSpPr>
        <p:spPr>
          <a:xfrm>
            <a:off x="7567579" y="3409545"/>
            <a:ext cx="1554136" cy="830997"/>
          </a:xfrm>
          <a:prstGeom prst="rect">
            <a:avLst/>
          </a:prstGeom>
          <a:noFill/>
        </p:spPr>
        <p:txBody>
          <a:bodyPr wrap="square" rtlCol="0">
            <a:spAutoFit/>
          </a:bodyPr>
          <a:lstStyle/>
          <a:p>
            <a:r>
              <a:rPr lang="es-ES" sz="1600" dirty="0" smtClean="0">
                <a:latin typeface="Arial" pitchFamily="34" charset="0"/>
                <a:cs typeface="Arial" pitchFamily="34" charset="0"/>
              </a:rPr>
              <a:t>Parámetros de</a:t>
            </a:r>
          </a:p>
          <a:p>
            <a:r>
              <a:rPr lang="es-ES" sz="1600" dirty="0">
                <a:latin typeface="Arial" pitchFamily="34" charset="0"/>
                <a:cs typeface="Arial" pitchFamily="34" charset="0"/>
              </a:rPr>
              <a:t> </a:t>
            </a:r>
            <a:r>
              <a:rPr lang="es-ES" sz="1600" dirty="0" smtClean="0">
                <a:latin typeface="Arial" pitchFamily="34" charset="0"/>
                <a:cs typeface="Arial" pitchFamily="34" charset="0"/>
              </a:rPr>
              <a:t> modulación </a:t>
            </a:r>
          </a:p>
          <a:p>
            <a:r>
              <a:rPr lang="es-ES" sz="1600" dirty="0">
                <a:latin typeface="Arial" pitchFamily="34" charset="0"/>
                <a:cs typeface="Arial" pitchFamily="34" charset="0"/>
              </a:rPr>
              <a:t> </a:t>
            </a:r>
            <a:r>
              <a:rPr lang="es-ES" sz="1600" dirty="0" smtClean="0">
                <a:latin typeface="Arial" pitchFamily="34" charset="0"/>
                <a:cs typeface="Arial" pitchFamily="34" charset="0"/>
              </a:rPr>
              <a:t> 6 o 8 MHz</a:t>
            </a:r>
            <a:endParaRPr lang="es-ES" sz="1600" dirty="0">
              <a:latin typeface="Arial" pitchFamily="34" charset="0"/>
              <a:cs typeface="Arial" pitchFamily="34" charset="0"/>
            </a:endParaRPr>
          </a:p>
        </p:txBody>
      </p:sp>
      <p:sp>
        <p:nvSpPr>
          <p:cNvPr id="42" name="41 CuadroTexto"/>
          <p:cNvSpPr txBox="1"/>
          <p:nvPr/>
        </p:nvSpPr>
        <p:spPr>
          <a:xfrm>
            <a:off x="7699883" y="4366845"/>
            <a:ext cx="1189749" cy="646331"/>
          </a:xfrm>
          <a:prstGeom prst="rect">
            <a:avLst/>
          </a:prstGeom>
          <a:noFill/>
        </p:spPr>
        <p:txBody>
          <a:bodyPr wrap="none" rtlCol="0">
            <a:spAutoFit/>
          </a:bodyPr>
          <a:lstStyle/>
          <a:p>
            <a:r>
              <a:rPr lang="es-ES" dirty="0" smtClean="0"/>
              <a:t>Simulador </a:t>
            </a:r>
          </a:p>
          <a:p>
            <a:r>
              <a:rPr lang="es-ES" dirty="0"/>
              <a:t> </a:t>
            </a:r>
            <a:r>
              <a:rPr lang="es-ES" dirty="0" smtClean="0"/>
              <a:t>de canal</a:t>
            </a:r>
            <a:endParaRPr lang="es-ES" dirty="0"/>
          </a:p>
        </p:txBody>
      </p:sp>
      <p:sp>
        <p:nvSpPr>
          <p:cNvPr id="43" name="42 CuadroTexto"/>
          <p:cNvSpPr txBox="1"/>
          <p:nvPr/>
        </p:nvSpPr>
        <p:spPr>
          <a:xfrm>
            <a:off x="7511053" y="5229198"/>
            <a:ext cx="1567410" cy="646331"/>
          </a:xfrm>
          <a:prstGeom prst="rect">
            <a:avLst/>
          </a:prstGeom>
          <a:noFill/>
        </p:spPr>
        <p:txBody>
          <a:bodyPr wrap="square" rtlCol="0">
            <a:spAutoFit/>
          </a:bodyPr>
          <a:lstStyle/>
          <a:p>
            <a:r>
              <a:rPr lang="es-ES" dirty="0" smtClean="0"/>
              <a:t>Parámetros  </a:t>
            </a:r>
          </a:p>
          <a:p>
            <a:r>
              <a:rPr lang="es-ES" dirty="0" smtClean="0"/>
              <a:t>señal ISDB-Tb</a:t>
            </a:r>
            <a:endParaRPr lang="es-ES" dirty="0"/>
          </a:p>
        </p:txBody>
      </p:sp>
      <p:pic>
        <p:nvPicPr>
          <p:cNvPr id="15" name="14 Imagen"/>
          <p:cNvPicPr/>
          <p:nvPr/>
        </p:nvPicPr>
        <p:blipFill>
          <a:blip r:embed="rId4" cstate="print"/>
          <a:srcRect/>
          <a:stretch>
            <a:fillRect/>
          </a:stretch>
        </p:blipFill>
        <p:spPr bwMode="auto">
          <a:xfrm>
            <a:off x="1454221" y="1469993"/>
            <a:ext cx="6048672" cy="4710099"/>
          </a:xfrm>
          <a:prstGeom prst="rect">
            <a:avLst/>
          </a:prstGeom>
          <a:noFill/>
          <a:ln w="9525">
            <a:noFill/>
            <a:miter lim="800000"/>
            <a:headEnd/>
            <a:tailEnd/>
          </a:ln>
        </p:spPr>
      </p:pic>
      <p:sp>
        <p:nvSpPr>
          <p:cNvPr id="44" name="43 CuadroTexto"/>
          <p:cNvSpPr txBox="1"/>
          <p:nvPr/>
        </p:nvSpPr>
        <p:spPr>
          <a:xfrm>
            <a:off x="325096" y="5214369"/>
            <a:ext cx="1344248" cy="646331"/>
          </a:xfrm>
          <a:prstGeom prst="rect">
            <a:avLst/>
          </a:prstGeom>
          <a:noFill/>
        </p:spPr>
        <p:txBody>
          <a:bodyPr wrap="square" rtlCol="0">
            <a:spAutoFit/>
          </a:bodyPr>
          <a:lstStyle/>
          <a:p>
            <a:r>
              <a:rPr lang="es-ES" dirty="0" smtClean="0"/>
              <a:t>    RF Channel</a:t>
            </a:r>
            <a:endParaRPr lang="es-ES" dirty="0"/>
          </a:p>
        </p:txBody>
      </p:sp>
      <p:cxnSp>
        <p:nvCxnSpPr>
          <p:cNvPr id="4" name="3 Conector recto de flecha"/>
          <p:cNvCxnSpPr>
            <a:endCxn id="41" idx="1"/>
          </p:cNvCxnSpPr>
          <p:nvPr/>
        </p:nvCxnSpPr>
        <p:spPr>
          <a:xfrm flipV="1">
            <a:off x="6228184" y="3825044"/>
            <a:ext cx="1339395" cy="667896"/>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7" name="6 Conector recto de flecha"/>
          <p:cNvCxnSpPr/>
          <p:nvPr/>
        </p:nvCxnSpPr>
        <p:spPr>
          <a:xfrm>
            <a:off x="7236296" y="4492940"/>
            <a:ext cx="463587" cy="0"/>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9" name="8 Conector recto de flecha"/>
          <p:cNvCxnSpPr/>
          <p:nvPr/>
        </p:nvCxnSpPr>
        <p:spPr>
          <a:xfrm>
            <a:off x="7236296" y="4869160"/>
            <a:ext cx="792088" cy="345209"/>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7" name="16 Conector recto"/>
          <p:cNvCxnSpPr/>
          <p:nvPr/>
        </p:nvCxnSpPr>
        <p:spPr>
          <a:xfrm>
            <a:off x="3851920" y="4869160"/>
            <a:ext cx="0" cy="683203"/>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2" name="21 Conector recto de flecha"/>
          <p:cNvCxnSpPr/>
          <p:nvPr/>
        </p:nvCxnSpPr>
        <p:spPr>
          <a:xfrm flipH="1">
            <a:off x="1547664" y="5537534"/>
            <a:ext cx="2304256" cy="0"/>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23" name="22 Flecha derecha"/>
          <p:cNvSpPr/>
          <p:nvPr/>
        </p:nvSpPr>
        <p:spPr>
          <a:xfrm>
            <a:off x="899592" y="4366845"/>
            <a:ext cx="554629" cy="45719"/>
          </a:xfrm>
          <a:prstGeom prst="rightArrow">
            <a:avLst/>
          </a:prstGeom>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1192464574"/>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4942" y="1506132"/>
            <a:ext cx="3534413" cy="4786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4" name="Picture 2"/>
          <p:cNvPicPr>
            <a:picLocks noChangeAspect="1" noChangeArrowheads="1"/>
          </p:cNvPicPr>
          <p:nvPr/>
        </p:nvPicPr>
        <p:blipFill>
          <a:blip r:embed="rId4"/>
          <a:srcRect r="2294"/>
          <a:stretch>
            <a:fillRect/>
          </a:stretch>
        </p:blipFill>
        <p:spPr bwMode="auto">
          <a:xfrm>
            <a:off x="82716" y="1320709"/>
            <a:ext cx="5142515" cy="5157192"/>
          </a:xfrm>
          <a:prstGeom prst="rect">
            <a:avLst/>
          </a:prstGeom>
          <a:noFill/>
          <a:ln w="9525">
            <a:noFill/>
            <a:miter lim="800000"/>
            <a:headEnd/>
            <a:tailEnd/>
          </a:ln>
          <a:effectLst/>
        </p:spPr>
      </p:pic>
      <p:sp>
        <p:nvSpPr>
          <p:cNvPr id="8" name="7 Título"/>
          <p:cNvSpPr>
            <a:spLocks noGrp="1"/>
          </p:cNvSpPr>
          <p:nvPr>
            <p:ph type="title"/>
          </p:nvPr>
        </p:nvSpPr>
        <p:spPr>
          <a:xfrm>
            <a:off x="457200" y="214290"/>
            <a:ext cx="7758138" cy="571504"/>
          </a:xfrm>
        </p:spPr>
        <p:txBody>
          <a:bodyPr>
            <a:normAutofit/>
          </a:bodyPr>
          <a:lstStyle/>
          <a:p>
            <a:r>
              <a:rPr lang="es-EC" dirty="0" smtClean="0"/>
              <a:t>StreamXpress y Xpresssim</a:t>
            </a:r>
            <a:endParaRPr lang="es-EC" dirty="0"/>
          </a:p>
        </p:txBody>
      </p:sp>
    </p:spTree>
    <p:extLst>
      <p:ext uri="{BB962C8B-B14F-4D97-AF65-F5344CB8AC3E}">
        <p14:creationId xmlns:p14="http://schemas.microsoft.com/office/powerpoint/2010/main" val="3397178088"/>
      </p:ext>
    </p:extLst>
  </p:cSld>
  <p:clrMapOvr>
    <a:masterClrMapping/>
  </p:clrMapOvr>
  <p:transition>
    <p:fad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irador">
  <a:themeElements>
    <a:clrScheme name="Mirador">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Mirador">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oncurrencia">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2003</TotalTime>
  <Words>865</Words>
  <Application>Microsoft Office PowerPoint</Application>
  <PresentationFormat>Presentación en pantalla (4:3)</PresentationFormat>
  <Paragraphs>301</Paragraphs>
  <Slides>21</Slides>
  <Notes>4</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21</vt:i4>
      </vt:variant>
    </vt:vector>
  </HeadingPairs>
  <TitlesOfParts>
    <vt:vector size="23" baseType="lpstr">
      <vt:lpstr>Mirador</vt:lpstr>
      <vt:lpstr>Visio</vt:lpstr>
      <vt:lpstr>“ANÁLISIS DE LA SEÑAL DE TRANSMISIÓN DEL SISTEMA ISDB-Tb EN CANALES AWGN Y CON DESVANECIMIENTO SOBRE EQUIPOS RECEPTORES COMERCIALES” </vt:lpstr>
      <vt:lpstr>Propósito del proyecto</vt:lpstr>
      <vt:lpstr>Televisión digital terrestre en Ecuador</vt:lpstr>
      <vt:lpstr>televisión digital terrestre</vt:lpstr>
      <vt:lpstr>Características de Televisión  Digital</vt:lpstr>
      <vt:lpstr>Sistema de transmisión del sistema ISDBT-Tb</vt:lpstr>
      <vt:lpstr>Implementación de estación de televisión digital para pruebas de laboratorio</vt:lpstr>
      <vt:lpstr>Tarjeta moduladora Dektec DTU 215</vt:lpstr>
      <vt:lpstr>StreamXpress y Xpresssim</vt:lpstr>
      <vt:lpstr>  Equipos de laboratorio</vt:lpstr>
      <vt:lpstr>Configuración del transmisor</vt:lpstr>
      <vt:lpstr>Interferencia co canal</vt:lpstr>
      <vt:lpstr>Parámetros de calidad de la señal digital</vt:lpstr>
      <vt:lpstr>Comparación de valores recomendados por cisco con los valores obtenidos</vt:lpstr>
      <vt:lpstr>Mediciones de sensibilidad de set top box</vt:lpstr>
      <vt:lpstr>Análisis de la señal de transmisión en canal AWGN </vt:lpstr>
      <vt:lpstr>Análisis de la señal de transmisión en canal con desvanecimiento</vt:lpstr>
      <vt:lpstr>Interactividad</vt:lpstr>
      <vt:lpstr>Conclusiones</vt:lpstr>
      <vt:lpstr>Conclusiones</vt:lpstr>
      <vt:lpstr>Recomendaciones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Caro</dc:creator>
  <cp:lastModifiedBy>Caro</cp:lastModifiedBy>
  <cp:revision>116</cp:revision>
  <dcterms:created xsi:type="dcterms:W3CDTF">2013-10-15T22:40:22Z</dcterms:created>
  <dcterms:modified xsi:type="dcterms:W3CDTF">2015-04-24T02:45:39Z</dcterms:modified>
</cp:coreProperties>
</file>