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77" r:id="rId5"/>
    <p:sldId id="257" r:id="rId6"/>
    <p:sldId id="278" r:id="rId7"/>
    <p:sldId id="258" r:id="rId8"/>
    <p:sldId id="279" r:id="rId9"/>
    <p:sldId id="259" r:id="rId10"/>
    <p:sldId id="280" r:id="rId11"/>
    <p:sldId id="262" r:id="rId12"/>
    <p:sldId id="281" r:id="rId13"/>
    <p:sldId id="260" r:id="rId14"/>
    <p:sldId id="263" r:id="rId15"/>
    <p:sldId id="282" r:id="rId16"/>
    <p:sldId id="264" r:id="rId17"/>
    <p:sldId id="265" r:id="rId18"/>
    <p:sldId id="266" r:id="rId19"/>
    <p:sldId id="267" r:id="rId20"/>
    <p:sldId id="268" r:id="rId21"/>
    <p:sldId id="283" r:id="rId22"/>
    <p:sldId id="269" r:id="rId23"/>
    <p:sldId id="270" r:id="rId24"/>
    <p:sldId id="271" r:id="rId25"/>
    <p:sldId id="272" r:id="rId26"/>
    <p:sldId id="273" r:id="rId27"/>
    <p:sldId id="284" r:id="rId28"/>
    <p:sldId id="274" r:id="rId29"/>
    <p:sldId id="275" r:id="rId30"/>
    <p:sldId id="285" r:id="rId31"/>
    <p:sldId id="286" r:id="rId32"/>
    <p:sldId id="287" r:id="rId33"/>
    <p:sldId id="288" r:id="rId34"/>
    <p:sldId id="292" r:id="rId35"/>
    <p:sldId id="289" r:id="rId36"/>
    <p:sldId id="291" r:id="rId37"/>
    <p:sldId id="293" r:id="rId38"/>
    <p:sldId id="294" r:id="rId39"/>
    <p:sldId id="295" r:id="rId40"/>
    <p:sldId id="296" r:id="rId41"/>
    <p:sldId id="297"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434" autoAdjust="0"/>
  </p:normalViewPr>
  <p:slideViewPr>
    <p:cSldViewPr snapToGrid="0">
      <p:cViewPr varScale="1">
        <p:scale>
          <a:sx n="67" d="100"/>
          <a:sy n="67" d="100"/>
        </p:scale>
        <p:origin x="780" y="60"/>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2.xml"/><Relationship Id="rId18" Type="http://schemas.openxmlformats.org/officeDocument/2006/relationships/slide" Target="slides/slide29.xml"/><Relationship Id="rId3" Type="http://schemas.openxmlformats.org/officeDocument/2006/relationships/slide" Target="slides/slide7.xml"/><Relationship Id="rId7" Type="http://schemas.openxmlformats.org/officeDocument/2006/relationships/slide" Target="slides/slide14.xml"/><Relationship Id="rId12" Type="http://schemas.openxmlformats.org/officeDocument/2006/relationships/slide" Target="slides/slide20.xml"/><Relationship Id="rId17" Type="http://schemas.openxmlformats.org/officeDocument/2006/relationships/slide" Target="slides/slide26.xml"/><Relationship Id="rId2" Type="http://schemas.openxmlformats.org/officeDocument/2006/relationships/slide" Target="slides/slide5.xml"/><Relationship Id="rId16" Type="http://schemas.openxmlformats.org/officeDocument/2006/relationships/slide" Target="slides/slide25.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19.xml"/><Relationship Id="rId5" Type="http://schemas.openxmlformats.org/officeDocument/2006/relationships/slide" Target="slides/slide11.xml"/><Relationship Id="rId15" Type="http://schemas.openxmlformats.org/officeDocument/2006/relationships/slide" Target="slides/slide24.xml"/><Relationship Id="rId10" Type="http://schemas.openxmlformats.org/officeDocument/2006/relationships/slide" Target="slides/slide18.xml"/><Relationship Id="rId4" Type="http://schemas.openxmlformats.org/officeDocument/2006/relationships/slide" Target="slides/slide9.xml"/><Relationship Id="rId9" Type="http://schemas.openxmlformats.org/officeDocument/2006/relationships/slide" Target="slides/slide17.xml"/><Relationship Id="rId14"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ropbox\CDN\simulador\resultados_dat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ropbox\CDN\simulador\resultados_dat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Usuarios vs. Tiempo</a:t>
            </a:r>
            <a:r>
              <a:rPr lang="es-EC" baseline="0"/>
              <a:t> de Respuesta</a:t>
            </a:r>
            <a:endParaRPr lang="es-EC"/>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spPr>
            <a:ln w="22225" cap="rnd">
              <a:solidFill>
                <a:schemeClr val="accent1"/>
              </a:solidFill>
              <a:round/>
            </a:ln>
            <a:effectLst/>
          </c:spPr>
          <c:marker>
            <c:symbol val="none"/>
          </c:marker>
          <c:cat>
            <c:numRef>
              <c:f>Hoja1!$A$17:$A$26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cat>
          <c:val>
            <c:numRef>
              <c:f>Hoja1!$B$17:$B$26</c:f>
              <c:numCache>
                <c:formatCode>0.0000</c:formatCode>
                <c:ptCount val="10"/>
                <c:pt idx="0">
                  <c:v>1.29E-2</c:v>
                </c:pt>
                <c:pt idx="1">
                  <c:v>1.34E-2</c:v>
                </c:pt>
                <c:pt idx="2">
                  <c:v>1.3599999999999999E-2</c:v>
                </c:pt>
                <c:pt idx="3">
                  <c:v>1.47E-2</c:v>
                </c:pt>
                <c:pt idx="4">
                  <c:v>1.5100000000000001E-2</c:v>
                </c:pt>
                <c:pt idx="5">
                  <c:v>1.3899999999999999E-2</c:v>
                </c:pt>
                <c:pt idx="6">
                  <c:v>1.3899999999999999E-2</c:v>
                </c:pt>
                <c:pt idx="7">
                  <c:v>1.47E-2</c:v>
                </c:pt>
                <c:pt idx="8">
                  <c:v>1.44E-2</c:v>
                </c:pt>
                <c:pt idx="9">
                  <c:v>1.4E-2</c:v>
                </c:pt>
              </c:numCache>
            </c:numRef>
          </c:val>
          <c:smooth val="0"/>
        </c:ser>
        <c:dLbls>
          <c:showLegendKey val="0"/>
          <c:showVal val="0"/>
          <c:showCatName val="0"/>
          <c:showSerName val="0"/>
          <c:showPercent val="0"/>
          <c:showBubbleSize val="0"/>
        </c:dLbls>
        <c:hiLowLines>
          <c:spPr>
            <a:ln w="9525" cap="flat" cmpd="sng" algn="ctr">
              <a:solidFill>
                <a:schemeClr val="dk1">
                  <a:lumMod val="35000"/>
                  <a:lumOff val="65000"/>
                </a:schemeClr>
              </a:solidFill>
              <a:round/>
            </a:ln>
            <a:effectLst/>
          </c:spPr>
        </c:hiLowLines>
        <c:smooth val="0"/>
        <c:axId val="598248704"/>
        <c:axId val="598249792"/>
      </c:lineChart>
      <c:catAx>
        <c:axId val="59824870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Usuario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598249792"/>
        <c:crosses val="autoZero"/>
        <c:auto val="1"/>
        <c:lblAlgn val="ctr"/>
        <c:lblOffset val="100"/>
        <c:noMultiLvlLbl val="0"/>
      </c:catAx>
      <c:valAx>
        <c:axId val="598249792"/>
        <c:scaling>
          <c:orientation val="minMax"/>
          <c:min val="8.0000000000000026E-4"/>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Tiempo de Respuesta</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598248704"/>
        <c:crosses val="autoZero"/>
        <c:crossBetween val="between"/>
        <c:majorUnit val="6.0000000000000019E-3"/>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Usuarios vs. Servidores Réplica</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spPr>
            <a:ln w="22225" cap="rnd">
              <a:solidFill>
                <a:schemeClr val="accent1"/>
              </a:solidFill>
              <a:round/>
            </a:ln>
            <a:effectLst/>
          </c:spPr>
          <c:marker>
            <c:symbol val="none"/>
          </c:marker>
          <c:cat>
            <c:numRef>
              <c:f>Hoja1!$A$17:$A$26</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cat>
          <c:val>
            <c:numRef>
              <c:f>Hoja1!$D$17:$D$26</c:f>
              <c:numCache>
                <c:formatCode>General</c:formatCode>
                <c:ptCount val="10"/>
                <c:pt idx="0">
                  <c:v>34</c:v>
                </c:pt>
                <c:pt idx="1">
                  <c:v>45</c:v>
                </c:pt>
                <c:pt idx="2">
                  <c:v>42</c:v>
                </c:pt>
                <c:pt idx="3">
                  <c:v>44</c:v>
                </c:pt>
                <c:pt idx="4">
                  <c:v>42</c:v>
                </c:pt>
                <c:pt idx="5">
                  <c:v>41</c:v>
                </c:pt>
                <c:pt idx="6">
                  <c:v>48</c:v>
                </c:pt>
                <c:pt idx="7">
                  <c:v>44</c:v>
                </c:pt>
                <c:pt idx="8">
                  <c:v>44</c:v>
                </c:pt>
                <c:pt idx="9">
                  <c:v>44</c:v>
                </c:pt>
              </c:numCache>
            </c:numRef>
          </c:val>
          <c:smooth val="0"/>
        </c:ser>
        <c:dLbls>
          <c:showLegendKey val="0"/>
          <c:showVal val="0"/>
          <c:showCatName val="0"/>
          <c:showSerName val="0"/>
          <c:showPercent val="0"/>
          <c:showBubbleSize val="0"/>
        </c:dLbls>
        <c:hiLowLines>
          <c:spPr>
            <a:ln w="9525" cap="flat" cmpd="sng" algn="ctr">
              <a:solidFill>
                <a:schemeClr val="dk1">
                  <a:lumMod val="35000"/>
                  <a:lumOff val="65000"/>
                </a:schemeClr>
              </a:solidFill>
              <a:round/>
            </a:ln>
            <a:effectLst/>
          </c:spPr>
        </c:hiLowLines>
        <c:smooth val="0"/>
        <c:axId val="598241088"/>
        <c:axId val="598247072"/>
      </c:lineChart>
      <c:catAx>
        <c:axId val="5982410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Usuarios</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598247072"/>
        <c:crosses val="autoZero"/>
        <c:auto val="1"/>
        <c:lblAlgn val="ctr"/>
        <c:lblOffset val="100"/>
        <c:noMultiLvlLbl val="0"/>
      </c:catAx>
      <c:valAx>
        <c:axId val="598247072"/>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Número de Servidores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5982410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5" name="Marcador de pie de página 4"/>
          <p:cNvSpPr>
            <a:spLocks noGrp="1"/>
          </p:cNvSpPr>
          <p:nvPr>
            <p:ph type="ftr" sz="quarter" idx="11"/>
          </p:nvPr>
        </p:nvSpPr>
        <p:spPr/>
        <p:txBody>
          <a:bodyPr/>
          <a:lstStyle>
            <a:lvl1pPr>
              <a:defRPr/>
            </a:lvl1pPr>
          </a:lstStyle>
          <a:p>
            <a:endParaRPr lang="es-EC"/>
          </a:p>
        </p:txBody>
      </p:sp>
      <p:sp>
        <p:nvSpPr>
          <p:cNvPr id="6" name="Marcador de número de diapositiva 5"/>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403898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5" name="Marcador de pie de página 4"/>
          <p:cNvSpPr>
            <a:spLocks noGrp="1"/>
          </p:cNvSpPr>
          <p:nvPr>
            <p:ph type="ftr" sz="quarter" idx="11"/>
          </p:nvPr>
        </p:nvSpPr>
        <p:spPr/>
        <p:txBody>
          <a:bodyPr/>
          <a:lstStyle>
            <a:lvl1pPr>
              <a:defRPr/>
            </a:lvl1pPr>
          </a:lstStyle>
          <a:p>
            <a:endParaRPr lang="es-EC"/>
          </a:p>
        </p:txBody>
      </p:sp>
      <p:sp>
        <p:nvSpPr>
          <p:cNvPr id="6" name="Marcador de número de diapositiva 5"/>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214921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5" name="Marcador de pie de página 4"/>
          <p:cNvSpPr>
            <a:spLocks noGrp="1"/>
          </p:cNvSpPr>
          <p:nvPr>
            <p:ph type="ftr" sz="quarter" idx="11"/>
          </p:nvPr>
        </p:nvSpPr>
        <p:spPr/>
        <p:txBody>
          <a:bodyPr/>
          <a:lstStyle>
            <a:lvl1pPr>
              <a:defRPr/>
            </a:lvl1pPr>
          </a:lstStyle>
          <a:p>
            <a:endParaRPr lang="es-EC"/>
          </a:p>
        </p:txBody>
      </p:sp>
      <p:sp>
        <p:nvSpPr>
          <p:cNvPr id="6" name="Marcador de número de diapositiva 5"/>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32305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5" name="Marcador de pie de página 4"/>
          <p:cNvSpPr>
            <a:spLocks noGrp="1"/>
          </p:cNvSpPr>
          <p:nvPr>
            <p:ph type="ftr" sz="quarter" idx="11"/>
          </p:nvPr>
        </p:nvSpPr>
        <p:spPr/>
        <p:txBody>
          <a:bodyPr/>
          <a:lstStyle>
            <a:lvl1pPr>
              <a:defRPr/>
            </a:lvl1pPr>
          </a:lstStyle>
          <a:p>
            <a:endParaRPr lang="es-EC"/>
          </a:p>
        </p:txBody>
      </p:sp>
      <p:sp>
        <p:nvSpPr>
          <p:cNvPr id="6" name="Marcador de número de diapositiva 5"/>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150998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5" name="Marcador de pie de página 4"/>
          <p:cNvSpPr>
            <a:spLocks noGrp="1"/>
          </p:cNvSpPr>
          <p:nvPr>
            <p:ph type="ftr" sz="quarter" idx="11"/>
          </p:nvPr>
        </p:nvSpPr>
        <p:spPr/>
        <p:txBody>
          <a:bodyPr/>
          <a:lstStyle>
            <a:lvl1pPr>
              <a:defRPr/>
            </a:lvl1pPr>
          </a:lstStyle>
          <a:p>
            <a:endParaRPr lang="es-EC"/>
          </a:p>
        </p:txBody>
      </p:sp>
      <p:sp>
        <p:nvSpPr>
          <p:cNvPr id="6" name="Marcador de número de diapositiva 5"/>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152806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6" name="Marcador de pie de página 5"/>
          <p:cNvSpPr>
            <a:spLocks noGrp="1"/>
          </p:cNvSpPr>
          <p:nvPr>
            <p:ph type="ftr" sz="quarter" idx="11"/>
          </p:nvPr>
        </p:nvSpPr>
        <p:spPr/>
        <p:txBody>
          <a:bodyPr/>
          <a:lstStyle>
            <a:lvl1pPr>
              <a:defRPr/>
            </a:lvl1pPr>
          </a:lstStyle>
          <a:p>
            <a:endParaRPr lang="es-EC"/>
          </a:p>
        </p:txBody>
      </p:sp>
      <p:sp>
        <p:nvSpPr>
          <p:cNvPr id="7" name="Marcador de número de diapositiva 6"/>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110281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8" name="Marcador de pie de página 7"/>
          <p:cNvSpPr>
            <a:spLocks noGrp="1"/>
          </p:cNvSpPr>
          <p:nvPr>
            <p:ph type="ftr" sz="quarter" idx="11"/>
          </p:nvPr>
        </p:nvSpPr>
        <p:spPr/>
        <p:txBody>
          <a:bodyPr/>
          <a:lstStyle>
            <a:lvl1pPr>
              <a:defRPr/>
            </a:lvl1pPr>
          </a:lstStyle>
          <a:p>
            <a:endParaRPr lang="es-EC"/>
          </a:p>
        </p:txBody>
      </p:sp>
      <p:sp>
        <p:nvSpPr>
          <p:cNvPr id="9" name="Marcador de número de diapositiva 8"/>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315372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4" name="Marcador de pie de página 3"/>
          <p:cNvSpPr>
            <a:spLocks noGrp="1"/>
          </p:cNvSpPr>
          <p:nvPr>
            <p:ph type="ftr" sz="quarter" idx="11"/>
          </p:nvPr>
        </p:nvSpPr>
        <p:spPr/>
        <p:txBody>
          <a:bodyPr/>
          <a:lstStyle>
            <a:lvl1pPr>
              <a:defRPr/>
            </a:lvl1pPr>
          </a:lstStyle>
          <a:p>
            <a:endParaRPr lang="es-EC"/>
          </a:p>
        </p:txBody>
      </p:sp>
      <p:sp>
        <p:nvSpPr>
          <p:cNvPr id="5" name="Marcador de número de diapositiva 4"/>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400745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3" name="Marcador de pie de página 2"/>
          <p:cNvSpPr>
            <a:spLocks noGrp="1"/>
          </p:cNvSpPr>
          <p:nvPr>
            <p:ph type="ftr" sz="quarter" idx="11"/>
          </p:nvPr>
        </p:nvSpPr>
        <p:spPr/>
        <p:txBody>
          <a:bodyPr/>
          <a:lstStyle>
            <a:lvl1pPr>
              <a:defRPr/>
            </a:lvl1pPr>
          </a:lstStyle>
          <a:p>
            <a:endParaRPr lang="es-EC"/>
          </a:p>
        </p:txBody>
      </p:sp>
      <p:sp>
        <p:nvSpPr>
          <p:cNvPr id="4" name="Marcador de número de diapositiva 3"/>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345032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6" name="Marcador de pie de página 5"/>
          <p:cNvSpPr>
            <a:spLocks noGrp="1"/>
          </p:cNvSpPr>
          <p:nvPr>
            <p:ph type="ftr" sz="quarter" idx="11"/>
          </p:nvPr>
        </p:nvSpPr>
        <p:spPr/>
        <p:txBody>
          <a:bodyPr/>
          <a:lstStyle>
            <a:lvl1pPr>
              <a:defRPr/>
            </a:lvl1pPr>
          </a:lstStyle>
          <a:p>
            <a:endParaRPr lang="es-EC"/>
          </a:p>
        </p:txBody>
      </p:sp>
      <p:sp>
        <p:nvSpPr>
          <p:cNvPr id="7" name="Marcador de número de diapositiva 6"/>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28187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5A6C3690-1CC5-4DE7-8FE8-726B1E660684}" type="datetimeFigureOut">
              <a:rPr lang="es-EC" smtClean="0"/>
              <a:t>30/03/2015</a:t>
            </a:fld>
            <a:endParaRPr lang="es-EC"/>
          </a:p>
        </p:txBody>
      </p:sp>
      <p:sp>
        <p:nvSpPr>
          <p:cNvPr id="6" name="Marcador de pie de página 5"/>
          <p:cNvSpPr>
            <a:spLocks noGrp="1"/>
          </p:cNvSpPr>
          <p:nvPr>
            <p:ph type="ftr" sz="quarter" idx="11"/>
          </p:nvPr>
        </p:nvSpPr>
        <p:spPr/>
        <p:txBody>
          <a:bodyPr/>
          <a:lstStyle>
            <a:lvl1pPr>
              <a:defRPr/>
            </a:lvl1pPr>
          </a:lstStyle>
          <a:p>
            <a:endParaRPr lang="es-EC"/>
          </a:p>
        </p:txBody>
      </p:sp>
      <p:sp>
        <p:nvSpPr>
          <p:cNvPr id="7" name="Marcador de número de diapositiva 6"/>
          <p:cNvSpPr>
            <a:spLocks noGrp="1"/>
          </p:cNvSpPr>
          <p:nvPr>
            <p:ph type="sldNum" sz="quarter" idx="12"/>
          </p:nvPr>
        </p:nvSpPr>
        <p:spPr/>
        <p:txBody>
          <a:bodyPr/>
          <a:lstStyle>
            <a:lvl1pPr>
              <a:defRPr/>
            </a:lvl1pPr>
          </a:lstStyle>
          <a:p>
            <a:fld id="{491D6D0B-A765-4E86-B4BF-D6CE9F6835B8}" type="slidenum">
              <a:rPr lang="es-EC" smtClean="0"/>
              <a:t>‹Nº›</a:t>
            </a:fld>
            <a:endParaRPr lang="es-EC"/>
          </a:p>
        </p:txBody>
      </p:sp>
    </p:spTree>
    <p:extLst>
      <p:ext uri="{BB962C8B-B14F-4D97-AF65-F5344CB8AC3E}">
        <p14:creationId xmlns:p14="http://schemas.microsoft.com/office/powerpoint/2010/main" val="18358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A6C3690-1CC5-4DE7-8FE8-726B1E660684}" type="datetimeFigureOut">
              <a:rPr lang="es-EC" smtClean="0"/>
              <a:t>30/03/2015</a:t>
            </a:fld>
            <a:endParaRPr lang="es-EC"/>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C"/>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1D6D0B-A765-4E86-B4BF-D6CE9F6835B8}" type="slidenum">
              <a:rPr lang="es-EC" smtClean="0"/>
              <a:t>‹Nº›</a:t>
            </a:fld>
            <a:endParaRPr lang="es-EC"/>
          </a:p>
        </p:txBody>
      </p:sp>
    </p:spTree>
    <p:extLst>
      <p:ext uri="{BB962C8B-B14F-4D97-AF65-F5344CB8AC3E}">
        <p14:creationId xmlns:p14="http://schemas.microsoft.com/office/powerpoint/2010/main" val="199616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131" y="1180259"/>
            <a:ext cx="5413058" cy="1226765"/>
          </a:xfrm>
          <a:prstGeom prst="rect">
            <a:avLst/>
          </a:prstGeom>
          <a:noFill/>
          <a:ln>
            <a:noFill/>
          </a:ln>
        </p:spPr>
      </p:pic>
      <p:sp>
        <p:nvSpPr>
          <p:cNvPr id="5" name="Rectángulo 4"/>
          <p:cNvSpPr/>
          <p:nvPr/>
        </p:nvSpPr>
        <p:spPr>
          <a:xfrm>
            <a:off x="2528047" y="2573342"/>
            <a:ext cx="7974106" cy="1138773"/>
          </a:xfrm>
          <a:prstGeom prst="rect">
            <a:avLst/>
          </a:prstGeom>
        </p:spPr>
        <p:txBody>
          <a:bodyPr wrap="square">
            <a:spAutoFit/>
          </a:bodyPr>
          <a:lstStyle/>
          <a:p>
            <a:pPr algn="ctr"/>
            <a:r>
              <a:rPr lang="es-EC" sz="2400" b="1" dirty="0" smtClean="0"/>
              <a:t>DEPARTAMENTO DE ELÉCTRICA Y ELECTRÓNICA</a:t>
            </a:r>
          </a:p>
          <a:p>
            <a:pPr algn="ctr"/>
            <a:endParaRPr lang="es-EC" sz="2400" b="1" dirty="0" smtClean="0"/>
          </a:p>
          <a:p>
            <a:pPr algn="ctr"/>
            <a:r>
              <a:rPr lang="es-EC" sz="2000" b="1" dirty="0" smtClean="0"/>
              <a:t>CARRERA EN ELECTRÓNICA Y TELECOMUNICACIONES</a:t>
            </a:r>
            <a:endParaRPr lang="es-EC" sz="2000" b="1" dirty="0"/>
          </a:p>
        </p:txBody>
      </p:sp>
      <p:sp>
        <p:nvSpPr>
          <p:cNvPr id="6" name="Rectángulo 5"/>
          <p:cNvSpPr/>
          <p:nvPr/>
        </p:nvSpPr>
        <p:spPr>
          <a:xfrm>
            <a:off x="1299883" y="3986009"/>
            <a:ext cx="9605682" cy="646331"/>
          </a:xfrm>
          <a:prstGeom prst="rect">
            <a:avLst/>
          </a:prstGeom>
        </p:spPr>
        <p:txBody>
          <a:bodyPr wrap="square">
            <a:spAutoFit/>
          </a:bodyPr>
          <a:lstStyle/>
          <a:p>
            <a:r>
              <a:rPr lang="es-EC" b="1" dirty="0" smtClean="0"/>
              <a:t>TEMA: </a:t>
            </a:r>
            <a:r>
              <a:rPr lang="es-EC" dirty="0" smtClean="0"/>
              <a:t>EVALUACIÓN DE LA ESTRUCTURA DE CONTENT DELIVERY NETWORKS COMO METODO PARA LA DISTRIBUCIÓN DE CONTENIDO</a:t>
            </a:r>
            <a:endParaRPr lang="es-EC" dirty="0"/>
          </a:p>
        </p:txBody>
      </p:sp>
      <p:sp>
        <p:nvSpPr>
          <p:cNvPr id="7" name="Rectángulo 6"/>
          <p:cNvSpPr/>
          <p:nvPr/>
        </p:nvSpPr>
        <p:spPr>
          <a:xfrm>
            <a:off x="3639998" y="4802179"/>
            <a:ext cx="4925451" cy="456535"/>
          </a:xfrm>
          <a:prstGeom prst="rect">
            <a:avLst/>
          </a:prstGeom>
        </p:spPr>
        <p:txBody>
          <a:bodyPr wrap="none">
            <a:spAutoFit/>
          </a:bodyPr>
          <a:lstStyle/>
          <a:p>
            <a:pPr algn="ctr">
              <a:lnSpc>
                <a:spcPct val="150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AUTOR: </a:t>
            </a:r>
            <a:r>
              <a:rPr lang="es-EC" dirty="0" smtClean="0">
                <a:effectLst/>
                <a:latin typeface="Arial" panose="020B0604020202020204" pitchFamily="34" charset="0"/>
                <a:ea typeface="Calibri" panose="020F0502020204030204" pitchFamily="34" charset="0"/>
                <a:cs typeface="Times New Roman" panose="02020603050405020304" pitchFamily="18" charset="0"/>
              </a:rPr>
              <a:t>ZAMORA CRUZ, DIEGO GERARDO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4407880" y="5649343"/>
            <a:ext cx="3134191" cy="507831"/>
          </a:xfrm>
          <a:prstGeom prst="rect">
            <a:avLst/>
          </a:prstGeom>
        </p:spPr>
        <p:txBody>
          <a:bodyPr wrap="none">
            <a:spAutoFit/>
          </a:bodyPr>
          <a:lstStyle/>
          <a:p>
            <a:pPr algn="ctr">
              <a:lnSpc>
                <a:spcPct val="150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SANGOLQUÍ, MARZO 2015</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051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800" b="1" dirty="0">
                <a:solidFill>
                  <a:schemeClr val="accent2">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209950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b="1" dirty="0" smtClean="0">
                <a:solidFill>
                  <a:schemeClr val="bg1"/>
                </a:solidFill>
              </a:rPr>
              <a:t>CARACTERÍSTICAS Y VENTAJAS</a:t>
            </a:r>
            <a:endParaRPr lang="es-EC" b="1" dirty="0">
              <a:solidFill>
                <a:schemeClr val="bg1"/>
              </a:solidFill>
            </a:endParaRPr>
          </a:p>
        </p:txBody>
      </p:sp>
      <p:sp>
        <p:nvSpPr>
          <p:cNvPr id="3" name="2 Marcador de contenido"/>
          <p:cNvSpPr>
            <a:spLocks noGrp="1"/>
          </p:cNvSpPr>
          <p:nvPr>
            <p:ph idx="1"/>
          </p:nvPr>
        </p:nvSpPr>
        <p:spPr/>
        <p:txBody>
          <a:bodyPr/>
          <a:lstStyle/>
          <a:p>
            <a:r>
              <a:rPr lang="es-EC" sz="2800" dirty="0"/>
              <a:t>Incrementando la velocidad</a:t>
            </a:r>
            <a:r>
              <a:rPr lang="es-EC" sz="2800" dirty="0" smtClean="0"/>
              <a:t>.</a:t>
            </a:r>
          </a:p>
          <a:p>
            <a:endParaRPr lang="es-EC" sz="2800" dirty="0"/>
          </a:p>
          <a:p>
            <a:r>
              <a:rPr lang="es-EC" sz="2800" dirty="0" smtClean="0"/>
              <a:t>Ubicación geográfica</a:t>
            </a:r>
          </a:p>
          <a:p>
            <a:endParaRPr lang="es-EC" sz="2800" dirty="0" smtClean="0"/>
          </a:p>
          <a:p>
            <a:r>
              <a:rPr lang="es-EC" sz="2800" dirty="0"/>
              <a:t>Aumentando la seguridad</a:t>
            </a:r>
          </a:p>
          <a:p>
            <a:pPr marL="0" indent="0">
              <a:buNone/>
            </a:pPr>
            <a:endParaRPr lang="es-EC"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624" y="1294061"/>
            <a:ext cx="3522833" cy="27414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24" y="4035553"/>
            <a:ext cx="3747525" cy="21803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395" y="4314712"/>
            <a:ext cx="4707445" cy="19012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34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800" b="1" dirty="0">
                <a:solidFill>
                  <a:schemeClr val="accent2">
                    <a:lumMod val="50000"/>
                  </a:schemeClr>
                </a:solidFill>
              </a:rPr>
              <a:t>CLASIFICACIÓN DE LA ARQUITECTURA </a:t>
            </a:r>
            <a:r>
              <a:rPr lang="es-EC" sz="2800" b="1" dirty="0" smtClean="0">
                <a:solidFill>
                  <a:schemeClr val="accent2">
                    <a:lumMod val="50000"/>
                  </a:schemeClr>
                </a:solidFill>
              </a:rPr>
              <a:t>CDN</a:t>
            </a:r>
            <a:endParaRPr lang="es-EC" sz="2800" b="1" dirty="0">
              <a:solidFill>
                <a:schemeClr val="accent2">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77857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2608" y="274638"/>
            <a:ext cx="11460480" cy="1143000"/>
          </a:xfrm>
        </p:spPr>
        <p:txBody>
          <a:bodyPr/>
          <a:lstStyle/>
          <a:p>
            <a:pPr algn="l"/>
            <a:r>
              <a:rPr lang="es-EC" sz="3800" b="1" dirty="0" smtClean="0">
                <a:solidFill>
                  <a:schemeClr val="bg1"/>
                </a:solidFill>
              </a:rPr>
              <a:t>CLASIFICACIÓN </a:t>
            </a:r>
            <a:r>
              <a:rPr lang="es-EC" sz="3800" b="1" dirty="0">
                <a:solidFill>
                  <a:schemeClr val="bg1"/>
                </a:solidFill>
              </a:rPr>
              <a:t>DE LA ARQUITECTURA </a:t>
            </a:r>
            <a:r>
              <a:rPr lang="es-EC" sz="3800" b="1" dirty="0" smtClean="0">
                <a:solidFill>
                  <a:schemeClr val="bg1"/>
                </a:solidFill>
              </a:rPr>
              <a:t>CDN(i)</a:t>
            </a:r>
            <a:endParaRPr lang="es-EC" sz="3800" b="1" dirty="0">
              <a:solidFill>
                <a:schemeClr val="bg1"/>
              </a:solidFill>
            </a:endParaRPr>
          </a:p>
        </p:txBody>
      </p:sp>
      <p:sp>
        <p:nvSpPr>
          <p:cNvPr id="3" name="Marcador de contenido 2"/>
          <p:cNvSpPr>
            <a:spLocks noGrp="1"/>
          </p:cNvSpPr>
          <p:nvPr>
            <p:ph idx="1"/>
          </p:nvPr>
        </p:nvSpPr>
        <p:spPr>
          <a:xfrm>
            <a:off x="182880" y="1271017"/>
            <a:ext cx="10972800" cy="4525963"/>
          </a:xfrm>
        </p:spPr>
        <p:txBody>
          <a:bodyPr/>
          <a:lstStyle/>
          <a:p>
            <a:r>
              <a:rPr lang="es-EC" b="1" dirty="0"/>
              <a:t>COMPONENTE DE LA ARQUITECTURA </a:t>
            </a:r>
            <a:r>
              <a:rPr lang="es-EC" b="1" dirty="0" smtClean="0"/>
              <a:t>CDN</a:t>
            </a:r>
          </a:p>
          <a:p>
            <a:endParaRPr lang="es-EC" b="1" dirty="0" smtClean="0"/>
          </a:p>
          <a:p>
            <a:pPr lvl="1"/>
            <a:r>
              <a:rPr lang="es-EC" sz="2400" dirty="0" smtClean="0"/>
              <a:t>Componente </a:t>
            </a:r>
            <a:r>
              <a:rPr lang="es-EC" sz="2400" dirty="0"/>
              <a:t>de entrega de </a:t>
            </a:r>
            <a:r>
              <a:rPr lang="es-EC" sz="2400" dirty="0" smtClean="0"/>
              <a:t>contenidos</a:t>
            </a:r>
          </a:p>
          <a:p>
            <a:pPr lvl="1"/>
            <a:endParaRPr lang="es-EC" sz="2400" dirty="0" smtClean="0"/>
          </a:p>
          <a:p>
            <a:pPr lvl="1"/>
            <a:r>
              <a:rPr lang="es-EC" sz="2400" dirty="0"/>
              <a:t>Componente de enrutamiento de </a:t>
            </a:r>
            <a:r>
              <a:rPr lang="es-EC" sz="2400" dirty="0" smtClean="0"/>
              <a:t>solicitudes</a:t>
            </a:r>
          </a:p>
          <a:p>
            <a:pPr lvl="1"/>
            <a:endParaRPr lang="es-EC" sz="2400" dirty="0" smtClean="0"/>
          </a:p>
          <a:p>
            <a:pPr lvl="1"/>
            <a:r>
              <a:rPr lang="es-EC" sz="2400" dirty="0"/>
              <a:t>Componente de distribución de </a:t>
            </a:r>
            <a:r>
              <a:rPr lang="es-EC" sz="2400" dirty="0" smtClean="0"/>
              <a:t>contenido</a:t>
            </a:r>
          </a:p>
          <a:p>
            <a:pPr lvl="1"/>
            <a:endParaRPr lang="es-EC" sz="2400" dirty="0" smtClean="0"/>
          </a:p>
          <a:p>
            <a:pPr lvl="1"/>
            <a:r>
              <a:rPr lang="es-EC" sz="2400" dirty="0"/>
              <a:t>Componente de contabilidad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704" y="1757848"/>
            <a:ext cx="4913376" cy="45781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41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2446"/>
            <a:ext cx="11399520" cy="1143000"/>
          </a:xfrm>
        </p:spPr>
        <p:txBody>
          <a:bodyPr/>
          <a:lstStyle/>
          <a:p>
            <a:pPr algn="l"/>
            <a:r>
              <a:rPr lang="es-EC" sz="3800" b="1" dirty="0">
                <a:solidFill>
                  <a:schemeClr val="bg1"/>
                </a:solidFill>
              </a:rPr>
              <a:t>CLASIFICACIÓN DE LA ARQUITECTURA </a:t>
            </a:r>
            <a:r>
              <a:rPr lang="es-EC" sz="3800" b="1" dirty="0" smtClean="0">
                <a:solidFill>
                  <a:schemeClr val="bg1"/>
                </a:solidFill>
              </a:rPr>
              <a:t>CDN(ii)</a:t>
            </a:r>
            <a:endParaRPr lang="es-EC" sz="3800" dirty="0"/>
          </a:p>
        </p:txBody>
      </p:sp>
      <p:sp>
        <p:nvSpPr>
          <p:cNvPr id="3" name="2 Marcador de contenido"/>
          <p:cNvSpPr>
            <a:spLocks noGrp="1"/>
          </p:cNvSpPr>
          <p:nvPr>
            <p:ph idx="1"/>
          </p:nvPr>
        </p:nvSpPr>
        <p:spPr/>
        <p:txBody>
          <a:bodyPr/>
          <a:lstStyle/>
          <a:p>
            <a:r>
              <a:rPr lang="es-EC" b="1" dirty="0"/>
              <a:t>COMPOSICIÓN DEL CDN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 y="2157984"/>
            <a:ext cx="10631424" cy="391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7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647426"/>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800" b="1" dirty="0" smtClean="0">
                <a:solidFill>
                  <a:schemeClr val="accent2">
                    <a:lumMod val="50000"/>
                  </a:schemeClr>
                </a:solidFill>
              </a:rPr>
              <a:t>TÉCNICAS </a:t>
            </a:r>
            <a:r>
              <a:rPr lang="es-EC" sz="2800" b="1" dirty="0">
                <a:solidFill>
                  <a:schemeClr val="accent2">
                    <a:lumMod val="50000"/>
                  </a:schemeClr>
                </a:solidFill>
              </a:rPr>
              <a:t>DE REPLICACIÓN DE CONTENIDO DINÁMICO, ESCALABLE Y </a:t>
            </a:r>
            <a:r>
              <a:rPr lang="es-EC" sz="2800" b="1" dirty="0" smtClean="0">
                <a:solidFill>
                  <a:schemeClr val="accent2">
                    <a:lumMod val="50000"/>
                  </a:schemeClr>
                </a:solidFill>
              </a:rPr>
              <a:t>EFICIENTE</a:t>
            </a:r>
            <a:endParaRPr lang="es-EC" sz="2800" b="1" dirty="0">
              <a:solidFill>
                <a:schemeClr val="accent2">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219249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798"/>
            <a:ext cx="10972800" cy="1143000"/>
          </a:xfrm>
        </p:spPr>
        <p:txBody>
          <a:bodyPr/>
          <a:lstStyle/>
          <a:p>
            <a:pPr algn="l"/>
            <a:r>
              <a:rPr lang="es-EC" sz="3600" dirty="0">
                <a:solidFill>
                  <a:schemeClr val="bg1"/>
                </a:solidFill>
              </a:rPr>
              <a:t>TÉCNICAS DE REPLICACIÓN DE CONTENIDO DINÁMICO, ESCALABLE Y </a:t>
            </a:r>
            <a:r>
              <a:rPr lang="es-EC" sz="3600" dirty="0" smtClean="0">
                <a:solidFill>
                  <a:schemeClr val="bg1"/>
                </a:solidFill>
              </a:rPr>
              <a:t>EFICIENTE(i)</a:t>
            </a:r>
            <a:endParaRPr lang="es-EC" sz="3600" dirty="0">
              <a:solidFill>
                <a:schemeClr val="bg1"/>
              </a:solidFill>
            </a:endParaRPr>
          </a:p>
        </p:txBody>
      </p:sp>
      <p:sp>
        <p:nvSpPr>
          <p:cNvPr id="3" name="2 Marcador de contenido"/>
          <p:cNvSpPr>
            <a:spLocks noGrp="1"/>
          </p:cNvSpPr>
          <p:nvPr>
            <p:ph idx="1"/>
          </p:nvPr>
        </p:nvSpPr>
        <p:spPr/>
        <p:txBody>
          <a:bodyPr/>
          <a:lstStyle/>
          <a:p>
            <a:r>
              <a:rPr lang="es-EC" b="1" dirty="0"/>
              <a:t>Web </a:t>
            </a:r>
            <a:r>
              <a:rPr lang="es-EC" b="1" dirty="0" err="1"/>
              <a:t>Caching</a:t>
            </a:r>
            <a:r>
              <a:rPr lang="es-EC" b="1" dirty="0"/>
              <a:t> </a:t>
            </a:r>
            <a:endParaRPr lang="es-EC" b="1" dirty="0" smtClean="0"/>
          </a:p>
          <a:p>
            <a:pPr marL="0" indent="0">
              <a:buNone/>
            </a:pPr>
            <a:endParaRPr lang="es-EC" b="1" dirty="0" smtClean="0"/>
          </a:p>
          <a:p>
            <a:pPr marL="0" indent="0" algn="just">
              <a:buNone/>
            </a:pPr>
            <a:r>
              <a:rPr lang="es-EC" sz="2800" dirty="0"/>
              <a:t>El Web </a:t>
            </a:r>
            <a:r>
              <a:rPr lang="es-EC" sz="2800" dirty="0" err="1"/>
              <a:t>Caching</a:t>
            </a:r>
            <a:r>
              <a:rPr lang="es-EC" sz="2800" dirty="0"/>
              <a:t> es un procedimiento en el cual se realiza un almacenamiento temporal con el fin de que la entrega del contenido web sea más eficiente y veloz  al cliente final. En las redes de distribución de contenidos (CDN), diversos  servidores realizan copias de contenido como audio, multimedia, imágenes, video y texto estático, en diversos puntos de la red. </a:t>
            </a:r>
          </a:p>
        </p:txBody>
      </p:sp>
    </p:spTree>
    <p:extLst>
      <p:ext uri="{BB962C8B-B14F-4D97-AF65-F5344CB8AC3E}">
        <p14:creationId xmlns:p14="http://schemas.microsoft.com/office/powerpoint/2010/main" val="470411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798"/>
            <a:ext cx="10972800" cy="1143000"/>
          </a:xfrm>
        </p:spPr>
        <p:txBody>
          <a:bodyPr/>
          <a:lstStyle/>
          <a:p>
            <a:r>
              <a:rPr lang="es-EC" sz="3600" dirty="0">
                <a:solidFill>
                  <a:schemeClr val="bg1"/>
                </a:solidFill>
              </a:rPr>
              <a:t>TÉCNICAS DE REPLICACIÓN DE CONTENIDO DINÁMICO, ESCALABLE Y </a:t>
            </a:r>
            <a:r>
              <a:rPr lang="es-EC" sz="3600" dirty="0" smtClean="0">
                <a:solidFill>
                  <a:schemeClr val="bg1"/>
                </a:solidFill>
              </a:rPr>
              <a:t>EFICIENTE(ii)</a:t>
            </a:r>
            <a:endParaRPr lang="es-EC" dirty="0"/>
          </a:p>
        </p:txBody>
      </p:sp>
      <p:sp>
        <p:nvSpPr>
          <p:cNvPr id="3" name="2 Marcador de contenido"/>
          <p:cNvSpPr>
            <a:spLocks noGrp="1"/>
          </p:cNvSpPr>
          <p:nvPr>
            <p:ph idx="1"/>
          </p:nvPr>
        </p:nvSpPr>
        <p:spPr>
          <a:xfrm>
            <a:off x="170688" y="1197865"/>
            <a:ext cx="12021312" cy="4525963"/>
          </a:xfrm>
        </p:spPr>
        <p:txBody>
          <a:bodyPr/>
          <a:lstStyle/>
          <a:p>
            <a:r>
              <a:rPr lang="es-EC" b="1" dirty="0"/>
              <a:t>CDN extraíble basado en </a:t>
            </a:r>
            <a:r>
              <a:rPr lang="es-EC" b="1" dirty="0" smtClean="0"/>
              <a:t>Un-</a:t>
            </a:r>
            <a:r>
              <a:rPr lang="es-EC" b="1" dirty="0" err="1" smtClean="0"/>
              <a:t>Cooperative</a:t>
            </a:r>
            <a:endParaRPr lang="es-EC" b="1" dirty="0" smtClean="0"/>
          </a:p>
          <a:p>
            <a:pPr marL="0" indent="0" algn="just">
              <a:buNone/>
            </a:pPr>
            <a:r>
              <a:rPr lang="es-EC" sz="2400" dirty="0"/>
              <a:t>Peticiones de los clientes se dirigen (utilizando ya sea el </a:t>
            </a:r>
            <a:r>
              <a:rPr lang="es-EC" sz="2400" dirty="0" err="1"/>
              <a:t>redireccionamiento</a:t>
            </a:r>
            <a:r>
              <a:rPr lang="es-EC" sz="2400" dirty="0"/>
              <a:t> de DNS o mecanismos de reescritura de URL) para su servidor sustituto más cercano. Si hay un fallo de caché (es decir, el contenido solicitado no se encuentra), la solicitud se dirige ya sea a un servidor alternativo mirando de la CDN subyacente o al servidor de origen</a:t>
            </a:r>
            <a:r>
              <a:rPr lang="es-EC" sz="2800" dirty="0"/>
              <a:t>. </a:t>
            </a:r>
            <a:r>
              <a:rPr lang="es-EC" sz="2800" b="1" dirty="0" smtClean="0"/>
              <a:t> </a:t>
            </a:r>
            <a:endParaRPr lang="es-EC"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664" y="3291840"/>
            <a:ext cx="4486655" cy="328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92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10972800" cy="1143000"/>
          </a:xfrm>
        </p:spPr>
        <p:txBody>
          <a:bodyPr/>
          <a:lstStyle/>
          <a:p>
            <a:r>
              <a:rPr lang="es-EC" sz="3600" dirty="0">
                <a:solidFill>
                  <a:schemeClr val="bg1"/>
                </a:solidFill>
              </a:rPr>
              <a:t>TÉCNICAS DE REPLICACIÓN DE CONTENIDO DINÁMICO, ESCALABLE Y </a:t>
            </a:r>
            <a:r>
              <a:rPr lang="es-EC" sz="3600" dirty="0" smtClean="0">
                <a:solidFill>
                  <a:schemeClr val="bg1"/>
                </a:solidFill>
              </a:rPr>
              <a:t>EFICIENTE(iii)</a:t>
            </a:r>
            <a:endParaRPr lang="es-EC" sz="3600" dirty="0"/>
          </a:p>
        </p:txBody>
      </p:sp>
      <p:sp>
        <p:nvSpPr>
          <p:cNvPr id="3" name="2 Marcador de contenido"/>
          <p:cNvSpPr>
            <a:spLocks noGrp="1"/>
          </p:cNvSpPr>
          <p:nvPr>
            <p:ph idx="1"/>
          </p:nvPr>
        </p:nvSpPr>
        <p:spPr>
          <a:xfrm>
            <a:off x="487680" y="1067561"/>
            <a:ext cx="10972800" cy="4525963"/>
          </a:xfrm>
        </p:spPr>
        <p:txBody>
          <a:bodyPr/>
          <a:lstStyle/>
          <a:p>
            <a:r>
              <a:rPr lang="es-EC" b="1" dirty="0"/>
              <a:t>CDN insertable basado en </a:t>
            </a:r>
            <a:r>
              <a:rPr lang="es-EC" b="1" dirty="0" err="1" smtClean="0"/>
              <a:t>Cooperative</a:t>
            </a:r>
            <a:endParaRPr lang="es-EC" b="1" dirty="0" smtClean="0"/>
          </a:p>
          <a:p>
            <a:pPr marL="0" indent="0" algn="just">
              <a:buNone/>
            </a:pPr>
            <a:r>
              <a:rPr lang="" sz="2400" dirty="0"/>
              <a:t>E</a:t>
            </a:r>
            <a:r>
              <a:rPr lang="es-EC" sz="2400" dirty="0" smtClean="0"/>
              <a:t>l </a:t>
            </a:r>
            <a:r>
              <a:rPr lang="es-EC" sz="2400" dirty="0"/>
              <a:t>contenido se empuja (de forma proactiva) desde el servidor Web de origen a Servidores sustitutos CDN. Inicialmente, el contenido es pre-buscado en los servidores sustitutos y, a continuación, los servidores sustitutos cooperar con el fin de reducir el costo de la replicación y actualización.</a:t>
            </a:r>
            <a:r>
              <a:rPr lang="es-EC" b="1" dirty="0" smtClean="0"/>
              <a:t> </a:t>
            </a:r>
            <a:endParaRPr lang="es-EC" b="1" dirty="0"/>
          </a:p>
        </p:txBody>
      </p:sp>
      <p:pic>
        <p:nvPicPr>
          <p:cNvPr id="4" name="3 Imagen"/>
          <p:cNvPicPr/>
          <p:nvPr/>
        </p:nvPicPr>
        <p:blipFill>
          <a:blip r:embed="rId2"/>
          <a:stretch>
            <a:fillRect/>
          </a:stretch>
        </p:blipFill>
        <p:spPr>
          <a:xfrm>
            <a:off x="3770312" y="3328988"/>
            <a:ext cx="4895215" cy="3245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0794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7408" y="91758"/>
            <a:ext cx="10972800" cy="1143000"/>
          </a:xfrm>
        </p:spPr>
        <p:txBody>
          <a:bodyPr/>
          <a:lstStyle/>
          <a:p>
            <a:pPr algn="l"/>
            <a:r>
              <a:rPr lang="es-EC" sz="3600" dirty="0">
                <a:solidFill>
                  <a:schemeClr val="bg1"/>
                </a:solidFill>
              </a:rPr>
              <a:t>TÉCNICAS DE REPLICACIÓN DE CONTENIDO DINÁMICO, ESCALABLE Y EFICIENTE(iii)</a:t>
            </a:r>
            <a:endParaRPr lang="es-EC" sz="3600" dirty="0"/>
          </a:p>
        </p:txBody>
      </p:sp>
      <p:sp>
        <p:nvSpPr>
          <p:cNvPr id="3" name="2 Marcador de contenido"/>
          <p:cNvSpPr>
            <a:spLocks noGrp="1"/>
          </p:cNvSpPr>
          <p:nvPr>
            <p:ph idx="1"/>
          </p:nvPr>
        </p:nvSpPr>
        <p:spPr>
          <a:xfrm>
            <a:off x="0" y="1197865"/>
            <a:ext cx="12192000" cy="4525963"/>
          </a:xfrm>
        </p:spPr>
        <p:txBody>
          <a:bodyPr/>
          <a:lstStyle/>
          <a:p>
            <a:r>
              <a:rPr lang="es-EC" b="1" dirty="0" smtClean="0"/>
              <a:t>Objeto </a:t>
            </a:r>
            <a:r>
              <a:rPr lang="es-EC" b="1" dirty="0"/>
              <a:t>de sistemas de </a:t>
            </a:r>
            <a:r>
              <a:rPr lang="es-EC" b="1" dirty="0" smtClean="0"/>
              <a:t>Localización</a:t>
            </a:r>
            <a:endParaRPr lang="" b="1" dirty="0"/>
          </a:p>
          <a:p>
            <a:pPr marL="0" indent="0" algn="just">
              <a:buNone/>
            </a:pPr>
            <a:r>
              <a:rPr lang="" sz="2800" dirty="0"/>
              <a:t>L</a:t>
            </a:r>
            <a:r>
              <a:rPr lang="es-EC" sz="2800" dirty="0" smtClean="0"/>
              <a:t>a movilidad</a:t>
            </a:r>
            <a:r>
              <a:rPr lang="" sz="2800" dirty="0" smtClean="0"/>
              <a:t> es un par</a:t>
            </a:r>
            <a:r>
              <a:rPr lang="es-EC" sz="2800" dirty="0" err="1" smtClean="0"/>
              <a:t>ámetro</a:t>
            </a:r>
            <a:r>
              <a:rPr lang="es-EC" sz="2800" dirty="0" smtClean="0"/>
              <a:t> a tener en cuenta, </a:t>
            </a:r>
            <a:r>
              <a:rPr lang="es-EC" sz="2800" dirty="0"/>
              <a:t>el hecho de que CDN estén cercas del cliente no nos garantiza que el cliente va a estar en un lugar estático</a:t>
            </a:r>
            <a:endParaRPr lang="es-EC" sz="2800" b="1" dirty="0" smtClean="0"/>
          </a:p>
          <a:p>
            <a:pPr lvl="1" algn="just"/>
            <a:r>
              <a:rPr lang="es-EC" sz="2400" b="1" i="1" dirty="0" smtClean="0"/>
              <a:t>CDS</a:t>
            </a:r>
            <a:r>
              <a:rPr lang="es-EC" sz="2400" b="1" i="1" dirty="0"/>
              <a:t>:</a:t>
            </a:r>
            <a:r>
              <a:rPr lang="es-EC" sz="2400" dirty="0"/>
              <a:t> Se </a:t>
            </a:r>
            <a:r>
              <a:rPr lang="es-EC" sz="2400" dirty="0" smtClean="0"/>
              <a:t> </a:t>
            </a:r>
            <a:r>
              <a:rPr lang="es-EC" sz="2400" dirty="0"/>
              <a:t>centra en un único servidor y proporciona información sobre la ubicación de cada objeto. Debido a que reside en un único servidor, es extremadamente vulnerable a los ataques de denegación de servicio. </a:t>
            </a:r>
            <a:endParaRPr lang="es-EC" sz="2400" dirty="0" smtClean="0"/>
          </a:p>
          <a:p>
            <a:pPr lvl="1" algn="just"/>
            <a:endParaRPr lang="es-EC" sz="2400" dirty="0"/>
          </a:p>
          <a:p>
            <a:pPr lvl="1" algn="just"/>
            <a:r>
              <a:rPr lang="es-EC" b="1" i="1" dirty="0"/>
              <a:t> </a:t>
            </a:r>
            <a:r>
              <a:rPr lang="es-EC" sz="2400" b="1" i="1" dirty="0"/>
              <a:t>RDS:</a:t>
            </a:r>
            <a:r>
              <a:rPr lang="es-EC" sz="2400" dirty="0"/>
              <a:t> proporciona una mayor disponibilidad, pero sufre sobrecarga. Aquí no tenemos en cuenta el servicio de directorio con particiones, ya que a menudo requiere servidor de directorio final extra para mantener la información de partición, como el servidor raíz de DNS.</a:t>
            </a:r>
          </a:p>
          <a:p>
            <a:endParaRPr lang="es-EC" dirty="0"/>
          </a:p>
        </p:txBody>
      </p:sp>
    </p:spTree>
    <p:extLst>
      <p:ext uri="{BB962C8B-B14F-4D97-AF65-F5344CB8AC3E}">
        <p14:creationId xmlns:p14="http://schemas.microsoft.com/office/powerpoint/2010/main" val="260981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800" b="1" dirty="0" smtClean="0">
                <a:solidFill>
                  <a:schemeClr val="accent2">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smtClean="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1968088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03950"/>
            <a:ext cx="10972800" cy="1143000"/>
          </a:xfrm>
        </p:spPr>
        <p:txBody>
          <a:bodyPr/>
          <a:lstStyle/>
          <a:p>
            <a:pPr algn="l"/>
            <a:r>
              <a:rPr lang="es-EC" sz="3600" dirty="0">
                <a:solidFill>
                  <a:schemeClr val="bg1"/>
                </a:solidFill>
              </a:rPr>
              <a:t>TÉCNICAS DE REPLICACIÓN DE CONTENIDO DINÁMICO, ESCALABLE Y </a:t>
            </a:r>
            <a:r>
              <a:rPr lang="es-EC" sz="3600" dirty="0" smtClean="0">
                <a:solidFill>
                  <a:schemeClr val="bg1"/>
                </a:solidFill>
              </a:rPr>
              <a:t>EFICIENTE(iv)</a:t>
            </a:r>
            <a:endParaRPr lang="es-EC" sz="3600" dirty="0">
              <a:solidFill>
                <a:schemeClr val="bg1"/>
              </a:solidFill>
            </a:endParaRPr>
          </a:p>
        </p:txBody>
      </p:sp>
      <p:sp>
        <p:nvSpPr>
          <p:cNvPr id="3" name="2 Marcador de contenido"/>
          <p:cNvSpPr>
            <a:spLocks noGrp="1"/>
          </p:cNvSpPr>
          <p:nvPr>
            <p:ph idx="1"/>
          </p:nvPr>
        </p:nvSpPr>
        <p:spPr>
          <a:xfrm>
            <a:off x="597408" y="1429513"/>
            <a:ext cx="10972800" cy="4525963"/>
          </a:xfrm>
        </p:spPr>
        <p:txBody>
          <a:bodyPr/>
          <a:lstStyle/>
          <a:p>
            <a:r>
              <a:rPr lang="es-EC" b="1" dirty="0"/>
              <a:t>Multidifusión para difundir </a:t>
            </a:r>
            <a:r>
              <a:rPr lang="es-EC" b="1" dirty="0" smtClean="0"/>
              <a:t>actualizaciones</a:t>
            </a:r>
          </a:p>
          <a:p>
            <a:endParaRPr lang="es-EC" b="1" dirty="0" smtClean="0"/>
          </a:p>
          <a:p>
            <a:pPr marL="0" indent="0" algn="just">
              <a:buNone/>
            </a:pPr>
            <a:r>
              <a:rPr lang="es-EC" sz="2800" dirty="0"/>
              <a:t>El Protocolo de Difusión </a:t>
            </a:r>
            <a:r>
              <a:rPr lang="es-EC" sz="2800" dirty="0" err="1"/>
              <a:t>Multicast</a:t>
            </a:r>
            <a:r>
              <a:rPr lang="es-EC" sz="2800" dirty="0"/>
              <a:t> (MDP) es un protocolo de comunicaciones para uno-a-muchos transmisiones en redes alámbricas o inalámbricas. Protocolos de multidifusión se utilizan para aplicaciones tales como conferencias de grupos o juegos en línea. </a:t>
            </a:r>
            <a:endParaRPr lang="es-EC" sz="2800" b="1" dirty="0"/>
          </a:p>
        </p:txBody>
      </p:sp>
    </p:spTree>
    <p:extLst>
      <p:ext uri="{BB962C8B-B14F-4D97-AF65-F5344CB8AC3E}">
        <p14:creationId xmlns:p14="http://schemas.microsoft.com/office/powerpoint/2010/main" val="166125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800" b="1" dirty="0" smtClean="0">
                <a:solidFill>
                  <a:schemeClr val="accent2">
                    <a:lumMod val="50000"/>
                  </a:schemeClr>
                </a:solidFill>
              </a:rPr>
              <a:t>ENTREGA </a:t>
            </a:r>
            <a:r>
              <a:rPr lang="es-EC" sz="2800" b="1" dirty="0">
                <a:solidFill>
                  <a:schemeClr val="accent2">
                    <a:lumMod val="50000"/>
                  </a:schemeClr>
                </a:solidFill>
              </a:rPr>
              <a:t>Y GESTIÓN DE </a:t>
            </a:r>
            <a:r>
              <a:rPr lang="es-EC" sz="2800" b="1" dirty="0" smtClean="0">
                <a:solidFill>
                  <a:schemeClr val="accent2">
                    <a:lumMod val="50000"/>
                  </a:schemeClr>
                </a:solidFill>
              </a:rPr>
              <a:t>CONTENIDOS</a:t>
            </a:r>
            <a:endParaRPr lang="" sz="2800" b="1" dirty="0" smtClean="0">
              <a:solidFill>
                <a:schemeClr val="accent2">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2660733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4000" b="1" dirty="0">
                <a:solidFill>
                  <a:schemeClr val="bg1"/>
                </a:solidFill>
              </a:rPr>
              <a:t>ENTREGA Y GESTIÓN DE </a:t>
            </a:r>
            <a:r>
              <a:rPr lang="es-EC" sz="4000" b="1" dirty="0" smtClean="0">
                <a:solidFill>
                  <a:schemeClr val="bg1"/>
                </a:solidFill>
              </a:rPr>
              <a:t>CONTENIDOS(i)</a:t>
            </a:r>
            <a:r>
              <a:rPr lang="es-EC" b="1" dirty="0"/>
              <a:t/>
            </a:r>
            <a:br>
              <a:rPr lang="es-EC" b="1" dirty="0"/>
            </a:br>
            <a:endParaRPr lang="es-EC" dirty="0"/>
          </a:p>
        </p:txBody>
      </p:sp>
      <p:sp>
        <p:nvSpPr>
          <p:cNvPr id="3" name="2 Marcador de contenido"/>
          <p:cNvSpPr>
            <a:spLocks noGrp="1"/>
          </p:cNvSpPr>
          <p:nvPr>
            <p:ph idx="1"/>
          </p:nvPr>
        </p:nvSpPr>
        <p:spPr/>
        <p:txBody>
          <a:bodyPr/>
          <a:lstStyle/>
          <a:p>
            <a:pPr marL="0" indent="0" algn="just">
              <a:buNone/>
            </a:pPr>
            <a:r>
              <a:rPr lang="" dirty="0" smtClean="0"/>
              <a:t>En la entrega y gesti</a:t>
            </a:r>
            <a:r>
              <a:rPr lang="es-EC" dirty="0" err="1" smtClean="0"/>
              <a:t>ón</a:t>
            </a:r>
            <a:r>
              <a:rPr lang="es-EC" dirty="0" smtClean="0"/>
              <a:t> de contenido  hace refieren </a:t>
            </a:r>
            <a:r>
              <a:rPr lang="es-EC" dirty="0"/>
              <a:t>a </a:t>
            </a:r>
            <a:r>
              <a:rPr lang="es-EC" dirty="0" smtClean="0"/>
              <a:t>ciertas  capas para la formación de la CDN, las cuales son   </a:t>
            </a:r>
            <a:r>
              <a:rPr lang="es-EC" dirty="0" err="1"/>
              <a:t>front-end</a:t>
            </a:r>
            <a:r>
              <a:rPr lang="es-EC" dirty="0"/>
              <a:t>, la aplicación de back-</a:t>
            </a:r>
            <a:r>
              <a:rPr lang="es-EC" dirty="0" err="1"/>
              <a:t>end</a:t>
            </a:r>
            <a:r>
              <a:rPr lang="es-EC" dirty="0"/>
              <a:t>, y </a:t>
            </a:r>
            <a:r>
              <a:rPr lang="es-EC" dirty="0" smtClean="0"/>
              <a:t>la capas </a:t>
            </a:r>
            <a:r>
              <a:rPr lang="es-EC" dirty="0"/>
              <a:t>de perfil de usuario.</a:t>
            </a:r>
            <a:endParaRPr lang="es-EC" b="1" dirty="0" smtClean="0"/>
          </a:p>
        </p:txBody>
      </p:sp>
      <p:pic>
        <p:nvPicPr>
          <p:cNvPr id="4" name="Imagen 3"/>
          <p:cNvPicPr/>
          <p:nvPr/>
        </p:nvPicPr>
        <p:blipFill>
          <a:blip r:embed="rId2"/>
          <a:stretch>
            <a:fillRect/>
          </a:stretch>
        </p:blipFill>
        <p:spPr>
          <a:xfrm>
            <a:off x="4510404" y="3150237"/>
            <a:ext cx="3171191" cy="3272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1008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solidFill>
                  <a:schemeClr val="bg1"/>
                </a:solidFill>
              </a:rPr>
              <a:t>ENTREGA Y GESTIÓN DE </a:t>
            </a:r>
            <a:r>
              <a:rPr lang="es-EC" sz="4000" b="1" dirty="0" smtClean="0">
                <a:solidFill>
                  <a:schemeClr val="bg1"/>
                </a:solidFill>
              </a:rPr>
              <a:t>CONTENIDOS(ii)</a:t>
            </a:r>
            <a:endParaRPr lang="es-EC" sz="4000" dirty="0"/>
          </a:p>
        </p:txBody>
      </p:sp>
      <p:sp>
        <p:nvSpPr>
          <p:cNvPr id="3" name="Marcador de contenido 2"/>
          <p:cNvSpPr>
            <a:spLocks noGrp="1"/>
          </p:cNvSpPr>
          <p:nvPr>
            <p:ph idx="1"/>
          </p:nvPr>
        </p:nvSpPr>
        <p:spPr>
          <a:xfrm>
            <a:off x="609600" y="1210236"/>
            <a:ext cx="11582400" cy="4525963"/>
          </a:xfrm>
        </p:spPr>
        <p:txBody>
          <a:bodyPr/>
          <a:lstStyle/>
          <a:p>
            <a:r>
              <a:rPr lang="es-EC" b="1" dirty="0"/>
              <a:t>Capa de Replicación </a:t>
            </a:r>
            <a:r>
              <a:rPr lang="es-EC" b="1" dirty="0" smtClean="0"/>
              <a:t>Front-</a:t>
            </a:r>
            <a:r>
              <a:rPr lang="es-EC" b="1" dirty="0" err="1" smtClean="0"/>
              <a:t>End</a:t>
            </a:r>
            <a:endParaRPr lang="es-EC" b="1" dirty="0" smtClean="0"/>
          </a:p>
          <a:p>
            <a:pPr marL="0" indent="0" algn="just">
              <a:buNone/>
            </a:pPr>
            <a:r>
              <a:rPr lang="es-EC" sz="2800" dirty="0" smtClean="0"/>
              <a:t>El </a:t>
            </a:r>
            <a:r>
              <a:rPr lang="es-EC" sz="2800" dirty="0"/>
              <a:t>servidor perimetral es responsable sólo de la gestión de contenido estático. Este enfoque es típico de la primera generación de CDN, donde los servidores de borde, llamados servidores sustitutos, se comportan como </a:t>
            </a:r>
            <a:r>
              <a:rPr lang="es-EC" sz="2800" dirty="0" err="1"/>
              <a:t>proxies</a:t>
            </a:r>
            <a:r>
              <a:rPr lang="es-EC" sz="2800" dirty="0"/>
              <a:t> inversos para acelerar la entrega de contenido que se puede almacenar en el nivel de sistema de archivos.</a:t>
            </a:r>
            <a:endParaRPr lang="es-EC" b="1" dirty="0"/>
          </a:p>
        </p:txBody>
      </p:sp>
      <p:pic>
        <p:nvPicPr>
          <p:cNvPr id="4" name="Imagen 3"/>
          <p:cNvPicPr/>
          <p:nvPr/>
        </p:nvPicPr>
        <p:blipFill>
          <a:blip r:embed="rId2"/>
          <a:stretch>
            <a:fillRect/>
          </a:stretch>
        </p:blipFill>
        <p:spPr>
          <a:xfrm>
            <a:off x="4254312" y="3914775"/>
            <a:ext cx="4676775" cy="2630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9207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solidFill>
                  <a:schemeClr val="bg1"/>
                </a:solidFill>
              </a:rPr>
              <a:t>ENTREGA Y GESTIÓN DE </a:t>
            </a:r>
            <a:r>
              <a:rPr lang="es-EC" sz="4000" b="1" dirty="0" smtClean="0">
                <a:solidFill>
                  <a:schemeClr val="bg1"/>
                </a:solidFill>
              </a:rPr>
              <a:t>CONTENIDOS(iii)</a:t>
            </a:r>
            <a:endParaRPr lang="es-EC" sz="4000" dirty="0"/>
          </a:p>
        </p:txBody>
      </p:sp>
      <p:sp>
        <p:nvSpPr>
          <p:cNvPr id="3" name="Marcador de contenido 2"/>
          <p:cNvSpPr>
            <a:spLocks noGrp="1"/>
          </p:cNvSpPr>
          <p:nvPr>
            <p:ph idx="1"/>
          </p:nvPr>
        </p:nvSpPr>
        <p:spPr>
          <a:xfrm>
            <a:off x="1" y="1223683"/>
            <a:ext cx="12191999" cy="4525963"/>
          </a:xfrm>
        </p:spPr>
        <p:txBody>
          <a:bodyPr/>
          <a:lstStyle/>
          <a:p>
            <a:r>
              <a:rPr lang="es-EC" b="1" dirty="0"/>
              <a:t>Capa de Replicación de </a:t>
            </a:r>
            <a:r>
              <a:rPr lang="es-EC" b="1" dirty="0" smtClean="0"/>
              <a:t>Aplicación</a:t>
            </a:r>
          </a:p>
          <a:p>
            <a:pPr marL="0" indent="0" algn="just">
              <a:buNone/>
            </a:pPr>
            <a:r>
              <a:rPr lang="es-EC" sz="2800" dirty="0"/>
              <a:t>Un CDN se utiliza para mejorar el rendimiento de la entrega de contenido generado dinámicamente. Se mueve programas o componentes de aplicaciones web directamente en el servidor Edge con el objetivo de generar contenido Web dinámico cerca de los clientes.</a:t>
            </a:r>
            <a:endParaRPr lang="es-EC" dirty="0"/>
          </a:p>
        </p:txBody>
      </p:sp>
      <p:pic>
        <p:nvPicPr>
          <p:cNvPr id="4" name="Imagen 3"/>
          <p:cNvPicPr>
            <a:picLocks noChangeAspect="1"/>
          </p:cNvPicPr>
          <p:nvPr/>
        </p:nvPicPr>
        <p:blipFill>
          <a:blip r:embed="rId2"/>
          <a:stretch>
            <a:fillRect/>
          </a:stretch>
        </p:blipFill>
        <p:spPr>
          <a:xfrm>
            <a:off x="3910447" y="3571875"/>
            <a:ext cx="3233303" cy="3045029"/>
          </a:xfrm>
          <a:prstGeom prst="rect">
            <a:avLst/>
          </a:prstGeom>
        </p:spPr>
      </p:pic>
    </p:spTree>
    <p:extLst>
      <p:ext uri="{BB962C8B-B14F-4D97-AF65-F5344CB8AC3E}">
        <p14:creationId xmlns:p14="http://schemas.microsoft.com/office/powerpoint/2010/main" val="218667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solidFill>
                  <a:schemeClr val="bg1"/>
                </a:solidFill>
              </a:rPr>
              <a:t>ENTREGA Y GESTIÓN DE </a:t>
            </a:r>
            <a:r>
              <a:rPr lang="es-EC" sz="4000" b="1" dirty="0" smtClean="0">
                <a:solidFill>
                  <a:schemeClr val="bg1"/>
                </a:solidFill>
              </a:rPr>
              <a:t>CONTENIDOS(iv)</a:t>
            </a:r>
            <a:endParaRPr lang="es-EC" sz="4000" dirty="0"/>
          </a:p>
        </p:txBody>
      </p:sp>
      <p:sp>
        <p:nvSpPr>
          <p:cNvPr id="3" name="Marcador de contenido 2"/>
          <p:cNvSpPr>
            <a:spLocks noGrp="1"/>
          </p:cNvSpPr>
          <p:nvPr>
            <p:ph idx="1"/>
          </p:nvPr>
        </p:nvSpPr>
        <p:spPr>
          <a:xfrm>
            <a:off x="0" y="1080803"/>
            <a:ext cx="12192000" cy="4525963"/>
          </a:xfrm>
        </p:spPr>
        <p:txBody>
          <a:bodyPr/>
          <a:lstStyle/>
          <a:p>
            <a:r>
              <a:rPr lang="es-EC" b="1" dirty="0"/>
              <a:t>Capa de </a:t>
            </a:r>
            <a:r>
              <a:rPr lang="es-EC" b="1" dirty="0" smtClean="0"/>
              <a:t>Replicación Back-</a:t>
            </a:r>
            <a:r>
              <a:rPr lang="es-EC" b="1" dirty="0" err="1" smtClean="0"/>
              <a:t>End</a:t>
            </a:r>
            <a:endParaRPr lang="es-EC" b="1" dirty="0" smtClean="0"/>
          </a:p>
          <a:p>
            <a:pPr marL="0" indent="0" algn="just">
              <a:buNone/>
            </a:pPr>
            <a:r>
              <a:rPr lang="es-EC" sz="2800" dirty="0"/>
              <a:t>El servidor Edge proporciona </a:t>
            </a:r>
            <a:r>
              <a:rPr lang="es-EC" sz="2800" dirty="0" smtClean="0"/>
              <a:t> </a:t>
            </a:r>
            <a:r>
              <a:rPr lang="es-EC" sz="2800" dirty="0"/>
              <a:t>las funciones para generar contenido </a:t>
            </a:r>
            <a:r>
              <a:rPr lang="es-EC" sz="2800" dirty="0" smtClean="0"/>
              <a:t>dinámico. </a:t>
            </a:r>
            <a:r>
              <a:rPr lang="es-EC" sz="2800" dirty="0"/>
              <a:t>El servidor central de la CDN es sólo responsable de la gestión de la infraestructura y actúa como una copia maestra de los datos.</a:t>
            </a:r>
            <a:endParaRPr lang="es-EC" sz="2800" b="1" dirty="0"/>
          </a:p>
        </p:txBody>
      </p:sp>
      <p:pic>
        <p:nvPicPr>
          <p:cNvPr id="4" name="Imagen 3"/>
          <p:cNvPicPr/>
          <p:nvPr/>
        </p:nvPicPr>
        <p:blipFill>
          <a:blip r:embed="rId2"/>
          <a:stretch>
            <a:fillRect/>
          </a:stretch>
        </p:blipFill>
        <p:spPr>
          <a:xfrm>
            <a:off x="3643313" y="3418262"/>
            <a:ext cx="5466845" cy="3082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8081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solidFill>
                  <a:schemeClr val="bg1"/>
                </a:solidFill>
              </a:rPr>
              <a:t>ENTREGA Y GESTIÓN DE </a:t>
            </a:r>
            <a:r>
              <a:rPr lang="es-EC" sz="4000" b="1" dirty="0" smtClean="0">
                <a:solidFill>
                  <a:schemeClr val="bg1"/>
                </a:solidFill>
              </a:rPr>
              <a:t>CONTENIDOS(v</a:t>
            </a:r>
            <a:r>
              <a:rPr lang="es-EC" sz="4000" b="1" dirty="0">
                <a:solidFill>
                  <a:schemeClr val="bg1"/>
                </a:solidFill>
              </a:rPr>
              <a:t>)</a:t>
            </a:r>
            <a:endParaRPr lang="es-EC" sz="4000" dirty="0"/>
          </a:p>
        </p:txBody>
      </p:sp>
      <p:sp>
        <p:nvSpPr>
          <p:cNvPr id="3" name="Marcador de contenido 2"/>
          <p:cNvSpPr>
            <a:spLocks noGrp="1"/>
          </p:cNvSpPr>
          <p:nvPr>
            <p:ph idx="1"/>
          </p:nvPr>
        </p:nvSpPr>
        <p:spPr>
          <a:xfrm>
            <a:off x="394447" y="1250577"/>
            <a:ext cx="10972800" cy="4525963"/>
          </a:xfrm>
        </p:spPr>
        <p:txBody>
          <a:bodyPr/>
          <a:lstStyle/>
          <a:p>
            <a:r>
              <a:rPr lang="es-EC" b="1" dirty="0"/>
              <a:t>Perfil de usuario capa de </a:t>
            </a:r>
            <a:r>
              <a:rPr lang="es-EC" b="1" dirty="0" smtClean="0"/>
              <a:t>replicación</a:t>
            </a:r>
          </a:p>
          <a:p>
            <a:pPr marL="0" indent="0" algn="just">
              <a:buNone/>
            </a:pPr>
            <a:r>
              <a:rPr lang="es-EC" sz="2800" dirty="0"/>
              <a:t>Los anfitriones del servidor Edge también usan el  repositorio de datos utilizados para la generación de contenidos personalizado.</a:t>
            </a:r>
            <a:endParaRPr lang="es-EC" b="1" dirty="0"/>
          </a:p>
        </p:txBody>
      </p:sp>
      <p:pic>
        <p:nvPicPr>
          <p:cNvPr id="4" name="Imagen 3"/>
          <p:cNvPicPr/>
          <p:nvPr/>
        </p:nvPicPr>
        <p:blipFill>
          <a:blip r:embed="rId2"/>
          <a:stretch>
            <a:fillRect/>
          </a:stretch>
        </p:blipFill>
        <p:spPr>
          <a:xfrm>
            <a:off x="3945311" y="2865719"/>
            <a:ext cx="3871072" cy="3335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547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70898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800" b="1" dirty="0" smtClean="0">
                <a:solidFill>
                  <a:schemeClr val="accent2">
                    <a:lumMod val="50000"/>
                  </a:schemeClr>
                </a:solidFill>
              </a:rPr>
              <a:t>SIMULACIÓN</a:t>
            </a:r>
          </a:p>
          <a:p>
            <a:pPr marL="342900" indent="-342900">
              <a:buFont typeface="Arial" panose="020B0604020202020204" pitchFamily="34" charset="0"/>
              <a:buChar char="•"/>
            </a:pPr>
            <a:r>
              <a:rPr lang="es-EC" sz="2800" dirty="0">
                <a:solidFill>
                  <a:schemeClr val="bg1">
                    <a:lumMod val="50000"/>
                  </a:schemeClr>
                </a:solidFill>
              </a:rPr>
              <a:t>EQUIPAMIENTO CDN</a:t>
            </a:r>
          </a:p>
          <a:p>
            <a:pPr marL="342900" indent="-342900">
              <a:buFont typeface="Arial" panose="020B0604020202020204" pitchFamily="34" charset="0"/>
              <a:buChar char="•"/>
            </a:pPr>
            <a:r>
              <a:rPr lang="es-EC" sz="2800" dirty="0" smtClean="0">
                <a:solidFill>
                  <a:schemeClr val="bg1">
                    <a:lumMod val="50000"/>
                  </a:schemeClr>
                </a:solidFill>
              </a:rPr>
              <a:t>CONCLUSIONES</a:t>
            </a:r>
            <a:endParaRPr lang="es-EC" sz="28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3883340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bg1"/>
                </a:solidFill>
              </a:rPr>
              <a:t>SIMULACIÓN(i)</a:t>
            </a:r>
            <a:r>
              <a:rPr lang="es-EC" dirty="0" smtClean="0"/>
              <a:t> </a:t>
            </a:r>
            <a:endParaRPr lang="es-EC" dirty="0"/>
          </a:p>
        </p:txBody>
      </p:sp>
      <p:pic>
        <p:nvPicPr>
          <p:cNvPr id="4" name="Marcador de contenido 3"/>
          <p:cNvPicPr>
            <a:picLocks noGrp="1" noChangeAspect="1"/>
          </p:cNvPicPr>
          <p:nvPr>
            <p:ph idx="1"/>
          </p:nvPr>
        </p:nvPicPr>
        <p:blipFill>
          <a:blip r:embed="rId2"/>
          <a:stretch>
            <a:fillRect/>
          </a:stretch>
        </p:blipFill>
        <p:spPr>
          <a:xfrm>
            <a:off x="3873733" y="1234841"/>
            <a:ext cx="4444533" cy="2584361"/>
          </a:xfrm>
          <a:prstGeom prst="rect">
            <a:avLst/>
          </a:prstGeom>
        </p:spPr>
      </p:pic>
      <p:sp>
        <p:nvSpPr>
          <p:cNvPr id="5" name="Rectángulo 4"/>
          <p:cNvSpPr/>
          <p:nvPr/>
        </p:nvSpPr>
        <p:spPr>
          <a:xfrm>
            <a:off x="215154" y="3819202"/>
            <a:ext cx="11976846" cy="2239844"/>
          </a:xfrm>
          <a:prstGeom prst="rect">
            <a:avLst/>
          </a:prstGeom>
        </p:spPr>
        <p:txBody>
          <a:bodyPr wrap="square">
            <a:spAutoFit/>
          </a:bodyPr>
          <a:lstStyle/>
          <a:p>
            <a:pPr algn="just">
              <a:lnSpc>
                <a:spcPct val="150000"/>
              </a:lnSpc>
              <a:spcAft>
                <a:spcPts val="800"/>
              </a:spcAft>
            </a:pPr>
            <a:r>
              <a:rPr lang="es-EC" sz="2400" dirty="0" err="1">
                <a:latin typeface="Arial" panose="020B0604020202020204" pitchFamily="34" charset="0"/>
                <a:ea typeface="Calibri" panose="020F0502020204030204" pitchFamily="34" charset="0"/>
                <a:cs typeface="Times New Roman" panose="02020603050405020304" pitchFamily="18" charset="0"/>
              </a:rPr>
              <a:t>CDNSim</a:t>
            </a:r>
            <a:r>
              <a:rPr lang="es-EC" sz="2400" dirty="0">
                <a:latin typeface="Arial" panose="020B0604020202020204" pitchFamily="34" charset="0"/>
                <a:ea typeface="Calibri" panose="020F0502020204030204" pitchFamily="34" charset="0"/>
                <a:cs typeface="Times New Roman" panose="02020603050405020304" pitchFamily="18" charset="0"/>
              </a:rPr>
              <a:t> fue desarrollado por Departamento de Informática de la Universidad Aristóteles de Salónica en Grecia y  ha sido diseñado para proporcionar una simulación realista de CDN, simulando los servidores sustitutos, el protocolo TCP / IP, y las funciones principales de CDN.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90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b="1" dirty="0" smtClean="0">
                <a:solidFill>
                  <a:schemeClr val="bg1"/>
                </a:solidFill>
              </a:rPr>
              <a:t>SIMULACIÓN (ii)</a:t>
            </a:r>
            <a:endParaRPr lang="es-EC" b="1" dirty="0">
              <a:solidFill>
                <a:schemeClr val="bg1"/>
              </a:solidFill>
            </a:endParaRPr>
          </a:p>
        </p:txBody>
      </p:sp>
      <p:sp>
        <p:nvSpPr>
          <p:cNvPr id="3" name="Marcador de contenido 2"/>
          <p:cNvSpPr>
            <a:spLocks noGrp="1"/>
          </p:cNvSpPr>
          <p:nvPr>
            <p:ph idx="1"/>
          </p:nvPr>
        </p:nvSpPr>
        <p:spPr>
          <a:xfrm>
            <a:off x="609600" y="1417638"/>
            <a:ext cx="10972800" cy="4883150"/>
          </a:xfrm>
        </p:spPr>
        <p:txBody>
          <a:bodyPr/>
          <a:lstStyle/>
          <a:p>
            <a:r>
              <a:rPr lang="" b="1" dirty="0" smtClean="0"/>
              <a:t>Requisitos</a:t>
            </a:r>
          </a:p>
          <a:p>
            <a:pPr lvl="1"/>
            <a:r>
              <a:rPr lang="" dirty="0" smtClean="0"/>
              <a:t>Ubuntu 9.10</a:t>
            </a:r>
          </a:p>
          <a:p>
            <a:pPr lvl="1"/>
            <a:r>
              <a:rPr lang="en-US" dirty="0" smtClean="0"/>
              <a:t>g</a:t>
            </a:r>
            <a:r>
              <a:rPr lang="en-US" dirty="0"/>
              <a:t>++</a:t>
            </a:r>
          </a:p>
          <a:p>
            <a:pPr lvl="1"/>
            <a:r>
              <a:rPr lang="en-US" dirty="0" smtClean="0"/>
              <a:t>bison</a:t>
            </a:r>
            <a:endParaRPr lang="en-US" dirty="0"/>
          </a:p>
          <a:p>
            <a:pPr lvl="1"/>
            <a:r>
              <a:rPr lang="en-US" dirty="0" smtClean="0"/>
              <a:t>boost </a:t>
            </a:r>
            <a:r>
              <a:rPr lang="en-US" dirty="0"/>
              <a:t>libraries and their development headers</a:t>
            </a:r>
          </a:p>
          <a:p>
            <a:pPr lvl="1"/>
            <a:r>
              <a:rPr lang="en-US" dirty="0" smtClean="0"/>
              <a:t>python </a:t>
            </a:r>
            <a:r>
              <a:rPr lang="en-US" dirty="0" err="1"/>
              <a:t>wxgtk</a:t>
            </a:r>
            <a:r>
              <a:rPr lang="en-US" dirty="0"/>
              <a:t> at least </a:t>
            </a:r>
            <a:r>
              <a:rPr lang="en-US" dirty="0" smtClean="0"/>
              <a:t>2.8</a:t>
            </a:r>
            <a:endParaRPr lang="" dirty="0" smtClean="0"/>
          </a:p>
          <a:p>
            <a:r>
              <a:rPr lang="" b="1" dirty="0" smtClean="0"/>
              <a:t>Comandos de instalaci</a:t>
            </a:r>
            <a:r>
              <a:rPr lang="es-EC" b="1" dirty="0" err="1" smtClean="0"/>
              <a:t>ón</a:t>
            </a:r>
            <a:endParaRPr lang="es-EC" b="1" dirty="0" smtClean="0"/>
          </a:p>
          <a:p>
            <a:pPr lvl="1"/>
            <a:r>
              <a:rPr lang="es-EC" dirty="0"/>
              <a:t> ./</a:t>
            </a:r>
            <a:r>
              <a:rPr lang="es-EC" dirty="0" smtClean="0"/>
              <a:t>ubuntu.sh</a:t>
            </a:r>
          </a:p>
          <a:p>
            <a:pPr lvl="1"/>
            <a:r>
              <a:rPr lang="es-EC" dirty="0"/>
              <a:t>./runme.sh</a:t>
            </a:r>
            <a:endParaRPr lang="es-EC" dirty="0" smtClean="0"/>
          </a:p>
          <a:p>
            <a:pPr lvl="1"/>
            <a:endParaRPr lang="es-EC" dirty="0" smtClean="0"/>
          </a:p>
          <a:p>
            <a:endParaRPr lang="en-US" dirty="0"/>
          </a:p>
          <a:p>
            <a:endParaRPr lang="es-EC"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1" u="none" strike="noStrike" cap="none" normalizeH="0" baseline="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./ubuntu.sh</a:t>
            </a:r>
            <a:r>
              <a:rPr kumimoji="0" lang="es-EC" sz="1100" b="0" i="0" u="none" strike="noStrike" cap="none" normalizeH="0" baseline="0" smtClean="0">
                <a:ln>
                  <a:noFill/>
                </a:ln>
                <a:solidFill>
                  <a:schemeClr val="tx1"/>
                </a:solidFill>
                <a:effectLst/>
              </a:rPr>
              <a:t> </a:t>
            </a:r>
            <a:endParaRPr kumimoji="0" lang="es-EC"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279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05" y="1582202"/>
            <a:ext cx="11757695" cy="3785652"/>
          </a:xfrm>
          <a:prstGeom prst="rect">
            <a:avLst/>
          </a:prstGeom>
          <a:noFill/>
        </p:spPr>
        <p:txBody>
          <a:bodyPr wrap="square" rtlCol="0">
            <a:spAutoFit/>
          </a:bodyPr>
          <a:lstStyle/>
          <a:p>
            <a:pPr algn="just"/>
            <a:r>
              <a:rPr lang="es-EC" sz="2400" dirty="0"/>
              <a:t>El éxito comercial de Internet y de los servicios electrónicos, </a:t>
            </a:r>
            <a:r>
              <a:rPr lang="es-EC" sz="2400" dirty="0" smtClean="0"/>
              <a:t>a abierto una brecha para </a:t>
            </a:r>
            <a:r>
              <a:rPr lang="es-EC" sz="2400" dirty="0"/>
              <a:t>el nacimiento y el interés  creciente  en las redes de </a:t>
            </a:r>
            <a:r>
              <a:rPr lang="es-EC" sz="2400" dirty="0" smtClean="0"/>
              <a:t>distribución  </a:t>
            </a:r>
            <a:r>
              <a:rPr lang="es-EC" sz="2400" dirty="0"/>
              <a:t>de contenido (CDN</a:t>
            </a:r>
            <a:r>
              <a:rPr lang="es-EC" sz="2400" dirty="0" smtClean="0"/>
              <a:t>).  </a:t>
            </a:r>
            <a:r>
              <a:rPr lang="" sz="2400" dirty="0" smtClean="0"/>
              <a:t>El aumento </a:t>
            </a:r>
            <a:r>
              <a:rPr lang="es-EC" sz="2400" dirty="0" smtClean="0"/>
              <a:t>de usuario</a:t>
            </a:r>
            <a:r>
              <a:rPr lang="" sz="2400" dirty="0" smtClean="0"/>
              <a:t> en la Internet</a:t>
            </a:r>
            <a:r>
              <a:rPr lang="es-EC" sz="2400" dirty="0" smtClean="0"/>
              <a:t> y la exigente demanda  </a:t>
            </a:r>
            <a:r>
              <a:rPr lang="es-EC" sz="2400" dirty="0"/>
              <a:t>en la calidad del servicio ha dado </a:t>
            </a:r>
            <a:r>
              <a:rPr lang="es-EC" sz="2400" dirty="0" smtClean="0"/>
              <a:t>lugar  </a:t>
            </a:r>
            <a:r>
              <a:rPr lang="es-EC" sz="2400" dirty="0"/>
              <a:t>a la necesidad de estudiar y desarrollar nuevas arquitecturas de red y tecnologías para mejorar el </a:t>
            </a:r>
            <a:r>
              <a:rPr lang="es-EC" sz="2400" dirty="0" smtClean="0"/>
              <a:t>rendimiento  </a:t>
            </a:r>
            <a:r>
              <a:rPr lang="es-EC" sz="2400" dirty="0"/>
              <a:t>percibido del usuario al tiempo que limita los costos pagados por los proveedores. </a:t>
            </a:r>
            <a:endParaRPr lang="es-EC" sz="2400" dirty="0" smtClean="0"/>
          </a:p>
          <a:p>
            <a:pPr algn="just"/>
            <a:endParaRPr lang="es-EC" sz="2400" dirty="0" smtClean="0"/>
          </a:p>
          <a:p>
            <a:pPr algn="just"/>
            <a:r>
              <a:rPr lang="es-EC" sz="2400" dirty="0" smtClean="0"/>
              <a:t>Se </a:t>
            </a:r>
            <a:r>
              <a:rPr lang="es-EC" sz="2400" dirty="0"/>
              <a:t>han propuesto muchas </a:t>
            </a:r>
            <a:r>
              <a:rPr lang="es-EC" sz="2400" dirty="0" smtClean="0"/>
              <a:t>soluciones </a:t>
            </a:r>
            <a:r>
              <a:rPr lang="es-EC" sz="2400" dirty="0"/>
              <a:t>para aliviar los problemas de cuello de botella y los más prometedores se basan en el conocimiento del </a:t>
            </a:r>
            <a:r>
              <a:rPr lang="es-EC" sz="2400" dirty="0" smtClean="0"/>
              <a:t> contenido </a:t>
            </a:r>
            <a:r>
              <a:rPr lang="es-EC" sz="2400" dirty="0"/>
              <a:t>que tiene que ser entregado</a:t>
            </a:r>
            <a:r>
              <a:rPr lang="es-EC" dirty="0"/>
              <a:t>. </a:t>
            </a:r>
          </a:p>
        </p:txBody>
      </p:sp>
      <p:sp>
        <p:nvSpPr>
          <p:cNvPr id="8" name="Título 7"/>
          <p:cNvSpPr>
            <a:spLocks noGrp="1"/>
          </p:cNvSpPr>
          <p:nvPr>
            <p:ph type="title" idx="4294967295"/>
          </p:nvPr>
        </p:nvSpPr>
        <p:spPr/>
        <p:txBody>
          <a:bodyPr/>
          <a:lstStyle/>
          <a:p>
            <a:pPr algn="l"/>
            <a:r>
              <a:rPr lang="" sz="4400" kern="1200" dirty="0" smtClean="0">
                <a:solidFill>
                  <a:srgbClr val="FFFFFF"/>
                </a:solidFill>
                <a:effectLst/>
                <a:latin typeface="Arial" panose="020B0604020202020204" pitchFamily="34" charset="0"/>
                <a:ea typeface="+mj-ea"/>
                <a:cs typeface="Arial" panose="020B0604020202020204" pitchFamily="34" charset="0"/>
              </a:rPr>
              <a:t>PLANTEAMIENTO DEL PROBLEMA</a:t>
            </a:r>
            <a:endParaRPr lang="es-EC" dirty="0"/>
          </a:p>
        </p:txBody>
      </p:sp>
    </p:spTree>
    <p:extLst>
      <p:ext uri="{BB962C8B-B14F-4D97-AF65-F5344CB8AC3E}">
        <p14:creationId xmlns:p14="http://schemas.microsoft.com/office/powerpoint/2010/main" val="181455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b="1" dirty="0" smtClean="0"/>
              <a:t>Ejecución del Programa</a:t>
            </a:r>
          </a:p>
          <a:p>
            <a:pPr lvl="1"/>
            <a:r>
              <a:rPr lang="es-EC" i="1" dirty="0" smtClean="0"/>
              <a:t>cd</a:t>
            </a:r>
            <a:r>
              <a:rPr lang="es-EC" i="1" dirty="0"/>
              <a:t> /home/diego/</a:t>
            </a:r>
            <a:r>
              <a:rPr lang="es-EC" i="1" dirty="0" err="1"/>
              <a:t>CDNsim</a:t>
            </a:r>
            <a:r>
              <a:rPr lang="es-EC" i="1" dirty="0"/>
              <a:t>/</a:t>
            </a:r>
            <a:r>
              <a:rPr lang="es-EC" i="1" dirty="0" err="1"/>
              <a:t>CDNsimgui</a:t>
            </a:r>
            <a:endParaRPr lang="es-EC" sz="4000" dirty="0"/>
          </a:p>
          <a:p>
            <a:pPr lvl="1"/>
            <a:r>
              <a:rPr lang="es-EC" i="1" dirty="0" err="1"/>
              <a:t>python</a:t>
            </a:r>
            <a:r>
              <a:rPr lang="es-EC" i="1" dirty="0"/>
              <a:t> </a:t>
            </a:r>
            <a:r>
              <a:rPr lang="es-EC" i="1" dirty="0" smtClean="0"/>
              <a:t>CDNsim.py</a:t>
            </a:r>
          </a:p>
          <a:p>
            <a:pPr lvl="1"/>
            <a:endParaRPr lang="es-EC" dirty="0"/>
          </a:p>
        </p:txBody>
      </p:sp>
      <p:pic>
        <p:nvPicPr>
          <p:cNvPr id="4" name="Imagen 3"/>
          <p:cNvPicPr/>
          <p:nvPr/>
        </p:nvPicPr>
        <p:blipFill>
          <a:blip r:embed="rId2"/>
          <a:stretch>
            <a:fillRect/>
          </a:stretch>
        </p:blipFill>
        <p:spPr>
          <a:xfrm>
            <a:off x="4139974" y="3312159"/>
            <a:ext cx="4910138" cy="2814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(iii)</a:t>
            </a:r>
            <a:endParaRPr lang="es-EC" b="1" dirty="0">
              <a:solidFill>
                <a:schemeClr val="bg1"/>
              </a:solidFill>
            </a:endParaRPr>
          </a:p>
        </p:txBody>
      </p:sp>
    </p:spTree>
    <p:extLst>
      <p:ext uri="{BB962C8B-B14F-4D97-AF65-F5344CB8AC3E}">
        <p14:creationId xmlns:p14="http://schemas.microsoft.com/office/powerpoint/2010/main" val="69688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14451"/>
            <a:ext cx="10972800" cy="4525963"/>
          </a:xfrm>
        </p:spPr>
        <p:txBody>
          <a:bodyPr/>
          <a:lstStyle/>
          <a:p>
            <a:r>
              <a:rPr lang="es-EC" dirty="0" smtClean="0"/>
              <a:t>Configuración de parámetros</a:t>
            </a:r>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(iii)</a:t>
            </a:r>
            <a:endParaRPr lang="es-EC" b="1" dirty="0">
              <a:solidFill>
                <a:schemeClr val="bg1"/>
              </a:solidFill>
            </a:endParaRPr>
          </a:p>
        </p:txBody>
      </p:sp>
      <p:pic>
        <p:nvPicPr>
          <p:cNvPr id="5" name="Imagen 4"/>
          <p:cNvPicPr/>
          <p:nvPr/>
        </p:nvPicPr>
        <p:blipFill>
          <a:blip r:embed="rId2"/>
          <a:stretch>
            <a:fillRect/>
          </a:stretch>
        </p:blipFill>
        <p:spPr>
          <a:xfrm>
            <a:off x="224155" y="2048352"/>
            <a:ext cx="6105208" cy="3380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2" name="Tabla 11"/>
          <p:cNvGraphicFramePr>
            <a:graphicFrameLocks noGrp="1"/>
          </p:cNvGraphicFramePr>
          <p:nvPr>
            <p:extLst>
              <p:ext uri="{D42A27DB-BD31-4B8C-83A1-F6EECF244321}">
                <p14:modId xmlns:p14="http://schemas.microsoft.com/office/powerpoint/2010/main" val="120284131"/>
              </p:ext>
            </p:extLst>
          </p:nvPr>
        </p:nvGraphicFramePr>
        <p:xfrm>
          <a:off x="7915275" y="2686050"/>
          <a:ext cx="2335212" cy="2146304"/>
        </p:xfrm>
        <a:graphic>
          <a:graphicData uri="http://schemas.openxmlformats.org/drawingml/2006/table">
            <a:tbl>
              <a:tblPr firstRow="1" firstCol="1" bandRow="1"/>
              <a:tblGrid>
                <a:gridCol w="1215013"/>
                <a:gridCol w="1120199"/>
              </a:tblGrid>
              <a:tr h="141605">
                <a:tc>
                  <a:txBody>
                    <a:bodyPr/>
                    <a:lstStyle/>
                    <a:p>
                      <a:pPr marL="457200" algn="ctr">
                        <a:lnSpc>
                          <a:spcPct val="150000"/>
                        </a:lnSpc>
                        <a:spcAft>
                          <a:spcPts val="0"/>
                        </a:spcAft>
                      </a:pPr>
                      <a:r>
                        <a:rPr lang="es-EC" sz="1400" b="1" dirty="0" err="1">
                          <a:effectLst/>
                          <a:latin typeface="Arial" panose="020B0604020202020204" pitchFamily="34" charset="0"/>
                          <a:ea typeface="Calibri" panose="020F0502020204030204" pitchFamily="34" charset="0"/>
                          <a:cs typeface="Times New Roman" panose="02020603050405020304" pitchFamily="18" charset="0"/>
                        </a:rPr>
                        <a:t>Router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50000"/>
                        </a:lnSpc>
                        <a:spcAft>
                          <a:spcPts val="0"/>
                        </a:spcAft>
                      </a:pPr>
                      <a:r>
                        <a:rPr lang="es-EC" sz="1400" b="1">
                          <a:effectLst/>
                          <a:latin typeface="Arial" panose="020B0604020202020204" pitchFamily="34" charset="0"/>
                          <a:ea typeface="Calibri" panose="020F0502020204030204" pitchFamily="34" charset="0"/>
                          <a:cs typeface="Times New Roman" panose="02020603050405020304" pitchFamily="18" charset="0"/>
                        </a:rPr>
                        <a:t>Nodo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4" name="Conector recto de flecha 13"/>
          <p:cNvCxnSpPr/>
          <p:nvPr/>
        </p:nvCxnSpPr>
        <p:spPr>
          <a:xfrm>
            <a:off x="2185988" y="2543175"/>
            <a:ext cx="5729287" cy="142875"/>
          </a:xfrm>
          <a:prstGeom prst="straightConnector1">
            <a:avLst/>
          </a:prstGeom>
          <a:ln w="76200" cap="rnd">
            <a:solidFill>
              <a:schemeClr val="accent6">
                <a:lumMod val="75000"/>
              </a:schemeClr>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6761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a:stretch>
            <a:fillRect/>
          </a:stretch>
        </p:blipFill>
        <p:spPr>
          <a:xfrm>
            <a:off x="838200" y="1914524"/>
            <a:ext cx="4886325" cy="2085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Marcador de contenido 2"/>
          <p:cNvSpPr>
            <a:spLocks noGrp="1"/>
          </p:cNvSpPr>
          <p:nvPr>
            <p:ph idx="1"/>
          </p:nvPr>
        </p:nvSpPr>
        <p:spPr>
          <a:xfrm>
            <a:off x="609600" y="1314451"/>
            <a:ext cx="10972800" cy="4525963"/>
          </a:xfrm>
        </p:spPr>
        <p:txBody>
          <a:bodyPr/>
          <a:lstStyle/>
          <a:p>
            <a:r>
              <a:rPr lang="es-EC" dirty="0" smtClean="0"/>
              <a:t>Configuración de parámetros</a:t>
            </a:r>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(iv)</a:t>
            </a:r>
            <a:endParaRPr lang="es-EC" b="1" dirty="0">
              <a:solidFill>
                <a:schemeClr val="bg1"/>
              </a:solidFill>
            </a:endParaRPr>
          </a:p>
        </p:txBody>
      </p:sp>
      <p:cxnSp>
        <p:nvCxnSpPr>
          <p:cNvPr id="14" name="Conector recto de flecha 13"/>
          <p:cNvCxnSpPr/>
          <p:nvPr/>
        </p:nvCxnSpPr>
        <p:spPr>
          <a:xfrm flipV="1">
            <a:off x="4295777" y="2457451"/>
            <a:ext cx="3105148" cy="28574"/>
          </a:xfrm>
          <a:prstGeom prst="straightConnector1">
            <a:avLst/>
          </a:prstGeom>
          <a:ln w="76200" cap="rnd">
            <a:solidFill>
              <a:schemeClr val="accent6">
                <a:lumMod val="75000"/>
              </a:schemeClr>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724543761"/>
              </p:ext>
            </p:extLst>
          </p:nvPr>
        </p:nvGraphicFramePr>
        <p:xfrm>
          <a:off x="7577141" y="1614774"/>
          <a:ext cx="2649538" cy="2146304"/>
        </p:xfrm>
        <a:graphic>
          <a:graphicData uri="http://schemas.openxmlformats.org/drawingml/2006/table">
            <a:tbl>
              <a:tblPr firstRow="1" firstCol="1" bandRow="1"/>
              <a:tblGrid>
                <a:gridCol w="1378556"/>
                <a:gridCol w="1270982"/>
              </a:tblGrid>
              <a:tr h="141605">
                <a:tc>
                  <a:txBody>
                    <a:bodyPr/>
                    <a:lstStyle/>
                    <a:p>
                      <a:pPr marL="457200" algn="ctr">
                        <a:lnSpc>
                          <a:spcPct val="150000"/>
                        </a:lnSpc>
                        <a:spcAft>
                          <a:spcPts val="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Objetos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50000"/>
                        </a:lnSpc>
                        <a:spcAft>
                          <a:spcPts val="0"/>
                        </a:spcAft>
                      </a:pPr>
                      <a:r>
                        <a:rPr lang="es-EC" sz="1400" b="1">
                          <a:effectLst/>
                          <a:latin typeface="Arial" panose="020B0604020202020204" pitchFamily="34" charset="0"/>
                          <a:ea typeface="Calibri" panose="020F0502020204030204" pitchFamily="34" charset="0"/>
                          <a:cs typeface="Times New Roman" panose="02020603050405020304" pitchFamily="18" charset="0"/>
                        </a:rPr>
                        <a:t>Bytes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388637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71125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58512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101924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106333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368734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299117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4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108522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Conector recto de flecha 12"/>
          <p:cNvCxnSpPr/>
          <p:nvPr/>
        </p:nvCxnSpPr>
        <p:spPr>
          <a:xfrm>
            <a:off x="3748089" y="3028952"/>
            <a:ext cx="1052511" cy="1468434"/>
          </a:xfrm>
          <a:prstGeom prst="straightConnector1">
            <a:avLst/>
          </a:prstGeom>
          <a:ln w="76200" cap="rnd">
            <a:solidFill>
              <a:srgbClr val="FF0000"/>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graphicFrame>
        <p:nvGraphicFramePr>
          <p:cNvPr id="11" name="Tabla 10"/>
          <p:cNvGraphicFramePr>
            <a:graphicFrameLocks noGrp="1"/>
          </p:cNvGraphicFramePr>
          <p:nvPr>
            <p:extLst>
              <p:ext uri="{D42A27DB-BD31-4B8C-83A1-F6EECF244321}">
                <p14:modId xmlns:p14="http://schemas.microsoft.com/office/powerpoint/2010/main" val="2920535465"/>
              </p:ext>
            </p:extLst>
          </p:nvPr>
        </p:nvGraphicFramePr>
        <p:xfrm>
          <a:off x="4844890" y="4497324"/>
          <a:ext cx="4470560" cy="1839976"/>
        </p:xfrm>
        <a:graphic>
          <a:graphicData uri="http://schemas.openxmlformats.org/drawingml/2006/table">
            <a:tbl>
              <a:tblPr firstRow="1" firstCol="1" bandRow="1"/>
              <a:tblGrid>
                <a:gridCol w="1980284"/>
                <a:gridCol w="1336466"/>
                <a:gridCol w="1153810"/>
              </a:tblGrid>
              <a:tr h="141605">
                <a:tc>
                  <a:txBody>
                    <a:bodyPr/>
                    <a:lstStyle/>
                    <a:p>
                      <a:pPr marL="457200" algn="ctr">
                        <a:lnSpc>
                          <a:spcPct val="150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Tiempo y Fecha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50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Clientes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457200" algn="ctr">
                        <a:lnSpc>
                          <a:spcPct val="150000"/>
                        </a:lnSpc>
                        <a:spcAft>
                          <a:spcPts val="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Objeto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25097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10250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58093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11159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21390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3229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65730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77012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21390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3110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58093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11238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effectLst/>
                          <a:latin typeface="Arial" panose="020B0604020202020204" pitchFamily="34" charset="0"/>
                          <a:ea typeface="Calibri" panose="020F0502020204030204" pitchFamily="34" charset="0"/>
                          <a:cs typeface="Times New Roman" panose="02020603050405020304" pitchFamily="18" charset="0"/>
                        </a:rPr>
                        <a:t>77854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10350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2491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a:blip r:embed="rId2"/>
          <a:stretch>
            <a:fillRect/>
          </a:stretch>
        </p:blipFill>
        <p:spPr>
          <a:xfrm>
            <a:off x="838200" y="1988995"/>
            <a:ext cx="5138737" cy="1963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Marcador de contenido 2"/>
          <p:cNvSpPr>
            <a:spLocks noGrp="1"/>
          </p:cNvSpPr>
          <p:nvPr>
            <p:ph idx="1"/>
          </p:nvPr>
        </p:nvSpPr>
        <p:spPr>
          <a:xfrm>
            <a:off x="609600" y="1314451"/>
            <a:ext cx="10972800" cy="4525963"/>
          </a:xfrm>
        </p:spPr>
        <p:txBody>
          <a:bodyPr/>
          <a:lstStyle/>
          <a:p>
            <a:r>
              <a:rPr lang="es-EC" dirty="0" smtClean="0"/>
              <a:t>Configuración de parámetros</a:t>
            </a:r>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(v)</a:t>
            </a:r>
            <a:endParaRPr lang="es-EC" b="1" dirty="0">
              <a:solidFill>
                <a:schemeClr val="bg1"/>
              </a:solidFill>
            </a:endParaRPr>
          </a:p>
        </p:txBody>
      </p:sp>
      <p:cxnSp>
        <p:nvCxnSpPr>
          <p:cNvPr id="14" name="Conector recto de flecha 13"/>
          <p:cNvCxnSpPr/>
          <p:nvPr/>
        </p:nvCxnSpPr>
        <p:spPr>
          <a:xfrm flipV="1">
            <a:off x="4295777" y="2614613"/>
            <a:ext cx="3105148" cy="28574"/>
          </a:xfrm>
          <a:prstGeom prst="straightConnector1">
            <a:avLst/>
          </a:prstGeom>
          <a:ln w="76200" cap="rnd">
            <a:solidFill>
              <a:schemeClr val="accent6">
                <a:lumMod val="75000"/>
              </a:schemeClr>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 name="Rectángulo 1"/>
          <p:cNvSpPr/>
          <p:nvPr/>
        </p:nvSpPr>
        <p:spPr>
          <a:xfrm>
            <a:off x="7577138" y="2003283"/>
            <a:ext cx="2581275" cy="1574149"/>
          </a:xfrm>
          <a:prstGeom prst="rect">
            <a:avLst/>
          </a:prstGeom>
        </p:spPr>
        <p:txBody>
          <a:bodyPr wrap="square">
            <a:spAutoFit/>
          </a:bodyPr>
          <a:lstStyle/>
          <a:p>
            <a:pPr>
              <a:lnSpc>
                <a:spcPct val="107000"/>
              </a:lnSpc>
              <a:spcAft>
                <a:spcPts val="0"/>
              </a:spcAft>
            </a:pPr>
            <a:r>
              <a:rPr lang="es-EC" b="1" i="1" dirty="0">
                <a:latin typeface="Consolas" panose="020B0609020204030204" pitchFamily="49" charset="0"/>
                <a:ea typeface="Calibri" panose="020F0502020204030204" pitchFamily="34" charset="0"/>
                <a:cs typeface="Times New Roman" panose="02020603050405020304" pitchFamily="18" charset="0"/>
              </a:rPr>
              <a:t>0</a:t>
            </a:r>
            <a:endParaRPr lang="es-EC"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b="1" i="1" dirty="0">
                <a:latin typeface="Consolas" panose="020B0609020204030204" pitchFamily="49" charset="0"/>
                <a:ea typeface="Calibri" panose="020F0502020204030204" pitchFamily="34" charset="0"/>
                <a:cs typeface="Times New Roman" panose="02020603050405020304" pitchFamily="18" charset="0"/>
              </a:rPr>
              <a:t>1</a:t>
            </a:r>
            <a:endParaRPr lang="es-EC"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b="1" i="1" dirty="0">
                <a:latin typeface="Consolas" panose="020B0609020204030204" pitchFamily="49" charset="0"/>
                <a:ea typeface="Calibri" panose="020F0502020204030204" pitchFamily="34" charset="0"/>
                <a:cs typeface="Times New Roman" panose="02020603050405020304" pitchFamily="18" charset="0"/>
              </a:rPr>
              <a:t>0</a:t>
            </a:r>
            <a:endParaRPr lang="es-EC"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b="1" i="1" dirty="0">
                <a:latin typeface="Consolas" panose="020B0609020204030204" pitchFamily="49" charset="0"/>
                <a:ea typeface="Calibri" panose="020F0502020204030204" pitchFamily="34" charset="0"/>
                <a:cs typeface="Times New Roman" panose="02020603050405020304" pitchFamily="18" charset="0"/>
              </a:rPr>
              <a:t>LRU</a:t>
            </a:r>
            <a:endParaRPr lang="es-EC"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b="1" i="1" dirty="0">
                <a:latin typeface="Consolas" panose="020B0609020204030204" pitchFamily="49" charset="0"/>
                <a:ea typeface="Calibri" panose="020F0502020204030204" pitchFamily="34" charset="0"/>
                <a:cs typeface="Times New Roman" panose="02020603050405020304" pitchFamily="18" charset="0"/>
              </a:rPr>
              <a:t>856233632.6</a:t>
            </a:r>
            <a:endParaRPr lang="es-EC"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n 11"/>
          <p:cNvPicPr/>
          <p:nvPr/>
        </p:nvPicPr>
        <p:blipFill>
          <a:blip r:embed="rId3"/>
          <a:stretch>
            <a:fillRect/>
          </a:stretch>
        </p:blipFill>
        <p:spPr>
          <a:xfrm>
            <a:off x="709613" y="4125913"/>
            <a:ext cx="5267325" cy="223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Conector recto de flecha 14"/>
          <p:cNvCxnSpPr/>
          <p:nvPr/>
        </p:nvCxnSpPr>
        <p:spPr>
          <a:xfrm flipV="1">
            <a:off x="4295777" y="4593433"/>
            <a:ext cx="3105148" cy="14287"/>
          </a:xfrm>
          <a:prstGeom prst="straightConnector1">
            <a:avLst/>
          </a:prstGeom>
          <a:ln w="76200" cap="rnd">
            <a:solidFill>
              <a:schemeClr val="accent6">
                <a:lumMod val="75000"/>
              </a:schemeClr>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6" name="Rectángulo 15"/>
          <p:cNvSpPr/>
          <p:nvPr/>
        </p:nvSpPr>
        <p:spPr>
          <a:xfrm>
            <a:off x="7462835" y="4399685"/>
            <a:ext cx="2581275" cy="372603"/>
          </a:xfrm>
          <a:prstGeom prst="rect">
            <a:avLst/>
          </a:prstGeom>
        </p:spPr>
        <p:txBody>
          <a:bodyPr wrap="square">
            <a:spAutoFit/>
          </a:bodyPr>
          <a:lstStyle/>
          <a:p>
            <a:pPr>
              <a:lnSpc>
                <a:spcPct val="107000"/>
              </a:lnSpc>
              <a:spcAft>
                <a:spcPts val="0"/>
              </a:spcAft>
            </a:pPr>
            <a:r>
              <a:rPr lang="es-EC" b="1" i="1" dirty="0" err="1" smtClean="0">
                <a:latin typeface="Consolas" panose="020B0609020204030204" pitchFamily="49" charset="0"/>
                <a:ea typeface="Calibri" panose="020F0502020204030204" pitchFamily="34" charset="0"/>
                <a:cs typeface="Times New Roman" panose="02020603050405020304" pitchFamily="18" charset="0"/>
              </a:rPr>
              <a:t>Path</a:t>
            </a:r>
            <a:r>
              <a:rPr lang="es-EC" b="1" i="1" dirty="0" smtClean="0">
                <a:latin typeface="Consolas" panose="020B0609020204030204" pitchFamily="49" charset="0"/>
                <a:ea typeface="Calibri" panose="020F0502020204030204" pitchFamily="34" charset="0"/>
                <a:cs typeface="Times New Roman" panose="02020603050405020304" pitchFamily="18" charset="0"/>
              </a:rPr>
              <a:t> de salida </a:t>
            </a:r>
            <a:endParaRPr lang="es-EC"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7" name="Conector recto de flecha 16"/>
          <p:cNvCxnSpPr/>
          <p:nvPr/>
        </p:nvCxnSpPr>
        <p:spPr>
          <a:xfrm flipV="1">
            <a:off x="4295777" y="5108578"/>
            <a:ext cx="3105148" cy="14287"/>
          </a:xfrm>
          <a:prstGeom prst="straightConnector1">
            <a:avLst/>
          </a:prstGeom>
          <a:ln w="76200" cap="rnd">
            <a:solidFill>
              <a:schemeClr val="accent6">
                <a:lumMod val="75000"/>
              </a:schemeClr>
            </a:solidFill>
            <a:round/>
            <a:tailEnd type="triangle"/>
          </a:ln>
          <a:effectLst>
            <a:outerShdw blurRad="50800" dist="38100" dir="5400000" algn="t"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8" name="Rectángulo 17"/>
          <p:cNvSpPr/>
          <p:nvPr/>
        </p:nvSpPr>
        <p:spPr>
          <a:xfrm>
            <a:off x="7400918" y="4923561"/>
            <a:ext cx="2581275" cy="372603"/>
          </a:xfrm>
          <a:prstGeom prst="rect">
            <a:avLst/>
          </a:prstGeom>
        </p:spPr>
        <p:txBody>
          <a:bodyPr wrap="square">
            <a:spAutoFit/>
          </a:bodyPr>
          <a:lstStyle/>
          <a:p>
            <a:pPr>
              <a:lnSpc>
                <a:spcPct val="107000"/>
              </a:lnSpc>
              <a:spcAft>
                <a:spcPts val="0"/>
              </a:spcAft>
            </a:pPr>
            <a:r>
              <a:rPr lang="es-EC" b="1" i="1" dirty="0" smtClean="0">
                <a:latin typeface="Consolas" panose="020B0609020204030204" pitchFamily="49" charset="0"/>
                <a:ea typeface="Calibri" panose="020F0502020204030204" pitchFamily="34" charset="0"/>
                <a:cs typeface="Times New Roman" panose="02020603050405020304" pitchFamily="18" charset="0"/>
              </a:rPr>
              <a:t>Nombre del Archivo</a:t>
            </a:r>
            <a:endParaRPr lang="es-EC"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13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14451"/>
            <a:ext cx="10972800" cy="4525963"/>
          </a:xfrm>
        </p:spPr>
        <p:txBody>
          <a:bodyPr/>
          <a:lstStyle/>
          <a:p>
            <a:r>
              <a:rPr lang="es-EC" dirty="0" smtClean="0"/>
              <a:t>Topología Creada</a:t>
            </a:r>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(vi)</a:t>
            </a:r>
            <a:endParaRPr lang="es-EC" b="1" dirty="0">
              <a:solidFill>
                <a:schemeClr val="bg1"/>
              </a:solidFill>
            </a:endParaRPr>
          </a:p>
        </p:txBody>
      </p:sp>
      <p:pic>
        <p:nvPicPr>
          <p:cNvPr id="13" name="Imagen 12"/>
          <p:cNvPicPr/>
          <p:nvPr/>
        </p:nvPicPr>
        <p:blipFill>
          <a:blip r:embed="rId2"/>
          <a:stretch>
            <a:fillRect/>
          </a:stretch>
        </p:blipFill>
        <p:spPr>
          <a:xfrm>
            <a:off x="2443168" y="1843086"/>
            <a:ext cx="5843581"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9234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14451"/>
            <a:ext cx="10972800" cy="4525963"/>
          </a:xfrm>
        </p:spPr>
        <p:txBody>
          <a:bodyPr/>
          <a:lstStyle/>
          <a:p>
            <a:r>
              <a:rPr lang="es-EC" b="1" dirty="0" smtClean="0"/>
              <a:t>Resultados</a:t>
            </a:r>
          </a:p>
          <a:p>
            <a:endParaRPr lang="es-EC" b="1" dirty="0"/>
          </a:p>
          <a:p>
            <a:pPr lvl="1"/>
            <a:r>
              <a:rPr lang="es-EC" sz="2000" i="1" dirty="0" smtClean="0"/>
              <a:t>./</a:t>
            </a:r>
            <a:r>
              <a:rPr lang="es-EC" sz="2000" i="1" dirty="0"/>
              <a:t>batch.sh ./</a:t>
            </a:r>
            <a:endParaRPr lang="es-EC" sz="2000" dirty="0"/>
          </a:p>
          <a:p>
            <a:pPr lvl="1"/>
            <a:r>
              <a:rPr lang="es-EC" sz="2000" dirty="0"/>
              <a:t>./stast.sh /home/diego/</a:t>
            </a:r>
            <a:r>
              <a:rPr lang="es-EC" sz="2000" dirty="0" err="1"/>
              <a:t>CDNsim</a:t>
            </a:r>
            <a:r>
              <a:rPr lang="es-EC" sz="2000" dirty="0"/>
              <a:t>/Resultados</a:t>
            </a:r>
          </a:p>
          <a:p>
            <a:pPr marL="457200" lvl="1" indent="0">
              <a:buNone/>
            </a:pPr>
            <a:r>
              <a:rPr lang="es-EC" sz="2000" dirty="0"/>
              <a:t> /home/diego/</a:t>
            </a:r>
            <a:r>
              <a:rPr lang="es-EC" sz="2000" dirty="0" err="1"/>
              <a:t>CDNsim</a:t>
            </a:r>
            <a:r>
              <a:rPr lang="es-EC" sz="2000" dirty="0"/>
              <a:t>/Resultados /stast.py</a:t>
            </a:r>
          </a:p>
          <a:p>
            <a:pPr marL="457200" lvl="1" indent="0">
              <a:buNone/>
            </a:pPr>
            <a:r>
              <a:rPr lang="es-EC" sz="2000" dirty="0"/>
              <a:t>/home/diego/</a:t>
            </a:r>
            <a:r>
              <a:rPr lang="es-EC" sz="2000" dirty="0" err="1"/>
              <a:t>CDNsim</a:t>
            </a:r>
            <a:r>
              <a:rPr lang="es-EC" sz="2000" dirty="0"/>
              <a:t>/Resultados util.py</a:t>
            </a:r>
          </a:p>
          <a:p>
            <a:pPr lvl="1"/>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(vii)</a:t>
            </a:r>
            <a:endParaRPr lang="es-EC" b="1" dirty="0">
              <a:solidFill>
                <a:schemeClr val="bg1"/>
              </a:solidFill>
            </a:endParaRPr>
          </a:p>
        </p:txBody>
      </p:sp>
      <p:pic>
        <p:nvPicPr>
          <p:cNvPr id="5" name="Imagen 4"/>
          <p:cNvPicPr>
            <a:picLocks noChangeAspect="1"/>
          </p:cNvPicPr>
          <p:nvPr/>
        </p:nvPicPr>
        <p:blipFill rotWithShape="1">
          <a:blip r:embed="rId2"/>
          <a:srcRect r="61062"/>
          <a:stretch/>
        </p:blipFill>
        <p:spPr>
          <a:xfrm>
            <a:off x="6464375" y="1314451"/>
            <a:ext cx="4651300" cy="5265020"/>
          </a:xfrm>
          <a:prstGeom prst="rect">
            <a:avLst/>
          </a:prstGeom>
        </p:spPr>
      </p:pic>
    </p:spTree>
    <p:extLst>
      <p:ext uri="{BB962C8B-B14F-4D97-AF65-F5344CB8AC3E}">
        <p14:creationId xmlns:p14="http://schemas.microsoft.com/office/powerpoint/2010/main" val="1029692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14451"/>
            <a:ext cx="10972800" cy="4525963"/>
          </a:xfrm>
        </p:spPr>
        <p:txBody>
          <a:bodyPr/>
          <a:lstStyle/>
          <a:p>
            <a:r>
              <a:rPr lang="es-EC" b="1" dirty="0" smtClean="0"/>
              <a:t>Resultados</a:t>
            </a:r>
          </a:p>
          <a:p>
            <a:pPr lvl="1"/>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(viii)</a:t>
            </a:r>
            <a:endParaRPr lang="es-EC" b="1" dirty="0">
              <a:solidFill>
                <a:schemeClr val="bg1"/>
              </a:solidFill>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201227"/>
            <a:ext cx="2576513" cy="3056574"/>
          </a:xfrm>
          <a:prstGeom prst="rect">
            <a:avLst/>
          </a:prstGeom>
          <a:noFill/>
          <a:ln>
            <a:noFill/>
          </a:ln>
        </p:spPr>
      </p:pic>
      <p:graphicFrame>
        <p:nvGraphicFramePr>
          <p:cNvPr id="8" name="Gráfico 7"/>
          <p:cNvGraphicFramePr/>
          <p:nvPr>
            <p:extLst>
              <p:ext uri="{D42A27DB-BD31-4B8C-83A1-F6EECF244321}">
                <p14:modId xmlns:p14="http://schemas.microsoft.com/office/powerpoint/2010/main" val="2574726610"/>
              </p:ext>
            </p:extLst>
          </p:nvPr>
        </p:nvGraphicFramePr>
        <p:xfrm>
          <a:off x="5181600" y="2243138"/>
          <a:ext cx="5905500" cy="308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58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14451"/>
            <a:ext cx="10972800" cy="4525963"/>
          </a:xfrm>
        </p:spPr>
        <p:txBody>
          <a:bodyPr/>
          <a:lstStyle/>
          <a:p>
            <a:r>
              <a:rPr lang="es-EC" b="1" dirty="0" smtClean="0"/>
              <a:t>Resultados</a:t>
            </a:r>
          </a:p>
          <a:p>
            <a:pPr lvl="1"/>
            <a:endParaRPr lang="es-EC" dirty="0"/>
          </a:p>
        </p:txBody>
      </p:sp>
      <p:sp>
        <p:nvSpPr>
          <p:cNvPr id="4" name="Título 1"/>
          <p:cNvSpPr>
            <a:spLocks noGrp="1"/>
          </p:cNvSpPr>
          <p:nvPr>
            <p:ph type="title"/>
          </p:nvPr>
        </p:nvSpPr>
        <p:spPr>
          <a:xfrm>
            <a:off x="609600" y="274638"/>
            <a:ext cx="10972800" cy="1143000"/>
          </a:xfrm>
        </p:spPr>
        <p:txBody>
          <a:bodyPr/>
          <a:lstStyle/>
          <a:p>
            <a:pPr algn="l"/>
            <a:r>
              <a:rPr lang="es-EC" b="1" dirty="0" smtClean="0">
                <a:solidFill>
                  <a:schemeClr val="bg1"/>
                </a:solidFill>
              </a:rPr>
              <a:t>SIMULACIÓN (ix)</a:t>
            </a:r>
            <a:endParaRPr lang="es-EC" b="1" dirty="0">
              <a:solidFill>
                <a:schemeClr val="bg1"/>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63867" y="2457451"/>
            <a:ext cx="5051108" cy="2756534"/>
          </a:xfrm>
          <a:prstGeom prst="rect">
            <a:avLst/>
          </a:prstGeom>
          <a:noFill/>
          <a:ln>
            <a:noFill/>
          </a:ln>
        </p:spPr>
      </p:pic>
      <p:graphicFrame>
        <p:nvGraphicFramePr>
          <p:cNvPr id="9" name="Gráfico 8"/>
          <p:cNvGraphicFramePr/>
          <p:nvPr>
            <p:extLst>
              <p:ext uri="{D42A27DB-BD31-4B8C-83A1-F6EECF244321}">
                <p14:modId xmlns:p14="http://schemas.microsoft.com/office/powerpoint/2010/main" val="4259565792"/>
              </p:ext>
            </p:extLst>
          </p:nvPr>
        </p:nvGraphicFramePr>
        <p:xfrm>
          <a:off x="6096000" y="2257426"/>
          <a:ext cx="5972174" cy="2956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6859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70898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800" b="1" dirty="0">
                <a:solidFill>
                  <a:schemeClr val="accent2">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1268887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EC" b="1" dirty="0" smtClean="0">
                <a:solidFill>
                  <a:schemeClr val="bg1"/>
                </a:solidFill>
              </a:rPr>
              <a:t>EQUIPAMIENTO CDN</a:t>
            </a:r>
            <a:endParaRPr lang="es-EC" b="1" dirty="0">
              <a:solidFill>
                <a:schemeClr val="bg1"/>
              </a:solidFill>
            </a:endParaRPr>
          </a:p>
        </p:txBody>
      </p:sp>
      <p:pic>
        <p:nvPicPr>
          <p:cNvPr id="5" name="Imagen 4"/>
          <p:cNvPicPr>
            <a:picLocks noChangeAspect="1"/>
          </p:cNvPicPr>
          <p:nvPr/>
        </p:nvPicPr>
        <p:blipFill>
          <a:blip r:embed="rId2"/>
          <a:stretch>
            <a:fillRect/>
          </a:stretch>
        </p:blipFill>
        <p:spPr>
          <a:xfrm>
            <a:off x="233362" y="1604961"/>
            <a:ext cx="5981700" cy="4632787"/>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6767512" y="1830781"/>
            <a:ext cx="4691063" cy="4103294"/>
          </a:xfrm>
          <a:prstGeom prst="rect">
            <a:avLst/>
          </a:prstGeom>
          <a:ln>
            <a:noFill/>
          </a:ln>
          <a:effectLst>
            <a:softEdge rad="112500"/>
          </a:effectLst>
        </p:spPr>
      </p:pic>
    </p:spTree>
    <p:extLst>
      <p:ext uri="{BB962C8B-B14F-4D97-AF65-F5344CB8AC3E}">
        <p14:creationId xmlns:p14="http://schemas.microsoft.com/office/powerpoint/2010/main" val="22848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800" b="1" dirty="0" smtClean="0">
                <a:solidFill>
                  <a:schemeClr val="accent2">
                    <a:lumMod val="50000"/>
                  </a:schemeClr>
                </a:solidFill>
              </a:rPr>
              <a:t>OBJETIVO </a:t>
            </a:r>
            <a:r>
              <a:rPr lang="es-EC" sz="2800" b="1" dirty="0">
                <a:solidFill>
                  <a:schemeClr val="accent2">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3" name="Título 6"/>
          <p:cNvSpPr txBox="1">
            <a:spLocks/>
          </p:cNvSpPr>
          <p:nvPr/>
        </p:nvSpPr>
        <p:spPr bwMode="auto">
          <a:xfrm>
            <a:off x="609600" y="1603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2405216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70898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800" b="1" dirty="0" smtClean="0">
                <a:solidFill>
                  <a:schemeClr val="accent2">
                    <a:lumMod val="50000"/>
                  </a:schemeClr>
                </a:solidFill>
              </a:rPr>
              <a:t>CONCLUSIONES</a:t>
            </a:r>
            <a:endParaRPr lang="es-EC" sz="2800" b="1" dirty="0">
              <a:solidFill>
                <a:schemeClr val="accent2">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663284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p:cNvSpPr txBox="1">
            <a:spLocks/>
          </p:cNvSpPr>
          <p:nvPr/>
        </p:nvSpPr>
        <p:spPr bwMode="auto">
          <a:xfrm>
            <a:off x="609600" y="1603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EC" dirty="0" smtClean="0">
                <a:solidFill>
                  <a:srgbClr val="FFFFFF"/>
                </a:solidFill>
                <a:latin typeface="Arial" panose="020B0604020202020204" pitchFamily="34" charset="0"/>
                <a:cs typeface="Arial" panose="020B0604020202020204" pitchFamily="34" charset="0"/>
              </a:rPr>
              <a:t>CONCLUSIONES</a:t>
            </a:r>
            <a:endParaRPr lang="es-EC" dirty="0"/>
          </a:p>
        </p:txBody>
      </p:sp>
      <p:sp>
        <p:nvSpPr>
          <p:cNvPr id="3" name="Rectángulo 2"/>
          <p:cNvSpPr/>
          <p:nvPr/>
        </p:nvSpPr>
        <p:spPr>
          <a:xfrm>
            <a:off x="609599" y="1510010"/>
            <a:ext cx="11582401" cy="3785652"/>
          </a:xfrm>
          <a:prstGeom prst="rect">
            <a:avLst/>
          </a:prstGeom>
        </p:spPr>
        <p:txBody>
          <a:bodyPr wrap="square">
            <a:spAutoFit/>
          </a:bodyPr>
          <a:lstStyle/>
          <a:p>
            <a:pPr marL="285750" indent="-285750">
              <a:buFont typeface="Arial" panose="020B0604020202020204" pitchFamily="34" charset="0"/>
              <a:buChar char="•"/>
            </a:pPr>
            <a:r>
              <a:rPr lang="es-EC" sz="2000" dirty="0">
                <a:latin typeface="Arial" panose="020B0604020202020204" pitchFamily="34" charset="0"/>
                <a:ea typeface="Calibri" panose="020F0502020204030204" pitchFamily="34" charset="0"/>
                <a:cs typeface="Times New Roman" panose="02020603050405020304" pitchFamily="18" charset="0"/>
              </a:rPr>
              <a:t>La investigación realizada  </a:t>
            </a:r>
            <a:r>
              <a:rPr lang="es-EC" sz="2000" dirty="0" smtClean="0">
                <a:latin typeface="Arial" panose="020B0604020202020204" pitchFamily="34" charset="0"/>
                <a:ea typeface="Calibri" panose="020F0502020204030204" pitchFamily="34" charset="0"/>
                <a:cs typeface="Times New Roman" panose="02020603050405020304" pitchFamily="18" charset="0"/>
              </a:rPr>
              <a:t>se abordar </a:t>
            </a:r>
            <a:r>
              <a:rPr lang="es-EC" sz="2000" dirty="0">
                <a:latin typeface="Arial" panose="020B0604020202020204" pitchFamily="34" charset="0"/>
                <a:ea typeface="Calibri" panose="020F0502020204030204" pitchFamily="34" charset="0"/>
                <a:cs typeface="Times New Roman" panose="02020603050405020304" pitchFamily="18" charset="0"/>
              </a:rPr>
              <a:t>algunos de los principales aspectos de las </a:t>
            </a:r>
            <a:r>
              <a:rPr lang="es-EC" sz="2000" dirty="0" smtClean="0">
                <a:latin typeface="Arial" panose="020B0604020202020204" pitchFamily="34" charset="0"/>
                <a:ea typeface="Calibri" panose="020F0502020204030204" pitchFamily="34" charset="0"/>
                <a:cs typeface="Times New Roman" panose="02020603050405020304" pitchFamily="18" charset="0"/>
              </a:rPr>
              <a:t>arquitecturas CDN con el fin de entender un poco mas su funcionamiento. </a:t>
            </a:r>
          </a:p>
          <a:p>
            <a:pPr marL="285750" indent="-285750">
              <a:buFont typeface="Arial" panose="020B0604020202020204" pitchFamily="34" charset="0"/>
              <a:buChar char="•"/>
            </a:pPr>
            <a:endParaRPr lang="es-EC" sz="2000" dirty="0">
              <a:latin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t>Las Redes de Contenido se encuentra aún en una etapa inicial de desarrollo en Ecuador, actualmente  </a:t>
            </a:r>
            <a:r>
              <a:rPr lang="es-EC" sz="2000" dirty="0" err="1"/>
              <a:t>Level</a:t>
            </a:r>
            <a:r>
              <a:rPr lang="es-EC" sz="2000" dirty="0"/>
              <a:t> 3 ha sido quien ha dado el primer paso y ya se encuentra prestando servicios de CDN, además aún existe relativamente pocos trabajos que busquen formalizar un marcos conceptuales para el estudio de la  arquitectura y funcionamiento. </a:t>
            </a:r>
            <a:endParaRPr lang="es-EC" sz="2000" dirty="0" smtClean="0"/>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smtClean="0"/>
              <a:t>Con la simulación se pudo apreciar de forma práctica la teoría expuesta sobre CDN.</a:t>
            </a:r>
          </a:p>
          <a:p>
            <a:pPr marL="285750" indent="-285750" algn="just">
              <a:buFont typeface="Arial" panose="020B0604020202020204" pitchFamily="34" charset="0"/>
              <a:buChar char="•"/>
            </a:pPr>
            <a:endParaRPr lang="es-EC" sz="2000" dirty="0"/>
          </a:p>
          <a:p>
            <a:pPr marL="285750" indent="-285750" algn="just">
              <a:buFont typeface="Arial" panose="020B0604020202020204" pitchFamily="34" charset="0"/>
              <a:buChar char="•"/>
            </a:pPr>
            <a:r>
              <a:rPr lang="es-EC" sz="2000" dirty="0" err="1" smtClean="0"/>
              <a:t>CDNsim</a:t>
            </a:r>
            <a:r>
              <a:rPr lang="es-EC" sz="2000" dirty="0" smtClean="0"/>
              <a:t> es un simulador que nos puede ayudar al momento que necesitemos dimensionar nuestra red CDN</a:t>
            </a:r>
            <a:endParaRPr lang="es-EC" sz="2000" dirty="0"/>
          </a:p>
        </p:txBody>
      </p:sp>
    </p:spTree>
    <p:extLst>
      <p:ext uri="{BB962C8B-B14F-4D97-AF65-F5344CB8AC3E}">
        <p14:creationId xmlns:p14="http://schemas.microsoft.com/office/powerpoint/2010/main" val="2334638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smtClean="0">
                <a:solidFill>
                  <a:schemeClr val="bg1"/>
                </a:solidFill>
              </a:rPr>
              <a:t>OBJETIVO GENERAL</a:t>
            </a:r>
            <a:endParaRPr lang="es-EC" dirty="0">
              <a:solidFill>
                <a:schemeClr val="bg1"/>
              </a:solidFill>
            </a:endParaRPr>
          </a:p>
        </p:txBody>
      </p:sp>
      <p:sp>
        <p:nvSpPr>
          <p:cNvPr id="3" name="Marcador de contenido 2"/>
          <p:cNvSpPr>
            <a:spLocks noGrp="1"/>
          </p:cNvSpPr>
          <p:nvPr>
            <p:ph idx="1"/>
          </p:nvPr>
        </p:nvSpPr>
        <p:spPr/>
        <p:txBody>
          <a:bodyPr/>
          <a:lstStyle/>
          <a:p>
            <a:r>
              <a:rPr lang="es-EC" dirty="0" smtClean="0"/>
              <a:t>Evaluar  la estructura de Content Network </a:t>
            </a:r>
            <a:r>
              <a:rPr lang="es-EC" dirty="0" err="1" smtClean="0"/>
              <a:t>Delivery</a:t>
            </a:r>
            <a:r>
              <a:rPr lang="es-EC" dirty="0" smtClean="0"/>
              <a:t> como método para la distribución de contenido</a:t>
            </a:r>
            <a:endParaRPr lang="es-EC" dirty="0"/>
          </a:p>
        </p:txBody>
      </p:sp>
      <p:pic>
        <p:nvPicPr>
          <p:cNvPr id="5" name="Imagen 4"/>
          <p:cNvPicPr>
            <a:picLocks noChangeAspect="1"/>
          </p:cNvPicPr>
          <p:nvPr/>
        </p:nvPicPr>
        <p:blipFill>
          <a:blip r:embed="rId2"/>
          <a:stretch>
            <a:fillRect/>
          </a:stretch>
        </p:blipFill>
        <p:spPr>
          <a:xfrm>
            <a:off x="3749412" y="3052483"/>
            <a:ext cx="4735682" cy="2761143"/>
          </a:xfrm>
          <a:prstGeom prst="rect">
            <a:avLst/>
          </a:prstGeom>
          <a:ln>
            <a:noFill/>
          </a:ln>
          <a:effectLst>
            <a:softEdge rad="112500"/>
          </a:effectLst>
        </p:spPr>
      </p:pic>
      <p:sp>
        <p:nvSpPr>
          <p:cNvPr id="6" name="Rectángulo 5"/>
          <p:cNvSpPr/>
          <p:nvPr/>
        </p:nvSpPr>
        <p:spPr>
          <a:xfrm>
            <a:off x="5337619" y="3971389"/>
            <a:ext cx="1516761" cy="830997"/>
          </a:xfrm>
          <a:prstGeom prst="rect">
            <a:avLst/>
          </a:prstGeom>
          <a:noFill/>
        </p:spPr>
        <p:txBody>
          <a:bodyPr wrap="none" lIns="91440" tIns="45720" rIns="91440" bIns="45720">
            <a:spAutoFit/>
          </a:bodyPr>
          <a:lstStyle/>
          <a:p>
            <a:pPr algn="ctr"/>
            <a:r>
              <a:rPr lang="es-ES" sz="4800" dirty="0" smtClean="0">
                <a:ln w="0"/>
                <a:effectLst>
                  <a:outerShdw blurRad="38100" dist="19050" dir="2700000" algn="tl" rotWithShape="0">
                    <a:schemeClr val="dk1">
                      <a:alpha val="40000"/>
                    </a:schemeClr>
                  </a:outerShdw>
                </a:effectLst>
              </a:rPr>
              <a:t>CDN</a:t>
            </a:r>
            <a:endParaRPr lang="es-E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045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800" b="1" dirty="0">
                <a:solidFill>
                  <a:schemeClr val="accent2">
                    <a:lumMod val="50000"/>
                  </a:schemeClr>
                </a:solidFill>
              </a:rPr>
              <a:t>OBJETIVOS ESPECÍFICOS</a:t>
            </a:r>
          </a:p>
          <a:p>
            <a:pPr marL="342900" indent="-342900">
              <a:buFont typeface="Arial" panose="020B0604020202020204" pitchFamily="34" charset="0"/>
              <a:buChar char="•"/>
            </a:pPr>
            <a:r>
              <a:rPr lang="es-EC" sz="2400" dirty="0">
                <a:solidFill>
                  <a:schemeClr val="bg1">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3549906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dirty="0" smtClean="0">
                <a:solidFill>
                  <a:schemeClr val="bg1"/>
                </a:solidFill>
              </a:rPr>
              <a:t>OBJETIVOS ESPECÍFICOS</a:t>
            </a:r>
            <a:endParaRPr lang="es-EC" dirty="0">
              <a:solidFill>
                <a:schemeClr val="bg1"/>
              </a:solidFill>
            </a:endParaRPr>
          </a:p>
        </p:txBody>
      </p:sp>
      <p:sp>
        <p:nvSpPr>
          <p:cNvPr id="3" name="Marcador de contenido 2"/>
          <p:cNvSpPr>
            <a:spLocks noGrp="1"/>
          </p:cNvSpPr>
          <p:nvPr>
            <p:ph idx="1"/>
          </p:nvPr>
        </p:nvSpPr>
        <p:spPr>
          <a:xfrm>
            <a:off x="609600" y="1250578"/>
            <a:ext cx="10972800" cy="4525963"/>
          </a:xfrm>
        </p:spPr>
        <p:txBody>
          <a:bodyPr/>
          <a:lstStyle/>
          <a:p>
            <a:r>
              <a:rPr lang="es-EC" sz="2400" dirty="0" smtClean="0"/>
              <a:t>Realizar investigación documental del estado del arte acerca de Content </a:t>
            </a:r>
            <a:r>
              <a:rPr lang="es-EC" sz="2400" dirty="0" err="1" smtClean="0"/>
              <a:t>Delivery</a:t>
            </a:r>
            <a:r>
              <a:rPr lang="es-EC" sz="2400" dirty="0" smtClean="0"/>
              <a:t> Network (CDN)</a:t>
            </a:r>
          </a:p>
          <a:p>
            <a:endParaRPr lang="es-EC" sz="2400" dirty="0" smtClean="0"/>
          </a:p>
          <a:p>
            <a:r>
              <a:rPr lang="es-EC" sz="2400" dirty="0" smtClean="0"/>
              <a:t>Investigar los escenarios de </a:t>
            </a:r>
            <a:r>
              <a:rPr lang="es-EC" sz="2400" dirty="0" err="1" smtClean="0"/>
              <a:t>internetworking</a:t>
            </a:r>
            <a:r>
              <a:rPr lang="es-EC" sz="2400" dirty="0" smtClean="0"/>
              <a:t> de CDN, la arquitectura y metodología.</a:t>
            </a:r>
          </a:p>
          <a:p>
            <a:endParaRPr lang="es-EC" sz="2400" dirty="0" smtClean="0"/>
          </a:p>
          <a:p>
            <a:r>
              <a:rPr lang="es-EC" sz="2400" dirty="0" smtClean="0"/>
              <a:t>Investigar los protocolos, servicios y </a:t>
            </a:r>
            <a:r>
              <a:rPr lang="" sz="2400" dirty="0" smtClean="0"/>
              <a:t>a</a:t>
            </a:r>
            <a:r>
              <a:rPr lang="es-EC" sz="2400" dirty="0" err="1" smtClean="0"/>
              <a:t>plicaciones</a:t>
            </a:r>
            <a:r>
              <a:rPr lang="es-EC" sz="2400" dirty="0" smtClean="0"/>
              <a:t> que usa CDN</a:t>
            </a:r>
          </a:p>
          <a:p>
            <a:endParaRPr lang="es-EC" sz="2400" dirty="0" smtClean="0"/>
          </a:p>
          <a:p>
            <a:r>
              <a:rPr lang="es-EC" sz="2400" dirty="0" smtClean="0"/>
              <a:t>Realizar una simulación para comprobar la teoría de CDN</a:t>
            </a:r>
          </a:p>
          <a:p>
            <a:endParaRPr lang="es-EC" dirty="0"/>
          </a:p>
        </p:txBody>
      </p:sp>
    </p:spTree>
    <p:extLst>
      <p:ext uri="{BB962C8B-B14F-4D97-AF65-F5344CB8AC3E}">
        <p14:creationId xmlns:p14="http://schemas.microsoft.com/office/powerpoint/2010/main" val="417594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1303338"/>
            <a:ext cx="10439400" cy="4585871"/>
          </a:xfrm>
          <a:prstGeom prst="rect">
            <a:avLst/>
          </a:prstGeom>
        </p:spPr>
        <p:txBody>
          <a:bodyPr wrap="square">
            <a:spAutoFit/>
          </a:bodyPr>
          <a:lstStyle/>
          <a:p>
            <a:pPr marL="342900" indent="-342900">
              <a:buFont typeface="Arial" panose="020B0604020202020204" pitchFamily="34" charset="0"/>
              <a:buChar char="•"/>
            </a:pPr>
            <a:r>
              <a:rPr lang="" sz="2400" dirty="0" smtClean="0">
                <a:solidFill>
                  <a:schemeClr val="bg1">
                    <a:lumMod val="50000"/>
                  </a:schemeClr>
                </a:solidFill>
              </a:rPr>
              <a:t>PLANTEAMIENTO DEL PROBLEMA</a:t>
            </a:r>
          </a:p>
          <a:p>
            <a:pPr marL="342900" indent="-342900">
              <a:buFont typeface="Arial" panose="020B0604020202020204" pitchFamily="34" charset="0"/>
              <a:buChar char="•"/>
            </a:pPr>
            <a:r>
              <a:rPr lang="es-EC" sz="2400" dirty="0" smtClean="0">
                <a:solidFill>
                  <a:schemeClr val="bg1">
                    <a:lumMod val="50000"/>
                  </a:schemeClr>
                </a:solidFill>
              </a:rPr>
              <a:t>OBJETIVO </a:t>
            </a:r>
            <a:r>
              <a:rPr lang="es-EC" sz="2400" dirty="0">
                <a:solidFill>
                  <a:schemeClr val="bg1">
                    <a:lumMod val="50000"/>
                  </a:schemeClr>
                </a:solidFill>
              </a:rPr>
              <a:t>GENERAL</a:t>
            </a:r>
          </a:p>
          <a:p>
            <a:pPr marL="342900" indent="-342900">
              <a:buFont typeface="Arial" panose="020B0604020202020204" pitchFamily="34" charset="0"/>
              <a:buChar char="•"/>
            </a:pPr>
            <a:r>
              <a:rPr lang="es-EC" sz="2400" dirty="0">
                <a:solidFill>
                  <a:schemeClr val="bg1">
                    <a:lumMod val="50000"/>
                  </a:schemeClr>
                </a:solidFill>
              </a:rPr>
              <a:t>OBJETIVOS ESPECÍFICOS</a:t>
            </a:r>
          </a:p>
          <a:p>
            <a:pPr marL="342900" indent="-342900">
              <a:buFont typeface="Arial" panose="020B0604020202020204" pitchFamily="34" charset="0"/>
              <a:buChar char="•"/>
            </a:pPr>
            <a:r>
              <a:rPr lang="es-EC" sz="2800" b="1" dirty="0">
                <a:solidFill>
                  <a:schemeClr val="accent2">
                    <a:lumMod val="50000"/>
                  </a:schemeClr>
                </a:solidFill>
              </a:rPr>
              <a:t>INTRODUCCIÓN</a:t>
            </a:r>
          </a:p>
          <a:p>
            <a:pPr marL="342900" indent="-342900">
              <a:buFont typeface="Arial" panose="020B0604020202020204" pitchFamily="34" charset="0"/>
              <a:buChar char="•"/>
            </a:pPr>
            <a:r>
              <a:rPr lang="es-EC" sz="2400" dirty="0">
                <a:solidFill>
                  <a:schemeClr val="bg1">
                    <a:lumMod val="50000"/>
                  </a:schemeClr>
                </a:solidFill>
              </a:rPr>
              <a:t>CARACTERÍSTICAS Y VENTAJAS</a:t>
            </a:r>
          </a:p>
          <a:p>
            <a:pPr marL="342900" indent="-342900">
              <a:buFont typeface="Arial" panose="020B0604020202020204" pitchFamily="34" charset="0"/>
              <a:buChar char="•"/>
            </a:pPr>
            <a:r>
              <a:rPr lang="es-EC" sz="2400" dirty="0">
                <a:solidFill>
                  <a:schemeClr val="bg1">
                    <a:lumMod val="50000"/>
                  </a:schemeClr>
                </a:solidFill>
              </a:rPr>
              <a:t>CLASIFICACIÓN DE LA ARQUITECTURA </a:t>
            </a:r>
            <a:r>
              <a:rPr lang="es-EC" sz="2400" dirty="0" smtClean="0">
                <a:solidFill>
                  <a:schemeClr val="bg1">
                    <a:lumMod val="50000"/>
                  </a:schemeClr>
                </a:solidFill>
              </a:rPr>
              <a:t>CDN</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TÉCNICAS </a:t>
            </a:r>
            <a:r>
              <a:rPr lang="es-EC" sz="2400" dirty="0">
                <a:solidFill>
                  <a:schemeClr val="bg1">
                    <a:lumMod val="50000"/>
                  </a:schemeClr>
                </a:solidFill>
              </a:rPr>
              <a:t>DE REPLICACIÓN DE CONTENIDO DINÁMICO, ESCALABLE Y </a:t>
            </a:r>
            <a:r>
              <a:rPr lang="es-EC" sz="2400" dirty="0" smtClean="0">
                <a:solidFill>
                  <a:schemeClr val="bg1">
                    <a:lumMod val="50000"/>
                  </a:schemeClr>
                </a:solidFill>
              </a:rPr>
              <a:t>EFICIENTE</a:t>
            </a:r>
            <a:endParaRPr lang="es-EC" sz="2400" dirty="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ENTREGA </a:t>
            </a:r>
            <a:r>
              <a:rPr lang="es-EC" sz="2400" dirty="0">
                <a:solidFill>
                  <a:schemeClr val="bg1">
                    <a:lumMod val="50000"/>
                  </a:schemeClr>
                </a:solidFill>
              </a:rPr>
              <a:t>Y GESTIÓN DE </a:t>
            </a:r>
            <a:r>
              <a:rPr lang="es-EC" sz="2400" dirty="0" smtClean="0">
                <a:solidFill>
                  <a:schemeClr val="bg1">
                    <a:lumMod val="50000"/>
                  </a:schemeClr>
                </a:solidFill>
              </a:rPr>
              <a:t>CONTENIDOS</a:t>
            </a:r>
            <a:endParaRPr lang="" sz="2400" dirty="0" smtClean="0">
              <a:solidFill>
                <a:schemeClr val="bg1">
                  <a:lumMod val="50000"/>
                </a:schemeClr>
              </a:solidFill>
            </a:endParaRPr>
          </a:p>
          <a:p>
            <a:pPr marL="342900" indent="-342900">
              <a:buFont typeface="Arial" panose="020B0604020202020204" pitchFamily="34" charset="0"/>
              <a:buChar char="•"/>
            </a:pPr>
            <a:r>
              <a:rPr lang="es-EC" sz="2400" dirty="0" smtClean="0">
                <a:solidFill>
                  <a:schemeClr val="bg1">
                    <a:lumMod val="50000"/>
                  </a:schemeClr>
                </a:solidFill>
              </a:rPr>
              <a:t>SIMULACIÓN</a:t>
            </a:r>
          </a:p>
          <a:p>
            <a:pPr marL="342900" indent="-342900">
              <a:buFont typeface="Arial" panose="020B0604020202020204" pitchFamily="34" charset="0"/>
              <a:buChar char="•"/>
            </a:pPr>
            <a:r>
              <a:rPr lang="es-EC" sz="2400" dirty="0">
                <a:solidFill>
                  <a:schemeClr val="bg1">
                    <a:lumMod val="50000"/>
                  </a:schemeClr>
                </a:solidFill>
              </a:rPr>
              <a:t>EQUIPAMIENTO CDN</a:t>
            </a:r>
          </a:p>
          <a:p>
            <a:pPr marL="342900" indent="-342900">
              <a:buFont typeface="Arial" panose="020B0604020202020204" pitchFamily="34" charset="0"/>
              <a:buChar char="•"/>
            </a:pPr>
            <a:r>
              <a:rPr lang="es-EC" sz="2400" dirty="0" smtClean="0">
                <a:solidFill>
                  <a:schemeClr val="bg1">
                    <a:lumMod val="50000"/>
                  </a:schemeClr>
                </a:solidFill>
              </a:rPr>
              <a:t>CONCLUSIONES</a:t>
            </a:r>
            <a:endParaRPr lang="es-EC" sz="2400" dirty="0">
              <a:solidFill>
                <a:schemeClr val="bg1">
                  <a:lumMod val="50000"/>
                </a:schemeClr>
              </a:solidFill>
            </a:endParaRPr>
          </a:p>
        </p:txBody>
      </p:sp>
      <p:sp>
        <p:nvSpPr>
          <p:cNvPr id="7" name="Título 6"/>
          <p:cNvSpPr>
            <a:spLocks noGrp="1"/>
          </p:cNvSpPr>
          <p:nvPr>
            <p:ph type="title" idx="4294967295"/>
          </p:nvPr>
        </p:nvSpPr>
        <p:spPr>
          <a:xfrm>
            <a:off x="609600" y="160338"/>
            <a:ext cx="10972800" cy="1143000"/>
          </a:xfrm>
        </p:spPr>
        <p:txBody>
          <a:bodyPr/>
          <a:lstStyle/>
          <a:p>
            <a:r>
              <a:rPr lang="" dirty="0" smtClean="0">
                <a:solidFill>
                  <a:srgbClr val="FFFFFF"/>
                </a:solidFill>
                <a:latin typeface="Arial" panose="020B0604020202020204" pitchFamily="34" charset="0"/>
                <a:cs typeface="Arial" panose="020B0604020202020204" pitchFamily="34" charset="0"/>
              </a:rPr>
              <a:t>INDICE</a:t>
            </a:r>
            <a:endParaRPr lang="es-EC" dirty="0"/>
          </a:p>
        </p:txBody>
      </p:sp>
    </p:spTree>
    <p:extLst>
      <p:ext uri="{BB962C8B-B14F-4D97-AF65-F5344CB8AC3E}">
        <p14:creationId xmlns:p14="http://schemas.microsoft.com/office/powerpoint/2010/main" val="3790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024" y="225870"/>
            <a:ext cx="10972800" cy="1143000"/>
          </a:xfrm>
        </p:spPr>
        <p:txBody>
          <a:bodyPr/>
          <a:lstStyle/>
          <a:p>
            <a:pPr algn="l"/>
            <a:r>
              <a:rPr lang="es-EC" b="1" dirty="0" smtClean="0">
                <a:solidFill>
                  <a:schemeClr val="bg1"/>
                </a:solidFill>
              </a:rPr>
              <a:t>INTRODUCCIÓN</a:t>
            </a:r>
            <a:endParaRPr lang="es-EC" b="1" dirty="0">
              <a:solidFill>
                <a:schemeClr val="bg1"/>
              </a:solidFill>
            </a:endParaRPr>
          </a:p>
        </p:txBody>
      </p:sp>
      <p:sp>
        <p:nvSpPr>
          <p:cNvPr id="3" name="Marcador de contenido 2"/>
          <p:cNvSpPr>
            <a:spLocks noGrp="1"/>
          </p:cNvSpPr>
          <p:nvPr>
            <p:ph idx="1"/>
          </p:nvPr>
        </p:nvSpPr>
        <p:spPr>
          <a:xfrm>
            <a:off x="499872" y="1075945"/>
            <a:ext cx="10972800" cy="4525963"/>
          </a:xfrm>
        </p:spPr>
        <p:txBody>
          <a:bodyPr/>
          <a:lstStyle/>
          <a:p>
            <a:pPr algn="just"/>
            <a:r>
              <a:rPr lang="es-EC" sz="2800" dirty="0" smtClean="0"/>
              <a:t>La </a:t>
            </a:r>
            <a:r>
              <a:rPr lang="es-EC" sz="2800" dirty="0"/>
              <a:t>red de entrega de contenido de </a:t>
            </a:r>
            <a:r>
              <a:rPr lang="es-EC" sz="2800" dirty="0" smtClean="0"/>
              <a:t>información CDN surge con </a:t>
            </a:r>
            <a:r>
              <a:rPr lang="es-EC" sz="2800" dirty="0"/>
              <a:t>el objetivo de crear servidores virtuales cerca de los usuarios para que el acceso sea mucho más rápido  y </a:t>
            </a:r>
            <a:r>
              <a:rPr lang="es-EC" sz="2800" dirty="0" smtClean="0"/>
              <a:t>evitar </a:t>
            </a:r>
            <a:r>
              <a:rPr lang="es-EC" sz="2800" dirty="0"/>
              <a:t>los cuellos de botella,  así dejar a un lado el típico sistema centralizado que hoy en día está presente en muchas empresas que prestan algún   sistema de servicio en la Web.</a:t>
            </a:r>
          </a:p>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45" y="3402215"/>
            <a:ext cx="3999039" cy="315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67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75">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1575</Template>
  <TotalTime>1429</TotalTime>
  <Words>1749</Words>
  <Application>Microsoft Office PowerPoint</Application>
  <PresentationFormat>Panorámica</PresentationFormat>
  <Paragraphs>329</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Consolas</vt:lpstr>
      <vt:lpstr>Times New Roman</vt:lpstr>
      <vt:lpstr>1575</vt:lpstr>
      <vt:lpstr>Presentación de PowerPoint</vt:lpstr>
      <vt:lpstr>INDICE</vt:lpstr>
      <vt:lpstr>PLANTEAMIENTO DEL PROBLEMA</vt:lpstr>
      <vt:lpstr>Presentación de PowerPoint</vt:lpstr>
      <vt:lpstr>OBJETIVO GENERAL</vt:lpstr>
      <vt:lpstr>INDICE</vt:lpstr>
      <vt:lpstr>OBJETIVOS ESPECÍFICOS</vt:lpstr>
      <vt:lpstr>INDICE</vt:lpstr>
      <vt:lpstr>INTRODUCCIÓN</vt:lpstr>
      <vt:lpstr>INDICE</vt:lpstr>
      <vt:lpstr>CARACTERÍSTICAS Y VENTAJAS</vt:lpstr>
      <vt:lpstr>INDICE</vt:lpstr>
      <vt:lpstr>CLASIFICACIÓN DE LA ARQUITECTURA CDN(i)</vt:lpstr>
      <vt:lpstr>CLASIFICACIÓN DE LA ARQUITECTURA CDN(ii)</vt:lpstr>
      <vt:lpstr>INDICE</vt:lpstr>
      <vt:lpstr>TÉCNICAS DE REPLICACIÓN DE CONTENIDO DINÁMICO, ESCALABLE Y EFICIENTE(i)</vt:lpstr>
      <vt:lpstr>TÉCNICAS DE REPLICACIÓN DE CONTENIDO DINÁMICO, ESCALABLE Y EFICIENTE(ii)</vt:lpstr>
      <vt:lpstr>TÉCNICAS DE REPLICACIÓN DE CONTENIDO DINÁMICO, ESCALABLE Y EFICIENTE(iii)</vt:lpstr>
      <vt:lpstr>TÉCNICAS DE REPLICACIÓN DE CONTENIDO DINÁMICO, ESCALABLE Y EFICIENTE(iii)</vt:lpstr>
      <vt:lpstr>TÉCNICAS DE REPLICACIÓN DE CONTENIDO DINÁMICO, ESCALABLE Y EFICIENTE(iv)</vt:lpstr>
      <vt:lpstr>INDICE</vt:lpstr>
      <vt:lpstr>ENTREGA Y GESTIÓN DE CONTENIDOS(i) </vt:lpstr>
      <vt:lpstr>ENTREGA Y GESTIÓN DE CONTENIDOS(ii)</vt:lpstr>
      <vt:lpstr>ENTREGA Y GESTIÓN DE CONTENIDOS(iii)</vt:lpstr>
      <vt:lpstr>ENTREGA Y GESTIÓN DE CONTENIDOS(iv)</vt:lpstr>
      <vt:lpstr>ENTREGA Y GESTIÓN DE CONTENIDOS(v)</vt:lpstr>
      <vt:lpstr>INDICE</vt:lpstr>
      <vt:lpstr>SIMULACIÓN(i) </vt:lpstr>
      <vt:lpstr>SIMULACIÓN (ii)</vt:lpstr>
      <vt:lpstr>SIMULACIÓN (iii)</vt:lpstr>
      <vt:lpstr>SIMULACIÓN (iii)</vt:lpstr>
      <vt:lpstr>SIMULACIÓN (iv)</vt:lpstr>
      <vt:lpstr>SIMULACIÓN (v)</vt:lpstr>
      <vt:lpstr>SIMULACIÓN (vi)</vt:lpstr>
      <vt:lpstr>SIMULACIÓN (vii)</vt:lpstr>
      <vt:lpstr>SIMULACIÓN (viii)</vt:lpstr>
      <vt:lpstr>SIMULACIÓN (ix)</vt:lpstr>
      <vt:lpstr>INDICE</vt:lpstr>
      <vt:lpstr>Presentación de PowerPoint</vt:lpstr>
      <vt:lpstr>INDICE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Zamora</dc:creator>
  <cp:lastModifiedBy>Diego Zamora</cp:lastModifiedBy>
  <cp:revision>36</cp:revision>
  <dcterms:created xsi:type="dcterms:W3CDTF">2015-03-11T20:43:02Z</dcterms:created>
  <dcterms:modified xsi:type="dcterms:W3CDTF">2015-03-30T15:35:13Z</dcterms:modified>
</cp:coreProperties>
</file>