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Default Extension="vml" ContentType="application/vnd.openxmlformats-officedocument.vmlDrawing"/>
  <Override PartName="/ppt/diagrams/layout16.xml" ContentType="application/vnd.openxmlformats-officedocument.drawingml.diagramLayout+xml"/>
  <Default Extension="gif" ContentType="image/gif"/>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notesMasterIdLst>
    <p:notesMasterId r:id="rId47"/>
  </p:notesMasterIdLst>
  <p:sldIdLst>
    <p:sldId id="259" r:id="rId2"/>
    <p:sldId id="262" r:id="rId3"/>
    <p:sldId id="263" r:id="rId4"/>
    <p:sldId id="264" r:id="rId5"/>
    <p:sldId id="266" r:id="rId6"/>
    <p:sldId id="267" r:id="rId7"/>
    <p:sldId id="268" r:id="rId8"/>
    <p:sldId id="269"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7" r:id="rId23"/>
    <p:sldId id="288" r:id="rId24"/>
    <p:sldId id="289" r:id="rId25"/>
    <p:sldId id="290" r:id="rId26"/>
    <p:sldId id="291" r:id="rId27"/>
    <p:sldId id="292" r:id="rId28"/>
    <p:sldId id="293" r:id="rId29"/>
    <p:sldId id="294" r:id="rId30"/>
    <p:sldId id="295" r:id="rId31"/>
    <p:sldId id="297" r:id="rId32"/>
    <p:sldId id="298" r:id="rId33"/>
    <p:sldId id="299" r:id="rId34"/>
    <p:sldId id="300" r:id="rId35"/>
    <p:sldId id="301" r:id="rId36"/>
    <p:sldId id="284" r:id="rId37"/>
    <p:sldId id="285" r:id="rId38"/>
    <p:sldId id="286" r:id="rId39"/>
    <p:sldId id="302" r:id="rId40"/>
    <p:sldId id="303" r:id="rId41"/>
    <p:sldId id="304" r:id="rId42"/>
    <p:sldId id="305" r:id="rId43"/>
    <p:sldId id="306" r:id="rId44"/>
    <p:sldId id="307" r:id="rId45"/>
    <p:sldId id="308"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p:clrMru>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4" autoAdjust="0"/>
  </p:normalViewPr>
  <p:slideViewPr>
    <p:cSldViewPr>
      <p:cViewPr>
        <p:scale>
          <a:sx n="59" d="100"/>
          <a:sy n="59" d="100"/>
        </p:scale>
        <p:origin x="-1686"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9352B-DD14-4C96-BA90-AF5A1026F15F}"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es-EC"/>
        </a:p>
      </dgm:t>
    </dgm:pt>
    <dgm:pt modelId="{9CD002E3-BAFE-4794-814C-5643B8D7FEF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s-EC" sz="2400" b="1" dirty="0" smtClean="0">
              <a:latin typeface="Century Gothic" pitchFamily="34" charset="0"/>
            </a:rPr>
            <a:t>Planteamiento del Problema</a:t>
          </a:r>
          <a:endParaRPr lang="es-EC" sz="2400" b="1" dirty="0">
            <a:latin typeface="Century Gothic" pitchFamily="34" charset="0"/>
          </a:endParaRPr>
        </a:p>
      </dgm:t>
    </dgm:pt>
    <dgm:pt modelId="{1FA3E919-EDF1-4D25-9875-445913D98A5E}" type="parTrans" cxnId="{9FD18300-A1A1-4420-83C6-03346808F5D3}">
      <dgm:prSet/>
      <dgm:spPr/>
      <dgm:t>
        <a:bodyPr/>
        <a:lstStyle/>
        <a:p>
          <a:endParaRPr lang="es-EC" sz="2000">
            <a:latin typeface="Century Gothic" pitchFamily="34" charset="0"/>
          </a:endParaRPr>
        </a:p>
      </dgm:t>
    </dgm:pt>
    <dgm:pt modelId="{1DB6BAD7-13B3-47B5-9A22-1466431EAAD3}" type="sibTrans" cxnId="{9FD18300-A1A1-4420-83C6-03346808F5D3}">
      <dgm:prSet/>
      <dgm:spPr/>
      <dgm:t>
        <a:bodyPr/>
        <a:lstStyle/>
        <a:p>
          <a:endParaRPr lang="es-EC" sz="2000">
            <a:latin typeface="Century Gothic" pitchFamily="34" charset="0"/>
          </a:endParaRPr>
        </a:p>
      </dgm:t>
    </dgm:pt>
    <dgm:pt modelId="{E19E78AD-788E-4C34-912E-24533DB8A65A}">
      <dgm:prSet phldrT="[Text]" custT="1"/>
      <dgm:spPr/>
      <dgm:t>
        <a:bodyPr/>
        <a:lstStyle/>
        <a:p>
          <a:r>
            <a:rPr lang="es-EC" sz="1400" dirty="0" smtClean="0">
              <a:latin typeface="Century Gothic" pitchFamily="34" charset="0"/>
            </a:rPr>
            <a:t>Los negocios que se encuentran ubicados en la Parroquia de Amaguaña, realizan una administración informal por no tener la capacitación necesaria para el cumplimiento de los requerimientos solicitados por los organismos de control como el Servicio de rentas Internas (SRI)  y la Superintendencia de Bancos. </a:t>
          </a:r>
          <a:endParaRPr lang="es-EC" sz="1400" dirty="0">
            <a:latin typeface="Century Gothic" pitchFamily="34" charset="0"/>
          </a:endParaRPr>
        </a:p>
      </dgm:t>
    </dgm:pt>
    <dgm:pt modelId="{193AC051-A7C2-494B-AEB2-3930A081F920}" type="parTrans" cxnId="{FC33E12C-A996-4BC8-85E0-CC28DCBDBA2E}">
      <dgm:prSet/>
      <dgm:spPr/>
      <dgm:t>
        <a:bodyPr/>
        <a:lstStyle/>
        <a:p>
          <a:endParaRPr lang="es-EC" sz="2000">
            <a:latin typeface="Century Gothic" pitchFamily="34" charset="0"/>
          </a:endParaRPr>
        </a:p>
      </dgm:t>
    </dgm:pt>
    <dgm:pt modelId="{353D2B4C-91C4-4AF9-B082-F6E6D2A77B06}" type="sibTrans" cxnId="{FC33E12C-A996-4BC8-85E0-CC28DCBDBA2E}">
      <dgm:prSet/>
      <dgm:spPr/>
      <dgm:t>
        <a:bodyPr/>
        <a:lstStyle/>
        <a:p>
          <a:endParaRPr lang="es-EC" sz="2000">
            <a:latin typeface="Century Gothic" pitchFamily="34" charset="0"/>
          </a:endParaRPr>
        </a:p>
      </dgm:t>
    </dgm:pt>
    <dgm:pt modelId="{B7D5A354-8F2B-4386-B91D-B359DC6BC4E5}">
      <dgm:prSet phldrT="[Text]" custT="1"/>
      <dgm:spPr/>
      <dgm:t>
        <a:bodyPr/>
        <a:lstStyle/>
        <a:p>
          <a:r>
            <a:rPr lang="es-EC" sz="1400" dirty="0" smtClean="0">
              <a:latin typeface="Century Gothic" pitchFamily="34" charset="0"/>
            </a:rPr>
            <a:t>Los dueños de los negocios tiene una mínima preparación académica de manera que los negocios se han ido desarrollando de manera ineficiente, por falta  de una planificación ante el manejo y la aplicación de normas, leyes  y reglamentos que afecten al rendimiento económico.</a:t>
          </a:r>
          <a:endParaRPr lang="es-EC" sz="1400" dirty="0">
            <a:latin typeface="Century Gothic" pitchFamily="34" charset="0"/>
          </a:endParaRPr>
        </a:p>
      </dgm:t>
    </dgm:pt>
    <dgm:pt modelId="{42646C64-4E7C-4B0A-9768-F42977036124}" type="parTrans" cxnId="{49336379-3003-406B-9C4E-89E22D778295}">
      <dgm:prSet/>
      <dgm:spPr/>
      <dgm:t>
        <a:bodyPr/>
        <a:lstStyle/>
        <a:p>
          <a:endParaRPr lang="es-EC" sz="2000">
            <a:latin typeface="Century Gothic" pitchFamily="34" charset="0"/>
          </a:endParaRPr>
        </a:p>
      </dgm:t>
    </dgm:pt>
    <dgm:pt modelId="{9C19FA30-BC34-474D-804B-75AF97529C84}" type="sibTrans" cxnId="{49336379-3003-406B-9C4E-89E22D778295}">
      <dgm:prSet/>
      <dgm:spPr/>
      <dgm:t>
        <a:bodyPr/>
        <a:lstStyle/>
        <a:p>
          <a:endParaRPr lang="es-EC" sz="2000">
            <a:latin typeface="Century Gothic" pitchFamily="34" charset="0"/>
          </a:endParaRPr>
        </a:p>
      </dgm:t>
    </dgm:pt>
    <dgm:pt modelId="{E849F03E-F4DD-4426-B7AD-6ACBC10C377F}">
      <dgm:prSet phldrT="[Text]" custT="1"/>
      <dgm:spPr/>
      <dgm:t>
        <a:bodyPr/>
        <a:lstStyle/>
        <a:p>
          <a:r>
            <a:rPr lang="es-EC" sz="1400" dirty="0" smtClean="0">
              <a:latin typeface="Century Gothic" pitchFamily="34" charset="0"/>
            </a:rPr>
            <a:t>En el mercado se crea la necesidad de contratar  el servicio de </a:t>
          </a:r>
          <a:r>
            <a:rPr lang="es-EC" sz="1400" smtClean="0">
              <a:latin typeface="Century Gothic" pitchFamily="34" charset="0"/>
            </a:rPr>
            <a:t>asesoría  tributaria </a:t>
          </a:r>
          <a:r>
            <a:rPr lang="es-EC" sz="1400" dirty="0" smtClean="0">
              <a:latin typeface="Century Gothic" pitchFamily="34" charset="0"/>
            </a:rPr>
            <a:t>y contable que cuenten con personas profesionales que tengan amplia experiencia y conocimientos actualizados</a:t>
          </a:r>
        </a:p>
        <a:p>
          <a:endParaRPr lang="es-EC" sz="1400" dirty="0">
            <a:latin typeface="Century Gothic" pitchFamily="34" charset="0"/>
          </a:endParaRPr>
        </a:p>
      </dgm:t>
    </dgm:pt>
    <dgm:pt modelId="{8B811286-AB28-4382-9BDA-AB93460BD4BB}" type="parTrans" cxnId="{E8C89010-0547-43F7-AF00-EF6FE39B4B3D}">
      <dgm:prSet/>
      <dgm:spPr/>
      <dgm:t>
        <a:bodyPr/>
        <a:lstStyle/>
        <a:p>
          <a:endParaRPr lang="es-EC" sz="2000">
            <a:latin typeface="Century Gothic" pitchFamily="34" charset="0"/>
          </a:endParaRPr>
        </a:p>
      </dgm:t>
    </dgm:pt>
    <dgm:pt modelId="{179BA206-EB6C-41E7-8009-1ADAAF4F5723}" type="sibTrans" cxnId="{E8C89010-0547-43F7-AF00-EF6FE39B4B3D}">
      <dgm:prSet/>
      <dgm:spPr/>
      <dgm:t>
        <a:bodyPr/>
        <a:lstStyle/>
        <a:p>
          <a:endParaRPr lang="es-EC" sz="2000">
            <a:latin typeface="Century Gothic" pitchFamily="34" charset="0"/>
          </a:endParaRPr>
        </a:p>
      </dgm:t>
    </dgm:pt>
    <dgm:pt modelId="{95381E8E-69CD-4F41-9DDB-1018E6247B4F}" type="pres">
      <dgm:prSet presAssocID="{ED09352B-DD14-4C96-BA90-AF5A1026F15F}" presName="cycle" presStyleCnt="0">
        <dgm:presLayoutVars>
          <dgm:chMax val="1"/>
          <dgm:dir/>
          <dgm:animLvl val="ctr"/>
          <dgm:resizeHandles val="exact"/>
        </dgm:presLayoutVars>
      </dgm:prSet>
      <dgm:spPr/>
      <dgm:t>
        <a:bodyPr/>
        <a:lstStyle/>
        <a:p>
          <a:endParaRPr lang="es-EC"/>
        </a:p>
      </dgm:t>
    </dgm:pt>
    <dgm:pt modelId="{ACDA1C96-C0D9-4DC3-A423-6B5383CF4A34}" type="pres">
      <dgm:prSet presAssocID="{9CD002E3-BAFE-4794-814C-5643B8D7FEF3}" presName="centerShape" presStyleLbl="node0" presStyleIdx="0" presStyleCnt="1" custScaleX="115922" custLinFactNeighborX="3672" custLinFactNeighborY="5435"/>
      <dgm:spPr/>
      <dgm:t>
        <a:bodyPr/>
        <a:lstStyle/>
        <a:p>
          <a:endParaRPr lang="es-EC"/>
        </a:p>
      </dgm:t>
    </dgm:pt>
    <dgm:pt modelId="{090BDB6D-2CAD-4A60-AE51-6F810E5B30B4}" type="pres">
      <dgm:prSet presAssocID="{193AC051-A7C2-494B-AEB2-3930A081F920}" presName="parTrans" presStyleLbl="bgSibTrans2D1" presStyleIdx="0" presStyleCnt="3" custLinFactNeighborX="-7175" custLinFactNeighborY="84780"/>
      <dgm:spPr/>
      <dgm:t>
        <a:bodyPr/>
        <a:lstStyle/>
        <a:p>
          <a:endParaRPr lang="es-EC"/>
        </a:p>
      </dgm:t>
    </dgm:pt>
    <dgm:pt modelId="{F7D3A649-F8B7-4FBC-988C-A7F5FB888A77}" type="pres">
      <dgm:prSet presAssocID="{E19E78AD-788E-4C34-912E-24533DB8A65A}" presName="node" presStyleLbl="node1" presStyleIdx="0" presStyleCnt="3" custScaleX="111072" custScaleY="113838" custRadScaleRad="97550" custRadScaleInc="-2792">
        <dgm:presLayoutVars>
          <dgm:bulletEnabled val="1"/>
        </dgm:presLayoutVars>
      </dgm:prSet>
      <dgm:spPr/>
      <dgm:t>
        <a:bodyPr/>
        <a:lstStyle/>
        <a:p>
          <a:endParaRPr lang="es-EC"/>
        </a:p>
      </dgm:t>
    </dgm:pt>
    <dgm:pt modelId="{7C4A2817-EC36-4751-A04E-15A1486622AF}" type="pres">
      <dgm:prSet presAssocID="{42646C64-4E7C-4B0A-9768-F42977036124}" presName="parTrans" presStyleLbl="bgSibTrans2D1" presStyleIdx="1" presStyleCnt="3"/>
      <dgm:spPr/>
      <dgm:t>
        <a:bodyPr/>
        <a:lstStyle/>
        <a:p>
          <a:endParaRPr lang="es-EC"/>
        </a:p>
      </dgm:t>
    </dgm:pt>
    <dgm:pt modelId="{9CCFD82B-4ED3-47CC-8C10-6192896ABC7F}" type="pres">
      <dgm:prSet presAssocID="{B7D5A354-8F2B-4386-B91D-B359DC6BC4E5}" presName="node" presStyleLbl="node1" presStyleIdx="1" presStyleCnt="3" custScaleX="115894" custScaleY="121429" custRadScaleRad="106893" custRadScaleInc="2987">
        <dgm:presLayoutVars>
          <dgm:bulletEnabled val="1"/>
        </dgm:presLayoutVars>
      </dgm:prSet>
      <dgm:spPr/>
      <dgm:t>
        <a:bodyPr/>
        <a:lstStyle/>
        <a:p>
          <a:endParaRPr lang="es-EC"/>
        </a:p>
      </dgm:t>
    </dgm:pt>
    <dgm:pt modelId="{8BB1233C-58BF-440A-A1DD-A375E22B2397}" type="pres">
      <dgm:prSet presAssocID="{8B811286-AB28-4382-9BDA-AB93460BD4BB}" presName="parTrans" presStyleLbl="bgSibTrans2D1" presStyleIdx="2" presStyleCnt="3" custLinFactNeighborX="-1167" custLinFactNeighborY="47571"/>
      <dgm:spPr/>
      <dgm:t>
        <a:bodyPr/>
        <a:lstStyle/>
        <a:p>
          <a:endParaRPr lang="es-EC"/>
        </a:p>
      </dgm:t>
    </dgm:pt>
    <dgm:pt modelId="{E4DA2252-FAFA-4436-998F-2C05048FB493}" type="pres">
      <dgm:prSet presAssocID="{E849F03E-F4DD-4426-B7AD-6ACBC10C377F}" presName="node" presStyleLbl="node1" presStyleIdx="2" presStyleCnt="3" custRadScaleRad="103004" custRadScaleInc="3916">
        <dgm:presLayoutVars>
          <dgm:bulletEnabled val="1"/>
        </dgm:presLayoutVars>
      </dgm:prSet>
      <dgm:spPr/>
      <dgm:t>
        <a:bodyPr/>
        <a:lstStyle/>
        <a:p>
          <a:endParaRPr lang="es-EC"/>
        </a:p>
      </dgm:t>
    </dgm:pt>
  </dgm:ptLst>
  <dgm:cxnLst>
    <dgm:cxn modelId="{FC33E12C-A996-4BC8-85E0-CC28DCBDBA2E}" srcId="{9CD002E3-BAFE-4794-814C-5643B8D7FEF3}" destId="{E19E78AD-788E-4C34-912E-24533DB8A65A}" srcOrd="0" destOrd="0" parTransId="{193AC051-A7C2-494B-AEB2-3930A081F920}" sibTransId="{353D2B4C-91C4-4AF9-B082-F6E6D2A77B06}"/>
    <dgm:cxn modelId="{11F36261-47C6-45A0-B6F7-CA7ECDB19E83}" type="presOf" srcId="{9CD002E3-BAFE-4794-814C-5643B8D7FEF3}" destId="{ACDA1C96-C0D9-4DC3-A423-6B5383CF4A34}" srcOrd="0" destOrd="0" presId="urn:microsoft.com/office/officeart/2005/8/layout/radial4"/>
    <dgm:cxn modelId="{E8C89010-0547-43F7-AF00-EF6FE39B4B3D}" srcId="{9CD002E3-BAFE-4794-814C-5643B8D7FEF3}" destId="{E849F03E-F4DD-4426-B7AD-6ACBC10C377F}" srcOrd="2" destOrd="0" parTransId="{8B811286-AB28-4382-9BDA-AB93460BD4BB}" sibTransId="{179BA206-EB6C-41E7-8009-1ADAAF4F5723}"/>
    <dgm:cxn modelId="{58B2B87C-4D0A-4CF2-96C3-E88A74BA8A35}" type="presOf" srcId="{E19E78AD-788E-4C34-912E-24533DB8A65A}" destId="{F7D3A649-F8B7-4FBC-988C-A7F5FB888A77}" srcOrd="0" destOrd="0" presId="urn:microsoft.com/office/officeart/2005/8/layout/radial4"/>
    <dgm:cxn modelId="{32770DC2-915F-430F-AB8D-E7BCD413EC54}" type="presOf" srcId="{8B811286-AB28-4382-9BDA-AB93460BD4BB}" destId="{8BB1233C-58BF-440A-A1DD-A375E22B2397}" srcOrd="0" destOrd="0" presId="urn:microsoft.com/office/officeart/2005/8/layout/radial4"/>
    <dgm:cxn modelId="{BCF22A0F-84A3-43B4-9A03-648C1138BE74}" type="presOf" srcId="{B7D5A354-8F2B-4386-B91D-B359DC6BC4E5}" destId="{9CCFD82B-4ED3-47CC-8C10-6192896ABC7F}" srcOrd="0" destOrd="0" presId="urn:microsoft.com/office/officeart/2005/8/layout/radial4"/>
    <dgm:cxn modelId="{9FD18300-A1A1-4420-83C6-03346808F5D3}" srcId="{ED09352B-DD14-4C96-BA90-AF5A1026F15F}" destId="{9CD002E3-BAFE-4794-814C-5643B8D7FEF3}" srcOrd="0" destOrd="0" parTransId="{1FA3E919-EDF1-4D25-9875-445913D98A5E}" sibTransId="{1DB6BAD7-13B3-47B5-9A22-1466431EAAD3}"/>
    <dgm:cxn modelId="{B745F4E5-83A7-44C2-BB5A-AACFFCB36882}" type="presOf" srcId="{42646C64-4E7C-4B0A-9768-F42977036124}" destId="{7C4A2817-EC36-4751-A04E-15A1486622AF}" srcOrd="0" destOrd="0" presId="urn:microsoft.com/office/officeart/2005/8/layout/radial4"/>
    <dgm:cxn modelId="{46CFA4B9-914D-469F-9F5C-9CF678092E48}" type="presOf" srcId="{E849F03E-F4DD-4426-B7AD-6ACBC10C377F}" destId="{E4DA2252-FAFA-4436-998F-2C05048FB493}" srcOrd="0" destOrd="0" presId="urn:microsoft.com/office/officeart/2005/8/layout/radial4"/>
    <dgm:cxn modelId="{CC685F76-5C3F-48DB-9628-A30E74ED1BB0}" type="presOf" srcId="{ED09352B-DD14-4C96-BA90-AF5A1026F15F}" destId="{95381E8E-69CD-4F41-9DDB-1018E6247B4F}" srcOrd="0" destOrd="0" presId="urn:microsoft.com/office/officeart/2005/8/layout/radial4"/>
    <dgm:cxn modelId="{49336379-3003-406B-9C4E-89E22D778295}" srcId="{9CD002E3-BAFE-4794-814C-5643B8D7FEF3}" destId="{B7D5A354-8F2B-4386-B91D-B359DC6BC4E5}" srcOrd="1" destOrd="0" parTransId="{42646C64-4E7C-4B0A-9768-F42977036124}" sibTransId="{9C19FA30-BC34-474D-804B-75AF97529C84}"/>
    <dgm:cxn modelId="{E0A39723-A698-49C7-A2A5-12C8F8E0DAFE}" type="presOf" srcId="{193AC051-A7C2-494B-AEB2-3930A081F920}" destId="{090BDB6D-2CAD-4A60-AE51-6F810E5B30B4}" srcOrd="0" destOrd="0" presId="urn:microsoft.com/office/officeart/2005/8/layout/radial4"/>
    <dgm:cxn modelId="{4974E7CD-FDA4-437E-9CCA-B4E723197058}" type="presParOf" srcId="{95381E8E-69CD-4F41-9DDB-1018E6247B4F}" destId="{ACDA1C96-C0D9-4DC3-A423-6B5383CF4A34}" srcOrd="0" destOrd="0" presId="urn:microsoft.com/office/officeart/2005/8/layout/radial4"/>
    <dgm:cxn modelId="{C6A893C7-A516-4D67-88DC-F5A8679FA3C4}" type="presParOf" srcId="{95381E8E-69CD-4F41-9DDB-1018E6247B4F}" destId="{090BDB6D-2CAD-4A60-AE51-6F810E5B30B4}" srcOrd="1" destOrd="0" presId="urn:microsoft.com/office/officeart/2005/8/layout/radial4"/>
    <dgm:cxn modelId="{E2E64255-51F4-4B54-8F9F-C3136AE14073}" type="presParOf" srcId="{95381E8E-69CD-4F41-9DDB-1018E6247B4F}" destId="{F7D3A649-F8B7-4FBC-988C-A7F5FB888A77}" srcOrd="2" destOrd="0" presId="urn:microsoft.com/office/officeart/2005/8/layout/radial4"/>
    <dgm:cxn modelId="{8147C2EA-CD58-4962-8663-CAE531492C3B}" type="presParOf" srcId="{95381E8E-69CD-4F41-9DDB-1018E6247B4F}" destId="{7C4A2817-EC36-4751-A04E-15A1486622AF}" srcOrd="3" destOrd="0" presId="urn:microsoft.com/office/officeart/2005/8/layout/radial4"/>
    <dgm:cxn modelId="{D0636D94-C02C-41F6-8600-07CAC15BFA1C}" type="presParOf" srcId="{95381E8E-69CD-4F41-9DDB-1018E6247B4F}" destId="{9CCFD82B-4ED3-47CC-8C10-6192896ABC7F}" srcOrd="4" destOrd="0" presId="urn:microsoft.com/office/officeart/2005/8/layout/radial4"/>
    <dgm:cxn modelId="{2BC4203A-61E9-41DE-9D4A-518F51D73547}" type="presParOf" srcId="{95381E8E-69CD-4F41-9DDB-1018E6247B4F}" destId="{8BB1233C-58BF-440A-A1DD-A375E22B2397}" srcOrd="5" destOrd="0" presId="urn:microsoft.com/office/officeart/2005/8/layout/radial4"/>
    <dgm:cxn modelId="{8F1F88FD-81C8-4C9A-BDEC-70148BE4BA75}" type="presParOf" srcId="{95381E8E-69CD-4F41-9DDB-1018E6247B4F}" destId="{E4DA2252-FAFA-4436-998F-2C05048FB493}" srcOrd="6" destOrd="0" presId="urn:microsoft.com/office/officeart/2005/8/layout/radial4"/>
  </dgm:cxnLst>
  <dgm:bg/>
  <dgm:whole>
    <a:ln>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21F161-102A-4272-BEF5-A30BA33A1CCC}" type="doc">
      <dgm:prSet loTypeId="urn:microsoft.com/office/officeart/2005/8/layout/equation1" loCatId="process" qsTypeId="urn:microsoft.com/office/officeart/2005/8/quickstyle/simple1" qsCatId="simple" csTypeId="urn:microsoft.com/office/officeart/2005/8/colors/colorful2" csCatId="colorful" phldr="1"/>
      <dgm:spPr/>
    </dgm:pt>
    <dgm:pt modelId="{E2C951C6-75AD-404F-9741-F8A774951F11}">
      <dgm:prSet phldrT="[Text]" custT="1"/>
      <dgm:spPr/>
      <dgm:t>
        <a:bodyPr/>
        <a:lstStyle/>
        <a:p>
          <a:r>
            <a:rPr lang="es-EC" sz="1800" dirty="0" smtClean="0">
              <a:latin typeface="Century Gothic" pitchFamily="34" charset="0"/>
            </a:rPr>
            <a:t>DEMANDA</a:t>
          </a:r>
          <a:endParaRPr lang="es-EC" sz="1800" dirty="0">
            <a:latin typeface="Century Gothic" pitchFamily="34" charset="0"/>
          </a:endParaRPr>
        </a:p>
      </dgm:t>
    </dgm:pt>
    <dgm:pt modelId="{626EC5B8-9C30-4D8F-BFCC-B2D5AB0E9461}" type="parTrans" cxnId="{C678BC44-C021-4BD2-AEDF-A965B1E28E7A}">
      <dgm:prSet/>
      <dgm:spPr/>
      <dgm:t>
        <a:bodyPr/>
        <a:lstStyle/>
        <a:p>
          <a:endParaRPr lang="es-EC" sz="2400">
            <a:latin typeface="Century Gothic" pitchFamily="34" charset="0"/>
          </a:endParaRPr>
        </a:p>
      </dgm:t>
    </dgm:pt>
    <dgm:pt modelId="{61CEC969-7CF3-4097-B39D-806E3CF1AA2D}" type="sibTrans" cxnId="{C678BC44-C021-4BD2-AEDF-A965B1E28E7A}">
      <dgm:prSet custT="1"/>
      <dgm:spPr/>
      <dgm:t>
        <a:bodyPr/>
        <a:lstStyle/>
        <a:p>
          <a:endParaRPr lang="es-EC" sz="1400">
            <a:latin typeface="Century Gothic" pitchFamily="34" charset="0"/>
          </a:endParaRPr>
        </a:p>
      </dgm:t>
    </dgm:pt>
    <dgm:pt modelId="{E872CBE3-3826-47CD-8559-A6E2F39DD865}">
      <dgm:prSet phldrT="[Text]" custT="1"/>
      <dgm:spPr/>
      <dgm:t>
        <a:bodyPr/>
        <a:lstStyle/>
        <a:p>
          <a:r>
            <a:rPr lang="es-EC" sz="1800" dirty="0" smtClean="0">
              <a:latin typeface="Century Gothic" pitchFamily="34" charset="0"/>
            </a:rPr>
            <a:t>OFERTA</a:t>
          </a:r>
          <a:endParaRPr lang="es-EC" sz="1800" dirty="0">
            <a:latin typeface="Century Gothic" pitchFamily="34" charset="0"/>
          </a:endParaRPr>
        </a:p>
      </dgm:t>
    </dgm:pt>
    <dgm:pt modelId="{7A03C89A-D6E7-4D77-8BAA-5E86F720FE0E}" type="parTrans" cxnId="{254C3B12-3B65-4FF6-92E5-A5163D853B81}">
      <dgm:prSet/>
      <dgm:spPr/>
      <dgm:t>
        <a:bodyPr/>
        <a:lstStyle/>
        <a:p>
          <a:endParaRPr lang="es-EC" sz="2400">
            <a:latin typeface="Century Gothic" pitchFamily="34" charset="0"/>
          </a:endParaRPr>
        </a:p>
      </dgm:t>
    </dgm:pt>
    <dgm:pt modelId="{796EFB2B-A303-4BD7-883A-2D94EFF9640F}" type="sibTrans" cxnId="{254C3B12-3B65-4FF6-92E5-A5163D853B81}">
      <dgm:prSet custT="1"/>
      <dgm:spPr/>
      <dgm:t>
        <a:bodyPr/>
        <a:lstStyle/>
        <a:p>
          <a:endParaRPr lang="es-EC" sz="1400">
            <a:latin typeface="Century Gothic" pitchFamily="34" charset="0"/>
          </a:endParaRPr>
        </a:p>
      </dgm:t>
    </dgm:pt>
    <dgm:pt modelId="{89FC2E92-176B-466C-817D-0B4EF2683D48}">
      <dgm:prSet phldrT="[Text]" custT="1"/>
      <dgm:spPr/>
      <dgm:t>
        <a:bodyPr/>
        <a:lstStyle/>
        <a:p>
          <a:r>
            <a:rPr lang="es-EC" sz="1800" dirty="0" smtClean="0">
              <a:latin typeface="Century Gothic" pitchFamily="34" charset="0"/>
            </a:rPr>
            <a:t>DEMANDA INSATISFECHA</a:t>
          </a:r>
          <a:endParaRPr lang="es-EC" sz="1800" dirty="0">
            <a:latin typeface="Century Gothic" pitchFamily="34" charset="0"/>
          </a:endParaRPr>
        </a:p>
      </dgm:t>
    </dgm:pt>
    <dgm:pt modelId="{191086A8-7A7F-4625-BE2F-5D71220149E8}" type="parTrans" cxnId="{EA0FFC8F-0DA1-4C00-AE47-2517517DC3F3}">
      <dgm:prSet/>
      <dgm:spPr/>
      <dgm:t>
        <a:bodyPr/>
        <a:lstStyle/>
        <a:p>
          <a:endParaRPr lang="es-EC" sz="2400">
            <a:latin typeface="Century Gothic" pitchFamily="34" charset="0"/>
          </a:endParaRPr>
        </a:p>
      </dgm:t>
    </dgm:pt>
    <dgm:pt modelId="{B6DB67CA-6368-4C06-B070-30228D15DBF5}" type="sibTrans" cxnId="{EA0FFC8F-0DA1-4C00-AE47-2517517DC3F3}">
      <dgm:prSet/>
      <dgm:spPr/>
      <dgm:t>
        <a:bodyPr/>
        <a:lstStyle/>
        <a:p>
          <a:endParaRPr lang="es-EC" sz="2400">
            <a:latin typeface="Century Gothic" pitchFamily="34" charset="0"/>
          </a:endParaRPr>
        </a:p>
      </dgm:t>
    </dgm:pt>
    <dgm:pt modelId="{B927F5E1-FC86-463A-9ECD-D819DC5AE375}" type="pres">
      <dgm:prSet presAssocID="{0D21F161-102A-4272-BEF5-A30BA33A1CCC}" presName="linearFlow" presStyleCnt="0">
        <dgm:presLayoutVars>
          <dgm:dir/>
          <dgm:resizeHandles val="exact"/>
        </dgm:presLayoutVars>
      </dgm:prSet>
      <dgm:spPr/>
    </dgm:pt>
    <dgm:pt modelId="{EC3B7FA2-3C3A-4D77-ADCB-328C291143E5}" type="pres">
      <dgm:prSet presAssocID="{E2C951C6-75AD-404F-9741-F8A774951F11}" presName="node" presStyleLbl="node1" presStyleIdx="0" presStyleCnt="3" custScaleX="114936">
        <dgm:presLayoutVars>
          <dgm:bulletEnabled val="1"/>
        </dgm:presLayoutVars>
      </dgm:prSet>
      <dgm:spPr/>
      <dgm:t>
        <a:bodyPr/>
        <a:lstStyle/>
        <a:p>
          <a:endParaRPr lang="es-EC"/>
        </a:p>
      </dgm:t>
    </dgm:pt>
    <dgm:pt modelId="{94FBC452-533E-40B7-A9E0-4101E867611E}" type="pres">
      <dgm:prSet presAssocID="{61CEC969-7CF3-4097-B39D-806E3CF1AA2D}" presName="spacerL" presStyleCnt="0"/>
      <dgm:spPr/>
    </dgm:pt>
    <dgm:pt modelId="{8E106550-C97B-42A6-B5E5-4403EBDBE078}" type="pres">
      <dgm:prSet presAssocID="{61CEC969-7CF3-4097-B39D-806E3CF1AA2D}" presName="sibTrans" presStyleLbl="sibTrans2D1" presStyleIdx="0" presStyleCnt="2"/>
      <dgm:spPr/>
      <dgm:t>
        <a:bodyPr/>
        <a:lstStyle/>
        <a:p>
          <a:endParaRPr lang="es-EC"/>
        </a:p>
      </dgm:t>
    </dgm:pt>
    <dgm:pt modelId="{6191446A-BAF0-49A0-A3B0-72F38649F87D}" type="pres">
      <dgm:prSet presAssocID="{61CEC969-7CF3-4097-B39D-806E3CF1AA2D}" presName="spacerR" presStyleCnt="0"/>
      <dgm:spPr/>
    </dgm:pt>
    <dgm:pt modelId="{565D80BE-D8AE-4ED8-899E-39F77FDCA1DC}" type="pres">
      <dgm:prSet presAssocID="{E872CBE3-3826-47CD-8559-A6E2F39DD865}" presName="node" presStyleLbl="node1" presStyleIdx="1" presStyleCnt="3">
        <dgm:presLayoutVars>
          <dgm:bulletEnabled val="1"/>
        </dgm:presLayoutVars>
      </dgm:prSet>
      <dgm:spPr/>
      <dgm:t>
        <a:bodyPr/>
        <a:lstStyle/>
        <a:p>
          <a:endParaRPr lang="es-EC"/>
        </a:p>
      </dgm:t>
    </dgm:pt>
    <dgm:pt modelId="{8D62803B-A9B7-4866-AEB7-F4A0B863D43E}" type="pres">
      <dgm:prSet presAssocID="{796EFB2B-A303-4BD7-883A-2D94EFF9640F}" presName="spacerL" presStyleCnt="0"/>
      <dgm:spPr/>
    </dgm:pt>
    <dgm:pt modelId="{B75172D9-FF23-4367-9AB1-D4C557D6E7EE}" type="pres">
      <dgm:prSet presAssocID="{796EFB2B-A303-4BD7-883A-2D94EFF9640F}" presName="sibTrans" presStyleLbl="sibTrans2D1" presStyleIdx="1" presStyleCnt="2"/>
      <dgm:spPr/>
      <dgm:t>
        <a:bodyPr/>
        <a:lstStyle/>
        <a:p>
          <a:endParaRPr lang="es-EC"/>
        </a:p>
      </dgm:t>
    </dgm:pt>
    <dgm:pt modelId="{75A3FD09-2867-49BA-84BC-7539FCA8C5F9}" type="pres">
      <dgm:prSet presAssocID="{796EFB2B-A303-4BD7-883A-2D94EFF9640F}" presName="spacerR" presStyleCnt="0"/>
      <dgm:spPr/>
    </dgm:pt>
    <dgm:pt modelId="{8521DF4D-9F9E-400B-97ED-4C7BF3415213}" type="pres">
      <dgm:prSet presAssocID="{89FC2E92-176B-466C-817D-0B4EF2683D48}" presName="node" presStyleLbl="node1" presStyleIdx="2" presStyleCnt="3" custScaleX="142445">
        <dgm:presLayoutVars>
          <dgm:bulletEnabled val="1"/>
        </dgm:presLayoutVars>
      </dgm:prSet>
      <dgm:spPr/>
      <dgm:t>
        <a:bodyPr/>
        <a:lstStyle/>
        <a:p>
          <a:endParaRPr lang="es-EC"/>
        </a:p>
      </dgm:t>
    </dgm:pt>
  </dgm:ptLst>
  <dgm:cxnLst>
    <dgm:cxn modelId="{A6288A69-AA4A-4F19-85E9-B980B2F4109B}" type="presOf" srcId="{E2C951C6-75AD-404F-9741-F8A774951F11}" destId="{EC3B7FA2-3C3A-4D77-ADCB-328C291143E5}" srcOrd="0" destOrd="0" presId="urn:microsoft.com/office/officeart/2005/8/layout/equation1"/>
    <dgm:cxn modelId="{BC815EC9-581B-4394-97A8-73241BE6927D}" type="presOf" srcId="{0D21F161-102A-4272-BEF5-A30BA33A1CCC}" destId="{B927F5E1-FC86-463A-9ECD-D819DC5AE375}" srcOrd="0" destOrd="0" presId="urn:microsoft.com/office/officeart/2005/8/layout/equation1"/>
    <dgm:cxn modelId="{1315F24F-1475-4BE6-8AEF-5090455E3BC9}" type="presOf" srcId="{89FC2E92-176B-466C-817D-0B4EF2683D48}" destId="{8521DF4D-9F9E-400B-97ED-4C7BF3415213}" srcOrd="0" destOrd="0" presId="urn:microsoft.com/office/officeart/2005/8/layout/equation1"/>
    <dgm:cxn modelId="{58E0B7B1-5A57-4F9E-88B6-1ED2CBA2CFDB}" type="presOf" srcId="{E872CBE3-3826-47CD-8559-A6E2F39DD865}" destId="{565D80BE-D8AE-4ED8-899E-39F77FDCA1DC}" srcOrd="0" destOrd="0" presId="urn:microsoft.com/office/officeart/2005/8/layout/equation1"/>
    <dgm:cxn modelId="{EA0FFC8F-0DA1-4C00-AE47-2517517DC3F3}" srcId="{0D21F161-102A-4272-BEF5-A30BA33A1CCC}" destId="{89FC2E92-176B-466C-817D-0B4EF2683D48}" srcOrd="2" destOrd="0" parTransId="{191086A8-7A7F-4625-BE2F-5D71220149E8}" sibTransId="{B6DB67CA-6368-4C06-B070-30228D15DBF5}"/>
    <dgm:cxn modelId="{254C3B12-3B65-4FF6-92E5-A5163D853B81}" srcId="{0D21F161-102A-4272-BEF5-A30BA33A1CCC}" destId="{E872CBE3-3826-47CD-8559-A6E2F39DD865}" srcOrd="1" destOrd="0" parTransId="{7A03C89A-D6E7-4D77-8BAA-5E86F720FE0E}" sibTransId="{796EFB2B-A303-4BD7-883A-2D94EFF9640F}"/>
    <dgm:cxn modelId="{C678BC44-C021-4BD2-AEDF-A965B1E28E7A}" srcId="{0D21F161-102A-4272-BEF5-A30BA33A1CCC}" destId="{E2C951C6-75AD-404F-9741-F8A774951F11}" srcOrd="0" destOrd="0" parTransId="{626EC5B8-9C30-4D8F-BFCC-B2D5AB0E9461}" sibTransId="{61CEC969-7CF3-4097-B39D-806E3CF1AA2D}"/>
    <dgm:cxn modelId="{FB76E47C-B537-4A49-8C6D-35D22CC618AA}" type="presOf" srcId="{61CEC969-7CF3-4097-B39D-806E3CF1AA2D}" destId="{8E106550-C97B-42A6-B5E5-4403EBDBE078}" srcOrd="0" destOrd="0" presId="urn:microsoft.com/office/officeart/2005/8/layout/equation1"/>
    <dgm:cxn modelId="{9C214E6D-8EBC-484D-B3A9-9AC596FE78B8}" type="presOf" srcId="{796EFB2B-A303-4BD7-883A-2D94EFF9640F}" destId="{B75172D9-FF23-4367-9AB1-D4C557D6E7EE}" srcOrd="0" destOrd="0" presId="urn:microsoft.com/office/officeart/2005/8/layout/equation1"/>
    <dgm:cxn modelId="{FABDD81A-22E2-4F91-AC7C-8882C42CB2F3}" type="presParOf" srcId="{B927F5E1-FC86-463A-9ECD-D819DC5AE375}" destId="{EC3B7FA2-3C3A-4D77-ADCB-328C291143E5}" srcOrd="0" destOrd="0" presId="urn:microsoft.com/office/officeart/2005/8/layout/equation1"/>
    <dgm:cxn modelId="{8E46CAD3-D568-461A-9675-5B1EC5978465}" type="presParOf" srcId="{B927F5E1-FC86-463A-9ECD-D819DC5AE375}" destId="{94FBC452-533E-40B7-A9E0-4101E867611E}" srcOrd="1" destOrd="0" presId="urn:microsoft.com/office/officeart/2005/8/layout/equation1"/>
    <dgm:cxn modelId="{4591A905-5EBE-4E26-A4F6-FFB704D9FB0B}" type="presParOf" srcId="{B927F5E1-FC86-463A-9ECD-D819DC5AE375}" destId="{8E106550-C97B-42A6-B5E5-4403EBDBE078}" srcOrd="2" destOrd="0" presId="urn:microsoft.com/office/officeart/2005/8/layout/equation1"/>
    <dgm:cxn modelId="{3C2CF5B1-3F9C-4F50-B3A8-DFDE652CB0D2}" type="presParOf" srcId="{B927F5E1-FC86-463A-9ECD-D819DC5AE375}" destId="{6191446A-BAF0-49A0-A3B0-72F38649F87D}" srcOrd="3" destOrd="0" presId="urn:microsoft.com/office/officeart/2005/8/layout/equation1"/>
    <dgm:cxn modelId="{7CA140F1-9D64-44B7-A73C-B216101EC49A}" type="presParOf" srcId="{B927F5E1-FC86-463A-9ECD-D819DC5AE375}" destId="{565D80BE-D8AE-4ED8-899E-39F77FDCA1DC}" srcOrd="4" destOrd="0" presId="urn:microsoft.com/office/officeart/2005/8/layout/equation1"/>
    <dgm:cxn modelId="{8430FCC8-42DB-4991-814B-8BF42478E671}" type="presParOf" srcId="{B927F5E1-FC86-463A-9ECD-D819DC5AE375}" destId="{8D62803B-A9B7-4866-AEB7-F4A0B863D43E}" srcOrd="5" destOrd="0" presId="urn:microsoft.com/office/officeart/2005/8/layout/equation1"/>
    <dgm:cxn modelId="{7C08945A-AB47-49D1-BF32-C967E72CB545}" type="presParOf" srcId="{B927F5E1-FC86-463A-9ECD-D819DC5AE375}" destId="{B75172D9-FF23-4367-9AB1-D4C557D6E7EE}" srcOrd="6" destOrd="0" presId="urn:microsoft.com/office/officeart/2005/8/layout/equation1"/>
    <dgm:cxn modelId="{F86D48FE-97A3-49FA-8D06-14FF30AC9A16}" type="presParOf" srcId="{B927F5E1-FC86-463A-9ECD-D819DC5AE375}" destId="{75A3FD09-2867-49BA-84BC-7539FCA8C5F9}" srcOrd="7" destOrd="0" presId="urn:microsoft.com/office/officeart/2005/8/layout/equation1"/>
    <dgm:cxn modelId="{C4C95F33-89C7-40E4-8DF6-D03B03BF732E}" type="presParOf" srcId="{B927F5E1-FC86-463A-9ECD-D819DC5AE375}" destId="{8521DF4D-9F9E-400B-97ED-4C7BF3415213}"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5B32CF-310C-49EE-8A03-E4C0EB4C48E6}" type="doc">
      <dgm:prSet loTypeId="urn:microsoft.com/office/officeart/2005/8/layout/cycle4" loCatId="cycle" qsTypeId="urn:microsoft.com/office/officeart/2005/8/quickstyle/simple1" qsCatId="simple" csTypeId="urn:microsoft.com/office/officeart/2005/8/colors/accent6_4" csCatId="accent6" phldr="1"/>
      <dgm:spPr/>
      <dgm:t>
        <a:bodyPr/>
        <a:lstStyle/>
        <a:p>
          <a:endParaRPr lang="es-EC"/>
        </a:p>
      </dgm:t>
    </dgm:pt>
    <dgm:pt modelId="{8F640165-E45B-42F5-8662-F5CC6B7BC63A}">
      <dgm:prSet phldrT="[Text]"/>
      <dgm:spPr/>
      <dgm:t>
        <a:bodyPr/>
        <a:lstStyle/>
        <a:p>
          <a:r>
            <a:rPr lang="es-EC" b="1" dirty="0" smtClean="0">
              <a:solidFill>
                <a:schemeClr val="tx1"/>
              </a:solidFill>
              <a:latin typeface="Century Gothic" pitchFamily="34" charset="0"/>
            </a:rPr>
            <a:t>Estrategia del Servicio</a:t>
          </a:r>
          <a:endParaRPr lang="es-EC" b="1" dirty="0">
            <a:solidFill>
              <a:schemeClr val="tx1"/>
            </a:solidFill>
            <a:latin typeface="Century Gothic" pitchFamily="34" charset="0"/>
          </a:endParaRPr>
        </a:p>
      </dgm:t>
    </dgm:pt>
    <dgm:pt modelId="{275B28B3-E3A6-4D71-AAF7-B202095B41E9}" type="parTrans" cxnId="{1499C42E-CFC9-4ED9-8A2A-14C9EB4B6C3C}">
      <dgm:prSet/>
      <dgm:spPr/>
      <dgm:t>
        <a:bodyPr/>
        <a:lstStyle/>
        <a:p>
          <a:endParaRPr lang="es-EC">
            <a:solidFill>
              <a:schemeClr val="tx1"/>
            </a:solidFill>
            <a:latin typeface="Century Gothic" pitchFamily="34" charset="0"/>
          </a:endParaRPr>
        </a:p>
      </dgm:t>
    </dgm:pt>
    <dgm:pt modelId="{F097AB54-52DE-4EA7-A035-C75C9EEDCE11}" type="sibTrans" cxnId="{1499C42E-CFC9-4ED9-8A2A-14C9EB4B6C3C}">
      <dgm:prSet/>
      <dgm:spPr/>
      <dgm:t>
        <a:bodyPr/>
        <a:lstStyle/>
        <a:p>
          <a:endParaRPr lang="es-EC">
            <a:solidFill>
              <a:schemeClr val="tx1"/>
            </a:solidFill>
            <a:latin typeface="Century Gothic" pitchFamily="34" charset="0"/>
          </a:endParaRPr>
        </a:p>
      </dgm:t>
    </dgm:pt>
    <dgm:pt modelId="{1EFC9B3F-9648-4FBA-B788-E368BC7DE762}">
      <dgm:prSet phldrT="[Text]" custT="1"/>
      <dgm:spPr/>
      <dgm:t>
        <a:bodyPr/>
        <a:lstStyle/>
        <a:p>
          <a:r>
            <a:rPr lang="es-EC" sz="1400" dirty="0" smtClean="0">
              <a:solidFill>
                <a:schemeClr val="tx1"/>
              </a:solidFill>
              <a:latin typeface="Century Gothic" pitchFamily="34" charset="0"/>
            </a:rPr>
            <a:t> Brindar servicio de calidad para que el cliente sienta seguridad y confianza.</a:t>
          </a:r>
          <a:endParaRPr lang="es-EC" sz="1400" dirty="0">
            <a:solidFill>
              <a:schemeClr val="tx1"/>
            </a:solidFill>
            <a:latin typeface="Century Gothic" pitchFamily="34" charset="0"/>
          </a:endParaRPr>
        </a:p>
      </dgm:t>
    </dgm:pt>
    <dgm:pt modelId="{E6888C06-4C2C-4C06-9101-30633D43B197}" type="parTrans" cxnId="{90D42FBF-B71A-45DB-9677-3B7D57F86E8C}">
      <dgm:prSet/>
      <dgm:spPr/>
      <dgm:t>
        <a:bodyPr/>
        <a:lstStyle/>
        <a:p>
          <a:endParaRPr lang="es-EC">
            <a:solidFill>
              <a:schemeClr val="tx1"/>
            </a:solidFill>
            <a:latin typeface="Century Gothic" pitchFamily="34" charset="0"/>
          </a:endParaRPr>
        </a:p>
      </dgm:t>
    </dgm:pt>
    <dgm:pt modelId="{31D97491-BE0D-4EB9-AFC8-B5EE6779357E}" type="sibTrans" cxnId="{90D42FBF-B71A-45DB-9677-3B7D57F86E8C}">
      <dgm:prSet/>
      <dgm:spPr/>
      <dgm:t>
        <a:bodyPr/>
        <a:lstStyle/>
        <a:p>
          <a:endParaRPr lang="es-EC">
            <a:solidFill>
              <a:schemeClr val="tx1"/>
            </a:solidFill>
            <a:latin typeface="Century Gothic" pitchFamily="34" charset="0"/>
          </a:endParaRPr>
        </a:p>
      </dgm:t>
    </dgm:pt>
    <dgm:pt modelId="{86D535FE-60EE-41F0-9087-729AF13847AE}">
      <dgm:prSet phldrT="[Text]"/>
      <dgm:spPr/>
      <dgm:t>
        <a:bodyPr/>
        <a:lstStyle/>
        <a:p>
          <a:r>
            <a:rPr lang="es-EC" b="1" dirty="0" smtClean="0">
              <a:solidFill>
                <a:schemeClr val="tx1"/>
              </a:solidFill>
              <a:latin typeface="Century Gothic" pitchFamily="34" charset="0"/>
            </a:rPr>
            <a:t>Estrategia de Precio</a:t>
          </a:r>
          <a:endParaRPr lang="es-EC" b="1" dirty="0">
            <a:solidFill>
              <a:schemeClr val="tx1"/>
            </a:solidFill>
            <a:latin typeface="Century Gothic" pitchFamily="34" charset="0"/>
          </a:endParaRPr>
        </a:p>
      </dgm:t>
    </dgm:pt>
    <dgm:pt modelId="{FB679233-94FE-4EF9-B4B0-86532C3716E1}" type="parTrans" cxnId="{3FC613D2-2FDE-414E-8165-D4CA16532FC5}">
      <dgm:prSet/>
      <dgm:spPr/>
      <dgm:t>
        <a:bodyPr/>
        <a:lstStyle/>
        <a:p>
          <a:endParaRPr lang="es-EC">
            <a:solidFill>
              <a:schemeClr val="tx1"/>
            </a:solidFill>
            <a:latin typeface="Century Gothic" pitchFamily="34" charset="0"/>
          </a:endParaRPr>
        </a:p>
      </dgm:t>
    </dgm:pt>
    <dgm:pt modelId="{73DA118A-F866-415F-8FEA-F5ABDD9501A1}" type="sibTrans" cxnId="{3FC613D2-2FDE-414E-8165-D4CA16532FC5}">
      <dgm:prSet/>
      <dgm:spPr/>
      <dgm:t>
        <a:bodyPr/>
        <a:lstStyle/>
        <a:p>
          <a:endParaRPr lang="es-EC">
            <a:solidFill>
              <a:schemeClr val="tx1"/>
            </a:solidFill>
            <a:latin typeface="Century Gothic" pitchFamily="34" charset="0"/>
          </a:endParaRPr>
        </a:p>
      </dgm:t>
    </dgm:pt>
    <dgm:pt modelId="{14F4AFF4-ED81-41B6-AE52-BE5E2E9861AD}">
      <dgm:prSet phldrT="[Text]" custT="1"/>
      <dgm:spPr/>
      <dgm:t>
        <a:bodyPr/>
        <a:lstStyle/>
        <a:p>
          <a:pPr algn="l"/>
          <a:r>
            <a:rPr lang="es-EC" sz="1400" dirty="0" smtClean="0">
              <a:solidFill>
                <a:schemeClr val="tx1"/>
              </a:solidFill>
              <a:latin typeface="Century Gothic" pitchFamily="34" charset="0"/>
            </a:rPr>
            <a:t> Establecerá un precio inicial bajo para conseguir penetración en el mercado de forma rápida y eficaz.</a:t>
          </a:r>
          <a:endParaRPr lang="es-EC" sz="1400" dirty="0">
            <a:solidFill>
              <a:schemeClr val="tx1"/>
            </a:solidFill>
            <a:latin typeface="Century Gothic" pitchFamily="34" charset="0"/>
          </a:endParaRPr>
        </a:p>
      </dgm:t>
    </dgm:pt>
    <dgm:pt modelId="{BEE6F465-27F7-4E18-BF2C-D3FA2781E32A}" type="parTrans" cxnId="{D559CD57-D87A-44F1-8D9C-5F207F1A8696}">
      <dgm:prSet/>
      <dgm:spPr/>
      <dgm:t>
        <a:bodyPr/>
        <a:lstStyle/>
        <a:p>
          <a:endParaRPr lang="es-EC">
            <a:solidFill>
              <a:schemeClr val="tx1"/>
            </a:solidFill>
            <a:latin typeface="Century Gothic" pitchFamily="34" charset="0"/>
          </a:endParaRPr>
        </a:p>
      </dgm:t>
    </dgm:pt>
    <dgm:pt modelId="{D288A758-6CB2-45BD-BD27-17D7919F0A71}" type="sibTrans" cxnId="{D559CD57-D87A-44F1-8D9C-5F207F1A8696}">
      <dgm:prSet/>
      <dgm:spPr/>
      <dgm:t>
        <a:bodyPr/>
        <a:lstStyle/>
        <a:p>
          <a:endParaRPr lang="es-EC">
            <a:solidFill>
              <a:schemeClr val="tx1"/>
            </a:solidFill>
            <a:latin typeface="Century Gothic" pitchFamily="34" charset="0"/>
          </a:endParaRPr>
        </a:p>
      </dgm:t>
    </dgm:pt>
    <dgm:pt modelId="{B91AC876-0DF0-444A-BA3D-B7F61ADE406A}">
      <dgm:prSet phldrT="[Text]"/>
      <dgm:spPr/>
      <dgm:t>
        <a:bodyPr/>
        <a:lstStyle/>
        <a:p>
          <a:endParaRPr lang="es-EC" b="1" dirty="0" smtClean="0">
            <a:solidFill>
              <a:schemeClr val="tx1"/>
            </a:solidFill>
            <a:latin typeface="Century Gothic" pitchFamily="34" charset="0"/>
          </a:endParaRPr>
        </a:p>
        <a:p>
          <a:r>
            <a:rPr lang="es-EC" b="1" dirty="0" smtClean="0">
              <a:solidFill>
                <a:schemeClr val="tx1"/>
              </a:solidFill>
              <a:latin typeface="Century Gothic" pitchFamily="34" charset="0"/>
            </a:rPr>
            <a:t>Estrategia de Promoción</a:t>
          </a:r>
          <a:endParaRPr lang="es-EC" b="1" dirty="0">
            <a:solidFill>
              <a:schemeClr val="tx1"/>
            </a:solidFill>
            <a:latin typeface="Century Gothic" pitchFamily="34" charset="0"/>
          </a:endParaRPr>
        </a:p>
      </dgm:t>
    </dgm:pt>
    <dgm:pt modelId="{20687C69-68AF-4BD2-94B4-C791F341164D}" type="parTrans" cxnId="{365EF241-0091-40FA-9AF6-5F9266F05AAC}">
      <dgm:prSet/>
      <dgm:spPr/>
      <dgm:t>
        <a:bodyPr/>
        <a:lstStyle/>
        <a:p>
          <a:endParaRPr lang="es-EC">
            <a:solidFill>
              <a:schemeClr val="tx1"/>
            </a:solidFill>
            <a:latin typeface="Century Gothic" pitchFamily="34" charset="0"/>
          </a:endParaRPr>
        </a:p>
      </dgm:t>
    </dgm:pt>
    <dgm:pt modelId="{CBF52713-5C7A-49BA-93C9-25073C6C11CB}" type="sibTrans" cxnId="{365EF241-0091-40FA-9AF6-5F9266F05AAC}">
      <dgm:prSet/>
      <dgm:spPr/>
      <dgm:t>
        <a:bodyPr/>
        <a:lstStyle/>
        <a:p>
          <a:endParaRPr lang="es-EC">
            <a:solidFill>
              <a:schemeClr val="tx1"/>
            </a:solidFill>
            <a:latin typeface="Century Gothic" pitchFamily="34" charset="0"/>
          </a:endParaRPr>
        </a:p>
      </dgm:t>
    </dgm:pt>
    <dgm:pt modelId="{437181DC-A0F0-4B43-95CE-C3D59F062887}">
      <dgm:prSet phldrT="[Text]" custT="1"/>
      <dgm:spPr/>
      <dgm:t>
        <a:bodyPr/>
        <a:lstStyle/>
        <a:p>
          <a:r>
            <a:rPr lang="es-EC" sz="1400" dirty="0" smtClean="0">
              <a:solidFill>
                <a:schemeClr val="tx1"/>
              </a:solidFill>
              <a:latin typeface="Century Gothic" pitchFamily="34" charset="0"/>
            </a:rPr>
            <a:t>A través de una pagina web, se ubicara todos los servicios de la asesoría. Difusión rápida por medio de Redes sociales (</a:t>
          </a:r>
          <a:r>
            <a:rPr lang="es-EC" sz="1400" dirty="0" err="1" smtClean="0">
              <a:solidFill>
                <a:schemeClr val="tx1"/>
              </a:solidFill>
              <a:latin typeface="Century Gothic" pitchFamily="34" charset="0"/>
            </a:rPr>
            <a:t>facebbok</a:t>
          </a:r>
          <a:r>
            <a:rPr lang="es-EC" sz="1400" dirty="0" smtClean="0">
              <a:solidFill>
                <a:schemeClr val="tx1"/>
              </a:solidFill>
              <a:latin typeface="Century Gothic" pitchFamily="34" charset="0"/>
            </a:rPr>
            <a:t>, </a:t>
          </a:r>
          <a:r>
            <a:rPr lang="es-EC" sz="1400" dirty="0" err="1" smtClean="0">
              <a:solidFill>
                <a:schemeClr val="tx1"/>
              </a:solidFill>
              <a:latin typeface="Century Gothic" pitchFamily="34" charset="0"/>
            </a:rPr>
            <a:t>twitter,etc</a:t>
          </a:r>
          <a:r>
            <a:rPr lang="es-EC" sz="1400" dirty="0" smtClean="0">
              <a:solidFill>
                <a:schemeClr val="tx1"/>
              </a:solidFill>
              <a:latin typeface="Century Gothic" pitchFamily="34" charset="0"/>
            </a:rPr>
            <a:t>.)</a:t>
          </a:r>
          <a:endParaRPr lang="es-EC" sz="1400" dirty="0">
            <a:solidFill>
              <a:schemeClr val="tx1"/>
            </a:solidFill>
            <a:latin typeface="Century Gothic" pitchFamily="34" charset="0"/>
          </a:endParaRPr>
        </a:p>
      </dgm:t>
    </dgm:pt>
    <dgm:pt modelId="{81A4FEDE-004D-470B-9E53-555F0BAF0F06}" type="parTrans" cxnId="{9EF2A849-2052-4CB4-953C-665881F415FA}">
      <dgm:prSet/>
      <dgm:spPr/>
      <dgm:t>
        <a:bodyPr/>
        <a:lstStyle/>
        <a:p>
          <a:endParaRPr lang="es-EC">
            <a:solidFill>
              <a:schemeClr val="tx1"/>
            </a:solidFill>
            <a:latin typeface="Century Gothic" pitchFamily="34" charset="0"/>
          </a:endParaRPr>
        </a:p>
      </dgm:t>
    </dgm:pt>
    <dgm:pt modelId="{8D2AC985-3CA4-4298-88C3-EA625B106FC3}" type="sibTrans" cxnId="{9EF2A849-2052-4CB4-953C-665881F415FA}">
      <dgm:prSet/>
      <dgm:spPr/>
      <dgm:t>
        <a:bodyPr/>
        <a:lstStyle/>
        <a:p>
          <a:endParaRPr lang="es-EC">
            <a:solidFill>
              <a:schemeClr val="tx1"/>
            </a:solidFill>
            <a:latin typeface="Century Gothic" pitchFamily="34" charset="0"/>
          </a:endParaRPr>
        </a:p>
      </dgm:t>
    </dgm:pt>
    <dgm:pt modelId="{7B3AECD4-0706-4A9C-8294-A452076DA052}">
      <dgm:prSet phldrT="[Text]"/>
      <dgm:spPr/>
      <dgm:t>
        <a:bodyPr/>
        <a:lstStyle/>
        <a:p>
          <a:endParaRPr lang="es-EC" b="1" dirty="0" smtClean="0">
            <a:solidFill>
              <a:schemeClr val="tx1"/>
            </a:solidFill>
            <a:latin typeface="Century Gothic" pitchFamily="34" charset="0"/>
          </a:endParaRPr>
        </a:p>
        <a:p>
          <a:r>
            <a:rPr lang="es-EC" b="1" dirty="0" smtClean="0">
              <a:solidFill>
                <a:schemeClr val="tx1"/>
              </a:solidFill>
              <a:latin typeface="Century Gothic" pitchFamily="34" charset="0"/>
            </a:rPr>
            <a:t>Estrategia de Plaza</a:t>
          </a:r>
          <a:endParaRPr lang="es-EC" b="1" dirty="0">
            <a:solidFill>
              <a:schemeClr val="tx1"/>
            </a:solidFill>
            <a:latin typeface="Century Gothic" pitchFamily="34" charset="0"/>
          </a:endParaRPr>
        </a:p>
      </dgm:t>
    </dgm:pt>
    <dgm:pt modelId="{3E019ADF-0135-4733-AD31-5B0C6D6EA200}" type="parTrans" cxnId="{B3B716A5-5AB4-458E-B648-2E919B163FA8}">
      <dgm:prSet/>
      <dgm:spPr/>
      <dgm:t>
        <a:bodyPr/>
        <a:lstStyle/>
        <a:p>
          <a:endParaRPr lang="es-EC">
            <a:solidFill>
              <a:schemeClr val="tx1"/>
            </a:solidFill>
            <a:latin typeface="Century Gothic" pitchFamily="34" charset="0"/>
          </a:endParaRPr>
        </a:p>
      </dgm:t>
    </dgm:pt>
    <dgm:pt modelId="{36B17637-B346-4F14-8533-BDAF63CC796D}" type="sibTrans" cxnId="{B3B716A5-5AB4-458E-B648-2E919B163FA8}">
      <dgm:prSet/>
      <dgm:spPr/>
      <dgm:t>
        <a:bodyPr/>
        <a:lstStyle/>
        <a:p>
          <a:endParaRPr lang="es-EC">
            <a:solidFill>
              <a:schemeClr val="tx1"/>
            </a:solidFill>
            <a:latin typeface="Century Gothic" pitchFamily="34" charset="0"/>
          </a:endParaRPr>
        </a:p>
      </dgm:t>
    </dgm:pt>
    <dgm:pt modelId="{023B5935-41A6-49ED-AF59-DFAC99A1F1E1}">
      <dgm:prSet phldrT="[Text]" custT="1"/>
      <dgm:spPr/>
      <dgm:t>
        <a:bodyPr/>
        <a:lstStyle/>
        <a:p>
          <a:r>
            <a:rPr lang="es-EC" sz="1400" dirty="0" smtClean="0">
              <a:solidFill>
                <a:schemeClr val="tx1"/>
              </a:solidFill>
              <a:latin typeface="Century Gothic" pitchFamily="34" charset="0"/>
            </a:rPr>
            <a:t> Ubicación con excelente accesibilidad con vías en buen estado.</a:t>
          </a:r>
          <a:endParaRPr lang="es-EC" sz="1400" dirty="0">
            <a:solidFill>
              <a:schemeClr val="tx1"/>
            </a:solidFill>
            <a:latin typeface="Century Gothic" pitchFamily="34" charset="0"/>
          </a:endParaRPr>
        </a:p>
      </dgm:t>
    </dgm:pt>
    <dgm:pt modelId="{972C8A47-99EB-4A46-8839-C251D2D08A0B}" type="parTrans" cxnId="{5DFB5953-1D00-41D4-AF4D-012986760192}">
      <dgm:prSet/>
      <dgm:spPr/>
      <dgm:t>
        <a:bodyPr/>
        <a:lstStyle/>
        <a:p>
          <a:endParaRPr lang="es-EC">
            <a:solidFill>
              <a:schemeClr val="tx1"/>
            </a:solidFill>
            <a:latin typeface="Century Gothic" pitchFamily="34" charset="0"/>
          </a:endParaRPr>
        </a:p>
      </dgm:t>
    </dgm:pt>
    <dgm:pt modelId="{0869F4E5-3621-4CEC-9249-77B3B4F64172}" type="sibTrans" cxnId="{5DFB5953-1D00-41D4-AF4D-012986760192}">
      <dgm:prSet/>
      <dgm:spPr/>
      <dgm:t>
        <a:bodyPr/>
        <a:lstStyle/>
        <a:p>
          <a:endParaRPr lang="es-EC">
            <a:solidFill>
              <a:schemeClr val="tx1"/>
            </a:solidFill>
            <a:latin typeface="Century Gothic" pitchFamily="34" charset="0"/>
          </a:endParaRPr>
        </a:p>
      </dgm:t>
    </dgm:pt>
    <dgm:pt modelId="{1BE6A462-1E54-428D-9BB7-0B14EB275101}">
      <dgm:prSet phldrT="[Text]" custT="1"/>
      <dgm:spPr/>
      <dgm:t>
        <a:bodyPr/>
        <a:lstStyle/>
        <a:p>
          <a:r>
            <a:rPr lang="es-EC" sz="1400" dirty="0" smtClean="0">
              <a:solidFill>
                <a:schemeClr val="tx1"/>
              </a:solidFill>
              <a:latin typeface="Century Gothic" pitchFamily="34" charset="0"/>
            </a:rPr>
            <a:t> Atención exclusiva al cliente.</a:t>
          </a:r>
          <a:endParaRPr lang="es-EC" sz="1400" dirty="0">
            <a:solidFill>
              <a:schemeClr val="tx1"/>
            </a:solidFill>
            <a:latin typeface="Century Gothic" pitchFamily="34" charset="0"/>
          </a:endParaRPr>
        </a:p>
      </dgm:t>
    </dgm:pt>
    <dgm:pt modelId="{61512B1B-8FD6-424C-9C66-CE9A31A830E7}" type="parTrans" cxnId="{95B1AAEA-504B-4AAB-8277-ABD71F0AFDBA}">
      <dgm:prSet/>
      <dgm:spPr/>
      <dgm:t>
        <a:bodyPr/>
        <a:lstStyle/>
        <a:p>
          <a:endParaRPr lang="es-EC">
            <a:solidFill>
              <a:schemeClr val="tx1"/>
            </a:solidFill>
          </a:endParaRPr>
        </a:p>
      </dgm:t>
    </dgm:pt>
    <dgm:pt modelId="{7F40A0C4-D645-4E76-8AA7-D2852F2AD46E}" type="sibTrans" cxnId="{95B1AAEA-504B-4AAB-8277-ABD71F0AFDBA}">
      <dgm:prSet/>
      <dgm:spPr/>
      <dgm:t>
        <a:bodyPr/>
        <a:lstStyle/>
        <a:p>
          <a:endParaRPr lang="es-EC">
            <a:solidFill>
              <a:schemeClr val="tx1"/>
            </a:solidFill>
          </a:endParaRPr>
        </a:p>
      </dgm:t>
    </dgm:pt>
    <dgm:pt modelId="{838DAFE6-C926-4C8E-9E99-0B9EFE60D751}">
      <dgm:prSet phldrT="[Text]" custT="1"/>
      <dgm:spPr/>
      <dgm:t>
        <a:bodyPr/>
        <a:lstStyle/>
        <a:p>
          <a:endParaRPr lang="es-EC" sz="1400" dirty="0">
            <a:solidFill>
              <a:schemeClr val="tx1"/>
            </a:solidFill>
            <a:latin typeface="Century Gothic" pitchFamily="34" charset="0"/>
          </a:endParaRPr>
        </a:p>
      </dgm:t>
    </dgm:pt>
    <dgm:pt modelId="{C4BA0BDD-F57F-4071-9F10-4FCEEF8C9596}" type="parTrans" cxnId="{7E51E21E-B785-4AC1-A64C-7F7D3C8F4937}">
      <dgm:prSet/>
      <dgm:spPr/>
      <dgm:t>
        <a:bodyPr/>
        <a:lstStyle/>
        <a:p>
          <a:endParaRPr lang="es-EC">
            <a:solidFill>
              <a:schemeClr val="tx1"/>
            </a:solidFill>
          </a:endParaRPr>
        </a:p>
      </dgm:t>
    </dgm:pt>
    <dgm:pt modelId="{89A0406F-439B-4FB0-B921-B8D9FE78ACE3}" type="sibTrans" cxnId="{7E51E21E-B785-4AC1-A64C-7F7D3C8F4937}">
      <dgm:prSet/>
      <dgm:spPr/>
      <dgm:t>
        <a:bodyPr/>
        <a:lstStyle/>
        <a:p>
          <a:endParaRPr lang="es-EC">
            <a:solidFill>
              <a:schemeClr val="tx1"/>
            </a:solidFill>
          </a:endParaRPr>
        </a:p>
      </dgm:t>
    </dgm:pt>
    <dgm:pt modelId="{C1068165-65C9-477F-8CE1-4484E6CA4D4B}">
      <dgm:prSet phldrT="[Text]" custT="1"/>
      <dgm:spPr/>
      <dgm:t>
        <a:bodyPr/>
        <a:lstStyle/>
        <a:p>
          <a:r>
            <a:rPr lang="es-EC" sz="1400" dirty="0" smtClean="0">
              <a:solidFill>
                <a:schemeClr val="tx1"/>
              </a:solidFill>
              <a:latin typeface="Century Gothic" pitchFamily="34" charset="0"/>
            </a:rPr>
            <a:t>Se realizará descuentos a los primeros clientes .</a:t>
          </a:r>
          <a:endParaRPr lang="es-EC" sz="1400" dirty="0">
            <a:solidFill>
              <a:schemeClr val="tx1"/>
            </a:solidFill>
            <a:latin typeface="Century Gothic" pitchFamily="34" charset="0"/>
          </a:endParaRPr>
        </a:p>
      </dgm:t>
    </dgm:pt>
    <dgm:pt modelId="{1E6D1BFC-3987-4F7D-A6BF-2AE85C7B1B09}" type="parTrans" cxnId="{22468071-2479-406B-87C7-7205D7E25676}">
      <dgm:prSet/>
      <dgm:spPr/>
      <dgm:t>
        <a:bodyPr/>
        <a:lstStyle/>
        <a:p>
          <a:endParaRPr lang="es-EC">
            <a:solidFill>
              <a:schemeClr val="tx1"/>
            </a:solidFill>
          </a:endParaRPr>
        </a:p>
      </dgm:t>
    </dgm:pt>
    <dgm:pt modelId="{C4475DC6-40FF-4454-8416-AE8F21DD97DF}" type="sibTrans" cxnId="{22468071-2479-406B-87C7-7205D7E25676}">
      <dgm:prSet/>
      <dgm:spPr/>
      <dgm:t>
        <a:bodyPr/>
        <a:lstStyle/>
        <a:p>
          <a:endParaRPr lang="es-EC">
            <a:solidFill>
              <a:schemeClr val="tx1"/>
            </a:solidFill>
          </a:endParaRPr>
        </a:p>
      </dgm:t>
    </dgm:pt>
    <dgm:pt modelId="{8DED7CD8-51BD-434F-9751-EC042DF7EB63}">
      <dgm:prSet phldrT="[Text]" custT="1"/>
      <dgm:spPr/>
      <dgm:t>
        <a:bodyPr/>
        <a:lstStyle/>
        <a:p>
          <a:r>
            <a:rPr lang="es-EC" sz="1400" dirty="0" smtClean="0">
              <a:solidFill>
                <a:schemeClr val="tx1"/>
              </a:solidFill>
              <a:latin typeface="Century Gothic" pitchFamily="34" charset="0"/>
            </a:rPr>
            <a:t>Instalaciones cómodas para que los clientes se sientan satisfechos por acceder al servicio.</a:t>
          </a:r>
          <a:endParaRPr lang="es-EC" sz="1400" dirty="0">
            <a:solidFill>
              <a:schemeClr val="tx1"/>
            </a:solidFill>
            <a:latin typeface="Century Gothic" pitchFamily="34" charset="0"/>
          </a:endParaRPr>
        </a:p>
      </dgm:t>
    </dgm:pt>
    <dgm:pt modelId="{4810FD64-AD05-4839-BF80-A67BD5F2BFC7}" type="parTrans" cxnId="{17889913-81A4-46DF-8EE8-FD3AD6FB4137}">
      <dgm:prSet/>
      <dgm:spPr/>
    </dgm:pt>
    <dgm:pt modelId="{03D1E5A7-B8AE-4A7A-BD37-92810D4ED9F8}" type="sibTrans" cxnId="{17889913-81A4-46DF-8EE8-FD3AD6FB4137}">
      <dgm:prSet/>
      <dgm:spPr/>
    </dgm:pt>
    <dgm:pt modelId="{49A913A6-C073-448A-A626-D8A5701E0790}">
      <dgm:prSet phldrT="[Text]" custT="1"/>
      <dgm:spPr/>
      <dgm:t>
        <a:bodyPr/>
        <a:lstStyle/>
        <a:p>
          <a:r>
            <a:rPr lang="es-EC" sz="1400" dirty="0" smtClean="0">
              <a:solidFill>
                <a:schemeClr val="tx1"/>
              </a:solidFill>
              <a:latin typeface="Century Gothic" pitchFamily="34" charset="0"/>
            </a:rPr>
            <a:t>Entrega de Flyers.</a:t>
          </a:r>
          <a:endParaRPr lang="es-EC" sz="1400" dirty="0">
            <a:solidFill>
              <a:schemeClr val="tx1"/>
            </a:solidFill>
            <a:latin typeface="Century Gothic" pitchFamily="34" charset="0"/>
          </a:endParaRPr>
        </a:p>
      </dgm:t>
    </dgm:pt>
    <dgm:pt modelId="{8A94098B-54E9-467B-B27F-E9221FDA01A9}" type="parTrans" cxnId="{AA0B4EBB-2A38-48C0-982B-05B72EFC5511}">
      <dgm:prSet/>
      <dgm:spPr/>
    </dgm:pt>
    <dgm:pt modelId="{43869718-A053-48F3-A683-40FBF0C84377}" type="sibTrans" cxnId="{AA0B4EBB-2A38-48C0-982B-05B72EFC5511}">
      <dgm:prSet/>
      <dgm:spPr/>
    </dgm:pt>
    <dgm:pt modelId="{A7E629C8-AF7A-4270-8012-67A0E0B8D716}" type="pres">
      <dgm:prSet presAssocID="{865B32CF-310C-49EE-8A03-E4C0EB4C48E6}" presName="cycleMatrixDiagram" presStyleCnt="0">
        <dgm:presLayoutVars>
          <dgm:chMax val="1"/>
          <dgm:dir/>
          <dgm:animLvl val="lvl"/>
          <dgm:resizeHandles val="exact"/>
        </dgm:presLayoutVars>
      </dgm:prSet>
      <dgm:spPr/>
      <dgm:t>
        <a:bodyPr/>
        <a:lstStyle/>
        <a:p>
          <a:endParaRPr lang="es-EC"/>
        </a:p>
      </dgm:t>
    </dgm:pt>
    <dgm:pt modelId="{F750DBDC-CCBF-410E-9272-ACCC3A20C3F6}" type="pres">
      <dgm:prSet presAssocID="{865B32CF-310C-49EE-8A03-E4C0EB4C48E6}" presName="children" presStyleCnt="0"/>
      <dgm:spPr/>
    </dgm:pt>
    <dgm:pt modelId="{C5B33AA3-07D6-4632-A6E8-571B045D53F2}" type="pres">
      <dgm:prSet presAssocID="{865B32CF-310C-49EE-8A03-E4C0EB4C48E6}" presName="child1group" presStyleCnt="0"/>
      <dgm:spPr/>
    </dgm:pt>
    <dgm:pt modelId="{07C38324-FB10-43AF-98FA-BB36D155A9C0}" type="pres">
      <dgm:prSet presAssocID="{865B32CF-310C-49EE-8A03-E4C0EB4C48E6}" presName="child1" presStyleLbl="bgAcc1" presStyleIdx="0" presStyleCnt="4" custScaleY="143563" custLinFactNeighborX="-16398" custLinFactNeighborY="13229"/>
      <dgm:spPr/>
      <dgm:t>
        <a:bodyPr/>
        <a:lstStyle/>
        <a:p>
          <a:endParaRPr lang="es-EC"/>
        </a:p>
      </dgm:t>
    </dgm:pt>
    <dgm:pt modelId="{1FE2E4A0-501F-4394-B4AA-61AFEF3A65F2}" type="pres">
      <dgm:prSet presAssocID="{865B32CF-310C-49EE-8A03-E4C0EB4C48E6}" presName="child1Text" presStyleLbl="bgAcc1" presStyleIdx="0" presStyleCnt="4">
        <dgm:presLayoutVars>
          <dgm:bulletEnabled val="1"/>
        </dgm:presLayoutVars>
      </dgm:prSet>
      <dgm:spPr/>
      <dgm:t>
        <a:bodyPr/>
        <a:lstStyle/>
        <a:p>
          <a:endParaRPr lang="es-EC"/>
        </a:p>
      </dgm:t>
    </dgm:pt>
    <dgm:pt modelId="{30988C54-E0C4-4F61-8728-230522B62359}" type="pres">
      <dgm:prSet presAssocID="{865B32CF-310C-49EE-8A03-E4C0EB4C48E6}" presName="child2group" presStyleCnt="0"/>
      <dgm:spPr/>
    </dgm:pt>
    <dgm:pt modelId="{3E2F852F-F00F-4FAE-99D1-2FCA7B9DD124}" type="pres">
      <dgm:prSet presAssocID="{865B32CF-310C-49EE-8A03-E4C0EB4C48E6}" presName="child2" presStyleLbl="bgAcc1" presStyleIdx="1" presStyleCnt="4" custScaleY="127088" custLinFactNeighborX="14345" custLinFactNeighborY="16807"/>
      <dgm:spPr/>
      <dgm:t>
        <a:bodyPr/>
        <a:lstStyle/>
        <a:p>
          <a:endParaRPr lang="es-EC"/>
        </a:p>
      </dgm:t>
    </dgm:pt>
    <dgm:pt modelId="{095916B0-1748-4038-AA6F-B5D686B1E6B6}" type="pres">
      <dgm:prSet presAssocID="{865B32CF-310C-49EE-8A03-E4C0EB4C48E6}" presName="child2Text" presStyleLbl="bgAcc1" presStyleIdx="1" presStyleCnt="4">
        <dgm:presLayoutVars>
          <dgm:bulletEnabled val="1"/>
        </dgm:presLayoutVars>
      </dgm:prSet>
      <dgm:spPr/>
      <dgm:t>
        <a:bodyPr/>
        <a:lstStyle/>
        <a:p>
          <a:endParaRPr lang="es-EC"/>
        </a:p>
      </dgm:t>
    </dgm:pt>
    <dgm:pt modelId="{677F335F-2B76-4D26-9CA4-B475A9F81842}" type="pres">
      <dgm:prSet presAssocID="{865B32CF-310C-49EE-8A03-E4C0EB4C48E6}" presName="child3group" presStyleCnt="0"/>
      <dgm:spPr/>
    </dgm:pt>
    <dgm:pt modelId="{1BA7DE48-8B04-4CF9-B731-D9DCD970D0B0}" type="pres">
      <dgm:prSet presAssocID="{865B32CF-310C-49EE-8A03-E4C0EB4C48E6}" presName="child3" presStyleLbl="bgAcc1" presStyleIdx="2" presStyleCnt="4" custScaleY="167825" custLinFactNeighborX="14345" custLinFactNeighborY="-25657"/>
      <dgm:spPr/>
      <dgm:t>
        <a:bodyPr/>
        <a:lstStyle/>
        <a:p>
          <a:endParaRPr lang="es-EC"/>
        </a:p>
      </dgm:t>
    </dgm:pt>
    <dgm:pt modelId="{FFB0F38C-81D3-4AA9-B8EE-EC2BD59268E3}" type="pres">
      <dgm:prSet presAssocID="{865B32CF-310C-49EE-8A03-E4C0EB4C48E6}" presName="child3Text" presStyleLbl="bgAcc1" presStyleIdx="2" presStyleCnt="4">
        <dgm:presLayoutVars>
          <dgm:bulletEnabled val="1"/>
        </dgm:presLayoutVars>
      </dgm:prSet>
      <dgm:spPr/>
      <dgm:t>
        <a:bodyPr/>
        <a:lstStyle/>
        <a:p>
          <a:endParaRPr lang="es-EC"/>
        </a:p>
      </dgm:t>
    </dgm:pt>
    <dgm:pt modelId="{DE89A169-E886-4B19-BDF6-43C3177E6C60}" type="pres">
      <dgm:prSet presAssocID="{865B32CF-310C-49EE-8A03-E4C0EB4C48E6}" presName="child4group" presStyleCnt="0"/>
      <dgm:spPr/>
    </dgm:pt>
    <dgm:pt modelId="{658EC494-1C02-4DF2-993C-7F619D39810A}" type="pres">
      <dgm:prSet presAssocID="{865B32CF-310C-49EE-8A03-E4C0EB4C48E6}" presName="child4" presStyleLbl="bgAcc1" presStyleIdx="3" presStyleCnt="4" custScaleY="169669" custLinFactNeighborX="-13846" custLinFactNeighborY="-28674"/>
      <dgm:spPr/>
      <dgm:t>
        <a:bodyPr/>
        <a:lstStyle/>
        <a:p>
          <a:endParaRPr lang="es-EC"/>
        </a:p>
      </dgm:t>
    </dgm:pt>
    <dgm:pt modelId="{25427AC5-8544-4846-A209-471ADAD83E8D}" type="pres">
      <dgm:prSet presAssocID="{865B32CF-310C-49EE-8A03-E4C0EB4C48E6}" presName="child4Text" presStyleLbl="bgAcc1" presStyleIdx="3" presStyleCnt="4">
        <dgm:presLayoutVars>
          <dgm:bulletEnabled val="1"/>
        </dgm:presLayoutVars>
      </dgm:prSet>
      <dgm:spPr/>
      <dgm:t>
        <a:bodyPr/>
        <a:lstStyle/>
        <a:p>
          <a:endParaRPr lang="es-EC"/>
        </a:p>
      </dgm:t>
    </dgm:pt>
    <dgm:pt modelId="{EA35521E-0C80-410A-A1CB-948B138CE4D1}" type="pres">
      <dgm:prSet presAssocID="{865B32CF-310C-49EE-8A03-E4C0EB4C48E6}" presName="childPlaceholder" presStyleCnt="0"/>
      <dgm:spPr/>
    </dgm:pt>
    <dgm:pt modelId="{3ED4900D-5548-41D7-8B87-A8CBCB60F3A0}" type="pres">
      <dgm:prSet presAssocID="{865B32CF-310C-49EE-8A03-E4C0EB4C48E6}" presName="circle" presStyleCnt="0"/>
      <dgm:spPr/>
    </dgm:pt>
    <dgm:pt modelId="{D3421D2A-BE87-495F-B531-B4E5151B59B0}" type="pres">
      <dgm:prSet presAssocID="{865B32CF-310C-49EE-8A03-E4C0EB4C48E6}" presName="quadrant1" presStyleLbl="node1" presStyleIdx="0" presStyleCnt="4" custScaleX="78316" custScaleY="81266" custLinFactNeighborX="8852" custLinFactNeighborY="0">
        <dgm:presLayoutVars>
          <dgm:chMax val="1"/>
          <dgm:bulletEnabled val="1"/>
        </dgm:presLayoutVars>
      </dgm:prSet>
      <dgm:spPr/>
      <dgm:t>
        <a:bodyPr/>
        <a:lstStyle/>
        <a:p>
          <a:endParaRPr lang="es-EC"/>
        </a:p>
      </dgm:t>
    </dgm:pt>
    <dgm:pt modelId="{854AFB7A-0FD9-4952-AFE4-91C8E0CA99AD}" type="pres">
      <dgm:prSet presAssocID="{865B32CF-310C-49EE-8A03-E4C0EB4C48E6}" presName="quadrant2" presStyleLbl="node1" presStyleIdx="1" presStyleCnt="4" custScaleX="78316" custScaleY="81266" custLinFactNeighborX="-13151" custLinFactNeighborY="0">
        <dgm:presLayoutVars>
          <dgm:chMax val="1"/>
          <dgm:bulletEnabled val="1"/>
        </dgm:presLayoutVars>
      </dgm:prSet>
      <dgm:spPr/>
      <dgm:t>
        <a:bodyPr/>
        <a:lstStyle/>
        <a:p>
          <a:endParaRPr lang="es-EC"/>
        </a:p>
      </dgm:t>
    </dgm:pt>
    <dgm:pt modelId="{3EBFE093-DCB5-4D3D-94F5-742F9DD9A1FE}" type="pres">
      <dgm:prSet presAssocID="{865B32CF-310C-49EE-8A03-E4C0EB4C48E6}" presName="quadrant3" presStyleLbl="node1" presStyleIdx="2" presStyleCnt="4" custScaleX="81013" custScaleY="83966" custLinFactNeighborX="-11803" custLinFactNeighborY="-11802">
        <dgm:presLayoutVars>
          <dgm:chMax val="1"/>
          <dgm:bulletEnabled val="1"/>
        </dgm:presLayoutVars>
      </dgm:prSet>
      <dgm:spPr/>
      <dgm:t>
        <a:bodyPr/>
        <a:lstStyle/>
        <a:p>
          <a:endParaRPr lang="es-EC"/>
        </a:p>
      </dgm:t>
    </dgm:pt>
    <dgm:pt modelId="{350BAFC8-AB99-4BE4-A6B8-E77B97679D23}" type="pres">
      <dgm:prSet presAssocID="{865B32CF-310C-49EE-8A03-E4C0EB4C48E6}" presName="quadrant4" presStyleLbl="node1" presStyleIdx="3" presStyleCnt="4" custScaleX="72415" custScaleY="87168" custLinFactNeighborX="8852" custLinFactNeighborY="-13151">
        <dgm:presLayoutVars>
          <dgm:chMax val="1"/>
          <dgm:bulletEnabled val="1"/>
        </dgm:presLayoutVars>
      </dgm:prSet>
      <dgm:spPr/>
      <dgm:t>
        <a:bodyPr/>
        <a:lstStyle/>
        <a:p>
          <a:endParaRPr lang="es-EC"/>
        </a:p>
      </dgm:t>
    </dgm:pt>
    <dgm:pt modelId="{C1539618-84D9-4105-A3B0-813262B8A295}" type="pres">
      <dgm:prSet presAssocID="{865B32CF-310C-49EE-8A03-E4C0EB4C48E6}" presName="quadrantPlaceholder" presStyleCnt="0"/>
      <dgm:spPr/>
    </dgm:pt>
    <dgm:pt modelId="{A86BF489-F371-4761-8824-B6D4DED22BDF}" type="pres">
      <dgm:prSet presAssocID="{865B32CF-310C-49EE-8A03-E4C0EB4C48E6}" presName="center1" presStyleLbl="fgShp" presStyleIdx="0" presStyleCnt="2"/>
      <dgm:spPr/>
    </dgm:pt>
    <dgm:pt modelId="{46F758D0-35DA-4CE2-A5A5-E29EA6F1F9C9}" type="pres">
      <dgm:prSet presAssocID="{865B32CF-310C-49EE-8A03-E4C0EB4C48E6}" presName="center2" presStyleLbl="fgShp" presStyleIdx="1" presStyleCnt="2"/>
      <dgm:spPr/>
    </dgm:pt>
  </dgm:ptLst>
  <dgm:cxnLst>
    <dgm:cxn modelId="{978AD94C-C8C0-4570-A2D8-E354C76060A8}" type="presOf" srcId="{023B5935-41A6-49ED-AF59-DFAC99A1F1E1}" destId="{25427AC5-8544-4846-A209-471ADAD83E8D}" srcOrd="1" destOrd="0" presId="urn:microsoft.com/office/officeart/2005/8/layout/cycle4"/>
    <dgm:cxn modelId="{7E51E21E-B785-4AC1-A64C-7F7D3C8F4937}" srcId="{8F640165-E45B-42F5-8662-F5CC6B7BC63A}" destId="{838DAFE6-C926-4C8E-9E99-0B9EFE60D751}" srcOrd="3" destOrd="0" parTransId="{C4BA0BDD-F57F-4071-9F10-4FCEEF8C9596}" sibTransId="{89A0406F-439B-4FB0-B921-B8D9FE78ACE3}"/>
    <dgm:cxn modelId="{AA0B4EBB-2A38-48C0-982B-05B72EFC5511}" srcId="{B91AC876-0DF0-444A-BA3D-B7F61ADE406A}" destId="{49A913A6-C073-448A-A626-D8A5701E0790}" srcOrd="1" destOrd="0" parTransId="{8A94098B-54E9-467B-B27F-E9221FDA01A9}" sibTransId="{43869718-A053-48F3-A683-40FBF0C84377}"/>
    <dgm:cxn modelId="{22468071-2479-406B-87C7-7205D7E25676}" srcId="{8F640165-E45B-42F5-8662-F5CC6B7BC63A}" destId="{C1068165-65C9-477F-8CE1-4484E6CA4D4B}" srcOrd="2" destOrd="0" parTransId="{1E6D1BFC-3987-4F7D-A6BF-2AE85C7B1B09}" sibTransId="{C4475DC6-40FF-4454-8416-AE8F21DD97DF}"/>
    <dgm:cxn modelId="{B49879A3-8B72-4F47-9A9D-9208B0B83124}" type="presOf" srcId="{14F4AFF4-ED81-41B6-AE52-BE5E2E9861AD}" destId="{3E2F852F-F00F-4FAE-99D1-2FCA7B9DD124}" srcOrd="0" destOrd="0" presId="urn:microsoft.com/office/officeart/2005/8/layout/cycle4"/>
    <dgm:cxn modelId="{B3B716A5-5AB4-458E-B648-2E919B163FA8}" srcId="{865B32CF-310C-49EE-8A03-E4C0EB4C48E6}" destId="{7B3AECD4-0706-4A9C-8294-A452076DA052}" srcOrd="3" destOrd="0" parTransId="{3E019ADF-0135-4733-AD31-5B0C6D6EA200}" sibTransId="{36B17637-B346-4F14-8533-BDAF63CC796D}"/>
    <dgm:cxn modelId="{BC512963-8B99-4DEA-81C7-7079C9F15269}" type="presOf" srcId="{838DAFE6-C926-4C8E-9E99-0B9EFE60D751}" destId="{07C38324-FB10-43AF-98FA-BB36D155A9C0}" srcOrd="0" destOrd="3" presId="urn:microsoft.com/office/officeart/2005/8/layout/cycle4"/>
    <dgm:cxn modelId="{2886FB3D-504E-4173-8681-9D433154DD0B}" type="presOf" srcId="{1EFC9B3F-9648-4FBA-B788-E368BC7DE762}" destId="{1FE2E4A0-501F-4394-B4AA-61AFEF3A65F2}" srcOrd="1" destOrd="0" presId="urn:microsoft.com/office/officeart/2005/8/layout/cycle4"/>
    <dgm:cxn modelId="{E732F337-8A0F-4495-8382-E88A43A8782B}" type="presOf" srcId="{023B5935-41A6-49ED-AF59-DFAC99A1F1E1}" destId="{658EC494-1C02-4DF2-993C-7F619D39810A}" srcOrd="0" destOrd="0" presId="urn:microsoft.com/office/officeart/2005/8/layout/cycle4"/>
    <dgm:cxn modelId="{B6143E2D-9502-4EA2-A838-0A575437F48D}" type="presOf" srcId="{C1068165-65C9-477F-8CE1-4484E6CA4D4B}" destId="{07C38324-FB10-43AF-98FA-BB36D155A9C0}" srcOrd="0" destOrd="2" presId="urn:microsoft.com/office/officeart/2005/8/layout/cycle4"/>
    <dgm:cxn modelId="{D184A4E4-680D-4ECE-93B3-16273C54CBEA}" type="presOf" srcId="{8DED7CD8-51BD-434F-9751-EC042DF7EB63}" destId="{25427AC5-8544-4846-A209-471ADAD83E8D}" srcOrd="1" destOrd="1" presId="urn:microsoft.com/office/officeart/2005/8/layout/cycle4"/>
    <dgm:cxn modelId="{6C70BF48-E665-4A83-B995-98566DC2C44C}" type="presOf" srcId="{865B32CF-310C-49EE-8A03-E4C0EB4C48E6}" destId="{A7E629C8-AF7A-4270-8012-67A0E0B8D716}" srcOrd="0" destOrd="0" presId="urn:microsoft.com/office/officeart/2005/8/layout/cycle4"/>
    <dgm:cxn modelId="{88D71573-5E41-472E-985B-EBB44CCDA270}" type="presOf" srcId="{8DED7CD8-51BD-434F-9751-EC042DF7EB63}" destId="{658EC494-1C02-4DF2-993C-7F619D39810A}" srcOrd="0" destOrd="1" presId="urn:microsoft.com/office/officeart/2005/8/layout/cycle4"/>
    <dgm:cxn modelId="{1499C42E-CFC9-4ED9-8A2A-14C9EB4B6C3C}" srcId="{865B32CF-310C-49EE-8A03-E4C0EB4C48E6}" destId="{8F640165-E45B-42F5-8662-F5CC6B7BC63A}" srcOrd="0" destOrd="0" parTransId="{275B28B3-E3A6-4D71-AAF7-B202095B41E9}" sibTransId="{F097AB54-52DE-4EA7-A035-C75C9EEDCE11}"/>
    <dgm:cxn modelId="{878D662E-186D-4CE3-BB48-101962F8F92D}" type="presOf" srcId="{437181DC-A0F0-4B43-95CE-C3D59F062887}" destId="{FFB0F38C-81D3-4AA9-B8EE-EC2BD59268E3}" srcOrd="1" destOrd="0" presId="urn:microsoft.com/office/officeart/2005/8/layout/cycle4"/>
    <dgm:cxn modelId="{8187B073-A19E-4A41-8C23-4A83371A098D}" type="presOf" srcId="{C1068165-65C9-477F-8CE1-4484E6CA4D4B}" destId="{1FE2E4A0-501F-4394-B4AA-61AFEF3A65F2}" srcOrd="1" destOrd="2" presId="urn:microsoft.com/office/officeart/2005/8/layout/cycle4"/>
    <dgm:cxn modelId="{5DFB5953-1D00-41D4-AF4D-012986760192}" srcId="{7B3AECD4-0706-4A9C-8294-A452076DA052}" destId="{023B5935-41A6-49ED-AF59-DFAC99A1F1E1}" srcOrd="0" destOrd="0" parTransId="{972C8A47-99EB-4A46-8839-C251D2D08A0B}" sibTransId="{0869F4E5-3621-4CEC-9249-77B3B4F64172}"/>
    <dgm:cxn modelId="{21C12533-23B5-40A4-87E5-6051D394BDEA}" type="presOf" srcId="{7B3AECD4-0706-4A9C-8294-A452076DA052}" destId="{350BAFC8-AB99-4BE4-A6B8-E77B97679D23}" srcOrd="0" destOrd="0" presId="urn:microsoft.com/office/officeart/2005/8/layout/cycle4"/>
    <dgm:cxn modelId="{365EF241-0091-40FA-9AF6-5F9266F05AAC}" srcId="{865B32CF-310C-49EE-8A03-E4C0EB4C48E6}" destId="{B91AC876-0DF0-444A-BA3D-B7F61ADE406A}" srcOrd="2" destOrd="0" parTransId="{20687C69-68AF-4BD2-94B4-C791F341164D}" sibTransId="{CBF52713-5C7A-49BA-93C9-25073C6C11CB}"/>
    <dgm:cxn modelId="{EF297DC9-E357-474D-BCCE-73EDC811BE53}" type="presOf" srcId="{B91AC876-0DF0-444A-BA3D-B7F61ADE406A}" destId="{3EBFE093-DCB5-4D3D-94F5-742F9DD9A1FE}" srcOrd="0" destOrd="0" presId="urn:microsoft.com/office/officeart/2005/8/layout/cycle4"/>
    <dgm:cxn modelId="{7DBF87A0-6304-4DAA-9102-E28FCCBDE6B8}" type="presOf" srcId="{1BE6A462-1E54-428D-9BB7-0B14EB275101}" destId="{1FE2E4A0-501F-4394-B4AA-61AFEF3A65F2}" srcOrd="1" destOrd="1" presId="urn:microsoft.com/office/officeart/2005/8/layout/cycle4"/>
    <dgm:cxn modelId="{9EF2A849-2052-4CB4-953C-665881F415FA}" srcId="{B91AC876-0DF0-444A-BA3D-B7F61ADE406A}" destId="{437181DC-A0F0-4B43-95CE-C3D59F062887}" srcOrd="0" destOrd="0" parTransId="{81A4FEDE-004D-470B-9E53-555F0BAF0F06}" sibTransId="{8D2AC985-3CA4-4298-88C3-EA625B106FC3}"/>
    <dgm:cxn modelId="{FF10B894-7360-42B9-8B1C-59AA422D0717}" type="presOf" srcId="{49A913A6-C073-448A-A626-D8A5701E0790}" destId="{1BA7DE48-8B04-4CF9-B731-D9DCD970D0B0}" srcOrd="0" destOrd="1" presId="urn:microsoft.com/office/officeart/2005/8/layout/cycle4"/>
    <dgm:cxn modelId="{4BC93EC9-CE3E-45B8-AFE1-1AB9E8EE5AC8}" type="presOf" srcId="{437181DC-A0F0-4B43-95CE-C3D59F062887}" destId="{1BA7DE48-8B04-4CF9-B731-D9DCD970D0B0}" srcOrd="0" destOrd="0" presId="urn:microsoft.com/office/officeart/2005/8/layout/cycle4"/>
    <dgm:cxn modelId="{FD0800C5-1A49-465B-8061-F2990A7DAB8D}" type="presOf" srcId="{49A913A6-C073-448A-A626-D8A5701E0790}" destId="{FFB0F38C-81D3-4AA9-B8EE-EC2BD59268E3}" srcOrd="1" destOrd="1" presId="urn:microsoft.com/office/officeart/2005/8/layout/cycle4"/>
    <dgm:cxn modelId="{D559CD57-D87A-44F1-8D9C-5F207F1A8696}" srcId="{86D535FE-60EE-41F0-9087-729AF13847AE}" destId="{14F4AFF4-ED81-41B6-AE52-BE5E2E9861AD}" srcOrd="0" destOrd="0" parTransId="{BEE6F465-27F7-4E18-BF2C-D3FA2781E32A}" sibTransId="{D288A758-6CB2-45BD-BD27-17D7919F0A71}"/>
    <dgm:cxn modelId="{3FC613D2-2FDE-414E-8165-D4CA16532FC5}" srcId="{865B32CF-310C-49EE-8A03-E4C0EB4C48E6}" destId="{86D535FE-60EE-41F0-9087-729AF13847AE}" srcOrd="1" destOrd="0" parTransId="{FB679233-94FE-4EF9-B4B0-86532C3716E1}" sibTransId="{73DA118A-F866-415F-8FEA-F5ABDD9501A1}"/>
    <dgm:cxn modelId="{517EF606-A371-410C-9263-7CFE63F4DC46}" type="presOf" srcId="{1BE6A462-1E54-428D-9BB7-0B14EB275101}" destId="{07C38324-FB10-43AF-98FA-BB36D155A9C0}" srcOrd="0" destOrd="1" presId="urn:microsoft.com/office/officeart/2005/8/layout/cycle4"/>
    <dgm:cxn modelId="{57C8E6FE-5E58-4FD3-8782-5DF72869E281}" type="presOf" srcId="{14F4AFF4-ED81-41B6-AE52-BE5E2E9861AD}" destId="{095916B0-1748-4038-AA6F-B5D686B1E6B6}" srcOrd="1" destOrd="0" presId="urn:microsoft.com/office/officeart/2005/8/layout/cycle4"/>
    <dgm:cxn modelId="{CEDE5917-CE20-4527-8206-87CF585E7C6C}" type="presOf" srcId="{838DAFE6-C926-4C8E-9E99-0B9EFE60D751}" destId="{1FE2E4A0-501F-4394-B4AA-61AFEF3A65F2}" srcOrd="1" destOrd="3" presId="urn:microsoft.com/office/officeart/2005/8/layout/cycle4"/>
    <dgm:cxn modelId="{17889913-81A4-46DF-8EE8-FD3AD6FB4137}" srcId="{7B3AECD4-0706-4A9C-8294-A452076DA052}" destId="{8DED7CD8-51BD-434F-9751-EC042DF7EB63}" srcOrd="1" destOrd="0" parTransId="{4810FD64-AD05-4839-BF80-A67BD5F2BFC7}" sibTransId="{03D1E5A7-B8AE-4A7A-BD37-92810D4ED9F8}"/>
    <dgm:cxn modelId="{90D42FBF-B71A-45DB-9677-3B7D57F86E8C}" srcId="{8F640165-E45B-42F5-8662-F5CC6B7BC63A}" destId="{1EFC9B3F-9648-4FBA-B788-E368BC7DE762}" srcOrd="0" destOrd="0" parTransId="{E6888C06-4C2C-4C06-9101-30633D43B197}" sibTransId="{31D97491-BE0D-4EB9-AFC8-B5EE6779357E}"/>
    <dgm:cxn modelId="{A2721A06-3105-4043-AF9E-BBCF9999C9CE}" type="presOf" srcId="{86D535FE-60EE-41F0-9087-729AF13847AE}" destId="{854AFB7A-0FD9-4952-AFE4-91C8E0CA99AD}" srcOrd="0" destOrd="0" presId="urn:microsoft.com/office/officeart/2005/8/layout/cycle4"/>
    <dgm:cxn modelId="{5719F690-A404-4CCB-A392-207CC7A82D78}" type="presOf" srcId="{8F640165-E45B-42F5-8662-F5CC6B7BC63A}" destId="{D3421D2A-BE87-495F-B531-B4E5151B59B0}" srcOrd="0" destOrd="0" presId="urn:microsoft.com/office/officeart/2005/8/layout/cycle4"/>
    <dgm:cxn modelId="{5F05C2E8-E277-42D7-BF27-E87E1A9F8ACE}" type="presOf" srcId="{1EFC9B3F-9648-4FBA-B788-E368BC7DE762}" destId="{07C38324-FB10-43AF-98FA-BB36D155A9C0}" srcOrd="0" destOrd="0" presId="urn:microsoft.com/office/officeart/2005/8/layout/cycle4"/>
    <dgm:cxn modelId="{95B1AAEA-504B-4AAB-8277-ABD71F0AFDBA}" srcId="{8F640165-E45B-42F5-8662-F5CC6B7BC63A}" destId="{1BE6A462-1E54-428D-9BB7-0B14EB275101}" srcOrd="1" destOrd="0" parTransId="{61512B1B-8FD6-424C-9C66-CE9A31A830E7}" sibTransId="{7F40A0C4-D645-4E76-8AA7-D2852F2AD46E}"/>
    <dgm:cxn modelId="{2F3D7C61-E8CA-4634-82D6-8886A21981AE}" type="presParOf" srcId="{A7E629C8-AF7A-4270-8012-67A0E0B8D716}" destId="{F750DBDC-CCBF-410E-9272-ACCC3A20C3F6}" srcOrd="0" destOrd="0" presId="urn:microsoft.com/office/officeart/2005/8/layout/cycle4"/>
    <dgm:cxn modelId="{FAECD309-37D2-4F41-801D-93DA76A5DDF6}" type="presParOf" srcId="{F750DBDC-CCBF-410E-9272-ACCC3A20C3F6}" destId="{C5B33AA3-07D6-4632-A6E8-571B045D53F2}" srcOrd="0" destOrd="0" presId="urn:microsoft.com/office/officeart/2005/8/layout/cycle4"/>
    <dgm:cxn modelId="{60C2400E-A733-43BC-867C-08394534B6CC}" type="presParOf" srcId="{C5B33AA3-07D6-4632-A6E8-571B045D53F2}" destId="{07C38324-FB10-43AF-98FA-BB36D155A9C0}" srcOrd="0" destOrd="0" presId="urn:microsoft.com/office/officeart/2005/8/layout/cycle4"/>
    <dgm:cxn modelId="{EC033CA5-CF10-44B3-B715-5B3111E1F7DB}" type="presParOf" srcId="{C5B33AA3-07D6-4632-A6E8-571B045D53F2}" destId="{1FE2E4A0-501F-4394-B4AA-61AFEF3A65F2}" srcOrd="1" destOrd="0" presId="urn:microsoft.com/office/officeart/2005/8/layout/cycle4"/>
    <dgm:cxn modelId="{F851F0FE-D9C7-4F1F-8719-7A8C41DEFFC0}" type="presParOf" srcId="{F750DBDC-CCBF-410E-9272-ACCC3A20C3F6}" destId="{30988C54-E0C4-4F61-8728-230522B62359}" srcOrd="1" destOrd="0" presId="urn:microsoft.com/office/officeart/2005/8/layout/cycle4"/>
    <dgm:cxn modelId="{726154FB-7F74-4709-A522-CC05D70F70CE}" type="presParOf" srcId="{30988C54-E0C4-4F61-8728-230522B62359}" destId="{3E2F852F-F00F-4FAE-99D1-2FCA7B9DD124}" srcOrd="0" destOrd="0" presId="urn:microsoft.com/office/officeart/2005/8/layout/cycle4"/>
    <dgm:cxn modelId="{6E56CA22-E486-4FCE-8616-FCA23E877CBF}" type="presParOf" srcId="{30988C54-E0C4-4F61-8728-230522B62359}" destId="{095916B0-1748-4038-AA6F-B5D686B1E6B6}" srcOrd="1" destOrd="0" presId="urn:microsoft.com/office/officeart/2005/8/layout/cycle4"/>
    <dgm:cxn modelId="{5B19D4C6-6A16-488C-9391-7AA5CF766FC9}" type="presParOf" srcId="{F750DBDC-CCBF-410E-9272-ACCC3A20C3F6}" destId="{677F335F-2B76-4D26-9CA4-B475A9F81842}" srcOrd="2" destOrd="0" presId="urn:microsoft.com/office/officeart/2005/8/layout/cycle4"/>
    <dgm:cxn modelId="{EAFA2465-E243-490A-8BDE-C5251BDFF003}" type="presParOf" srcId="{677F335F-2B76-4D26-9CA4-B475A9F81842}" destId="{1BA7DE48-8B04-4CF9-B731-D9DCD970D0B0}" srcOrd="0" destOrd="0" presId="urn:microsoft.com/office/officeart/2005/8/layout/cycle4"/>
    <dgm:cxn modelId="{90014FCD-3F0C-4483-9280-42D6F03663AE}" type="presParOf" srcId="{677F335F-2B76-4D26-9CA4-B475A9F81842}" destId="{FFB0F38C-81D3-4AA9-B8EE-EC2BD59268E3}" srcOrd="1" destOrd="0" presId="urn:microsoft.com/office/officeart/2005/8/layout/cycle4"/>
    <dgm:cxn modelId="{BEB6A503-98B6-4160-8BE4-6A615273A45F}" type="presParOf" srcId="{F750DBDC-CCBF-410E-9272-ACCC3A20C3F6}" destId="{DE89A169-E886-4B19-BDF6-43C3177E6C60}" srcOrd="3" destOrd="0" presId="urn:microsoft.com/office/officeart/2005/8/layout/cycle4"/>
    <dgm:cxn modelId="{79D6D2DD-2DD0-4778-A097-A5587F9C5A23}" type="presParOf" srcId="{DE89A169-E886-4B19-BDF6-43C3177E6C60}" destId="{658EC494-1C02-4DF2-993C-7F619D39810A}" srcOrd="0" destOrd="0" presId="urn:microsoft.com/office/officeart/2005/8/layout/cycle4"/>
    <dgm:cxn modelId="{DD8A9F67-8A36-44A1-B3A7-63F14E1B459D}" type="presParOf" srcId="{DE89A169-E886-4B19-BDF6-43C3177E6C60}" destId="{25427AC5-8544-4846-A209-471ADAD83E8D}" srcOrd="1" destOrd="0" presId="urn:microsoft.com/office/officeart/2005/8/layout/cycle4"/>
    <dgm:cxn modelId="{07EC8A6C-F975-4392-A11A-4A0181FE35F1}" type="presParOf" srcId="{F750DBDC-CCBF-410E-9272-ACCC3A20C3F6}" destId="{EA35521E-0C80-410A-A1CB-948B138CE4D1}" srcOrd="4" destOrd="0" presId="urn:microsoft.com/office/officeart/2005/8/layout/cycle4"/>
    <dgm:cxn modelId="{73FF2913-3B02-452D-BE5C-45FCA20F6F41}" type="presParOf" srcId="{A7E629C8-AF7A-4270-8012-67A0E0B8D716}" destId="{3ED4900D-5548-41D7-8B87-A8CBCB60F3A0}" srcOrd="1" destOrd="0" presId="urn:microsoft.com/office/officeart/2005/8/layout/cycle4"/>
    <dgm:cxn modelId="{F8BA667D-8A5D-428B-A1B4-3B67244699AF}" type="presParOf" srcId="{3ED4900D-5548-41D7-8B87-A8CBCB60F3A0}" destId="{D3421D2A-BE87-495F-B531-B4E5151B59B0}" srcOrd="0" destOrd="0" presId="urn:microsoft.com/office/officeart/2005/8/layout/cycle4"/>
    <dgm:cxn modelId="{B60AF96D-F6D4-4B04-980E-7B90A635B56B}" type="presParOf" srcId="{3ED4900D-5548-41D7-8B87-A8CBCB60F3A0}" destId="{854AFB7A-0FD9-4952-AFE4-91C8E0CA99AD}" srcOrd="1" destOrd="0" presId="urn:microsoft.com/office/officeart/2005/8/layout/cycle4"/>
    <dgm:cxn modelId="{437A62E9-4C08-47A0-9E52-F3A426AA54BD}" type="presParOf" srcId="{3ED4900D-5548-41D7-8B87-A8CBCB60F3A0}" destId="{3EBFE093-DCB5-4D3D-94F5-742F9DD9A1FE}" srcOrd="2" destOrd="0" presId="urn:microsoft.com/office/officeart/2005/8/layout/cycle4"/>
    <dgm:cxn modelId="{B87653AA-95F9-43A3-B03E-5B9ABDF821EF}" type="presParOf" srcId="{3ED4900D-5548-41D7-8B87-A8CBCB60F3A0}" destId="{350BAFC8-AB99-4BE4-A6B8-E77B97679D23}" srcOrd="3" destOrd="0" presId="urn:microsoft.com/office/officeart/2005/8/layout/cycle4"/>
    <dgm:cxn modelId="{8BB208B0-7A9D-488A-8F60-AD6E0EAC0574}" type="presParOf" srcId="{3ED4900D-5548-41D7-8B87-A8CBCB60F3A0}" destId="{C1539618-84D9-4105-A3B0-813262B8A295}" srcOrd="4" destOrd="0" presId="urn:microsoft.com/office/officeart/2005/8/layout/cycle4"/>
    <dgm:cxn modelId="{6DAFE048-A7DF-4EC7-8D28-D20BC0BEF190}" type="presParOf" srcId="{A7E629C8-AF7A-4270-8012-67A0E0B8D716}" destId="{A86BF489-F371-4761-8824-B6D4DED22BDF}" srcOrd="2" destOrd="0" presId="urn:microsoft.com/office/officeart/2005/8/layout/cycle4"/>
    <dgm:cxn modelId="{835A8DFC-E8F4-4112-AD75-C45CD48172CF}" type="presParOf" srcId="{A7E629C8-AF7A-4270-8012-67A0E0B8D716}" destId="{46F758D0-35DA-4CE2-A5A5-E29EA6F1F9C9}"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30F0AD-D1CE-44AD-8CD2-0AC4D0E38077}" type="doc">
      <dgm:prSet loTypeId="urn:microsoft.com/office/officeart/2005/8/layout/vList3" loCatId="list" qsTypeId="urn:microsoft.com/office/officeart/2005/8/quickstyle/simple1" qsCatId="simple" csTypeId="urn:microsoft.com/office/officeart/2005/8/colors/colorful5" csCatId="colorful" phldr="1"/>
      <dgm:spPr/>
    </dgm:pt>
    <dgm:pt modelId="{B98F38DF-539D-46A5-A3C5-FB11AAB9ACEA}">
      <dgm:prSet phldrT="[Text]"/>
      <dgm:spPr/>
      <dgm:t>
        <a:bodyPr/>
        <a:lstStyle/>
        <a:p>
          <a:r>
            <a:rPr lang="es-EC" dirty="0" smtClean="0"/>
            <a:t>Tamaño del Proyecto</a:t>
          </a:r>
          <a:endParaRPr lang="es-EC" dirty="0"/>
        </a:p>
      </dgm:t>
    </dgm:pt>
    <dgm:pt modelId="{777B6EEB-31DC-495A-BEBF-79D4443AD20D}" type="parTrans" cxnId="{B08E4DFA-11BA-42B8-A769-AF00BF527355}">
      <dgm:prSet/>
      <dgm:spPr/>
      <dgm:t>
        <a:bodyPr/>
        <a:lstStyle/>
        <a:p>
          <a:endParaRPr lang="es-EC"/>
        </a:p>
      </dgm:t>
    </dgm:pt>
    <dgm:pt modelId="{6B0EAD63-3522-4A90-85BE-7F3D8C0E4F68}" type="sibTrans" cxnId="{B08E4DFA-11BA-42B8-A769-AF00BF527355}">
      <dgm:prSet/>
      <dgm:spPr/>
      <dgm:t>
        <a:bodyPr/>
        <a:lstStyle/>
        <a:p>
          <a:endParaRPr lang="es-EC"/>
        </a:p>
      </dgm:t>
    </dgm:pt>
    <dgm:pt modelId="{FC3E915B-36EF-4D7A-AB69-C8E7F3959314}">
      <dgm:prSet phldrT="[Text]"/>
      <dgm:spPr/>
      <dgm:t>
        <a:bodyPr/>
        <a:lstStyle/>
        <a:p>
          <a:r>
            <a:rPr lang="es-EC" dirty="0" smtClean="0"/>
            <a:t>Localización del proyecto</a:t>
          </a:r>
          <a:endParaRPr lang="es-EC" dirty="0"/>
        </a:p>
      </dgm:t>
    </dgm:pt>
    <dgm:pt modelId="{A3DFE8B0-F90C-40D6-ACBE-0E8A83EAE293}" type="parTrans" cxnId="{F39B349A-45D7-4CED-82F8-33DAAAA892B2}">
      <dgm:prSet/>
      <dgm:spPr/>
      <dgm:t>
        <a:bodyPr/>
        <a:lstStyle/>
        <a:p>
          <a:endParaRPr lang="es-EC"/>
        </a:p>
      </dgm:t>
    </dgm:pt>
    <dgm:pt modelId="{4BB190DC-027F-430D-8B54-9FD337269676}" type="sibTrans" cxnId="{F39B349A-45D7-4CED-82F8-33DAAAA892B2}">
      <dgm:prSet/>
      <dgm:spPr/>
      <dgm:t>
        <a:bodyPr/>
        <a:lstStyle/>
        <a:p>
          <a:endParaRPr lang="es-EC"/>
        </a:p>
      </dgm:t>
    </dgm:pt>
    <dgm:pt modelId="{790F5CE1-C91B-4021-B983-07817372609A}">
      <dgm:prSet phldrT="[Text]"/>
      <dgm:spPr/>
      <dgm:t>
        <a:bodyPr/>
        <a:lstStyle/>
        <a:p>
          <a:r>
            <a:rPr lang="es-EC" dirty="0" smtClean="0"/>
            <a:t>Ingeniería del proyecto</a:t>
          </a:r>
          <a:endParaRPr lang="es-EC" dirty="0"/>
        </a:p>
      </dgm:t>
    </dgm:pt>
    <dgm:pt modelId="{48003E62-B1A8-4C4F-AA1B-D5FFF6C85764}" type="parTrans" cxnId="{F167EF34-CB4D-44EA-B8BC-1FC82052722C}">
      <dgm:prSet/>
      <dgm:spPr/>
      <dgm:t>
        <a:bodyPr/>
        <a:lstStyle/>
        <a:p>
          <a:endParaRPr lang="es-EC"/>
        </a:p>
      </dgm:t>
    </dgm:pt>
    <dgm:pt modelId="{A2E73E1A-2C16-4AE9-A617-009C08A0377C}" type="sibTrans" cxnId="{F167EF34-CB4D-44EA-B8BC-1FC82052722C}">
      <dgm:prSet/>
      <dgm:spPr/>
      <dgm:t>
        <a:bodyPr/>
        <a:lstStyle/>
        <a:p>
          <a:endParaRPr lang="es-EC"/>
        </a:p>
      </dgm:t>
    </dgm:pt>
    <dgm:pt modelId="{DC42011D-3959-49E3-AC3F-FE5E19A376CF}" type="pres">
      <dgm:prSet presAssocID="{6C30F0AD-D1CE-44AD-8CD2-0AC4D0E38077}" presName="linearFlow" presStyleCnt="0">
        <dgm:presLayoutVars>
          <dgm:dir/>
          <dgm:resizeHandles val="exact"/>
        </dgm:presLayoutVars>
      </dgm:prSet>
      <dgm:spPr/>
    </dgm:pt>
    <dgm:pt modelId="{3E9CD9B6-A1F3-41AE-A4FC-744B7FF3DA6D}" type="pres">
      <dgm:prSet presAssocID="{B98F38DF-539D-46A5-A3C5-FB11AAB9ACEA}" presName="composite" presStyleCnt="0"/>
      <dgm:spPr/>
    </dgm:pt>
    <dgm:pt modelId="{6EBF6AFA-1A58-49F1-92AB-FAE064C8C646}" type="pres">
      <dgm:prSet presAssocID="{B98F38DF-539D-46A5-A3C5-FB11AAB9ACEA}" presName="imgShp" presStyleLbl="fgImgPlace1" presStyleIdx="0" presStyleCnt="3"/>
      <dgm:spPr>
        <a:blipFill rotWithShape="0">
          <a:blip xmlns:r="http://schemas.openxmlformats.org/officeDocument/2006/relationships" r:embed="rId1"/>
          <a:stretch>
            <a:fillRect/>
          </a:stretch>
        </a:blipFill>
      </dgm:spPr>
    </dgm:pt>
    <dgm:pt modelId="{D5FA4D61-4ADB-4D2D-96AF-9929424FF2EA}" type="pres">
      <dgm:prSet presAssocID="{B98F38DF-539D-46A5-A3C5-FB11AAB9ACEA}" presName="txShp" presStyleLbl="node1" presStyleIdx="0" presStyleCnt="3">
        <dgm:presLayoutVars>
          <dgm:bulletEnabled val="1"/>
        </dgm:presLayoutVars>
      </dgm:prSet>
      <dgm:spPr/>
      <dgm:t>
        <a:bodyPr/>
        <a:lstStyle/>
        <a:p>
          <a:endParaRPr lang="es-EC"/>
        </a:p>
      </dgm:t>
    </dgm:pt>
    <dgm:pt modelId="{F70CB561-99ED-4D06-A472-1D88CD1AD46B}" type="pres">
      <dgm:prSet presAssocID="{6B0EAD63-3522-4A90-85BE-7F3D8C0E4F68}" presName="spacing" presStyleCnt="0"/>
      <dgm:spPr/>
    </dgm:pt>
    <dgm:pt modelId="{FDA1CF26-06DD-4770-AFCE-633EE26524AE}" type="pres">
      <dgm:prSet presAssocID="{FC3E915B-36EF-4D7A-AB69-C8E7F3959314}" presName="composite" presStyleCnt="0"/>
      <dgm:spPr/>
    </dgm:pt>
    <dgm:pt modelId="{CF45B4C2-6AD9-45AF-924B-ACAE3AB55042}" type="pres">
      <dgm:prSet presAssocID="{FC3E915B-36EF-4D7A-AB69-C8E7F3959314}" presName="imgShp" presStyleLbl="fgImgPlace1" presStyleIdx="1" presStyleCnt="3"/>
      <dgm:spPr>
        <a:blipFill rotWithShape="0">
          <a:blip xmlns:r="http://schemas.openxmlformats.org/officeDocument/2006/relationships" r:embed="rId2"/>
          <a:stretch>
            <a:fillRect/>
          </a:stretch>
        </a:blipFill>
      </dgm:spPr>
    </dgm:pt>
    <dgm:pt modelId="{2E6DC5F9-CFE6-4463-8B74-5B17BBA3528E}" type="pres">
      <dgm:prSet presAssocID="{FC3E915B-36EF-4D7A-AB69-C8E7F3959314}" presName="txShp" presStyleLbl="node1" presStyleIdx="1" presStyleCnt="3">
        <dgm:presLayoutVars>
          <dgm:bulletEnabled val="1"/>
        </dgm:presLayoutVars>
      </dgm:prSet>
      <dgm:spPr/>
      <dgm:t>
        <a:bodyPr/>
        <a:lstStyle/>
        <a:p>
          <a:endParaRPr lang="es-EC"/>
        </a:p>
      </dgm:t>
    </dgm:pt>
    <dgm:pt modelId="{C9548093-82BF-401E-9C95-ED8EA828606E}" type="pres">
      <dgm:prSet presAssocID="{4BB190DC-027F-430D-8B54-9FD337269676}" presName="spacing" presStyleCnt="0"/>
      <dgm:spPr/>
    </dgm:pt>
    <dgm:pt modelId="{94057A06-413C-4715-A947-850583020AB7}" type="pres">
      <dgm:prSet presAssocID="{790F5CE1-C91B-4021-B983-07817372609A}" presName="composite" presStyleCnt="0"/>
      <dgm:spPr/>
    </dgm:pt>
    <dgm:pt modelId="{650F5D47-0E55-4FEA-9D27-3C8CE252E680}" type="pres">
      <dgm:prSet presAssocID="{790F5CE1-C91B-4021-B983-07817372609A}" presName="imgShp" presStyleLbl="fgImgPlace1" presStyleIdx="2" presStyleCnt="3"/>
      <dgm:spPr>
        <a:blipFill rotWithShape="0">
          <a:blip xmlns:r="http://schemas.openxmlformats.org/officeDocument/2006/relationships" r:embed="rId3"/>
          <a:stretch>
            <a:fillRect/>
          </a:stretch>
        </a:blipFill>
      </dgm:spPr>
    </dgm:pt>
    <dgm:pt modelId="{A4BE7046-0C1A-476A-8A0D-80A1A27D1590}" type="pres">
      <dgm:prSet presAssocID="{790F5CE1-C91B-4021-B983-07817372609A}" presName="txShp" presStyleLbl="node1" presStyleIdx="2" presStyleCnt="3">
        <dgm:presLayoutVars>
          <dgm:bulletEnabled val="1"/>
        </dgm:presLayoutVars>
      </dgm:prSet>
      <dgm:spPr/>
      <dgm:t>
        <a:bodyPr/>
        <a:lstStyle/>
        <a:p>
          <a:endParaRPr lang="es-EC"/>
        </a:p>
      </dgm:t>
    </dgm:pt>
  </dgm:ptLst>
  <dgm:cxnLst>
    <dgm:cxn modelId="{B08E4DFA-11BA-42B8-A769-AF00BF527355}" srcId="{6C30F0AD-D1CE-44AD-8CD2-0AC4D0E38077}" destId="{B98F38DF-539D-46A5-A3C5-FB11AAB9ACEA}" srcOrd="0" destOrd="0" parTransId="{777B6EEB-31DC-495A-BEBF-79D4443AD20D}" sibTransId="{6B0EAD63-3522-4A90-85BE-7F3D8C0E4F68}"/>
    <dgm:cxn modelId="{0FACAF21-8286-414C-B947-DA531E96C642}" type="presOf" srcId="{FC3E915B-36EF-4D7A-AB69-C8E7F3959314}" destId="{2E6DC5F9-CFE6-4463-8B74-5B17BBA3528E}" srcOrd="0" destOrd="0" presId="urn:microsoft.com/office/officeart/2005/8/layout/vList3"/>
    <dgm:cxn modelId="{EFD55A23-68CC-427A-A908-9790DA81AB00}" type="presOf" srcId="{B98F38DF-539D-46A5-A3C5-FB11AAB9ACEA}" destId="{D5FA4D61-4ADB-4D2D-96AF-9929424FF2EA}" srcOrd="0" destOrd="0" presId="urn:microsoft.com/office/officeart/2005/8/layout/vList3"/>
    <dgm:cxn modelId="{F39B349A-45D7-4CED-82F8-33DAAAA892B2}" srcId="{6C30F0AD-D1CE-44AD-8CD2-0AC4D0E38077}" destId="{FC3E915B-36EF-4D7A-AB69-C8E7F3959314}" srcOrd="1" destOrd="0" parTransId="{A3DFE8B0-F90C-40D6-ACBE-0E8A83EAE293}" sibTransId="{4BB190DC-027F-430D-8B54-9FD337269676}"/>
    <dgm:cxn modelId="{E47059C3-2DBE-48F5-B239-64C3B7A02E36}" type="presOf" srcId="{790F5CE1-C91B-4021-B983-07817372609A}" destId="{A4BE7046-0C1A-476A-8A0D-80A1A27D1590}" srcOrd="0" destOrd="0" presId="urn:microsoft.com/office/officeart/2005/8/layout/vList3"/>
    <dgm:cxn modelId="{F167EF34-CB4D-44EA-B8BC-1FC82052722C}" srcId="{6C30F0AD-D1CE-44AD-8CD2-0AC4D0E38077}" destId="{790F5CE1-C91B-4021-B983-07817372609A}" srcOrd="2" destOrd="0" parTransId="{48003E62-B1A8-4C4F-AA1B-D5FFF6C85764}" sibTransId="{A2E73E1A-2C16-4AE9-A617-009C08A0377C}"/>
    <dgm:cxn modelId="{AABDA864-E38A-4FD5-826C-9599B6C12B99}" type="presOf" srcId="{6C30F0AD-D1CE-44AD-8CD2-0AC4D0E38077}" destId="{DC42011D-3959-49E3-AC3F-FE5E19A376CF}" srcOrd="0" destOrd="0" presId="urn:microsoft.com/office/officeart/2005/8/layout/vList3"/>
    <dgm:cxn modelId="{5020C562-9A78-4176-86A9-7BE1A183ECA1}" type="presParOf" srcId="{DC42011D-3959-49E3-AC3F-FE5E19A376CF}" destId="{3E9CD9B6-A1F3-41AE-A4FC-744B7FF3DA6D}" srcOrd="0" destOrd="0" presId="urn:microsoft.com/office/officeart/2005/8/layout/vList3"/>
    <dgm:cxn modelId="{D4067C89-C82F-4915-96E8-215AE55ADEE7}" type="presParOf" srcId="{3E9CD9B6-A1F3-41AE-A4FC-744B7FF3DA6D}" destId="{6EBF6AFA-1A58-49F1-92AB-FAE064C8C646}" srcOrd="0" destOrd="0" presId="urn:microsoft.com/office/officeart/2005/8/layout/vList3"/>
    <dgm:cxn modelId="{6D8F060D-DE8A-4B5E-93B5-AB0766F98CD1}" type="presParOf" srcId="{3E9CD9B6-A1F3-41AE-A4FC-744B7FF3DA6D}" destId="{D5FA4D61-4ADB-4D2D-96AF-9929424FF2EA}" srcOrd="1" destOrd="0" presId="urn:microsoft.com/office/officeart/2005/8/layout/vList3"/>
    <dgm:cxn modelId="{211F0B28-227D-4232-9398-682EDE2F7009}" type="presParOf" srcId="{DC42011D-3959-49E3-AC3F-FE5E19A376CF}" destId="{F70CB561-99ED-4D06-A472-1D88CD1AD46B}" srcOrd="1" destOrd="0" presId="urn:microsoft.com/office/officeart/2005/8/layout/vList3"/>
    <dgm:cxn modelId="{9DC7EB90-1459-463D-9749-213331C6EC3F}" type="presParOf" srcId="{DC42011D-3959-49E3-AC3F-FE5E19A376CF}" destId="{FDA1CF26-06DD-4770-AFCE-633EE26524AE}" srcOrd="2" destOrd="0" presId="urn:microsoft.com/office/officeart/2005/8/layout/vList3"/>
    <dgm:cxn modelId="{B03E9BCA-E08F-41B0-845F-6ACAEC696E4A}" type="presParOf" srcId="{FDA1CF26-06DD-4770-AFCE-633EE26524AE}" destId="{CF45B4C2-6AD9-45AF-924B-ACAE3AB55042}" srcOrd="0" destOrd="0" presId="urn:microsoft.com/office/officeart/2005/8/layout/vList3"/>
    <dgm:cxn modelId="{6DEC7030-5882-4252-8593-59C80EAC4595}" type="presParOf" srcId="{FDA1CF26-06DD-4770-AFCE-633EE26524AE}" destId="{2E6DC5F9-CFE6-4463-8B74-5B17BBA3528E}" srcOrd="1" destOrd="0" presId="urn:microsoft.com/office/officeart/2005/8/layout/vList3"/>
    <dgm:cxn modelId="{179F337A-239E-4B6B-9275-FB3D6D18BF4E}" type="presParOf" srcId="{DC42011D-3959-49E3-AC3F-FE5E19A376CF}" destId="{C9548093-82BF-401E-9C95-ED8EA828606E}" srcOrd="3" destOrd="0" presId="urn:microsoft.com/office/officeart/2005/8/layout/vList3"/>
    <dgm:cxn modelId="{50E5EEB4-80C3-4067-900D-5B2C30957765}" type="presParOf" srcId="{DC42011D-3959-49E3-AC3F-FE5E19A376CF}" destId="{94057A06-413C-4715-A947-850583020AB7}" srcOrd="4" destOrd="0" presId="urn:microsoft.com/office/officeart/2005/8/layout/vList3"/>
    <dgm:cxn modelId="{F0B5EB41-78A0-47B2-8A3F-AAD400AD188F}" type="presParOf" srcId="{94057A06-413C-4715-A947-850583020AB7}" destId="{650F5D47-0E55-4FEA-9D27-3C8CE252E680}" srcOrd="0" destOrd="0" presId="urn:microsoft.com/office/officeart/2005/8/layout/vList3"/>
    <dgm:cxn modelId="{856EAD94-9C2F-4362-8899-14B26040C9E2}" type="presParOf" srcId="{94057A06-413C-4715-A947-850583020AB7}" destId="{A4BE7046-0C1A-476A-8A0D-80A1A27D159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886DE7-73D2-4EEE-8BA4-B3FF6B86BA4A}"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es-EC"/>
        </a:p>
      </dgm:t>
    </dgm:pt>
    <dgm:pt modelId="{4DD3A1E2-9DF6-4146-9C25-9F2EAEDE5B50}">
      <dgm:prSet phldrT="[Text]" custT="1"/>
      <dgm:spPr/>
      <dgm:t>
        <a:bodyPr/>
        <a:lstStyle/>
        <a:p>
          <a:pPr algn="ctr"/>
          <a:r>
            <a:rPr lang="es-EC" sz="1600" b="1" dirty="0" smtClean="0">
              <a:latin typeface="Century Gothic" pitchFamily="34" charset="0"/>
            </a:rPr>
            <a:t>MERCADO</a:t>
          </a:r>
        </a:p>
      </dgm:t>
    </dgm:pt>
    <dgm:pt modelId="{0E37D8EE-86E5-4FF6-9106-2CBA7B0B933A}" type="parTrans" cxnId="{1FE5DE76-6D04-43AA-A692-E7BD9ED5806B}">
      <dgm:prSet/>
      <dgm:spPr/>
      <dgm:t>
        <a:bodyPr/>
        <a:lstStyle/>
        <a:p>
          <a:endParaRPr lang="es-EC" sz="1800">
            <a:latin typeface="Century Gothic" pitchFamily="34" charset="0"/>
          </a:endParaRPr>
        </a:p>
      </dgm:t>
    </dgm:pt>
    <dgm:pt modelId="{FD8224F2-8283-4806-B04B-0564F5C9BBAA}" type="sibTrans" cxnId="{1FE5DE76-6D04-43AA-A692-E7BD9ED5806B}">
      <dgm:prSet/>
      <dgm:spPr/>
      <dgm:t>
        <a:bodyPr/>
        <a:lstStyle/>
        <a:p>
          <a:endParaRPr lang="es-EC" sz="1800">
            <a:latin typeface="Century Gothic" pitchFamily="34" charset="0"/>
          </a:endParaRPr>
        </a:p>
      </dgm:t>
    </dgm:pt>
    <dgm:pt modelId="{8A19BFF4-9388-427C-A7DC-13DDCF45CF3F}">
      <dgm:prSet phldrT="[Text]" custT="1"/>
      <dgm:spPr/>
      <dgm:t>
        <a:bodyPr/>
        <a:lstStyle/>
        <a:p>
          <a:pPr algn="ctr"/>
          <a:r>
            <a:rPr lang="es-EC" sz="1600" b="1" dirty="0" smtClean="0">
              <a:latin typeface="Century Gothic" pitchFamily="34" charset="0"/>
            </a:rPr>
            <a:t>RECURSOS FINANCIEROS</a:t>
          </a:r>
          <a:endParaRPr lang="es-EC" sz="1600" b="1" dirty="0">
            <a:latin typeface="Century Gothic" pitchFamily="34" charset="0"/>
          </a:endParaRPr>
        </a:p>
      </dgm:t>
    </dgm:pt>
    <dgm:pt modelId="{49576D1E-7E21-409A-9356-1CC33C3ADEAB}" type="parTrans" cxnId="{71FB09F3-90FE-4B32-978C-8ABC5B580AED}">
      <dgm:prSet/>
      <dgm:spPr/>
      <dgm:t>
        <a:bodyPr/>
        <a:lstStyle/>
        <a:p>
          <a:endParaRPr lang="es-EC" sz="1800">
            <a:latin typeface="Century Gothic" pitchFamily="34" charset="0"/>
          </a:endParaRPr>
        </a:p>
      </dgm:t>
    </dgm:pt>
    <dgm:pt modelId="{4576EE01-8825-4F70-BFE7-0B9522F8572D}" type="sibTrans" cxnId="{71FB09F3-90FE-4B32-978C-8ABC5B580AED}">
      <dgm:prSet/>
      <dgm:spPr/>
      <dgm:t>
        <a:bodyPr/>
        <a:lstStyle/>
        <a:p>
          <a:endParaRPr lang="es-EC" sz="1800">
            <a:latin typeface="Century Gothic" pitchFamily="34" charset="0"/>
          </a:endParaRPr>
        </a:p>
      </dgm:t>
    </dgm:pt>
    <dgm:pt modelId="{2E32BE00-11C1-45C0-9504-2D432B8DBE67}">
      <dgm:prSet phldrT="[Text]" custT="1"/>
      <dgm:spPr/>
      <dgm:t>
        <a:bodyPr/>
        <a:lstStyle/>
        <a:p>
          <a:pPr algn="l"/>
          <a:r>
            <a:rPr lang="es-EC" sz="1200" dirty="0" smtClean="0">
              <a:latin typeface="Century Gothic" pitchFamily="34" charset="0"/>
            </a:rPr>
            <a:t>Capital de trabajo  (Recursos propios y de terceros)</a:t>
          </a:r>
          <a:endParaRPr lang="es-EC" sz="1200" dirty="0">
            <a:latin typeface="Century Gothic" pitchFamily="34" charset="0"/>
          </a:endParaRPr>
        </a:p>
      </dgm:t>
    </dgm:pt>
    <dgm:pt modelId="{E5F8BE7F-06B3-4283-9F7C-DA504B2E39F8}" type="parTrans" cxnId="{8065D6EE-84BD-4B3C-9873-1ED843B1C12A}">
      <dgm:prSet/>
      <dgm:spPr/>
      <dgm:t>
        <a:bodyPr/>
        <a:lstStyle/>
        <a:p>
          <a:endParaRPr lang="es-EC" sz="1800">
            <a:latin typeface="Century Gothic" pitchFamily="34" charset="0"/>
          </a:endParaRPr>
        </a:p>
      </dgm:t>
    </dgm:pt>
    <dgm:pt modelId="{3DB10405-7A69-4DE4-B075-31EB15D72685}" type="sibTrans" cxnId="{8065D6EE-84BD-4B3C-9873-1ED843B1C12A}">
      <dgm:prSet/>
      <dgm:spPr/>
      <dgm:t>
        <a:bodyPr/>
        <a:lstStyle/>
        <a:p>
          <a:endParaRPr lang="es-EC" sz="1800">
            <a:latin typeface="Century Gothic" pitchFamily="34" charset="0"/>
          </a:endParaRPr>
        </a:p>
      </dgm:t>
    </dgm:pt>
    <dgm:pt modelId="{219E8766-295A-43B4-8C51-97F0CDFEFBAB}">
      <dgm:prSet phldrT="[Text]" custT="1"/>
      <dgm:spPr/>
      <dgm:t>
        <a:bodyPr/>
        <a:lstStyle/>
        <a:p>
          <a:pPr algn="l"/>
          <a:r>
            <a:rPr lang="es-EC" sz="1200" dirty="0" smtClean="0">
              <a:latin typeface="Century Gothic" pitchFamily="34" charset="0"/>
            </a:rPr>
            <a:t>Inversiones de:        Activos Fijos. Diferidos.		</a:t>
          </a:r>
          <a:endParaRPr lang="es-EC" sz="1200" dirty="0">
            <a:latin typeface="Century Gothic" pitchFamily="34" charset="0"/>
          </a:endParaRPr>
        </a:p>
      </dgm:t>
    </dgm:pt>
    <dgm:pt modelId="{2D2CE704-D83B-4E41-B9B1-FC356C0E3B51}" type="parTrans" cxnId="{C9CB943B-064B-4BD2-872A-2865199E1ACF}">
      <dgm:prSet/>
      <dgm:spPr/>
      <dgm:t>
        <a:bodyPr/>
        <a:lstStyle/>
        <a:p>
          <a:endParaRPr lang="es-EC" sz="1800">
            <a:latin typeface="Century Gothic" pitchFamily="34" charset="0"/>
          </a:endParaRPr>
        </a:p>
      </dgm:t>
    </dgm:pt>
    <dgm:pt modelId="{080D37D0-DCB1-4741-B017-196D497985F4}" type="sibTrans" cxnId="{C9CB943B-064B-4BD2-872A-2865199E1ACF}">
      <dgm:prSet/>
      <dgm:spPr/>
      <dgm:t>
        <a:bodyPr/>
        <a:lstStyle/>
        <a:p>
          <a:endParaRPr lang="es-EC" sz="1800">
            <a:latin typeface="Century Gothic" pitchFamily="34" charset="0"/>
          </a:endParaRPr>
        </a:p>
      </dgm:t>
    </dgm:pt>
    <dgm:pt modelId="{86272AA7-4234-419E-B0AC-3D98217D96DE}">
      <dgm:prSet phldrT="[Text]" custT="1"/>
      <dgm:spPr/>
      <dgm:t>
        <a:bodyPr/>
        <a:lstStyle/>
        <a:p>
          <a:pPr algn="ctr"/>
          <a:r>
            <a:rPr lang="es-EC" sz="1600" b="1" dirty="0" smtClean="0">
              <a:latin typeface="Century Gothic" pitchFamily="34" charset="0"/>
            </a:rPr>
            <a:t>TALENTO HUMANO</a:t>
          </a:r>
          <a:endParaRPr lang="es-EC" sz="1600" b="1" dirty="0">
            <a:latin typeface="Century Gothic" pitchFamily="34" charset="0"/>
          </a:endParaRPr>
        </a:p>
      </dgm:t>
    </dgm:pt>
    <dgm:pt modelId="{19841E77-6869-4E46-8CBA-A8AD31385F66}" type="parTrans" cxnId="{76A7D6B1-E35A-45C5-8BCC-196C29034406}">
      <dgm:prSet/>
      <dgm:spPr/>
      <dgm:t>
        <a:bodyPr/>
        <a:lstStyle/>
        <a:p>
          <a:endParaRPr lang="es-EC" sz="1800">
            <a:latin typeface="Century Gothic" pitchFamily="34" charset="0"/>
          </a:endParaRPr>
        </a:p>
      </dgm:t>
    </dgm:pt>
    <dgm:pt modelId="{0FD9E19E-175E-4B8E-B734-BD51FCFFF1C3}" type="sibTrans" cxnId="{76A7D6B1-E35A-45C5-8BCC-196C29034406}">
      <dgm:prSet/>
      <dgm:spPr/>
      <dgm:t>
        <a:bodyPr/>
        <a:lstStyle/>
        <a:p>
          <a:endParaRPr lang="es-EC" sz="1800">
            <a:latin typeface="Century Gothic" pitchFamily="34" charset="0"/>
          </a:endParaRPr>
        </a:p>
      </dgm:t>
    </dgm:pt>
    <dgm:pt modelId="{F10B2299-16EA-413F-92D0-245C02F9AC1A}">
      <dgm:prSet phldrT="[Text]" custT="1"/>
      <dgm:spPr/>
      <dgm:t>
        <a:bodyPr/>
        <a:lstStyle/>
        <a:p>
          <a:pPr algn="ctr"/>
          <a:r>
            <a:rPr lang="es-EC" sz="1600" b="1" dirty="0" smtClean="0">
              <a:latin typeface="Century Gothic" pitchFamily="34" charset="0"/>
            </a:rPr>
            <a:t>INSUMOS Y SUMINISTROS DE OFICINA</a:t>
          </a:r>
        </a:p>
      </dgm:t>
    </dgm:pt>
    <dgm:pt modelId="{5C002A30-38AA-4D14-8354-D42530F5F48E}" type="parTrans" cxnId="{58AA4093-1BE4-434C-A704-E7BD85D1DB20}">
      <dgm:prSet/>
      <dgm:spPr/>
      <dgm:t>
        <a:bodyPr/>
        <a:lstStyle/>
        <a:p>
          <a:endParaRPr lang="es-EC" sz="1800">
            <a:latin typeface="Century Gothic" pitchFamily="34" charset="0"/>
          </a:endParaRPr>
        </a:p>
      </dgm:t>
    </dgm:pt>
    <dgm:pt modelId="{C95C0305-6AAF-48D5-A6B9-9AD560337182}" type="sibTrans" cxnId="{58AA4093-1BE4-434C-A704-E7BD85D1DB20}">
      <dgm:prSet/>
      <dgm:spPr/>
      <dgm:t>
        <a:bodyPr/>
        <a:lstStyle/>
        <a:p>
          <a:endParaRPr lang="es-EC" sz="1800">
            <a:latin typeface="Century Gothic" pitchFamily="34" charset="0"/>
          </a:endParaRPr>
        </a:p>
      </dgm:t>
    </dgm:pt>
    <dgm:pt modelId="{1BA73072-65C0-4116-AF9E-9860C00D447A}">
      <dgm:prSet phldrT="[Text]" custT="1"/>
      <dgm:spPr/>
      <dgm:t>
        <a:bodyPr/>
        <a:lstStyle/>
        <a:p>
          <a:pPr algn="l"/>
          <a:r>
            <a:rPr lang="es-EC" sz="1200" b="1" dirty="0" smtClean="0">
              <a:latin typeface="Century Gothic" pitchFamily="34" charset="0"/>
            </a:rPr>
            <a:t>TEGNOLOGÍA Y MOBILIARIA</a:t>
          </a:r>
        </a:p>
      </dgm:t>
    </dgm:pt>
    <dgm:pt modelId="{245D49EB-849D-45D3-889B-425F6BC8B715}" type="parTrans" cxnId="{440CCFCB-9B59-4F62-843C-DD17B738ED6F}">
      <dgm:prSet/>
      <dgm:spPr/>
      <dgm:t>
        <a:bodyPr/>
        <a:lstStyle/>
        <a:p>
          <a:endParaRPr lang="es-EC" sz="1800">
            <a:latin typeface="Century Gothic" pitchFamily="34" charset="0"/>
          </a:endParaRPr>
        </a:p>
      </dgm:t>
    </dgm:pt>
    <dgm:pt modelId="{265E381F-4219-4F2F-A6E3-0CDB3E446FB7}" type="sibTrans" cxnId="{440CCFCB-9B59-4F62-843C-DD17B738ED6F}">
      <dgm:prSet/>
      <dgm:spPr/>
      <dgm:t>
        <a:bodyPr/>
        <a:lstStyle/>
        <a:p>
          <a:endParaRPr lang="es-EC" sz="1800">
            <a:latin typeface="Century Gothic" pitchFamily="34" charset="0"/>
          </a:endParaRPr>
        </a:p>
      </dgm:t>
    </dgm:pt>
    <dgm:pt modelId="{6012F7F6-F5C5-4DC3-9D0A-86012A8E5F33}">
      <dgm:prSet phldrT="[Text]" custT="1"/>
      <dgm:spPr/>
      <dgm:t>
        <a:bodyPr/>
        <a:lstStyle/>
        <a:p>
          <a:pPr algn="l"/>
          <a:r>
            <a:rPr lang="es-EC" sz="1200" dirty="0" smtClean="0">
              <a:latin typeface="Century Gothic" pitchFamily="34" charset="0"/>
            </a:rPr>
            <a:t>Cantidad necesaria de suministros e insumos de oficina. </a:t>
          </a:r>
          <a:endParaRPr lang="es-EC" sz="1200" dirty="0">
            <a:latin typeface="Century Gothic" pitchFamily="34" charset="0"/>
          </a:endParaRPr>
        </a:p>
      </dgm:t>
    </dgm:pt>
    <dgm:pt modelId="{CCEDB869-D9D2-4D1F-A3F9-614B28F12B34}" type="parTrans" cxnId="{27D6728C-D666-45DA-9E20-9E455C0722A9}">
      <dgm:prSet/>
      <dgm:spPr/>
      <dgm:t>
        <a:bodyPr/>
        <a:lstStyle/>
        <a:p>
          <a:endParaRPr lang="es-EC" sz="1800">
            <a:latin typeface="Century Gothic" pitchFamily="34" charset="0"/>
          </a:endParaRPr>
        </a:p>
      </dgm:t>
    </dgm:pt>
    <dgm:pt modelId="{7F7B31BA-1285-4347-908C-F9788DB7E956}" type="sibTrans" cxnId="{27D6728C-D666-45DA-9E20-9E455C0722A9}">
      <dgm:prSet/>
      <dgm:spPr/>
      <dgm:t>
        <a:bodyPr/>
        <a:lstStyle/>
        <a:p>
          <a:endParaRPr lang="es-EC" sz="1800">
            <a:latin typeface="Century Gothic" pitchFamily="34" charset="0"/>
          </a:endParaRPr>
        </a:p>
      </dgm:t>
    </dgm:pt>
    <dgm:pt modelId="{E1C2D6AA-8D4B-4AAE-8B4B-CCD64AC384F9}">
      <dgm:prSet phldrT="[Text]" custT="1"/>
      <dgm:spPr/>
      <dgm:t>
        <a:bodyPr/>
        <a:lstStyle/>
        <a:p>
          <a:pPr algn="l"/>
          <a:r>
            <a:rPr lang="es-EC" sz="1200" dirty="0" smtClean="0">
              <a:latin typeface="Century Gothic" pitchFamily="34" charset="0"/>
            </a:rPr>
            <a:t>Lugar donde se va ofrecer el servicio, tomado en cuenta la demanda insatisfecha.</a:t>
          </a:r>
          <a:endParaRPr lang="es-EC" sz="1200" dirty="0">
            <a:latin typeface="Century Gothic" pitchFamily="34" charset="0"/>
          </a:endParaRPr>
        </a:p>
      </dgm:t>
    </dgm:pt>
    <dgm:pt modelId="{04EC1B45-913A-4D41-982D-D3AD4EC859E8}" type="sibTrans" cxnId="{919AC68C-960B-4969-BCF7-98006769C6B3}">
      <dgm:prSet/>
      <dgm:spPr/>
      <dgm:t>
        <a:bodyPr/>
        <a:lstStyle/>
        <a:p>
          <a:endParaRPr lang="es-EC" sz="1800">
            <a:latin typeface="Century Gothic" pitchFamily="34" charset="0"/>
          </a:endParaRPr>
        </a:p>
      </dgm:t>
    </dgm:pt>
    <dgm:pt modelId="{F5D0D7EF-610F-4FD1-BD0B-0F211F0531F4}" type="parTrans" cxnId="{919AC68C-960B-4969-BCF7-98006769C6B3}">
      <dgm:prSet/>
      <dgm:spPr/>
      <dgm:t>
        <a:bodyPr/>
        <a:lstStyle/>
        <a:p>
          <a:endParaRPr lang="es-EC" sz="1800">
            <a:latin typeface="Century Gothic" pitchFamily="34" charset="0"/>
          </a:endParaRPr>
        </a:p>
      </dgm:t>
    </dgm:pt>
    <dgm:pt modelId="{F5A5A373-4049-4D13-9B58-8130DFB97E07}">
      <dgm:prSet phldrT="[Text]" custT="1"/>
      <dgm:spPr/>
      <dgm:t>
        <a:bodyPr/>
        <a:lstStyle/>
        <a:p>
          <a:pPr algn="l"/>
          <a:r>
            <a:rPr lang="es-EC" sz="1200" dirty="0" smtClean="0">
              <a:latin typeface="Century Gothic" pitchFamily="34" charset="0"/>
            </a:rPr>
            <a:t>Reclutamiento de personal.</a:t>
          </a:r>
          <a:endParaRPr lang="es-EC" sz="1200" dirty="0">
            <a:latin typeface="Century Gothic" pitchFamily="34" charset="0"/>
          </a:endParaRPr>
        </a:p>
      </dgm:t>
    </dgm:pt>
    <dgm:pt modelId="{0B3174B3-8D32-418F-98DC-251D0F54E27A}" type="parTrans" cxnId="{515E9AF4-A646-4C8B-9A59-EB351B1BDC14}">
      <dgm:prSet/>
      <dgm:spPr/>
      <dgm:t>
        <a:bodyPr/>
        <a:lstStyle/>
        <a:p>
          <a:endParaRPr lang="es-EC" sz="1800">
            <a:latin typeface="Century Gothic" pitchFamily="34" charset="0"/>
          </a:endParaRPr>
        </a:p>
      </dgm:t>
    </dgm:pt>
    <dgm:pt modelId="{6947558E-4E49-42FE-A0A6-7DC4A69313FD}" type="sibTrans" cxnId="{515E9AF4-A646-4C8B-9A59-EB351B1BDC14}">
      <dgm:prSet/>
      <dgm:spPr/>
      <dgm:t>
        <a:bodyPr/>
        <a:lstStyle/>
        <a:p>
          <a:endParaRPr lang="es-EC" sz="1800">
            <a:latin typeface="Century Gothic" pitchFamily="34" charset="0"/>
          </a:endParaRPr>
        </a:p>
      </dgm:t>
    </dgm:pt>
    <dgm:pt modelId="{F99669C9-FD75-4CB6-A658-7D0AC3D2B883}">
      <dgm:prSet phldrT="[Text]" custT="1"/>
      <dgm:spPr/>
      <dgm:t>
        <a:bodyPr/>
        <a:lstStyle/>
        <a:p>
          <a:pPr algn="l"/>
          <a:r>
            <a:rPr lang="es-EC" sz="1200" dirty="0" smtClean="0">
              <a:latin typeface="Century Gothic" pitchFamily="34" charset="0"/>
            </a:rPr>
            <a:t>Personal que  aportará el esfuerzo físico y mental en diferentes funciones.</a:t>
          </a:r>
          <a:endParaRPr lang="es-EC" sz="1200" dirty="0">
            <a:latin typeface="Century Gothic" pitchFamily="34" charset="0"/>
          </a:endParaRPr>
        </a:p>
      </dgm:t>
    </dgm:pt>
    <dgm:pt modelId="{B16B725A-81D7-4260-9D11-8CFCF6C01ACE}" type="parTrans" cxnId="{A05D4530-D808-4872-9D47-2085E761F3FE}">
      <dgm:prSet/>
      <dgm:spPr/>
      <dgm:t>
        <a:bodyPr/>
        <a:lstStyle/>
        <a:p>
          <a:endParaRPr lang="es-EC" sz="1800">
            <a:latin typeface="Century Gothic" pitchFamily="34" charset="0"/>
          </a:endParaRPr>
        </a:p>
      </dgm:t>
    </dgm:pt>
    <dgm:pt modelId="{BD3C9E57-9F27-4738-86C7-92390376A38A}" type="sibTrans" cxnId="{A05D4530-D808-4872-9D47-2085E761F3FE}">
      <dgm:prSet/>
      <dgm:spPr/>
      <dgm:t>
        <a:bodyPr/>
        <a:lstStyle/>
        <a:p>
          <a:endParaRPr lang="es-EC" sz="1800">
            <a:latin typeface="Century Gothic" pitchFamily="34" charset="0"/>
          </a:endParaRPr>
        </a:p>
      </dgm:t>
    </dgm:pt>
    <dgm:pt modelId="{4CB795E1-7F2E-41CA-B1C5-9255919A1F5C}">
      <dgm:prSet phldrT="[Text]" custT="1"/>
      <dgm:spPr/>
      <dgm:t>
        <a:bodyPr/>
        <a:lstStyle/>
        <a:p>
          <a:pPr algn="l"/>
          <a:r>
            <a:rPr lang="es-EC" sz="1200" dirty="0" smtClean="0">
              <a:latin typeface="Century Gothic" pitchFamily="34" charset="0"/>
            </a:rPr>
            <a:t>Inversión de tecnología de punta.</a:t>
          </a:r>
        </a:p>
      </dgm:t>
    </dgm:pt>
    <dgm:pt modelId="{7B1909A1-82B4-4682-A6AA-A198FC326183}" type="parTrans" cxnId="{C1808855-D24C-4F46-B9B1-D569B95CB633}">
      <dgm:prSet/>
      <dgm:spPr/>
      <dgm:t>
        <a:bodyPr/>
        <a:lstStyle/>
        <a:p>
          <a:endParaRPr lang="es-EC" sz="1600"/>
        </a:p>
      </dgm:t>
    </dgm:pt>
    <dgm:pt modelId="{EEB755B6-F82E-4E2B-9755-901B9EBD004F}" type="sibTrans" cxnId="{C1808855-D24C-4F46-B9B1-D569B95CB633}">
      <dgm:prSet/>
      <dgm:spPr/>
      <dgm:t>
        <a:bodyPr/>
        <a:lstStyle/>
        <a:p>
          <a:endParaRPr lang="es-EC" sz="1600"/>
        </a:p>
      </dgm:t>
    </dgm:pt>
    <dgm:pt modelId="{693C6BDF-00AE-47F7-AB1F-103846C4A358}">
      <dgm:prSet phldrT="[Text]" custT="1"/>
      <dgm:spPr/>
      <dgm:t>
        <a:bodyPr/>
        <a:lstStyle/>
        <a:p>
          <a:pPr algn="l"/>
          <a:r>
            <a:rPr lang="es-EC" sz="1200" dirty="0" smtClean="0">
              <a:latin typeface="Century Gothic" pitchFamily="34" charset="0"/>
            </a:rPr>
            <a:t>Muebles de calidad.</a:t>
          </a:r>
        </a:p>
      </dgm:t>
    </dgm:pt>
    <dgm:pt modelId="{16F10707-C86C-4BD7-B9BA-A3357685733E}" type="parTrans" cxnId="{C0BF0EFC-DFE7-4C41-954D-D5575B3AC5DB}">
      <dgm:prSet/>
      <dgm:spPr/>
      <dgm:t>
        <a:bodyPr/>
        <a:lstStyle/>
        <a:p>
          <a:endParaRPr lang="es-EC" sz="1600"/>
        </a:p>
      </dgm:t>
    </dgm:pt>
    <dgm:pt modelId="{A7488C49-EF30-4BB0-9064-CEFB07C599AA}" type="sibTrans" cxnId="{C0BF0EFC-DFE7-4C41-954D-D5575B3AC5DB}">
      <dgm:prSet/>
      <dgm:spPr/>
      <dgm:t>
        <a:bodyPr/>
        <a:lstStyle/>
        <a:p>
          <a:endParaRPr lang="es-EC" sz="1600"/>
        </a:p>
      </dgm:t>
    </dgm:pt>
    <dgm:pt modelId="{1827F4B1-FE58-4A18-AA0C-2E4DFAB13ADF}" type="pres">
      <dgm:prSet presAssocID="{30886DE7-73D2-4EEE-8BA4-B3FF6B86BA4A}" presName="Name0" presStyleCnt="0">
        <dgm:presLayoutVars>
          <dgm:dir/>
          <dgm:resizeHandles val="exact"/>
        </dgm:presLayoutVars>
      </dgm:prSet>
      <dgm:spPr/>
      <dgm:t>
        <a:bodyPr/>
        <a:lstStyle/>
        <a:p>
          <a:endParaRPr lang="es-EC"/>
        </a:p>
      </dgm:t>
    </dgm:pt>
    <dgm:pt modelId="{2BFD9E55-BE2E-422F-9A8D-E55FF73368F1}" type="pres">
      <dgm:prSet presAssocID="{30886DE7-73D2-4EEE-8BA4-B3FF6B86BA4A}" presName="fgShape" presStyleLbl="fgShp" presStyleIdx="0" presStyleCnt="1"/>
      <dgm:spPr/>
    </dgm:pt>
    <dgm:pt modelId="{C2CC4332-D025-40CD-A32C-71F5BD22225E}" type="pres">
      <dgm:prSet presAssocID="{30886DE7-73D2-4EEE-8BA4-B3FF6B86BA4A}" presName="linComp" presStyleCnt="0"/>
      <dgm:spPr/>
    </dgm:pt>
    <dgm:pt modelId="{E9C9A2A5-A0BC-4A86-A35E-1472D906351E}" type="pres">
      <dgm:prSet presAssocID="{4DD3A1E2-9DF6-4146-9C25-9F2EAEDE5B50}" presName="compNode" presStyleCnt="0"/>
      <dgm:spPr/>
    </dgm:pt>
    <dgm:pt modelId="{E3179786-5F9A-4B33-AF76-CD77039CD3AF}" type="pres">
      <dgm:prSet presAssocID="{4DD3A1E2-9DF6-4146-9C25-9F2EAEDE5B50}" presName="bkgdShape" presStyleLbl="node1" presStyleIdx="0" presStyleCnt="5"/>
      <dgm:spPr/>
      <dgm:t>
        <a:bodyPr/>
        <a:lstStyle/>
        <a:p>
          <a:endParaRPr lang="es-EC"/>
        </a:p>
      </dgm:t>
    </dgm:pt>
    <dgm:pt modelId="{637EA8A6-355F-4F64-A30C-7FCA6AC38CCA}" type="pres">
      <dgm:prSet presAssocID="{4DD3A1E2-9DF6-4146-9C25-9F2EAEDE5B50}" presName="nodeTx" presStyleLbl="node1" presStyleIdx="0" presStyleCnt="5">
        <dgm:presLayoutVars>
          <dgm:bulletEnabled val="1"/>
        </dgm:presLayoutVars>
      </dgm:prSet>
      <dgm:spPr/>
      <dgm:t>
        <a:bodyPr/>
        <a:lstStyle/>
        <a:p>
          <a:endParaRPr lang="es-EC"/>
        </a:p>
      </dgm:t>
    </dgm:pt>
    <dgm:pt modelId="{3BED393C-7114-415F-940C-F6C82B33C261}" type="pres">
      <dgm:prSet presAssocID="{4DD3A1E2-9DF6-4146-9C25-9F2EAEDE5B50}" presName="invisiNode" presStyleLbl="node1" presStyleIdx="0" presStyleCnt="5"/>
      <dgm:spPr/>
    </dgm:pt>
    <dgm:pt modelId="{8453AB88-6F09-41BE-85D5-E126620F96B9}" type="pres">
      <dgm:prSet presAssocID="{4DD3A1E2-9DF6-4146-9C25-9F2EAEDE5B50}" presName="imagNode" presStyleLbl="fgImgPlace1" presStyleIdx="0" presStyleCnt="5"/>
      <dgm:spPr>
        <a:blipFill rotWithShape="0">
          <a:blip xmlns:r="http://schemas.openxmlformats.org/officeDocument/2006/relationships" r:embed="rId1"/>
          <a:stretch>
            <a:fillRect/>
          </a:stretch>
        </a:blipFill>
      </dgm:spPr>
    </dgm:pt>
    <dgm:pt modelId="{30633406-79B2-43F9-AE11-C9378955978C}" type="pres">
      <dgm:prSet presAssocID="{FD8224F2-8283-4806-B04B-0564F5C9BBAA}" presName="sibTrans" presStyleLbl="sibTrans2D1" presStyleIdx="0" presStyleCnt="0"/>
      <dgm:spPr/>
      <dgm:t>
        <a:bodyPr/>
        <a:lstStyle/>
        <a:p>
          <a:endParaRPr lang="es-EC"/>
        </a:p>
      </dgm:t>
    </dgm:pt>
    <dgm:pt modelId="{7531153A-6FFD-44DF-94A3-1B5C84D72E2A}" type="pres">
      <dgm:prSet presAssocID="{8A19BFF4-9388-427C-A7DC-13DDCF45CF3F}" presName="compNode" presStyleCnt="0"/>
      <dgm:spPr/>
    </dgm:pt>
    <dgm:pt modelId="{DE3A9DC8-5048-4D4E-8B14-74DC078D98B5}" type="pres">
      <dgm:prSet presAssocID="{8A19BFF4-9388-427C-A7DC-13DDCF45CF3F}" presName="bkgdShape" presStyleLbl="node1" presStyleIdx="1" presStyleCnt="5"/>
      <dgm:spPr/>
      <dgm:t>
        <a:bodyPr/>
        <a:lstStyle/>
        <a:p>
          <a:endParaRPr lang="es-EC"/>
        </a:p>
      </dgm:t>
    </dgm:pt>
    <dgm:pt modelId="{74BC7F40-D47A-439B-80A2-12656C68EB29}" type="pres">
      <dgm:prSet presAssocID="{8A19BFF4-9388-427C-A7DC-13DDCF45CF3F}" presName="nodeTx" presStyleLbl="node1" presStyleIdx="1" presStyleCnt="5">
        <dgm:presLayoutVars>
          <dgm:bulletEnabled val="1"/>
        </dgm:presLayoutVars>
      </dgm:prSet>
      <dgm:spPr/>
      <dgm:t>
        <a:bodyPr/>
        <a:lstStyle/>
        <a:p>
          <a:endParaRPr lang="es-EC"/>
        </a:p>
      </dgm:t>
    </dgm:pt>
    <dgm:pt modelId="{76044079-EE1F-4324-968E-EF43122EC713}" type="pres">
      <dgm:prSet presAssocID="{8A19BFF4-9388-427C-A7DC-13DDCF45CF3F}" presName="invisiNode" presStyleLbl="node1" presStyleIdx="1" presStyleCnt="5"/>
      <dgm:spPr/>
    </dgm:pt>
    <dgm:pt modelId="{E12567D8-A50A-4023-8849-1BC60722D50E}" type="pres">
      <dgm:prSet presAssocID="{8A19BFF4-9388-427C-A7DC-13DDCF45CF3F}" presName="imagNode" presStyleLbl="fgImgPlace1" presStyleIdx="1" presStyleCnt="5"/>
      <dgm:spPr>
        <a:blipFill rotWithShape="0">
          <a:blip xmlns:r="http://schemas.openxmlformats.org/officeDocument/2006/relationships" r:embed="rId2"/>
          <a:stretch>
            <a:fillRect/>
          </a:stretch>
        </a:blipFill>
      </dgm:spPr>
    </dgm:pt>
    <dgm:pt modelId="{1C0D9339-5149-4CAE-8C9A-18C320560DB2}" type="pres">
      <dgm:prSet presAssocID="{4576EE01-8825-4F70-BFE7-0B9522F8572D}" presName="sibTrans" presStyleLbl="sibTrans2D1" presStyleIdx="0" presStyleCnt="0"/>
      <dgm:spPr/>
      <dgm:t>
        <a:bodyPr/>
        <a:lstStyle/>
        <a:p>
          <a:endParaRPr lang="es-EC"/>
        </a:p>
      </dgm:t>
    </dgm:pt>
    <dgm:pt modelId="{0844AC46-76F4-4994-B21E-24A2A18B6CEB}" type="pres">
      <dgm:prSet presAssocID="{86272AA7-4234-419E-B0AC-3D98217D96DE}" presName="compNode" presStyleCnt="0"/>
      <dgm:spPr/>
    </dgm:pt>
    <dgm:pt modelId="{83FC6C9A-4D57-4175-A0B9-0062351620E9}" type="pres">
      <dgm:prSet presAssocID="{86272AA7-4234-419E-B0AC-3D98217D96DE}" presName="bkgdShape" presStyleLbl="node1" presStyleIdx="2" presStyleCnt="5"/>
      <dgm:spPr/>
      <dgm:t>
        <a:bodyPr/>
        <a:lstStyle/>
        <a:p>
          <a:endParaRPr lang="es-EC"/>
        </a:p>
      </dgm:t>
    </dgm:pt>
    <dgm:pt modelId="{A0289079-7A09-4964-B7BE-0BEEB1EBCF11}" type="pres">
      <dgm:prSet presAssocID="{86272AA7-4234-419E-B0AC-3D98217D96DE}" presName="nodeTx" presStyleLbl="node1" presStyleIdx="2" presStyleCnt="5">
        <dgm:presLayoutVars>
          <dgm:bulletEnabled val="1"/>
        </dgm:presLayoutVars>
      </dgm:prSet>
      <dgm:spPr/>
      <dgm:t>
        <a:bodyPr/>
        <a:lstStyle/>
        <a:p>
          <a:endParaRPr lang="es-EC"/>
        </a:p>
      </dgm:t>
    </dgm:pt>
    <dgm:pt modelId="{561857C7-20CC-450A-8E95-D04968FB43E6}" type="pres">
      <dgm:prSet presAssocID="{86272AA7-4234-419E-B0AC-3D98217D96DE}" presName="invisiNode" presStyleLbl="node1" presStyleIdx="2" presStyleCnt="5"/>
      <dgm:spPr/>
    </dgm:pt>
    <dgm:pt modelId="{B790DACF-7043-484B-A436-A0362FD367BB}" type="pres">
      <dgm:prSet presAssocID="{86272AA7-4234-419E-B0AC-3D98217D96DE}" presName="imagNode" presStyleLbl="fgImgPlace1" presStyleIdx="2" presStyleCnt="5"/>
      <dgm:spPr>
        <a:blipFill rotWithShape="0">
          <a:blip xmlns:r="http://schemas.openxmlformats.org/officeDocument/2006/relationships" r:embed="rId3"/>
          <a:stretch>
            <a:fillRect/>
          </a:stretch>
        </a:blipFill>
      </dgm:spPr>
    </dgm:pt>
    <dgm:pt modelId="{B2C7D794-682B-4F58-8D60-08630018ECD1}" type="pres">
      <dgm:prSet presAssocID="{0FD9E19E-175E-4B8E-B734-BD51FCFFF1C3}" presName="sibTrans" presStyleLbl="sibTrans2D1" presStyleIdx="0" presStyleCnt="0"/>
      <dgm:spPr/>
      <dgm:t>
        <a:bodyPr/>
        <a:lstStyle/>
        <a:p>
          <a:endParaRPr lang="es-EC"/>
        </a:p>
      </dgm:t>
    </dgm:pt>
    <dgm:pt modelId="{6E0964CB-07B2-42E1-9EE5-D64CA19E46B6}" type="pres">
      <dgm:prSet presAssocID="{F10B2299-16EA-413F-92D0-245C02F9AC1A}" presName="compNode" presStyleCnt="0"/>
      <dgm:spPr/>
    </dgm:pt>
    <dgm:pt modelId="{52F9FA96-94BF-4FE9-84A3-A19843492950}" type="pres">
      <dgm:prSet presAssocID="{F10B2299-16EA-413F-92D0-245C02F9AC1A}" presName="bkgdShape" presStyleLbl="node1" presStyleIdx="3" presStyleCnt="5"/>
      <dgm:spPr/>
      <dgm:t>
        <a:bodyPr/>
        <a:lstStyle/>
        <a:p>
          <a:endParaRPr lang="es-EC"/>
        </a:p>
      </dgm:t>
    </dgm:pt>
    <dgm:pt modelId="{65496456-9487-4F38-9747-FC4F8BE5B8BC}" type="pres">
      <dgm:prSet presAssocID="{F10B2299-16EA-413F-92D0-245C02F9AC1A}" presName="nodeTx" presStyleLbl="node1" presStyleIdx="3" presStyleCnt="5">
        <dgm:presLayoutVars>
          <dgm:bulletEnabled val="1"/>
        </dgm:presLayoutVars>
      </dgm:prSet>
      <dgm:spPr/>
      <dgm:t>
        <a:bodyPr/>
        <a:lstStyle/>
        <a:p>
          <a:endParaRPr lang="es-EC"/>
        </a:p>
      </dgm:t>
    </dgm:pt>
    <dgm:pt modelId="{4A4B2CEC-C7AC-45C6-9997-8B6B0407F9C3}" type="pres">
      <dgm:prSet presAssocID="{F10B2299-16EA-413F-92D0-245C02F9AC1A}" presName="invisiNode" presStyleLbl="node1" presStyleIdx="3" presStyleCnt="5"/>
      <dgm:spPr/>
    </dgm:pt>
    <dgm:pt modelId="{8378F28A-3F48-467D-A5A6-56C6276AFDB5}" type="pres">
      <dgm:prSet presAssocID="{F10B2299-16EA-413F-92D0-245C02F9AC1A}" presName="imagNode" presStyleLbl="fgImgPlace1" presStyleIdx="3" presStyleCnt="5"/>
      <dgm:spPr>
        <a:blipFill rotWithShape="0">
          <a:blip xmlns:r="http://schemas.openxmlformats.org/officeDocument/2006/relationships" r:embed="rId4"/>
          <a:stretch>
            <a:fillRect/>
          </a:stretch>
        </a:blipFill>
      </dgm:spPr>
    </dgm:pt>
    <dgm:pt modelId="{EAA9CA58-9ACD-4D95-A7A1-EE0ACF020643}" type="pres">
      <dgm:prSet presAssocID="{C95C0305-6AAF-48D5-A6B9-9AD560337182}" presName="sibTrans" presStyleLbl="sibTrans2D1" presStyleIdx="0" presStyleCnt="0"/>
      <dgm:spPr/>
      <dgm:t>
        <a:bodyPr/>
        <a:lstStyle/>
        <a:p>
          <a:endParaRPr lang="es-EC"/>
        </a:p>
      </dgm:t>
    </dgm:pt>
    <dgm:pt modelId="{067C9E96-3B6C-40FA-BC6A-C57D140A9E20}" type="pres">
      <dgm:prSet presAssocID="{1BA73072-65C0-4116-AF9E-9860C00D447A}" presName="compNode" presStyleCnt="0"/>
      <dgm:spPr/>
    </dgm:pt>
    <dgm:pt modelId="{5060DFF4-0B04-459F-B40C-0E18481B9A63}" type="pres">
      <dgm:prSet presAssocID="{1BA73072-65C0-4116-AF9E-9860C00D447A}" presName="bkgdShape" presStyleLbl="node1" presStyleIdx="4" presStyleCnt="5"/>
      <dgm:spPr/>
      <dgm:t>
        <a:bodyPr/>
        <a:lstStyle/>
        <a:p>
          <a:endParaRPr lang="es-EC"/>
        </a:p>
      </dgm:t>
    </dgm:pt>
    <dgm:pt modelId="{8AE91189-6CE0-427F-A567-17055D04EDB6}" type="pres">
      <dgm:prSet presAssocID="{1BA73072-65C0-4116-AF9E-9860C00D447A}" presName="nodeTx" presStyleLbl="node1" presStyleIdx="4" presStyleCnt="5">
        <dgm:presLayoutVars>
          <dgm:bulletEnabled val="1"/>
        </dgm:presLayoutVars>
      </dgm:prSet>
      <dgm:spPr/>
      <dgm:t>
        <a:bodyPr/>
        <a:lstStyle/>
        <a:p>
          <a:endParaRPr lang="es-EC"/>
        </a:p>
      </dgm:t>
    </dgm:pt>
    <dgm:pt modelId="{9BDFEB96-A210-4A45-9F23-41061440094D}" type="pres">
      <dgm:prSet presAssocID="{1BA73072-65C0-4116-AF9E-9860C00D447A}" presName="invisiNode" presStyleLbl="node1" presStyleIdx="4" presStyleCnt="5"/>
      <dgm:spPr/>
    </dgm:pt>
    <dgm:pt modelId="{CAC48516-1B31-4472-B212-E342494DB1AA}" type="pres">
      <dgm:prSet presAssocID="{1BA73072-65C0-4116-AF9E-9860C00D447A}" presName="imagNode" presStyleLbl="fgImgPlace1" presStyleIdx="4" presStyleCnt="5"/>
      <dgm:spPr>
        <a:blipFill rotWithShape="0">
          <a:blip xmlns:r="http://schemas.openxmlformats.org/officeDocument/2006/relationships" r:embed="rId5"/>
          <a:stretch>
            <a:fillRect/>
          </a:stretch>
        </a:blipFill>
      </dgm:spPr>
    </dgm:pt>
  </dgm:ptLst>
  <dgm:cxnLst>
    <dgm:cxn modelId="{72049291-FA97-4CCF-847C-98172B0EA63B}" type="presOf" srcId="{219E8766-295A-43B4-8C51-97F0CDFEFBAB}" destId="{74BC7F40-D47A-439B-80A2-12656C68EB29}" srcOrd="1" destOrd="2" presId="urn:microsoft.com/office/officeart/2005/8/layout/hList7"/>
    <dgm:cxn modelId="{FF93AC5D-D074-46D3-9E39-F1D3443217EB}" type="presOf" srcId="{693C6BDF-00AE-47F7-AB1F-103846C4A358}" destId="{5060DFF4-0B04-459F-B40C-0E18481B9A63}" srcOrd="0" destOrd="2" presId="urn:microsoft.com/office/officeart/2005/8/layout/hList7"/>
    <dgm:cxn modelId="{F1B02E28-24DF-44FC-B68D-E912B06A0C97}" type="presOf" srcId="{4CB795E1-7F2E-41CA-B1C5-9255919A1F5C}" destId="{5060DFF4-0B04-459F-B40C-0E18481B9A63}" srcOrd="0" destOrd="1" presId="urn:microsoft.com/office/officeart/2005/8/layout/hList7"/>
    <dgm:cxn modelId="{987E2797-A87B-49F2-873E-AD16A518AC83}" type="presOf" srcId="{F10B2299-16EA-413F-92D0-245C02F9AC1A}" destId="{65496456-9487-4F38-9747-FC4F8BE5B8BC}" srcOrd="1" destOrd="0" presId="urn:microsoft.com/office/officeart/2005/8/layout/hList7"/>
    <dgm:cxn modelId="{46AD7F72-3137-4AF7-8306-1CC0A0562BBC}" type="presOf" srcId="{1BA73072-65C0-4116-AF9E-9860C00D447A}" destId="{5060DFF4-0B04-459F-B40C-0E18481B9A63}" srcOrd="0" destOrd="0" presId="urn:microsoft.com/office/officeart/2005/8/layout/hList7"/>
    <dgm:cxn modelId="{440CCFCB-9B59-4F62-843C-DD17B738ED6F}" srcId="{30886DE7-73D2-4EEE-8BA4-B3FF6B86BA4A}" destId="{1BA73072-65C0-4116-AF9E-9860C00D447A}" srcOrd="4" destOrd="0" parTransId="{245D49EB-849D-45D3-889B-425F6BC8B715}" sibTransId="{265E381F-4219-4F2F-A6E3-0CDB3E446FB7}"/>
    <dgm:cxn modelId="{BF76C60E-6171-43AF-A680-3B7A8BD34DEA}" type="presOf" srcId="{4DD3A1E2-9DF6-4146-9C25-9F2EAEDE5B50}" destId="{637EA8A6-355F-4F64-A30C-7FCA6AC38CCA}" srcOrd="1" destOrd="0" presId="urn:microsoft.com/office/officeart/2005/8/layout/hList7"/>
    <dgm:cxn modelId="{27D6728C-D666-45DA-9E20-9E455C0722A9}" srcId="{F10B2299-16EA-413F-92D0-245C02F9AC1A}" destId="{6012F7F6-F5C5-4DC3-9D0A-86012A8E5F33}" srcOrd="0" destOrd="0" parTransId="{CCEDB869-D9D2-4D1F-A3F9-614B28F12B34}" sibTransId="{7F7B31BA-1285-4347-908C-F9788DB7E956}"/>
    <dgm:cxn modelId="{71FB09F3-90FE-4B32-978C-8ABC5B580AED}" srcId="{30886DE7-73D2-4EEE-8BA4-B3FF6B86BA4A}" destId="{8A19BFF4-9388-427C-A7DC-13DDCF45CF3F}" srcOrd="1" destOrd="0" parTransId="{49576D1E-7E21-409A-9356-1CC33C3ADEAB}" sibTransId="{4576EE01-8825-4F70-BFE7-0B9522F8572D}"/>
    <dgm:cxn modelId="{A60FAC8C-051F-4064-A6B4-107C1092BA5B}" type="presOf" srcId="{E1C2D6AA-8D4B-4AAE-8B4B-CCD64AC384F9}" destId="{E3179786-5F9A-4B33-AF76-CD77039CD3AF}" srcOrd="0" destOrd="1" presId="urn:microsoft.com/office/officeart/2005/8/layout/hList7"/>
    <dgm:cxn modelId="{FA8B3221-B7A9-4A8B-AC17-58FDD2CBBA06}" type="presOf" srcId="{6012F7F6-F5C5-4DC3-9D0A-86012A8E5F33}" destId="{65496456-9487-4F38-9747-FC4F8BE5B8BC}" srcOrd="1" destOrd="1" presId="urn:microsoft.com/office/officeart/2005/8/layout/hList7"/>
    <dgm:cxn modelId="{515E9AF4-A646-4C8B-9A59-EB351B1BDC14}" srcId="{86272AA7-4234-419E-B0AC-3D98217D96DE}" destId="{F5A5A373-4049-4D13-9B58-8130DFB97E07}" srcOrd="0" destOrd="0" parTransId="{0B3174B3-8D32-418F-98DC-251D0F54E27A}" sibTransId="{6947558E-4E49-42FE-A0A6-7DC4A69313FD}"/>
    <dgm:cxn modelId="{8065D6EE-84BD-4B3C-9873-1ED843B1C12A}" srcId="{8A19BFF4-9388-427C-A7DC-13DDCF45CF3F}" destId="{2E32BE00-11C1-45C0-9504-2D432B8DBE67}" srcOrd="0" destOrd="0" parTransId="{E5F8BE7F-06B3-4283-9F7C-DA504B2E39F8}" sibTransId="{3DB10405-7A69-4DE4-B075-31EB15D72685}"/>
    <dgm:cxn modelId="{C0BF0EFC-DFE7-4C41-954D-D5575B3AC5DB}" srcId="{1BA73072-65C0-4116-AF9E-9860C00D447A}" destId="{693C6BDF-00AE-47F7-AB1F-103846C4A358}" srcOrd="1" destOrd="0" parTransId="{16F10707-C86C-4BD7-B9BA-A3357685733E}" sibTransId="{A7488C49-EF30-4BB0-9064-CEFB07C599AA}"/>
    <dgm:cxn modelId="{0FCED60E-4985-4E3C-9C47-3651C4D597CF}" type="presOf" srcId="{F99669C9-FD75-4CB6-A658-7D0AC3D2B883}" destId="{83FC6C9A-4D57-4175-A0B9-0062351620E9}" srcOrd="0" destOrd="2" presId="urn:microsoft.com/office/officeart/2005/8/layout/hList7"/>
    <dgm:cxn modelId="{40CA09C2-5D54-464C-A2E1-69E8CD855224}" type="presOf" srcId="{219E8766-295A-43B4-8C51-97F0CDFEFBAB}" destId="{DE3A9DC8-5048-4D4E-8B14-74DC078D98B5}" srcOrd="0" destOrd="2" presId="urn:microsoft.com/office/officeart/2005/8/layout/hList7"/>
    <dgm:cxn modelId="{CCFD09FE-9630-43B1-AB73-18A9FF53640C}" type="presOf" srcId="{8A19BFF4-9388-427C-A7DC-13DDCF45CF3F}" destId="{74BC7F40-D47A-439B-80A2-12656C68EB29}" srcOrd="1" destOrd="0" presId="urn:microsoft.com/office/officeart/2005/8/layout/hList7"/>
    <dgm:cxn modelId="{C9CB943B-064B-4BD2-872A-2865199E1ACF}" srcId="{8A19BFF4-9388-427C-A7DC-13DDCF45CF3F}" destId="{219E8766-295A-43B4-8C51-97F0CDFEFBAB}" srcOrd="1" destOrd="0" parTransId="{2D2CE704-D83B-4E41-B9B1-FC356C0E3B51}" sibTransId="{080D37D0-DCB1-4741-B017-196D497985F4}"/>
    <dgm:cxn modelId="{919AC68C-960B-4969-BCF7-98006769C6B3}" srcId="{4DD3A1E2-9DF6-4146-9C25-9F2EAEDE5B50}" destId="{E1C2D6AA-8D4B-4AAE-8B4B-CCD64AC384F9}" srcOrd="0" destOrd="0" parTransId="{F5D0D7EF-610F-4FD1-BD0B-0F211F0531F4}" sibTransId="{04EC1B45-913A-4D41-982D-D3AD4EC859E8}"/>
    <dgm:cxn modelId="{1E9F75F4-31B8-4424-8844-5996065141F0}" type="presOf" srcId="{0FD9E19E-175E-4B8E-B734-BD51FCFFF1C3}" destId="{B2C7D794-682B-4F58-8D60-08630018ECD1}" srcOrd="0" destOrd="0" presId="urn:microsoft.com/office/officeart/2005/8/layout/hList7"/>
    <dgm:cxn modelId="{C1808855-D24C-4F46-B9B1-D569B95CB633}" srcId="{1BA73072-65C0-4116-AF9E-9860C00D447A}" destId="{4CB795E1-7F2E-41CA-B1C5-9255919A1F5C}" srcOrd="0" destOrd="0" parTransId="{7B1909A1-82B4-4682-A6AA-A198FC326183}" sibTransId="{EEB755B6-F82E-4E2B-9755-901B9EBD004F}"/>
    <dgm:cxn modelId="{58AA4093-1BE4-434C-A704-E7BD85D1DB20}" srcId="{30886DE7-73D2-4EEE-8BA4-B3FF6B86BA4A}" destId="{F10B2299-16EA-413F-92D0-245C02F9AC1A}" srcOrd="3" destOrd="0" parTransId="{5C002A30-38AA-4D14-8354-D42530F5F48E}" sibTransId="{C95C0305-6AAF-48D5-A6B9-9AD560337182}"/>
    <dgm:cxn modelId="{0EF33E84-14A2-48F8-A8D5-5A612EF2B2F6}" type="presOf" srcId="{1BA73072-65C0-4116-AF9E-9860C00D447A}" destId="{8AE91189-6CE0-427F-A567-17055D04EDB6}" srcOrd="1" destOrd="0" presId="urn:microsoft.com/office/officeart/2005/8/layout/hList7"/>
    <dgm:cxn modelId="{EB29CE15-1A7C-4EE9-BCB5-0F88B3D0E11E}" type="presOf" srcId="{693C6BDF-00AE-47F7-AB1F-103846C4A358}" destId="{8AE91189-6CE0-427F-A567-17055D04EDB6}" srcOrd="1" destOrd="2" presId="urn:microsoft.com/office/officeart/2005/8/layout/hList7"/>
    <dgm:cxn modelId="{27480F43-7F53-4827-8159-4062220B2834}" type="presOf" srcId="{30886DE7-73D2-4EEE-8BA4-B3FF6B86BA4A}" destId="{1827F4B1-FE58-4A18-AA0C-2E4DFAB13ADF}" srcOrd="0" destOrd="0" presId="urn:microsoft.com/office/officeart/2005/8/layout/hList7"/>
    <dgm:cxn modelId="{9D3D5510-819B-4BA8-A7DD-E76F8B751F29}" type="presOf" srcId="{4576EE01-8825-4F70-BFE7-0B9522F8572D}" destId="{1C0D9339-5149-4CAE-8C9A-18C320560DB2}" srcOrd="0" destOrd="0" presId="urn:microsoft.com/office/officeart/2005/8/layout/hList7"/>
    <dgm:cxn modelId="{03185C1A-C4E6-41CD-8947-E595339AEB22}" type="presOf" srcId="{86272AA7-4234-419E-B0AC-3D98217D96DE}" destId="{A0289079-7A09-4964-B7BE-0BEEB1EBCF11}" srcOrd="1" destOrd="0" presId="urn:microsoft.com/office/officeart/2005/8/layout/hList7"/>
    <dgm:cxn modelId="{C6934E5F-93D2-43F0-BA6E-026D2A9E23AD}" type="presOf" srcId="{6012F7F6-F5C5-4DC3-9D0A-86012A8E5F33}" destId="{52F9FA96-94BF-4FE9-84A3-A19843492950}" srcOrd="0" destOrd="1" presId="urn:microsoft.com/office/officeart/2005/8/layout/hList7"/>
    <dgm:cxn modelId="{D4AD49A5-DBFD-49B4-AF26-CEB2586D49B0}" type="presOf" srcId="{F5A5A373-4049-4D13-9B58-8130DFB97E07}" destId="{83FC6C9A-4D57-4175-A0B9-0062351620E9}" srcOrd="0" destOrd="1" presId="urn:microsoft.com/office/officeart/2005/8/layout/hList7"/>
    <dgm:cxn modelId="{81416AEB-4D2C-4C84-AD5E-0084DEE0BA80}" type="presOf" srcId="{FD8224F2-8283-4806-B04B-0564F5C9BBAA}" destId="{30633406-79B2-43F9-AE11-C9378955978C}" srcOrd="0" destOrd="0" presId="urn:microsoft.com/office/officeart/2005/8/layout/hList7"/>
    <dgm:cxn modelId="{E245A762-71A4-432E-833C-7EADEB96ABC2}" type="presOf" srcId="{C95C0305-6AAF-48D5-A6B9-9AD560337182}" destId="{EAA9CA58-9ACD-4D95-A7A1-EE0ACF020643}" srcOrd="0" destOrd="0" presId="urn:microsoft.com/office/officeart/2005/8/layout/hList7"/>
    <dgm:cxn modelId="{F1850E63-1A26-4040-8189-235A0394F16A}" type="presOf" srcId="{F5A5A373-4049-4D13-9B58-8130DFB97E07}" destId="{A0289079-7A09-4964-B7BE-0BEEB1EBCF11}" srcOrd="1" destOrd="1" presId="urn:microsoft.com/office/officeart/2005/8/layout/hList7"/>
    <dgm:cxn modelId="{9ED273BE-7BA0-4E92-92B0-C7ACE8A13862}" type="presOf" srcId="{2E32BE00-11C1-45C0-9504-2D432B8DBE67}" destId="{74BC7F40-D47A-439B-80A2-12656C68EB29}" srcOrd="1" destOrd="1" presId="urn:microsoft.com/office/officeart/2005/8/layout/hList7"/>
    <dgm:cxn modelId="{81BE12F3-1AE0-4CD6-8F68-BD3764BEB24F}" type="presOf" srcId="{4CB795E1-7F2E-41CA-B1C5-9255919A1F5C}" destId="{8AE91189-6CE0-427F-A567-17055D04EDB6}" srcOrd="1" destOrd="1" presId="urn:microsoft.com/office/officeart/2005/8/layout/hList7"/>
    <dgm:cxn modelId="{AF0D0F3E-4609-4BB6-9749-0713B0E3A80F}" type="presOf" srcId="{F99669C9-FD75-4CB6-A658-7D0AC3D2B883}" destId="{A0289079-7A09-4964-B7BE-0BEEB1EBCF11}" srcOrd="1" destOrd="2" presId="urn:microsoft.com/office/officeart/2005/8/layout/hList7"/>
    <dgm:cxn modelId="{9FDC5388-511A-40EC-9C8C-B2F59D47AA2A}" type="presOf" srcId="{8A19BFF4-9388-427C-A7DC-13DDCF45CF3F}" destId="{DE3A9DC8-5048-4D4E-8B14-74DC078D98B5}" srcOrd="0" destOrd="0" presId="urn:microsoft.com/office/officeart/2005/8/layout/hList7"/>
    <dgm:cxn modelId="{A05D4530-D808-4872-9D47-2085E761F3FE}" srcId="{86272AA7-4234-419E-B0AC-3D98217D96DE}" destId="{F99669C9-FD75-4CB6-A658-7D0AC3D2B883}" srcOrd="1" destOrd="0" parTransId="{B16B725A-81D7-4260-9D11-8CFCF6C01ACE}" sibTransId="{BD3C9E57-9F27-4738-86C7-92390376A38A}"/>
    <dgm:cxn modelId="{2B86B61C-6079-41DC-8BE5-FC725AD17707}" type="presOf" srcId="{4DD3A1E2-9DF6-4146-9C25-9F2EAEDE5B50}" destId="{E3179786-5F9A-4B33-AF76-CD77039CD3AF}" srcOrd="0" destOrd="0" presId="urn:microsoft.com/office/officeart/2005/8/layout/hList7"/>
    <dgm:cxn modelId="{1FE5DE76-6D04-43AA-A692-E7BD9ED5806B}" srcId="{30886DE7-73D2-4EEE-8BA4-B3FF6B86BA4A}" destId="{4DD3A1E2-9DF6-4146-9C25-9F2EAEDE5B50}" srcOrd="0" destOrd="0" parTransId="{0E37D8EE-86E5-4FF6-9106-2CBA7B0B933A}" sibTransId="{FD8224F2-8283-4806-B04B-0564F5C9BBAA}"/>
    <dgm:cxn modelId="{554BFFE3-6ABA-485D-A5E4-AD515EA5AFC6}" type="presOf" srcId="{F10B2299-16EA-413F-92D0-245C02F9AC1A}" destId="{52F9FA96-94BF-4FE9-84A3-A19843492950}" srcOrd="0" destOrd="0" presId="urn:microsoft.com/office/officeart/2005/8/layout/hList7"/>
    <dgm:cxn modelId="{4ED84554-0707-46E5-912A-88E6CDD605BD}" type="presOf" srcId="{E1C2D6AA-8D4B-4AAE-8B4B-CCD64AC384F9}" destId="{637EA8A6-355F-4F64-A30C-7FCA6AC38CCA}" srcOrd="1" destOrd="1" presId="urn:microsoft.com/office/officeart/2005/8/layout/hList7"/>
    <dgm:cxn modelId="{4E7CF245-F5A0-4E50-8EF1-DF2B552C1860}" type="presOf" srcId="{2E32BE00-11C1-45C0-9504-2D432B8DBE67}" destId="{DE3A9DC8-5048-4D4E-8B14-74DC078D98B5}" srcOrd="0" destOrd="1" presId="urn:microsoft.com/office/officeart/2005/8/layout/hList7"/>
    <dgm:cxn modelId="{76A7D6B1-E35A-45C5-8BCC-196C29034406}" srcId="{30886DE7-73D2-4EEE-8BA4-B3FF6B86BA4A}" destId="{86272AA7-4234-419E-B0AC-3D98217D96DE}" srcOrd="2" destOrd="0" parTransId="{19841E77-6869-4E46-8CBA-A8AD31385F66}" sibTransId="{0FD9E19E-175E-4B8E-B734-BD51FCFFF1C3}"/>
    <dgm:cxn modelId="{3FAAF657-7D59-41A6-A939-406ACE5CF974}" type="presOf" srcId="{86272AA7-4234-419E-B0AC-3D98217D96DE}" destId="{83FC6C9A-4D57-4175-A0B9-0062351620E9}" srcOrd="0" destOrd="0" presId="urn:microsoft.com/office/officeart/2005/8/layout/hList7"/>
    <dgm:cxn modelId="{250B18B0-1E79-4DD2-8C9E-D479FCCA1420}" type="presParOf" srcId="{1827F4B1-FE58-4A18-AA0C-2E4DFAB13ADF}" destId="{2BFD9E55-BE2E-422F-9A8D-E55FF73368F1}" srcOrd="0" destOrd="0" presId="urn:microsoft.com/office/officeart/2005/8/layout/hList7"/>
    <dgm:cxn modelId="{C7BDEB61-A994-44D0-9F41-4DD42D633B8B}" type="presParOf" srcId="{1827F4B1-FE58-4A18-AA0C-2E4DFAB13ADF}" destId="{C2CC4332-D025-40CD-A32C-71F5BD22225E}" srcOrd="1" destOrd="0" presId="urn:microsoft.com/office/officeart/2005/8/layout/hList7"/>
    <dgm:cxn modelId="{C99ACAA2-3382-4A83-B155-AA6BBAA8EEF9}" type="presParOf" srcId="{C2CC4332-D025-40CD-A32C-71F5BD22225E}" destId="{E9C9A2A5-A0BC-4A86-A35E-1472D906351E}" srcOrd="0" destOrd="0" presId="urn:microsoft.com/office/officeart/2005/8/layout/hList7"/>
    <dgm:cxn modelId="{B6FB0B1C-8F6D-4DBF-B7AE-D5BEF96363F4}" type="presParOf" srcId="{E9C9A2A5-A0BC-4A86-A35E-1472D906351E}" destId="{E3179786-5F9A-4B33-AF76-CD77039CD3AF}" srcOrd="0" destOrd="0" presId="urn:microsoft.com/office/officeart/2005/8/layout/hList7"/>
    <dgm:cxn modelId="{22359919-FA3C-4AD2-BC3D-F9E85FB6CDFE}" type="presParOf" srcId="{E9C9A2A5-A0BC-4A86-A35E-1472D906351E}" destId="{637EA8A6-355F-4F64-A30C-7FCA6AC38CCA}" srcOrd="1" destOrd="0" presId="urn:microsoft.com/office/officeart/2005/8/layout/hList7"/>
    <dgm:cxn modelId="{94F8AE66-3271-49C7-90B1-584A77B0B43B}" type="presParOf" srcId="{E9C9A2A5-A0BC-4A86-A35E-1472D906351E}" destId="{3BED393C-7114-415F-940C-F6C82B33C261}" srcOrd="2" destOrd="0" presId="urn:microsoft.com/office/officeart/2005/8/layout/hList7"/>
    <dgm:cxn modelId="{5E7D3094-B1C8-4729-8A8D-D4679EA171DF}" type="presParOf" srcId="{E9C9A2A5-A0BC-4A86-A35E-1472D906351E}" destId="{8453AB88-6F09-41BE-85D5-E126620F96B9}" srcOrd="3" destOrd="0" presId="urn:microsoft.com/office/officeart/2005/8/layout/hList7"/>
    <dgm:cxn modelId="{E1D1BCF3-E108-40A3-9DEC-3A7850734C84}" type="presParOf" srcId="{C2CC4332-D025-40CD-A32C-71F5BD22225E}" destId="{30633406-79B2-43F9-AE11-C9378955978C}" srcOrd="1" destOrd="0" presId="urn:microsoft.com/office/officeart/2005/8/layout/hList7"/>
    <dgm:cxn modelId="{1F172D97-A305-4ADE-8044-1E8E6CE25C2A}" type="presParOf" srcId="{C2CC4332-D025-40CD-A32C-71F5BD22225E}" destId="{7531153A-6FFD-44DF-94A3-1B5C84D72E2A}" srcOrd="2" destOrd="0" presId="urn:microsoft.com/office/officeart/2005/8/layout/hList7"/>
    <dgm:cxn modelId="{ED755615-0792-4390-940E-1BD6EEFB5262}" type="presParOf" srcId="{7531153A-6FFD-44DF-94A3-1B5C84D72E2A}" destId="{DE3A9DC8-5048-4D4E-8B14-74DC078D98B5}" srcOrd="0" destOrd="0" presId="urn:microsoft.com/office/officeart/2005/8/layout/hList7"/>
    <dgm:cxn modelId="{64AF3B8C-38BD-41C3-AC18-379BABF8283F}" type="presParOf" srcId="{7531153A-6FFD-44DF-94A3-1B5C84D72E2A}" destId="{74BC7F40-D47A-439B-80A2-12656C68EB29}" srcOrd="1" destOrd="0" presId="urn:microsoft.com/office/officeart/2005/8/layout/hList7"/>
    <dgm:cxn modelId="{CEA8770A-3546-413F-831F-4E7F30F92669}" type="presParOf" srcId="{7531153A-6FFD-44DF-94A3-1B5C84D72E2A}" destId="{76044079-EE1F-4324-968E-EF43122EC713}" srcOrd="2" destOrd="0" presId="urn:microsoft.com/office/officeart/2005/8/layout/hList7"/>
    <dgm:cxn modelId="{2C775A71-FD46-4987-9A69-ACC5E557E945}" type="presParOf" srcId="{7531153A-6FFD-44DF-94A3-1B5C84D72E2A}" destId="{E12567D8-A50A-4023-8849-1BC60722D50E}" srcOrd="3" destOrd="0" presId="urn:microsoft.com/office/officeart/2005/8/layout/hList7"/>
    <dgm:cxn modelId="{1197C650-BDB9-46A3-98B8-DBC071E6873C}" type="presParOf" srcId="{C2CC4332-D025-40CD-A32C-71F5BD22225E}" destId="{1C0D9339-5149-4CAE-8C9A-18C320560DB2}" srcOrd="3" destOrd="0" presId="urn:microsoft.com/office/officeart/2005/8/layout/hList7"/>
    <dgm:cxn modelId="{B0A2EDBD-73FB-4F75-A22F-3F304FA2C194}" type="presParOf" srcId="{C2CC4332-D025-40CD-A32C-71F5BD22225E}" destId="{0844AC46-76F4-4994-B21E-24A2A18B6CEB}" srcOrd="4" destOrd="0" presId="urn:microsoft.com/office/officeart/2005/8/layout/hList7"/>
    <dgm:cxn modelId="{DABD8F3F-0B1B-4212-9861-4098BFAEA84E}" type="presParOf" srcId="{0844AC46-76F4-4994-B21E-24A2A18B6CEB}" destId="{83FC6C9A-4D57-4175-A0B9-0062351620E9}" srcOrd="0" destOrd="0" presId="urn:microsoft.com/office/officeart/2005/8/layout/hList7"/>
    <dgm:cxn modelId="{AA47AE1A-A84E-4FDC-B5FF-56E7AF8B63F9}" type="presParOf" srcId="{0844AC46-76F4-4994-B21E-24A2A18B6CEB}" destId="{A0289079-7A09-4964-B7BE-0BEEB1EBCF11}" srcOrd="1" destOrd="0" presId="urn:microsoft.com/office/officeart/2005/8/layout/hList7"/>
    <dgm:cxn modelId="{5AE5DCB0-0B65-4F3E-9211-F20B512F9493}" type="presParOf" srcId="{0844AC46-76F4-4994-B21E-24A2A18B6CEB}" destId="{561857C7-20CC-450A-8E95-D04968FB43E6}" srcOrd="2" destOrd="0" presId="urn:microsoft.com/office/officeart/2005/8/layout/hList7"/>
    <dgm:cxn modelId="{50FA896C-3CE4-451C-BEB9-EC5ACA1CED1F}" type="presParOf" srcId="{0844AC46-76F4-4994-B21E-24A2A18B6CEB}" destId="{B790DACF-7043-484B-A436-A0362FD367BB}" srcOrd="3" destOrd="0" presId="urn:microsoft.com/office/officeart/2005/8/layout/hList7"/>
    <dgm:cxn modelId="{85AAB906-73E7-4A4C-8658-1668C80BB8C4}" type="presParOf" srcId="{C2CC4332-D025-40CD-A32C-71F5BD22225E}" destId="{B2C7D794-682B-4F58-8D60-08630018ECD1}" srcOrd="5" destOrd="0" presId="urn:microsoft.com/office/officeart/2005/8/layout/hList7"/>
    <dgm:cxn modelId="{F202414C-68B7-49DC-97D7-614F2DAFDA46}" type="presParOf" srcId="{C2CC4332-D025-40CD-A32C-71F5BD22225E}" destId="{6E0964CB-07B2-42E1-9EE5-D64CA19E46B6}" srcOrd="6" destOrd="0" presId="urn:microsoft.com/office/officeart/2005/8/layout/hList7"/>
    <dgm:cxn modelId="{57899964-A7FC-44DC-B6AB-0A079AB22FA9}" type="presParOf" srcId="{6E0964CB-07B2-42E1-9EE5-D64CA19E46B6}" destId="{52F9FA96-94BF-4FE9-84A3-A19843492950}" srcOrd="0" destOrd="0" presId="urn:microsoft.com/office/officeart/2005/8/layout/hList7"/>
    <dgm:cxn modelId="{0BCD3F5C-DE85-4CE5-9459-71FEC4AC52EE}" type="presParOf" srcId="{6E0964CB-07B2-42E1-9EE5-D64CA19E46B6}" destId="{65496456-9487-4F38-9747-FC4F8BE5B8BC}" srcOrd="1" destOrd="0" presId="urn:microsoft.com/office/officeart/2005/8/layout/hList7"/>
    <dgm:cxn modelId="{F0C47849-87A7-43DA-A307-D84E3C371CB7}" type="presParOf" srcId="{6E0964CB-07B2-42E1-9EE5-D64CA19E46B6}" destId="{4A4B2CEC-C7AC-45C6-9997-8B6B0407F9C3}" srcOrd="2" destOrd="0" presId="urn:microsoft.com/office/officeart/2005/8/layout/hList7"/>
    <dgm:cxn modelId="{836CC418-CF31-475F-A454-1412196505B2}" type="presParOf" srcId="{6E0964CB-07B2-42E1-9EE5-D64CA19E46B6}" destId="{8378F28A-3F48-467D-A5A6-56C6276AFDB5}" srcOrd="3" destOrd="0" presId="urn:microsoft.com/office/officeart/2005/8/layout/hList7"/>
    <dgm:cxn modelId="{3617D96D-3342-4C0B-841B-E7B4F4947277}" type="presParOf" srcId="{C2CC4332-D025-40CD-A32C-71F5BD22225E}" destId="{EAA9CA58-9ACD-4D95-A7A1-EE0ACF020643}" srcOrd="7" destOrd="0" presId="urn:microsoft.com/office/officeart/2005/8/layout/hList7"/>
    <dgm:cxn modelId="{87BDA22D-41B9-48F3-8E5F-655298CBDE6A}" type="presParOf" srcId="{C2CC4332-D025-40CD-A32C-71F5BD22225E}" destId="{067C9E96-3B6C-40FA-BC6A-C57D140A9E20}" srcOrd="8" destOrd="0" presId="urn:microsoft.com/office/officeart/2005/8/layout/hList7"/>
    <dgm:cxn modelId="{5AA6076D-0B02-4F16-9899-9B63A90351EE}" type="presParOf" srcId="{067C9E96-3B6C-40FA-BC6A-C57D140A9E20}" destId="{5060DFF4-0B04-459F-B40C-0E18481B9A63}" srcOrd="0" destOrd="0" presId="urn:microsoft.com/office/officeart/2005/8/layout/hList7"/>
    <dgm:cxn modelId="{939FD919-463C-41AD-A676-32E79B0D6846}" type="presParOf" srcId="{067C9E96-3B6C-40FA-BC6A-C57D140A9E20}" destId="{8AE91189-6CE0-427F-A567-17055D04EDB6}" srcOrd="1" destOrd="0" presId="urn:microsoft.com/office/officeart/2005/8/layout/hList7"/>
    <dgm:cxn modelId="{1A682F85-F2B3-49E4-BEF0-8203F3970F70}" type="presParOf" srcId="{067C9E96-3B6C-40FA-BC6A-C57D140A9E20}" destId="{9BDFEB96-A210-4A45-9F23-41061440094D}" srcOrd="2" destOrd="0" presId="urn:microsoft.com/office/officeart/2005/8/layout/hList7"/>
    <dgm:cxn modelId="{BB139B71-54FB-443F-BBE4-DC5A4CF16301}" type="presParOf" srcId="{067C9E96-3B6C-40FA-BC6A-C57D140A9E20}" destId="{CAC48516-1B31-4472-B212-E342494DB1AA}"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297319-A74D-409E-8012-C75FA6DE3E50}" type="doc">
      <dgm:prSet loTypeId="urn:microsoft.com/office/officeart/2005/8/layout/venn3" loCatId="relationship" qsTypeId="urn:microsoft.com/office/officeart/2005/8/quickstyle/simple1" qsCatId="simple" csTypeId="urn:microsoft.com/office/officeart/2005/8/colors/accent6_4" csCatId="accent6" phldr="1"/>
      <dgm:spPr/>
      <dgm:t>
        <a:bodyPr/>
        <a:lstStyle/>
        <a:p>
          <a:endParaRPr lang="es-EC"/>
        </a:p>
      </dgm:t>
    </dgm:pt>
    <dgm:pt modelId="{F38491B0-C0BF-466E-8A51-864E10655B8B}">
      <dgm:prSet phldrT="[Text]" custT="1"/>
      <dgm:spPr/>
      <dgm:t>
        <a:bodyPr/>
        <a:lstStyle/>
        <a:p>
          <a:r>
            <a:rPr lang="es-EC" sz="1400" b="1" dirty="0" smtClean="0">
              <a:latin typeface="Century Gothic" pitchFamily="34" charset="0"/>
            </a:rPr>
            <a:t>RESPETO</a:t>
          </a:r>
          <a:endParaRPr lang="es-EC" sz="1400" b="1" dirty="0">
            <a:latin typeface="Century Gothic" pitchFamily="34" charset="0"/>
          </a:endParaRPr>
        </a:p>
      </dgm:t>
    </dgm:pt>
    <dgm:pt modelId="{03EF8A1F-96E5-41CE-A3C5-8995A664E472}" type="parTrans" cxnId="{B8031C8B-F721-4854-9178-68BF68B2A36F}">
      <dgm:prSet/>
      <dgm:spPr/>
      <dgm:t>
        <a:bodyPr/>
        <a:lstStyle/>
        <a:p>
          <a:endParaRPr lang="es-EC" sz="3600" b="1">
            <a:latin typeface="Century Gothic" pitchFamily="34" charset="0"/>
          </a:endParaRPr>
        </a:p>
      </dgm:t>
    </dgm:pt>
    <dgm:pt modelId="{0C3FC8FA-A234-44A1-B677-135C1C5213A6}" type="sibTrans" cxnId="{B8031C8B-F721-4854-9178-68BF68B2A36F}">
      <dgm:prSet/>
      <dgm:spPr/>
      <dgm:t>
        <a:bodyPr/>
        <a:lstStyle/>
        <a:p>
          <a:endParaRPr lang="es-EC" sz="3600" b="1">
            <a:latin typeface="Century Gothic" pitchFamily="34" charset="0"/>
          </a:endParaRPr>
        </a:p>
      </dgm:t>
    </dgm:pt>
    <dgm:pt modelId="{469C3390-C3B8-426F-B2B8-8A278D239CE6}">
      <dgm:prSet phldrT="[Text]" custT="1"/>
      <dgm:spPr/>
      <dgm:t>
        <a:bodyPr/>
        <a:lstStyle/>
        <a:p>
          <a:r>
            <a:rPr lang="es-EC" sz="1400" b="1" dirty="0" smtClean="0">
              <a:latin typeface="Century Gothic" pitchFamily="34" charset="0"/>
            </a:rPr>
            <a:t>RESPONSABILIDAD</a:t>
          </a:r>
          <a:endParaRPr lang="es-EC" sz="1400" b="1" dirty="0">
            <a:latin typeface="Century Gothic" pitchFamily="34" charset="0"/>
          </a:endParaRPr>
        </a:p>
      </dgm:t>
    </dgm:pt>
    <dgm:pt modelId="{6231843E-A4D9-462D-89AA-FD57B808578A}" type="parTrans" cxnId="{D2719BB6-69EE-4C19-BC64-6217FD729914}">
      <dgm:prSet/>
      <dgm:spPr/>
      <dgm:t>
        <a:bodyPr/>
        <a:lstStyle/>
        <a:p>
          <a:endParaRPr lang="es-EC" sz="3600" b="1">
            <a:latin typeface="Century Gothic" pitchFamily="34" charset="0"/>
          </a:endParaRPr>
        </a:p>
      </dgm:t>
    </dgm:pt>
    <dgm:pt modelId="{AB57B595-5C33-4867-94EF-8BB4D709E0E0}" type="sibTrans" cxnId="{D2719BB6-69EE-4C19-BC64-6217FD729914}">
      <dgm:prSet/>
      <dgm:spPr/>
      <dgm:t>
        <a:bodyPr/>
        <a:lstStyle/>
        <a:p>
          <a:endParaRPr lang="es-EC" sz="3600" b="1">
            <a:latin typeface="Century Gothic" pitchFamily="34" charset="0"/>
          </a:endParaRPr>
        </a:p>
      </dgm:t>
    </dgm:pt>
    <dgm:pt modelId="{1196C4EB-95F8-4E5E-AC7F-4C6A62FF6341}">
      <dgm:prSet phldrT="[Text]" custT="1"/>
      <dgm:spPr/>
      <dgm:t>
        <a:bodyPr/>
        <a:lstStyle/>
        <a:p>
          <a:r>
            <a:rPr lang="es-EC" sz="1400" b="1" dirty="0" smtClean="0">
              <a:latin typeface="Century Gothic" pitchFamily="34" charset="0"/>
            </a:rPr>
            <a:t>CONFIANZA</a:t>
          </a:r>
          <a:endParaRPr lang="es-EC" sz="1400" b="1" dirty="0">
            <a:latin typeface="Century Gothic" pitchFamily="34" charset="0"/>
          </a:endParaRPr>
        </a:p>
      </dgm:t>
    </dgm:pt>
    <dgm:pt modelId="{0B658A0C-7B5A-4326-86B2-CDB9FC47A697}" type="parTrans" cxnId="{A481838D-6CD9-4993-9676-3C02446BA01D}">
      <dgm:prSet/>
      <dgm:spPr/>
      <dgm:t>
        <a:bodyPr/>
        <a:lstStyle/>
        <a:p>
          <a:endParaRPr lang="es-EC" sz="3600" b="1">
            <a:latin typeface="Century Gothic" pitchFamily="34" charset="0"/>
          </a:endParaRPr>
        </a:p>
      </dgm:t>
    </dgm:pt>
    <dgm:pt modelId="{15DACE60-468B-4209-B3D5-8A988F9B93A9}" type="sibTrans" cxnId="{A481838D-6CD9-4993-9676-3C02446BA01D}">
      <dgm:prSet/>
      <dgm:spPr/>
      <dgm:t>
        <a:bodyPr/>
        <a:lstStyle/>
        <a:p>
          <a:endParaRPr lang="es-EC" sz="3600" b="1">
            <a:latin typeface="Century Gothic" pitchFamily="34" charset="0"/>
          </a:endParaRPr>
        </a:p>
      </dgm:t>
    </dgm:pt>
    <dgm:pt modelId="{23F7AFE0-ACC8-4C38-B5B9-FC26B939DD39}">
      <dgm:prSet phldrT="[Text]" custT="1"/>
      <dgm:spPr/>
      <dgm:t>
        <a:bodyPr/>
        <a:lstStyle/>
        <a:p>
          <a:r>
            <a:rPr lang="es-EC" sz="1400" b="1" dirty="0" smtClean="0">
              <a:latin typeface="Century Gothic" pitchFamily="34" charset="0"/>
            </a:rPr>
            <a:t>HONESTIDAD</a:t>
          </a:r>
          <a:endParaRPr lang="es-EC" sz="1400" b="1" dirty="0">
            <a:latin typeface="Century Gothic" pitchFamily="34" charset="0"/>
          </a:endParaRPr>
        </a:p>
      </dgm:t>
    </dgm:pt>
    <dgm:pt modelId="{CB56088B-2CE3-4763-ADA2-992A9CB41E76}" type="parTrans" cxnId="{E98E9B86-4FC1-4BF2-BEDD-1532C4B512EA}">
      <dgm:prSet/>
      <dgm:spPr/>
      <dgm:t>
        <a:bodyPr/>
        <a:lstStyle/>
        <a:p>
          <a:endParaRPr lang="es-EC" sz="3600" b="1">
            <a:latin typeface="Century Gothic" pitchFamily="34" charset="0"/>
          </a:endParaRPr>
        </a:p>
      </dgm:t>
    </dgm:pt>
    <dgm:pt modelId="{5C093D97-A33F-4EEC-8EE9-8187D4F6AEC4}" type="sibTrans" cxnId="{E98E9B86-4FC1-4BF2-BEDD-1532C4B512EA}">
      <dgm:prSet/>
      <dgm:spPr/>
      <dgm:t>
        <a:bodyPr/>
        <a:lstStyle/>
        <a:p>
          <a:endParaRPr lang="es-EC" sz="3600" b="1">
            <a:latin typeface="Century Gothic" pitchFamily="34" charset="0"/>
          </a:endParaRPr>
        </a:p>
      </dgm:t>
    </dgm:pt>
    <dgm:pt modelId="{26B480B6-284D-4AFE-80A4-F172F8CA157F}" type="pres">
      <dgm:prSet presAssocID="{69297319-A74D-409E-8012-C75FA6DE3E50}" presName="Name0" presStyleCnt="0">
        <dgm:presLayoutVars>
          <dgm:dir/>
          <dgm:resizeHandles val="exact"/>
        </dgm:presLayoutVars>
      </dgm:prSet>
      <dgm:spPr/>
      <dgm:t>
        <a:bodyPr/>
        <a:lstStyle/>
        <a:p>
          <a:endParaRPr lang="es-EC"/>
        </a:p>
      </dgm:t>
    </dgm:pt>
    <dgm:pt modelId="{9BC87511-0D91-41D8-B3C1-C2830DCDDA6F}" type="pres">
      <dgm:prSet presAssocID="{F38491B0-C0BF-466E-8A51-864E10655B8B}" presName="Name5" presStyleLbl="vennNode1" presStyleIdx="0" presStyleCnt="4">
        <dgm:presLayoutVars>
          <dgm:bulletEnabled val="1"/>
        </dgm:presLayoutVars>
      </dgm:prSet>
      <dgm:spPr/>
      <dgm:t>
        <a:bodyPr/>
        <a:lstStyle/>
        <a:p>
          <a:endParaRPr lang="es-EC"/>
        </a:p>
      </dgm:t>
    </dgm:pt>
    <dgm:pt modelId="{3F32AA7E-CB95-43F5-9180-BFD887C0E544}" type="pres">
      <dgm:prSet presAssocID="{0C3FC8FA-A234-44A1-B677-135C1C5213A6}" presName="space" presStyleCnt="0"/>
      <dgm:spPr/>
    </dgm:pt>
    <dgm:pt modelId="{AA2E0AC5-7316-4FA8-BC49-E89DC4818527}" type="pres">
      <dgm:prSet presAssocID="{469C3390-C3B8-426F-B2B8-8A278D239CE6}" presName="Name5" presStyleLbl="vennNode1" presStyleIdx="1" presStyleCnt="4" custScaleX="129633">
        <dgm:presLayoutVars>
          <dgm:bulletEnabled val="1"/>
        </dgm:presLayoutVars>
      </dgm:prSet>
      <dgm:spPr/>
      <dgm:t>
        <a:bodyPr/>
        <a:lstStyle/>
        <a:p>
          <a:endParaRPr lang="es-EC"/>
        </a:p>
      </dgm:t>
    </dgm:pt>
    <dgm:pt modelId="{1C0A6BCA-FB73-43F8-91A0-F2645F6D4609}" type="pres">
      <dgm:prSet presAssocID="{AB57B595-5C33-4867-94EF-8BB4D709E0E0}" presName="space" presStyleCnt="0"/>
      <dgm:spPr/>
    </dgm:pt>
    <dgm:pt modelId="{B211B2C0-AF91-4E22-AC42-38498C0FF751}" type="pres">
      <dgm:prSet presAssocID="{1196C4EB-95F8-4E5E-AC7F-4C6A62FF6341}" presName="Name5" presStyleLbl="vennNode1" presStyleIdx="2" presStyleCnt="4" custLinFactNeighborX="29096" custLinFactNeighborY="-21">
        <dgm:presLayoutVars>
          <dgm:bulletEnabled val="1"/>
        </dgm:presLayoutVars>
      </dgm:prSet>
      <dgm:spPr/>
      <dgm:t>
        <a:bodyPr/>
        <a:lstStyle/>
        <a:p>
          <a:endParaRPr lang="es-EC"/>
        </a:p>
      </dgm:t>
    </dgm:pt>
    <dgm:pt modelId="{F5203CBD-F49C-4119-8AEC-B17E31B3B368}" type="pres">
      <dgm:prSet presAssocID="{15DACE60-468B-4209-B3D5-8A988F9B93A9}" presName="space" presStyleCnt="0"/>
      <dgm:spPr/>
    </dgm:pt>
    <dgm:pt modelId="{F3D4CAAD-CA19-4192-BF6C-42E6716367E6}" type="pres">
      <dgm:prSet presAssocID="{23F7AFE0-ACC8-4C38-B5B9-FC26B939DD39}" presName="Name5" presStyleLbl="vennNode1" presStyleIdx="3" presStyleCnt="4" custLinFactNeighborX="36796" custLinFactNeighborY="-21">
        <dgm:presLayoutVars>
          <dgm:bulletEnabled val="1"/>
        </dgm:presLayoutVars>
      </dgm:prSet>
      <dgm:spPr/>
      <dgm:t>
        <a:bodyPr/>
        <a:lstStyle/>
        <a:p>
          <a:endParaRPr lang="es-EC"/>
        </a:p>
      </dgm:t>
    </dgm:pt>
  </dgm:ptLst>
  <dgm:cxnLst>
    <dgm:cxn modelId="{E98E9B86-4FC1-4BF2-BEDD-1532C4B512EA}" srcId="{69297319-A74D-409E-8012-C75FA6DE3E50}" destId="{23F7AFE0-ACC8-4C38-B5B9-FC26B939DD39}" srcOrd="3" destOrd="0" parTransId="{CB56088B-2CE3-4763-ADA2-992A9CB41E76}" sibTransId="{5C093D97-A33F-4EEC-8EE9-8187D4F6AEC4}"/>
    <dgm:cxn modelId="{E4046D83-F119-486F-A2DF-6332AFF67128}" type="presOf" srcId="{69297319-A74D-409E-8012-C75FA6DE3E50}" destId="{26B480B6-284D-4AFE-80A4-F172F8CA157F}" srcOrd="0" destOrd="0" presId="urn:microsoft.com/office/officeart/2005/8/layout/venn3"/>
    <dgm:cxn modelId="{A481838D-6CD9-4993-9676-3C02446BA01D}" srcId="{69297319-A74D-409E-8012-C75FA6DE3E50}" destId="{1196C4EB-95F8-4E5E-AC7F-4C6A62FF6341}" srcOrd="2" destOrd="0" parTransId="{0B658A0C-7B5A-4326-86B2-CDB9FC47A697}" sibTransId="{15DACE60-468B-4209-B3D5-8A988F9B93A9}"/>
    <dgm:cxn modelId="{059CE178-D357-4BC5-86D9-1DC622C4FCEE}" type="presOf" srcId="{469C3390-C3B8-426F-B2B8-8A278D239CE6}" destId="{AA2E0AC5-7316-4FA8-BC49-E89DC4818527}" srcOrd="0" destOrd="0" presId="urn:microsoft.com/office/officeart/2005/8/layout/venn3"/>
    <dgm:cxn modelId="{4659DBB7-1A53-4EBA-9D7E-0A8678D8304B}" type="presOf" srcId="{23F7AFE0-ACC8-4C38-B5B9-FC26B939DD39}" destId="{F3D4CAAD-CA19-4192-BF6C-42E6716367E6}" srcOrd="0" destOrd="0" presId="urn:microsoft.com/office/officeart/2005/8/layout/venn3"/>
    <dgm:cxn modelId="{A5AF5001-5A00-49C8-A8D2-03A7E0FB2C7B}" type="presOf" srcId="{1196C4EB-95F8-4E5E-AC7F-4C6A62FF6341}" destId="{B211B2C0-AF91-4E22-AC42-38498C0FF751}" srcOrd="0" destOrd="0" presId="urn:microsoft.com/office/officeart/2005/8/layout/venn3"/>
    <dgm:cxn modelId="{B8031C8B-F721-4854-9178-68BF68B2A36F}" srcId="{69297319-A74D-409E-8012-C75FA6DE3E50}" destId="{F38491B0-C0BF-466E-8A51-864E10655B8B}" srcOrd="0" destOrd="0" parTransId="{03EF8A1F-96E5-41CE-A3C5-8995A664E472}" sibTransId="{0C3FC8FA-A234-44A1-B677-135C1C5213A6}"/>
    <dgm:cxn modelId="{D2719BB6-69EE-4C19-BC64-6217FD729914}" srcId="{69297319-A74D-409E-8012-C75FA6DE3E50}" destId="{469C3390-C3B8-426F-B2B8-8A278D239CE6}" srcOrd="1" destOrd="0" parTransId="{6231843E-A4D9-462D-89AA-FD57B808578A}" sibTransId="{AB57B595-5C33-4867-94EF-8BB4D709E0E0}"/>
    <dgm:cxn modelId="{DF0ABCF6-8238-47EC-A40F-FF945B83D11A}" type="presOf" srcId="{F38491B0-C0BF-466E-8A51-864E10655B8B}" destId="{9BC87511-0D91-41D8-B3C1-C2830DCDDA6F}" srcOrd="0" destOrd="0" presId="urn:microsoft.com/office/officeart/2005/8/layout/venn3"/>
    <dgm:cxn modelId="{8AEA7B82-068A-4215-A39B-806EC34584B2}" type="presParOf" srcId="{26B480B6-284D-4AFE-80A4-F172F8CA157F}" destId="{9BC87511-0D91-41D8-B3C1-C2830DCDDA6F}" srcOrd="0" destOrd="0" presId="urn:microsoft.com/office/officeart/2005/8/layout/venn3"/>
    <dgm:cxn modelId="{20C17CDF-A10E-4536-A7B5-A4AA41E3CE24}" type="presParOf" srcId="{26B480B6-284D-4AFE-80A4-F172F8CA157F}" destId="{3F32AA7E-CB95-43F5-9180-BFD887C0E544}" srcOrd="1" destOrd="0" presId="urn:microsoft.com/office/officeart/2005/8/layout/venn3"/>
    <dgm:cxn modelId="{42457CAF-ED25-43CF-BF67-8550FCACB691}" type="presParOf" srcId="{26B480B6-284D-4AFE-80A4-F172F8CA157F}" destId="{AA2E0AC5-7316-4FA8-BC49-E89DC4818527}" srcOrd="2" destOrd="0" presId="urn:microsoft.com/office/officeart/2005/8/layout/venn3"/>
    <dgm:cxn modelId="{CE0EC7B3-6CFA-4002-BB6F-22CC9B28ED76}" type="presParOf" srcId="{26B480B6-284D-4AFE-80A4-F172F8CA157F}" destId="{1C0A6BCA-FB73-43F8-91A0-F2645F6D4609}" srcOrd="3" destOrd="0" presId="urn:microsoft.com/office/officeart/2005/8/layout/venn3"/>
    <dgm:cxn modelId="{8A2F0C36-0BC1-4990-BA73-654D64C277AB}" type="presParOf" srcId="{26B480B6-284D-4AFE-80A4-F172F8CA157F}" destId="{B211B2C0-AF91-4E22-AC42-38498C0FF751}" srcOrd="4" destOrd="0" presId="urn:microsoft.com/office/officeart/2005/8/layout/venn3"/>
    <dgm:cxn modelId="{52D13028-AB17-4FA6-9853-44D6B56478B4}" type="presParOf" srcId="{26B480B6-284D-4AFE-80A4-F172F8CA157F}" destId="{F5203CBD-F49C-4119-8AEC-B17E31B3B368}" srcOrd="5" destOrd="0" presId="urn:microsoft.com/office/officeart/2005/8/layout/venn3"/>
    <dgm:cxn modelId="{04C5AB9B-F34D-43E0-8D9A-40FF00FFDE4F}" type="presParOf" srcId="{26B480B6-284D-4AFE-80A4-F172F8CA157F}" destId="{F3D4CAAD-CA19-4192-BF6C-42E6716367E6}"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5EB9E5-AEBA-4684-8611-FE840DDB031E}" type="doc">
      <dgm:prSet loTypeId="urn:microsoft.com/office/officeart/2005/8/layout/venn1" loCatId="relationship" qsTypeId="urn:microsoft.com/office/officeart/2005/8/quickstyle/simple1" qsCatId="simple" csTypeId="urn:microsoft.com/office/officeart/2005/8/colors/colorful1" csCatId="colorful" phldr="1"/>
      <dgm:spPr/>
    </dgm:pt>
    <dgm:pt modelId="{81C5D15A-AF98-429C-97BC-95DB76AE2F6B}">
      <dgm:prSet phldrT="[Text]" custT="1"/>
      <dgm:spPr/>
      <dgm:t>
        <a:bodyPr/>
        <a:lstStyle/>
        <a:p>
          <a:r>
            <a:rPr lang="es-EC" sz="1400" b="1" dirty="0" smtClean="0">
              <a:latin typeface="Century Gothic" pitchFamily="34" charset="0"/>
            </a:rPr>
            <a:t>PROFESIONALISMO</a:t>
          </a:r>
          <a:endParaRPr lang="es-EC" sz="1400" b="1" dirty="0">
            <a:latin typeface="Century Gothic" pitchFamily="34" charset="0"/>
          </a:endParaRPr>
        </a:p>
      </dgm:t>
    </dgm:pt>
    <dgm:pt modelId="{38FBC003-6926-4E9E-88E6-D2E4F66798CC}" type="parTrans" cxnId="{FA02D396-8C28-40E9-A6DB-B9D2CE1C1FC0}">
      <dgm:prSet/>
      <dgm:spPr/>
      <dgm:t>
        <a:bodyPr/>
        <a:lstStyle/>
        <a:p>
          <a:endParaRPr lang="es-EC" sz="3200" b="1">
            <a:latin typeface="Century Gothic" pitchFamily="34" charset="0"/>
          </a:endParaRPr>
        </a:p>
      </dgm:t>
    </dgm:pt>
    <dgm:pt modelId="{A5A96B3E-65B1-41B9-AAAD-7E614C8254A5}" type="sibTrans" cxnId="{FA02D396-8C28-40E9-A6DB-B9D2CE1C1FC0}">
      <dgm:prSet/>
      <dgm:spPr/>
      <dgm:t>
        <a:bodyPr/>
        <a:lstStyle/>
        <a:p>
          <a:endParaRPr lang="es-EC" sz="3200" b="1">
            <a:latin typeface="Century Gothic" pitchFamily="34" charset="0"/>
          </a:endParaRPr>
        </a:p>
      </dgm:t>
    </dgm:pt>
    <dgm:pt modelId="{9844B438-5B0D-4FC4-91C7-EF2620CF1136}">
      <dgm:prSet phldrT="[Text]" custT="1"/>
      <dgm:spPr/>
      <dgm:t>
        <a:bodyPr/>
        <a:lstStyle/>
        <a:p>
          <a:r>
            <a:rPr lang="es-EC" sz="1400" b="1" dirty="0" smtClean="0">
              <a:latin typeface="Century Gothic" pitchFamily="34" charset="0"/>
            </a:rPr>
            <a:t>       COMPROMISO</a:t>
          </a:r>
          <a:endParaRPr lang="es-EC" sz="1400" b="1" dirty="0">
            <a:latin typeface="Century Gothic" pitchFamily="34" charset="0"/>
          </a:endParaRPr>
        </a:p>
      </dgm:t>
    </dgm:pt>
    <dgm:pt modelId="{EFBB8C5F-5E07-4E70-8F00-8A3E55B5EC9C}" type="parTrans" cxnId="{28C53F82-5EE2-4202-B4C6-4C3824CD40F1}">
      <dgm:prSet/>
      <dgm:spPr/>
      <dgm:t>
        <a:bodyPr/>
        <a:lstStyle/>
        <a:p>
          <a:endParaRPr lang="es-EC" sz="3200" b="1">
            <a:latin typeface="Century Gothic" pitchFamily="34" charset="0"/>
          </a:endParaRPr>
        </a:p>
      </dgm:t>
    </dgm:pt>
    <dgm:pt modelId="{BBAD5129-1EAD-4C3F-A8A2-3DB785C2EA02}" type="sibTrans" cxnId="{28C53F82-5EE2-4202-B4C6-4C3824CD40F1}">
      <dgm:prSet/>
      <dgm:spPr/>
      <dgm:t>
        <a:bodyPr/>
        <a:lstStyle/>
        <a:p>
          <a:endParaRPr lang="es-EC" sz="3200" b="1">
            <a:latin typeface="Century Gothic" pitchFamily="34" charset="0"/>
          </a:endParaRPr>
        </a:p>
      </dgm:t>
    </dgm:pt>
    <dgm:pt modelId="{0B3E00C5-203A-4D0A-AC66-B611B1D542B3}">
      <dgm:prSet phldrT="[Text]" custT="1"/>
      <dgm:spPr/>
      <dgm:t>
        <a:bodyPr/>
        <a:lstStyle/>
        <a:p>
          <a:r>
            <a:rPr lang="es-EC" sz="1400" b="1" dirty="0" smtClean="0">
              <a:latin typeface="Century Gothic" pitchFamily="34" charset="0"/>
            </a:rPr>
            <a:t>TRABAJO EN EQUIPO</a:t>
          </a:r>
          <a:endParaRPr lang="es-EC" sz="1400" b="1" dirty="0">
            <a:latin typeface="Century Gothic" pitchFamily="34" charset="0"/>
          </a:endParaRPr>
        </a:p>
      </dgm:t>
    </dgm:pt>
    <dgm:pt modelId="{FA015B3F-AFF1-4033-99D5-61E287745050}" type="parTrans" cxnId="{AAC4C52D-56AC-489D-A2FA-4CD3A45128F6}">
      <dgm:prSet/>
      <dgm:spPr/>
      <dgm:t>
        <a:bodyPr/>
        <a:lstStyle/>
        <a:p>
          <a:endParaRPr lang="es-EC" sz="3200" b="1">
            <a:latin typeface="Century Gothic" pitchFamily="34" charset="0"/>
          </a:endParaRPr>
        </a:p>
      </dgm:t>
    </dgm:pt>
    <dgm:pt modelId="{26E4F870-60CC-41B3-A501-D9A86996894E}" type="sibTrans" cxnId="{AAC4C52D-56AC-489D-A2FA-4CD3A45128F6}">
      <dgm:prSet/>
      <dgm:spPr/>
      <dgm:t>
        <a:bodyPr/>
        <a:lstStyle/>
        <a:p>
          <a:endParaRPr lang="es-EC" sz="3200" b="1">
            <a:latin typeface="Century Gothic" pitchFamily="34" charset="0"/>
          </a:endParaRPr>
        </a:p>
      </dgm:t>
    </dgm:pt>
    <dgm:pt modelId="{76A95E55-D7DE-41B6-9617-D91B52911361}" type="pres">
      <dgm:prSet presAssocID="{EF5EB9E5-AEBA-4684-8611-FE840DDB031E}" presName="compositeShape" presStyleCnt="0">
        <dgm:presLayoutVars>
          <dgm:chMax val="7"/>
          <dgm:dir/>
          <dgm:resizeHandles val="exact"/>
        </dgm:presLayoutVars>
      </dgm:prSet>
      <dgm:spPr/>
    </dgm:pt>
    <dgm:pt modelId="{EFE0115E-1EDF-4F92-A1FA-8D5B1AAEF618}" type="pres">
      <dgm:prSet presAssocID="{81C5D15A-AF98-429C-97BC-95DB76AE2F6B}" presName="circ1" presStyleLbl="vennNode1" presStyleIdx="0" presStyleCnt="3" custScaleX="145680" custScaleY="91380"/>
      <dgm:spPr/>
      <dgm:t>
        <a:bodyPr/>
        <a:lstStyle/>
        <a:p>
          <a:endParaRPr lang="es-EC"/>
        </a:p>
      </dgm:t>
    </dgm:pt>
    <dgm:pt modelId="{D5D8C112-56B7-4B57-99C5-3AEC6131352B}" type="pres">
      <dgm:prSet presAssocID="{81C5D15A-AF98-429C-97BC-95DB76AE2F6B}" presName="circ1Tx" presStyleLbl="revTx" presStyleIdx="0" presStyleCnt="0">
        <dgm:presLayoutVars>
          <dgm:chMax val="0"/>
          <dgm:chPref val="0"/>
          <dgm:bulletEnabled val="1"/>
        </dgm:presLayoutVars>
      </dgm:prSet>
      <dgm:spPr/>
      <dgm:t>
        <a:bodyPr/>
        <a:lstStyle/>
        <a:p>
          <a:endParaRPr lang="es-EC"/>
        </a:p>
      </dgm:t>
    </dgm:pt>
    <dgm:pt modelId="{E2922B9F-4D13-4FED-A35B-5D056C630C14}" type="pres">
      <dgm:prSet presAssocID="{9844B438-5B0D-4FC4-91C7-EF2620CF1136}" presName="circ2" presStyleLbl="vennNode1" presStyleIdx="1" presStyleCnt="3" custScaleX="117658" custScaleY="100838"/>
      <dgm:spPr/>
      <dgm:t>
        <a:bodyPr/>
        <a:lstStyle/>
        <a:p>
          <a:endParaRPr lang="es-EC"/>
        </a:p>
      </dgm:t>
    </dgm:pt>
    <dgm:pt modelId="{2112B8C0-B3E0-4607-A346-D9EE9931FD45}" type="pres">
      <dgm:prSet presAssocID="{9844B438-5B0D-4FC4-91C7-EF2620CF1136}" presName="circ2Tx" presStyleLbl="revTx" presStyleIdx="0" presStyleCnt="0">
        <dgm:presLayoutVars>
          <dgm:chMax val="0"/>
          <dgm:chPref val="0"/>
          <dgm:bulletEnabled val="1"/>
        </dgm:presLayoutVars>
      </dgm:prSet>
      <dgm:spPr/>
      <dgm:t>
        <a:bodyPr/>
        <a:lstStyle/>
        <a:p>
          <a:endParaRPr lang="es-EC"/>
        </a:p>
      </dgm:t>
    </dgm:pt>
    <dgm:pt modelId="{8479B6F8-1902-4E26-B7E3-4BFDA42F2073}" type="pres">
      <dgm:prSet presAssocID="{0B3E00C5-203A-4D0A-AC66-B611B1D542B3}" presName="circ3" presStyleLbl="vennNode1" presStyleIdx="2" presStyleCnt="3" custScaleX="117658" custScaleY="101257"/>
      <dgm:spPr/>
      <dgm:t>
        <a:bodyPr/>
        <a:lstStyle/>
        <a:p>
          <a:endParaRPr lang="es-EC"/>
        </a:p>
      </dgm:t>
    </dgm:pt>
    <dgm:pt modelId="{B78F2400-BEA8-428A-A9DA-184FEC216A5D}" type="pres">
      <dgm:prSet presAssocID="{0B3E00C5-203A-4D0A-AC66-B611B1D542B3}" presName="circ3Tx" presStyleLbl="revTx" presStyleIdx="0" presStyleCnt="0">
        <dgm:presLayoutVars>
          <dgm:chMax val="0"/>
          <dgm:chPref val="0"/>
          <dgm:bulletEnabled val="1"/>
        </dgm:presLayoutVars>
      </dgm:prSet>
      <dgm:spPr/>
      <dgm:t>
        <a:bodyPr/>
        <a:lstStyle/>
        <a:p>
          <a:endParaRPr lang="es-EC"/>
        </a:p>
      </dgm:t>
    </dgm:pt>
  </dgm:ptLst>
  <dgm:cxnLst>
    <dgm:cxn modelId="{27F05D63-BF14-485B-9000-8550C74C2170}" type="presOf" srcId="{0B3E00C5-203A-4D0A-AC66-B611B1D542B3}" destId="{8479B6F8-1902-4E26-B7E3-4BFDA42F2073}" srcOrd="0" destOrd="0" presId="urn:microsoft.com/office/officeart/2005/8/layout/venn1"/>
    <dgm:cxn modelId="{9A9C91DA-B90F-4450-B607-F63F755EE260}" type="presOf" srcId="{EF5EB9E5-AEBA-4684-8611-FE840DDB031E}" destId="{76A95E55-D7DE-41B6-9617-D91B52911361}" srcOrd="0" destOrd="0" presId="urn:microsoft.com/office/officeart/2005/8/layout/venn1"/>
    <dgm:cxn modelId="{FA02D396-8C28-40E9-A6DB-B9D2CE1C1FC0}" srcId="{EF5EB9E5-AEBA-4684-8611-FE840DDB031E}" destId="{81C5D15A-AF98-429C-97BC-95DB76AE2F6B}" srcOrd="0" destOrd="0" parTransId="{38FBC003-6926-4E9E-88E6-D2E4F66798CC}" sibTransId="{A5A96B3E-65B1-41B9-AAAD-7E614C8254A5}"/>
    <dgm:cxn modelId="{5986FB54-05A2-474A-9B5C-E579DF0F6844}" type="presOf" srcId="{9844B438-5B0D-4FC4-91C7-EF2620CF1136}" destId="{E2922B9F-4D13-4FED-A35B-5D056C630C14}" srcOrd="0" destOrd="0" presId="urn:microsoft.com/office/officeart/2005/8/layout/venn1"/>
    <dgm:cxn modelId="{6B9713D6-AA49-4F96-BFEB-14DC0E2ECCB4}" type="presOf" srcId="{9844B438-5B0D-4FC4-91C7-EF2620CF1136}" destId="{2112B8C0-B3E0-4607-A346-D9EE9931FD45}" srcOrd="1" destOrd="0" presId="urn:microsoft.com/office/officeart/2005/8/layout/venn1"/>
    <dgm:cxn modelId="{DF72DB83-A508-4FA2-B97B-38E2860150AF}" type="presOf" srcId="{81C5D15A-AF98-429C-97BC-95DB76AE2F6B}" destId="{D5D8C112-56B7-4B57-99C5-3AEC6131352B}" srcOrd="1" destOrd="0" presId="urn:microsoft.com/office/officeart/2005/8/layout/venn1"/>
    <dgm:cxn modelId="{24135ECD-9D89-4A3C-8F89-D749242D3EC1}" type="presOf" srcId="{0B3E00C5-203A-4D0A-AC66-B611B1D542B3}" destId="{B78F2400-BEA8-428A-A9DA-184FEC216A5D}" srcOrd="1" destOrd="0" presId="urn:microsoft.com/office/officeart/2005/8/layout/venn1"/>
    <dgm:cxn modelId="{AAC4C52D-56AC-489D-A2FA-4CD3A45128F6}" srcId="{EF5EB9E5-AEBA-4684-8611-FE840DDB031E}" destId="{0B3E00C5-203A-4D0A-AC66-B611B1D542B3}" srcOrd="2" destOrd="0" parTransId="{FA015B3F-AFF1-4033-99D5-61E287745050}" sibTransId="{26E4F870-60CC-41B3-A501-D9A86996894E}"/>
    <dgm:cxn modelId="{28C53F82-5EE2-4202-B4C6-4C3824CD40F1}" srcId="{EF5EB9E5-AEBA-4684-8611-FE840DDB031E}" destId="{9844B438-5B0D-4FC4-91C7-EF2620CF1136}" srcOrd="1" destOrd="0" parTransId="{EFBB8C5F-5E07-4E70-8F00-8A3E55B5EC9C}" sibTransId="{BBAD5129-1EAD-4C3F-A8A2-3DB785C2EA02}"/>
    <dgm:cxn modelId="{3AE47E8F-6249-4C3C-B9DF-6BB41A3C7AC3}" type="presOf" srcId="{81C5D15A-AF98-429C-97BC-95DB76AE2F6B}" destId="{EFE0115E-1EDF-4F92-A1FA-8D5B1AAEF618}" srcOrd="0" destOrd="0" presId="urn:microsoft.com/office/officeart/2005/8/layout/venn1"/>
    <dgm:cxn modelId="{B5985A6D-538A-4578-B033-3E4B2DAFE2BA}" type="presParOf" srcId="{76A95E55-D7DE-41B6-9617-D91B52911361}" destId="{EFE0115E-1EDF-4F92-A1FA-8D5B1AAEF618}" srcOrd="0" destOrd="0" presId="urn:microsoft.com/office/officeart/2005/8/layout/venn1"/>
    <dgm:cxn modelId="{2ACB7CD6-595F-48ED-91C3-0C8AF5A27197}" type="presParOf" srcId="{76A95E55-D7DE-41B6-9617-D91B52911361}" destId="{D5D8C112-56B7-4B57-99C5-3AEC6131352B}" srcOrd="1" destOrd="0" presId="urn:microsoft.com/office/officeart/2005/8/layout/venn1"/>
    <dgm:cxn modelId="{BE8CB9C0-23B0-4A06-B7A8-6FF643EC7416}" type="presParOf" srcId="{76A95E55-D7DE-41B6-9617-D91B52911361}" destId="{E2922B9F-4D13-4FED-A35B-5D056C630C14}" srcOrd="2" destOrd="0" presId="urn:microsoft.com/office/officeart/2005/8/layout/venn1"/>
    <dgm:cxn modelId="{88DF5F08-6461-43A6-83A0-2222049F62C2}" type="presParOf" srcId="{76A95E55-D7DE-41B6-9617-D91B52911361}" destId="{2112B8C0-B3E0-4607-A346-D9EE9931FD45}" srcOrd="3" destOrd="0" presId="urn:microsoft.com/office/officeart/2005/8/layout/venn1"/>
    <dgm:cxn modelId="{38CFAA2B-8839-46D0-8D90-32205FB745EC}" type="presParOf" srcId="{76A95E55-D7DE-41B6-9617-D91B52911361}" destId="{8479B6F8-1902-4E26-B7E3-4BFDA42F2073}" srcOrd="4" destOrd="0" presId="urn:microsoft.com/office/officeart/2005/8/layout/venn1"/>
    <dgm:cxn modelId="{9C18293F-9871-4937-89AB-4172F6778109}" type="presParOf" srcId="{76A95E55-D7DE-41B6-9617-D91B52911361}" destId="{B78F2400-BEA8-428A-A9DA-184FEC216A5D}" srcOrd="5" destOrd="0" presId="urn:microsoft.com/office/officeart/2005/8/layout/ven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38CBBD-616B-4D29-913B-0DE201E9CBCE}" type="doc">
      <dgm:prSet loTypeId="urn:microsoft.com/office/officeart/2005/8/layout/gear1" loCatId="cycle" qsTypeId="urn:microsoft.com/office/officeart/2005/8/quickstyle/simple1" qsCatId="simple" csTypeId="urn:microsoft.com/office/officeart/2005/8/colors/accent6_1" csCatId="accent6" phldr="1"/>
      <dgm:spPr/>
      <dgm:t>
        <a:bodyPr/>
        <a:lstStyle/>
        <a:p>
          <a:endParaRPr lang="es-EC"/>
        </a:p>
      </dgm:t>
    </dgm:pt>
    <dgm:pt modelId="{C6BDB835-8AF2-4BD0-AFEA-71CCDA0E9D6A}">
      <dgm:prSet phldrT="[Text]" custT="1"/>
      <dgm:spPr/>
      <dgm:t>
        <a:bodyPr/>
        <a:lstStyle/>
        <a:p>
          <a:r>
            <a:rPr lang="es-EC" sz="1600" dirty="0" smtClean="0">
              <a:latin typeface="Century Gothic" pitchFamily="34" charset="0"/>
            </a:rPr>
            <a:t>Crear una buena relación con los clientes, con el propósito de una fidelización con la microempresa.</a:t>
          </a:r>
          <a:endParaRPr lang="es-EC" sz="1600" dirty="0">
            <a:latin typeface="Century Gothic" pitchFamily="34" charset="0"/>
          </a:endParaRPr>
        </a:p>
      </dgm:t>
    </dgm:pt>
    <dgm:pt modelId="{E7D86547-AD15-42FA-B7B3-1067A6358B8E}" type="parTrans" cxnId="{F299618B-F5DE-47EC-94EC-39BEC20B23D2}">
      <dgm:prSet/>
      <dgm:spPr/>
      <dgm:t>
        <a:bodyPr/>
        <a:lstStyle/>
        <a:p>
          <a:endParaRPr lang="es-EC" sz="2800">
            <a:latin typeface="Century Gothic" pitchFamily="34" charset="0"/>
          </a:endParaRPr>
        </a:p>
      </dgm:t>
    </dgm:pt>
    <dgm:pt modelId="{5E5AAAA8-BF4D-42EA-B512-8F5F05E95DEB}" type="sibTrans" cxnId="{F299618B-F5DE-47EC-94EC-39BEC20B23D2}">
      <dgm:prSet/>
      <dgm:spPr/>
      <dgm:t>
        <a:bodyPr/>
        <a:lstStyle/>
        <a:p>
          <a:endParaRPr lang="es-EC" sz="2800">
            <a:latin typeface="Century Gothic" pitchFamily="34" charset="0"/>
          </a:endParaRPr>
        </a:p>
      </dgm:t>
    </dgm:pt>
    <dgm:pt modelId="{79FBA418-F96F-492E-A795-BE1C749BF4D6}">
      <dgm:prSet phldrT="[Text]" custT="1"/>
      <dgm:spPr/>
      <dgm:t>
        <a:bodyPr/>
        <a:lstStyle/>
        <a:p>
          <a:r>
            <a:rPr lang="es-EC" sz="1400" dirty="0" smtClean="0">
              <a:latin typeface="Century Gothic" pitchFamily="34" charset="0"/>
            </a:rPr>
            <a:t>Impulsar el crecimiento de nuestros clientes, mediante el apoyo profesional y la experiencia que tienen nuestros asesores.</a:t>
          </a:r>
          <a:endParaRPr lang="es-EC" sz="1400" dirty="0">
            <a:latin typeface="Century Gothic" pitchFamily="34" charset="0"/>
          </a:endParaRPr>
        </a:p>
      </dgm:t>
    </dgm:pt>
    <dgm:pt modelId="{14B03E3F-E235-400D-A58B-655A93019DCC}" type="parTrans" cxnId="{8348ABD5-5A3D-40E6-9CCA-9DA51EF750DE}">
      <dgm:prSet/>
      <dgm:spPr/>
      <dgm:t>
        <a:bodyPr/>
        <a:lstStyle/>
        <a:p>
          <a:endParaRPr lang="es-EC" sz="2800">
            <a:latin typeface="Century Gothic" pitchFamily="34" charset="0"/>
          </a:endParaRPr>
        </a:p>
      </dgm:t>
    </dgm:pt>
    <dgm:pt modelId="{2A0937AA-EEE1-4FC5-B048-F85C39C2157C}" type="sibTrans" cxnId="{8348ABD5-5A3D-40E6-9CCA-9DA51EF750DE}">
      <dgm:prSet/>
      <dgm:spPr/>
      <dgm:t>
        <a:bodyPr/>
        <a:lstStyle/>
        <a:p>
          <a:endParaRPr lang="es-EC" sz="2800">
            <a:latin typeface="Century Gothic" pitchFamily="34" charset="0"/>
          </a:endParaRPr>
        </a:p>
      </dgm:t>
    </dgm:pt>
    <dgm:pt modelId="{A76A68B2-C113-4C59-9750-EBD57F26FA21}">
      <dgm:prSet phldrT="[Text]" custT="1"/>
      <dgm:spPr/>
      <dgm:t>
        <a:bodyPr/>
        <a:lstStyle/>
        <a:p>
          <a:r>
            <a:rPr lang="es-EC" sz="1200" dirty="0" smtClean="0">
              <a:latin typeface="Century Gothic" pitchFamily="34" charset="0"/>
            </a:rPr>
            <a:t>Ofrecer servicios de calidad que cumplan con las expectativas de los clientes de la Parroquia de Amaguaña. </a:t>
          </a:r>
          <a:endParaRPr lang="es-EC" sz="1200" dirty="0">
            <a:latin typeface="Century Gothic" pitchFamily="34" charset="0"/>
          </a:endParaRPr>
        </a:p>
      </dgm:t>
    </dgm:pt>
    <dgm:pt modelId="{729A4B98-B4CA-4AFE-BE19-3D9E05AB8E6A}" type="parTrans" cxnId="{1B7853D7-45C2-4FC8-8BB5-FAA8E68777C2}">
      <dgm:prSet/>
      <dgm:spPr/>
      <dgm:t>
        <a:bodyPr/>
        <a:lstStyle/>
        <a:p>
          <a:endParaRPr lang="es-EC" sz="2800">
            <a:latin typeface="Century Gothic" pitchFamily="34" charset="0"/>
          </a:endParaRPr>
        </a:p>
      </dgm:t>
    </dgm:pt>
    <dgm:pt modelId="{E7FFA8F7-3A4E-4AE9-9CB7-289E501D538F}" type="sibTrans" cxnId="{1B7853D7-45C2-4FC8-8BB5-FAA8E68777C2}">
      <dgm:prSet/>
      <dgm:spPr/>
      <dgm:t>
        <a:bodyPr/>
        <a:lstStyle/>
        <a:p>
          <a:endParaRPr lang="es-EC" sz="2800">
            <a:latin typeface="Century Gothic" pitchFamily="34" charset="0"/>
          </a:endParaRPr>
        </a:p>
      </dgm:t>
    </dgm:pt>
    <dgm:pt modelId="{C7A7579B-CD30-46DB-B6DF-438757EFF105}" type="pres">
      <dgm:prSet presAssocID="{6C38CBBD-616B-4D29-913B-0DE201E9CBCE}" presName="composite" presStyleCnt="0">
        <dgm:presLayoutVars>
          <dgm:chMax val="3"/>
          <dgm:animLvl val="lvl"/>
          <dgm:resizeHandles val="exact"/>
        </dgm:presLayoutVars>
      </dgm:prSet>
      <dgm:spPr/>
      <dgm:t>
        <a:bodyPr/>
        <a:lstStyle/>
        <a:p>
          <a:endParaRPr lang="es-EC"/>
        </a:p>
      </dgm:t>
    </dgm:pt>
    <dgm:pt modelId="{F7591A8C-E037-44F5-986F-B3CF0158289F}" type="pres">
      <dgm:prSet presAssocID="{C6BDB835-8AF2-4BD0-AFEA-71CCDA0E9D6A}" presName="gear1" presStyleLbl="node1" presStyleIdx="0" presStyleCnt="3" custLinFactNeighborX="8034" custLinFactNeighborY="634">
        <dgm:presLayoutVars>
          <dgm:chMax val="1"/>
          <dgm:bulletEnabled val="1"/>
        </dgm:presLayoutVars>
      </dgm:prSet>
      <dgm:spPr/>
      <dgm:t>
        <a:bodyPr/>
        <a:lstStyle/>
        <a:p>
          <a:endParaRPr lang="es-EC"/>
        </a:p>
      </dgm:t>
    </dgm:pt>
    <dgm:pt modelId="{B0DA2200-922D-427C-9DCA-8672706D0449}" type="pres">
      <dgm:prSet presAssocID="{C6BDB835-8AF2-4BD0-AFEA-71CCDA0E9D6A}" presName="gear1srcNode" presStyleLbl="node1" presStyleIdx="0" presStyleCnt="3"/>
      <dgm:spPr/>
      <dgm:t>
        <a:bodyPr/>
        <a:lstStyle/>
        <a:p>
          <a:endParaRPr lang="es-EC"/>
        </a:p>
      </dgm:t>
    </dgm:pt>
    <dgm:pt modelId="{06D52386-1596-40E7-BD9B-93E971F9FE9B}" type="pres">
      <dgm:prSet presAssocID="{C6BDB835-8AF2-4BD0-AFEA-71CCDA0E9D6A}" presName="gear1dstNode" presStyleLbl="node1" presStyleIdx="0" presStyleCnt="3"/>
      <dgm:spPr/>
      <dgm:t>
        <a:bodyPr/>
        <a:lstStyle/>
        <a:p>
          <a:endParaRPr lang="es-EC"/>
        </a:p>
      </dgm:t>
    </dgm:pt>
    <dgm:pt modelId="{DC99BA69-9C41-4683-863D-81908F4A7C63}" type="pres">
      <dgm:prSet presAssocID="{79FBA418-F96F-492E-A795-BE1C749BF4D6}" presName="gear2" presStyleLbl="node1" presStyleIdx="1" presStyleCnt="3" custScaleX="128605" custScaleY="112093">
        <dgm:presLayoutVars>
          <dgm:chMax val="1"/>
          <dgm:bulletEnabled val="1"/>
        </dgm:presLayoutVars>
      </dgm:prSet>
      <dgm:spPr/>
      <dgm:t>
        <a:bodyPr/>
        <a:lstStyle/>
        <a:p>
          <a:endParaRPr lang="es-EC"/>
        </a:p>
      </dgm:t>
    </dgm:pt>
    <dgm:pt modelId="{6283DE9C-5B23-4731-A0DB-E5180E106967}" type="pres">
      <dgm:prSet presAssocID="{79FBA418-F96F-492E-A795-BE1C749BF4D6}" presName="gear2srcNode" presStyleLbl="node1" presStyleIdx="1" presStyleCnt="3"/>
      <dgm:spPr/>
      <dgm:t>
        <a:bodyPr/>
        <a:lstStyle/>
        <a:p>
          <a:endParaRPr lang="es-EC"/>
        </a:p>
      </dgm:t>
    </dgm:pt>
    <dgm:pt modelId="{916DB53A-2EC8-4B16-ADB4-360FFFC22D3F}" type="pres">
      <dgm:prSet presAssocID="{79FBA418-F96F-492E-A795-BE1C749BF4D6}" presName="gear2dstNode" presStyleLbl="node1" presStyleIdx="1" presStyleCnt="3"/>
      <dgm:spPr/>
      <dgm:t>
        <a:bodyPr/>
        <a:lstStyle/>
        <a:p>
          <a:endParaRPr lang="es-EC"/>
        </a:p>
      </dgm:t>
    </dgm:pt>
    <dgm:pt modelId="{3CD7612B-20A2-4B1B-BD61-11A1B93B923D}" type="pres">
      <dgm:prSet presAssocID="{A76A68B2-C113-4C59-9750-EBD57F26FA21}" presName="gear3" presStyleLbl="node1" presStyleIdx="2" presStyleCnt="3" custLinFactNeighborX="2035" custLinFactNeighborY="-8769"/>
      <dgm:spPr/>
      <dgm:t>
        <a:bodyPr/>
        <a:lstStyle/>
        <a:p>
          <a:endParaRPr lang="es-EC"/>
        </a:p>
      </dgm:t>
    </dgm:pt>
    <dgm:pt modelId="{10CA7D3C-5686-41EF-B959-BB1538ED0F46}" type="pres">
      <dgm:prSet presAssocID="{A76A68B2-C113-4C59-9750-EBD57F26FA21}" presName="gear3tx" presStyleLbl="node1" presStyleIdx="2" presStyleCnt="3">
        <dgm:presLayoutVars>
          <dgm:chMax val="1"/>
          <dgm:bulletEnabled val="1"/>
        </dgm:presLayoutVars>
      </dgm:prSet>
      <dgm:spPr/>
      <dgm:t>
        <a:bodyPr/>
        <a:lstStyle/>
        <a:p>
          <a:endParaRPr lang="es-EC"/>
        </a:p>
      </dgm:t>
    </dgm:pt>
    <dgm:pt modelId="{ACE73651-F74D-4F97-81E1-32000D110347}" type="pres">
      <dgm:prSet presAssocID="{A76A68B2-C113-4C59-9750-EBD57F26FA21}" presName="gear3srcNode" presStyleLbl="node1" presStyleIdx="2" presStyleCnt="3"/>
      <dgm:spPr/>
      <dgm:t>
        <a:bodyPr/>
        <a:lstStyle/>
        <a:p>
          <a:endParaRPr lang="es-EC"/>
        </a:p>
      </dgm:t>
    </dgm:pt>
    <dgm:pt modelId="{B3DA3352-6F1C-460F-96C3-56D8B9B4B95A}" type="pres">
      <dgm:prSet presAssocID="{A76A68B2-C113-4C59-9750-EBD57F26FA21}" presName="gear3dstNode" presStyleLbl="node1" presStyleIdx="2" presStyleCnt="3"/>
      <dgm:spPr/>
      <dgm:t>
        <a:bodyPr/>
        <a:lstStyle/>
        <a:p>
          <a:endParaRPr lang="es-EC"/>
        </a:p>
      </dgm:t>
    </dgm:pt>
    <dgm:pt modelId="{30DAE72B-C8AF-40E7-A255-75FD1F018314}" type="pres">
      <dgm:prSet presAssocID="{5E5AAAA8-BF4D-42EA-B512-8F5F05E95DEB}" presName="connector1" presStyleLbl="sibTrans2D1" presStyleIdx="0" presStyleCnt="3"/>
      <dgm:spPr/>
      <dgm:t>
        <a:bodyPr/>
        <a:lstStyle/>
        <a:p>
          <a:endParaRPr lang="es-EC"/>
        </a:p>
      </dgm:t>
    </dgm:pt>
    <dgm:pt modelId="{C944D759-4807-45F5-B2BC-31F591B515F1}" type="pres">
      <dgm:prSet presAssocID="{2A0937AA-EEE1-4FC5-B048-F85C39C2157C}" presName="connector2" presStyleLbl="sibTrans2D1" presStyleIdx="1" presStyleCnt="3"/>
      <dgm:spPr/>
      <dgm:t>
        <a:bodyPr/>
        <a:lstStyle/>
        <a:p>
          <a:endParaRPr lang="es-EC"/>
        </a:p>
      </dgm:t>
    </dgm:pt>
    <dgm:pt modelId="{B7A8B651-A9C6-4F4A-9C67-276660693F2E}" type="pres">
      <dgm:prSet presAssocID="{E7FFA8F7-3A4E-4AE9-9CB7-289E501D538F}" presName="connector3" presStyleLbl="sibTrans2D1" presStyleIdx="2" presStyleCnt="3"/>
      <dgm:spPr/>
      <dgm:t>
        <a:bodyPr/>
        <a:lstStyle/>
        <a:p>
          <a:endParaRPr lang="es-EC"/>
        </a:p>
      </dgm:t>
    </dgm:pt>
  </dgm:ptLst>
  <dgm:cxnLst>
    <dgm:cxn modelId="{73702059-0F88-4273-B3EE-6D5B793A6106}" type="presOf" srcId="{A76A68B2-C113-4C59-9750-EBD57F26FA21}" destId="{B3DA3352-6F1C-460F-96C3-56D8B9B4B95A}" srcOrd="3" destOrd="0" presId="urn:microsoft.com/office/officeart/2005/8/layout/gear1"/>
    <dgm:cxn modelId="{E3B9B2EF-7F7B-4C26-BDC1-7EE8B3812CCD}" type="presOf" srcId="{A76A68B2-C113-4C59-9750-EBD57F26FA21}" destId="{ACE73651-F74D-4F97-81E1-32000D110347}" srcOrd="2" destOrd="0" presId="urn:microsoft.com/office/officeart/2005/8/layout/gear1"/>
    <dgm:cxn modelId="{E0CDB993-3C66-4ED8-B72D-224A31EA73DB}" type="presOf" srcId="{79FBA418-F96F-492E-A795-BE1C749BF4D6}" destId="{916DB53A-2EC8-4B16-ADB4-360FFFC22D3F}" srcOrd="2" destOrd="0" presId="urn:microsoft.com/office/officeart/2005/8/layout/gear1"/>
    <dgm:cxn modelId="{CF92FEDB-D17F-4997-B562-8D751D3D935E}" type="presOf" srcId="{A76A68B2-C113-4C59-9750-EBD57F26FA21}" destId="{3CD7612B-20A2-4B1B-BD61-11A1B93B923D}" srcOrd="0" destOrd="0" presId="urn:microsoft.com/office/officeart/2005/8/layout/gear1"/>
    <dgm:cxn modelId="{418F80A2-79F4-4F0F-B046-9C8AB66DF81C}" type="presOf" srcId="{C6BDB835-8AF2-4BD0-AFEA-71CCDA0E9D6A}" destId="{B0DA2200-922D-427C-9DCA-8672706D0449}" srcOrd="1" destOrd="0" presId="urn:microsoft.com/office/officeart/2005/8/layout/gear1"/>
    <dgm:cxn modelId="{B3B9B4B5-8B7D-4B11-A80E-1BF7B90C577E}" type="presOf" srcId="{A76A68B2-C113-4C59-9750-EBD57F26FA21}" destId="{10CA7D3C-5686-41EF-B959-BB1538ED0F46}" srcOrd="1" destOrd="0" presId="urn:microsoft.com/office/officeart/2005/8/layout/gear1"/>
    <dgm:cxn modelId="{00325D23-D99D-49B9-A8B5-8D184BD09EA9}" type="presOf" srcId="{79FBA418-F96F-492E-A795-BE1C749BF4D6}" destId="{DC99BA69-9C41-4683-863D-81908F4A7C63}" srcOrd="0" destOrd="0" presId="urn:microsoft.com/office/officeart/2005/8/layout/gear1"/>
    <dgm:cxn modelId="{5C473C75-2FFA-4389-BB4F-3E6AC7CF009D}" type="presOf" srcId="{C6BDB835-8AF2-4BD0-AFEA-71CCDA0E9D6A}" destId="{F7591A8C-E037-44F5-986F-B3CF0158289F}" srcOrd="0" destOrd="0" presId="urn:microsoft.com/office/officeart/2005/8/layout/gear1"/>
    <dgm:cxn modelId="{FDBED2FF-0E8D-41CF-BB1F-BF39C339E343}" type="presOf" srcId="{79FBA418-F96F-492E-A795-BE1C749BF4D6}" destId="{6283DE9C-5B23-4731-A0DB-E5180E106967}" srcOrd="1" destOrd="0" presId="urn:microsoft.com/office/officeart/2005/8/layout/gear1"/>
    <dgm:cxn modelId="{09FDA572-A5B1-4C33-9929-23FA664D9F35}" type="presOf" srcId="{6C38CBBD-616B-4D29-913B-0DE201E9CBCE}" destId="{C7A7579B-CD30-46DB-B6DF-438757EFF105}" srcOrd="0" destOrd="0" presId="urn:microsoft.com/office/officeart/2005/8/layout/gear1"/>
    <dgm:cxn modelId="{8348ABD5-5A3D-40E6-9CCA-9DA51EF750DE}" srcId="{6C38CBBD-616B-4D29-913B-0DE201E9CBCE}" destId="{79FBA418-F96F-492E-A795-BE1C749BF4D6}" srcOrd="1" destOrd="0" parTransId="{14B03E3F-E235-400D-A58B-655A93019DCC}" sibTransId="{2A0937AA-EEE1-4FC5-B048-F85C39C2157C}"/>
    <dgm:cxn modelId="{F299618B-F5DE-47EC-94EC-39BEC20B23D2}" srcId="{6C38CBBD-616B-4D29-913B-0DE201E9CBCE}" destId="{C6BDB835-8AF2-4BD0-AFEA-71CCDA0E9D6A}" srcOrd="0" destOrd="0" parTransId="{E7D86547-AD15-42FA-B7B3-1067A6358B8E}" sibTransId="{5E5AAAA8-BF4D-42EA-B512-8F5F05E95DEB}"/>
    <dgm:cxn modelId="{1B7853D7-45C2-4FC8-8BB5-FAA8E68777C2}" srcId="{6C38CBBD-616B-4D29-913B-0DE201E9CBCE}" destId="{A76A68B2-C113-4C59-9750-EBD57F26FA21}" srcOrd="2" destOrd="0" parTransId="{729A4B98-B4CA-4AFE-BE19-3D9E05AB8E6A}" sibTransId="{E7FFA8F7-3A4E-4AE9-9CB7-289E501D538F}"/>
    <dgm:cxn modelId="{D7ED5A9F-07C5-4D23-889D-F70FD41A65E3}" type="presOf" srcId="{2A0937AA-EEE1-4FC5-B048-F85C39C2157C}" destId="{C944D759-4807-45F5-B2BC-31F591B515F1}" srcOrd="0" destOrd="0" presId="urn:microsoft.com/office/officeart/2005/8/layout/gear1"/>
    <dgm:cxn modelId="{97B5C494-0E65-4FAC-AA41-81E8E03658C9}" type="presOf" srcId="{C6BDB835-8AF2-4BD0-AFEA-71CCDA0E9D6A}" destId="{06D52386-1596-40E7-BD9B-93E971F9FE9B}" srcOrd="2" destOrd="0" presId="urn:microsoft.com/office/officeart/2005/8/layout/gear1"/>
    <dgm:cxn modelId="{0F6F1C8E-833F-4782-9EA9-5449630CAC93}" type="presOf" srcId="{E7FFA8F7-3A4E-4AE9-9CB7-289E501D538F}" destId="{B7A8B651-A9C6-4F4A-9C67-276660693F2E}" srcOrd="0" destOrd="0" presId="urn:microsoft.com/office/officeart/2005/8/layout/gear1"/>
    <dgm:cxn modelId="{182FCE97-3799-4E80-BF23-915DD191A20A}" type="presOf" srcId="{5E5AAAA8-BF4D-42EA-B512-8F5F05E95DEB}" destId="{30DAE72B-C8AF-40E7-A255-75FD1F018314}" srcOrd="0" destOrd="0" presId="urn:microsoft.com/office/officeart/2005/8/layout/gear1"/>
    <dgm:cxn modelId="{A2097452-0B01-48A0-BC6D-E5F03AEFDDDC}" type="presParOf" srcId="{C7A7579B-CD30-46DB-B6DF-438757EFF105}" destId="{F7591A8C-E037-44F5-986F-B3CF0158289F}" srcOrd="0" destOrd="0" presId="urn:microsoft.com/office/officeart/2005/8/layout/gear1"/>
    <dgm:cxn modelId="{BE52A9D5-6204-4012-98CD-8EF58BF7188D}" type="presParOf" srcId="{C7A7579B-CD30-46DB-B6DF-438757EFF105}" destId="{B0DA2200-922D-427C-9DCA-8672706D0449}" srcOrd="1" destOrd="0" presId="urn:microsoft.com/office/officeart/2005/8/layout/gear1"/>
    <dgm:cxn modelId="{36B339DF-BE7D-49C7-8412-0F836013DB3B}" type="presParOf" srcId="{C7A7579B-CD30-46DB-B6DF-438757EFF105}" destId="{06D52386-1596-40E7-BD9B-93E971F9FE9B}" srcOrd="2" destOrd="0" presId="urn:microsoft.com/office/officeart/2005/8/layout/gear1"/>
    <dgm:cxn modelId="{79F6D30F-6686-42D4-8C4D-94A16F7ACD20}" type="presParOf" srcId="{C7A7579B-CD30-46DB-B6DF-438757EFF105}" destId="{DC99BA69-9C41-4683-863D-81908F4A7C63}" srcOrd="3" destOrd="0" presId="urn:microsoft.com/office/officeart/2005/8/layout/gear1"/>
    <dgm:cxn modelId="{3AA27A57-0A61-4D2E-8867-A5418ACB2A77}" type="presParOf" srcId="{C7A7579B-CD30-46DB-B6DF-438757EFF105}" destId="{6283DE9C-5B23-4731-A0DB-E5180E106967}" srcOrd="4" destOrd="0" presId="urn:microsoft.com/office/officeart/2005/8/layout/gear1"/>
    <dgm:cxn modelId="{1FDF5897-6EA4-46CC-8443-146B9B39B90F}" type="presParOf" srcId="{C7A7579B-CD30-46DB-B6DF-438757EFF105}" destId="{916DB53A-2EC8-4B16-ADB4-360FFFC22D3F}" srcOrd="5" destOrd="0" presId="urn:microsoft.com/office/officeart/2005/8/layout/gear1"/>
    <dgm:cxn modelId="{A4616077-28D6-4DBF-864D-F9FA297A8DB2}" type="presParOf" srcId="{C7A7579B-CD30-46DB-B6DF-438757EFF105}" destId="{3CD7612B-20A2-4B1B-BD61-11A1B93B923D}" srcOrd="6" destOrd="0" presId="urn:microsoft.com/office/officeart/2005/8/layout/gear1"/>
    <dgm:cxn modelId="{C3538143-6BFA-4275-B8B8-268617593720}" type="presParOf" srcId="{C7A7579B-CD30-46DB-B6DF-438757EFF105}" destId="{10CA7D3C-5686-41EF-B959-BB1538ED0F46}" srcOrd="7" destOrd="0" presId="urn:microsoft.com/office/officeart/2005/8/layout/gear1"/>
    <dgm:cxn modelId="{37365247-0551-4073-9268-698B32848407}" type="presParOf" srcId="{C7A7579B-CD30-46DB-B6DF-438757EFF105}" destId="{ACE73651-F74D-4F97-81E1-32000D110347}" srcOrd="8" destOrd="0" presId="urn:microsoft.com/office/officeart/2005/8/layout/gear1"/>
    <dgm:cxn modelId="{CA501CB2-809D-4291-ABCD-C1DD56D9D001}" type="presParOf" srcId="{C7A7579B-CD30-46DB-B6DF-438757EFF105}" destId="{B3DA3352-6F1C-460F-96C3-56D8B9B4B95A}" srcOrd="9" destOrd="0" presId="urn:microsoft.com/office/officeart/2005/8/layout/gear1"/>
    <dgm:cxn modelId="{ACEA69D4-A150-4B10-B63A-28B12AE18A03}" type="presParOf" srcId="{C7A7579B-CD30-46DB-B6DF-438757EFF105}" destId="{30DAE72B-C8AF-40E7-A255-75FD1F018314}" srcOrd="10" destOrd="0" presId="urn:microsoft.com/office/officeart/2005/8/layout/gear1"/>
    <dgm:cxn modelId="{7D802C4D-765B-41CE-88A6-1337A0EBA8D5}" type="presParOf" srcId="{C7A7579B-CD30-46DB-B6DF-438757EFF105}" destId="{C944D759-4807-45F5-B2BC-31F591B515F1}" srcOrd="11" destOrd="0" presId="urn:microsoft.com/office/officeart/2005/8/layout/gear1"/>
    <dgm:cxn modelId="{746F6E9D-DBF1-4E93-A45D-3FDD6B16933F}" type="presParOf" srcId="{C7A7579B-CD30-46DB-B6DF-438757EFF105}" destId="{B7A8B651-A9C6-4F4A-9C67-276660693F2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F1220A-ECEB-4E56-A7B8-A4E515CA1C9C}" type="doc">
      <dgm:prSet loTypeId="urn:microsoft.com/office/officeart/2005/8/layout/orgChart1" loCatId="hierarchy" qsTypeId="urn:microsoft.com/office/officeart/2005/8/quickstyle/simple3" qsCatId="simple" csTypeId="urn:microsoft.com/office/officeart/2005/8/colors/accent6_3" csCatId="accent6" phldr="1"/>
      <dgm:spPr/>
      <dgm:t>
        <a:bodyPr/>
        <a:lstStyle/>
        <a:p>
          <a:endParaRPr lang="es-EC"/>
        </a:p>
      </dgm:t>
    </dgm:pt>
    <dgm:pt modelId="{24F0F335-6ADB-49F4-867A-8BAF0246F7EB}">
      <dgm:prSet phldrT="[Texto]" custT="1"/>
      <dgm:spPr/>
      <dgm:t>
        <a:bodyPr/>
        <a:lstStyle/>
        <a:p>
          <a:r>
            <a:rPr lang="es-EC" sz="2000" b="1">
              <a:latin typeface="Century Gothic" pitchFamily="34" charset="0"/>
              <a:cs typeface="Arial" pitchFamily="34" charset="0"/>
            </a:rPr>
            <a:t>Gerente General</a:t>
          </a:r>
        </a:p>
      </dgm:t>
    </dgm:pt>
    <dgm:pt modelId="{805D01B6-5B5C-4A9C-BD8C-4BE2A5B88FC1}" type="parTrans" cxnId="{210E7274-2421-4A9F-9CA4-004E481433CD}">
      <dgm:prSet/>
      <dgm:spPr/>
      <dgm:t>
        <a:bodyPr/>
        <a:lstStyle/>
        <a:p>
          <a:endParaRPr lang="es-EC" sz="1600" b="1">
            <a:latin typeface="Century Gothic" pitchFamily="34" charset="0"/>
            <a:cs typeface="Arial" pitchFamily="34" charset="0"/>
          </a:endParaRPr>
        </a:p>
      </dgm:t>
    </dgm:pt>
    <dgm:pt modelId="{089E4194-48F3-4CC0-9FDC-7BBFEDF53465}" type="sibTrans" cxnId="{210E7274-2421-4A9F-9CA4-004E481433CD}">
      <dgm:prSet/>
      <dgm:spPr/>
      <dgm:t>
        <a:bodyPr/>
        <a:lstStyle/>
        <a:p>
          <a:endParaRPr lang="es-EC" sz="1600" b="1">
            <a:latin typeface="Century Gothic" pitchFamily="34" charset="0"/>
            <a:cs typeface="Arial" pitchFamily="34" charset="0"/>
          </a:endParaRPr>
        </a:p>
      </dgm:t>
    </dgm:pt>
    <dgm:pt modelId="{8BFF3BB1-0215-4D44-9858-7EDD9AF02BE1}">
      <dgm:prSet phldrT="[Texto]" custT="1"/>
      <dgm:spPr/>
      <dgm:t>
        <a:bodyPr/>
        <a:lstStyle/>
        <a:p>
          <a:r>
            <a:rPr lang="es-EC" sz="2000" b="1">
              <a:latin typeface="Century Gothic" pitchFamily="34" charset="0"/>
              <a:cs typeface="Arial" pitchFamily="34" charset="0"/>
            </a:rPr>
            <a:t>Asistente Contable</a:t>
          </a:r>
        </a:p>
      </dgm:t>
    </dgm:pt>
    <dgm:pt modelId="{8DFD1A79-CC9A-4ED6-8A71-B7B3E8EF0A58}" type="parTrans" cxnId="{5E2D5F93-2A64-4E43-9D55-F93104391B92}">
      <dgm:prSet/>
      <dgm:spPr/>
      <dgm:t>
        <a:bodyPr/>
        <a:lstStyle/>
        <a:p>
          <a:endParaRPr lang="es-EC" sz="1600" b="1">
            <a:latin typeface="Century Gothic" pitchFamily="34" charset="0"/>
            <a:cs typeface="Arial" pitchFamily="34" charset="0"/>
          </a:endParaRPr>
        </a:p>
      </dgm:t>
    </dgm:pt>
    <dgm:pt modelId="{A7114FFA-EA6A-4CA3-9515-26F0F56CE3F0}" type="sibTrans" cxnId="{5E2D5F93-2A64-4E43-9D55-F93104391B92}">
      <dgm:prSet/>
      <dgm:spPr/>
      <dgm:t>
        <a:bodyPr/>
        <a:lstStyle/>
        <a:p>
          <a:endParaRPr lang="es-EC" sz="1600" b="1">
            <a:latin typeface="Century Gothic" pitchFamily="34" charset="0"/>
            <a:cs typeface="Arial" pitchFamily="34" charset="0"/>
          </a:endParaRPr>
        </a:p>
      </dgm:t>
    </dgm:pt>
    <dgm:pt modelId="{7870007B-DF00-421E-8141-9BF593664014}">
      <dgm:prSet phldrT="[Texto]" custT="1"/>
      <dgm:spPr/>
      <dgm:t>
        <a:bodyPr/>
        <a:lstStyle/>
        <a:p>
          <a:r>
            <a:rPr lang="es-EC" sz="2000" b="1">
              <a:latin typeface="Century Gothic" pitchFamily="34" charset="0"/>
              <a:cs typeface="Arial" pitchFamily="34" charset="0"/>
            </a:rPr>
            <a:t>Asistente Tributario</a:t>
          </a:r>
        </a:p>
      </dgm:t>
    </dgm:pt>
    <dgm:pt modelId="{009CDDDC-E330-4B20-A414-F8CF046CB646}" type="parTrans" cxnId="{1AD67B9A-C389-476C-AE08-200BB4E0BA29}">
      <dgm:prSet/>
      <dgm:spPr/>
      <dgm:t>
        <a:bodyPr/>
        <a:lstStyle/>
        <a:p>
          <a:endParaRPr lang="es-EC" sz="1600" b="1">
            <a:latin typeface="Century Gothic" pitchFamily="34" charset="0"/>
            <a:cs typeface="Arial" pitchFamily="34" charset="0"/>
          </a:endParaRPr>
        </a:p>
      </dgm:t>
    </dgm:pt>
    <dgm:pt modelId="{8D56B42B-7A58-40FC-8C8F-A99D9159C538}" type="sibTrans" cxnId="{1AD67B9A-C389-476C-AE08-200BB4E0BA29}">
      <dgm:prSet/>
      <dgm:spPr/>
      <dgm:t>
        <a:bodyPr/>
        <a:lstStyle/>
        <a:p>
          <a:endParaRPr lang="es-EC" sz="1600" b="1">
            <a:latin typeface="Century Gothic" pitchFamily="34" charset="0"/>
            <a:cs typeface="Arial" pitchFamily="34" charset="0"/>
          </a:endParaRPr>
        </a:p>
      </dgm:t>
    </dgm:pt>
    <dgm:pt modelId="{30D1B407-3BEC-4892-AA26-06E519792200}" type="pres">
      <dgm:prSet presAssocID="{31F1220A-ECEB-4E56-A7B8-A4E515CA1C9C}" presName="hierChild1" presStyleCnt="0">
        <dgm:presLayoutVars>
          <dgm:orgChart val="1"/>
          <dgm:chPref val="1"/>
          <dgm:dir/>
          <dgm:animOne val="branch"/>
          <dgm:animLvl val="lvl"/>
          <dgm:resizeHandles/>
        </dgm:presLayoutVars>
      </dgm:prSet>
      <dgm:spPr/>
      <dgm:t>
        <a:bodyPr/>
        <a:lstStyle/>
        <a:p>
          <a:endParaRPr lang="es-EC"/>
        </a:p>
      </dgm:t>
    </dgm:pt>
    <dgm:pt modelId="{C4DC6AA1-8032-47D4-9133-4A3F739023F7}" type="pres">
      <dgm:prSet presAssocID="{24F0F335-6ADB-49F4-867A-8BAF0246F7EB}" presName="hierRoot1" presStyleCnt="0">
        <dgm:presLayoutVars>
          <dgm:hierBranch val="init"/>
        </dgm:presLayoutVars>
      </dgm:prSet>
      <dgm:spPr/>
      <dgm:t>
        <a:bodyPr/>
        <a:lstStyle/>
        <a:p>
          <a:endParaRPr lang="es-EC"/>
        </a:p>
      </dgm:t>
    </dgm:pt>
    <dgm:pt modelId="{E932D37B-AEB6-482E-AD46-2B98C0247C66}" type="pres">
      <dgm:prSet presAssocID="{24F0F335-6ADB-49F4-867A-8BAF0246F7EB}" presName="rootComposite1" presStyleCnt="0"/>
      <dgm:spPr/>
      <dgm:t>
        <a:bodyPr/>
        <a:lstStyle/>
        <a:p>
          <a:endParaRPr lang="es-EC"/>
        </a:p>
      </dgm:t>
    </dgm:pt>
    <dgm:pt modelId="{F27695F0-13A5-4631-BD2E-A5018B379A6D}" type="pres">
      <dgm:prSet presAssocID="{24F0F335-6ADB-49F4-867A-8BAF0246F7EB}" presName="rootText1" presStyleLbl="node0" presStyleIdx="0" presStyleCnt="1">
        <dgm:presLayoutVars>
          <dgm:chPref val="3"/>
        </dgm:presLayoutVars>
      </dgm:prSet>
      <dgm:spPr/>
      <dgm:t>
        <a:bodyPr/>
        <a:lstStyle/>
        <a:p>
          <a:endParaRPr lang="es-EC"/>
        </a:p>
      </dgm:t>
    </dgm:pt>
    <dgm:pt modelId="{57D48BF3-2AF6-4002-A9B1-DE233E8F59B0}" type="pres">
      <dgm:prSet presAssocID="{24F0F335-6ADB-49F4-867A-8BAF0246F7EB}" presName="rootConnector1" presStyleLbl="node1" presStyleIdx="0" presStyleCnt="0"/>
      <dgm:spPr/>
      <dgm:t>
        <a:bodyPr/>
        <a:lstStyle/>
        <a:p>
          <a:endParaRPr lang="es-EC"/>
        </a:p>
      </dgm:t>
    </dgm:pt>
    <dgm:pt modelId="{4EBA53E1-2D6B-446F-80CC-41ED0031108F}" type="pres">
      <dgm:prSet presAssocID="{24F0F335-6ADB-49F4-867A-8BAF0246F7EB}" presName="hierChild2" presStyleCnt="0"/>
      <dgm:spPr/>
      <dgm:t>
        <a:bodyPr/>
        <a:lstStyle/>
        <a:p>
          <a:endParaRPr lang="es-EC"/>
        </a:p>
      </dgm:t>
    </dgm:pt>
    <dgm:pt modelId="{E0F521EF-6F1B-4288-B16D-F81171E66AAC}" type="pres">
      <dgm:prSet presAssocID="{8DFD1A79-CC9A-4ED6-8A71-B7B3E8EF0A58}" presName="Name37" presStyleLbl="parChTrans1D2" presStyleIdx="0" presStyleCnt="2"/>
      <dgm:spPr/>
      <dgm:t>
        <a:bodyPr/>
        <a:lstStyle/>
        <a:p>
          <a:endParaRPr lang="es-EC"/>
        </a:p>
      </dgm:t>
    </dgm:pt>
    <dgm:pt modelId="{2F556E9F-21E9-4ACB-B9CA-5E329185D78B}" type="pres">
      <dgm:prSet presAssocID="{8BFF3BB1-0215-4D44-9858-7EDD9AF02BE1}" presName="hierRoot2" presStyleCnt="0">
        <dgm:presLayoutVars>
          <dgm:hierBranch val="init"/>
        </dgm:presLayoutVars>
      </dgm:prSet>
      <dgm:spPr/>
      <dgm:t>
        <a:bodyPr/>
        <a:lstStyle/>
        <a:p>
          <a:endParaRPr lang="es-EC"/>
        </a:p>
      </dgm:t>
    </dgm:pt>
    <dgm:pt modelId="{4D88DB1E-9B6D-4983-82E7-BCB162C3D23A}" type="pres">
      <dgm:prSet presAssocID="{8BFF3BB1-0215-4D44-9858-7EDD9AF02BE1}" presName="rootComposite" presStyleCnt="0"/>
      <dgm:spPr/>
      <dgm:t>
        <a:bodyPr/>
        <a:lstStyle/>
        <a:p>
          <a:endParaRPr lang="es-EC"/>
        </a:p>
      </dgm:t>
    </dgm:pt>
    <dgm:pt modelId="{5A5BA4D8-D888-4CB8-A9B8-756CCFAA3193}" type="pres">
      <dgm:prSet presAssocID="{8BFF3BB1-0215-4D44-9858-7EDD9AF02BE1}" presName="rootText" presStyleLbl="node2" presStyleIdx="0" presStyleCnt="2" custScaleX="120811">
        <dgm:presLayoutVars>
          <dgm:chPref val="3"/>
        </dgm:presLayoutVars>
      </dgm:prSet>
      <dgm:spPr/>
      <dgm:t>
        <a:bodyPr/>
        <a:lstStyle/>
        <a:p>
          <a:endParaRPr lang="es-EC"/>
        </a:p>
      </dgm:t>
    </dgm:pt>
    <dgm:pt modelId="{16B0D689-D24B-4A3A-9FCD-3B295E7D1B53}" type="pres">
      <dgm:prSet presAssocID="{8BFF3BB1-0215-4D44-9858-7EDD9AF02BE1}" presName="rootConnector" presStyleLbl="node2" presStyleIdx="0" presStyleCnt="2"/>
      <dgm:spPr/>
      <dgm:t>
        <a:bodyPr/>
        <a:lstStyle/>
        <a:p>
          <a:endParaRPr lang="es-EC"/>
        </a:p>
      </dgm:t>
    </dgm:pt>
    <dgm:pt modelId="{D8EA2E94-6819-44DD-A060-CDD6D6023417}" type="pres">
      <dgm:prSet presAssocID="{8BFF3BB1-0215-4D44-9858-7EDD9AF02BE1}" presName="hierChild4" presStyleCnt="0"/>
      <dgm:spPr/>
      <dgm:t>
        <a:bodyPr/>
        <a:lstStyle/>
        <a:p>
          <a:endParaRPr lang="es-EC"/>
        </a:p>
      </dgm:t>
    </dgm:pt>
    <dgm:pt modelId="{B792B0A5-FA77-4829-8759-56820108DF97}" type="pres">
      <dgm:prSet presAssocID="{8BFF3BB1-0215-4D44-9858-7EDD9AF02BE1}" presName="hierChild5" presStyleCnt="0"/>
      <dgm:spPr/>
      <dgm:t>
        <a:bodyPr/>
        <a:lstStyle/>
        <a:p>
          <a:endParaRPr lang="es-EC"/>
        </a:p>
      </dgm:t>
    </dgm:pt>
    <dgm:pt modelId="{6B8B995E-7E50-4792-9520-62DEBD907F4E}" type="pres">
      <dgm:prSet presAssocID="{009CDDDC-E330-4B20-A414-F8CF046CB646}" presName="Name37" presStyleLbl="parChTrans1D2" presStyleIdx="1" presStyleCnt="2"/>
      <dgm:spPr/>
      <dgm:t>
        <a:bodyPr/>
        <a:lstStyle/>
        <a:p>
          <a:endParaRPr lang="es-EC"/>
        </a:p>
      </dgm:t>
    </dgm:pt>
    <dgm:pt modelId="{8A3E14E4-848A-4089-8457-40198C892550}" type="pres">
      <dgm:prSet presAssocID="{7870007B-DF00-421E-8141-9BF593664014}" presName="hierRoot2" presStyleCnt="0">
        <dgm:presLayoutVars>
          <dgm:hierBranch val="init"/>
        </dgm:presLayoutVars>
      </dgm:prSet>
      <dgm:spPr/>
      <dgm:t>
        <a:bodyPr/>
        <a:lstStyle/>
        <a:p>
          <a:endParaRPr lang="es-EC"/>
        </a:p>
      </dgm:t>
    </dgm:pt>
    <dgm:pt modelId="{9FC3D6F9-7833-4A21-ACF5-D07FD982C35B}" type="pres">
      <dgm:prSet presAssocID="{7870007B-DF00-421E-8141-9BF593664014}" presName="rootComposite" presStyleCnt="0"/>
      <dgm:spPr/>
      <dgm:t>
        <a:bodyPr/>
        <a:lstStyle/>
        <a:p>
          <a:endParaRPr lang="es-EC"/>
        </a:p>
      </dgm:t>
    </dgm:pt>
    <dgm:pt modelId="{8BDDEE01-679B-4F1B-9E42-F3CCD03B9C5C}" type="pres">
      <dgm:prSet presAssocID="{7870007B-DF00-421E-8141-9BF593664014}" presName="rootText" presStyleLbl="node2" presStyleIdx="1" presStyleCnt="2" custScaleX="121408">
        <dgm:presLayoutVars>
          <dgm:chPref val="3"/>
        </dgm:presLayoutVars>
      </dgm:prSet>
      <dgm:spPr/>
      <dgm:t>
        <a:bodyPr/>
        <a:lstStyle/>
        <a:p>
          <a:endParaRPr lang="es-EC"/>
        </a:p>
      </dgm:t>
    </dgm:pt>
    <dgm:pt modelId="{F1F1A1BC-DCE3-4174-8A16-76DB6175CB4C}" type="pres">
      <dgm:prSet presAssocID="{7870007B-DF00-421E-8141-9BF593664014}" presName="rootConnector" presStyleLbl="node2" presStyleIdx="1" presStyleCnt="2"/>
      <dgm:spPr/>
      <dgm:t>
        <a:bodyPr/>
        <a:lstStyle/>
        <a:p>
          <a:endParaRPr lang="es-EC"/>
        </a:p>
      </dgm:t>
    </dgm:pt>
    <dgm:pt modelId="{3E209529-61A2-48B3-9B61-1B9E320D5829}" type="pres">
      <dgm:prSet presAssocID="{7870007B-DF00-421E-8141-9BF593664014}" presName="hierChild4" presStyleCnt="0"/>
      <dgm:spPr/>
      <dgm:t>
        <a:bodyPr/>
        <a:lstStyle/>
        <a:p>
          <a:endParaRPr lang="es-EC"/>
        </a:p>
      </dgm:t>
    </dgm:pt>
    <dgm:pt modelId="{6986594C-7387-4A2E-848E-FAF3EA59AE89}" type="pres">
      <dgm:prSet presAssocID="{7870007B-DF00-421E-8141-9BF593664014}" presName="hierChild5" presStyleCnt="0"/>
      <dgm:spPr/>
      <dgm:t>
        <a:bodyPr/>
        <a:lstStyle/>
        <a:p>
          <a:endParaRPr lang="es-EC"/>
        </a:p>
      </dgm:t>
    </dgm:pt>
    <dgm:pt modelId="{11AF9F2D-05FB-4DE5-87BF-C5D2298746C2}" type="pres">
      <dgm:prSet presAssocID="{24F0F335-6ADB-49F4-867A-8BAF0246F7EB}" presName="hierChild3" presStyleCnt="0"/>
      <dgm:spPr/>
      <dgm:t>
        <a:bodyPr/>
        <a:lstStyle/>
        <a:p>
          <a:endParaRPr lang="es-EC"/>
        </a:p>
      </dgm:t>
    </dgm:pt>
  </dgm:ptLst>
  <dgm:cxnLst>
    <dgm:cxn modelId="{C09D959C-03B5-464B-9826-513E46EBF27D}" type="presOf" srcId="{8BFF3BB1-0215-4D44-9858-7EDD9AF02BE1}" destId="{5A5BA4D8-D888-4CB8-A9B8-756CCFAA3193}" srcOrd="0" destOrd="0" presId="urn:microsoft.com/office/officeart/2005/8/layout/orgChart1"/>
    <dgm:cxn modelId="{4F4DC3C8-B1C8-4EC8-A7B2-A678CE623E91}" type="presOf" srcId="{31F1220A-ECEB-4E56-A7B8-A4E515CA1C9C}" destId="{30D1B407-3BEC-4892-AA26-06E519792200}" srcOrd="0" destOrd="0" presId="urn:microsoft.com/office/officeart/2005/8/layout/orgChart1"/>
    <dgm:cxn modelId="{226B7160-88D0-4217-996A-7B0B92231385}" type="presOf" srcId="{8DFD1A79-CC9A-4ED6-8A71-B7B3E8EF0A58}" destId="{E0F521EF-6F1B-4288-B16D-F81171E66AAC}" srcOrd="0" destOrd="0" presId="urn:microsoft.com/office/officeart/2005/8/layout/orgChart1"/>
    <dgm:cxn modelId="{5E2D5F93-2A64-4E43-9D55-F93104391B92}" srcId="{24F0F335-6ADB-49F4-867A-8BAF0246F7EB}" destId="{8BFF3BB1-0215-4D44-9858-7EDD9AF02BE1}" srcOrd="0" destOrd="0" parTransId="{8DFD1A79-CC9A-4ED6-8A71-B7B3E8EF0A58}" sibTransId="{A7114FFA-EA6A-4CA3-9515-26F0F56CE3F0}"/>
    <dgm:cxn modelId="{959FAD08-1345-407B-8920-0547F0ADF7D4}" type="presOf" srcId="{7870007B-DF00-421E-8141-9BF593664014}" destId="{F1F1A1BC-DCE3-4174-8A16-76DB6175CB4C}" srcOrd="1" destOrd="0" presId="urn:microsoft.com/office/officeart/2005/8/layout/orgChart1"/>
    <dgm:cxn modelId="{2745333B-584E-49F5-BD3A-77102B3C401F}" type="presOf" srcId="{7870007B-DF00-421E-8141-9BF593664014}" destId="{8BDDEE01-679B-4F1B-9E42-F3CCD03B9C5C}" srcOrd="0" destOrd="0" presId="urn:microsoft.com/office/officeart/2005/8/layout/orgChart1"/>
    <dgm:cxn modelId="{926789EE-9A6F-41C8-BD48-84052355E266}" type="presOf" srcId="{8BFF3BB1-0215-4D44-9858-7EDD9AF02BE1}" destId="{16B0D689-D24B-4A3A-9FCD-3B295E7D1B53}" srcOrd="1" destOrd="0" presId="urn:microsoft.com/office/officeart/2005/8/layout/orgChart1"/>
    <dgm:cxn modelId="{BEB43E33-9D16-46E3-9F3D-2731C9E945CF}" type="presOf" srcId="{24F0F335-6ADB-49F4-867A-8BAF0246F7EB}" destId="{57D48BF3-2AF6-4002-A9B1-DE233E8F59B0}" srcOrd="1" destOrd="0" presId="urn:microsoft.com/office/officeart/2005/8/layout/orgChart1"/>
    <dgm:cxn modelId="{C2BACCDE-A8D5-4060-BE40-1BD855D63721}" type="presOf" srcId="{009CDDDC-E330-4B20-A414-F8CF046CB646}" destId="{6B8B995E-7E50-4792-9520-62DEBD907F4E}" srcOrd="0" destOrd="0" presId="urn:microsoft.com/office/officeart/2005/8/layout/orgChart1"/>
    <dgm:cxn modelId="{210E7274-2421-4A9F-9CA4-004E481433CD}" srcId="{31F1220A-ECEB-4E56-A7B8-A4E515CA1C9C}" destId="{24F0F335-6ADB-49F4-867A-8BAF0246F7EB}" srcOrd="0" destOrd="0" parTransId="{805D01B6-5B5C-4A9C-BD8C-4BE2A5B88FC1}" sibTransId="{089E4194-48F3-4CC0-9FDC-7BBFEDF53465}"/>
    <dgm:cxn modelId="{1AD67B9A-C389-476C-AE08-200BB4E0BA29}" srcId="{24F0F335-6ADB-49F4-867A-8BAF0246F7EB}" destId="{7870007B-DF00-421E-8141-9BF593664014}" srcOrd="1" destOrd="0" parTransId="{009CDDDC-E330-4B20-A414-F8CF046CB646}" sibTransId="{8D56B42B-7A58-40FC-8C8F-A99D9159C538}"/>
    <dgm:cxn modelId="{0609C13D-5C2F-41F3-B75F-9799E1B9690A}" type="presOf" srcId="{24F0F335-6ADB-49F4-867A-8BAF0246F7EB}" destId="{F27695F0-13A5-4631-BD2E-A5018B379A6D}" srcOrd="0" destOrd="0" presId="urn:microsoft.com/office/officeart/2005/8/layout/orgChart1"/>
    <dgm:cxn modelId="{2670DE41-5264-4C87-96F4-C008494972A3}" type="presParOf" srcId="{30D1B407-3BEC-4892-AA26-06E519792200}" destId="{C4DC6AA1-8032-47D4-9133-4A3F739023F7}" srcOrd="0" destOrd="0" presId="urn:microsoft.com/office/officeart/2005/8/layout/orgChart1"/>
    <dgm:cxn modelId="{0AA1F75A-9875-4FB1-8E1C-50814AF309AC}" type="presParOf" srcId="{C4DC6AA1-8032-47D4-9133-4A3F739023F7}" destId="{E932D37B-AEB6-482E-AD46-2B98C0247C66}" srcOrd="0" destOrd="0" presId="urn:microsoft.com/office/officeart/2005/8/layout/orgChart1"/>
    <dgm:cxn modelId="{18F0D010-C593-4F28-A29C-967E88E9980B}" type="presParOf" srcId="{E932D37B-AEB6-482E-AD46-2B98C0247C66}" destId="{F27695F0-13A5-4631-BD2E-A5018B379A6D}" srcOrd="0" destOrd="0" presId="urn:microsoft.com/office/officeart/2005/8/layout/orgChart1"/>
    <dgm:cxn modelId="{F8A3DFE8-C7F3-4ED3-8CA6-81E9AAD13CA8}" type="presParOf" srcId="{E932D37B-AEB6-482E-AD46-2B98C0247C66}" destId="{57D48BF3-2AF6-4002-A9B1-DE233E8F59B0}" srcOrd="1" destOrd="0" presId="urn:microsoft.com/office/officeart/2005/8/layout/orgChart1"/>
    <dgm:cxn modelId="{6088210A-29EF-4E6A-B189-50196DD0CD62}" type="presParOf" srcId="{C4DC6AA1-8032-47D4-9133-4A3F739023F7}" destId="{4EBA53E1-2D6B-446F-80CC-41ED0031108F}" srcOrd="1" destOrd="0" presId="urn:microsoft.com/office/officeart/2005/8/layout/orgChart1"/>
    <dgm:cxn modelId="{47B81357-6EA3-4767-9433-D0BE7FD3DD49}" type="presParOf" srcId="{4EBA53E1-2D6B-446F-80CC-41ED0031108F}" destId="{E0F521EF-6F1B-4288-B16D-F81171E66AAC}" srcOrd="0" destOrd="0" presId="urn:microsoft.com/office/officeart/2005/8/layout/orgChart1"/>
    <dgm:cxn modelId="{DA68360A-4137-43F7-A20F-088178B41484}" type="presParOf" srcId="{4EBA53E1-2D6B-446F-80CC-41ED0031108F}" destId="{2F556E9F-21E9-4ACB-B9CA-5E329185D78B}" srcOrd="1" destOrd="0" presId="urn:microsoft.com/office/officeart/2005/8/layout/orgChart1"/>
    <dgm:cxn modelId="{555ED761-EE96-4AF9-9DF2-1C78DE5860DE}" type="presParOf" srcId="{2F556E9F-21E9-4ACB-B9CA-5E329185D78B}" destId="{4D88DB1E-9B6D-4983-82E7-BCB162C3D23A}" srcOrd="0" destOrd="0" presId="urn:microsoft.com/office/officeart/2005/8/layout/orgChart1"/>
    <dgm:cxn modelId="{A18CD21C-29B5-4902-AD9D-BF782B74E678}" type="presParOf" srcId="{4D88DB1E-9B6D-4983-82E7-BCB162C3D23A}" destId="{5A5BA4D8-D888-4CB8-A9B8-756CCFAA3193}" srcOrd="0" destOrd="0" presId="urn:microsoft.com/office/officeart/2005/8/layout/orgChart1"/>
    <dgm:cxn modelId="{948153EA-393A-4729-A68B-54BCB8283C56}" type="presParOf" srcId="{4D88DB1E-9B6D-4983-82E7-BCB162C3D23A}" destId="{16B0D689-D24B-4A3A-9FCD-3B295E7D1B53}" srcOrd="1" destOrd="0" presId="urn:microsoft.com/office/officeart/2005/8/layout/orgChart1"/>
    <dgm:cxn modelId="{15729F2E-A848-4C6E-B652-7EDF31C1B575}" type="presParOf" srcId="{2F556E9F-21E9-4ACB-B9CA-5E329185D78B}" destId="{D8EA2E94-6819-44DD-A060-CDD6D6023417}" srcOrd="1" destOrd="0" presId="urn:microsoft.com/office/officeart/2005/8/layout/orgChart1"/>
    <dgm:cxn modelId="{F4A096CC-510A-4F47-8BD7-0EF6B2497C03}" type="presParOf" srcId="{2F556E9F-21E9-4ACB-B9CA-5E329185D78B}" destId="{B792B0A5-FA77-4829-8759-56820108DF97}" srcOrd="2" destOrd="0" presId="urn:microsoft.com/office/officeart/2005/8/layout/orgChart1"/>
    <dgm:cxn modelId="{7CB0FA71-FE5B-428C-8412-6286CEC03BE0}" type="presParOf" srcId="{4EBA53E1-2D6B-446F-80CC-41ED0031108F}" destId="{6B8B995E-7E50-4792-9520-62DEBD907F4E}" srcOrd="2" destOrd="0" presId="urn:microsoft.com/office/officeart/2005/8/layout/orgChart1"/>
    <dgm:cxn modelId="{7965A235-05D3-4290-A596-F2BEA2CE9A2F}" type="presParOf" srcId="{4EBA53E1-2D6B-446F-80CC-41ED0031108F}" destId="{8A3E14E4-848A-4089-8457-40198C892550}" srcOrd="3" destOrd="0" presId="urn:microsoft.com/office/officeart/2005/8/layout/orgChart1"/>
    <dgm:cxn modelId="{32FED50E-DF4D-48AD-B7AF-4D3FBD8EE404}" type="presParOf" srcId="{8A3E14E4-848A-4089-8457-40198C892550}" destId="{9FC3D6F9-7833-4A21-ACF5-D07FD982C35B}" srcOrd="0" destOrd="0" presId="urn:microsoft.com/office/officeart/2005/8/layout/orgChart1"/>
    <dgm:cxn modelId="{13686CAC-50DD-4540-B743-EE637BCDDB51}" type="presParOf" srcId="{9FC3D6F9-7833-4A21-ACF5-D07FD982C35B}" destId="{8BDDEE01-679B-4F1B-9E42-F3CCD03B9C5C}" srcOrd="0" destOrd="0" presId="urn:microsoft.com/office/officeart/2005/8/layout/orgChart1"/>
    <dgm:cxn modelId="{7D2CB387-5E7A-4F83-B748-9C908466E798}" type="presParOf" srcId="{9FC3D6F9-7833-4A21-ACF5-D07FD982C35B}" destId="{F1F1A1BC-DCE3-4174-8A16-76DB6175CB4C}" srcOrd="1" destOrd="0" presId="urn:microsoft.com/office/officeart/2005/8/layout/orgChart1"/>
    <dgm:cxn modelId="{AE3AFEEA-E941-42FA-8B89-248A84C6D733}" type="presParOf" srcId="{8A3E14E4-848A-4089-8457-40198C892550}" destId="{3E209529-61A2-48B3-9B61-1B9E320D5829}" srcOrd="1" destOrd="0" presId="urn:microsoft.com/office/officeart/2005/8/layout/orgChart1"/>
    <dgm:cxn modelId="{F771A58E-CB45-422D-A12B-BC22AA3D2E3B}" type="presParOf" srcId="{8A3E14E4-848A-4089-8457-40198C892550}" destId="{6986594C-7387-4A2E-848E-FAF3EA59AE89}" srcOrd="2" destOrd="0" presId="urn:microsoft.com/office/officeart/2005/8/layout/orgChart1"/>
    <dgm:cxn modelId="{A0A1C501-2B6C-496C-A33F-DF6C4700CB55}" type="presParOf" srcId="{C4DC6AA1-8032-47D4-9133-4A3F739023F7}" destId="{11AF9F2D-05FB-4DE5-87BF-C5D2298746C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6DA2FB-35FD-409A-8EDA-619C6DCE2458}"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C"/>
        </a:p>
      </dgm:t>
    </dgm:pt>
    <dgm:pt modelId="{AD99D799-E353-4109-97C0-8CDC4D6597A5}">
      <dgm:prSet phldrT="[Text]" custT="1"/>
      <dgm:spPr/>
      <dgm:t>
        <a:bodyPr/>
        <a:lstStyle/>
        <a:p>
          <a:r>
            <a:rPr lang="es-EC" sz="1600" dirty="0" smtClean="0">
              <a:latin typeface="Century Gothic" pitchFamily="34" charset="0"/>
            </a:rPr>
            <a:t>En el mercado de la Parroquia de Amaguaña existe una demanda insatisfecha demasiada amplia, induciendo a la creación de una microempresa de asesoría tributaria y contable, para satisfacer a los clientes con un excelente servicio</a:t>
          </a:r>
          <a:endParaRPr lang="es-EC" sz="1600" dirty="0">
            <a:latin typeface="Century Gothic" pitchFamily="34" charset="0"/>
          </a:endParaRPr>
        </a:p>
      </dgm:t>
    </dgm:pt>
    <dgm:pt modelId="{CA712E6C-CCAB-496B-93A6-A48CD26BF1C8}" type="parTrans" cxnId="{389FF741-1ADF-40C2-B49B-D1348D109DB6}">
      <dgm:prSet/>
      <dgm:spPr/>
      <dgm:t>
        <a:bodyPr/>
        <a:lstStyle/>
        <a:p>
          <a:endParaRPr lang="es-EC" sz="2400">
            <a:latin typeface="Century Gothic" pitchFamily="34" charset="0"/>
          </a:endParaRPr>
        </a:p>
      </dgm:t>
    </dgm:pt>
    <dgm:pt modelId="{12336852-873C-4D93-9A05-5F0279B28D0A}" type="sibTrans" cxnId="{389FF741-1ADF-40C2-B49B-D1348D109DB6}">
      <dgm:prSet custT="1"/>
      <dgm:spPr/>
      <dgm:t>
        <a:bodyPr/>
        <a:lstStyle/>
        <a:p>
          <a:endParaRPr lang="es-EC" sz="4400">
            <a:latin typeface="Century Gothic" pitchFamily="34" charset="0"/>
          </a:endParaRPr>
        </a:p>
      </dgm:t>
    </dgm:pt>
    <dgm:pt modelId="{12881B14-95F9-4C06-BB55-4EE7DC85ECC3}">
      <dgm:prSet phldrT="[Text]" custT="1"/>
      <dgm:spPr/>
      <dgm:t>
        <a:bodyPr/>
        <a:lstStyle/>
        <a:p>
          <a:r>
            <a:rPr lang="es-EC" sz="1600" dirty="0" smtClean="0">
              <a:latin typeface="Century Gothic" pitchFamily="34" charset="0"/>
            </a:rPr>
            <a:t>Efectuando el  estudio técnico, se puede concluir que lugar perfecto para la microempresa de asesoría tributaria y contable   "DH", es en el parque central de Amaguaña, siendo un lugar estratégico y además existe la disponibilidad de recursos para iniciar la microempresa.</a:t>
          </a:r>
          <a:endParaRPr lang="es-EC" sz="1600" dirty="0">
            <a:latin typeface="Century Gothic" pitchFamily="34" charset="0"/>
          </a:endParaRPr>
        </a:p>
      </dgm:t>
    </dgm:pt>
    <dgm:pt modelId="{41008CF3-E51E-4D4C-AEEA-4D649192052F}" type="parTrans" cxnId="{B0412E49-D3E1-4091-A0B4-9071E65D3019}">
      <dgm:prSet/>
      <dgm:spPr/>
      <dgm:t>
        <a:bodyPr/>
        <a:lstStyle/>
        <a:p>
          <a:endParaRPr lang="es-EC" sz="2400">
            <a:latin typeface="Century Gothic" pitchFamily="34" charset="0"/>
          </a:endParaRPr>
        </a:p>
      </dgm:t>
    </dgm:pt>
    <dgm:pt modelId="{B73100FA-DEEA-40D3-9E6C-CDC0786732F7}" type="sibTrans" cxnId="{B0412E49-D3E1-4091-A0B4-9071E65D3019}">
      <dgm:prSet custT="1"/>
      <dgm:spPr/>
      <dgm:t>
        <a:bodyPr/>
        <a:lstStyle/>
        <a:p>
          <a:endParaRPr lang="es-EC" sz="4400">
            <a:latin typeface="Century Gothic" pitchFamily="34" charset="0"/>
          </a:endParaRPr>
        </a:p>
      </dgm:t>
    </dgm:pt>
    <dgm:pt modelId="{17F6272A-9E63-46D0-A999-B9D2281F9268}">
      <dgm:prSet phldrT="[Text]" custT="1"/>
      <dgm:spPr/>
      <dgm:t>
        <a:bodyPr/>
        <a:lstStyle/>
        <a:p>
          <a:r>
            <a:rPr lang="es-EC" sz="1600" dirty="0" smtClean="0">
              <a:latin typeface="Century Gothic" pitchFamily="34" charset="0"/>
            </a:rPr>
            <a:t>De acuerdo al análisis de la evaluación financiera, tanto para el proyecto como para el inversionista muestran valores que son aceptables para invertir en este negocio.</a:t>
          </a:r>
          <a:endParaRPr lang="es-EC" sz="1600" dirty="0">
            <a:latin typeface="Century Gothic" pitchFamily="34" charset="0"/>
          </a:endParaRPr>
        </a:p>
      </dgm:t>
    </dgm:pt>
    <dgm:pt modelId="{530474EA-D3E4-4FE4-987A-2BDF94B8298B}" type="parTrans" cxnId="{BF7F86DA-07A3-4768-856D-8436643F9253}">
      <dgm:prSet/>
      <dgm:spPr/>
      <dgm:t>
        <a:bodyPr/>
        <a:lstStyle/>
        <a:p>
          <a:endParaRPr lang="es-EC" sz="2400">
            <a:latin typeface="Century Gothic" pitchFamily="34" charset="0"/>
          </a:endParaRPr>
        </a:p>
      </dgm:t>
    </dgm:pt>
    <dgm:pt modelId="{2A2379E2-94AB-4B72-BA22-5A6DEA9CDB30}" type="sibTrans" cxnId="{BF7F86DA-07A3-4768-856D-8436643F9253}">
      <dgm:prSet/>
      <dgm:spPr/>
      <dgm:t>
        <a:bodyPr/>
        <a:lstStyle/>
        <a:p>
          <a:endParaRPr lang="es-EC" sz="2400">
            <a:latin typeface="Century Gothic" pitchFamily="34" charset="0"/>
          </a:endParaRPr>
        </a:p>
      </dgm:t>
    </dgm:pt>
    <dgm:pt modelId="{51D48C5B-8800-41FE-A29A-A9C1F341B67E}" type="pres">
      <dgm:prSet presAssocID="{C76DA2FB-35FD-409A-8EDA-619C6DCE2458}" presName="outerComposite" presStyleCnt="0">
        <dgm:presLayoutVars>
          <dgm:chMax val="5"/>
          <dgm:dir/>
          <dgm:resizeHandles val="exact"/>
        </dgm:presLayoutVars>
      </dgm:prSet>
      <dgm:spPr/>
    </dgm:pt>
    <dgm:pt modelId="{71820862-B414-4228-ABEA-61575954BEE5}" type="pres">
      <dgm:prSet presAssocID="{C76DA2FB-35FD-409A-8EDA-619C6DCE2458}" presName="dummyMaxCanvas" presStyleCnt="0">
        <dgm:presLayoutVars/>
      </dgm:prSet>
      <dgm:spPr/>
    </dgm:pt>
    <dgm:pt modelId="{86D93967-08D1-43CC-93A1-BD1E622D601E}" type="pres">
      <dgm:prSet presAssocID="{C76DA2FB-35FD-409A-8EDA-619C6DCE2458}" presName="ThreeNodes_1" presStyleLbl="node1" presStyleIdx="0" presStyleCnt="3" custLinFactNeighborY="-5906">
        <dgm:presLayoutVars>
          <dgm:bulletEnabled val="1"/>
        </dgm:presLayoutVars>
      </dgm:prSet>
      <dgm:spPr/>
      <dgm:t>
        <a:bodyPr/>
        <a:lstStyle/>
        <a:p>
          <a:endParaRPr lang="es-EC"/>
        </a:p>
      </dgm:t>
    </dgm:pt>
    <dgm:pt modelId="{C126FB12-5879-41BA-8E10-C10517A6717E}" type="pres">
      <dgm:prSet presAssocID="{C76DA2FB-35FD-409A-8EDA-619C6DCE2458}" presName="ThreeNodes_2" presStyleLbl="node1" presStyleIdx="1" presStyleCnt="3">
        <dgm:presLayoutVars>
          <dgm:bulletEnabled val="1"/>
        </dgm:presLayoutVars>
      </dgm:prSet>
      <dgm:spPr/>
      <dgm:t>
        <a:bodyPr/>
        <a:lstStyle/>
        <a:p>
          <a:endParaRPr lang="es-EC"/>
        </a:p>
      </dgm:t>
    </dgm:pt>
    <dgm:pt modelId="{EDD29339-F913-4B12-B995-707DB89C885D}" type="pres">
      <dgm:prSet presAssocID="{C76DA2FB-35FD-409A-8EDA-619C6DCE2458}" presName="ThreeNodes_3" presStyleLbl="node1" presStyleIdx="2" presStyleCnt="3">
        <dgm:presLayoutVars>
          <dgm:bulletEnabled val="1"/>
        </dgm:presLayoutVars>
      </dgm:prSet>
      <dgm:spPr/>
      <dgm:t>
        <a:bodyPr/>
        <a:lstStyle/>
        <a:p>
          <a:endParaRPr lang="es-EC"/>
        </a:p>
      </dgm:t>
    </dgm:pt>
    <dgm:pt modelId="{E6F6DF90-E49E-4480-9F24-94D235CBBCA0}" type="pres">
      <dgm:prSet presAssocID="{C76DA2FB-35FD-409A-8EDA-619C6DCE2458}" presName="ThreeConn_1-2" presStyleLbl="fgAccFollowNode1" presStyleIdx="0" presStyleCnt="2">
        <dgm:presLayoutVars>
          <dgm:bulletEnabled val="1"/>
        </dgm:presLayoutVars>
      </dgm:prSet>
      <dgm:spPr/>
    </dgm:pt>
    <dgm:pt modelId="{53223DD5-9150-4B09-8A17-D125D036DF87}" type="pres">
      <dgm:prSet presAssocID="{C76DA2FB-35FD-409A-8EDA-619C6DCE2458}" presName="ThreeConn_2-3" presStyleLbl="fgAccFollowNode1" presStyleIdx="1" presStyleCnt="2">
        <dgm:presLayoutVars>
          <dgm:bulletEnabled val="1"/>
        </dgm:presLayoutVars>
      </dgm:prSet>
      <dgm:spPr/>
    </dgm:pt>
    <dgm:pt modelId="{AD0AF8C9-507D-4935-B7A7-A409684663CA}" type="pres">
      <dgm:prSet presAssocID="{C76DA2FB-35FD-409A-8EDA-619C6DCE2458}" presName="ThreeNodes_1_text" presStyleLbl="node1" presStyleIdx="2" presStyleCnt="3">
        <dgm:presLayoutVars>
          <dgm:bulletEnabled val="1"/>
        </dgm:presLayoutVars>
      </dgm:prSet>
      <dgm:spPr/>
      <dgm:t>
        <a:bodyPr/>
        <a:lstStyle/>
        <a:p>
          <a:endParaRPr lang="es-EC"/>
        </a:p>
      </dgm:t>
    </dgm:pt>
    <dgm:pt modelId="{E506D4FA-BE4D-48EA-A3A7-A052510F5F79}" type="pres">
      <dgm:prSet presAssocID="{C76DA2FB-35FD-409A-8EDA-619C6DCE2458}" presName="ThreeNodes_2_text" presStyleLbl="node1" presStyleIdx="2" presStyleCnt="3">
        <dgm:presLayoutVars>
          <dgm:bulletEnabled val="1"/>
        </dgm:presLayoutVars>
      </dgm:prSet>
      <dgm:spPr/>
      <dgm:t>
        <a:bodyPr/>
        <a:lstStyle/>
        <a:p>
          <a:endParaRPr lang="es-EC"/>
        </a:p>
      </dgm:t>
    </dgm:pt>
    <dgm:pt modelId="{4A63BA7E-6E5D-413F-8FEC-BFD2242FF15C}" type="pres">
      <dgm:prSet presAssocID="{C76DA2FB-35FD-409A-8EDA-619C6DCE2458}" presName="ThreeNodes_3_text" presStyleLbl="node1" presStyleIdx="2" presStyleCnt="3">
        <dgm:presLayoutVars>
          <dgm:bulletEnabled val="1"/>
        </dgm:presLayoutVars>
      </dgm:prSet>
      <dgm:spPr/>
      <dgm:t>
        <a:bodyPr/>
        <a:lstStyle/>
        <a:p>
          <a:endParaRPr lang="es-EC"/>
        </a:p>
      </dgm:t>
    </dgm:pt>
  </dgm:ptLst>
  <dgm:cxnLst>
    <dgm:cxn modelId="{389FF741-1ADF-40C2-B49B-D1348D109DB6}" srcId="{C76DA2FB-35FD-409A-8EDA-619C6DCE2458}" destId="{AD99D799-E353-4109-97C0-8CDC4D6597A5}" srcOrd="0" destOrd="0" parTransId="{CA712E6C-CCAB-496B-93A6-A48CD26BF1C8}" sibTransId="{12336852-873C-4D93-9A05-5F0279B28D0A}"/>
    <dgm:cxn modelId="{97D6C912-F0A6-4FD0-B0BF-B248BEA5E669}" type="presOf" srcId="{12881B14-95F9-4C06-BB55-4EE7DC85ECC3}" destId="{E506D4FA-BE4D-48EA-A3A7-A052510F5F79}" srcOrd="1" destOrd="0" presId="urn:microsoft.com/office/officeart/2005/8/layout/vProcess5"/>
    <dgm:cxn modelId="{D4CF8FDD-4AFB-4406-B9EC-80AAE69DBD86}" type="presOf" srcId="{AD99D799-E353-4109-97C0-8CDC4D6597A5}" destId="{86D93967-08D1-43CC-93A1-BD1E622D601E}" srcOrd="0" destOrd="0" presId="urn:microsoft.com/office/officeart/2005/8/layout/vProcess5"/>
    <dgm:cxn modelId="{99D46E1C-5F13-4D45-BFA5-4EB8750F88B7}" type="presOf" srcId="{17F6272A-9E63-46D0-A999-B9D2281F9268}" destId="{4A63BA7E-6E5D-413F-8FEC-BFD2242FF15C}" srcOrd="1" destOrd="0" presId="urn:microsoft.com/office/officeart/2005/8/layout/vProcess5"/>
    <dgm:cxn modelId="{B0412E49-D3E1-4091-A0B4-9071E65D3019}" srcId="{C76DA2FB-35FD-409A-8EDA-619C6DCE2458}" destId="{12881B14-95F9-4C06-BB55-4EE7DC85ECC3}" srcOrd="1" destOrd="0" parTransId="{41008CF3-E51E-4D4C-AEEA-4D649192052F}" sibTransId="{B73100FA-DEEA-40D3-9E6C-CDC0786732F7}"/>
    <dgm:cxn modelId="{65C00E40-22C2-4172-9F06-8FA8CCB378CA}" type="presOf" srcId="{12336852-873C-4D93-9A05-5F0279B28D0A}" destId="{E6F6DF90-E49E-4480-9F24-94D235CBBCA0}" srcOrd="0" destOrd="0" presId="urn:microsoft.com/office/officeart/2005/8/layout/vProcess5"/>
    <dgm:cxn modelId="{C02F4BCA-2042-445B-91E6-EB999FD0314E}" type="presOf" srcId="{12881B14-95F9-4C06-BB55-4EE7DC85ECC3}" destId="{C126FB12-5879-41BA-8E10-C10517A6717E}" srcOrd="0" destOrd="0" presId="urn:microsoft.com/office/officeart/2005/8/layout/vProcess5"/>
    <dgm:cxn modelId="{28F16F81-92C7-4429-A68D-5D716AEC70A5}" type="presOf" srcId="{C76DA2FB-35FD-409A-8EDA-619C6DCE2458}" destId="{51D48C5B-8800-41FE-A29A-A9C1F341B67E}" srcOrd="0" destOrd="0" presId="urn:microsoft.com/office/officeart/2005/8/layout/vProcess5"/>
    <dgm:cxn modelId="{28AD1281-6692-46A3-8B1A-D065AD8D38C8}" type="presOf" srcId="{B73100FA-DEEA-40D3-9E6C-CDC0786732F7}" destId="{53223DD5-9150-4B09-8A17-D125D036DF87}" srcOrd="0" destOrd="0" presId="urn:microsoft.com/office/officeart/2005/8/layout/vProcess5"/>
    <dgm:cxn modelId="{C5BBC85F-ADC6-4121-9358-3FC2A7F4ADD7}" type="presOf" srcId="{17F6272A-9E63-46D0-A999-B9D2281F9268}" destId="{EDD29339-F913-4B12-B995-707DB89C885D}" srcOrd="0" destOrd="0" presId="urn:microsoft.com/office/officeart/2005/8/layout/vProcess5"/>
    <dgm:cxn modelId="{BF7F86DA-07A3-4768-856D-8436643F9253}" srcId="{C76DA2FB-35FD-409A-8EDA-619C6DCE2458}" destId="{17F6272A-9E63-46D0-A999-B9D2281F9268}" srcOrd="2" destOrd="0" parTransId="{530474EA-D3E4-4FE4-987A-2BDF94B8298B}" sibTransId="{2A2379E2-94AB-4B72-BA22-5A6DEA9CDB30}"/>
    <dgm:cxn modelId="{0866944D-29E6-4911-AAE9-DF6B156B8572}" type="presOf" srcId="{AD99D799-E353-4109-97C0-8CDC4D6597A5}" destId="{AD0AF8C9-507D-4935-B7A7-A409684663CA}" srcOrd="1" destOrd="0" presId="urn:microsoft.com/office/officeart/2005/8/layout/vProcess5"/>
    <dgm:cxn modelId="{375C32A0-5CDA-4DA8-A5BB-3796513E7EE2}" type="presParOf" srcId="{51D48C5B-8800-41FE-A29A-A9C1F341B67E}" destId="{71820862-B414-4228-ABEA-61575954BEE5}" srcOrd="0" destOrd="0" presId="urn:microsoft.com/office/officeart/2005/8/layout/vProcess5"/>
    <dgm:cxn modelId="{424BD82D-3763-4C51-B813-928ECB4E2360}" type="presParOf" srcId="{51D48C5B-8800-41FE-A29A-A9C1F341B67E}" destId="{86D93967-08D1-43CC-93A1-BD1E622D601E}" srcOrd="1" destOrd="0" presId="urn:microsoft.com/office/officeart/2005/8/layout/vProcess5"/>
    <dgm:cxn modelId="{158BADEE-A98A-41C4-B400-E8C93CE6F4BB}" type="presParOf" srcId="{51D48C5B-8800-41FE-A29A-A9C1F341B67E}" destId="{C126FB12-5879-41BA-8E10-C10517A6717E}" srcOrd="2" destOrd="0" presId="urn:microsoft.com/office/officeart/2005/8/layout/vProcess5"/>
    <dgm:cxn modelId="{7586EFD0-5618-4CD5-90B9-9F4B182BE980}" type="presParOf" srcId="{51D48C5B-8800-41FE-A29A-A9C1F341B67E}" destId="{EDD29339-F913-4B12-B995-707DB89C885D}" srcOrd="3" destOrd="0" presId="urn:microsoft.com/office/officeart/2005/8/layout/vProcess5"/>
    <dgm:cxn modelId="{8DFC0774-EB7B-492B-9421-AFFE6B09EB1F}" type="presParOf" srcId="{51D48C5B-8800-41FE-A29A-A9C1F341B67E}" destId="{E6F6DF90-E49E-4480-9F24-94D235CBBCA0}" srcOrd="4" destOrd="0" presId="urn:microsoft.com/office/officeart/2005/8/layout/vProcess5"/>
    <dgm:cxn modelId="{3AAAD58C-E9EC-4989-9D92-E0469822E07B}" type="presParOf" srcId="{51D48C5B-8800-41FE-A29A-A9C1F341B67E}" destId="{53223DD5-9150-4B09-8A17-D125D036DF87}" srcOrd="5" destOrd="0" presId="urn:microsoft.com/office/officeart/2005/8/layout/vProcess5"/>
    <dgm:cxn modelId="{B0BE5FC8-8373-4CED-9F0D-1EEFDF3C95D8}" type="presParOf" srcId="{51D48C5B-8800-41FE-A29A-A9C1F341B67E}" destId="{AD0AF8C9-507D-4935-B7A7-A409684663CA}" srcOrd="6" destOrd="0" presId="urn:microsoft.com/office/officeart/2005/8/layout/vProcess5"/>
    <dgm:cxn modelId="{E81832E9-8EA0-42E4-8F1D-64197196409E}" type="presParOf" srcId="{51D48C5B-8800-41FE-A29A-A9C1F341B67E}" destId="{E506D4FA-BE4D-48EA-A3A7-A052510F5F79}" srcOrd="7" destOrd="0" presId="urn:microsoft.com/office/officeart/2005/8/layout/vProcess5"/>
    <dgm:cxn modelId="{E6B89E65-DB12-4922-8E17-4E5062A2DBDA}" type="presParOf" srcId="{51D48C5B-8800-41FE-A29A-A9C1F341B67E}" destId="{4A63BA7E-6E5D-413F-8FEC-BFD2242FF15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8329CF-9FF2-4086-A67F-ACA426263D54}" type="doc">
      <dgm:prSet loTypeId="urn:microsoft.com/office/officeart/2005/8/layout/hProcess9" loCatId="process" qsTypeId="urn:microsoft.com/office/officeart/2005/8/quickstyle/simple1" qsCatId="simple" csTypeId="urn:microsoft.com/office/officeart/2005/8/colors/accent6_3" csCatId="accent6" phldr="1"/>
      <dgm:spPr/>
    </dgm:pt>
    <dgm:pt modelId="{06FEE707-E19C-4785-851F-E367CC5C0188}">
      <dgm:prSet phldrT="[Text]" custT="1"/>
      <dgm:spPr/>
      <dgm:t>
        <a:bodyPr/>
        <a:lstStyle/>
        <a:p>
          <a:r>
            <a:rPr lang="es-EC" sz="1400" dirty="0" smtClean="0">
              <a:solidFill>
                <a:schemeClr val="tx1"/>
              </a:solidFill>
              <a:latin typeface="Century Gothic" pitchFamily="34" charset="0"/>
            </a:rPr>
            <a:t>Mantener al  personal capacitado y actualizado en cuanto a leyes tributarias y laborales para que trasmitan información clara y precisa para cumplir con las expectativas de los clientes.</a:t>
          </a:r>
          <a:endParaRPr lang="es-EC" sz="1400" dirty="0">
            <a:solidFill>
              <a:schemeClr val="tx1"/>
            </a:solidFill>
            <a:latin typeface="Century Gothic" pitchFamily="34" charset="0"/>
          </a:endParaRPr>
        </a:p>
      </dgm:t>
    </dgm:pt>
    <dgm:pt modelId="{CDDB25B3-8490-432C-91DB-97FC333077B2}" type="parTrans" cxnId="{323D344E-C3AE-44FC-AA48-FAD140B9CBFC}">
      <dgm:prSet/>
      <dgm:spPr/>
      <dgm:t>
        <a:bodyPr/>
        <a:lstStyle/>
        <a:p>
          <a:endParaRPr lang="es-EC" sz="2000">
            <a:solidFill>
              <a:schemeClr val="tx1"/>
            </a:solidFill>
            <a:latin typeface="Century Gothic" pitchFamily="34" charset="0"/>
          </a:endParaRPr>
        </a:p>
      </dgm:t>
    </dgm:pt>
    <dgm:pt modelId="{05D1ED42-E979-4C44-A4DC-E11B2B657E82}" type="sibTrans" cxnId="{323D344E-C3AE-44FC-AA48-FAD140B9CBFC}">
      <dgm:prSet/>
      <dgm:spPr/>
      <dgm:t>
        <a:bodyPr/>
        <a:lstStyle/>
        <a:p>
          <a:endParaRPr lang="es-EC" sz="2000">
            <a:solidFill>
              <a:schemeClr val="tx1"/>
            </a:solidFill>
            <a:latin typeface="Century Gothic" pitchFamily="34" charset="0"/>
          </a:endParaRPr>
        </a:p>
      </dgm:t>
    </dgm:pt>
    <dgm:pt modelId="{5CE7D001-C87C-48A6-BEA9-D5B89728B033}">
      <dgm:prSet phldrT="[Text]" custT="1"/>
      <dgm:spPr/>
      <dgm:t>
        <a:bodyPr/>
        <a:lstStyle/>
        <a:p>
          <a:r>
            <a:rPr lang="es-EC" sz="1400" dirty="0" smtClean="0">
              <a:solidFill>
                <a:schemeClr val="tx1"/>
              </a:solidFill>
              <a:latin typeface="Century Gothic" pitchFamily="34" charset="0"/>
            </a:rPr>
            <a:t>Conservar un lugar de trabajo amplio con instalaciones acorde al servicio a ofrecer, para las empresas y negocios de la Parroquia de Amaguaña</a:t>
          </a:r>
          <a:endParaRPr lang="es-EC" sz="1400" dirty="0">
            <a:solidFill>
              <a:schemeClr val="tx1"/>
            </a:solidFill>
            <a:latin typeface="Century Gothic" pitchFamily="34" charset="0"/>
          </a:endParaRPr>
        </a:p>
      </dgm:t>
    </dgm:pt>
    <dgm:pt modelId="{72DA291F-5AB5-41D7-B062-3E5D36795305}" type="parTrans" cxnId="{015216D8-0AA3-4F22-BF13-B597967042C7}">
      <dgm:prSet/>
      <dgm:spPr/>
      <dgm:t>
        <a:bodyPr/>
        <a:lstStyle/>
        <a:p>
          <a:endParaRPr lang="es-EC" sz="2000">
            <a:solidFill>
              <a:schemeClr val="tx1"/>
            </a:solidFill>
            <a:latin typeface="Century Gothic" pitchFamily="34" charset="0"/>
          </a:endParaRPr>
        </a:p>
      </dgm:t>
    </dgm:pt>
    <dgm:pt modelId="{AFC7C0EA-131B-40E8-8044-B6D3469CEE39}" type="sibTrans" cxnId="{015216D8-0AA3-4F22-BF13-B597967042C7}">
      <dgm:prSet/>
      <dgm:spPr/>
      <dgm:t>
        <a:bodyPr/>
        <a:lstStyle/>
        <a:p>
          <a:endParaRPr lang="es-EC" sz="2000">
            <a:solidFill>
              <a:schemeClr val="tx1"/>
            </a:solidFill>
            <a:latin typeface="Century Gothic" pitchFamily="34" charset="0"/>
          </a:endParaRPr>
        </a:p>
      </dgm:t>
    </dgm:pt>
    <dgm:pt modelId="{A1E96A23-BAA6-4785-A2EC-30C6E6C9F6E0}">
      <dgm:prSet phldrT="[Text]" custT="1"/>
      <dgm:spPr/>
      <dgm:t>
        <a:bodyPr/>
        <a:lstStyle/>
        <a:p>
          <a:r>
            <a:rPr lang="es-EC" sz="1400" dirty="0" smtClean="0">
              <a:solidFill>
                <a:schemeClr val="tx1"/>
              </a:solidFill>
              <a:latin typeface="Century Gothic" pitchFamily="34" charset="0"/>
            </a:rPr>
            <a:t>Realizar alianzas estratégicas con empresas de publicidad para promocionar los servicios de asesoría tributaria y contable de la microempresa "DH", con el fin de tener mayor participación en el mercado y el acogimiento de nuevos clientes.</a:t>
          </a:r>
          <a:endParaRPr lang="es-EC" sz="1400" dirty="0">
            <a:solidFill>
              <a:schemeClr val="tx1"/>
            </a:solidFill>
            <a:latin typeface="Century Gothic" pitchFamily="34" charset="0"/>
          </a:endParaRPr>
        </a:p>
      </dgm:t>
    </dgm:pt>
    <dgm:pt modelId="{4E127097-D239-4EBF-A5BE-35E3B18A4D1B}" type="parTrans" cxnId="{2C2B9CB0-5C83-4F10-8C4F-FBBF70F55B38}">
      <dgm:prSet/>
      <dgm:spPr/>
      <dgm:t>
        <a:bodyPr/>
        <a:lstStyle/>
        <a:p>
          <a:endParaRPr lang="es-EC" sz="2000">
            <a:solidFill>
              <a:schemeClr val="tx1"/>
            </a:solidFill>
            <a:latin typeface="Century Gothic" pitchFamily="34" charset="0"/>
          </a:endParaRPr>
        </a:p>
      </dgm:t>
    </dgm:pt>
    <dgm:pt modelId="{23A016CB-A0D0-4CEC-8585-A82B400B7F86}" type="sibTrans" cxnId="{2C2B9CB0-5C83-4F10-8C4F-FBBF70F55B38}">
      <dgm:prSet/>
      <dgm:spPr/>
      <dgm:t>
        <a:bodyPr/>
        <a:lstStyle/>
        <a:p>
          <a:endParaRPr lang="es-EC" sz="2000">
            <a:solidFill>
              <a:schemeClr val="tx1"/>
            </a:solidFill>
            <a:latin typeface="Century Gothic" pitchFamily="34" charset="0"/>
          </a:endParaRPr>
        </a:p>
      </dgm:t>
    </dgm:pt>
    <dgm:pt modelId="{E52921EB-20BF-4ADA-8AD2-096B5765E8C3}" type="pres">
      <dgm:prSet presAssocID="{378329CF-9FF2-4086-A67F-ACA426263D54}" presName="CompostProcess" presStyleCnt="0">
        <dgm:presLayoutVars>
          <dgm:dir/>
          <dgm:resizeHandles val="exact"/>
        </dgm:presLayoutVars>
      </dgm:prSet>
      <dgm:spPr/>
    </dgm:pt>
    <dgm:pt modelId="{ABEA49CF-FC9D-47AE-B1B7-3BE941D7B9F5}" type="pres">
      <dgm:prSet presAssocID="{378329CF-9FF2-4086-A67F-ACA426263D54}" presName="arrow" presStyleLbl="bgShp" presStyleIdx="0" presStyleCnt="1"/>
      <dgm:spPr/>
    </dgm:pt>
    <dgm:pt modelId="{8407DE33-C98C-4C6B-B766-F9AE4FA8E80F}" type="pres">
      <dgm:prSet presAssocID="{378329CF-9FF2-4086-A67F-ACA426263D54}" presName="linearProcess" presStyleCnt="0"/>
      <dgm:spPr/>
    </dgm:pt>
    <dgm:pt modelId="{1B3E0C31-4CD6-438F-BEE4-6288BD1625C5}" type="pres">
      <dgm:prSet presAssocID="{06FEE707-E19C-4785-851F-E367CC5C0188}" presName="textNode" presStyleLbl="node1" presStyleIdx="0" presStyleCnt="3">
        <dgm:presLayoutVars>
          <dgm:bulletEnabled val="1"/>
        </dgm:presLayoutVars>
      </dgm:prSet>
      <dgm:spPr/>
    </dgm:pt>
    <dgm:pt modelId="{20A2F9C1-C343-487A-A92B-A4F0FE0CAF19}" type="pres">
      <dgm:prSet presAssocID="{05D1ED42-E979-4C44-A4DC-E11B2B657E82}" presName="sibTrans" presStyleCnt="0"/>
      <dgm:spPr/>
    </dgm:pt>
    <dgm:pt modelId="{B42EA49A-F36C-4E4E-B8BF-DBB4E9866537}" type="pres">
      <dgm:prSet presAssocID="{5CE7D001-C87C-48A6-BEA9-D5B89728B033}" presName="textNode" presStyleLbl="node1" presStyleIdx="1" presStyleCnt="3">
        <dgm:presLayoutVars>
          <dgm:bulletEnabled val="1"/>
        </dgm:presLayoutVars>
      </dgm:prSet>
      <dgm:spPr/>
      <dgm:t>
        <a:bodyPr/>
        <a:lstStyle/>
        <a:p>
          <a:endParaRPr lang="es-EC"/>
        </a:p>
      </dgm:t>
    </dgm:pt>
    <dgm:pt modelId="{B748E9D7-867D-4F99-83A2-525309DEFA1D}" type="pres">
      <dgm:prSet presAssocID="{AFC7C0EA-131B-40E8-8044-B6D3469CEE39}" presName="sibTrans" presStyleCnt="0"/>
      <dgm:spPr/>
    </dgm:pt>
    <dgm:pt modelId="{146415F6-A101-4E17-B0A9-52A6618F27EE}" type="pres">
      <dgm:prSet presAssocID="{A1E96A23-BAA6-4785-A2EC-30C6E6C9F6E0}" presName="textNode" presStyleLbl="node1" presStyleIdx="2" presStyleCnt="3" custScaleY="116667">
        <dgm:presLayoutVars>
          <dgm:bulletEnabled val="1"/>
        </dgm:presLayoutVars>
      </dgm:prSet>
      <dgm:spPr/>
      <dgm:t>
        <a:bodyPr/>
        <a:lstStyle/>
        <a:p>
          <a:endParaRPr lang="es-EC"/>
        </a:p>
      </dgm:t>
    </dgm:pt>
  </dgm:ptLst>
  <dgm:cxnLst>
    <dgm:cxn modelId="{0E35F7B4-3AF8-4BF3-833D-1529689D09C5}" type="presOf" srcId="{A1E96A23-BAA6-4785-A2EC-30C6E6C9F6E0}" destId="{146415F6-A101-4E17-B0A9-52A6618F27EE}" srcOrd="0" destOrd="0" presId="urn:microsoft.com/office/officeart/2005/8/layout/hProcess9"/>
    <dgm:cxn modelId="{3282F0C1-3DF6-45BA-AA5A-CB0C50B76BD1}" type="presOf" srcId="{378329CF-9FF2-4086-A67F-ACA426263D54}" destId="{E52921EB-20BF-4ADA-8AD2-096B5765E8C3}" srcOrd="0" destOrd="0" presId="urn:microsoft.com/office/officeart/2005/8/layout/hProcess9"/>
    <dgm:cxn modelId="{7F4F700F-A669-42FB-B1D5-2CB55876CED5}" type="presOf" srcId="{5CE7D001-C87C-48A6-BEA9-D5B89728B033}" destId="{B42EA49A-F36C-4E4E-B8BF-DBB4E9866537}" srcOrd="0" destOrd="0" presId="urn:microsoft.com/office/officeart/2005/8/layout/hProcess9"/>
    <dgm:cxn modelId="{2C2B9CB0-5C83-4F10-8C4F-FBBF70F55B38}" srcId="{378329CF-9FF2-4086-A67F-ACA426263D54}" destId="{A1E96A23-BAA6-4785-A2EC-30C6E6C9F6E0}" srcOrd="2" destOrd="0" parTransId="{4E127097-D239-4EBF-A5BE-35E3B18A4D1B}" sibTransId="{23A016CB-A0D0-4CEC-8585-A82B400B7F86}"/>
    <dgm:cxn modelId="{015216D8-0AA3-4F22-BF13-B597967042C7}" srcId="{378329CF-9FF2-4086-A67F-ACA426263D54}" destId="{5CE7D001-C87C-48A6-BEA9-D5B89728B033}" srcOrd="1" destOrd="0" parTransId="{72DA291F-5AB5-41D7-B062-3E5D36795305}" sibTransId="{AFC7C0EA-131B-40E8-8044-B6D3469CEE39}"/>
    <dgm:cxn modelId="{9770A952-7DE2-4797-BE98-B9108B6F1AA3}" type="presOf" srcId="{06FEE707-E19C-4785-851F-E367CC5C0188}" destId="{1B3E0C31-4CD6-438F-BEE4-6288BD1625C5}" srcOrd="0" destOrd="0" presId="urn:microsoft.com/office/officeart/2005/8/layout/hProcess9"/>
    <dgm:cxn modelId="{323D344E-C3AE-44FC-AA48-FAD140B9CBFC}" srcId="{378329CF-9FF2-4086-A67F-ACA426263D54}" destId="{06FEE707-E19C-4785-851F-E367CC5C0188}" srcOrd="0" destOrd="0" parTransId="{CDDB25B3-8490-432C-91DB-97FC333077B2}" sibTransId="{05D1ED42-E979-4C44-A4DC-E11B2B657E82}"/>
    <dgm:cxn modelId="{703670E5-6E7E-4047-B80C-1467BE30304F}" type="presParOf" srcId="{E52921EB-20BF-4ADA-8AD2-096B5765E8C3}" destId="{ABEA49CF-FC9D-47AE-B1B7-3BE941D7B9F5}" srcOrd="0" destOrd="0" presId="urn:microsoft.com/office/officeart/2005/8/layout/hProcess9"/>
    <dgm:cxn modelId="{C3DCF9AF-9A3B-4122-A4E9-382304DD9804}" type="presParOf" srcId="{E52921EB-20BF-4ADA-8AD2-096B5765E8C3}" destId="{8407DE33-C98C-4C6B-B766-F9AE4FA8E80F}" srcOrd="1" destOrd="0" presId="urn:microsoft.com/office/officeart/2005/8/layout/hProcess9"/>
    <dgm:cxn modelId="{239427AF-D434-4F8E-95DB-78EBD2EFA496}" type="presParOf" srcId="{8407DE33-C98C-4C6B-B766-F9AE4FA8E80F}" destId="{1B3E0C31-4CD6-438F-BEE4-6288BD1625C5}" srcOrd="0" destOrd="0" presId="urn:microsoft.com/office/officeart/2005/8/layout/hProcess9"/>
    <dgm:cxn modelId="{DA7AB73F-065B-46A8-9E35-2E9900C851EA}" type="presParOf" srcId="{8407DE33-C98C-4C6B-B766-F9AE4FA8E80F}" destId="{20A2F9C1-C343-487A-A92B-A4F0FE0CAF19}" srcOrd="1" destOrd="0" presId="urn:microsoft.com/office/officeart/2005/8/layout/hProcess9"/>
    <dgm:cxn modelId="{2EFB3757-6604-4539-A45E-B48B29D4FDCC}" type="presParOf" srcId="{8407DE33-C98C-4C6B-B766-F9AE4FA8E80F}" destId="{B42EA49A-F36C-4E4E-B8BF-DBB4E9866537}" srcOrd="2" destOrd="0" presId="urn:microsoft.com/office/officeart/2005/8/layout/hProcess9"/>
    <dgm:cxn modelId="{A3C04860-228F-477D-A7C5-E77998576216}" type="presParOf" srcId="{8407DE33-C98C-4C6B-B766-F9AE4FA8E80F}" destId="{B748E9D7-867D-4F99-83A2-525309DEFA1D}" srcOrd="3" destOrd="0" presId="urn:microsoft.com/office/officeart/2005/8/layout/hProcess9"/>
    <dgm:cxn modelId="{939E8B4F-A23F-4AA2-94CD-2E2E25F2A1F4}" type="presParOf" srcId="{8407DE33-C98C-4C6B-B766-F9AE4FA8E80F}" destId="{146415F6-A101-4E17-B0A9-52A6618F27E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31D3B-F7A4-4B8B-A622-30126DF535C8}"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C"/>
        </a:p>
      </dgm:t>
    </dgm:pt>
    <dgm:pt modelId="{BDEF14E6-A491-4DCA-A84A-654657D6CB84}">
      <dgm:prSet phldrT="[Text]" custT="1"/>
      <dgm:spPr/>
      <dgm:t>
        <a:bodyPr/>
        <a:lstStyle/>
        <a:p>
          <a:r>
            <a:rPr lang="es-EC" sz="2800" dirty="0" smtClean="0">
              <a:latin typeface="Century Gothic" pitchFamily="34" charset="0"/>
            </a:rPr>
            <a:t>Objetivos Específico</a:t>
          </a:r>
          <a:endParaRPr lang="es-EC" sz="2800" dirty="0">
            <a:latin typeface="Century Gothic" pitchFamily="34" charset="0"/>
          </a:endParaRPr>
        </a:p>
      </dgm:t>
    </dgm:pt>
    <dgm:pt modelId="{2D931DCA-45F8-4EAA-B613-2B31DFBB663B}" type="parTrans" cxnId="{08FCB8CE-2C4A-49C4-88A0-6143B12B7B6A}">
      <dgm:prSet/>
      <dgm:spPr/>
      <dgm:t>
        <a:bodyPr/>
        <a:lstStyle/>
        <a:p>
          <a:endParaRPr lang="es-EC" sz="2000">
            <a:latin typeface="Century Gothic" pitchFamily="34" charset="0"/>
          </a:endParaRPr>
        </a:p>
      </dgm:t>
    </dgm:pt>
    <dgm:pt modelId="{EA571372-0324-4FFB-985E-0B2788EF42A3}" type="sibTrans" cxnId="{08FCB8CE-2C4A-49C4-88A0-6143B12B7B6A}">
      <dgm:prSet/>
      <dgm:spPr/>
      <dgm:t>
        <a:bodyPr/>
        <a:lstStyle/>
        <a:p>
          <a:endParaRPr lang="es-EC" sz="2000">
            <a:latin typeface="Century Gothic" pitchFamily="34" charset="0"/>
          </a:endParaRPr>
        </a:p>
      </dgm:t>
    </dgm:pt>
    <dgm:pt modelId="{F02D90C5-EC47-4E33-9593-A7EC258EF4BA}">
      <dgm:prSet phldrT="[Text]" custT="1"/>
      <dgm:spPr/>
      <dgm:t>
        <a:bodyPr/>
        <a:lstStyle/>
        <a:p>
          <a:pPr algn="ctr"/>
          <a:r>
            <a:rPr lang="es-EC" sz="1400" dirty="0" smtClean="0">
              <a:latin typeface="Century Gothic" pitchFamily="34" charset="0"/>
            </a:rPr>
            <a:t>Realizar el análisis socioeconómico de la Parroquia de  Amaguaña  que permita definir los segmentos de mercado más adecuados para ofertar el servicio de asesoramiento contable y tributario</a:t>
          </a:r>
          <a:endParaRPr lang="es-EC" sz="1400" dirty="0">
            <a:latin typeface="Century Gothic" pitchFamily="34" charset="0"/>
          </a:endParaRPr>
        </a:p>
      </dgm:t>
    </dgm:pt>
    <dgm:pt modelId="{BCA8A6C6-A3FD-405A-BA79-F736DAC16EAB}" type="parTrans" cxnId="{D7329B23-B507-4BEB-B075-A2169FA865D6}">
      <dgm:prSet/>
      <dgm:spPr/>
      <dgm:t>
        <a:bodyPr/>
        <a:lstStyle/>
        <a:p>
          <a:endParaRPr lang="es-EC" sz="2000">
            <a:latin typeface="Century Gothic" pitchFamily="34" charset="0"/>
          </a:endParaRPr>
        </a:p>
      </dgm:t>
    </dgm:pt>
    <dgm:pt modelId="{FE656590-4791-4B74-BF71-B99A666E5C5A}" type="sibTrans" cxnId="{D7329B23-B507-4BEB-B075-A2169FA865D6}">
      <dgm:prSet/>
      <dgm:spPr/>
      <dgm:t>
        <a:bodyPr/>
        <a:lstStyle/>
        <a:p>
          <a:endParaRPr lang="es-EC" sz="2000">
            <a:latin typeface="Century Gothic" pitchFamily="34" charset="0"/>
          </a:endParaRPr>
        </a:p>
      </dgm:t>
    </dgm:pt>
    <dgm:pt modelId="{2930FF78-4497-41F4-8E51-2FBA3D13BC4E}">
      <dgm:prSet phldrT="[Text]" custT="1"/>
      <dgm:spPr/>
      <dgm:t>
        <a:bodyPr/>
        <a:lstStyle/>
        <a:p>
          <a:r>
            <a:rPr lang="es-EC" sz="1400" dirty="0" smtClean="0">
              <a:latin typeface="Century Gothic" pitchFamily="34" charset="0"/>
            </a:rPr>
            <a:t>Desarrollar el estudio de mercado, meta al cual se va a dirigir los servicios de la microempresa de asesoría en contable y tributación.</a:t>
          </a:r>
          <a:endParaRPr lang="es-EC" sz="1400" dirty="0">
            <a:latin typeface="Century Gothic" pitchFamily="34" charset="0"/>
          </a:endParaRPr>
        </a:p>
      </dgm:t>
    </dgm:pt>
    <dgm:pt modelId="{0809DC1C-B1C5-4BEC-BAAE-F0391E07E86A}" type="parTrans" cxnId="{82D8C989-0EA5-4E18-A5A2-3E3367F61013}">
      <dgm:prSet/>
      <dgm:spPr/>
      <dgm:t>
        <a:bodyPr/>
        <a:lstStyle/>
        <a:p>
          <a:endParaRPr lang="es-EC" sz="2000">
            <a:latin typeface="Century Gothic" pitchFamily="34" charset="0"/>
          </a:endParaRPr>
        </a:p>
      </dgm:t>
    </dgm:pt>
    <dgm:pt modelId="{9511069F-CBA4-4285-9EF3-232DE9444CFC}" type="sibTrans" cxnId="{82D8C989-0EA5-4E18-A5A2-3E3367F61013}">
      <dgm:prSet/>
      <dgm:spPr/>
      <dgm:t>
        <a:bodyPr/>
        <a:lstStyle/>
        <a:p>
          <a:endParaRPr lang="es-EC" sz="2000">
            <a:latin typeface="Century Gothic" pitchFamily="34" charset="0"/>
          </a:endParaRPr>
        </a:p>
      </dgm:t>
    </dgm:pt>
    <dgm:pt modelId="{7FD4AA75-0273-467C-B6B0-695616E0A018}">
      <dgm:prSet phldrT="[Text]" custT="1"/>
      <dgm:spPr/>
      <dgm:t>
        <a:bodyPr/>
        <a:lstStyle/>
        <a:p>
          <a:r>
            <a:rPr lang="es-EC" sz="1400" dirty="0" smtClean="0">
              <a:latin typeface="Century Gothic" pitchFamily="34" charset="0"/>
            </a:rPr>
            <a:t>Elaborar el estudio financiero  y analizar la rentabilidad del proyecto a través de los índices financieros de la microempresa de servicios de asesoría tributaria y contable</a:t>
          </a:r>
          <a:endParaRPr lang="es-EC" sz="1400" dirty="0">
            <a:latin typeface="Century Gothic" pitchFamily="34" charset="0"/>
          </a:endParaRPr>
        </a:p>
      </dgm:t>
    </dgm:pt>
    <dgm:pt modelId="{76380D55-7D3A-4900-B459-8F4378501706}" type="parTrans" cxnId="{A519F853-D0DC-4A54-98B1-FF332F9DF1DB}">
      <dgm:prSet/>
      <dgm:spPr/>
      <dgm:t>
        <a:bodyPr/>
        <a:lstStyle/>
        <a:p>
          <a:endParaRPr lang="es-EC" sz="2000">
            <a:latin typeface="Century Gothic" pitchFamily="34" charset="0"/>
          </a:endParaRPr>
        </a:p>
      </dgm:t>
    </dgm:pt>
    <dgm:pt modelId="{B7F8764E-57EC-46E6-BDD7-78B379059D9A}" type="sibTrans" cxnId="{A519F853-D0DC-4A54-98B1-FF332F9DF1DB}">
      <dgm:prSet/>
      <dgm:spPr/>
      <dgm:t>
        <a:bodyPr/>
        <a:lstStyle/>
        <a:p>
          <a:endParaRPr lang="es-EC" sz="2000">
            <a:latin typeface="Century Gothic" pitchFamily="34" charset="0"/>
          </a:endParaRPr>
        </a:p>
      </dgm:t>
    </dgm:pt>
    <dgm:pt modelId="{8E591964-C44B-44A2-AA6E-85B3D060CA87}" type="pres">
      <dgm:prSet presAssocID="{9E231D3B-F7A4-4B8B-A622-30126DF535C8}" presName="Name0" presStyleCnt="0">
        <dgm:presLayoutVars>
          <dgm:dir/>
          <dgm:animLvl val="lvl"/>
          <dgm:resizeHandles val="exact"/>
        </dgm:presLayoutVars>
      </dgm:prSet>
      <dgm:spPr/>
      <dgm:t>
        <a:bodyPr/>
        <a:lstStyle/>
        <a:p>
          <a:endParaRPr lang="es-EC"/>
        </a:p>
      </dgm:t>
    </dgm:pt>
    <dgm:pt modelId="{591329F7-4B4D-4D8E-88B0-B11383A2BAD4}" type="pres">
      <dgm:prSet presAssocID="{BDEF14E6-A491-4DCA-A84A-654657D6CB84}" presName="vertFlow" presStyleCnt="0"/>
      <dgm:spPr/>
      <dgm:t>
        <a:bodyPr/>
        <a:lstStyle/>
        <a:p>
          <a:endParaRPr lang="es-EC"/>
        </a:p>
      </dgm:t>
    </dgm:pt>
    <dgm:pt modelId="{C8DAC1E3-AB11-4E2B-AFEF-0B30D4CC011E}" type="pres">
      <dgm:prSet presAssocID="{BDEF14E6-A491-4DCA-A84A-654657D6CB84}" presName="header" presStyleLbl="node1" presStyleIdx="0" presStyleCnt="1"/>
      <dgm:spPr/>
      <dgm:t>
        <a:bodyPr/>
        <a:lstStyle/>
        <a:p>
          <a:endParaRPr lang="es-EC"/>
        </a:p>
      </dgm:t>
    </dgm:pt>
    <dgm:pt modelId="{23BC026B-FB48-45B7-B7CC-49C560282B72}" type="pres">
      <dgm:prSet presAssocID="{BCA8A6C6-A3FD-405A-BA79-F736DAC16EAB}" presName="parTrans" presStyleLbl="sibTrans2D1" presStyleIdx="0" presStyleCnt="3"/>
      <dgm:spPr/>
      <dgm:t>
        <a:bodyPr/>
        <a:lstStyle/>
        <a:p>
          <a:endParaRPr lang="es-EC"/>
        </a:p>
      </dgm:t>
    </dgm:pt>
    <dgm:pt modelId="{0EA42E56-8A01-43A9-962B-D698F660B856}" type="pres">
      <dgm:prSet presAssocID="{F02D90C5-EC47-4E33-9593-A7EC258EF4BA}" presName="child" presStyleLbl="alignAccFollowNode1" presStyleIdx="0" presStyleCnt="3" custScaleX="155838">
        <dgm:presLayoutVars>
          <dgm:chMax val="0"/>
          <dgm:bulletEnabled val="1"/>
        </dgm:presLayoutVars>
      </dgm:prSet>
      <dgm:spPr/>
      <dgm:t>
        <a:bodyPr/>
        <a:lstStyle/>
        <a:p>
          <a:endParaRPr lang="es-EC"/>
        </a:p>
      </dgm:t>
    </dgm:pt>
    <dgm:pt modelId="{53BDF7B4-AE27-43D1-85F0-D3FFC33A4E8A}" type="pres">
      <dgm:prSet presAssocID="{FE656590-4791-4B74-BF71-B99A666E5C5A}" presName="sibTrans" presStyleLbl="sibTrans2D1" presStyleIdx="1" presStyleCnt="3"/>
      <dgm:spPr/>
      <dgm:t>
        <a:bodyPr/>
        <a:lstStyle/>
        <a:p>
          <a:endParaRPr lang="es-EC"/>
        </a:p>
      </dgm:t>
    </dgm:pt>
    <dgm:pt modelId="{125A1ACF-AF54-49FC-A71C-A0CD672E50BE}" type="pres">
      <dgm:prSet presAssocID="{2930FF78-4497-41F4-8E51-2FBA3D13BC4E}" presName="child" presStyleLbl="alignAccFollowNode1" presStyleIdx="1" presStyleCnt="3" custScaleX="155838">
        <dgm:presLayoutVars>
          <dgm:chMax val="0"/>
          <dgm:bulletEnabled val="1"/>
        </dgm:presLayoutVars>
      </dgm:prSet>
      <dgm:spPr/>
      <dgm:t>
        <a:bodyPr/>
        <a:lstStyle/>
        <a:p>
          <a:endParaRPr lang="es-EC"/>
        </a:p>
      </dgm:t>
    </dgm:pt>
    <dgm:pt modelId="{3ACA5235-3B76-491C-95E5-A17356DD29D2}" type="pres">
      <dgm:prSet presAssocID="{9511069F-CBA4-4285-9EF3-232DE9444CFC}" presName="sibTrans" presStyleLbl="sibTrans2D1" presStyleIdx="2" presStyleCnt="3"/>
      <dgm:spPr/>
      <dgm:t>
        <a:bodyPr/>
        <a:lstStyle/>
        <a:p>
          <a:endParaRPr lang="es-EC"/>
        </a:p>
      </dgm:t>
    </dgm:pt>
    <dgm:pt modelId="{9DEAB1F3-F731-42E6-A59A-FF49EC7C9CF8}" type="pres">
      <dgm:prSet presAssocID="{7FD4AA75-0273-467C-B6B0-695616E0A018}" presName="child" presStyleLbl="alignAccFollowNode1" presStyleIdx="2" presStyleCnt="3" custScaleX="151363">
        <dgm:presLayoutVars>
          <dgm:chMax val="0"/>
          <dgm:bulletEnabled val="1"/>
        </dgm:presLayoutVars>
      </dgm:prSet>
      <dgm:spPr/>
      <dgm:t>
        <a:bodyPr/>
        <a:lstStyle/>
        <a:p>
          <a:endParaRPr lang="es-EC"/>
        </a:p>
      </dgm:t>
    </dgm:pt>
  </dgm:ptLst>
  <dgm:cxnLst>
    <dgm:cxn modelId="{233BC490-5080-4021-BBB0-003752CC8F7A}" type="presOf" srcId="{2930FF78-4497-41F4-8E51-2FBA3D13BC4E}" destId="{125A1ACF-AF54-49FC-A71C-A0CD672E50BE}" srcOrd="0" destOrd="0" presId="urn:microsoft.com/office/officeart/2005/8/layout/lProcess1"/>
    <dgm:cxn modelId="{6E56D470-DF6C-4F3D-B1A4-2B544C9E3F97}" type="presOf" srcId="{FE656590-4791-4B74-BF71-B99A666E5C5A}" destId="{53BDF7B4-AE27-43D1-85F0-D3FFC33A4E8A}" srcOrd="0" destOrd="0" presId="urn:microsoft.com/office/officeart/2005/8/layout/lProcess1"/>
    <dgm:cxn modelId="{82D8C989-0EA5-4E18-A5A2-3E3367F61013}" srcId="{BDEF14E6-A491-4DCA-A84A-654657D6CB84}" destId="{2930FF78-4497-41F4-8E51-2FBA3D13BC4E}" srcOrd="1" destOrd="0" parTransId="{0809DC1C-B1C5-4BEC-BAAE-F0391E07E86A}" sibTransId="{9511069F-CBA4-4285-9EF3-232DE9444CFC}"/>
    <dgm:cxn modelId="{A519F853-D0DC-4A54-98B1-FF332F9DF1DB}" srcId="{BDEF14E6-A491-4DCA-A84A-654657D6CB84}" destId="{7FD4AA75-0273-467C-B6B0-695616E0A018}" srcOrd="2" destOrd="0" parTransId="{76380D55-7D3A-4900-B459-8F4378501706}" sibTransId="{B7F8764E-57EC-46E6-BDD7-78B379059D9A}"/>
    <dgm:cxn modelId="{0AD3513B-8944-4D4A-B4B0-25B68F183DA6}" type="presOf" srcId="{BDEF14E6-A491-4DCA-A84A-654657D6CB84}" destId="{C8DAC1E3-AB11-4E2B-AFEF-0B30D4CC011E}" srcOrd="0" destOrd="0" presId="urn:microsoft.com/office/officeart/2005/8/layout/lProcess1"/>
    <dgm:cxn modelId="{E8675797-1802-4589-A406-CFCA102622D6}" type="presOf" srcId="{F02D90C5-EC47-4E33-9593-A7EC258EF4BA}" destId="{0EA42E56-8A01-43A9-962B-D698F660B856}" srcOrd="0" destOrd="0" presId="urn:microsoft.com/office/officeart/2005/8/layout/lProcess1"/>
    <dgm:cxn modelId="{D7329B23-B507-4BEB-B075-A2169FA865D6}" srcId="{BDEF14E6-A491-4DCA-A84A-654657D6CB84}" destId="{F02D90C5-EC47-4E33-9593-A7EC258EF4BA}" srcOrd="0" destOrd="0" parTransId="{BCA8A6C6-A3FD-405A-BA79-F736DAC16EAB}" sibTransId="{FE656590-4791-4B74-BF71-B99A666E5C5A}"/>
    <dgm:cxn modelId="{BC6961D6-92C6-4004-9DAA-579C6C0DAFFB}" type="presOf" srcId="{9511069F-CBA4-4285-9EF3-232DE9444CFC}" destId="{3ACA5235-3B76-491C-95E5-A17356DD29D2}" srcOrd="0" destOrd="0" presId="urn:microsoft.com/office/officeart/2005/8/layout/lProcess1"/>
    <dgm:cxn modelId="{0C722956-3081-4BEC-BB25-12EEF60811B1}" type="presOf" srcId="{BCA8A6C6-A3FD-405A-BA79-F736DAC16EAB}" destId="{23BC026B-FB48-45B7-B7CC-49C560282B72}" srcOrd="0" destOrd="0" presId="urn:microsoft.com/office/officeart/2005/8/layout/lProcess1"/>
    <dgm:cxn modelId="{1F24E1E6-7F20-4241-9801-4C5315A61F3E}" type="presOf" srcId="{9E231D3B-F7A4-4B8B-A622-30126DF535C8}" destId="{8E591964-C44B-44A2-AA6E-85B3D060CA87}" srcOrd="0" destOrd="0" presId="urn:microsoft.com/office/officeart/2005/8/layout/lProcess1"/>
    <dgm:cxn modelId="{35874A1C-D4D1-400D-8A17-824FDFB73F95}" type="presOf" srcId="{7FD4AA75-0273-467C-B6B0-695616E0A018}" destId="{9DEAB1F3-F731-42E6-A59A-FF49EC7C9CF8}" srcOrd="0" destOrd="0" presId="urn:microsoft.com/office/officeart/2005/8/layout/lProcess1"/>
    <dgm:cxn modelId="{08FCB8CE-2C4A-49C4-88A0-6143B12B7B6A}" srcId="{9E231D3B-F7A4-4B8B-A622-30126DF535C8}" destId="{BDEF14E6-A491-4DCA-A84A-654657D6CB84}" srcOrd="0" destOrd="0" parTransId="{2D931DCA-45F8-4EAA-B613-2B31DFBB663B}" sibTransId="{EA571372-0324-4FFB-985E-0B2788EF42A3}"/>
    <dgm:cxn modelId="{2481A81C-3A78-497F-BC45-509E081C1FC8}" type="presParOf" srcId="{8E591964-C44B-44A2-AA6E-85B3D060CA87}" destId="{591329F7-4B4D-4D8E-88B0-B11383A2BAD4}" srcOrd="0" destOrd="0" presId="urn:microsoft.com/office/officeart/2005/8/layout/lProcess1"/>
    <dgm:cxn modelId="{97135276-51AD-43DF-9182-4A0B4502236D}" type="presParOf" srcId="{591329F7-4B4D-4D8E-88B0-B11383A2BAD4}" destId="{C8DAC1E3-AB11-4E2B-AFEF-0B30D4CC011E}" srcOrd="0" destOrd="0" presId="urn:microsoft.com/office/officeart/2005/8/layout/lProcess1"/>
    <dgm:cxn modelId="{6EB7AE12-1D6F-4174-A4E2-49EFDE32E7A5}" type="presParOf" srcId="{591329F7-4B4D-4D8E-88B0-B11383A2BAD4}" destId="{23BC026B-FB48-45B7-B7CC-49C560282B72}" srcOrd="1" destOrd="0" presId="urn:microsoft.com/office/officeart/2005/8/layout/lProcess1"/>
    <dgm:cxn modelId="{AE9D7259-6BB4-42EC-9149-E18FD96B8869}" type="presParOf" srcId="{591329F7-4B4D-4D8E-88B0-B11383A2BAD4}" destId="{0EA42E56-8A01-43A9-962B-D698F660B856}" srcOrd="2" destOrd="0" presId="urn:microsoft.com/office/officeart/2005/8/layout/lProcess1"/>
    <dgm:cxn modelId="{124043D7-9646-4C0C-B0F7-0859F3BFA4B7}" type="presParOf" srcId="{591329F7-4B4D-4D8E-88B0-B11383A2BAD4}" destId="{53BDF7B4-AE27-43D1-85F0-D3FFC33A4E8A}" srcOrd="3" destOrd="0" presId="urn:microsoft.com/office/officeart/2005/8/layout/lProcess1"/>
    <dgm:cxn modelId="{19D8970C-3B05-4BFE-B4B1-3287A92E1692}" type="presParOf" srcId="{591329F7-4B4D-4D8E-88B0-B11383A2BAD4}" destId="{125A1ACF-AF54-49FC-A71C-A0CD672E50BE}" srcOrd="4" destOrd="0" presId="urn:microsoft.com/office/officeart/2005/8/layout/lProcess1"/>
    <dgm:cxn modelId="{EC4CD770-AC6F-4CD0-85F4-06EA337CD786}" type="presParOf" srcId="{591329F7-4B4D-4D8E-88B0-B11383A2BAD4}" destId="{3ACA5235-3B76-491C-95E5-A17356DD29D2}" srcOrd="5" destOrd="0" presId="urn:microsoft.com/office/officeart/2005/8/layout/lProcess1"/>
    <dgm:cxn modelId="{B13E4E57-6723-45D7-92EB-3A40129EB370}" type="presParOf" srcId="{591329F7-4B4D-4D8E-88B0-B11383A2BAD4}" destId="{9DEAB1F3-F731-42E6-A59A-FF49EC7C9CF8}" srcOrd="6"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BBFF9-579B-4C22-866F-B253AF0466D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098B36FE-5434-405F-A188-EE2F277032CB}">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000" b="1"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1.- ESTUDIO DE MERCADO</a:t>
          </a:r>
          <a:endParaRPr lang="es-EC" sz="2000" b="1"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gm:t>
    </dgm:pt>
    <dgm:pt modelId="{60F18769-0F53-47E1-9CC6-D980C4B29079}" type="parTrans" cxnId="{353B5FB8-5E42-4DBF-86AC-BCAB93E72D56}">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4D81B900-7879-4E91-ACB5-DB7831BC739C}" type="sibTrans" cxnId="{353B5FB8-5E42-4DBF-86AC-BCAB93E72D56}">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2FBDA3EE-2ADE-4F9C-9D67-92BFB52CEEB4}">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000" b="1" cap="all" spc="0" dirty="0" smtClean="0">
              <a:ln w="9000" cmpd="sng">
                <a:prstDash val="solid"/>
              </a:ln>
              <a:solidFill>
                <a:schemeClr val="tx1"/>
              </a:solidFill>
              <a:effectLst>
                <a:reflection blurRad="12700" stA="28000" endPos="45000" dist="1000" dir="5400000" sy="-100000" algn="bl" rotWithShape="0"/>
              </a:effectLst>
              <a:latin typeface="Century Gothic" pitchFamily="34" charset="0"/>
            </a:rPr>
            <a:t>2.-ESTUDIO TÉCNICO </a:t>
          </a:r>
          <a:endParaRPr lang="es-EC" sz="2000" b="1"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gm:t>
    </dgm:pt>
    <dgm:pt modelId="{27902A5E-E32A-43CB-996C-0C7B025AF408}" type="parTrans" cxnId="{4CEC8275-328C-4758-BE1B-4DDFD56EF64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7807536C-F171-40A0-BB0C-715EE2D19D74}" type="sibTrans" cxnId="{4CEC8275-328C-4758-BE1B-4DDFD56EF64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1ED87227-6D00-4AD7-BA5C-35A9BFB28010}">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000" b="1"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3.-ESTUDIO FINANCIERO</a:t>
          </a:r>
          <a:endParaRPr lang="es-EC" sz="2000" b="1"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gm:t>
    </dgm:pt>
    <dgm:pt modelId="{E08210F5-DE2B-48B9-867D-B115E895C151}" type="parTrans" cxnId="{4F8AC7C2-BB53-4413-BB80-8D79DA37575C}">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04474944-8F07-4708-884E-C5846CB7C6F1}" type="sibTrans" cxnId="{4F8AC7C2-BB53-4413-BB80-8D79DA37575C}">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sz="4400"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gm:t>
    </dgm:pt>
    <dgm:pt modelId="{169C931C-FCC3-4F00-87F0-A28B2970F145}">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000" b="1"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4. CONCLUSIONES Y RECOMENDACIONES</a:t>
          </a:r>
          <a:endParaRPr lang="es-EC" sz="2000" b="1"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gm:t>
    </dgm:pt>
    <dgm:pt modelId="{CF21E4BD-12CE-4CEC-BA56-FC70EBFF4128}" type="parTrans" cxnId="{45623886-4CFB-45B1-9435-E681D0D79C7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dgm:t>
    </dgm:pt>
    <dgm:pt modelId="{9072FE7C-301D-4ACF-98E7-5A1F0D4C0818}" type="sibTrans" cxnId="{45623886-4CFB-45B1-9435-E681D0D79C7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C" b="1"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dgm:t>
    </dgm:pt>
    <dgm:pt modelId="{B9E36022-18B4-4CA6-829F-A0174C670961}" type="pres">
      <dgm:prSet presAssocID="{529BBFF9-579B-4C22-866F-B253AF0466DF}" presName="outerComposite" presStyleCnt="0">
        <dgm:presLayoutVars>
          <dgm:chMax val="5"/>
          <dgm:dir/>
          <dgm:resizeHandles val="exact"/>
        </dgm:presLayoutVars>
      </dgm:prSet>
      <dgm:spPr/>
      <dgm:t>
        <a:bodyPr/>
        <a:lstStyle/>
        <a:p>
          <a:endParaRPr lang="es-EC"/>
        </a:p>
      </dgm:t>
    </dgm:pt>
    <dgm:pt modelId="{0F8ED422-5816-4858-9B1A-F7BA7A837B02}" type="pres">
      <dgm:prSet presAssocID="{529BBFF9-579B-4C22-866F-B253AF0466DF}" presName="dummyMaxCanvas" presStyleCnt="0">
        <dgm:presLayoutVars/>
      </dgm:prSet>
      <dgm:spPr/>
      <dgm:t>
        <a:bodyPr/>
        <a:lstStyle/>
        <a:p>
          <a:endParaRPr lang="es-EC"/>
        </a:p>
      </dgm:t>
    </dgm:pt>
    <dgm:pt modelId="{36EA5259-C8D2-4D2E-AA51-ABA95D251A49}" type="pres">
      <dgm:prSet presAssocID="{529BBFF9-579B-4C22-866F-B253AF0466DF}" presName="FourNodes_1" presStyleLbl="node1" presStyleIdx="0" presStyleCnt="4">
        <dgm:presLayoutVars>
          <dgm:bulletEnabled val="1"/>
        </dgm:presLayoutVars>
      </dgm:prSet>
      <dgm:spPr/>
      <dgm:t>
        <a:bodyPr/>
        <a:lstStyle/>
        <a:p>
          <a:endParaRPr lang="es-EC"/>
        </a:p>
      </dgm:t>
    </dgm:pt>
    <dgm:pt modelId="{178FBAA2-A844-44D9-A57C-97B405ECB07C}" type="pres">
      <dgm:prSet presAssocID="{529BBFF9-579B-4C22-866F-B253AF0466DF}" presName="FourNodes_2" presStyleLbl="node1" presStyleIdx="1" presStyleCnt="4">
        <dgm:presLayoutVars>
          <dgm:bulletEnabled val="1"/>
        </dgm:presLayoutVars>
      </dgm:prSet>
      <dgm:spPr/>
      <dgm:t>
        <a:bodyPr/>
        <a:lstStyle/>
        <a:p>
          <a:endParaRPr lang="es-EC"/>
        </a:p>
      </dgm:t>
    </dgm:pt>
    <dgm:pt modelId="{A22F6FAF-C5BC-4DA0-ABB3-CA7CCEE7222C}" type="pres">
      <dgm:prSet presAssocID="{529BBFF9-579B-4C22-866F-B253AF0466DF}" presName="FourNodes_3" presStyleLbl="node1" presStyleIdx="2" presStyleCnt="4">
        <dgm:presLayoutVars>
          <dgm:bulletEnabled val="1"/>
        </dgm:presLayoutVars>
      </dgm:prSet>
      <dgm:spPr/>
      <dgm:t>
        <a:bodyPr/>
        <a:lstStyle/>
        <a:p>
          <a:endParaRPr lang="es-EC"/>
        </a:p>
      </dgm:t>
    </dgm:pt>
    <dgm:pt modelId="{69A5E027-4ADE-4988-85B2-F12936F8A027}" type="pres">
      <dgm:prSet presAssocID="{529BBFF9-579B-4C22-866F-B253AF0466DF}" presName="FourNodes_4" presStyleLbl="node1" presStyleIdx="3" presStyleCnt="4">
        <dgm:presLayoutVars>
          <dgm:bulletEnabled val="1"/>
        </dgm:presLayoutVars>
      </dgm:prSet>
      <dgm:spPr/>
      <dgm:t>
        <a:bodyPr/>
        <a:lstStyle/>
        <a:p>
          <a:endParaRPr lang="es-EC"/>
        </a:p>
      </dgm:t>
    </dgm:pt>
    <dgm:pt modelId="{B5063B02-836D-41F3-B824-553FC71A1900}" type="pres">
      <dgm:prSet presAssocID="{529BBFF9-579B-4C22-866F-B253AF0466DF}" presName="FourConn_1-2" presStyleLbl="fgAccFollowNode1" presStyleIdx="0" presStyleCnt="3">
        <dgm:presLayoutVars>
          <dgm:bulletEnabled val="1"/>
        </dgm:presLayoutVars>
      </dgm:prSet>
      <dgm:spPr/>
      <dgm:t>
        <a:bodyPr/>
        <a:lstStyle/>
        <a:p>
          <a:endParaRPr lang="es-EC"/>
        </a:p>
      </dgm:t>
    </dgm:pt>
    <dgm:pt modelId="{CAFEC4F0-3211-4AD5-A7B2-35AE99FB186E}" type="pres">
      <dgm:prSet presAssocID="{529BBFF9-579B-4C22-866F-B253AF0466DF}" presName="FourConn_2-3" presStyleLbl="fgAccFollowNode1" presStyleIdx="1" presStyleCnt="3">
        <dgm:presLayoutVars>
          <dgm:bulletEnabled val="1"/>
        </dgm:presLayoutVars>
      </dgm:prSet>
      <dgm:spPr/>
      <dgm:t>
        <a:bodyPr/>
        <a:lstStyle/>
        <a:p>
          <a:endParaRPr lang="es-EC"/>
        </a:p>
      </dgm:t>
    </dgm:pt>
    <dgm:pt modelId="{C78D927C-3217-4679-9FD6-40F6391877D4}" type="pres">
      <dgm:prSet presAssocID="{529BBFF9-579B-4C22-866F-B253AF0466DF}" presName="FourConn_3-4" presStyleLbl="fgAccFollowNode1" presStyleIdx="2" presStyleCnt="3">
        <dgm:presLayoutVars>
          <dgm:bulletEnabled val="1"/>
        </dgm:presLayoutVars>
      </dgm:prSet>
      <dgm:spPr/>
      <dgm:t>
        <a:bodyPr/>
        <a:lstStyle/>
        <a:p>
          <a:endParaRPr lang="es-EC"/>
        </a:p>
      </dgm:t>
    </dgm:pt>
    <dgm:pt modelId="{AC88DB72-3AC4-42B5-9428-D9F0E01A6A57}" type="pres">
      <dgm:prSet presAssocID="{529BBFF9-579B-4C22-866F-B253AF0466DF}" presName="FourNodes_1_text" presStyleLbl="node1" presStyleIdx="3" presStyleCnt="4">
        <dgm:presLayoutVars>
          <dgm:bulletEnabled val="1"/>
        </dgm:presLayoutVars>
      </dgm:prSet>
      <dgm:spPr/>
      <dgm:t>
        <a:bodyPr/>
        <a:lstStyle/>
        <a:p>
          <a:endParaRPr lang="es-EC"/>
        </a:p>
      </dgm:t>
    </dgm:pt>
    <dgm:pt modelId="{BF0D22B7-DF1E-4AAB-8722-378F140E2544}" type="pres">
      <dgm:prSet presAssocID="{529BBFF9-579B-4C22-866F-B253AF0466DF}" presName="FourNodes_2_text" presStyleLbl="node1" presStyleIdx="3" presStyleCnt="4">
        <dgm:presLayoutVars>
          <dgm:bulletEnabled val="1"/>
        </dgm:presLayoutVars>
      </dgm:prSet>
      <dgm:spPr/>
      <dgm:t>
        <a:bodyPr/>
        <a:lstStyle/>
        <a:p>
          <a:endParaRPr lang="es-EC"/>
        </a:p>
      </dgm:t>
    </dgm:pt>
    <dgm:pt modelId="{55A97825-84ED-4E9C-8AF4-2CECE88720F1}" type="pres">
      <dgm:prSet presAssocID="{529BBFF9-579B-4C22-866F-B253AF0466DF}" presName="FourNodes_3_text" presStyleLbl="node1" presStyleIdx="3" presStyleCnt="4">
        <dgm:presLayoutVars>
          <dgm:bulletEnabled val="1"/>
        </dgm:presLayoutVars>
      </dgm:prSet>
      <dgm:spPr/>
      <dgm:t>
        <a:bodyPr/>
        <a:lstStyle/>
        <a:p>
          <a:endParaRPr lang="es-EC"/>
        </a:p>
      </dgm:t>
    </dgm:pt>
    <dgm:pt modelId="{D509FA07-AC79-4B00-88D4-20F2F0C2527A}" type="pres">
      <dgm:prSet presAssocID="{529BBFF9-579B-4C22-866F-B253AF0466DF}" presName="FourNodes_4_text" presStyleLbl="node1" presStyleIdx="3" presStyleCnt="4">
        <dgm:presLayoutVars>
          <dgm:bulletEnabled val="1"/>
        </dgm:presLayoutVars>
      </dgm:prSet>
      <dgm:spPr/>
      <dgm:t>
        <a:bodyPr/>
        <a:lstStyle/>
        <a:p>
          <a:endParaRPr lang="es-EC"/>
        </a:p>
      </dgm:t>
    </dgm:pt>
  </dgm:ptLst>
  <dgm:cxnLst>
    <dgm:cxn modelId="{4F8AC7C2-BB53-4413-BB80-8D79DA37575C}" srcId="{529BBFF9-579B-4C22-866F-B253AF0466DF}" destId="{1ED87227-6D00-4AD7-BA5C-35A9BFB28010}" srcOrd="2" destOrd="0" parTransId="{E08210F5-DE2B-48B9-867D-B115E895C151}" sibTransId="{04474944-8F07-4708-884E-C5846CB7C6F1}"/>
    <dgm:cxn modelId="{F35F8678-F9B8-4B15-AB5B-5054B65D2825}" type="presOf" srcId="{169C931C-FCC3-4F00-87F0-A28B2970F145}" destId="{69A5E027-4ADE-4988-85B2-F12936F8A027}" srcOrd="0" destOrd="0" presId="urn:microsoft.com/office/officeart/2005/8/layout/vProcess5"/>
    <dgm:cxn modelId="{22135F0B-2230-4D37-8778-BEB89B91CF5D}" type="presOf" srcId="{2FBDA3EE-2ADE-4F9C-9D67-92BFB52CEEB4}" destId="{BF0D22B7-DF1E-4AAB-8722-378F140E2544}" srcOrd="1" destOrd="0" presId="urn:microsoft.com/office/officeart/2005/8/layout/vProcess5"/>
    <dgm:cxn modelId="{6727409B-5CA6-4DE0-9C16-E98E8F3D8B7C}" type="presOf" srcId="{2FBDA3EE-2ADE-4F9C-9D67-92BFB52CEEB4}" destId="{178FBAA2-A844-44D9-A57C-97B405ECB07C}" srcOrd="0" destOrd="0" presId="urn:microsoft.com/office/officeart/2005/8/layout/vProcess5"/>
    <dgm:cxn modelId="{97474F5A-DC6E-463C-9864-27C63EEECC5F}" type="presOf" srcId="{169C931C-FCC3-4F00-87F0-A28B2970F145}" destId="{D509FA07-AC79-4B00-88D4-20F2F0C2527A}" srcOrd="1" destOrd="0" presId="urn:microsoft.com/office/officeart/2005/8/layout/vProcess5"/>
    <dgm:cxn modelId="{D4A11B5A-9EA8-4591-953E-AF862C519017}" type="presOf" srcId="{7807536C-F171-40A0-BB0C-715EE2D19D74}" destId="{CAFEC4F0-3211-4AD5-A7B2-35AE99FB186E}" srcOrd="0" destOrd="0" presId="urn:microsoft.com/office/officeart/2005/8/layout/vProcess5"/>
    <dgm:cxn modelId="{B5565983-6C19-48C0-8605-B47C34E9AB5B}" type="presOf" srcId="{4D81B900-7879-4E91-ACB5-DB7831BC739C}" destId="{B5063B02-836D-41F3-B824-553FC71A1900}" srcOrd="0" destOrd="0" presId="urn:microsoft.com/office/officeart/2005/8/layout/vProcess5"/>
    <dgm:cxn modelId="{94D72961-4654-4CDB-8EEC-7FAFB2FFCA5C}" type="presOf" srcId="{098B36FE-5434-405F-A188-EE2F277032CB}" destId="{AC88DB72-3AC4-42B5-9428-D9F0E01A6A57}" srcOrd="1" destOrd="0" presId="urn:microsoft.com/office/officeart/2005/8/layout/vProcess5"/>
    <dgm:cxn modelId="{A9257536-20C9-4B85-BDD6-ED2BE92856B4}" type="presOf" srcId="{04474944-8F07-4708-884E-C5846CB7C6F1}" destId="{C78D927C-3217-4679-9FD6-40F6391877D4}" srcOrd="0" destOrd="0" presId="urn:microsoft.com/office/officeart/2005/8/layout/vProcess5"/>
    <dgm:cxn modelId="{45623886-4CFB-45B1-9435-E681D0D79C7D}" srcId="{529BBFF9-579B-4C22-866F-B253AF0466DF}" destId="{169C931C-FCC3-4F00-87F0-A28B2970F145}" srcOrd="3" destOrd="0" parTransId="{CF21E4BD-12CE-4CEC-BA56-FC70EBFF4128}" sibTransId="{9072FE7C-301D-4ACF-98E7-5A1F0D4C0818}"/>
    <dgm:cxn modelId="{4CEC8275-328C-4758-BE1B-4DDFD56EF64B}" srcId="{529BBFF9-579B-4C22-866F-B253AF0466DF}" destId="{2FBDA3EE-2ADE-4F9C-9D67-92BFB52CEEB4}" srcOrd="1" destOrd="0" parTransId="{27902A5E-E32A-43CB-996C-0C7B025AF408}" sibTransId="{7807536C-F171-40A0-BB0C-715EE2D19D74}"/>
    <dgm:cxn modelId="{353B5FB8-5E42-4DBF-86AC-BCAB93E72D56}" srcId="{529BBFF9-579B-4C22-866F-B253AF0466DF}" destId="{098B36FE-5434-405F-A188-EE2F277032CB}" srcOrd="0" destOrd="0" parTransId="{60F18769-0F53-47E1-9CC6-D980C4B29079}" sibTransId="{4D81B900-7879-4E91-ACB5-DB7831BC739C}"/>
    <dgm:cxn modelId="{96B220E4-805A-4954-94CC-CEB162D488D4}" type="presOf" srcId="{529BBFF9-579B-4C22-866F-B253AF0466DF}" destId="{B9E36022-18B4-4CA6-829F-A0174C670961}" srcOrd="0" destOrd="0" presId="urn:microsoft.com/office/officeart/2005/8/layout/vProcess5"/>
    <dgm:cxn modelId="{F6BFCA2E-2F7B-4D48-9D84-EB0CD215BDD6}" type="presOf" srcId="{1ED87227-6D00-4AD7-BA5C-35A9BFB28010}" destId="{A22F6FAF-C5BC-4DA0-ABB3-CA7CCEE7222C}" srcOrd="0" destOrd="0" presId="urn:microsoft.com/office/officeart/2005/8/layout/vProcess5"/>
    <dgm:cxn modelId="{7D9591E5-03C1-449E-96F5-A992A1508229}" type="presOf" srcId="{1ED87227-6D00-4AD7-BA5C-35A9BFB28010}" destId="{55A97825-84ED-4E9C-8AF4-2CECE88720F1}" srcOrd="1" destOrd="0" presId="urn:microsoft.com/office/officeart/2005/8/layout/vProcess5"/>
    <dgm:cxn modelId="{731B29FD-7977-4ADA-9460-7968189D91C0}" type="presOf" srcId="{098B36FE-5434-405F-A188-EE2F277032CB}" destId="{36EA5259-C8D2-4D2E-AA51-ABA95D251A49}" srcOrd="0" destOrd="0" presId="urn:microsoft.com/office/officeart/2005/8/layout/vProcess5"/>
    <dgm:cxn modelId="{2BDB777B-49CC-4B2F-BCED-7FBB07E88516}" type="presParOf" srcId="{B9E36022-18B4-4CA6-829F-A0174C670961}" destId="{0F8ED422-5816-4858-9B1A-F7BA7A837B02}" srcOrd="0" destOrd="0" presId="urn:microsoft.com/office/officeart/2005/8/layout/vProcess5"/>
    <dgm:cxn modelId="{FE5D56A0-3BC2-469D-AA2E-4B12D6017D4E}" type="presParOf" srcId="{B9E36022-18B4-4CA6-829F-A0174C670961}" destId="{36EA5259-C8D2-4D2E-AA51-ABA95D251A49}" srcOrd="1" destOrd="0" presId="urn:microsoft.com/office/officeart/2005/8/layout/vProcess5"/>
    <dgm:cxn modelId="{FC55080C-C271-4FBB-A09F-424E400B4E9F}" type="presParOf" srcId="{B9E36022-18B4-4CA6-829F-A0174C670961}" destId="{178FBAA2-A844-44D9-A57C-97B405ECB07C}" srcOrd="2" destOrd="0" presId="urn:microsoft.com/office/officeart/2005/8/layout/vProcess5"/>
    <dgm:cxn modelId="{DE4BB0EC-238E-4690-B4DD-5F6B048554B5}" type="presParOf" srcId="{B9E36022-18B4-4CA6-829F-A0174C670961}" destId="{A22F6FAF-C5BC-4DA0-ABB3-CA7CCEE7222C}" srcOrd="3" destOrd="0" presId="urn:microsoft.com/office/officeart/2005/8/layout/vProcess5"/>
    <dgm:cxn modelId="{08435CC4-F0E2-4347-B646-798A7F41E540}" type="presParOf" srcId="{B9E36022-18B4-4CA6-829F-A0174C670961}" destId="{69A5E027-4ADE-4988-85B2-F12936F8A027}" srcOrd="4" destOrd="0" presId="urn:microsoft.com/office/officeart/2005/8/layout/vProcess5"/>
    <dgm:cxn modelId="{BFA0DB96-2818-46FF-8E2A-53F316E978D0}" type="presParOf" srcId="{B9E36022-18B4-4CA6-829F-A0174C670961}" destId="{B5063B02-836D-41F3-B824-553FC71A1900}" srcOrd="5" destOrd="0" presId="urn:microsoft.com/office/officeart/2005/8/layout/vProcess5"/>
    <dgm:cxn modelId="{58836B8A-C54F-43D5-8F8B-F8E53B908D66}" type="presParOf" srcId="{B9E36022-18B4-4CA6-829F-A0174C670961}" destId="{CAFEC4F0-3211-4AD5-A7B2-35AE99FB186E}" srcOrd="6" destOrd="0" presId="urn:microsoft.com/office/officeart/2005/8/layout/vProcess5"/>
    <dgm:cxn modelId="{B9F1D73B-E103-4C52-A114-9827ACF73C24}" type="presParOf" srcId="{B9E36022-18B4-4CA6-829F-A0174C670961}" destId="{C78D927C-3217-4679-9FD6-40F6391877D4}" srcOrd="7" destOrd="0" presId="urn:microsoft.com/office/officeart/2005/8/layout/vProcess5"/>
    <dgm:cxn modelId="{9DF31545-BEF8-4D4B-9913-279444DE7756}" type="presParOf" srcId="{B9E36022-18B4-4CA6-829F-A0174C670961}" destId="{AC88DB72-3AC4-42B5-9428-D9F0E01A6A57}" srcOrd="8" destOrd="0" presId="urn:microsoft.com/office/officeart/2005/8/layout/vProcess5"/>
    <dgm:cxn modelId="{E4A48F2B-F97D-4FDC-A71A-CD11AD69A1E0}" type="presParOf" srcId="{B9E36022-18B4-4CA6-829F-A0174C670961}" destId="{BF0D22B7-DF1E-4AAB-8722-378F140E2544}" srcOrd="9" destOrd="0" presId="urn:microsoft.com/office/officeart/2005/8/layout/vProcess5"/>
    <dgm:cxn modelId="{EB6F3ECB-1239-43CE-9262-BBFEC07F93EF}" type="presParOf" srcId="{B9E36022-18B4-4CA6-829F-A0174C670961}" destId="{55A97825-84ED-4E9C-8AF4-2CECE88720F1}" srcOrd="10" destOrd="0" presId="urn:microsoft.com/office/officeart/2005/8/layout/vProcess5"/>
    <dgm:cxn modelId="{DF65D110-18A2-4F38-BC83-D358477A2F5B}" type="presParOf" srcId="{B9E36022-18B4-4CA6-829F-A0174C670961}" destId="{D509FA07-AC79-4B00-88D4-20F2F0C2527A}" srcOrd="11" destOrd="0" presId="urn:microsoft.com/office/officeart/2005/8/layout/vProcess5"/>
  </dgm:cxnLst>
  <dgm:bg>
    <a:noFill/>
    <a:effectLst>
      <a:outerShdw blurRad="50800" dist="50800" dir="5400000" algn="ctr" rotWithShape="0">
        <a:srgbClr val="FFC000"/>
      </a:outerShdw>
    </a:effect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85CC60-4B35-40F1-9E9D-1C12816B57B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7E364BA0-8F2F-4F0B-B13F-36757E6CB813}">
      <dgm:prSet phldrT="[Text]"/>
      <dgm:spPr/>
      <dgm:t>
        <a:bodyPr/>
        <a:lstStyle/>
        <a:p>
          <a:r>
            <a:rPr lang="es-EC" dirty="0" smtClean="0"/>
            <a:t>SEGMENTACIÓN DE MERCADO</a:t>
          </a:r>
          <a:endParaRPr lang="es-EC" dirty="0"/>
        </a:p>
      </dgm:t>
    </dgm:pt>
    <dgm:pt modelId="{8F07D574-6E4C-442E-ACEE-3F0EA998FF66}" type="parTrans" cxnId="{0C112C69-0EFA-414F-959B-6F1ABEC38893}">
      <dgm:prSet/>
      <dgm:spPr/>
      <dgm:t>
        <a:bodyPr/>
        <a:lstStyle/>
        <a:p>
          <a:endParaRPr lang="es-EC"/>
        </a:p>
      </dgm:t>
    </dgm:pt>
    <dgm:pt modelId="{8FA619F9-EFF1-48B5-9CC3-411EBBAF323B}" type="sibTrans" cxnId="{0C112C69-0EFA-414F-959B-6F1ABEC38893}">
      <dgm:prSet/>
      <dgm:spPr/>
      <dgm:t>
        <a:bodyPr/>
        <a:lstStyle/>
        <a:p>
          <a:endParaRPr lang="es-EC"/>
        </a:p>
      </dgm:t>
    </dgm:pt>
    <dgm:pt modelId="{6B1BFFB3-540F-4D70-9BCE-10D83CF0BED5}">
      <dgm:prSet phldrT="[Text]"/>
      <dgm:spPr/>
      <dgm:t>
        <a:bodyPr/>
        <a:lstStyle/>
        <a:p>
          <a:r>
            <a:rPr lang="es-EC" dirty="0" smtClean="0"/>
            <a:t>DEMANDA Y OFERTA</a:t>
          </a:r>
          <a:endParaRPr lang="es-EC" dirty="0"/>
        </a:p>
      </dgm:t>
    </dgm:pt>
    <dgm:pt modelId="{5BD608E1-F00C-42C0-911D-2F5356F29E53}" type="parTrans" cxnId="{86941498-B248-45AD-8420-405CEA84DCEF}">
      <dgm:prSet/>
      <dgm:spPr/>
      <dgm:t>
        <a:bodyPr/>
        <a:lstStyle/>
        <a:p>
          <a:endParaRPr lang="es-EC"/>
        </a:p>
      </dgm:t>
    </dgm:pt>
    <dgm:pt modelId="{D652C175-0D91-40B2-BAF0-24C9E410BE20}" type="sibTrans" cxnId="{86941498-B248-45AD-8420-405CEA84DCEF}">
      <dgm:prSet/>
      <dgm:spPr/>
      <dgm:t>
        <a:bodyPr/>
        <a:lstStyle/>
        <a:p>
          <a:endParaRPr lang="es-EC"/>
        </a:p>
      </dgm:t>
    </dgm:pt>
    <dgm:pt modelId="{7B47CE63-BE2A-4EFB-8A51-9B11EE0AA1CC}">
      <dgm:prSet phldrT="[Text]"/>
      <dgm:spPr/>
      <dgm:t>
        <a:bodyPr/>
        <a:lstStyle/>
        <a:p>
          <a:r>
            <a:rPr lang="es-EC" dirty="0" smtClean="0"/>
            <a:t>ESTRATEGIAS DE MARKETING</a:t>
          </a:r>
          <a:endParaRPr lang="es-EC" dirty="0"/>
        </a:p>
      </dgm:t>
    </dgm:pt>
    <dgm:pt modelId="{5348C45C-BBA2-4830-888A-62903BFCFCA2}" type="parTrans" cxnId="{FB3A78F3-FF20-4903-997F-9254C859B2DA}">
      <dgm:prSet/>
      <dgm:spPr/>
      <dgm:t>
        <a:bodyPr/>
        <a:lstStyle/>
        <a:p>
          <a:endParaRPr lang="es-EC"/>
        </a:p>
      </dgm:t>
    </dgm:pt>
    <dgm:pt modelId="{999B684C-6505-4E97-8A95-8D81661414D2}" type="sibTrans" cxnId="{FB3A78F3-FF20-4903-997F-9254C859B2DA}">
      <dgm:prSet/>
      <dgm:spPr/>
      <dgm:t>
        <a:bodyPr/>
        <a:lstStyle/>
        <a:p>
          <a:endParaRPr lang="es-EC"/>
        </a:p>
      </dgm:t>
    </dgm:pt>
    <dgm:pt modelId="{D1B56359-1A27-4B9B-9D2A-DFB6F649C3F1}">
      <dgm:prSet phldrT="[Text]"/>
      <dgm:spPr/>
      <dgm:t>
        <a:bodyPr/>
        <a:lstStyle/>
        <a:p>
          <a:r>
            <a:rPr lang="es-EC" dirty="0" smtClean="0"/>
            <a:t>DEMANDA INSATISFECHA</a:t>
          </a:r>
          <a:endParaRPr lang="es-EC" dirty="0"/>
        </a:p>
      </dgm:t>
    </dgm:pt>
    <dgm:pt modelId="{3655C0CB-DAAE-4309-B46F-2EA67632653C}" type="parTrans" cxnId="{73BE5F1B-05BB-45F1-BAC6-CFC72AB1E1B3}">
      <dgm:prSet/>
      <dgm:spPr/>
      <dgm:t>
        <a:bodyPr/>
        <a:lstStyle/>
        <a:p>
          <a:endParaRPr lang="es-EC"/>
        </a:p>
      </dgm:t>
    </dgm:pt>
    <dgm:pt modelId="{4E3BE2EC-EBBF-4C7A-9F18-91C43BC0E731}" type="sibTrans" cxnId="{73BE5F1B-05BB-45F1-BAC6-CFC72AB1E1B3}">
      <dgm:prSet/>
      <dgm:spPr/>
      <dgm:t>
        <a:bodyPr/>
        <a:lstStyle/>
        <a:p>
          <a:endParaRPr lang="es-EC"/>
        </a:p>
      </dgm:t>
    </dgm:pt>
    <dgm:pt modelId="{795D8236-947D-48FC-9C64-AA40938058C4}" type="pres">
      <dgm:prSet presAssocID="{E785CC60-4B35-40F1-9E9D-1C12816B57B6}" presName="linear" presStyleCnt="0">
        <dgm:presLayoutVars>
          <dgm:dir/>
          <dgm:animLvl val="lvl"/>
          <dgm:resizeHandles val="exact"/>
        </dgm:presLayoutVars>
      </dgm:prSet>
      <dgm:spPr/>
      <dgm:t>
        <a:bodyPr/>
        <a:lstStyle/>
        <a:p>
          <a:endParaRPr lang="es-EC"/>
        </a:p>
      </dgm:t>
    </dgm:pt>
    <dgm:pt modelId="{87CECD41-E234-4629-8C44-97E7F85C50AA}" type="pres">
      <dgm:prSet presAssocID="{7E364BA0-8F2F-4F0B-B13F-36757E6CB813}" presName="parentLin" presStyleCnt="0"/>
      <dgm:spPr/>
      <dgm:t>
        <a:bodyPr/>
        <a:lstStyle/>
        <a:p>
          <a:endParaRPr lang="es-EC"/>
        </a:p>
      </dgm:t>
    </dgm:pt>
    <dgm:pt modelId="{81117EBF-38E5-4437-867A-80AAEC58986E}" type="pres">
      <dgm:prSet presAssocID="{7E364BA0-8F2F-4F0B-B13F-36757E6CB813}" presName="parentLeftMargin" presStyleLbl="node1" presStyleIdx="0" presStyleCnt="4"/>
      <dgm:spPr/>
      <dgm:t>
        <a:bodyPr/>
        <a:lstStyle/>
        <a:p>
          <a:endParaRPr lang="es-EC"/>
        </a:p>
      </dgm:t>
    </dgm:pt>
    <dgm:pt modelId="{D4064D1D-CAEA-4DF5-8A8E-352873424E62}" type="pres">
      <dgm:prSet presAssocID="{7E364BA0-8F2F-4F0B-B13F-36757E6CB813}" presName="parentText" presStyleLbl="node1" presStyleIdx="0" presStyleCnt="4">
        <dgm:presLayoutVars>
          <dgm:chMax val="0"/>
          <dgm:bulletEnabled val="1"/>
        </dgm:presLayoutVars>
      </dgm:prSet>
      <dgm:spPr/>
      <dgm:t>
        <a:bodyPr/>
        <a:lstStyle/>
        <a:p>
          <a:endParaRPr lang="es-EC"/>
        </a:p>
      </dgm:t>
    </dgm:pt>
    <dgm:pt modelId="{C88EDA1F-E0B0-4A00-ADB4-67D49EFC8F84}" type="pres">
      <dgm:prSet presAssocID="{7E364BA0-8F2F-4F0B-B13F-36757E6CB813}" presName="negativeSpace" presStyleCnt="0"/>
      <dgm:spPr/>
      <dgm:t>
        <a:bodyPr/>
        <a:lstStyle/>
        <a:p>
          <a:endParaRPr lang="es-EC"/>
        </a:p>
      </dgm:t>
    </dgm:pt>
    <dgm:pt modelId="{C1005A95-65FB-4563-8CC9-5BB77D2C24D8}" type="pres">
      <dgm:prSet presAssocID="{7E364BA0-8F2F-4F0B-B13F-36757E6CB813}" presName="childText" presStyleLbl="conFgAcc1" presStyleIdx="0" presStyleCnt="4">
        <dgm:presLayoutVars>
          <dgm:bulletEnabled val="1"/>
        </dgm:presLayoutVars>
      </dgm:prSet>
      <dgm:spPr/>
      <dgm:t>
        <a:bodyPr/>
        <a:lstStyle/>
        <a:p>
          <a:endParaRPr lang="es-EC"/>
        </a:p>
      </dgm:t>
    </dgm:pt>
    <dgm:pt modelId="{E84EFA38-D234-4F74-99A8-6B04248CABB4}" type="pres">
      <dgm:prSet presAssocID="{8FA619F9-EFF1-48B5-9CC3-411EBBAF323B}" presName="spaceBetweenRectangles" presStyleCnt="0"/>
      <dgm:spPr/>
      <dgm:t>
        <a:bodyPr/>
        <a:lstStyle/>
        <a:p>
          <a:endParaRPr lang="es-EC"/>
        </a:p>
      </dgm:t>
    </dgm:pt>
    <dgm:pt modelId="{70CCEFD7-094D-48D9-9516-F9A93EB6BC0C}" type="pres">
      <dgm:prSet presAssocID="{6B1BFFB3-540F-4D70-9BCE-10D83CF0BED5}" presName="parentLin" presStyleCnt="0"/>
      <dgm:spPr/>
      <dgm:t>
        <a:bodyPr/>
        <a:lstStyle/>
        <a:p>
          <a:endParaRPr lang="es-EC"/>
        </a:p>
      </dgm:t>
    </dgm:pt>
    <dgm:pt modelId="{C2AAC508-E0EC-4DA7-B47B-42B1496AAE50}" type="pres">
      <dgm:prSet presAssocID="{6B1BFFB3-540F-4D70-9BCE-10D83CF0BED5}" presName="parentLeftMargin" presStyleLbl="node1" presStyleIdx="0" presStyleCnt="4"/>
      <dgm:spPr/>
      <dgm:t>
        <a:bodyPr/>
        <a:lstStyle/>
        <a:p>
          <a:endParaRPr lang="es-EC"/>
        </a:p>
      </dgm:t>
    </dgm:pt>
    <dgm:pt modelId="{9BBC71F2-5FF1-44B1-982F-2C4062DB882A}" type="pres">
      <dgm:prSet presAssocID="{6B1BFFB3-540F-4D70-9BCE-10D83CF0BED5}" presName="parentText" presStyleLbl="node1" presStyleIdx="1" presStyleCnt="4">
        <dgm:presLayoutVars>
          <dgm:chMax val="0"/>
          <dgm:bulletEnabled val="1"/>
        </dgm:presLayoutVars>
      </dgm:prSet>
      <dgm:spPr/>
      <dgm:t>
        <a:bodyPr/>
        <a:lstStyle/>
        <a:p>
          <a:endParaRPr lang="es-EC"/>
        </a:p>
      </dgm:t>
    </dgm:pt>
    <dgm:pt modelId="{2D033CEE-0E28-4CAD-9300-DA0F3B7BC07B}" type="pres">
      <dgm:prSet presAssocID="{6B1BFFB3-540F-4D70-9BCE-10D83CF0BED5}" presName="negativeSpace" presStyleCnt="0"/>
      <dgm:spPr/>
      <dgm:t>
        <a:bodyPr/>
        <a:lstStyle/>
        <a:p>
          <a:endParaRPr lang="es-EC"/>
        </a:p>
      </dgm:t>
    </dgm:pt>
    <dgm:pt modelId="{10B32C30-F25A-4B33-8C19-99CBD0A84197}" type="pres">
      <dgm:prSet presAssocID="{6B1BFFB3-540F-4D70-9BCE-10D83CF0BED5}" presName="childText" presStyleLbl="conFgAcc1" presStyleIdx="1" presStyleCnt="4">
        <dgm:presLayoutVars>
          <dgm:bulletEnabled val="1"/>
        </dgm:presLayoutVars>
      </dgm:prSet>
      <dgm:spPr/>
      <dgm:t>
        <a:bodyPr/>
        <a:lstStyle/>
        <a:p>
          <a:endParaRPr lang="es-EC"/>
        </a:p>
      </dgm:t>
    </dgm:pt>
    <dgm:pt modelId="{550F5ED0-0322-4A6E-B341-5EBD8F4F1261}" type="pres">
      <dgm:prSet presAssocID="{D652C175-0D91-40B2-BAF0-24C9E410BE20}" presName="spaceBetweenRectangles" presStyleCnt="0"/>
      <dgm:spPr/>
      <dgm:t>
        <a:bodyPr/>
        <a:lstStyle/>
        <a:p>
          <a:endParaRPr lang="es-EC"/>
        </a:p>
      </dgm:t>
    </dgm:pt>
    <dgm:pt modelId="{69F1DA16-A663-4DBA-89C5-3D8955E5A6EA}" type="pres">
      <dgm:prSet presAssocID="{D1B56359-1A27-4B9B-9D2A-DFB6F649C3F1}" presName="parentLin" presStyleCnt="0"/>
      <dgm:spPr/>
      <dgm:t>
        <a:bodyPr/>
        <a:lstStyle/>
        <a:p>
          <a:endParaRPr lang="es-EC"/>
        </a:p>
      </dgm:t>
    </dgm:pt>
    <dgm:pt modelId="{0DA890AE-062F-409D-9950-A44A3765CE90}" type="pres">
      <dgm:prSet presAssocID="{D1B56359-1A27-4B9B-9D2A-DFB6F649C3F1}" presName="parentLeftMargin" presStyleLbl="node1" presStyleIdx="1" presStyleCnt="4"/>
      <dgm:spPr/>
      <dgm:t>
        <a:bodyPr/>
        <a:lstStyle/>
        <a:p>
          <a:endParaRPr lang="es-EC"/>
        </a:p>
      </dgm:t>
    </dgm:pt>
    <dgm:pt modelId="{1C82BCE8-790F-44BE-B113-21686E919073}" type="pres">
      <dgm:prSet presAssocID="{D1B56359-1A27-4B9B-9D2A-DFB6F649C3F1}" presName="parentText" presStyleLbl="node1" presStyleIdx="2" presStyleCnt="4">
        <dgm:presLayoutVars>
          <dgm:chMax val="0"/>
          <dgm:bulletEnabled val="1"/>
        </dgm:presLayoutVars>
      </dgm:prSet>
      <dgm:spPr/>
      <dgm:t>
        <a:bodyPr/>
        <a:lstStyle/>
        <a:p>
          <a:endParaRPr lang="es-EC"/>
        </a:p>
      </dgm:t>
    </dgm:pt>
    <dgm:pt modelId="{4E6968C4-1FF6-439F-8950-1CE966B14264}" type="pres">
      <dgm:prSet presAssocID="{D1B56359-1A27-4B9B-9D2A-DFB6F649C3F1}" presName="negativeSpace" presStyleCnt="0"/>
      <dgm:spPr/>
      <dgm:t>
        <a:bodyPr/>
        <a:lstStyle/>
        <a:p>
          <a:endParaRPr lang="es-EC"/>
        </a:p>
      </dgm:t>
    </dgm:pt>
    <dgm:pt modelId="{F7DD88DB-EF44-44F6-B43F-F2C5FB267699}" type="pres">
      <dgm:prSet presAssocID="{D1B56359-1A27-4B9B-9D2A-DFB6F649C3F1}" presName="childText" presStyleLbl="conFgAcc1" presStyleIdx="2" presStyleCnt="4">
        <dgm:presLayoutVars>
          <dgm:bulletEnabled val="1"/>
        </dgm:presLayoutVars>
      </dgm:prSet>
      <dgm:spPr/>
      <dgm:t>
        <a:bodyPr/>
        <a:lstStyle/>
        <a:p>
          <a:endParaRPr lang="es-EC"/>
        </a:p>
      </dgm:t>
    </dgm:pt>
    <dgm:pt modelId="{5A3A0A2A-2965-4A3C-A077-3BE8DD921428}" type="pres">
      <dgm:prSet presAssocID="{4E3BE2EC-EBBF-4C7A-9F18-91C43BC0E731}" presName="spaceBetweenRectangles" presStyleCnt="0"/>
      <dgm:spPr/>
      <dgm:t>
        <a:bodyPr/>
        <a:lstStyle/>
        <a:p>
          <a:endParaRPr lang="es-EC"/>
        </a:p>
      </dgm:t>
    </dgm:pt>
    <dgm:pt modelId="{1FBD0DE5-34DB-4D23-826A-D70DB4ED02B6}" type="pres">
      <dgm:prSet presAssocID="{7B47CE63-BE2A-4EFB-8A51-9B11EE0AA1CC}" presName="parentLin" presStyleCnt="0"/>
      <dgm:spPr/>
      <dgm:t>
        <a:bodyPr/>
        <a:lstStyle/>
        <a:p>
          <a:endParaRPr lang="es-EC"/>
        </a:p>
      </dgm:t>
    </dgm:pt>
    <dgm:pt modelId="{0D822921-B118-47C3-886F-B388446F47D1}" type="pres">
      <dgm:prSet presAssocID="{7B47CE63-BE2A-4EFB-8A51-9B11EE0AA1CC}" presName="parentLeftMargin" presStyleLbl="node1" presStyleIdx="2" presStyleCnt="4"/>
      <dgm:spPr/>
      <dgm:t>
        <a:bodyPr/>
        <a:lstStyle/>
        <a:p>
          <a:endParaRPr lang="es-EC"/>
        </a:p>
      </dgm:t>
    </dgm:pt>
    <dgm:pt modelId="{BB1629EC-DA27-4CA0-B423-EB7DE17887FD}" type="pres">
      <dgm:prSet presAssocID="{7B47CE63-BE2A-4EFB-8A51-9B11EE0AA1CC}" presName="parentText" presStyleLbl="node1" presStyleIdx="3" presStyleCnt="4">
        <dgm:presLayoutVars>
          <dgm:chMax val="0"/>
          <dgm:bulletEnabled val="1"/>
        </dgm:presLayoutVars>
      </dgm:prSet>
      <dgm:spPr/>
      <dgm:t>
        <a:bodyPr/>
        <a:lstStyle/>
        <a:p>
          <a:endParaRPr lang="es-EC"/>
        </a:p>
      </dgm:t>
    </dgm:pt>
    <dgm:pt modelId="{3380FD42-CDFC-4632-96F6-B251F9DC5A57}" type="pres">
      <dgm:prSet presAssocID="{7B47CE63-BE2A-4EFB-8A51-9B11EE0AA1CC}" presName="negativeSpace" presStyleCnt="0"/>
      <dgm:spPr/>
      <dgm:t>
        <a:bodyPr/>
        <a:lstStyle/>
        <a:p>
          <a:endParaRPr lang="es-EC"/>
        </a:p>
      </dgm:t>
    </dgm:pt>
    <dgm:pt modelId="{D63D4667-A0FE-4AAF-BBC4-5CB382E3AB27}" type="pres">
      <dgm:prSet presAssocID="{7B47CE63-BE2A-4EFB-8A51-9B11EE0AA1CC}" presName="childText" presStyleLbl="conFgAcc1" presStyleIdx="3" presStyleCnt="4">
        <dgm:presLayoutVars>
          <dgm:bulletEnabled val="1"/>
        </dgm:presLayoutVars>
      </dgm:prSet>
      <dgm:spPr/>
      <dgm:t>
        <a:bodyPr/>
        <a:lstStyle/>
        <a:p>
          <a:endParaRPr lang="es-EC"/>
        </a:p>
      </dgm:t>
    </dgm:pt>
  </dgm:ptLst>
  <dgm:cxnLst>
    <dgm:cxn modelId="{742EC567-B5BF-41C2-8911-AEF350D433ED}" type="presOf" srcId="{E785CC60-4B35-40F1-9E9D-1C12816B57B6}" destId="{795D8236-947D-48FC-9C64-AA40938058C4}" srcOrd="0" destOrd="0" presId="urn:microsoft.com/office/officeart/2005/8/layout/list1"/>
    <dgm:cxn modelId="{EF5EBFF3-2E28-40E2-869A-9F232042E4E6}" type="presOf" srcId="{6B1BFFB3-540F-4D70-9BCE-10D83CF0BED5}" destId="{9BBC71F2-5FF1-44B1-982F-2C4062DB882A}" srcOrd="1" destOrd="0" presId="urn:microsoft.com/office/officeart/2005/8/layout/list1"/>
    <dgm:cxn modelId="{BD5C837A-EF12-4489-A9DD-359D4FCE46A1}" type="presOf" srcId="{7E364BA0-8F2F-4F0B-B13F-36757E6CB813}" destId="{D4064D1D-CAEA-4DF5-8A8E-352873424E62}" srcOrd="1" destOrd="0" presId="urn:microsoft.com/office/officeart/2005/8/layout/list1"/>
    <dgm:cxn modelId="{73BE5F1B-05BB-45F1-BAC6-CFC72AB1E1B3}" srcId="{E785CC60-4B35-40F1-9E9D-1C12816B57B6}" destId="{D1B56359-1A27-4B9B-9D2A-DFB6F649C3F1}" srcOrd="2" destOrd="0" parTransId="{3655C0CB-DAAE-4309-B46F-2EA67632653C}" sibTransId="{4E3BE2EC-EBBF-4C7A-9F18-91C43BC0E731}"/>
    <dgm:cxn modelId="{5F93E28D-F8BE-42AA-B921-E1B9A054ED62}" type="presOf" srcId="{7E364BA0-8F2F-4F0B-B13F-36757E6CB813}" destId="{81117EBF-38E5-4437-867A-80AAEC58986E}" srcOrd="0" destOrd="0" presId="urn:microsoft.com/office/officeart/2005/8/layout/list1"/>
    <dgm:cxn modelId="{BE50AF38-94E2-4D91-AC83-51D97AA86785}" type="presOf" srcId="{7B47CE63-BE2A-4EFB-8A51-9B11EE0AA1CC}" destId="{BB1629EC-DA27-4CA0-B423-EB7DE17887FD}" srcOrd="1" destOrd="0" presId="urn:microsoft.com/office/officeart/2005/8/layout/list1"/>
    <dgm:cxn modelId="{09160F92-FA59-4F20-8C84-1D7559F91EE6}" type="presOf" srcId="{6B1BFFB3-540F-4D70-9BCE-10D83CF0BED5}" destId="{C2AAC508-E0EC-4DA7-B47B-42B1496AAE50}" srcOrd="0" destOrd="0" presId="urn:microsoft.com/office/officeart/2005/8/layout/list1"/>
    <dgm:cxn modelId="{0C112C69-0EFA-414F-959B-6F1ABEC38893}" srcId="{E785CC60-4B35-40F1-9E9D-1C12816B57B6}" destId="{7E364BA0-8F2F-4F0B-B13F-36757E6CB813}" srcOrd="0" destOrd="0" parTransId="{8F07D574-6E4C-442E-ACEE-3F0EA998FF66}" sibTransId="{8FA619F9-EFF1-48B5-9CC3-411EBBAF323B}"/>
    <dgm:cxn modelId="{AEF5B19D-927D-4329-AC32-69AB62F6DDF5}" type="presOf" srcId="{7B47CE63-BE2A-4EFB-8A51-9B11EE0AA1CC}" destId="{0D822921-B118-47C3-886F-B388446F47D1}" srcOrd="0" destOrd="0" presId="urn:microsoft.com/office/officeart/2005/8/layout/list1"/>
    <dgm:cxn modelId="{FB3A78F3-FF20-4903-997F-9254C859B2DA}" srcId="{E785CC60-4B35-40F1-9E9D-1C12816B57B6}" destId="{7B47CE63-BE2A-4EFB-8A51-9B11EE0AA1CC}" srcOrd="3" destOrd="0" parTransId="{5348C45C-BBA2-4830-888A-62903BFCFCA2}" sibTransId="{999B684C-6505-4E97-8A95-8D81661414D2}"/>
    <dgm:cxn modelId="{4F2424AD-D50D-402A-B7C2-B4B13F40F27F}" type="presOf" srcId="{D1B56359-1A27-4B9B-9D2A-DFB6F649C3F1}" destId="{1C82BCE8-790F-44BE-B113-21686E919073}" srcOrd="1" destOrd="0" presId="urn:microsoft.com/office/officeart/2005/8/layout/list1"/>
    <dgm:cxn modelId="{86941498-B248-45AD-8420-405CEA84DCEF}" srcId="{E785CC60-4B35-40F1-9E9D-1C12816B57B6}" destId="{6B1BFFB3-540F-4D70-9BCE-10D83CF0BED5}" srcOrd="1" destOrd="0" parTransId="{5BD608E1-F00C-42C0-911D-2F5356F29E53}" sibTransId="{D652C175-0D91-40B2-BAF0-24C9E410BE20}"/>
    <dgm:cxn modelId="{5AE3744D-34A1-43F8-AA21-C4D529A92028}" type="presOf" srcId="{D1B56359-1A27-4B9B-9D2A-DFB6F649C3F1}" destId="{0DA890AE-062F-409D-9950-A44A3765CE90}" srcOrd="0" destOrd="0" presId="urn:microsoft.com/office/officeart/2005/8/layout/list1"/>
    <dgm:cxn modelId="{2C15C6A5-F6CE-4E7A-AB10-3F2BF3B37233}" type="presParOf" srcId="{795D8236-947D-48FC-9C64-AA40938058C4}" destId="{87CECD41-E234-4629-8C44-97E7F85C50AA}" srcOrd="0" destOrd="0" presId="urn:microsoft.com/office/officeart/2005/8/layout/list1"/>
    <dgm:cxn modelId="{D458D4A3-9208-4992-AD2C-8686EABB468B}" type="presParOf" srcId="{87CECD41-E234-4629-8C44-97E7F85C50AA}" destId="{81117EBF-38E5-4437-867A-80AAEC58986E}" srcOrd="0" destOrd="0" presId="urn:microsoft.com/office/officeart/2005/8/layout/list1"/>
    <dgm:cxn modelId="{1FC5CFC3-9751-4CEC-9CA2-32EB50DC8AD6}" type="presParOf" srcId="{87CECD41-E234-4629-8C44-97E7F85C50AA}" destId="{D4064D1D-CAEA-4DF5-8A8E-352873424E62}" srcOrd="1" destOrd="0" presId="urn:microsoft.com/office/officeart/2005/8/layout/list1"/>
    <dgm:cxn modelId="{22B7A180-0A03-4B82-BEB5-E940EFCC6ED0}" type="presParOf" srcId="{795D8236-947D-48FC-9C64-AA40938058C4}" destId="{C88EDA1F-E0B0-4A00-ADB4-67D49EFC8F84}" srcOrd="1" destOrd="0" presId="urn:microsoft.com/office/officeart/2005/8/layout/list1"/>
    <dgm:cxn modelId="{51B118A4-5329-4C2A-B9C7-2CDAC544D76D}" type="presParOf" srcId="{795D8236-947D-48FC-9C64-AA40938058C4}" destId="{C1005A95-65FB-4563-8CC9-5BB77D2C24D8}" srcOrd="2" destOrd="0" presId="urn:microsoft.com/office/officeart/2005/8/layout/list1"/>
    <dgm:cxn modelId="{BE92192F-27FE-46E0-9E5C-831DEDC0CC83}" type="presParOf" srcId="{795D8236-947D-48FC-9C64-AA40938058C4}" destId="{E84EFA38-D234-4F74-99A8-6B04248CABB4}" srcOrd="3" destOrd="0" presId="urn:microsoft.com/office/officeart/2005/8/layout/list1"/>
    <dgm:cxn modelId="{459CF4C7-B4C3-4460-A0D0-0F972360749E}" type="presParOf" srcId="{795D8236-947D-48FC-9C64-AA40938058C4}" destId="{70CCEFD7-094D-48D9-9516-F9A93EB6BC0C}" srcOrd="4" destOrd="0" presId="urn:microsoft.com/office/officeart/2005/8/layout/list1"/>
    <dgm:cxn modelId="{A3AEC875-BB47-4E33-AE92-C80BDD7E5EA3}" type="presParOf" srcId="{70CCEFD7-094D-48D9-9516-F9A93EB6BC0C}" destId="{C2AAC508-E0EC-4DA7-B47B-42B1496AAE50}" srcOrd="0" destOrd="0" presId="urn:microsoft.com/office/officeart/2005/8/layout/list1"/>
    <dgm:cxn modelId="{FDA2392E-8234-4B07-9A1D-F1B599DDB50E}" type="presParOf" srcId="{70CCEFD7-094D-48D9-9516-F9A93EB6BC0C}" destId="{9BBC71F2-5FF1-44B1-982F-2C4062DB882A}" srcOrd="1" destOrd="0" presId="urn:microsoft.com/office/officeart/2005/8/layout/list1"/>
    <dgm:cxn modelId="{6E357E7A-E721-4E61-AA3D-B961FDBBAE8D}" type="presParOf" srcId="{795D8236-947D-48FC-9C64-AA40938058C4}" destId="{2D033CEE-0E28-4CAD-9300-DA0F3B7BC07B}" srcOrd="5" destOrd="0" presId="urn:microsoft.com/office/officeart/2005/8/layout/list1"/>
    <dgm:cxn modelId="{96EFF946-F7AE-48C6-95F5-3D887DC243AA}" type="presParOf" srcId="{795D8236-947D-48FC-9C64-AA40938058C4}" destId="{10B32C30-F25A-4B33-8C19-99CBD0A84197}" srcOrd="6" destOrd="0" presId="urn:microsoft.com/office/officeart/2005/8/layout/list1"/>
    <dgm:cxn modelId="{6FC7217D-7EFF-4259-BD78-9F8B9625919D}" type="presParOf" srcId="{795D8236-947D-48FC-9C64-AA40938058C4}" destId="{550F5ED0-0322-4A6E-B341-5EBD8F4F1261}" srcOrd="7" destOrd="0" presId="urn:microsoft.com/office/officeart/2005/8/layout/list1"/>
    <dgm:cxn modelId="{6B090DC1-08DA-4D5A-9221-57C13A608892}" type="presParOf" srcId="{795D8236-947D-48FC-9C64-AA40938058C4}" destId="{69F1DA16-A663-4DBA-89C5-3D8955E5A6EA}" srcOrd="8" destOrd="0" presId="urn:microsoft.com/office/officeart/2005/8/layout/list1"/>
    <dgm:cxn modelId="{48161104-4BF4-4D2C-B2F5-DB83E4FC57FB}" type="presParOf" srcId="{69F1DA16-A663-4DBA-89C5-3D8955E5A6EA}" destId="{0DA890AE-062F-409D-9950-A44A3765CE90}" srcOrd="0" destOrd="0" presId="urn:microsoft.com/office/officeart/2005/8/layout/list1"/>
    <dgm:cxn modelId="{3C364082-A4D0-4B4F-9F78-5923D1962CFA}" type="presParOf" srcId="{69F1DA16-A663-4DBA-89C5-3D8955E5A6EA}" destId="{1C82BCE8-790F-44BE-B113-21686E919073}" srcOrd="1" destOrd="0" presId="urn:microsoft.com/office/officeart/2005/8/layout/list1"/>
    <dgm:cxn modelId="{A13EF72C-4FBF-45CC-B330-3B2543E2E6AB}" type="presParOf" srcId="{795D8236-947D-48FC-9C64-AA40938058C4}" destId="{4E6968C4-1FF6-439F-8950-1CE966B14264}" srcOrd="9" destOrd="0" presId="urn:microsoft.com/office/officeart/2005/8/layout/list1"/>
    <dgm:cxn modelId="{7267F9FC-D889-4C9F-8750-F770D4CB919F}" type="presParOf" srcId="{795D8236-947D-48FC-9C64-AA40938058C4}" destId="{F7DD88DB-EF44-44F6-B43F-F2C5FB267699}" srcOrd="10" destOrd="0" presId="urn:microsoft.com/office/officeart/2005/8/layout/list1"/>
    <dgm:cxn modelId="{FCAB039D-59F3-4299-B8DC-D7EA65AB42F0}" type="presParOf" srcId="{795D8236-947D-48FC-9C64-AA40938058C4}" destId="{5A3A0A2A-2965-4A3C-A077-3BE8DD921428}" srcOrd="11" destOrd="0" presId="urn:microsoft.com/office/officeart/2005/8/layout/list1"/>
    <dgm:cxn modelId="{D3D99D6A-A92A-49CF-B291-7793742D2B8A}" type="presParOf" srcId="{795D8236-947D-48FC-9C64-AA40938058C4}" destId="{1FBD0DE5-34DB-4D23-826A-D70DB4ED02B6}" srcOrd="12" destOrd="0" presId="urn:microsoft.com/office/officeart/2005/8/layout/list1"/>
    <dgm:cxn modelId="{82E16CA6-B3AB-4D50-8AEE-94BC2D813173}" type="presParOf" srcId="{1FBD0DE5-34DB-4D23-826A-D70DB4ED02B6}" destId="{0D822921-B118-47C3-886F-B388446F47D1}" srcOrd="0" destOrd="0" presId="urn:microsoft.com/office/officeart/2005/8/layout/list1"/>
    <dgm:cxn modelId="{C733D41B-CB5A-451C-8A6F-DD0431E8ED40}" type="presParOf" srcId="{1FBD0DE5-34DB-4D23-826A-D70DB4ED02B6}" destId="{BB1629EC-DA27-4CA0-B423-EB7DE17887FD}" srcOrd="1" destOrd="0" presId="urn:microsoft.com/office/officeart/2005/8/layout/list1"/>
    <dgm:cxn modelId="{1FBF37FB-C68B-4651-AACB-E06F598B7C76}" type="presParOf" srcId="{795D8236-947D-48FC-9C64-AA40938058C4}" destId="{3380FD42-CDFC-4632-96F6-B251F9DC5A57}" srcOrd="13" destOrd="0" presId="urn:microsoft.com/office/officeart/2005/8/layout/list1"/>
    <dgm:cxn modelId="{5585924D-D566-4855-B532-B67CD005E26C}" type="presParOf" srcId="{795D8236-947D-48FC-9C64-AA40938058C4}" destId="{D63D4667-A0FE-4AAF-BBC4-5CB382E3AB2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B06B2-D379-4C44-B6E7-C3C15AC920A4}" type="doc">
      <dgm:prSet loTypeId="urn:microsoft.com/office/officeart/2005/8/layout/venn3" loCatId="relationship" qsTypeId="urn:microsoft.com/office/officeart/2005/8/quickstyle/simple1" qsCatId="simple" csTypeId="urn:microsoft.com/office/officeart/2005/8/colors/accent6_2" csCatId="accent6" phldr="1"/>
      <dgm:spPr/>
      <dgm:t>
        <a:bodyPr/>
        <a:lstStyle/>
        <a:p>
          <a:endParaRPr lang="es-EC"/>
        </a:p>
      </dgm:t>
    </dgm:pt>
    <dgm:pt modelId="{73A20C78-4525-4C7D-9C52-4FEF7E06447A}">
      <dgm:prSet phldrT="[Text]"/>
      <dgm:spPr/>
      <dgm:t>
        <a:bodyPr/>
        <a:lstStyle/>
        <a:p>
          <a:r>
            <a:rPr lang="es-EC" dirty="0" smtClean="0">
              <a:latin typeface="Century Gothic" pitchFamily="34" charset="0"/>
            </a:rPr>
            <a:t>Brindará un  servicio de asesoría de manera eficaz y a tiempo. Ofreciendo una solución para la administración del negocio.</a:t>
          </a:r>
          <a:endParaRPr lang="es-EC" dirty="0">
            <a:latin typeface="Century Gothic" pitchFamily="34" charset="0"/>
          </a:endParaRPr>
        </a:p>
      </dgm:t>
    </dgm:pt>
    <dgm:pt modelId="{7931445F-CD36-493A-93A0-6334CBECD8A8}" type="parTrans" cxnId="{CA85D4EA-8F1D-410C-AEF6-8039F19FCB27}">
      <dgm:prSet/>
      <dgm:spPr/>
      <dgm:t>
        <a:bodyPr/>
        <a:lstStyle/>
        <a:p>
          <a:endParaRPr lang="es-EC"/>
        </a:p>
      </dgm:t>
    </dgm:pt>
    <dgm:pt modelId="{37229A8D-702E-4697-83C1-C1814D348B68}" type="sibTrans" cxnId="{CA85D4EA-8F1D-410C-AEF6-8039F19FCB27}">
      <dgm:prSet/>
      <dgm:spPr/>
      <dgm:t>
        <a:bodyPr/>
        <a:lstStyle/>
        <a:p>
          <a:endParaRPr lang="es-EC"/>
        </a:p>
      </dgm:t>
    </dgm:pt>
    <dgm:pt modelId="{19D919C6-D855-4B55-BC86-192C3BA91A2D}">
      <dgm:prSet phldrT="[Text]"/>
      <dgm:spPr/>
      <dgm:t>
        <a:bodyPr/>
        <a:lstStyle/>
        <a:p>
          <a:r>
            <a:rPr lang="es-EC" dirty="0" smtClean="0"/>
            <a:t>Dirigidas para  empresas, negocios y personas naturales.</a:t>
          </a:r>
          <a:endParaRPr lang="es-EC" dirty="0"/>
        </a:p>
      </dgm:t>
    </dgm:pt>
    <dgm:pt modelId="{21DE6190-7E86-41A2-A1B4-AFA6FF97F005}" type="parTrans" cxnId="{E1475DB9-6C61-4464-9463-B0FF27518D90}">
      <dgm:prSet/>
      <dgm:spPr/>
      <dgm:t>
        <a:bodyPr/>
        <a:lstStyle/>
        <a:p>
          <a:endParaRPr lang="es-EC"/>
        </a:p>
      </dgm:t>
    </dgm:pt>
    <dgm:pt modelId="{C48A2599-5B96-4A46-8EB1-098768435E5B}" type="sibTrans" cxnId="{E1475DB9-6C61-4464-9463-B0FF27518D90}">
      <dgm:prSet/>
      <dgm:spPr/>
      <dgm:t>
        <a:bodyPr/>
        <a:lstStyle/>
        <a:p>
          <a:endParaRPr lang="es-EC"/>
        </a:p>
      </dgm:t>
    </dgm:pt>
    <dgm:pt modelId="{8853E8CB-B868-4D0B-A920-3B6D15679AE7}">
      <dgm:prSet phldrT="[Text]"/>
      <dgm:spPr/>
      <dgm:t>
        <a:bodyPr/>
        <a:lstStyle/>
        <a:p>
          <a:r>
            <a:rPr lang="es-EC" dirty="0" smtClean="0"/>
            <a:t>Cumplir con las leyes tributarias y contables</a:t>
          </a:r>
          <a:endParaRPr lang="es-EC" dirty="0"/>
        </a:p>
      </dgm:t>
    </dgm:pt>
    <dgm:pt modelId="{326B959D-2EB8-4E19-BB7D-CB3C67F70FD4}" type="parTrans" cxnId="{6E981423-EBFA-4329-B4C7-ABE6CA5CFEE8}">
      <dgm:prSet/>
      <dgm:spPr/>
      <dgm:t>
        <a:bodyPr/>
        <a:lstStyle/>
        <a:p>
          <a:endParaRPr lang="es-EC"/>
        </a:p>
      </dgm:t>
    </dgm:pt>
    <dgm:pt modelId="{E98D00D2-9D3C-4824-AF6B-478724C11B36}" type="sibTrans" cxnId="{6E981423-EBFA-4329-B4C7-ABE6CA5CFEE8}">
      <dgm:prSet/>
      <dgm:spPr/>
      <dgm:t>
        <a:bodyPr/>
        <a:lstStyle/>
        <a:p>
          <a:endParaRPr lang="es-EC"/>
        </a:p>
      </dgm:t>
    </dgm:pt>
    <dgm:pt modelId="{162460E7-B949-4C79-B8FB-4133EDF83317}" type="pres">
      <dgm:prSet presAssocID="{4EDB06B2-D379-4C44-B6E7-C3C15AC920A4}" presName="Name0" presStyleCnt="0">
        <dgm:presLayoutVars>
          <dgm:dir/>
          <dgm:resizeHandles val="exact"/>
        </dgm:presLayoutVars>
      </dgm:prSet>
      <dgm:spPr/>
      <dgm:t>
        <a:bodyPr/>
        <a:lstStyle/>
        <a:p>
          <a:endParaRPr lang="es-EC"/>
        </a:p>
      </dgm:t>
    </dgm:pt>
    <dgm:pt modelId="{CE1B469B-A79C-41E1-9E45-06B115F8C59C}" type="pres">
      <dgm:prSet presAssocID="{73A20C78-4525-4C7D-9C52-4FEF7E06447A}" presName="Name5" presStyleLbl="vennNode1" presStyleIdx="0" presStyleCnt="3">
        <dgm:presLayoutVars>
          <dgm:bulletEnabled val="1"/>
        </dgm:presLayoutVars>
      </dgm:prSet>
      <dgm:spPr/>
      <dgm:t>
        <a:bodyPr/>
        <a:lstStyle/>
        <a:p>
          <a:endParaRPr lang="es-EC"/>
        </a:p>
      </dgm:t>
    </dgm:pt>
    <dgm:pt modelId="{83EBEFF2-F3DF-45EA-AAE4-BBBD0EF513DB}" type="pres">
      <dgm:prSet presAssocID="{37229A8D-702E-4697-83C1-C1814D348B68}" presName="space" presStyleCnt="0"/>
      <dgm:spPr/>
      <dgm:t>
        <a:bodyPr/>
        <a:lstStyle/>
        <a:p>
          <a:endParaRPr lang="es-EC"/>
        </a:p>
      </dgm:t>
    </dgm:pt>
    <dgm:pt modelId="{F24CC849-8612-4DAC-8711-A942149633C3}" type="pres">
      <dgm:prSet presAssocID="{19D919C6-D855-4B55-BC86-192C3BA91A2D}" presName="Name5" presStyleLbl="vennNode1" presStyleIdx="1" presStyleCnt="3">
        <dgm:presLayoutVars>
          <dgm:bulletEnabled val="1"/>
        </dgm:presLayoutVars>
      </dgm:prSet>
      <dgm:spPr/>
      <dgm:t>
        <a:bodyPr/>
        <a:lstStyle/>
        <a:p>
          <a:endParaRPr lang="es-EC"/>
        </a:p>
      </dgm:t>
    </dgm:pt>
    <dgm:pt modelId="{E2CA3F4D-CE23-4FEB-B978-74413E3193E6}" type="pres">
      <dgm:prSet presAssocID="{C48A2599-5B96-4A46-8EB1-098768435E5B}" presName="space" presStyleCnt="0"/>
      <dgm:spPr/>
      <dgm:t>
        <a:bodyPr/>
        <a:lstStyle/>
        <a:p>
          <a:endParaRPr lang="es-EC"/>
        </a:p>
      </dgm:t>
    </dgm:pt>
    <dgm:pt modelId="{554BF699-3A5F-450F-AB8C-92413499681D}" type="pres">
      <dgm:prSet presAssocID="{8853E8CB-B868-4D0B-A920-3B6D15679AE7}" presName="Name5" presStyleLbl="vennNode1" presStyleIdx="2" presStyleCnt="3">
        <dgm:presLayoutVars>
          <dgm:bulletEnabled val="1"/>
        </dgm:presLayoutVars>
      </dgm:prSet>
      <dgm:spPr/>
      <dgm:t>
        <a:bodyPr/>
        <a:lstStyle/>
        <a:p>
          <a:endParaRPr lang="es-EC"/>
        </a:p>
      </dgm:t>
    </dgm:pt>
  </dgm:ptLst>
  <dgm:cxnLst>
    <dgm:cxn modelId="{CA85D4EA-8F1D-410C-AEF6-8039F19FCB27}" srcId="{4EDB06B2-D379-4C44-B6E7-C3C15AC920A4}" destId="{73A20C78-4525-4C7D-9C52-4FEF7E06447A}" srcOrd="0" destOrd="0" parTransId="{7931445F-CD36-493A-93A0-6334CBECD8A8}" sibTransId="{37229A8D-702E-4697-83C1-C1814D348B68}"/>
    <dgm:cxn modelId="{E1475DB9-6C61-4464-9463-B0FF27518D90}" srcId="{4EDB06B2-D379-4C44-B6E7-C3C15AC920A4}" destId="{19D919C6-D855-4B55-BC86-192C3BA91A2D}" srcOrd="1" destOrd="0" parTransId="{21DE6190-7E86-41A2-A1B4-AFA6FF97F005}" sibTransId="{C48A2599-5B96-4A46-8EB1-098768435E5B}"/>
    <dgm:cxn modelId="{CCA5AEF2-95BE-4A0D-A52F-7307C41C13CD}" type="presOf" srcId="{73A20C78-4525-4C7D-9C52-4FEF7E06447A}" destId="{CE1B469B-A79C-41E1-9E45-06B115F8C59C}" srcOrd="0" destOrd="0" presId="urn:microsoft.com/office/officeart/2005/8/layout/venn3"/>
    <dgm:cxn modelId="{72813F85-A34D-417E-8098-FEFC196768BB}" type="presOf" srcId="{8853E8CB-B868-4D0B-A920-3B6D15679AE7}" destId="{554BF699-3A5F-450F-AB8C-92413499681D}" srcOrd="0" destOrd="0" presId="urn:microsoft.com/office/officeart/2005/8/layout/venn3"/>
    <dgm:cxn modelId="{F0B3A7B9-57BE-4771-B1DD-11E0F6AF1348}" type="presOf" srcId="{19D919C6-D855-4B55-BC86-192C3BA91A2D}" destId="{F24CC849-8612-4DAC-8711-A942149633C3}" srcOrd="0" destOrd="0" presId="urn:microsoft.com/office/officeart/2005/8/layout/venn3"/>
    <dgm:cxn modelId="{98670CD7-7C3F-45A3-8DD7-044B861973D8}" type="presOf" srcId="{4EDB06B2-D379-4C44-B6E7-C3C15AC920A4}" destId="{162460E7-B949-4C79-B8FB-4133EDF83317}" srcOrd="0" destOrd="0" presId="urn:microsoft.com/office/officeart/2005/8/layout/venn3"/>
    <dgm:cxn modelId="{6E981423-EBFA-4329-B4C7-ABE6CA5CFEE8}" srcId="{4EDB06B2-D379-4C44-B6E7-C3C15AC920A4}" destId="{8853E8CB-B868-4D0B-A920-3B6D15679AE7}" srcOrd="2" destOrd="0" parTransId="{326B959D-2EB8-4E19-BB7D-CB3C67F70FD4}" sibTransId="{E98D00D2-9D3C-4824-AF6B-478724C11B36}"/>
    <dgm:cxn modelId="{581116A6-280B-4112-9D39-4551870C4899}" type="presParOf" srcId="{162460E7-B949-4C79-B8FB-4133EDF83317}" destId="{CE1B469B-A79C-41E1-9E45-06B115F8C59C}" srcOrd="0" destOrd="0" presId="urn:microsoft.com/office/officeart/2005/8/layout/venn3"/>
    <dgm:cxn modelId="{BD28377C-A5AE-4214-A0A5-A4C15FC10DB5}" type="presParOf" srcId="{162460E7-B949-4C79-B8FB-4133EDF83317}" destId="{83EBEFF2-F3DF-45EA-AAE4-BBBD0EF513DB}" srcOrd="1" destOrd="0" presId="urn:microsoft.com/office/officeart/2005/8/layout/venn3"/>
    <dgm:cxn modelId="{6D26EC7A-FA2C-4FC0-8BF8-A8E9E8D2F5F3}" type="presParOf" srcId="{162460E7-B949-4C79-B8FB-4133EDF83317}" destId="{F24CC849-8612-4DAC-8711-A942149633C3}" srcOrd="2" destOrd="0" presId="urn:microsoft.com/office/officeart/2005/8/layout/venn3"/>
    <dgm:cxn modelId="{F8F967C2-387D-4F05-A95B-BA5CD448CE7E}" type="presParOf" srcId="{162460E7-B949-4C79-B8FB-4133EDF83317}" destId="{E2CA3F4D-CE23-4FEB-B978-74413E3193E6}" srcOrd="3" destOrd="0" presId="urn:microsoft.com/office/officeart/2005/8/layout/venn3"/>
    <dgm:cxn modelId="{145F3A7A-929F-4372-9717-87A5828ED6D6}" type="presParOf" srcId="{162460E7-B949-4C79-B8FB-4133EDF83317}" destId="{554BF699-3A5F-450F-AB8C-92413499681D}"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C3EF07-AEE3-4A86-AFDD-B3D167E067D1}"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es-EC"/>
        </a:p>
      </dgm:t>
    </dgm:pt>
    <dgm:pt modelId="{321F38C9-36A0-4CD3-AA5F-6FE33FDF2AF4}">
      <dgm:prSet phldrT="[Text]"/>
      <dgm:spPr/>
      <dgm:t>
        <a:bodyPr/>
        <a:lstStyle/>
        <a:p>
          <a:r>
            <a:rPr lang="es-EC" dirty="0" smtClean="0">
              <a:latin typeface="Century Gothic" pitchFamily="34" charset="0"/>
            </a:rPr>
            <a:t>ASESORÍA CONTABLE</a:t>
          </a:r>
          <a:endParaRPr lang="es-EC" dirty="0">
            <a:latin typeface="Century Gothic" pitchFamily="34" charset="0"/>
          </a:endParaRPr>
        </a:p>
      </dgm:t>
    </dgm:pt>
    <dgm:pt modelId="{9AD1B980-79AE-4D4B-A8B9-D81B10251710}" type="parTrans" cxnId="{9D8672C7-8E95-429D-99E3-42442D942905}">
      <dgm:prSet/>
      <dgm:spPr/>
      <dgm:t>
        <a:bodyPr/>
        <a:lstStyle/>
        <a:p>
          <a:endParaRPr lang="es-EC">
            <a:latin typeface="Century Gothic" pitchFamily="34" charset="0"/>
          </a:endParaRPr>
        </a:p>
      </dgm:t>
    </dgm:pt>
    <dgm:pt modelId="{A88E6055-E56B-48E5-B0E4-DE1C2DC5645D}" type="sibTrans" cxnId="{9D8672C7-8E95-429D-99E3-42442D942905}">
      <dgm:prSet/>
      <dgm:spPr/>
      <dgm:t>
        <a:bodyPr/>
        <a:lstStyle/>
        <a:p>
          <a:endParaRPr lang="es-EC">
            <a:latin typeface="Century Gothic" pitchFamily="34" charset="0"/>
          </a:endParaRPr>
        </a:p>
      </dgm:t>
    </dgm:pt>
    <dgm:pt modelId="{B0AF7211-180C-4F1A-A108-6FBC8CA02CC2}">
      <dgm:prSet phldrT="[Text]"/>
      <dgm:spPr/>
      <dgm:t>
        <a:bodyPr/>
        <a:lstStyle/>
        <a:p>
          <a:r>
            <a:rPr lang="es-EC" dirty="0" smtClean="0">
              <a:latin typeface="Century Gothic" pitchFamily="34" charset="0"/>
            </a:rPr>
            <a:t>Control de facturas de ventas y compras.</a:t>
          </a:r>
          <a:endParaRPr lang="es-EC" dirty="0">
            <a:latin typeface="Century Gothic" pitchFamily="34" charset="0"/>
          </a:endParaRPr>
        </a:p>
      </dgm:t>
    </dgm:pt>
    <dgm:pt modelId="{87DF25F7-94B2-4F23-8FDE-FA00A5179ECF}" type="parTrans" cxnId="{9A45BBC9-E01C-4EBC-B8F5-9920AF62D355}">
      <dgm:prSet/>
      <dgm:spPr/>
      <dgm:t>
        <a:bodyPr/>
        <a:lstStyle/>
        <a:p>
          <a:endParaRPr lang="es-EC">
            <a:latin typeface="Century Gothic" pitchFamily="34" charset="0"/>
          </a:endParaRPr>
        </a:p>
      </dgm:t>
    </dgm:pt>
    <dgm:pt modelId="{61637E18-9760-40CC-A6E9-572072E19D2B}" type="sibTrans" cxnId="{9A45BBC9-E01C-4EBC-B8F5-9920AF62D355}">
      <dgm:prSet/>
      <dgm:spPr/>
      <dgm:t>
        <a:bodyPr/>
        <a:lstStyle/>
        <a:p>
          <a:endParaRPr lang="es-EC">
            <a:latin typeface="Century Gothic" pitchFamily="34" charset="0"/>
          </a:endParaRPr>
        </a:p>
      </dgm:t>
    </dgm:pt>
    <dgm:pt modelId="{0C1F988B-5B1E-403F-8C3C-B15C5B4BC94E}">
      <dgm:prSet phldrT="[Text]"/>
      <dgm:spPr/>
      <dgm:t>
        <a:bodyPr/>
        <a:lstStyle/>
        <a:p>
          <a:r>
            <a:rPr lang="es-EC" dirty="0" smtClean="0">
              <a:latin typeface="Century Gothic" pitchFamily="34" charset="0"/>
            </a:rPr>
            <a:t>Flujo de cuentas por cobrar y pagar</a:t>
          </a:r>
          <a:endParaRPr lang="es-EC" dirty="0">
            <a:latin typeface="Century Gothic" pitchFamily="34" charset="0"/>
          </a:endParaRPr>
        </a:p>
      </dgm:t>
    </dgm:pt>
    <dgm:pt modelId="{41DF08AA-8573-4A60-853B-5B7A92D87CBB}" type="parTrans" cxnId="{68A89F20-D881-4325-B59A-06C6A18688E4}">
      <dgm:prSet/>
      <dgm:spPr/>
      <dgm:t>
        <a:bodyPr/>
        <a:lstStyle/>
        <a:p>
          <a:endParaRPr lang="es-EC">
            <a:latin typeface="Century Gothic" pitchFamily="34" charset="0"/>
          </a:endParaRPr>
        </a:p>
      </dgm:t>
    </dgm:pt>
    <dgm:pt modelId="{AF0C82BD-17BC-4CAE-BC62-3C12B8A2140A}" type="sibTrans" cxnId="{68A89F20-D881-4325-B59A-06C6A18688E4}">
      <dgm:prSet/>
      <dgm:spPr/>
      <dgm:t>
        <a:bodyPr/>
        <a:lstStyle/>
        <a:p>
          <a:endParaRPr lang="es-EC">
            <a:latin typeface="Century Gothic" pitchFamily="34" charset="0"/>
          </a:endParaRPr>
        </a:p>
      </dgm:t>
    </dgm:pt>
    <dgm:pt modelId="{1E63B308-FBAA-417A-ACEE-2144FD32F623}">
      <dgm:prSet phldrT="[Text]"/>
      <dgm:spPr/>
      <dgm:t>
        <a:bodyPr/>
        <a:lstStyle/>
        <a:p>
          <a:r>
            <a:rPr lang="es-EC" dirty="0" smtClean="0">
              <a:latin typeface="Century Gothic" pitchFamily="34" charset="0"/>
            </a:rPr>
            <a:t>ASESORÍA TRIBUTARIO</a:t>
          </a:r>
          <a:endParaRPr lang="es-EC" dirty="0">
            <a:latin typeface="Century Gothic" pitchFamily="34" charset="0"/>
          </a:endParaRPr>
        </a:p>
      </dgm:t>
    </dgm:pt>
    <dgm:pt modelId="{547D32B3-20BB-4E58-A1FD-DF2F1D5BB41F}" type="parTrans" cxnId="{E82769E8-7792-4CA1-8AC6-09FFD0BA36EC}">
      <dgm:prSet/>
      <dgm:spPr/>
      <dgm:t>
        <a:bodyPr/>
        <a:lstStyle/>
        <a:p>
          <a:endParaRPr lang="es-EC">
            <a:latin typeface="Century Gothic" pitchFamily="34" charset="0"/>
          </a:endParaRPr>
        </a:p>
      </dgm:t>
    </dgm:pt>
    <dgm:pt modelId="{6714E743-29C5-4483-A903-B9D3DFC1672A}" type="sibTrans" cxnId="{E82769E8-7792-4CA1-8AC6-09FFD0BA36EC}">
      <dgm:prSet/>
      <dgm:spPr/>
      <dgm:t>
        <a:bodyPr/>
        <a:lstStyle/>
        <a:p>
          <a:endParaRPr lang="es-EC">
            <a:latin typeface="Century Gothic" pitchFamily="34" charset="0"/>
          </a:endParaRPr>
        </a:p>
      </dgm:t>
    </dgm:pt>
    <dgm:pt modelId="{94210882-25F1-48E2-BA42-6585F1271F92}">
      <dgm:prSet phldrT="[Text]"/>
      <dgm:spPr/>
      <dgm:t>
        <a:bodyPr/>
        <a:lstStyle/>
        <a:p>
          <a:r>
            <a:rPr lang="es-EC" dirty="0" smtClean="0">
              <a:latin typeface="Century Gothic" pitchFamily="34" charset="0"/>
            </a:rPr>
            <a:t>Declaraciones mensuales, semestrales.</a:t>
          </a:r>
          <a:endParaRPr lang="es-EC" dirty="0">
            <a:latin typeface="Century Gothic" pitchFamily="34" charset="0"/>
          </a:endParaRPr>
        </a:p>
      </dgm:t>
    </dgm:pt>
    <dgm:pt modelId="{88337E48-D6F4-4209-BB9B-06A4B2BBFD8A}" type="parTrans" cxnId="{1AFB4B67-1D12-4CC2-99D2-FE7EA5107B21}">
      <dgm:prSet/>
      <dgm:spPr/>
      <dgm:t>
        <a:bodyPr/>
        <a:lstStyle/>
        <a:p>
          <a:endParaRPr lang="es-EC">
            <a:latin typeface="Century Gothic" pitchFamily="34" charset="0"/>
          </a:endParaRPr>
        </a:p>
      </dgm:t>
    </dgm:pt>
    <dgm:pt modelId="{5180BBC9-6DF9-4E30-947F-D1D11B725D5D}" type="sibTrans" cxnId="{1AFB4B67-1D12-4CC2-99D2-FE7EA5107B21}">
      <dgm:prSet/>
      <dgm:spPr/>
      <dgm:t>
        <a:bodyPr/>
        <a:lstStyle/>
        <a:p>
          <a:endParaRPr lang="es-EC">
            <a:latin typeface="Century Gothic" pitchFamily="34" charset="0"/>
          </a:endParaRPr>
        </a:p>
      </dgm:t>
    </dgm:pt>
    <dgm:pt modelId="{7F7AFE56-1A4D-4E74-8653-F667491AC4AC}">
      <dgm:prSet phldrT="[Text]"/>
      <dgm:spPr/>
      <dgm:t>
        <a:bodyPr/>
        <a:lstStyle/>
        <a:p>
          <a:r>
            <a:rPr lang="es-EC" dirty="0" smtClean="0">
              <a:latin typeface="Century Gothic" pitchFamily="34" charset="0"/>
            </a:rPr>
            <a:t>Anexo de Gastos Personales</a:t>
          </a:r>
          <a:endParaRPr lang="es-EC" dirty="0">
            <a:latin typeface="Century Gothic" pitchFamily="34" charset="0"/>
          </a:endParaRPr>
        </a:p>
      </dgm:t>
    </dgm:pt>
    <dgm:pt modelId="{DB89F3EE-11B2-4546-B975-D05418C5451C}" type="parTrans" cxnId="{FF13FD0C-40EC-4849-B9CE-15FA2AE23487}">
      <dgm:prSet/>
      <dgm:spPr/>
      <dgm:t>
        <a:bodyPr/>
        <a:lstStyle/>
        <a:p>
          <a:endParaRPr lang="es-EC">
            <a:latin typeface="Century Gothic" pitchFamily="34" charset="0"/>
          </a:endParaRPr>
        </a:p>
      </dgm:t>
    </dgm:pt>
    <dgm:pt modelId="{C54FD5F7-DF14-4B27-A57F-209B65BB1AA0}" type="sibTrans" cxnId="{FF13FD0C-40EC-4849-B9CE-15FA2AE23487}">
      <dgm:prSet/>
      <dgm:spPr/>
      <dgm:t>
        <a:bodyPr/>
        <a:lstStyle/>
        <a:p>
          <a:endParaRPr lang="es-EC">
            <a:latin typeface="Century Gothic" pitchFamily="34" charset="0"/>
          </a:endParaRPr>
        </a:p>
      </dgm:t>
    </dgm:pt>
    <dgm:pt modelId="{9179849B-181B-4A35-9929-91B20D8517DB}">
      <dgm:prSet phldrT="[Text]"/>
      <dgm:spPr/>
      <dgm:t>
        <a:bodyPr/>
        <a:lstStyle/>
        <a:p>
          <a:r>
            <a:rPr lang="es-EC" dirty="0" smtClean="0">
              <a:latin typeface="Century Gothic" pitchFamily="34" charset="0"/>
            </a:rPr>
            <a:t>Ejecución de rol de pagos de empleados</a:t>
          </a:r>
          <a:endParaRPr lang="es-EC" dirty="0">
            <a:latin typeface="Century Gothic" pitchFamily="34" charset="0"/>
          </a:endParaRPr>
        </a:p>
      </dgm:t>
    </dgm:pt>
    <dgm:pt modelId="{10B06549-EE22-46EB-8060-BEC49724BC1C}" type="parTrans" cxnId="{C752DABB-BB65-47A4-88AF-99EBDEF1F54C}">
      <dgm:prSet/>
      <dgm:spPr/>
      <dgm:t>
        <a:bodyPr/>
        <a:lstStyle/>
        <a:p>
          <a:endParaRPr lang="es-EC">
            <a:latin typeface="Century Gothic" pitchFamily="34" charset="0"/>
          </a:endParaRPr>
        </a:p>
      </dgm:t>
    </dgm:pt>
    <dgm:pt modelId="{2EA5A7A6-0208-4903-88A4-A02255563510}" type="sibTrans" cxnId="{C752DABB-BB65-47A4-88AF-99EBDEF1F54C}">
      <dgm:prSet/>
      <dgm:spPr/>
      <dgm:t>
        <a:bodyPr/>
        <a:lstStyle/>
        <a:p>
          <a:endParaRPr lang="es-EC">
            <a:latin typeface="Century Gothic" pitchFamily="34" charset="0"/>
          </a:endParaRPr>
        </a:p>
      </dgm:t>
    </dgm:pt>
    <dgm:pt modelId="{04036F7C-744D-4F18-BBBC-18FE9E76E8F6}">
      <dgm:prSet phldrT="[Text]"/>
      <dgm:spPr/>
      <dgm:t>
        <a:bodyPr/>
        <a:lstStyle/>
        <a:p>
          <a:r>
            <a:rPr lang="es-EC" dirty="0" smtClean="0">
              <a:latin typeface="Century Gothic" pitchFamily="34" charset="0"/>
            </a:rPr>
            <a:t>Informes trimestrales.</a:t>
          </a:r>
          <a:endParaRPr lang="es-EC" dirty="0">
            <a:latin typeface="Century Gothic" pitchFamily="34" charset="0"/>
          </a:endParaRPr>
        </a:p>
      </dgm:t>
    </dgm:pt>
    <dgm:pt modelId="{4DBF2254-E0C3-473E-9844-428CD67F81E1}" type="parTrans" cxnId="{0516F808-6F02-4BFC-A8D8-8D357687E8C0}">
      <dgm:prSet/>
      <dgm:spPr/>
      <dgm:t>
        <a:bodyPr/>
        <a:lstStyle/>
        <a:p>
          <a:endParaRPr lang="es-EC">
            <a:latin typeface="Century Gothic" pitchFamily="34" charset="0"/>
          </a:endParaRPr>
        </a:p>
      </dgm:t>
    </dgm:pt>
    <dgm:pt modelId="{434FCA5F-2134-4837-91C3-92D734D9065F}" type="sibTrans" cxnId="{0516F808-6F02-4BFC-A8D8-8D357687E8C0}">
      <dgm:prSet/>
      <dgm:spPr/>
      <dgm:t>
        <a:bodyPr/>
        <a:lstStyle/>
        <a:p>
          <a:endParaRPr lang="es-EC">
            <a:latin typeface="Century Gothic" pitchFamily="34" charset="0"/>
          </a:endParaRPr>
        </a:p>
      </dgm:t>
    </dgm:pt>
    <dgm:pt modelId="{96A101A6-A863-4088-A341-2D3869965E34}">
      <dgm:prSet phldrT="[Text]"/>
      <dgm:spPr/>
      <dgm:t>
        <a:bodyPr/>
        <a:lstStyle/>
        <a:p>
          <a:r>
            <a:rPr lang="es-EC" dirty="0" smtClean="0">
              <a:latin typeface="Century Gothic" pitchFamily="34" charset="0"/>
            </a:rPr>
            <a:t>Legalización de contratos</a:t>
          </a:r>
          <a:endParaRPr lang="es-EC" dirty="0">
            <a:latin typeface="Century Gothic" pitchFamily="34" charset="0"/>
          </a:endParaRPr>
        </a:p>
      </dgm:t>
    </dgm:pt>
    <dgm:pt modelId="{4DA86C67-EB4F-480A-81CB-50753F52B274}" type="parTrans" cxnId="{29648791-B493-4DA4-80BD-EF71E72A24EE}">
      <dgm:prSet/>
      <dgm:spPr/>
      <dgm:t>
        <a:bodyPr/>
        <a:lstStyle/>
        <a:p>
          <a:endParaRPr lang="es-EC">
            <a:latin typeface="Century Gothic" pitchFamily="34" charset="0"/>
          </a:endParaRPr>
        </a:p>
      </dgm:t>
    </dgm:pt>
    <dgm:pt modelId="{06BCBCD3-5E41-4E77-BFD8-43D563026B00}" type="sibTrans" cxnId="{29648791-B493-4DA4-80BD-EF71E72A24EE}">
      <dgm:prSet/>
      <dgm:spPr/>
      <dgm:t>
        <a:bodyPr/>
        <a:lstStyle/>
        <a:p>
          <a:endParaRPr lang="es-EC">
            <a:latin typeface="Century Gothic" pitchFamily="34" charset="0"/>
          </a:endParaRPr>
        </a:p>
      </dgm:t>
    </dgm:pt>
    <dgm:pt modelId="{CCB644F1-9686-444A-B188-2EE9B4D4A973}">
      <dgm:prSet phldrT="[Text]"/>
      <dgm:spPr/>
      <dgm:t>
        <a:bodyPr/>
        <a:lstStyle/>
        <a:p>
          <a:r>
            <a:rPr lang="es-EC" dirty="0" smtClean="0">
              <a:latin typeface="Century Gothic" pitchFamily="34" charset="0"/>
            </a:rPr>
            <a:t>Liquidaciones de décimos 13ero y 14to y utilidades.</a:t>
          </a:r>
          <a:endParaRPr lang="es-EC" dirty="0">
            <a:latin typeface="Century Gothic" pitchFamily="34" charset="0"/>
          </a:endParaRPr>
        </a:p>
      </dgm:t>
    </dgm:pt>
    <dgm:pt modelId="{9B0A1158-3F94-4174-96F4-F507C61D80EC}" type="parTrans" cxnId="{5487FF36-0793-4A5F-AF57-778F98506C94}">
      <dgm:prSet/>
      <dgm:spPr/>
      <dgm:t>
        <a:bodyPr/>
        <a:lstStyle/>
        <a:p>
          <a:endParaRPr lang="es-EC">
            <a:latin typeface="Century Gothic" pitchFamily="34" charset="0"/>
          </a:endParaRPr>
        </a:p>
      </dgm:t>
    </dgm:pt>
    <dgm:pt modelId="{50136A57-509E-43BD-9131-CADACA9C27B8}" type="sibTrans" cxnId="{5487FF36-0793-4A5F-AF57-778F98506C94}">
      <dgm:prSet/>
      <dgm:spPr/>
      <dgm:t>
        <a:bodyPr/>
        <a:lstStyle/>
        <a:p>
          <a:endParaRPr lang="es-EC">
            <a:latin typeface="Century Gothic" pitchFamily="34" charset="0"/>
          </a:endParaRPr>
        </a:p>
      </dgm:t>
    </dgm:pt>
    <dgm:pt modelId="{AFDD4BBB-FE26-4607-B86E-69814B23D555}">
      <dgm:prSet phldrT="[Text]"/>
      <dgm:spPr/>
      <dgm:t>
        <a:bodyPr/>
        <a:lstStyle/>
        <a:p>
          <a:r>
            <a:rPr lang="es-EC" dirty="0" smtClean="0">
              <a:latin typeface="Century Gothic" pitchFamily="34" charset="0"/>
            </a:rPr>
            <a:t>Declaración de Impuesto a la Renta</a:t>
          </a:r>
          <a:endParaRPr lang="es-EC" dirty="0">
            <a:latin typeface="Century Gothic" pitchFamily="34" charset="0"/>
          </a:endParaRPr>
        </a:p>
      </dgm:t>
    </dgm:pt>
    <dgm:pt modelId="{D6D8AD4C-D149-4157-8957-372480181CBB}" type="parTrans" cxnId="{55A528B4-18D7-48EF-A303-64D6365D1403}">
      <dgm:prSet/>
      <dgm:spPr/>
      <dgm:t>
        <a:bodyPr/>
        <a:lstStyle/>
        <a:p>
          <a:endParaRPr lang="es-EC">
            <a:latin typeface="Century Gothic" pitchFamily="34" charset="0"/>
          </a:endParaRPr>
        </a:p>
      </dgm:t>
    </dgm:pt>
    <dgm:pt modelId="{B80816E3-4DB7-40F9-9138-B65FB9A7B87B}" type="sibTrans" cxnId="{55A528B4-18D7-48EF-A303-64D6365D1403}">
      <dgm:prSet/>
      <dgm:spPr/>
      <dgm:t>
        <a:bodyPr/>
        <a:lstStyle/>
        <a:p>
          <a:endParaRPr lang="es-EC">
            <a:latin typeface="Century Gothic" pitchFamily="34" charset="0"/>
          </a:endParaRPr>
        </a:p>
      </dgm:t>
    </dgm:pt>
    <dgm:pt modelId="{232C3091-AE6C-4581-8750-37348A59FA6A}">
      <dgm:prSet phldrT="[Text]"/>
      <dgm:spPr/>
      <dgm:t>
        <a:bodyPr/>
        <a:lstStyle/>
        <a:p>
          <a:r>
            <a:rPr lang="es-EC" dirty="0" smtClean="0">
              <a:latin typeface="Century Gothic" pitchFamily="34" charset="0"/>
            </a:rPr>
            <a:t>Anexo Transaccional Simplificado</a:t>
          </a:r>
          <a:endParaRPr lang="es-EC" dirty="0">
            <a:latin typeface="Century Gothic" pitchFamily="34" charset="0"/>
          </a:endParaRPr>
        </a:p>
      </dgm:t>
    </dgm:pt>
    <dgm:pt modelId="{053C17CA-BC63-46FE-9AB8-C98F0FDD36BC}" type="parTrans" cxnId="{06BF7ACD-68D5-4399-A790-95C398B3D5D5}">
      <dgm:prSet/>
      <dgm:spPr/>
      <dgm:t>
        <a:bodyPr/>
        <a:lstStyle/>
        <a:p>
          <a:endParaRPr lang="es-EC">
            <a:latin typeface="Century Gothic" pitchFamily="34" charset="0"/>
          </a:endParaRPr>
        </a:p>
      </dgm:t>
    </dgm:pt>
    <dgm:pt modelId="{2E004F43-C5BC-4C92-A6C0-AC8675FEFDE6}" type="sibTrans" cxnId="{06BF7ACD-68D5-4399-A790-95C398B3D5D5}">
      <dgm:prSet/>
      <dgm:spPr/>
      <dgm:t>
        <a:bodyPr/>
        <a:lstStyle/>
        <a:p>
          <a:endParaRPr lang="es-EC">
            <a:latin typeface="Century Gothic" pitchFamily="34" charset="0"/>
          </a:endParaRPr>
        </a:p>
      </dgm:t>
    </dgm:pt>
    <dgm:pt modelId="{1521BD1C-3FE5-4D82-B775-DF4F382CF946}">
      <dgm:prSet phldrT="[Text]"/>
      <dgm:spPr/>
      <dgm:t>
        <a:bodyPr/>
        <a:lstStyle/>
        <a:p>
          <a:r>
            <a:rPr lang="es-EC" dirty="0" smtClean="0">
              <a:latin typeface="Century Gothic" pitchFamily="34" charset="0"/>
            </a:rPr>
            <a:t>Capacitaciones a los dueños del negocio.</a:t>
          </a:r>
          <a:endParaRPr lang="es-EC" dirty="0">
            <a:latin typeface="Century Gothic" pitchFamily="34" charset="0"/>
          </a:endParaRPr>
        </a:p>
      </dgm:t>
    </dgm:pt>
    <dgm:pt modelId="{088CCFE4-BE19-448F-A6A5-6437A98EF52D}" type="parTrans" cxnId="{2996A548-E49A-4807-A7CD-5994E0274FEC}">
      <dgm:prSet/>
      <dgm:spPr/>
      <dgm:t>
        <a:bodyPr/>
        <a:lstStyle/>
        <a:p>
          <a:endParaRPr lang="es-EC">
            <a:latin typeface="Century Gothic" pitchFamily="34" charset="0"/>
          </a:endParaRPr>
        </a:p>
      </dgm:t>
    </dgm:pt>
    <dgm:pt modelId="{682A04B2-3C2F-4CBB-B2C7-43C321EC546D}" type="sibTrans" cxnId="{2996A548-E49A-4807-A7CD-5994E0274FEC}">
      <dgm:prSet/>
      <dgm:spPr/>
      <dgm:t>
        <a:bodyPr/>
        <a:lstStyle/>
        <a:p>
          <a:endParaRPr lang="es-EC">
            <a:latin typeface="Century Gothic" pitchFamily="34" charset="0"/>
          </a:endParaRPr>
        </a:p>
      </dgm:t>
    </dgm:pt>
    <dgm:pt modelId="{E0F4ADF8-AB7A-4DE5-B2C2-B537E73138B9}">
      <dgm:prSet phldrT="[Text]"/>
      <dgm:spPr/>
      <dgm:t>
        <a:bodyPr/>
        <a:lstStyle/>
        <a:p>
          <a:endParaRPr lang="es-EC" dirty="0">
            <a:latin typeface="Century Gothic" pitchFamily="34" charset="0"/>
          </a:endParaRPr>
        </a:p>
      </dgm:t>
    </dgm:pt>
    <dgm:pt modelId="{ED2CCF8D-64FB-4EDD-9CBF-256CF8A23BD5}" type="parTrans" cxnId="{6D6F9876-E58E-4A47-A62E-7FDEEDA96AEF}">
      <dgm:prSet/>
      <dgm:spPr/>
      <dgm:t>
        <a:bodyPr/>
        <a:lstStyle/>
        <a:p>
          <a:endParaRPr lang="es-EC">
            <a:latin typeface="Century Gothic" pitchFamily="34" charset="0"/>
          </a:endParaRPr>
        </a:p>
      </dgm:t>
    </dgm:pt>
    <dgm:pt modelId="{A4A08F02-0653-4D2C-B2A0-B72B369F1748}" type="sibTrans" cxnId="{6D6F9876-E58E-4A47-A62E-7FDEEDA96AEF}">
      <dgm:prSet/>
      <dgm:spPr/>
      <dgm:t>
        <a:bodyPr/>
        <a:lstStyle/>
        <a:p>
          <a:endParaRPr lang="es-EC">
            <a:latin typeface="Century Gothic" pitchFamily="34" charset="0"/>
          </a:endParaRPr>
        </a:p>
      </dgm:t>
    </dgm:pt>
    <dgm:pt modelId="{A0FF3EBA-C2AA-4E49-87DC-77CBAE10584D}" type="pres">
      <dgm:prSet presAssocID="{4EC3EF07-AEE3-4A86-AFDD-B3D167E067D1}" presName="Name0" presStyleCnt="0">
        <dgm:presLayoutVars>
          <dgm:dir/>
          <dgm:animLvl val="lvl"/>
          <dgm:resizeHandles val="exact"/>
        </dgm:presLayoutVars>
      </dgm:prSet>
      <dgm:spPr/>
      <dgm:t>
        <a:bodyPr/>
        <a:lstStyle/>
        <a:p>
          <a:endParaRPr lang="es-EC"/>
        </a:p>
      </dgm:t>
    </dgm:pt>
    <dgm:pt modelId="{F8CE2DEB-EE0F-4CBC-BD77-58D70E19C6A4}" type="pres">
      <dgm:prSet presAssocID="{321F38C9-36A0-4CD3-AA5F-6FE33FDF2AF4}" presName="composite" presStyleCnt="0"/>
      <dgm:spPr/>
      <dgm:t>
        <a:bodyPr/>
        <a:lstStyle/>
        <a:p>
          <a:endParaRPr lang="es-EC"/>
        </a:p>
      </dgm:t>
    </dgm:pt>
    <dgm:pt modelId="{73325FCA-7876-4833-87B5-822A89C60FAD}" type="pres">
      <dgm:prSet presAssocID="{321F38C9-36A0-4CD3-AA5F-6FE33FDF2AF4}" presName="parTx" presStyleLbl="alignNode1" presStyleIdx="0" presStyleCnt="2">
        <dgm:presLayoutVars>
          <dgm:chMax val="0"/>
          <dgm:chPref val="0"/>
          <dgm:bulletEnabled val="1"/>
        </dgm:presLayoutVars>
      </dgm:prSet>
      <dgm:spPr/>
      <dgm:t>
        <a:bodyPr/>
        <a:lstStyle/>
        <a:p>
          <a:endParaRPr lang="es-EC"/>
        </a:p>
      </dgm:t>
    </dgm:pt>
    <dgm:pt modelId="{878C810D-5CA3-4E52-A5C8-B7926F467E9F}" type="pres">
      <dgm:prSet presAssocID="{321F38C9-36A0-4CD3-AA5F-6FE33FDF2AF4}" presName="desTx" presStyleLbl="alignAccFollowNode1" presStyleIdx="0" presStyleCnt="2">
        <dgm:presLayoutVars>
          <dgm:bulletEnabled val="1"/>
        </dgm:presLayoutVars>
      </dgm:prSet>
      <dgm:spPr/>
      <dgm:t>
        <a:bodyPr/>
        <a:lstStyle/>
        <a:p>
          <a:endParaRPr lang="es-EC"/>
        </a:p>
      </dgm:t>
    </dgm:pt>
    <dgm:pt modelId="{2FB3E218-3341-43FD-98EE-3C04368FD2C9}" type="pres">
      <dgm:prSet presAssocID="{A88E6055-E56B-48E5-B0E4-DE1C2DC5645D}" presName="space" presStyleCnt="0"/>
      <dgm:spPr/>
      <dgm:t>
        <a:bodyPr/>
        <a:lstStyle/>
        <a:p>
          <a:endParaRPr lang="es-EC"/>
        </a:p>
      </dgm:t>
    </dgm:pt>
    <dgm:pt modelId="{B754D8CA-2F9F-4217-8CB3-E9CFBCF2D4AF}" type="pres">
      <dgm:prSet presAssocID="{1E63B308-FBAA-417A-ACEE-2144FD32F623}" presName="composite" presStyleCnt="0"/>
      <dgm:spPr/>
      <dgm:t>
        <a:bodyPr/>
        <a:lstStyle/>
        <a:p>
          <a:endParaRPr lang="es-EC"/>
        </a:p>
      </dgm:t>
    </dgm:pt>
    <dgm:pt modelId="{747EA5F5-93B8-4D15-9A8E-2DC38D9DD670}" type="pres">
      <dgm:prSet presAssocID="{1E63B308-FBAA-417A-ACEE-2144FD32F623}" presName="parTx" presStyleLbl="alignNode1" presStyleIdx="1" presStyleCnt="2">
        <dgm:presLayoutVars>
          <dgm:chMax val="0"/>
          <dgm:chPref val="0"/>
          <dgm:bulletEnabled val="1"/>
        </dgm:presLayoutVars>
      </dgm:prSet>
      <dgm:spPr/>
      <dgm:t>
        <a:bodyPr/>
        <a:lstStyle/>
        <a:p>
          <a:endParaRPr lang="es-EC"/>
        </a:p>
      </dgm:t>
    </dgm:pt>
    <dgm:pt modelId="{B585F290-30C7-4F59-BA26-BB7064B38415}" type="pres">
      <dgm:prSet presAssocID="{1E63B308-FBAA-417A-ACEE-2144FD32F623}" presName="desTx" presStyleLbl="alignAccFollowNode1" presStyleIdx="1" presStyleCnt="2">
        <dgm:presLayoutVars>
          <dgm:bulletEnabled val="1"/>
        </dgm:presLayoutVars>
      </dgm:prSet>
      <dgm:spPr/>
      <dgm:t>
        <a:bodyPr/>
        <a:lstStyle/>
        <a:p>
          <a:endParaRPr lang="es-EC"/>
        </a:p>
      </dgm:t>
    </dgm:pt>
  </dgm:ptLst>
  <dgm:cxnLst>
    <dgm:cxn modelId="{1834989C-5026-4775-BEA2-61BCAAD4AFD4}" type="presOf" srcId="{7F7AFE56-1A4D-4E74-8653-F667491AC4AC}" destId="{B585F290-30C7-4F59-BA26-BB7064B38415}" srcOrd="0" destOrd="2" presId="urn:microsoft.com/office/officeart/2005/8/layout/hList1"/>
    <dgm:cxn modelId="{6F695578-31B0-41ED-9889-F4519A07CEBA}" type="presOf" srcId="{E0F4ADF8-AB7A-4DE5-B2C2-B537E73138B9}" destId="{B585F290-30C7-4F59-BA26-BB7064B38415}" srcOrd="0" destOrd="5" presId="urn:microsoft.com/office/officeart/2005/8/layout/hList1"/>
    <dgm:cxn modelId="{437B6A7F-073A-4FDF-B384-2B410E22FFBC}" type="presOf" srcId="{1E63B308-FBAA-417A-ACEE-2144FD32F623}" destId="{747EA5F5-93B8-4D15-9A8E-2DC38D9DD670}" srcOrd="0" destOrd="0" presId="urn:microsoft.com/office/officeart/2005/8/layout/hList1"/>
    <dgm:cxn modelId="{1AFB4B67-1D12-4CC2-99D2-FE7EA5107B21}" srcId="{1E63B308-FBAA-417A-ACEE-2144FD32F623}" destId="{94210882-25F1-48E2-BA42-6585F1271F92}" srcOrd="0" destOrd="0" parTransId="{88337E48-D6F4-4209-BB9B-06A4B2BBFD8A}" sibTransId="{5180BBC9-6DF9-4E30-947F-D1D11B725D5D}"/>
    <dgm:cxn modelId="{6D6F9876-E58E-4A47-A62E-7FDEEDA96AEF}" srcId="{1E63B308-FBAA-417A-ACEE-2144FD32F623}" destId="{E0F4ADF8-AB7A-4DE5-B2C2-B537E73138B9}" srcOrd="5" destOrd="0" parTransId="{ED2CCF8D-64FB-4EDD-9CBF-256CF8A23BD5}" sibTransId="{A4A08F02-0653-4D2C-B2A0-B72B369F1748}"/>
    <dgm:cxn modelId="{C83E4ACA-C571-4341-AB41-3B6A7F49ED87}" type="presOf" srcId="{04036F7C-744D-4F18-BBBC-18FE9E76E8F6}" destId="{878C810D-5CA3-4E52-A5C8-B7926F467E9F}" srcOrd="0" destOrd="3" presId="urn:microsoft.com/office/officeart/2005/8/layout/hList1"/>
    <dgm:cxn modelId="{0516F808-6F02-4BFC-A8D8-8D357687E8C0}" srcId="{321F38C9-36A0-4CD3-AA5F-6FE33FDF2AF4}" destId="{04036F7C-744D-4F18-BBBC-18FE9E76E8F6}" srcOrd="3" destOrd="0" parTransId="{4DBF2254-E0C3-473E-9844-428CD67F81E1}" sibTransId="{434FCA5F-2134-4837-91C3-92D734D9065F}"/>
    <dgm:cxn modelId="{F554A823-D17E-41A3-8A75-3AD3595F3CA1}" type="presOf" srcId="{9179849B-181B-4A35-9929-91B20D8517DB}" destId="{878C810D-5CA3-4E52-A5C8-B7926F467E9F}" srcOrd="0" destOrd="2" presId="urn:microsoft.com/office/officeart/2005/8/layout/hList1"/>
    <dgm:cxn modelId="{29648791-B493-4DA4-80BD-EF71E72A24EE}" srcId="{321F38C9-36A0-4CD3-AA5F-6FE33FDF2AF4}" destId="{96A101A6-A863-4088-A341-2D3869965E34}" srcOrd="4" destOrd="0" parTransId="{4DA86C67-EB4F-480A-81CB-50753F52B274}" sibTransId="{06BCBCD3-5E41-4E77-BFD8-43D563026B00}"/>
    <dgm:cxn modelId="{C752DABB-BB65-47A4-88AF-99EBDEF1F54C}" srcId="{321F38C9-36A0-4CD3-AA5F-6FE33FDF2AF4}" destId="{9179849B-181B-4A35-9929-91B20D8517DB}" srcOrd="2" destOrd="0" parTransId="{10B06549-EE22-46EB-8060-BEC49724BC1C}" sibTransId="{2EA5A7A6-0208-4903-88A4-A02255563510}"/>
    <dgm:cxn modelId="{29609A71-5D30-48D4-ABB9-7685DC032715}" type="presOf" srcId="{94210882-25F1-48E2-BA42-6585F1271F92}" destId="{B585F290-30C7-4F59-BA26-BB7064B38415}" srcOrd="0" destOrd="0" presId="urn:microsoft.com/office/officeart/2005/8/layout/hList1"/>
    <dgm:cxn modelId="{0428AE26-131C-4BEA-A889-0619B41B6ECD}" type="presOf" srcId="{321F38C9-36A0-4CD3-AA5F-6FE33FDF2AF4}" destId="{73325FCA-7876-4833-87B5-822A89C60FAD}" srcOrd="0" destOrd="0" presId="urn:microsoft.com/office/officeart/2005/8/layout/hList1"/>
    <dgm:cxn modelId="{5487FF36-0793-4A5F-AF57-778F98506C94}" srcId="{321F38C9-36A0-4CD3-AA5F-6FE33FDF2AF4}" destId="{CCB644F1-9686-444A-B188-2EE9B4D4A973}" srcOrd="5" destOrd="0" parTransId="{9B0A1158-3F94-4174-96F4-F507C61D80EC}" sibTransId="{50136A57-509E-43BD-9131-CADACA9C27B8}"/>
    <dgm:cxn modelId="{287FD22B-EB6A-4919-AC41-0DA7430F1EF3}" type="presOf" srcId="{B0AF7211-180C-4F1A-A108-6FBC8CA02CC2}" destId="{878C810D-5CA3-4E52-A5C8-B7926F467E9F}" srcOrd="0" destOrd="0" presId="urn:microsoft.com/office/officeart/2005/8/layout/hList1"/>
    <dgm:cxn modelId="{551BFC86-271B-406E-848E-401BD593F1A0}" type="presOf" srcId="{96A101A6-A863-4088-A341-2D3869965E34}" destId="{878C810D-5CA3-4E52-A5C8-B7926F467E9F}" srcOrd="0" destOrd="4" presId="urn:microsoft.com/office/officeart/2005/8/layout/hList1"/>
    <dgm:cxn modelId="{55A528B4-18D7-48EF-A303-64D6365D1403}" srcId="{1E63B308-FBAA-417A-ACEE-2144FD32F623}" destId="{AFDD4BBB-FE26-4607-B86E-69814B23D555}" srcOrd="1" destOrd="0" parTransId="{D6D8AD4C-D149-4157-8957-372480181CBB}" sibTransId="{B80816E3-4DB7-40F9-9138-B65FB9A7B87B}"/>
    <dgm:cxn modelId="{9D8672C7-8E95-429D-99E3-42442D942905}" srcId="{4EC3EF07-AEE3-4A86-AFDD-B3D167E067D1}" destId="{321F38C9-36A0-4CD3-AA5F-6FE33FDF2AF4}" srcOrd="0" destOrd="0" parTransId="{9AD1B980-79AE-4D4B-A8B9-D81B10251710}" sibTransId="{A88E6055-E56B-48E5-B0E4-DE1C2DC5645D}"/>
    <dgm:cxn modelId="{4059230A-A316-438A-A494-15DB94EBFCA5}" type="presOf" srcId="{0C1F988B-5B1E-403F-8C3C-B15C5B4BC94E}" destId="{878C810D-5CA3-4E52-A5C8-B7926F467E9F}" srcOrd="0" destOrd="1" presId="urn:microsoft.com/office/officeart/2005/8/layout/hList1"/>
    <dgm:cxn modelId="{FF13FD0C-40EC-4849-B9CE-15FA2AE23487}" srcId="{1E63B308-FBAA-417A-ACEE-2144FD32F623}" destId="{7F7AFE56-1A4D-4E74-8653-F667491AC4AC}" srcOrd="2" destOrd="0" parTransId="{DB89F3EE-11B2-4546-B975-D05418C5451C}" sibTransId="{C54FD5F7-DF14-4B27-A57F-209B65BB1AA0}"/>
    <dgm:cxn modelId="{2996A548-E49A-4807-A7CD-5994E0274FEC}" srcId="{1E63B308-FBAA-417A-ACEE-2144FD32F623}" destId="{1521BD1C-3FE5-4D82-B775-DF4F382CF946}" srcOrd="4" destOrd="0" parTransId="{088CCFE4-BE19-448F-A6A5-6437A98EF52D}" sibTransId="{682A04B2-3C2F-4CBB-B2C7-43C321EC546D}"/>
    <dgm:cxn modelId="{94D86CF4-5CD5-465C-815E-A6B61EEDE5CB}" type="presOf" srcId="{1521BD1C-3FE5-4D82-B775-DF4F382CF946}" destId="{B585F290-30C7-4F59-BA26-BB7064B38415}" srcOrd="0" destOrd="4" presId="urn:microsoft.com/office/officeart/2005/8/layout/hList1"/>
    <dgm:cxn modelId="{9A45BBC9-E01C-4EBC-B8F5-9920AF62D355}" srcId="{321F38C9-36A0-4CD3-AA5F-6FE33FDF2AF4}" destId="{B0AF7211-180C-4F1A-A108-6FBC8CA02CC2}" srcOrd="0" destOrd="0" parTransId="{87DF25F7-94B2-4F23-8FDE-FA00A5179ECF}" sibTransId="{61637E18-9760-40CC-A6E9-572072E19D2B}"/>
    <dgm:cxn modelId="{68A89F20-D881-4325-B59A-06C6A18688E4}" srcId="{321F38C9-36A0-4CD3-AA5F-6FE33FDF2AF4}" destId="{0C1F988B-5B1E-403F-8C3C-B15C5B4BC94E}" srcOrd="1" destOrd="0" parTransId="{41DF08AA-8573-4A60-853B-5B7A92D87CBB}" sibTransId="{AF0C82BD-17BC-4CAE-BC62-3C12B8A2140A}"/>
    <dgm:cxn modelId="{9F3D56FA-3E24-45E2-9940-5F02BEE68ECF}" type="presOf" srcId="{232C3091-AE6C-4581-8750-37348A59FA6A}" destId="{B585F290-30C7-4F59-BA26-BB7064B38415}" srcOrd="0" destOrd="3" presId="urn:microsoft.com/office/officeart/2005/8/layout/hList1"/>
    <dgm:cxn modelId="{E82769E8-7792-4CA1-8AC6-09FFD0BA36EC}" srcId="{4EC3EF07-AEE3-4A86-AFDD-B3D167E067D1}" destId="{1E63B308-FBAA-417A-ACEE-2144FD32F623}" srcOrd="1" destOrd="0" parTransId="{547D32B3-20BB-4E58-A1FD-DF2F1D5BB41F}" sibTransId="{6714E743-29C5-4483-A903-B9D3DFC1672A}"/>
    <dgm:cxn modelId="{13377C81-C8A9-4E53-9C50-72F6478E5C0E}" type="presOf" srcId="{CCB644F1-9686-444A-B188-2EE9B4D4A973}" destId="{878C810D-5CA3-4E52-A5C8-B7926F467E9F}" srcOrd="0" destOrd="5" presId="urn:microsoft.com/office/officeart/2005/8/layout/hList1"/>
    <dgm:cxn modelId="{C79C1A13-B037-4537-A051-E0DF02665F20}" type="presOf" srcId="{AFDD4BBB-FE26-4607-B86E-69814B23D555}" destId="{B585F290-30C7-4F59-BA26-BB7064B38415}" srcOrd="0" destOrd="1" presId="urn:microsoft.com/office/officeart/2005/8/layout/hList1"/>
    <dgm:cxn modelId="{06BF7ACD-68D5-4399-A790-95C398B3D5D5}" srcId="{1E63B308-FBAA-417A-ACEE-2144FD32F623}" destId="{232C3091-AE6C-4581-8750-37348A59FA6A}" srcOrd="3" destOrd="0" parTransId="{053C17CA-BC63-46FE-9AB8-C98F0FDD36BC}" sibTransId="{2E004F43-C5BC-4C92-A6C0-AC8675FEFDE6}"/>
    <dgm:cxn modelId="{74160CA9-1F32-493A-8845-2A84EE4FCCB5}" type="presOf" srcId="{4EC3EF07-AEE3-4A86-AFDD-B3D167E067D1}" destId="{A0FF3EBA-C2AA-4E49-87DC-77CBAE10584D}" srcOrd="0" destOrd="0" presId="urn:microsoft.com/office/officeart/2005/8/layout/hList1"/>
    <dgm:cxn modelId="{C6F83D28-8A81-45AB-8964-421202CEA16E}" type="presParOf" srcId="{A0FF3EBA-C2AA-4E49-87DC-77CBAE10584D}" destId="{F8CE2DEB-EE0F-4CBC-BD77-58D70E19C6A4}" srcOrd="0" destOrd="0" presId="urn:microsoft.com/office/officeart/2005/8/layout/hList1"/>
    <dgm:cxn modelId="{48E1AFD9-AC54-408C-A95F-FC54B02FFEC9}" type="presParOf" srcId="{F8CE2DEB-EE0F-4CBC-BD77-58D70E19C6A4}" destId="{73325FCA-7876-4833-87B5-822A89C60FAD}" srcOrd="0" destOrd="0" presId="urn:microsoft.com/office/officeart/2005/8/layout/hList1"/>
    <dgm:cxn modelId="{A0C2AE2E-01CF-4A23-A63B-60D909CFE0CF}" type="presParOf" srcId="{F8CE2DEB-EE0F-4CBC-BD77-58D70E19C6A4}" destId="{878C810D-5CA3-4E52-A5C8-B7926F467E9F}" srcOrd="1" destOrd="0" presId="urn:microsoft.com/office/officeart/2005/8/layout/hList1"/>
    <dgm:cxn modelId="{E200EB4A-8381-433D-9E28-BAABF4F2567B}" type="presParOf" srcId="{A0FF3EBA-C2AA-4E49-87DC-77CBAE10584D}" destId="{2FB3E218-3341-43FD-98EE-3C04368FD2C9}" srcOrd="1" destOrd="0" presId="urn:microsoft.com/office/officeart/2005/8/layout/hList1"/>
    <dgm:cxn modelId="{1FB6D117-F2B6-44C8-96E8-27A2FC8C85F5}" type="presParOf" srcId="{A0FF3EBA-C2AA-4E49-87DC-77CBAE10584D}" destId="{B754D8CA-2F9F-4217-8CB3-E9CFBCF2D4AF}" srcOrd="2" destOrd="0" presId="urn:microsoft.com/office/officeart/2005/8/layout/hList1"/>
    <dgm:cxn modelId="{313361F6-6804-4AD5-B2E9-42502C3D8EC4}" type="presParOf" srcId="{B754D8CA-2F9F-4217-8CB3-E9CFBCF2D4AF}" destId="{747EA5F5-93B8-4D15-9A8E-2DC38D9DD670}" srcOrd="0" destOrd="0" presId="urn:microsoft.com/office/officeart/2005/8/layout/hList1"/>
    <dgm:cxn modelId="{143A9FC0-5580-4FF7-ADDD-FAC20524D7EF}" type="presParOf" srcId="{B754D8CA-2F9F-4217-8CB3-E9CFBCF2D4AF}" destId="{B585F290-30C7-4F59-BA26-BB7064B38415}"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CBC1E5-048E-45E0-A9FF-90F0547C34E9}" type="doc">
      <dgm:prSet loTypeId="urn:microsoft.com/office/officeart/2005/8/layout/pList2" loCatId="list" qsTypeId="urn:microsoft.com/office/officeart/2005/8/quickstyle/simple1" qsCatId="simple" csTypeId="urn:microsoft.com/office/officeart/2005/8/colors/accent6_1" csCatId="accent6" phldr="1"/>
      <dgm:spPr/>
      <dgm:t>
        <a:bodyPr/>
        <a:lstStyle/>
        <a:p>
          <a:endParaRPr lang="es-EC"/>
        </a:p>
      </dgm:t>
    </dgm:pt>
    <dgm:pt modelId="{D7AE427F-CAA0-42A6-88C8-1E34A80E6916}">
      <dgm:prSet phldrT="[Text]"/>
      <dgm:spPr/>
      <dgm:t>
        <a:bodyPr/>
        <a:lstStyle/>
        <a:p>
          <a:r>
            <a:rPr lang="es-EC" b="1" dirty="0" smtClean="0">
              <a:latin typeface="Century Gothic" pitchFamily="34" charset="0"/>
            </a:rPr>
            <a:t>GEOGRÁFICA</a:t>
          </a:r>
        </a:p>
        <a:p>
          <a:endParaRPr lang="es-EC" b="1" dirty="0" smtClean="0">
            <a:latin typeface="Century Gothic" pitchFamily="34" charset="0"/>
          </a:endParaRPr>
        </a:p>
        <a:p>
          <a:r>
            <a:rPr lang="es-EC" b="1" dirty="0" smtClean="0">
              <a:latin typeface="Century Gothic" pitchFamily="34" charset="0"/>
            </a:rPr>
            <a:t>Provincia: </a:t>
          </a:r>
          <a:r>
            <a:rPr lang="es-EC" dirty="0" smtClean="0">
              <a:latin typeface="Century Gothic" pitchFamily="34" charset="0"/>
            </a:rPr>
            <a:t>Pichincha</a:t>
          </a:r>
        </a:p>
        <a:p>
          <a:r>
            <a:rPr lang="es-EC" b="1" dirty="0" smtClean="0">
              <a:latin typeface="Century Gothic" pitchFamily="34" charset="0"/>
            </a:rPr>
            <a:t>Cantón: </a:t>
          </a:r>
          <a:r>
            <a:rPr lang="es-EC" dirty="0" smtClean="0">
              <a:latin typeface="Century Gothic" pitchFamily="34" charset="0"/>
            </a:rPr>
            <a:t>Quito</a:t>
          </a:r>
        </a:p>
        <a:p>
          <a:r>
            <a:rPr lang="es-EC" b="1" dirty="0" smtClean="0">
              <a:latin typeface="Century Gothic" pitchFamily="34" charset="0"/>
            </a:rPr>
            <a:t>Parroquia: </a:t>
          </a:r>
          <a:r>
            <a:rPr lang="es-EC" dirty="0" smtClean="0">
              <a:latin typeface="Century Gothic" pitchFamily="34" charset="0"/>
            </a:rPr>
            <a:t>Amaguaña</a:t>
          </a:r>
          <a:endParaRPr lang="es-EC" dirty="0">
            <a:latin typeface="Century Gothic" pitchFamily="34" charset="0"/>
          </a:endParaRPr>
        </a:p>
      </dgm:t>
    </dgm:pt>
    <dgm:pt modelId="{A6167F60-93BC-4B0D-8C79-96375D5C9AA1}" type="parTrans" cxnId="{7543970D-9E58-4D44-B35E-3AC50ED706CE}">
      <dgm:prSet/>
      <dgm:spPr/>
      <dgm:t>
        <a:bodyPr/>
        <a:lstStyle/>
        <a:p>
          <a:endParaRPr lang="es-EC">
            <a:latin typeface="Century Gothic" pitchFamily="34" charset="0"/>
          </a:endParaRPr>
        </a:p>
      </dgm:t>
    </dgm:pt>
    <dgm:pt modelId="{442BF75A-EADC-43C1-A66E-EA4C10A5C6BA}" type="sibTrans" cxnId="{7543970D-9E58-4D44-B35E-3AC50ED706CE}">
      <dgm:prSet/>
      <dgm:spPr/>
      <dgm:t>
        <a:bodyPr/>
        <a:lstStyle/>
        <a:p>
          <a:endParaRPr lang="es-EC">
            <a:latin typeface="Century Gothic" pitchFamily="34" charset="0"/>
          </a:endParaRPr>
        </a:p>
      </dgm:t>
    </dgm:pt>
    <dgm:pt modelId="{92E57F10-8DDD-4EA2-8F1A-BE57B99AEF71}">
      <dgm:prSet phldrT="[Text]"/>
      <dgm:spPr/>
      <dgm:t>
        <a:bodyPr/>
        <a:lstStyle/>
        <a:p>
          <a:pPr algn="ctr"/>
          <a:r>
            <a:rPr lang="es-EC" b="1" dirty="0" smtClean="0">
              <a:latin typeface="Century Gothic" pitchFamily="34" charset="0"/>
            </a:rPr>
            <a:t>DEMOGRÁFICA</a:t>
          </a:r>
        </a:p>
        <a:p>
          <a:pPr algn="ctr"/>
          <a:endParaRPr lang="es-EC" b="1" dirty="0" smtClean="0">
            <a:latin typeface="Century Gothic" pitchFamily="34" charset="0"/>
          </a:endParaRPr>
        </a:p>
        <a:p>
          <a:pPr algn="l"/>
          <a:r>
            <a:rPr lang="es-EC" b="1" dirty="0" smtClean="0">
              <a:latin typeface="Century Gothic" pitchFamily="34" charset="0"/>
            </a:rPr>
            <a:t>* </a:t>
          </a:r>
          <a:r>
            <a:rPr lang="es-EC" b="0" dirty="0" smtClean="0">
              <a:latin typeface="Century Gothic" pitchFamily="34" charset="0"/>
            </a:rPr>
            <a:t>Microempresas</a:t>
          </a:r>
        </a:p>
        <a:p>
          <a:pPr algn="l"/>
          <a:r>
            <a:rPr lang="es-EC" b="1" dirty="0" smtClean="0">
              <a:latin typeface="Century Gothic" pitchFamily="34" charset="0"/>
            </a:rPr>
            <a:t>* </a:t>
          </a:r>
          <a:r>
            <a:rPr lang="es-EC" b="0" dirty="0" smtClean="0">
              <a:latin typeface="Century Gothic" pitchFamily="34" charset="0"/>
            </a:rPr>
            <a:t>Establecimientos de alimentos y bebidas</a:t>
          </a:r>
        </a:p>
        <a:p>
          <a:pPr algn="l"/>
          <a:r>
            <a:rPr lang="es-EC" b="1" dirty="0" smtClean="0">
              <a:latin typeface="Century Gothic" pitchFamily="34" charset="0"/>
            </a:rPr>
            <a:t>* </a:t>
          </a:r>
          <a:r>
            <a:rPr lang="es-EC" b="0" dirty="0" smtClean="0">
              <a:latin typeface="Century Gothic" pitchFamily="34" charset="0"/>
            </a:rPr>
            <a:t>Instituciones Educativas</a:t>
          </a:r>
        </a:p>
        <a:p>
          <a:pPr algn="l"/>
          <a:r>
            <a:rPr lang="es-EC" b="1" dirty="0" smtClean="0">
              <a:latin typeface="Century Gothic" pitchFamily="34" charset="0"/>
            </a:rPr>
            <a:t>* </a:t>
          </a:r>
          <a:r>
            <a:rPr lang="es-EC" b="0" dirty="0" smtClean="0">
              <a:latin typeface="Century Gothic" pitchFamily="34" charset="0"/>
            </a:rPr>
            <a:t>Comercio al por mayor y menor</a:t>
          </a:r>
        </a:p>
        <a:p>
          <a:pPr algn="l"/>
          <a:r>
            <a:rPr lang="es-EC" b="1" dirty="0" smtClean="0">
              <a:latin typeface="Century Gothic" pitchFamily="34" charset="0"/>
            </a:rPr>
            <a:t>* </a:t>
          </a:r>
          <a:r>
            <a:rPr lang="es-EC" b="0" dirty="0" smtClean="0">
              <a:latin typeface="Century Gothic" pitchFamily="34" charset="0"/>
            </a:rPr>
            <a:t>Servicios telefónicos</a:t>
          </a:r>
          <a:endParaRPr lang="es-EC" b="0" dirty="0">
            <a:latin typeface="Century Gothic" pitchFamily="34" charset="0"/>
          </a:endParaRPr>
        </a:p>
      </dgm:t>
    </dgm:pt>
    <dgm:pt modelId="{F5F03784-FDB1-4459-A16A-9BF06DEBC843}" type="parTrans" cxnId="{83675A22-9B16-4156-B182-F25F4A04F4F8}">
      <dgm:prSet/>
      <dgm:spPr/>
      <dgm:t>
        <a:bodyPr/>
        <a:lstStyle/>
        <a:p>
          <a:endParaRPr lang="es-EC">
            <a:latin typeface="Century Gothic" pitchFamily="34" charset="0"/>
          </a:endParaRPr>
        </a:p>
      </dgm:t>
    </dgm:pt>
    <dgm:pt modelId="{6A153A8D-5FFB-4764-825A-03B8C35353E6}" type="sibTrans" cxnId="{83675A22-9B16-4156-B182-F25F4A04F4F8}">
      <dgm:prSet/>
      <dgm:spPr/>
      <dgm:t>
        <a:bodyPr/>
        <a:lstStyle/>
        <a:p>
          <a:endParaRPr lang="es-EC">
            <a:latin typeface="Century Gothic" pitchFamily="34" charset="0"/>
          </a:endParaRPr>
        </a:p>
      </dgm:t>
    </dgm:pt>
    <dgm:pt modelId="{FBD7ACB2-4D4E-4F91-9E2E-AB5371176E5D}">
      <dgm:prSet phldrT="[Text]"/>
      <dgm:spPr/>
      <dgm:t>
        <a:bodyPr/>
        <a:lstStyle/>
        <a:p>
          <a:r>
            <a:rPr lang="es-EC" b="1" dirty="0" smtClean="0">
              <a:solidFill>
                <a:schemeClr val="tx1"/>
              </a:solidFill>
              <a:latin typeface="Century Gothic" pitchFamily="34" charset="0"/>
            </a:rPr>
            <a:t>PSICOGRÁFICAS</a:t>
          </a:r>
        </a:p>
        <a:p>
          <a:endParaRPr lang="es-EC" b="1" dirty="0" smtClean="0">
            <a:solidFill>
              <a:schemeClr val="tx1"/>
            </a:solidFill>
            <a:latin typeface="Century Gothic" pitchFamily="34" charset="0"/>
          </a:endParaRPr>
        </a:p>
        <a:p>
          <a:r>
            <a:rPr lang="es-EC" dirty="0" smtClean="0">
              <a:solidFill>
                <a:schemeClr val="tx1"/>
              </a:solidFill>
              <a:latin typeface="Century Gothic" pitchFamily="34" charset="0"/>
            </a:rPr>
            <a:t>Población económicamente activa</a:t>
          </a:r>
        </a:p>
        <a:p>
          <a:r>
            <a:rPr lang="es-EC" b="1" dirty="0" smtClean="0">
              <a:solidFill>
                <a:schemeClr val="tx1"/>
              </a:solidFill>
              <a:latin typeface="Century Gothic" pitchFamily="34" charset="0"/>
            </a:rPr>
            <a:t>Clase social: </a:t>
          </a:r>
          <a:r>
            <a:rPr lang="es-EC" dirty="0" smtClean="0">
              <a:solidFill>
                <a:schemeClr val="tx1"/>
              </a:solidFill>
              <a:latin typeface="Century Gothic" pitchFamily="34" charset="0"/>
            </a:rPr>
            <a:t>media baja, media y alta</a:t>
          </a:r>
          <a:endParaRPr lang="es-EC" b="1" dirty="0" smtClean="0">
            <a:solidFill>
              <a:schemeClr val="tx1"/>
            </a:solidFill>
            <a:latin typeface="Century Gothic" pitchFamily="34" charset="0"/>
          </a:endParaRPr>
        </a:p>
      </dgm:t>
    </dgm:pt>
    <dgm:pt modelId="{B9FE589E-9DCC-437B-86EC-3421627E07B3}" type="parTrans" cxnId="{DBD9FEBA-5CBB-4511-BA10-ED14564A469E}">
      <dgm:prSet/>
      <dgm:spPr/>
      <dgm:t>
        <a:bodyPr/>
        <a:lstStyle/>
        <a:p>
          <a:endParaRPr lang="es-EC">
            <a:latin typeface="Century Gothic" pitchFamily="34" charset="0"/>
          </a:endParaRPr>
        </a:p>
      </dgm:t>
    </dgm:pt>
    <dgm:pt modelId="{5F1B4127-56A1-4616-8427-2D4A08675182}" type="sibTrans" cxnId="{DBD9FEBA-5CBB-4511-BA10-ED14564A469E}">
      <dgm:prSet/>
      <dgm:spPr/>
      <dgm:t>
        <a:bodyPr/>
        <a:lstStyle/>
        <a:p>
          <a:endParaRPr lang="es-EC">
            <a:latin typeface="Century Gothic" pitchFamily="34" charset="0"/>
          </a:endParaRPr>
        </a:p>
      </dgm:t>
    </dgm:pt>
    <dgm:pt modelId="{1461680A-94A8-4DFD-888C-562E2BDA2AD5}" type="pres">
      <dgm:prSet presAssocID="{01CBC1E5-048E-45E0-A9FF-90F0547C34E9}" presName="Name0" presStyleCnt="0">
        <dgm:presLayoutVars>
          <dgm:dir/>
          <dgm:resizeHandles val="exact"/>
        </dgm:presLayoutVars>
      </dgm:prSet>
      <dgm:spPr/>
      <dgm:t>
        <a:bodyPr/>
        <a:lstStyle/>
        <a:p>
          <a:endParaRPr lang="es-EC"/>
        </a:p>
      </dgm:t>
    </dgm:pt>
    <dgm:pt modelId="{2537607F-8330-4C7B-A3AE-B3C3CE2CE6F5}" type="pres">
      <dgm:prSet presAssocID="{01CBC1E5-048E-45E0-A9FF-90F0547C34E9}" presName="bkgdShp" presStyleLbl="alignAccFollowNode1" presStyleIdx="0" presStyleCnt="1"/>
      <dgm:spPr/>
    </dgm:pt>
    <dgm:pt modelId="{27A908DE-068D-434D-ADBF-EF340EF36B43}" type="pres">
      <dgm:prSet presAssocID="{01CBC1E5-048E-45E0-A9FF-90F0547C34E9}" presName="linComp" presStyleCnt="0"/>
      <dgm:spPr/>
    </dgm:pt>
    <dgm:pt modelId="{9C8B3931-0C3A-40E8-8057-F9205BB5333D}" type="pres">
      <dgm:prSet presAssocID="{D7AE427F-CAA0-42A6-88C8-1E34A80E6916}" presName="compNode" presStyleCnt="0"/>
      <dgm:spPr/>
    </dgm:pt>
    <dgm:pt modelId="{311FBFA5-BF4B-4DB1-87C7-966E146293E3}" type="pres">
      <dgm:prSet presAssocID="{D7AE427F-CAA0-42A6-88C8-1E34A80E6916}" presName="node" presStyleLbl="node1" presStyleIdx="0" presStyleCnt="3">
        <dgm:presLayoutVars>
          <dgm:bulletEnabled val="1"/>
        </dgm:presLayoutVars>
      </dgm:prSet>
      <dgm:spPr/>
      <dgm:t>
        <a:bodyPr/>
        <a:lstStyle/>
        <a:p>
          <a:endParaRPr lang="es-EC"/>
        </a:p>
      </dgm:t>
    </dgm:pt>
    <dgm:pt modelId="{A55BD7D6-9DAF-4E2D-8A9C-D71FC7C58EC5}" type="pres">
      <dgm:prSet presAssocID="{D7AE427F-CAA0-42A6-88C8-1E34A80E6916}" presName="invisiNode" presStyleLbl="node1" presStyleIdx="0" presStyleCnt="3"/>
      <dgm:spPr/>
    </dgm:pt>
    <dgm:pt modelId="{A7148494-DD8D-40BE-94FF-D857956DF9B7}" type="pres">
      <dgm:prSet presAssocID="{D7AE427F-CAA0-42A6-88C8-1E34A80E6916}" presName="imagNode" presStyleLbl="fgImgPlace1" presStyleIdx="0" presStyleCnt="3"/>
      <dgm:spPr>
        <a:blipFill rotWithShape="0">
          <a:blip xmlns:r="http://schemas.openxmlformats.org/officeDocument/2006/relationships" r:embed="rId1"/>
          <a:stretch>
            <a:fillRect/>
          </a:stretch>
        </a:blipFill>
      </dgm:spPr>
    </dgm:pt>
    <dgm:pt modelId="{4047B426-A0A2-4FD9-BC6A-8C58B8735925}" type="pres">
      <dgm:prSet presAssocID="{442BF75A-EADC-43C1-A66E-EA4C10A5C6BA}" presName="sibTrans" presStyleLbl="sibTrans2D1" presStyleIdx="0" presStyleCnt="0"/>
      <dgm:spPr/>
      <dgm:t>
        <a:bodyPr/>
        <a:lstStyle/>
        <a:p>
          <a:endParaRPr lang="es-EC"/>
        </a:p>
      </dgm:t>
    </dgm:pt>
    <dgm:pt modelId="{4A0EE83F-B2E2-4463-8EDD-7D265C91EA7F}" type="pres">
      <dgm:prSet presAssocID="{92E57F10-8DDD-4EA2-8F1A-BE57B99AEF71}" presName="compNode" presStyleCnt="0"/>
      <dgm:spPr/>
    </dgm:pt>
    <dgm:pt modelId="{C68F52BB-39D3-4587-A796-F52340BCAAFB}" type="pres">
      <dgm:prSet presAssocID="{92E57F10-8DDD-4EA2-8F1A-BE57B99AEF71}" presName="node" presStyleLbl="node1" presStyleIdx="1" presStyleCnt="3">
        <dgm:presLayoutVars>
          <dgm:bulletEnabled val="1"/>
        </dgm:presLayoutVars>
      </dgm:prSet>
      <dgm:spPr/>
      <dgm:t>
        <a:bodyPr/>
        <a:lstStyle/>
        <a:p>
          <a:endParaRPr lang="es-EC"/>
        </a:p>
      </dgm:t>
    </dgm:pt>
    <dgm:pt modelId="{9418CF4A-9213-4CDC-8338-E40EFBB173A2}" type="pres">
      <dgm:prSet presAssocID="{92E57F10-8DDD-4EA2-8F1A-BE57B99AEF71}" presName="invisiNode" presStyleLbl="node1" presStyleIdx="1" presStyleCnt="3"/>
      <dgm:spPr/>
    </dgm:pt>
    <dgm:pt modelId="{2FD33A19-FFF1-4843-BACA-BBB1A6F25103}" type="pres">
      <dgm:prSet presAssocID="{92E57F10-8DDD-4EA2-8F1A-BE57B99AEF71}" presName="imagNode" presStyleLbl="fgImgPlace1" presStyleIdx="1" presStyleCnt="3"/>
      <dgm:spPr>
        <a:blipFill rotWithShape="0">
          <a:blip xmlns:r="http://schemas.openxmlformats.org/officeDocument/2006/relationships" r:embed="rId2"/>
          <a:stretch>
            <a:fillRect/>
          </a:stretch>
        </a:blipFill>
      </dgm:spPr>
    </dgm:pt>
    <dgm:pt modelId="{6B2C7C72-7395-4A36-92AD-15401EF99622}" type="pres">
      <dgm:prSet presAssocID="{6A153A8D-5FFB-4764-825A-03B8C35353E6}" presName="sibTrans" presStyleLbl="sibTrans2D1" presStyleIdx="0" presStyleCnt="0"/>
      <dgm:spPr/>
      <dgm:t>
        <a:bodyPr/>
        <a:lstStyle/>
        <a:p>
          <a:endParaRPr lang="es-EC"/>
        </a:p>
      </dgm:t>
    </dgm:pt>
    <dgm:pt modelId="{CBCD9AD7-C8D3-4CD3-BF84-C203FCFB6998}" type="pres">
      <dgm:prSet presAssocID="{FBD7ACB2-4D4E-4F91-9E2E-AB5371176E5D}" presName="compNode" presStyleCnt="0"/>
      <dgm:spPr/>
    </dgm:pt>
    <dgm:pt modelId="{4F33BB86-12B5-433B-B443-3D5839636F43}" type="pres">
      <dgm:prSet presAssocID="{FBD7ACB2-4D4E-4F91-9E2E-AB5371176E5D}" presName="node" presStyleLbl="node1" presStyleIdx="2" presStyleCnt="3">
        <dgm:presLayoutVars>
          <dgm:bulletEnabled val="1"/>
        </dgm:presLayoutVars>
      </dgm:prSet>
      <dgm:spPr/>
      <dgm:t>
        <a:bodyPr/>
        <a:lstStyle/>
        <a:p>
          <a:endParaRPr lang="es-EC"/>
        </a:p>
      </dgm:t>
    </dgm:pt>
    <dgm:pt modelId="{EE6DDB00-BE47-4AB1-8476-02C4DF0A7342}" type="pres">
      <dgm:prSet presAssocID="{FBD7ACB2-4D4E-4F91-9E2E-AB5371176E5D}" presName="invisiNode" presStyleLbl="node1" presStyleIdx="2" presStyleCnt="3"/>
      <dgm:spPr/>
    </dgm:pt>
    <dgm:pt modelId="{5F77FB75-3A39-4334-BCE9-A130C0E17A40}" type="pres">
      <dgm:prSet presAssocID="{FBD7ACB2-4D4E-4F91-9E2E-AB5371176E5D}" presName="imagNode" presStyleLbl="fgImgPlace1" presStyleIdx="2" presStyleCnt="3"/>
      <dgm:spPr>
        <a:blipFill rotWithShape="0">
          <a:blip xmlns:r="http://schemas.openxmlformats.org/officeDocument/2006/relationships" r:embed="rId3"/>
          <a:stretch>
            <a:fillRect/>
          </a:stretch>
        </a:blipFill>
      </dgm:spPr>
    </dgm:pt>
  </dgm:ptLst>
  <dgm:cxnLst>
    <dgm:cxn modelId="{F88D7060-3724-459B-BDCD-800432F1F9C3}" type="presOf" srcId="{6A153A8D-5FFB-4764-825A-03B8C35353E6}" destId="{6B2C7C72-7395-4A36-92AD-15401EF99622}" srcOrd="0" destOrd="0" presId="urn:microsoft.com/office/officeart/2005/8/layout/pList2"/>
    <dgm:cxn modelId="{AC5563FD-08C4-49D9-A9C0-6360A95F1FFD}" type="presOf" srcId="{D7AE427F-CAA0-42A6-88C8-1E34A80E6916}" destId="{311FBFA5-BF4B-4DB1-87C7-966E146293E3}" srcOrd="0" destOrd="0" presId="urn:microsoft.com/office/officeart/2005/8/layout/pList2"/>
    <dgm:cxn modelId="{FA86CACC-AF0B-4EE1-9CF8-C90C53C24DFC}" type="presOf" srcId="{FBD7ACB2-4D4E-4F91-9E2E-AB5371176E5D}" destId="{4F33BB86-12B5-433B-B443-3D5839636F43}" srcOrd="0" destOrd="0" presId="urn:microsoft.com/office/officeart/2005/8/layout/pList2"/>
    <dgm:cxn modelId="{DBD9FEBA-5CBB-4511-BA10-ED14564A469E}" srcId="{01CBC1E5-048E-45E0-A9FF-90F0547C34E9}" destId="{FBD7ACB2-4D4E-4F91-9E2E-AB5371176E5D}" srcOrd="2" destOrd="0" parTransId="{B9FE589E-9DCC-437B-86EC-3421627E07B3}" sibTransId="{5F1B4127-56A1-4616-8427-2D4A08675182}"/>
    <dgm:cxn modelId="{83675A22-9B16-4156-B182-F25F4A04F4F8}" srcId="{01CBC1E5-048E-45E0-A9FF-90F0547C34E9}" destId="{92E57F10-8DDD-4EA2-8F1A-BE57B99AEF71}" srcOrd="1" destOrd="0" parTransId="{F5F03784-FDB1-4459-A16A-9BF06DEBC843}" sibTransId="{6A153A8D-5FFB-4764-825A-03B8C35353E6}"/>
    <dgm:cxn modelId="{9D308530-E774-4DFC-A9E9-01D3B9641344}" type="presOf" srcId="{92E57F10-8DDD-4EA2-8F1A-BE57B99AEF71}" destId="{C68F52BB-39D3-4587-A796-F52340BCAAFB}" srcOrd="0" destOrd="0" presId="urn:microsoft.com/office/officeart/2005/8/layout/pList2"/>
    <dgm:cxn modelId="{74CFF4DD-ECA1-4BA3-8A60-5262E857EFD3}" type="presOf" srcId="{01CBC1E5-048E-45E0-A9FF-90F0547C34E9}" destId="{1461680A-94A8-4DFD-888C-562E2BDA2AD5}" srcOrd="0" destOrd="0" presId="urn:microsoft.com/office/officeart/2005/8/layout/pList2"/>
    <dgm:cxn modelId="{93F2C17A-41F2-47E4-A4C9-B0192536319B}" type="presOf" srcId="{442BF75A-EADC-43C1-A66E-EA4C10A5C6BA}" destId="{4047B426-A0A2-4FD9-BC6A-8C58B8735925}" srcOrd="0" destOrd="0" presId="urn:microsoft.com/office/officeart/2005/8/layout/pList2"/>
    <dgm:cxn modelId="{7543970D-9E58-4D44-B35E-3AC50ED706CE}" srcId="{01CBC1E5-048E-45E0-A9FF-90F0547C34E9}" destId="{D7AE427F-CAA0-42A6-88C8-1E34A80E6916}" srcOrd="0" destOrd="0" parTransId="{A6167F60-93BC-4B0D-8C79-96375D5C9AA1}" sibTransId="{442BF75A-EADC-43C1-A66E-EA4C10A5C6BA}"/>
    <dgm:cxn modelId="{F70CF92B-12F5-4BDE-B4AF-1B9FF7C77305}" type="presParOf" srcId="{1461680A-94A8-4DFD-888C-562E2BDA2AD5}" destId="{2537607F-8330-4C7B-A3AE-B3C3CE2CE6F5}" srcOrd="0" destOrd="0" presId="urn:microsoft.com/office/officeart/2005/8/layout/pList2"/>
    <dgm:cxn modelId="{28662CEC-DA7F-4534-A36D-CFDDC1A393C3}" type="presParOf" srcId="{1461680A-94A8-4DFD-888C-562E2BDA2AD5}" destId="{27A908DE-068D-434D-ADBF-EF340EF36B43}" srcOrd="1" destOrd="0" presId="urn:microsoft.com/office/officeart/2005/8/layout/pList2"/>
    <dgm:cxn modelId="{FE86767C-4D7E-49CB-855C-15363A384351}" type="presParOf" srcId="{27A908DE-068D-434D-ADBF-EF340EF36B43}" destId="{9C8B3931-0C3A-40E8-8057-F9205BB5333D}" srcOrd="0" destOrd="0" presId="urn:microsoft.com/office/officeart/2005/8/layout/pList2"/>
    <dgm:cxn modelId="{F666DB25-6ABA-49E2-8BF7-6ACBCC9C632E}" type="presParOf" srcId="{9C8B3931-0C3A-40E8-8057-F9205BB5333D}" destId="{311FBFA5-BF4B-4DB1-87C7-966E146293E3}" srcOrd="0" destOrd="0" presId="urn:microsoft.com/office/officeart/2005/8/layout/pList2"/>
    <dgm:cxn modelId="{360C3A84-8B05-46DD-8ABC-0CFED77AC780}" type="presParOf" srcId="{9C8B3931-0C3A-40E8-8057-F9205BB5333D}" destId="{A55BD7D6-9DAF-4E2D-8A9C-D71FC7C58EC5}" srcOrd="1" destOrd="0" presId="urn:microsoft.com/office/officeart/2005/8/layout/pList2"/>
    <dgm:cxn modelId="{A97A1F0A-CE9D-4DD9-B225-AA8F4573C0B7}" type="presParOf" srcId="{9C8B3931-0C3A-40E8-8057-F9205BB5333D}" destId="{A7148494-DD8D-40BE-94FF-D857956DF9B7}" srcOrd="2" destOrd="0" presId="urn:microsoft.com/office/officeart/2005/8/layout/pList2"/>
    <dgm:cxn modelId="{CC65A0D3-6243-45DF-83AB-BDFE2472B821}" type="presParOf" srcId="{27A908DE-068D-434D-ADBF-EF340EF36B43}" destId="{4047B426-A0A2-4FD9-BC6A-8C58B8735925}" srcOrd="1" destOrd="0" presId="urn:microsoft.com/office/officeart/2005/8/layout/pList2"/>
    <dgm:cxn modelId="{4309F737-64B5-46FC-8D48-87D5D5E5D295}" type="presParOf" srcId="{27A908DE-068D-434D-ADBF-EF340EF36B43}" destId="{4A0EE83F-B2E2-4463-8EDD-7D265C91EA7F}" srcOrd="2" destOrd="0" presId="urn:microsoft.com/office/officeart/2005/8/layout/pList2"/>
    <dgm:cxn modelId="{80BDA028-F180-43D4-8A5E-B01E1FAE0582}" type="presParOf" srcId="{4A0EE83F-B2E2-4463-8EDD-7D265C91EA7F}" destId="{C68F52BB-39D3-4587-A796-F52340BCAAFB}" srcOrd="0" destOrd="0" presId="urn:microsoft.com/office/officeart/2005/8/layout/pList2"/>
    <dgm:cxn modelId="{9FA82338-C78C-422C-A688-9363296F9150}" type="presParOf" srcId="{4A0EE83F-B2E2-4463-8EDD-7D265C91EA7F}" destId="{9418CF4A-9213-4CDC-8338-E40EFBB173A2}" srcOrd="1" destOrd="0" presId="urn:microsoft.com/office/officeart/2005/8/layout/pList2"/>
    <dgm:cxn modelId="{5EFCD9F8-7067-4B1B-9B85-47D45B362F5F}" type="presParOf" srcId="{4A0EE83F-B2E2-4463-8EDD-7D265C91EA7F}" destId="{2FD33A19-FFF1-4843-BACA-BBB1A6F25103}" srcOrd="2" destOrd="0" presId="urn:microsoft.com/office/officeart/2005/8/layout/pList2"/>
    <dgm:cxn modelId="{098D404E-C138-4979-B551-FAAA2AF46EC2}" type="presParOf" srcId="{27A908DE-068D-434D-ADBF-EF340EF36B43}" destId="{6B2C7C72-7395-4A36-92AD-15401EF99622}" srcOrd="3" destOrd="0" presId="urn:microsoft.com/office/officeart/2005/8/layout/pList2"/>
    <dgm:cxn modelId="{0CD23CAE-2A92-4151-98C8-1B23CE09F18E}" type="presParOf" srcId="{27A908DE-068D-434D-ADBF-EF340EF36B43}" destId="{CBCD9AD7-C8D3-4CD3-BF84-C203FCFB6998}" srcOrd="4" destOrd="0" presId="urn:microsoft.com/office/officeart/2005/8/layout/pList2"/>
    <dgm:cxn modelId="{DA895C07-11D7-435A-8BB9-FD1F5BF27789}" type="presParOf" srcId="{CBCD9AD7-C8D3-4CD3-BF84-C203FCFB6998}" destId="{4F33BB86-12B5-433B-B443-3D5839636F43}" srcOrd="0" destOrd="0" presId="urn:microsoft.com/office/officeart/2005/8/layout/pList2"/>
    <dgm:cxn modelId="{D4DE4194-62CA-4C63-B260-E72266D0680B}" type="presParOf" srcId="{CBCD9AD7-C8D3-4CD3-BF84-C203FCFB6998}" destId="{EE6DDB00-BE47-4AB1-8476-02C4DF0A7342}" srcOrd="1" destOrd="0" presId="urn:microsoft.com/office/officeart/2005/8/layout/pList2"/>
    <dgm:cxn modelId="{745F3EF0-C476-44D7-9F97-45748B2AF124}" type="presParOf" srcId="{CBCD9AD7-C8D3-4CD3-BF84-C203FCFB6998}" destId="{5F77FB75-3A39-4334-BCE9-A130C0E17A40}"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F15C0-A45F-4B2F-A031-2CE1BC17A94B}"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s-EC"/>
        </a:p>
      </dgm:t>
    </dgm:pt>
    <dgm:pt modelId="{4C284924-D2DE-48D6-AB1F-9EC20AF54373}">
      <dgm:prSet phldrT="[Text]" custT="1"/>
      <dgm:spPr/>
      <dgm:t>
        <a:bodyPr/>
        <a:lstStyle/>
        <a:p>
          <a:r>
            <a:rPr lang="es-EC" sz="1100" b="1" dirty="0" smtClean="0">
              <a:latin typeface="Century Gothic" pitchFamily="34" charset="0"/>
            </a:rPr>
            <a:t>Tamaño y crecimiento de la Población</a:t>
          </a:r>
          <a:endParaRPr lang="es-EC" sz="1100" dirty="0">
            <a:latin typeface="Century Gothic" pitchFamily="34" charset="0"/>
          </a:endParaRPr>
        </a:p>
      </dgm:t>
    </dgm:pt>
    <dgm:pt modelId="{ED4D08AB-28D5-49DE-AD2F-E6271770001F}" type="parTrans" cxnId="{911F0A13-4847-4452-83E5-A04E8DAA67F1}">
      <dgm:prSet/>
      <dgm:spPr/>
      <dgm:t>
        <a:bodyPr/>
        <a:lstStyle/>
        <a:p>
          <a:endParaRPr lang="es-EC" sz="3200">
            <a:latin typeface="Century Gothic" pitchFamily="34" charset="0"/>
          </a:endParaRPr>
        </a:p>
      </dgm:t>
    </dgm:pt>
    <dgm:pt modelId="{FB98932B-D968-4344-8145-C1858D89FF6D}" type="sibTrans" cxnId="{911F0A13-4847-4452-83E5-A04E8DAA67F1}">
      <dgm:prSet custT="1"/>
      <dgm:spPr/>
      <dgm:t>
        <a:bodyPr/>
        <a:lstStyle/>
        <a:p>
          <a:endParaRPr lang="es-EC" sz="1000" dirty="0">
            <a:latin typeface="Century Gothic" pitchFamily="34" charset="0"/>
          </a:endParaRPr>
        </a:p>
      </dgm:t>
    </dgm:pt>
    <dgm:pt modelId="{F2E32C9D-1F0A-49C4-8AA2-DBB4D59B8F26}">
      <dgm:prSet phldrT="[Text]" custT="1"/>
      <dgm:spPr/>
      <dgm:t>
        <a:bodyPr/>
        <a:lstStyle/>
        <a:p>
          <a:r>
            <a:rPr lang="es-EC" sz="1100" dirty="0" smtClean="0">
              <a:latin typeface="Century Gothic" pitchFamily="34" charset="0"/>
            </a:rPr>
            <a:t> Crecimiento de la población.</a:t>
          </a:r>
          <a:endParaRPr lang="es-EC" sz="1100" dirty="0">
            <a:latin typeface="Century Gothic" pitchFamily="34" charset="0"/>
          </a:endParaRPr>
        </a:p>
      </dgm:t>
    </dgm:pt>
    <dgm:pt modelId="{36B3ADA5-283E-478A-B039-655FC63DB87F}" type="parTrans" cxnId="{0E2D2B1E-760F-4009-8B79-0AC6627EB762}">
      <dgm:prSet/>
      <dgm:spPr/>
      <dgm:t>
        <a:bodyPr/>
        <a:lstStyle/>
        <a:p>
          <a:endParaRPr lang="es-EC" sz="3200">
            <a:latin typeface="Century Gothic" pitchFamily="34" charset="0"/>
          </a:endParaRPr>
        </a:p>
      </dgm:t>
    </dgm:pt>
    <dgm:pt modelId="{49CF4186-8124-4771-89E5-C5677F4F0B60}" type="sibTrans" cxnId="{0E2D2B1E-760F-4009-8B79-0AC6627EB762}">
      <dgm:prSet/>
      <dgm:spPr/>
      <dgm:t>
        <a:bodyPr/>
        <a:lstStyle/>
        <a:p>
          <a:endParaRPr lang="es-EC" sz="3200">
            <a:latin typeface="Century Gothic" pitchFamily="34" charset="0"/>
          </a:endParaRPr>
        </a:p>
      </dgm:t>
    </dgm:pt>
    <dgm:pt modelId="{1FBA6E00-C0EC-4875-ACB8-9D5FC0E82ECE}">
      <dgm:prSet phldrT="[Text]" custT="1"/>
      <dgm:spPr/>
      <dgm:t>
        <a:bodyPr/>
        <a:lstStyle/>
        <a:p>
          <a:r>
            <a:rPr lang="es-EC" sz="1100" b="1" dirty="0" smtClean="0">
              <a:latin typeface="Century Gothic" pitchFamily="34" charset="0"/>
            </a:rPr>
            <a:t>Gustos y Preferencias</a:t>
          </a:r>
          <a:endParaRPr lang="es-EC" sz="1100" dirty="0">
            <a:latin typeface="Century Gothic" pitchFamily="34" charset="0"/>
          </a:endParaRPr>
        </a:p>
      </dgm:t>
    </dgm:pt>
    <dgm:pt modelId="{DB534969-4C60-447D-BFCC-1ACBFA466D30}" type="parTrans" cxnId="{33E8BDC9-01D2-41F4-BDE4-7E235A131C9E}">
      <dgm:prSet/>
      <dgm:spPr/>
      <dgm:t>
        <a:bodyPr/>
        <a:lstStyle/>
        <a:p>
          <a:endParaRPr lang="es-EC" sz="3200">
            <a:latin typeface="Century Gothic" pitchFamily="34" charset="0"/>
          </a:endParaRPr>
        </a:p>
      </dgm:t>
    </dgm:pt>
    <dgm:pt modelId="{19A1AA22-E01D-4B89-A4BD-15AD6F0AA424}" type="sibTrans" cxnId="{33E8BDC9-01D2-41F4-BDE4-7E235A131C9E}">
      <dgm:prSet custT="1"/>
      <dgm:spPr/>
      <dgm:t>
        <a:bodyPr/>
        <a:lstStyle/>
        <a:p>
          <a:endParaRPr lang="es-EC" sz="1000">
            <a:latin typeface="Century Gothic" pitchFamily="34" charset="0"/>
          </a:endParaRPr>
        </a:p>
      </dgm:t>
    </dgm:pt>
    <dgm:pt modelId="{1E731019-3EBB-48DA-A82D-0A12C67A5F4A}">
      <dgm:prSet phldrT="[Text]" custT="1"/>
      <dgm:spPr/>
      <dgm:t>
        <a:bodyPr/>
        <a:lstStyle/>
        <a:p>
          <a:r>
            <a:rPr lang="es-EC" sz="1100" dirty="0" smtClean="0">
              <a:latin typeface="Century Gothic" pitchFamily="34" charset="0"/>
            </a:rPr>
            <a:t>Preferencias del tipo de asesoría.</a:t>
          </a:r>
          <a:endParaRPr lang="es-EC" sz="1100" dirty="0">
            <a:latin typeface="Century Gothic" pitchFamily="34" charset="0"/>
          </a:endParaRPr>
        </a:p>
      </dgm:t>
    </dgm:pt>
    <dgm:pt modelId="{A909DDE9-424F-4F71-8195-132DB51BB0A5}" type="parTrans" cxnId="{B28C329F-71EC-4588-B5C7-CA8A67E9A97E}">
      <dgm:prSet/>
      <dgm:spPr/>
      <dgm:t>
        <a:bodyPr/>
        <a:lstStyle/>
        <a:p>
          <a:endParaRPr lang="es-EC" sz="3200">
            <a:latin typeface="Century Gothic" pitchFamily="34" charset="0"/>
          </a:endParaRPr>
        </a:p>
      </dgm:t>
    </dgm:pt>
    <dgm:pt modelId="{22A739E9-C50C-4012-A24F-5166CE3D2C8D}" type="sibTrans" cxnId="{B28C329F-71EC-4588-B5C7-CA8A67E9A97E}">
      <dgm:prSet/>
      <dgm:spPr/>
      <dgm:t>
        <a:bodyPr/>
        <a:lstStyle/>
        <a:p>
          <a:endParaRPr lang="es-EC" sz="3200">
            <a:latin typeface="Century Gothic" pitchFamily="34" charset="0"/>
          </a:endParaRPr>
        </a:p>
      </dgm:t>
    </dgm:pt>
    <dgm:pt modelId="{70B10B41-ECC7-4BD1-979A-DC41B8CE9E6F}">
      <dgm:prSet phldrT="[Text]" custT="1"/>
      <dgm:spPr/>
      <dgm:t>
        <a:bodyPr/>
        <a:lstStyle/>
        <a:p>
          <a:pPr algn="ctr"/>
          <a:r>
            <a:rPr lang="es-EC" sz="1100" b="1" dirty="0" smtClean="0">
              <a:latin typeface="Century Gothic" pitchFamily="34" charset="0"/>
            </a:rPr>
            <a:t>Nivel de Ingreso</a:t>
          </a:r>
          <a:endParaRPr lang="es-EC" sz="1100" dirty="0">
            <a:latin typeface="Century Gothic" pitchFamily="34" charset="0"/>
          </a:endParaRPr>
        </a:p>
      </dgm:t>
    </dgm:pt>
    <dgm:pt modelId="{C2826A8A-6AB6-4590-B493-60A6CBDD5729}" type="parTrans" cxnId="{9CB6B0CD-2C8E-4FD1-B722-1C0B7E68843A}">
      <dgm:prSet/>
      <dgm:spPr/>
      <dgm:t>
        <a:bodyPr/>
        <a:lstStyle/>
        <a:p>
          <a:endParaRPr lang="es-EC" sz="3200">
            <a:latin typeface="Century Gothic" pitchFamily="34" charset="0"/>
          </a:endParaRPr>
        </a:p>
      </dgm:t>
    </dgm:pt>
    <dgm:pt modelId="{2D824B5F-104E-4DD1-81F0-F338AA094DCE}" type="sibTrans" cxnId="{9CB6B0CD-2C8E-4FD1-B722-1C0B7E68843A}">
      <dgm:prSet/>
      <dgm:spPr/>
      <dgm:t>
        <a:bodyPr/>
        <a:lstStyle/>
        <a:p>
          <a:endParaRPr lang="es-EC" sz="3200">
            <a:latin typeface="Century Gothic" pitchFamily="34" charset="0"/>
          </a:endParaRPr>
        </a:p>
      </dgm:t>
    </dgm:pt>
    <dgm:pt modelId="{A9D87DBD-A3C1-4064-9266-851FC0A9CF7E}">
      <dgm:prSet phldrT="[Text]" custT="1"/>
      <dgm:spPr/>
      <dgm:t>
        <a:bodyPr/>
        <a:lstStyle/>
        <a:p>
          <a:r>
            <a:rPr lang="es-EC" sz="1100" dirty="0" smtClean="0">
              <a:latin typeface="Century Gothic" pitchFamily="34" charset="0"/>
            </a:rPr>
            <a:t>Capacidad de pago</a:t>
          </a:r>
          <a:endParaRPr lang="es-EC" sz="1100" dirty="0">
            <a:latin typeface="Century Gothic" pitchFamily="34" charset="0"/>
          </a:endParaRPr>
        </a:p>
      </dgm:t>
    </dgm:pt>
    <dgm:pt modelId="{7AA8CC5B-8F5D-40AA-9F75-F140082364AD}" type="parTrans" cxnId="{86A21A17-F5C7-4826-807B-975E3B997523}">
      <dgm:prSet/>
      <dgm:spPr/>
      <dgm:t>
        <a:bodyPr/>
        <a:lstStyle/>
        <a:p>
          <a:endParaRPr lang="es-EC" sz="3200">
            <a:latin typeface="Century Gothic" pitchFamily="34" charset="0"/>
          </a:endParaRPr>
        </a:p>
      </dgm:t>
    </dgm:pt>
    <dgm:pt modelId="{3C58C637-AB8B-44FB-AD73-1FB6E2367C6B}" type="sibTrans" cxnId="{86A21A17-F5C7-4826-807B-975E3B997523}">
      <dgm:prSet/>
      <dgm:spPr/>
      <dgm:t>
        <a:bodyPr/>
        <a:lstStyle/>
        <a:p>
          <a:endParaRPr lang="es-EC" sz="3200">
            <a:latin typeface="Century Gothic" pitchFamily="34" charset="0"/>
          </a:endParaRPr>
        </a:p>
      </dgm:t>
    </dgm:pt>
    <dgm:pt modelId="{AAE0C486-C3E2-44D3-8CE5-841F30809F3C}">
      <dgm:prSet phldrT="[Text]" custT="1"/>
      <dgm:spPr/>
      <dgm:t>
        <a:bodyPr/>
        <a:lstStyle/>
        <a:p>
          <a:r>
            <a:rPr lang="es-EC" sz="1100" dirty="0" smtClean="0">
              <a:latin typeface="Century Gothic" pitchFamily="34" charset="0"/>
            </a:rPr>
            <a:t> Servicios Adicionales</a:t>
          </a:r>
          <a:endParaRPr lang="es-EC" sz="1100" dirty="0">
            <a:latin typeface="Century Gothic" pitchFamily="34" charset="0"/>
          </a:endParaRPr>
        </a:p>
      </dgm:t>
    </dgm:pt>
    <dgm:pt modelId="{E76F9984-9A68-4CED-8ADD-EF12D3D5727E}" type="parTrans" cxnId="{E81648D3-4242-4601-8897-19170254CDE5}">
      <dgm:prSet/>
      <dgm:spPr/>
      <dgm:t>
        <a:bodyPr/>
        <a:lstStyle/>
        <a:p>
          <a:endParaRPr lang="es-EC" sz="3200">
            <a:latin typeface="Century Gothic" pitchFamily="34" charset="0"/>
          </a:endParaRPr>
        </a:p>
      </dgm:t>
    </dgm:pt>
    <dgm:pt modelId="{51D373C8-3B9A-4773-A743-ED476058871A}" type="sibTrans" cxnId="{E81648D3-4242-4601-8897-19170254CDE5}">
      <dgm:prSet/>
      <dgm:spPr/>
      <dgm:t>
        <a:bodyPr/>
        <a:lstStyle/>
        <a:p>
          <a:endParaRPr lang="es-EC" sz="3200">
            <a:latin typeface="Century Gothic" pitchFamily="34" charset="0"/>
          </a:endParaRPr>
        </a:p>
      </dgm:t>
    </dgm:pt>
    <dgm:pt modelId="{0F027CF5-4F37-4F39-84C4-4B3D07B6E12E}" type="pres">
      <dgm:prSet presAssocID="{B38F15C0-A45F-4B2F-A031-2CE1BC17A94B}" presName="linearFlow" presStyleCnt="0">
        <dgm:presLayoutVars>
          <dgm:dir/>
          <dgm:animLvl val="lvl"/>
          <dgm:resizeHandles val="exact"/>
        </dgm:presLayoutVars>
      </dgm:prSet>
      <dgm:spPr/>
      <dgm:t>
        <a:bodyPr/>
        <a:lstStyle/>
        <a:p>
          <a:endParaRPr lang="es-EC"/>
        </a:p>
      </dgm:t>
    </dgm:pt>
    <dgm:pt modelId="{AF4EA247-D8A1-4652-97ED-BAE3A0866CF2}" type="pres">
      <dgm:prSet presAssocID="{4C284924-D2DE-48D6-AB1F-9EC20AF54373}" presName="composite" presStyleCnt="0"/>
      <dgm:spPr/>
    </dgm:pt>
    <dgm:pt modelId="{767052E6-D663-4ED7-9B01-D96AD281B589}" type="pres">
      <dgm:prSet presAssocID="{4C284924-D2DE-48D6-AB1F-9EC20AF54373}" presName="parTx" presStyleLbl="node1" presStyleIdx="0" presStyleCnt="3">
        <dgm:presLayoutVars>
          <dgm:chMax val="0"/>
          <dgm:chPref val="0"/>
          <dgm:bulletEnabled val="1"/>
        </dgm:presLayoutVars>
      </dgm:prSet>
      <dgm:spPr/>
      <dgm:t>
        <a:bodyPr/>
        <a:lstStyle/>
        <a:p>
          <a:endParaRPr lang="es-EC"/>
        </a:p>
      </dgm:t>
    </dgm:pt>
    <dgm:pt modelId="{382D9A80-3D43-4F34-A84E-E361EE3B32B9}" type="pres">
      <dgm:prSet presAssocID="{4C284924-D2DE-48D6-AB1F-9EC20AF54373}" presName="parSh" presStyleLbl="node1" presStyleIdx="0" presStyleCnt="3" custLinFactNeighborX="-181" custLinFactNeighborY="-53723"/>
      <dgm:spPr/>
      <dgm:t>
        <a:bodyPr/>
        <a:lstStyle/>
        <a:p>
          <a:endParaRPr lang="es-EC"/>
        </a:p>
      </dgm:t>
    </dgm:pt>
    <dgm:pt modelId="{B5F1BED4-3511-41D4-9972-D19EB6D5EFCA}" type="pres">
      <dgm:prSet presAssocID="{4C284924-D2DE-48D6-AB1F-9EC20AF54373}" presName="desTx" presStyleLbl="fgAcc1" presStyleIdx="0" presStyleCnt="3" custScaleY="42849" custLinFactNeighborX="2044" custLinFactNeighborY="-24667">
        <dgm:presLayoutVars>
          <dgm:bulletEnabled val="1"/>
        </dgm:presLayoutVars>
      </dgm:prSet>
      <dgm:spPr/>
      <dgm:t>
        <a:bodyPr/>
        <a:lstStyle/>
        <a:p>
          <a:endParaRPr lang="es-EC"/>
        </a:p>
      </dgm:t>
    </dgm:pt>
    <dgm:pt modelId="{39E4164F-45D6-456B-BA06-11C2EC35FC1C}" type="pres">
      <dgm:prSet presAssocID="{FB98932B-D968-4344-8145-C1858D89FF6D}" presName="sibTrans" presStyleLbl="sibTrans2D1" presStyleIdx="0" presStyleCnt="2"/>
      <dgm:spPr/>
      <dgm:t>
        <a:bodyPr/>
        <a:lstStyle/>
        <a:p>
          <a:endParaRPr lang="es-EC"/>
        </a:p>
      </dgm:t>
    </dgm:pt>
    <dgm:pt modelId="{6D5CEF7A-A180-44DE-BE3F-A847EE9113C2}" type="pres">
      <dgm:prSet presAssocID="{FB98932B-D968-4344-8145-C1858D89FF6D}" presName="connTx" presStyleLbl="sibTrans2D1" presStyleIdx="0" presStyleCnt="2"/>
      <dgm:spPr/>
      <dgm:t>
        <a:bodyPr/>
        <a:lstStyle/>
        <a:p>
          <a:endParaRPr lang="es-EC"/>
        </a:p>
      </dgm:t>
    </dgm:pt>
    <dgm:pt modelId="{13D77F67-54CE-44A5-ACF8-32E0D3321A5F}" type="pres">
      <dgm:prSet presAssocID="{1FBA6E00-C0EC-4875-ACB8-9D5FC0E82ECE}" presName="composite" presStyleCnt="0"/>
      <dgm:spPr/>
    </dgm:pt>
    <dgm:pt modelId="{D840AF28-6024-4D14-BD9C-9B7F1A459362}" type="pres">
      <dgm:prSet presAssocID="{1FBA6E00-C0EC-4875-ACB8-9D5FC0E82ECE}" presName="parTx" presStyleLbl="node1" presStyleIdx="0" presStyleCnt="3">
        <dgm:presLayoutVars>
          <dgm:chMax val="0"/>
          <dgm:chPref val="0"/>
          <dgm:bulletEnabled val="1"/>
        </dgm:presLayoutVars>
      </dgm:prSet>
      <dgm:spPr/>
      <dgm:t>
        <a:bodyPr/>
        <a:lstStyle/>
        <a:p>
          <a:endParaRPr lang="es-EC"/>
        </a:p>
      </dgm:t>
    </dgm:pt>
    <dgm:pt modelId="{4EC97B99-2CDD-4160-93FD-52BEDB9BC516}" type="pres">
      <dgm:prSet presAssocID="{1FBA6E00-C0EC-4875-ACB8-9D5FC0E82ECE}" presName="parSh" presStyleLbl="node1" presStyleIdx="1" presStyleCnt="3" custLinFactNeighborX="-1872" custLinFactNeighborY="-42620"/>
      <dgm:spPr/>
      <dgm:t>
        <a:bodyPr/>
        <a:lstStyle/>
        <a:p>
          <a:endParaRPr lang="es-EC"/>
        </a:p>
      </dgm:t>
    </dgm:pt>
    <dgm:pt modelId="{9B283CF3-F4A4-42BA-8511-6B96D20E787B}" type="pres">
      <dgm:prSet presAssocID="{1FBA6E00-C0EC-4875-ACB8-9D5FC0E82ECE}" presName="desTx" presStyleLbl="fgAcc1" presStyleIdx="1" presStyleCnt="3" custScaleY="47340" custLinFactNeighborX="-4189" custLinFactNeighborY="-28442">
        <dgm:presLayoutVars>
          <dgm:bulletEnabled val="1"/>
        </dgm:presLayoutVars>
      </dgm:prSet>
      <dgm:spPr/>
      <dgm:t>
        <a:bodyPr/>
        <a:lstStyle/>
        <a:p>
          <a:endParaRPr lang="es-EC"/>
        </a:p>
      </dgm:t>
    </dgm:pt>
    <dgm:pt modelId="{D860F748-6E09-4C6B-8ABC-B9FA292E270B}" type="pres">
      <dgm:prSet presAssocID="{19A1AA22-E01D-4B89-A4BD-15AD6F0AA424}" presName="sibTrans" presStyleLbl="sibTrans2D1" presStyleIdx="1" presStyleCnt="2"/>
      <dgm:spPr/>
      <dgm:t>
        <a:bodyPr/>
        <a:lstStyle/>
        <a:p>
          <a:endParaRPr lang="es-EC"/>
        </a:p>
      </dgm:t>
    </dgm:pt>
    <dgm:pt modelId="{5F09AF66-A01D-4133-B385-624F35A67044}" type="pres">
      <dgm:prSet presAssocID="{19A1AA22-E01D-4B89-A4BD-15AD6F0AA424}" presName="connTx" presStyleLbl="sibTrans2D1" presStyleIdx="1" presStyleCnt="2"/>
      <dgm:spPr/>
      <dgm:t>
        <a:bodyPr/>
        <a:lstStyle/>
        <a:p>
          <a:endParaRPr lang="es-EC"/>
        </a:p>
      </dgm:t>
    </dgm:pt>
    <dgm:pt modelId="{E41B9737-D122-4C42-9D07-7AF4FFFEFBBB}" type="pres">
      <dgm:prSet presAssocID="{70B10B41-ECC7-4BD1-979A-DC41B8CE9E6F}" presName="composite" presStyleCnt="0"/>
      <dgm:spPr/>
    </dgm:pt>
    <dgm:pt modelId="{F1B78380-6377-4B31-8F78-A6194E5322F7}" type="pres">
      <dgm:prSet presAssocID="{70B10B41-ECC7-4BD1-979A-DC41B8CE9E6F}" presName="parTx" presStyleLbl="node1" presStyleIdx="1" presStyleCnt="3">
        <dgm:presLayoutVars>
          <dgm:chMax val="0"/>
          <dgm:chPref val="0"/>
          <dgm:bulletEnabled val="1"/>
        </dgm:presLayoutVars>
      </dgm:prSet>
      <dgm:spPr/>
      <dgm:t>
        <a:bodyPr/>
        <a:lstStyle/>
        <a:p>
          <a:endParaRPr lang="es-EC"/>
        </a:p>
      </dgm:t>
    </dgm:pt>
    <dgm:pt modelId="{6A27B77F-ED1A-43C8-AA37-9A6BD300AECE}" type="pres">
      <dgm:prSet presAssocID="{70B10B41-ECC7-4BD1-979A-DC41B8CE9E6F}" presName="parSh" presStyleLbl="node1" presStyleIdx="2" presStyleCnt="3" custLinFactNeighborX="-3563" custLinFactNeighborY="-51440"/>
      <dgm:spPr/>
      <dgm:t>
        <a:bodyPr/>
        <a:lstStyle/>
        <a:p>
          <a:endParaRPr lang="es-EC"/>
        </a:p>
      </dgm:t>
    </dgm:pt>
    <dgm:pt modelId="{CA3C7D65-6F86-4FD9-A61B-A0AF578D4778}" type="pres">
      <dgm:prSet presAssocID="{70B10B41-ECC7-4BD1-979A-DC41B8CE9E6F}" presName="desTx" presStyleLbl="fgAcc1" presStyleIdx="2" presStyleCnt="3" custScaleX="84585" custScaleY="54597" custLinFactNeighborX="-4504" custLinFactNeighborY="-25279">
        <dgm:presLayoutVars>
          <dgm:bulletEnabled val="1"/>
        </dgm:presLayoutVars>
      </dgm:prSet>
      <dgm:spPr/>
      <dgm:t>
        <a:bodyPr/>
        <a:lstStyle/>
        <a:p>
          <a:endParaRPr lang="es-EC"/>
        </a:p>
      </dgm:t>
    </dgm:pt>
  </dgm:ptLst>
  <dgm:cxnLst>
    <dgm:cxn modelId="{B28C329F-71EC-4588-B5C7-CA8A67E9A97E}" srcId="{1FBA6E00-C0EC-4875-ACB8-9D5FC0E82ECE}" destId="{1E731019-3EBB-48DA-A82D-0A12C67A5F4A}" srcOrd="0" destOrd="0" parTransId="{A909DDE9-424F-4F71-8195-132DB51BB0A5}" sibTransId="{22A739E9-C50C-4012-A24F-5166CE3D2C8D}"/>
    <dgm:cxn modelId="{D24E7B74-659B-4C77-8845-1A473C7871C9}" type="presOf" srcId="{70B10B41-ECC7-4BD1-979A-DC41B8CE9E6F}" destId="{F1B78380-6377-4B31-8F78-A6194E5322F7}" srcOrd="0" destOrd="0" presId="urn:microsoft.com/office/officeart/2005/8/layout/process3"/>
    <dgm:cxn modelId="{DD0C8958-3FEE-4D1C-AD6D-4C763F6DA21A}" type="presOf" srcId="{AAE0C486-C3E2-44D3-8CE5-841F30809F3C}" destId="{9B283CF3-F4A4-42BA-8511-6B96D20E787B}" srcOrd="0" destOrd="1" presId="urn:microsoft.com/office/officeart/2005/8/layout/process3"/>
    <dgm:cxn modelId="{911F0A13-4847-4452-83E5-A04E8DAA67F1}" srcId="{B38F15C0-A45F-4B2F-A031-2CE1BC17A94B}" destId="{4C284924-D2DE-48D6-AB1F-9EC20AF54373}" srcOrd="0" destOrd="0" parTransId="{ED4D08AB-28D5-49DE-AD2F-E6271770001F}" sibTransId="{FB98932B-D968-4344-8145-C1858D89FF6D}"/>
    <dgm:cxn modelId="{A183F085-6060-403C-A42F-F3D95EF5A2A2}" type="presOf" srcId="{1FBA6E00-C0EC-4875-ACB8-9D5FC0E82ECE}" destId="{4EC97B99-2CDD-4160-93FD-52BEDB9BC516}" srcOrd="1" destOrd="0" presId="urn:microsoft.com/office/officeart/2005/8/layout/process3"/>
    <dgm:cxn modelId="{29EF34BF-6365-4D82-9FA3-C1079C098E21}" type="presOf" srcId="{A9D87DBD-A3C1-4064-9266-851FC0A9CF7E}" destId="{CA3C7D65-6F86-4FD9-A61B-A0AF578D4778}" srcOrd="0" destOrd="0" presId="urn:microsoft.com/office/officeart/2005/8/layout/process3"/>
    <dgm:cxn modelId="{86A21A17-F5C7-4826-807B-975E3B997523}" srcId="{70B10B41-ECC7-4BD1-979A-DC41B8CE9E6F}" destId="{A9D87DBD-A3C1-4064-9266-851FC0A9CF7E}" srcOrd="0" destOrd="0" parTransId="{7AA8CC5B-8F5D-40AA-9F75-F140082364AD}" sibTransId="{3C58C637-AB8B-44FB-AD73-1FB6E2367C6B}"/>
    <dgm:cxn modelId="{4951B223-48F2-4A1F-B67F-53689F38E02E}" type="presOf" srcId="{70B10B41-ECC7-4BD1-979A-DC41B8CE9E6F}" destId="{6A27B77F-ED1A-43C8-AA37-9A6BD300AECE}" srcOrd="1" destOrd="0" presId="urn:microsoft.com/office/officeart/2005/8/layout/process3"/>
    <dgm:cxn modelId="{11D9EE39-2B5E-4982-85AC-4ABC77D5E9D5}" type="presOf" srcId="{1FBA6E00-C0EC-4875-ACB8-9D5FC0E82ECE}" destId="{D840AF28-6024-4D14-BD9C-9B7F1A459362}" srcOrd="0" destOrd="0" presId="urn:microsoft.com/office/officeart/2005/8/layout/process3"/>
    <dgm:cxn modelId="{8ABF4A93-8165-4D86-8DD2-46A8E53D1466}" type="presOf" srcId="{19A1AA22-E01D-4B89-A4BD-15AD6F0AA424}" destId="{5F09AF66-A01D-4133-B385-624F35A67044}" srcOrd="1" destOrd="0" presId="urn:microsoft.com/office/officeart/2005/8/layout/process3"/>
    <dgm:cxn modelId="{DC6C25A8-3DD1-41F7-AE76-23309D9F5533}" type="presOf" srcId="{4C284924-D2DE-48D6-AB1F-9EC20AF54373}" destId="{382D9A80-3D43-4F34-A84E-E361EE3B32B9}" srcOrd="1" destOrd="0" presId="urn:microsoft.com/office/officeart/2005/8/layout/process3"/>
    <dgm:cxn modelId="{D7C8109C-C60B-4399-BBCD-5595EB0F881F}" type="presOf" srcId="{F2E32C9D-1F0A-49C4-8AA2-DBB4D59B8F26}" destId="{B5F1BED4-3511-41D4-9972-D19EB6D5EFCA}" srcOrd="0" destOrd="0" presId="urn:microsoft.com/office/officeart/2005/8/layout/process3"/>
    <dgm:cxn modelId="{0E2D2B1E-760F-4009-8B79-0AC6627EB762}" srcId="{4C284924-D2DE-48D6-AB1F-9EC20AF54373}" destId="{F2E32C9D-1F0A-49C4-8AA2-DBB4D59B8F26}" srcOrd="0" destOrd="0" parTransId="{36B3ADA5-283E-478A-B039-655FC63DB87F}" sibTransId="{49CF4186-8124-4771-89E5-C5677F4F0B60}"/>
    <dgm:cxn modelId="{BDEB5173-3160-4EBF-A806-E27B8B397407}" type="presOf" srcId="{19A1AA22-E01D-4B89-A4BD-15AD6F0AA424}" destId="{D860F748-6E09-4C6B-8ABC-B9FA292E270B}" srcOrd="0" destOrd="0" presId="urn:microsoft.com/office/officeart/2005/8/layout/process3"/>
    <dgm:cxn modelId="{6AC09075-3C74-4864-8E2D-3C364935C8D7}" type="presOf" srcId="{B38F15C0-A45F-4B2F-A031-2CE1BC17A94B}" destId="{0F027CF5-4F37-4F39-84C4-4B3D07B6E12E}" srcOrd="0" destOrd="0" presId="urn:microsoft.com/office/officeart/2005/8/layout/process3"/>
    <dgm:cxn modelId="{9CB6B0CD-2C8E-4FD1-B722-1C0B7E68843A}" srcId="{B38F15C0-A45F-4B2F-A031-2CE1BC17A94B}" destId="{70B10B41-ECC7-4BD1-979A-DC41B8CE9E6F}" srcOrd="2" destOrd="0" parTransId="{C2826A8A-6AB6-4590-B493-60A6CBDD5729}" sibTransId="{2D824B5F-104E-4DD1-81F0-F338AA094DCE}"/>
    <dgm:cxn modelId="{33E8BDC9-01D2-41F4-BDE4-7E235A131C9E}" srcId="{B38F15C0-A45F-4B2F-A031-2CE1BC17A94B}" destId="{1FBA6E00-C0EC-4875-ACB8-9D5FC0E82ECE}" srcOrd="1" destOrd="0" parTransId="{DB534969-4C60-447D-BFCC-1ACBFA466D30}" sibTransId="{19A1AA22-E01D-4B89-A4BD-15AD6F0AA424}"/>
    <dgm:cxn modelId="{D3E4BC65-949C-4B6F-9B23-65760F658F0C}" type="presOf" srcId="{4C284924-D2DE-48D6-AB1F-9EC20AF54373}" destId="{767052E6-D663-4ED7-9B01-D96AD281B589}" srcOrd="0" destOrd="0" presId="urn:microsoft.com/office/officeart/2005/8/layout/process3"/>
    <dgm:cxn modelId="{762415C7-BD1B-4C4B-8D9F-6CCB0D2AA1E7}" type="presOf" srcId="{1E731019-3EBB-48DA-A82D-0A12C67A5F4A}" destId="{9B283CF3-F4A4-42BA-8511-6B96D20E787B}" srcOrd="0" destOrd="0" presId="urn:microsoft.com/office/officeart/2005/8/layout/process3"/>
    <dgm:cxn modelId="{B9F15D30-F2A7-4903-8CEB-B6FA16CE383B}" type="presOf" srcId="{FB98932B-D968-4344-8145-C1858D89FF6D}" destId="{39E4164F-45D6-456B-BA06-11C2EC35FC1C}" srcOrd="0" destOrd="0" presId="urn:microsoft.com/office/officeart/2005/8/layout/process3"/>
    <dgm:cxn modelId="{E81648D3-4242-4601-8897-19170254CDE5}" srcId="{1FBA6E00-C0EC-4875-ACB8-9D5FC0E82ECE}" destId="{AAE0C486-C3E2-44D3-8CE5-841F30809F3C}" srcOrd="1" destOrd="0" parTransId="{E76F9984-9A68-4CED-8ADD-EF12D3D5727E}" sibTransId="{51D373C8-3B9A-4773-A743-ED476058871A}"/>
    <dgm:cxn modelId="{5D9DB592-1653-47E8-BC43-C789BC96D65E}" type="presOf" srcId="{FB98932B-D968-4344-8145-C1858D89FF6D}" destId="{6D5CEF7A-A180-44DE-BE3F-A847EE9113C2}" srcOrd="1" destOrd="0" presId="urn:microsoft.com/office/officeart/2005/8/layout/process3"/>
    <dgm:cxn modelId="{02777C87-33D0-49E6-AF0E-9FD42E7B017C}" type="presParOf" srcId="{0F027CF5-4F37-4F39-84C4-4B3D07B6E12E}" destId="{AF4EA247-D8A1-4652-97ED-BAE3A0866CF2}" srcOrd="0" destOrd="0" presId="urn:microsoft.com/office/officeart/2005/8/layout/process3"/>
    <dgm:cxn modelId="{95C96092-4DCC-4C91-9F04-ABA40686865B}" type="presParOf" srcId="{AF4EA247-D8A1-4652-97ED-BAE3A0866CF2}" destId="{767052E6-D663-4ED7-9B01-D96AD281B589}" srcOrd="0" destOrd="0" presId="urn:microsoft.com/office/officeart/2005/8/layout/process3"/>
    <dgm:cxn modelId="{CBC577E6-0D91-4156-89E3-7AD1B5C61DD2}" type="presParOf" srcId="{AF4EA247-D8A1-4652-97ED-BAE3A0866CF2}" destId="{382D9A80-3D43-4F34-A84E-E361EE3B32B9}" srcOrd="1" destOrd="0" presId="urn:microsoft.com/office/officeart/2005/8/layout/process3"/>
    <dgm:cxn modelId="{BBB218EE-FC58-4510-8BCB-7E1D61BAF0F6}" type="presParOf" srcId="{AF4EA247-D8A1-4652-97ED-BAE3A0866CF2}" destId="{B5F1BED4-3511-41D4-9972-D19EB6D5EFCA}" srcOrd="2" destOrd="0" presId="urn:microsoft.com/office/officeart/2005/8/layout/process3"/>
    <dgm:cxn modelId="{9E8151A4-E961-4917-A318-7C9C3DFB5D37}" type="presParOf" srcId="{0F027CF5-4F37-4F39-84C4-4B3D07B6E12E}" destId="{39E4164F-45D6-456B-BA06-11C2EC35FC1C}" srcOrd="1" destOrd="0" presId="urn:microsoft.com/office/officeart/2005/8/layout/process3"/>
    <dgm:cxn modelId="{91F63EFA-DAF0-4C69-8BB1-4C652235B9DD}" type="presParOf" srcId="{39E4164F-45D6-456B-BA06-11C2EC35FC1C}" destId="{6D5CEF7A-A180-44DE-BE3F-A847EE9113C2}" srcOrd="0" destOrd="0" presId="urn:microsoft.com/office/officeart/2005/8/layout/process3"/>
    <dgm:cxn modelId="{4535D4EE-AEE0-495F-ADB1-798F7252CB9C}" type="presParOf" srcId="{0F027CF5-4F37-4F39-84C4-4B3D07B6E12E}" destId="{13D77F67-54CE-44A5-ACF8-32E0D3321A5F}" srcOrd="2" destOrd="0" presId="urn:microsoft.com/office/officeart/2005/8/layout/process3"/>
    <dgm:cxn modelId="{B876E984-5B73-485F-9EA8-1784EC676EE8}" type="presParOf" srcId="{13D77F67-54CE-44A5-ACF8-32E0D3321A5F}" destId="{D840AF28-6024-4D14-BD9C-9B7F1A459362}" srcOrd="0" destOrd="0" presId="urn:microsoft.com/office/officeart/2005/8/layout/process3"/>
    <dgm:cxn modelId="{7C1A1FFA-552C-4D3F-8494-B77BDB212A50}" type="presParOf" srcId="{13D77F67-54CE-44A5-ACF8-32E0D3321A5F}" destId="{4EC97B99-2CDD-4160-93FD-52BEDB9BC516}" srcOrd="1" destOrd="0" presId="urn:microsoft.com/office/officeart/2005/8/layout/process3"/>
    <dgm:cxn modelId="{F71CA39D-D185-4BBA-A1BB-4A9B29F6A2AD}" type="presParOf" srcId="{13D77F67-54CE-44A5-ACF8-32E0D3321A5F}" destId="{9B283CF3-F4A4-42BA-8511-6B96D20E787B}" srcOrd="2" destOrd="0" presId="urn:microsoft.com/office/officeart/2005/8/layout/process3"/>
    <dgm:cxn modelId="{4978200C-1840-4223-A5D6-C0984DEFAF17}" type="presParOf" srcId="{0F027CF5-4F37-4F39-84C4-4B3D07B6E12E}" destId="{D860F748-6E09-4C6B-8ABC-B9FA292E270B}" srcOrd="3" destOrd="0" presId="urn:microsoft.com/office/officeart/2005/8/layout/process3"/>
    <dgm:cxn modelId="{F4E2CC0A-4A98-489E-8341-CFA146AC66E1}" type="presParOf" srcId="{D860F748-6E09-4C6B-8ABC-B9FA292E270B}" destId="{5F09AF66-A01D-4133-B385-624F35A67044}" srcOrd="0" destOrd="0" presId="urn:microsoft.com/office/officeart/2005/8/layout/process3"/>
    <dgm:cxn modelId="{94B0AF74-C605-4BB2-84D8-ECA2104F9F67}" type="presParOf" srcId="{0F027CF5-4F37-4F39-84C4-4B3D07B6E12E}" destId="{E41B9737-D122-4C42-9D07-7AF4FFFEFBBB}" srcOrd="4" destOrd="0" presId="urn:microsoft.com/office/officeart/2005/8/layout/process3"/>
    <dgm:cxn modelId="{D85D89C7-6A54-448E-B051-202D62D33470}" type="presParOf" srcId="{E41B9737-D122-4C42-9D07-7AF4FFFEFBBB}" destId="{F1B78380-6377-4B31-8F78-A6194E5322F7}" srcOrd="0" destOrd="0" presId="urn:microsoft.com/office/officeart/2005/8/layout/process3"/>
    <dgm:cxn modelId="{2F6E48FC-8EF2-4C77-BD44-C16A761335D4}" type="presParOf" srcId="{E41B9737-D122-4C42-9D07-7AF4FFFEFBBB}" destId="{6A27B77F-ED1A-43C8-AA37-9A6BD300AECE}" srcOrd="1" destOrd="0" presId="urn:microsoft.com/office/officeart/2005/8/layout/process3"/>
    <dgm:cxn modelId="{69B95C2E-08B9-4A8E-80AE-9FC44EC98D22}" type="presParOf" srcId="{E41B9737-D122-4C42-9D07-7AF4FFFEFBBB}" destId="{CA3C7D65-6F86-4FD9-A61B-A0AF578D4778}"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8F15C0-A45F-4B2F-A031-2CE1BC17A94B}"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s-EC"/>
        </a:p>
      </dgm:t>
    </dgm:pt>
    <dgm:pt modelId="{4C284924-D2DE-48D6-AB1F-9EC20AF54373}">
      <dgm:prSet phldrT="[Text]" custT="1"/>
      <dgm:spPr/>
      <dgm:t>
        <a:bodyPr/>
        <a:lstStyle/>
        <a:p>
          <a:r>
            <a:rPr lang="es-EC" sz="1100" b="1" dirty="0" smtClean="0">
              <a:latin typeface="Century Gothic" pitchFamily="34" charset="0"/>
            </a:rPr>
            <a:t>Número de Competidores</a:t>
          </a:r>
          <a:endParaRPr lang="es-EC" sz="1100" dirty="0">
            <a:latin typeface="Century Gothic" pitchFamily="34" charset="0"/>
          </a:endParaRPr>
        </a:p>
      </dgm:t>
    </dgm:pt>
    <dgm:pt modelId="{ED4D08AB-28D5-49DE-AD2F-E6271770001F}" type="parTrans" cxnId="{911F0A13-4847-4452-83E5-A04E8DAA67F1}">
      <dgm:prSet/>
      <dgm:spPr/>
      <dgm:t>
        <a:bodyPr/>
        <a:lstStyle/>
        <a:p>
          <a:endParaRPr lang="es-EC" sz="3200">
            <a:latin typeface="Century Gothic" pitchFamily="34" charset="0"/>
          </a:endParaRPr>
        </a:p>
      </dgm:t>
    </dgm:pt>
    <dgm:pt modelId="{FB98932B-D968-4344-8145-C1858D89FF6D}" type="sibTrans" cxnId="{911F0A13-4847-4452-83E5-A04E8DAA67F1}">
      <dgm:prSet custT="1"/>
      <dgm:spPr/>
      <dgm:t>
        <a:bodyPr/>
        <a:lstStyle/>
        <a:p>
          <a:endParaRPr lang="es-EC" sz="1000" dirty="0">
            <a:latin typeface="Century Gothic" pitchFamily="34" charset="0"/>
          </a:endParaRPr>
        </a:p>
      </dgm:t>
    </dgm:pt>
    <dgm:pt modelId="{F2E32C9D-1F0A-49C4-8AA2-DBB4D59B8F26}">
      <dgm:prSet phldrT="[Text]" custT="1"/>
      <dgm:spPr/>
      <dgm:t>
        <a:bodyPr/>
        <a:lstStyle/>
        <a:p>
          <a:r>
            <a:rPr lang="es-EC" sz="1100" baseline="0" dirty="0" smtClean="0">
              <a:latin typeface="Century Gothic" pitchFamily="34" charset="0"/>
            </a:rPr>
            <a:t> Profesionales</a:t>
          </a:r>
          <a:endParaRPr lang="es-EC" sz="1100" dirty="0">
            <a:latin typeface="Century Gothic" pitchFamily="34" charset="0"/>
          </a:endParaRPr>
        </a:p>
      </dgm:t>
    </dgm:pt>
    <dgm:pt modelId="{36B3ADA5-283E-478A-B039-655FC63DB87F}" type="parTrans" cxnId="{0E2D2B1E-760F-4009-8B79-0AC6627EB762}">
      <dgm:prSet/>
      <dgm:spPr/>
      <dgm:t>
        <a:bodyPr/>
        <a:lstStyle/>
        <a:p>
          <a:endParaRPr lang="es-EC" sz="3200">
            <a:latin typeface="Century Gothic" pitchFamily="34" charset="0"/>
          </a:endParaRPr>
        </a:p>
      </dgm:t>
    </dgm:pt>
    <dgm:pt modelId="{49CF4186-8124-4771-89E5-C5677F4F0B60}" type="sibTrans" cxnId="{0E2D2B1E-760F-4009-8B79-0AC6627EB762}">
      <dgm:prSet/>
      <dgm:spPr/>
      <dgm:t>
        <a:bodyPr/>
        <a:lstStyle/>
        <a:p>
          <a:endParaRPr lang="es-EC" sz="3200">
            <a:latin typeface="Century Gothic" pitchFamily="34" charset="0"/>
          </a:endParaRPr>
        </a:p>
      </dgm:t>
    </dgm:pt>
    <dgm:pt modelId="{1FBA6E00-C0EC-4875-ACB8-9D5FC0E82ECE}">
      <dgm:prSet phldrT="[Text]" custT="1"/>
      <dgm:spPr/>
      <dgm:t>
        <a:bodyPr/>
        <a:lstStyle/>
        <a:p>
          <a:r>
            <a:rPr lang="es-EC" sz="1100" b="1" dirty="0" smtClean="0">
              <a:latin typeface="Century Gothic" pitchFamily="34" charset="0"/>
            </a:rPr>
            <a:t>Incursión de nuevos competidores</a:t>
          </a:r>
          <a:endParaRPr lang="es-EC" sz="1100" dirty="0">
            <a:latin typeface="Century Gothic" pitchFamily="34" charset="0"/>
          </a:endParaRPr>
        </a:p>
      </dgm:t>
    </dgm:pt>
    <dgm:pt modelId="{DB534969-4C60-447D-BFCC-1ACBFA466D30}" type="parTrans" cxnId="{33E8BDC9-01D2-41F4-BDE4-7E235A131C9E}">
      <dgm:prSet/>
      <dgm:spPr/>
      <dgm:t>
        <a:bodyPr/>
        <a:lstStyle/>
        <a:p>
          <a:endParaRPr lang="es-EC" sz="3200">
            <a:latin typeface="Century Gothic" pitchFamily="34" charset="0"/>
          </a:endParaRPr>
        </a:p>
      </dgm:t>
    </dgm:pt>
    <dgm:pt modelId="{19A1AA22-E01D-4B89-A4BD-15AD6F0AA424}" type="sibTrans" cxnId="{33E8BDC9-01D2-41F4-BDE4-7E235A131C9E}">
      <dgm:prSet custT="1"/>
      <dgm:spPr/>
      <dgm:t>
        <a:bodyPr/>
        <a:lstStyle/>
        <a:p>
          <a:endParaRPr lang="es-EC" sz="1000">
            <a:latin typeface="Century Gothic" pitchFamily="34" charset="0"/>
          </a:endParaRPr>
        </a:p>
      </dgm:t>
    </dgm:pt>
    <dgm:pt modelId="{1E731019-3EBB-48DA-A82D-0A12C67A5F4A}">
      <dgm:prSet phldrT="[Text]" custT="1"/>
      <dgm:spPr/>
      <dgm:t>
        <a:bodyPr/>
        <a:lstStyle/>
        <a:p>
          <a:r>
            <a:rPr lang="es-EC" sz="1100" dirty="0" smtClean="0">
              <a:latin typeface="Century Gothic" pitchFamily="34" charset="0"/>
            </a:rPr>
            <a:t>Posibilidades bajas de competidores, por que existen barreras de entradas</a:t>
          </a:r>
          <a:endParaRPr lang="es-EC" sz="1100" dirty="0">
            <a:latin typeface="Century Gothic" pitchFamily="34" charset="0"/>
          </a:endParaRPr>
        </a:p>
      </dgm:t>
    </dgm:pt>
    <dgm:pt modelId="{A909DDE9-424F-4F71-8195-132DB51BB0A5}" type="parTrans" cxnId="{B28C329F-71EC-4588-B5C7-CA8A67E9A97E}">
      <dgm:prSet/>
      <dgm:spPr/>
      <dgm:t>
        <a:bodyPr/>
        <a:lstStyle/>
        <a:p>
          <a:endParaRPr lang="es-EC" sz="3200">
            <a:latin typeface="Century Gothic" pitchFamily="34" charset="0"/>
          </a:endParaRPr>
        </a:p>
      </dgm:t>
    </dgm:pt>
    <dgm:pt modelId="{22A739E9-C50C-4012-A24F-5166CE3D2C8D}" type="sibTrans" cxnId="{B28C329F-71EC-4588-B5C7-CA8A67E9A97E}">
      <dgm:prSet/>
      <dgm:spPr/>
      <dgm:t>
        <a:bodyPr/>
        <a:lstStyle/>
        <a:p>
          <a:endParaRPr lang="es-EC" sz="3200">
            <a:latin typeface="Century Gothic" pitchFamily="34" charset="0"/>
          </a:endParaRPr>
        </a:p>
      </dgm:t>
    </dgm:pt>
    <dgm:pt modelId="{70B10B41-ECC7-4BD1-979A-DC41B8CE9E6F}">
      <dgm:prSet phldrT="[Text]" custT="1"/>
      <dgm:spPr/>
      <dgm:t>
        <a:bodyPr/>
        <a:lstStyle/>
        <a:p>
          <a:pPr algn="ctr"/>
          <a:r>
            <a:rPr lang="es-EC" sz="1100" dirty="0" smtClean="0">
              <a:latin typeface="Century Gothic" pitchFamily="34" charset="0"/>
            </a:rPr>
            <a:t>Capacidad de Inversión fija</a:t>
          </a:r>
          <a:endParaRPr lang="es-EC" sz="1100" dirty="0">
            <a:latin typeface="Century Gothic" pitchFamily="34" charset="0"/>
          </a:endParaRPr>
        </a:p>
      </dgm:t>
    </dgm:pt>
    <dgm:pt modelId="{C2826A8A-6AB6-4590-B493-60A6CBDD5729}" type="parTrans" cxnId="{9CB6B0CD-2C8E-4FD1-B722-1C0B7E68843A}">
      <dgm:prSet/>
      <dgm:spPr/>
      <dgm:t>
        <a:bodyPr/>
        <a:lstStyle/>
        <a:p>
          <a:endParaRPr lang="es-EC" sz="3200">
            <a:latin typeface="Century Gothic" pitchFamily="34" charset="0"/>
          </a:endParaRPr>
        </a:p>
      </dgm:t>
    </dgm:pt>
    <dgm:pt modelId="{2D824B5F-104E-4DD1-81F0-F338AA094DCE}" type="sibTrans" cxnId="{9CB6B0CD-2C8E-4FD1-B722-1C0B7E68843A}">
      <dgm:prSet/>
      <dgm:spPr/>
      <dgm:t>
        <a:bodyPr/>
        <a:lstStyle/>
        <a:p>
          <a:endParaRPr lang="es-EC" sz="3200">
            <a:latin typeface="Century Gothic" pitchFamily="34" charset="0"/>
          </a:endParaRPr>
        </a:p>
      </dgm:t>
    </dgm:pt>
    <dgm:pt modelId="{A9D87DBD-A3C1-4064-9266-851FC0A9CF7E}">
      <dgm:prSet phldrT="[Text]" custT="1"/>
      <dgm:spPr/>
      <dgm:t>
        <a:bodyPr/>
        <a:lstStyle/>
        <a:p>
          <a:r>
            <a:rPr lang="es-EC" sz="1100" dirty="0" smtClean="0">
              <a:latin typeface="Century Gothic" pitchFamily="34" charset="0"/>
            </a:rPr>
            <a:t> Depende de la tecnología ,adquisición de equipos, arriendo y salario del personal. </a:t>
          </a:r>
          <a:endParaRPr lang="es-EC" sz="1100" dirty="0">
            <a:latin typeface="Century Gothic" pitchFamily="34" charset="0"/>
          </a:endParaRPr>
        </a:p>
      </dgm:t>
    </dgm:pt>
    <dgm:pt modelId="{7AA8CC5B-8F5D-40AA-9F75-F140082364AD}" type="parTrans" cxnId="{86A21A17-F5C7-4826-807B-975E3B997523}">
      <dgm:prSet/>
      <dgm:spPr/>
      <dgm:t>
        <a:bodyPr/>
        <a:lstStyle/>
        <a:p>
          <a:endParaRPr lang="es-EC" sz="3200">
            <a:latin typeface="Century Gothic" pitchFamily="34" charset="0"/>
          </a:endParaRPr>
        </a:p>
      </dgm:t>
    </dgm:pt>
    <dgm:pt modelId="{3C58C637-AB8B-44FB-AD73-1FB6E2367C6B}" type="sibTrans" cxnId="{86A21A17-F5C7-4826-807B-975E3B997523}">
      <dgm:prSet/>
      <dgm:spPr/>
      <dgm:t>
        <a:bodyPr/>
        <a:lstStyle/>
        <a:p>
          <a:endParaRPr lang="es-EC" sz="3200">
            <a:latin typeface="Century Gothic" pitchFamily="34" charset="0"/>
          </a:endParaRPr>
        </a:p>
      </dgm:t>
    </dgm:pt>
    <dgm:pt modelId="{1391B0DD-D949-4543-9CE3-19B14CC3CB09}">
      <dgm:prSet phldrT="[Text]" custT="1"/>
      <dgm:spPr/>
      <dgm:t>
        <a:bodyPr/>
        <a:lstStyle/>
        <a:p>
          <a:r>
            <a:rPr lang="es-EC" sz="1100" dirty="0" smtClean="0">
              <a:latin typeface="Century Gothic" pitchFamily="34" charset="0"/>
            </a:rPr>
            <a:t>Precios de los servicios relacionados</a:t>
          </a:r>
          <a:endParaRPr lang="es-EC" sz="1100" dirty="0">
            <a:latin typeface="Century Gothic" pitchFamily="34" charset="0"/>
          </a:endParaRPr>
        </a:p>
      </dgm:t>
    </dgm:pt>
    <dgm:pt modelId="{80FFCB9A-7CA6-4142-8F28-DDF365E32B93}" type="parTrans" cxnId="{FFA5EF66-23F7-4020-ACEF-A59A1EF8B3A6}">
      <dgm:prSet/>
      <dgm:spPr/>
      <dgm:t>
        <a:bodyPr/>
        <a:lstStyle/>
        <a:p>
          <a:endParaRPr lang="es-EC"/>
        </a:p>
      </dgm:t>
    </dgm:pt>
    <dgm:pt modelId="{0F103609-1E63-4308-8015-75FB3688BECA}" type="sibTrans" cxnId="{FFA5EF66-23F7-4020-ACEF-A59A1EF8B3A6}">
      <dgm:prSet/>
      <dgm:spPr/>
      <dgm:t>
        <a:bodyPr/>
        <a:lstStyle/>
        <a:p>
          <a:endParaRPr lang="es-EC"/>
        </a:p>
      </dgm:t>
    </dgm:pt>
    <dgm:pt modelId="{9E5952B0-FD0D-4F1B-8CFD-4B93B5408DC3}">
      <dgm:prSet phldrT="[Text]" custT="1"/>
      <dgm:spPr/>
      <dgm:t>
        <a:bodyPr/>
        <a:lstStyle/>
        <a:p>
          <a:r>
            <a:rPr lang="es-EC" sz="1100" dirty="0" smtClean="0">
              <a:latin typeface="Century Gothic" pitchFamily="34" charset="0"/>
            </a:rPr>
            <a:t>Enfocarse en factores de utilidad, suministros, mano de obra.</a:t>
          </a:r>
          <a:endParaRPr lang="es-EC" sz="1100" dirty="0">
            <a:latin typeface="Century Gothic" pitchFamily="34" charset="0"/>
          </a:endParaRPr>
        </a:p>
      </dgm:t>
    </dgm:pt>
    <dgm:pt modelId="{25DCE6FF-CBA1-4A8F-9219-03A8EE7C07C4}" type="parTrans" cxnId="{E2D2BB4F-F426-4B7E-85EE-EC78BC089385}">
      <dgm:prSet/>
      <dgm:spPr/>
      <dgm:t>
        <a:bodyPr/>
        <a:lstStyle/>
        <a:p>
          <a:endParaRPr lang="es-EC"/>
        </a:p>
      </dgm:t>
    </dgm:pt>
    <dgm:pt modelId="{8514C510-522F-4965-BA0B-CAECBFBA335A}" type="sibTrans" cxnId="{E2D2BB4F-F426-4B7E-85EE-EC78BC089385}">
      <dgm:prSet/>
      <dgm:spPr/>
      <dgm:t>
        <a:bodyPr/>
        <a:lstStyle/>
        <a:p>
          <a:endParaRPr lang="es-EC"/>
        </a:p>
      </dgm:t>
    </dgm:pt>
    <dgm:pt modelId="{0F027CF5-4F37-4F39-84C4-4B3D07B6E12E}" type="pres">
      <dgm:prSet presAssocID="{B38F15C0-A45F-4B2F-A031-2CE1BC17A94B}" presName="linearFlow" presStyleCnt="0">
        <dgm:presLayoutVars>
          <dgm:dir/>
          <dgm:animLvl val="lvl"/>
          <dgm:resizeHandles val="exact"/>
        </dgm:presLayoutVars>
      </dgm:prSet>
      <dgm:spPr/>
      <dgm:t>
        <a:bodyPr/>
        <a:lstStyle/>
        <a:p>
          <a:endParaRPr lang="es-EC"/>
        </a:p>
      </dgm:t>
    </dgm:pt>
    <dgm:pt modelId="{AF4EA247-D8A1-4652-97ED-BAE3A0866CF2}" type="pres">
      <dgm:prSet presAssocID="{4C284924-D2DE-48D6-AB1F-9EC20AF54373}" presName="composite" presStyleCnt="0"/>
      <dgm:spPr/>
    </dgm:pt>
    <dgm:pt modelId="{767052E6-D663-4ED7-9B01-D96AD281B589}" type="pres">
      <dgm:prSet presAssocID="{4C284924-D2DE-48D6-AB1F-9EC20AF54373}" presName="parTx" presStyleLbl="node1" presStyleIdx="0" presStyleCnt="4">
        <dgm:presLayoutVars>
          <dgm:chMax val="0"/>
          <dgm:chPref val="0"/>
          <dgm:bulletEnabled val="1"/>
        </dgm:presLayoutVars>
      </dgm:prSet>
      <dgm:spPr/>
      <dgm:t>
        <a:bodyPr/>
        <a:lstStyle/>
        <a:p>
          <a:endParaRPr lang="es-EC"/>
        </a:p>
      </dgm:t>
    </dgm:pt>
    <dgm:pt modelId="{382D9A80-3D43-4F34-A84E-E361EE3B32B9}" type="pres">
      <dgm:prSet presAssocID="{4C284924-D2DE-48D6-AB1F-9EC20AF54373}" presName="parSh" presStyleLbl="node1" presStyleIdx="0" presStyleCnt="4" custLinFactNeighborX="-181" custLinFactNeighborY="-53723"/>
      <dgm:spPr/>
      <dgm:t>
        <a:bodyPr/>
        <a:lstStyle/>
        <a:p>
          <a:endParaRPr lang="es-EC"/>
        </a:p>
      </dgm:t>
    </dgm:pt>
    <dgm:pt modelId="{B5F1BED4-3511-41D4-9972-D19EB6D5EFCA}" type="pres">
      <dgm:prSet presAssocID="{4C284924-D2DE-48D6-AB1F-9EC20AF54373}" presName="desTx" presStyleLbl="fgAcc1" presStyleIdx="0" presStyleCnt="4" custScaleY="42849" custLinFactNeighborX="-8444" custLinFactNeighborY="-59521">
        <dgm:presLayoutVars>
          <dgm:bulletEnabled val="1"/>
        </dgm:presLayoutVars>
      </dgm:prSet>
      <dgm:spPr/>
      <dgm:t>
        <a:bodyPr/>
        <a:lstStyle/>
        <a:p>
          <a:endParaRPr lang="es-EC"/>
        </a:p>
      </dgm:t>
    </dgm:pt>
    <dgm:pt modelId="{39E4164F-45D6-456B-BA06-11C2EC35FC1C}" type="pres">
      <dgm:prSet presAssocID="{FB98932B-D968-4344-8145-C1858D89FF6D}" presName="sibTrans" presStyleLbl="sibTrans2D1" presStyleIdx="0" presStyleCnt="3"/>
      <dgm:spPr/>
      <dgm:t>
        <a:bodyPr/>
        <a:lstStyle/>
        <a:p>
          <a:endParaRPr lang="es-EC"/>
        </a:p>
      </dgm:t>
    </dgm:pt>
    <dgm:pt modelId="{6D5CEF7A-A180-44DE-BE3F-A847EE9113C2}" type="pres">
      <dgm:prSet presAssocID="{FB98932B-D968-4344-8145-C1858D89FF6D}" presName="connTx" presStyleLbl="sibTrans2D1" presStyleIdx="0" presStyleCnt="3"/>
      <dgm:spPr/>
      <dgm:t>
        <a:bodyPr/>
        <a:lstStyle/>
        <a:p>
          <a:endParaRPr lang="es-EC"/>
        </a:p>
      </dgm:t>
    </dgm:pt>
    <dgm:pt modelId="{13D77F67-54CE-44A5-ACF8-32E0D3321A5F}" type="pres">
      <dgm:prSet presAssocID="{1FBA6E00-C0EC-4875-ACB8-9D5FC0E82ECE}" presName="composite" presStyleCnt="0"/>
      <dgm:spPr/>
    </dgm:pt>
    <dgm:pt modelId="{D840AF28-6024-4D14-BD9C-9B7F1A459362}" type="pres">
      <dgm:prSet presAssocID="{1FBA6E00-C0EC-4875-ACB8-9D5FC0E82ECE}" presName="parTx" presStyleLbl="node1" presStyleIdx="0" presStyleCnt="4">
        <dgm:presLayoutVars>
          <dgm:chMax val="0"/>
          <dgm:chPref val="0"/>
          <dgm:bulletEnabled val="1"/>
        </dgm:presLayoutVars>
      </dgm:prSet>
      <dgm:spPr/>
      <dgm:t>
        <a:bodyPr/>
        <a:lstStyle/>
        <a:p>
          <a:endParaRPr lang="es-EC"/>
        </a:p>
      </dgm:t>
    </dgm:pt>
    <dgm:pt modelId="{4EC97B99-2CDD-4160-93FD-52BEDB9BC516}" type="pres">
      <dgm:prSet presAssocID="{1FBA6E00-C0EC-4875-ACB8-9D5FC0E82ECE}" presName="parSh" presStyleLbl="node1" presStyleIdx="1" presStyleCnt="4" custLinFactNeighborX="-1872" custLinFactNeighborY="-42620"/>
      <dgm:spPr/>
      <dgm:t>
        <a:bodyPr/>
        <a:lstStyle/>
        <a:p>
          <a:endParaRPr lang="es-EC"/>
        </a:p>
      </dgm:t>
    </dgm:pt>
    <dgm:pt modelId="{9B283CF3-F4A4-42BA-8511-6B96D20E787B}" type="pres">
      <dgm:prSet presAssocID="{1FBA6E00-C0EC-4875-ACB8-9D5FC0E82ECE}" presName="desTx" presStyleLbl="fgAcc1" presStyleIdx="1" presStyleCnt="4" custScaleY="121903" custLinFactNeighborX="-5860" custLinFactNeighborY="5936">
        <dgm:presLayoutVars>
          <dgm:bulletEnabled val="1"/>
        </dgm:presLayoutVars>
      </dgm:prSet>
      <dgm:spPr/>
      <dgm:t>
        <a:bodyPr/>
        <a:lstStyle/>
        <a:p>
          <a:endParaRPr lang="es-EC"/>
        </a:p>
      </dgm:t>
    </dgm:pt>
    <dgm:pt modelId="{D860F748-6E09-4C6B-8ABC-B9FA292E270B}" type="pres">
      <dgm:prSet presAssocID="{19A1AA22-E01D-4B89-A4BD-15AD6F0AA424}" presName="sibTrans" presStyleLbl="sibTrans2D1" presStyleIdx="1" presStyleCnt="3"/>
      <dgm:spPr/>
      <dgm:t>
        <a:bodyPr/>
        <a:lstStyle/>
        <a:p>
          <a:endParaRPr lang="es-EC"/>
        </a:p>
      </dgm:t>
    </dgm:pt>
    <dgm:pt modelId="{5F09AF66-A01D-4133-B385-624F35A67044}" type="pres">
      <dgm:prSet presAssocID="{19A1AA22-E01D-4B89-A4BD-15AD6F0AA424}" presName="connTx" presStyleLbl="sibTrans2D1" presStyleIdx="1" presStyleCnt="3"/>
      <dgm:spPr/>
      <dgm:t>
        <a:bodyPr/>
        <a:lstStyle/>
        <a:p>
          <a:endParaRPr lang="es-EC"/>
        </a:p>
      </dgm:t>
    </dgm:pt>
    <dgm:pt modelId="{E41B9737-D122-4C42-9D07-7AF4FFFEFBBB}" type="pres">
      <dgm:prSet presAssocID="{70B10B41-ECC7-4BD1-979A-DC41B8CE9E6F}" presName="composite" presStyleCnt="0"/>
      <dgm:spPr/>
    </dgm:pt>
    <dgm:pt modelId="{F1B78380-6377-4B31-8F78-A6194E5322F7}" type="pres">
      <dgm:prSet presAssocID="{70B10B41-ECC7-4BD1-979A-DC41B8CE9E6F}" presName="parTx" presStyleLbl="node1" presStyleIdx="1" presStyleCnt="4">
        <dgm:presLayoutVars>
          <dgm:chMax val="0"/>
          <dgm:chPref val="0"/>
          <dgm:bulletEnabled val="1"/>
        </dgm:presLayoutVars>
      </dgm:prSet>
      <dgm:spPr/>
      <dgm:t>
        <a:bodyPr/>
        <a:lstStyle/>
        <a:p>
          <a:endParaRPr lang="es-EC"/>
        </a:p>
      </dgm:t>
    </dgm:pt>
    <dgm:pt modelId="{6A27B77F-ED1A-43C8-AA37-9A6BD300AECE}" type="pres">
      <dgm:prSet presAssocID="{70B10B41-ECC7-4BD1-979A-DC41B8CE9E6F}" presName="parSh" presStyleLbl="node1" presStyleIdx="2" presStyleCnt="4" custLinFactNeighborX="-6975" custLinFactNeighborY="-33916"/>
      <dgm:spPr/>
      <dgm:t>
        <a:bodyPr/>
        <a:lstStyle/>
        <a:p>
          <a:endParaRPr lang="es-EC"/>
        </a:p>
      </dgm:t>
    </dgm:pt>
    <dgm:pt modelId="{CA3C7D65-6F86-4FD9-A61B-A0AF578D4778}" type="pres">
      <dgm:prSet presAssocID="{70B10B41-ECC7-4BD1-979A-DC41B8CE9E6F}" presName="desTx" presStyleLbl="fgAcc1" presStyleIdx="2" presStyleCnt="4" custScaleX="111996" custScaleY="117715" custLinFactNeighborX="-9369" custLinFactNeighborY="2311">
        <dgm:presLayoutVars>
          <dgm:bulletEnabled val="1"/>
        </dgm:presLayoutVars>
      </dgm:prSet>
      <dgm:spPr/>
      <dgm:t>
        <a:bodyPr/>
        <a:lstStyle/>
        <a:p>
          <a:endParaRPr lang="es-EC"/>
        </a:p>
      </dgm:t>
    </dgm:pt>
    <dgm:pt modelId="{E87A8204-A979-4802-8F74-617B895A4F3A}" type="pres">
      <dgm:prSet presAssocID="{2D824B5F-104E-4DD1-81F0-F338AA094DCE}" presName="sibTrans" presStyleLbl="sibTrans2D1" presStyleIdx="2" presStyleCnt="3"/>
      <dgm:spPr/>
      <dgm:t>
        <a:bodyPr/>
        <a:lstStyle/>
        <a:p>
          <a:endParaRPr lang="es-EC"/>
        </a:p>
      </dgm:t>
    </dgm:pt>
    <dgm:pt modelId="{AD06EBC1-C254-4B24-B97A-5A5964AA4BD5}" type="pres">
      <dgm:prSet presAssocID="{2D824B5F-104E-4DD1-81F0-F338AA094DCE}" presName="connTx" presStyleLbl="sibTrans2D1" presStyleIdx="2" presStyleCnt="3"/>
      <dgm:spPr/>
      <dgm:t>
        <a:bodyPr/>
        <a:lstStyle/>
        <a:p>
          <a:endParaRPr lang="es-EC"/>
        </a:p>
      </dgm:t>
    </dgm:pt>
    <dgm:pt modelId="{FA4FEBF9-FC5F-4CCC-90CA-56E5B0D148C3}" type="pres">
      <dgm:prSet presAssocID="{1391B0DD-D949-4543-9CE3-19B14CC3CB09}" presName="composite" presStyleCnt="0"/>
      <dgm:spPr/>
    </dgm:pt>
    <dgm:pt modelId="{CE6BDFDD-2601-4DC8-BD68-C4F88D4E8E5E}" type="pres">
      <dgm:prSet presAssocID="{1391B0DD-D949-4543-9CE3-19B14CC3CB09}" presName="parTx" presStyleLbl="node1" presStyleIdx="2" presStyleCnt="4">
        <dgm:presLayoutVars>
          <dgm:chMax val="0"/>
          <dgm:chPref val="0"/>
          <dgm:bulletEnabled val="1"/>
        </dgm:presLayoutVars>
      </dgm:prSet>
      <dgm:spPr/>
      <dgm:t>
        <a:bodyPr/>
        <a:lstStyle/>
        <a:p>
          <a:endParaRPr lang="es-EC"/>
        </a:p>
      </dgm:t>
    </dgm:pt>
    <dgm:pt modelId="{F9DDC3D5-C43A-4420-922F-15451D51E865}" type="pres">
      <dgm:prSet presAssocID="{1391B0DD-D949-4543-9CE3-19B14CC3CB09}" presName="parSh" presStyleLbl="node1" presStyleIdx="3" presStyleCnt="4" custLinFactNeighborX="-4344" custLinFactNeighborY="-31076"/>
      <dgm:spPr/>
      <dgm:t>
        <a:bodyPr/>
        <a:lstStyle/>
        <a:p>
          <a:endParaRPr lang="es-EC"/>
        </a:p>
      </dgm:t>
    </dgm:pt>
    <dgm:pt modelId="{B0EEB158-4849-4EB9-9567-1BD74C054779}" type="pres">
      <dgm:prSet presAssocID="{1391B0DD-D949-4543-9CE3-19B14CC3CB09}" presName="desTx" presStyleLbl="fgAcc1" presStyleIdx="3" presStyleCnt="4" custLinFactNeighborX="-6690" custLinFactNeighborY="-4324">
        <dgm:presLayoutVars>
          <dgm:bulletEnabled val="1"/>
        </dgm:presLayoutVars>
      </dgm:prSet>
      <dgm:spPr/>
      <dgm:t>
        <a:bodyPr/>
        <a:lstStyle/>
        <a:p>
          <a:endParaRPr lang="es-EC"/>
        </a:p>
      </dgm:t>
    </dgm:pt>
  </dgm:ptLst>
  <dgm:cxnLst>
    <dgm:cxn modelId="{B28C329F-71EC-4588-B5C7-CA8A67E9A97E}" srcId="{1FBA6E00-C0EC-4875-ACB8-9D5FC0E82ECE}" destId="{1E731019-3EBB-48DA-A82D-0A12C67A5F4A}" srcOrd="0" destOrd="0" parTransId="{A909DDE9-424F-4F71-8195-132DB51BB0A5}" sibTransId="{22A739E9-C50C-4012-A24F-5166CE3D2C8D}"/>
    <dgm:cxn modelId="{8C5EE34B-3863-40A9-97F1-45DD7DFA59ED}" type="presOf" srcId="{70B10B41-ECC7-4BD1-979A-DC41B8CE9E6F}" destId="{6A27B77F-ED1A-43C8-AA37-9A6BD300AECE}" srcOrd="1" destOrd="0" presId="urn:microsoft.com/office/officeart/2005/8/layout/process3"/>
    <dgm:cxn modelId="{911F0A13-4847-4452-83E5-A04E8DAA67F1}" srcId="{B38F15C0-A45F-4B2F-A031-2CE1BC17A94B}" destId="{4C284924-D2DE-48D6-AB1F-9EC20AF54373}" srcOrd="0" destOrd="0" parTransId="{ED4D08AB-28D5-49DE-AD2F-E6271770001F}" sibTransId="{FB98932B-D968-4344-8145-C1858D89FF6D}"/>
    <dgm:cxn modelId="{858E91BC-33C1-4E3E-BA54-AA9DF3EC5D0D}" type="presOf" srcId="{19A1AA22-E01D-4B89-A4BD-15AD6F0AA424}" destId="{D860F748-6E09-4C6B-8ABC-B9FA292E270B}" srcOrd="0" destOrd="0" presId="urn:microsoft.com/office/officeart/2005/8/layout/process3"/>
    <dgm:cxn modelId="{8D3D8886-98C8-4040-8EF6-0341155753A1}" type="presOf" srcId="{4C284924-D2DE-48D6-AB1F-9EC20AF54373}" destId="{382D9A80-3D43-4F34-A84E-E361EE3B32B9}" srcOrd="1" destOrd="0" presId="urn:microsoft.com/office/officeart/2005/8/layout/process3"/>
    <dgm:cxn modelId="{035F7976-A236-4FED-847C-5D6CB7D3414A}" type="presOf" srcId="{FB98932B-D968-4344-8145-C1858D89FF6D}" destId="{6D5CEF7A-A180-44DE-BE3F-A847EE9113C2}" srcOrd="1" destOrd="0" presId="urn:microsoft.com/office/officeart/2005/8/layout/process3"/>
    <dgm:cxn modelId="{86A21A17-F5C7-4826-807B-975E3B997523}" srcId="{70B10B41-ECC7-4BD1-979A-DC41B8CE9E6F}" destId="{A9D87DBD-A3C1-4064-9266-851FC0A9CF7E}" srcOrd="0" destOrd="0" parTransId="{7AA8CC5B-8F5D-40AA-9F75-F140082364AD}" sibTransId="{3C58C637-AB8B-44FB-AD73-1FB6E2367C6B}"/>
    <dgm:cxn modelId="{BEAFD7A1-C40E-471B-ACD7-AA51F973C651}" type="presOf" srcId="{1FBA6E00-C0EC-4875-ACB8-9D5FC0E82ECE}" destId="{4EC97B99-2CDD-4160-93FD-52BEDB9BC516}" srcOrd="1" destOrd="0" presId="urn:microsoft.com/office/officeart/2005/8/layout/process3"/>
    <dgm:cxn modelId="{1B756F64-5EDA-4CFE-8A86-55136E2BC1D1}" type="presOf" srcId="{1E731019-3EBB-48DA-A82D-0A12C67A5F4A}" destId="{9B283CF3-F4A4-42BA-8511-6B96D20E787B}" srcOrd="0" destOrd="0" presId="urn:microsoft.com/office/officeart/2005/8/layout/process3"/>
    <dgm:cxn modelId="{B43BCAF7-B9B7-43AC-A2B4-6637E4D208B7}" type="presOf" srcId="{1FBA6E00-C0EC-4875-ACB8-9D5FC0E82ECE}" destId="{D840AF28-6024-4D14-BD9C-9B7F1A459362}" srcOrd="0" destOrd="0" presId="urn:microsoft.com/office/officeart/2005/8/layout/process3"/>
    <dgm:cxn modelId="{0E2D2B1E-760F-4009-8B79-0AC6627EB762}" srcId="{4C284924-D2DE-48D6-AB1F-9EC20AF54373}" destId="{F2E32C9D-1F0A-49C4-8AA2-DBB4D59B8F26}" srcOrd="0" destOrd="0" parTransId="{36B3ADA5-283E-478A-B039-655FC63DB87F}" sibTransId="{49CF4186-8124-4771-89E5-C5677F4F0B60}"/>
    <dgm:cxn modelId="{0253D1D8-AB41-4AD0-8E8A-3C8CACC1DCAD}" type="presOf" srcId="{2D824B5F-104E-4DD1-81F0-F338AA094DCE}" destId="{E87A8204-A979-4802-8F74-617B895A4F3A}" srcOrd="0" destOrd="0" presId="urn:microsoft.com/office/officeart/2005/8/layout/process3"/>
    <dgm:cxn modelId="{C4240833-5E0F-45EE-97EA-3DF22B7BC8C7}" type="presOf" srcId="{A9D87DBD-A3C1-4064-9266-851FC0A9CF7E}" destId="{CA3C7D65-6F86-4FD9-A61B-A0AF578D4778}" srcOrd="0" destOrd="0" presId="urn:microsoft.com/office/officeart/2005/8/layout/process3"/>
    <dgm:cxn modelId="{A256745C-D376-4BD3-9A51-7DC2899072EA}" type="presOf" srcId="{70B10B41-ECC7-4BD1-979A-DC41B8CE9E6F}" destId="{F1B78380-6377-4B31-8F78-A6194E5322F7}" srcOrd="0" destOrd="0" presId="urn:microsoft.com/office/officeart/2005/8/layout/process3"/>
    <dgm:cxn modelId="{A0C6F1DE-E0CD-4AF1-8EF9-DA4C11FE6CF1}" type="presOf" srcId="{19A1AA22-E01D-4B89-A4BD-15AD6F0AA424}" destId="{5F09AF66-A01D-4133-B385-624F35A67044}" srcOrd="1" destOrd="0" presId="urn:microsoft.com/office/officeart/2005/8/layout/process3"/>
    <dgm:cxn modelId="{EF086E01-8E64-4822-88AE-AEADE6A04913}" type="presOf" srcId="{9E5952B0-FD0D-4F1B-8CFD-4B93B5408DC3}" destId="{B0EEB158-4849-4EB9-9567-1BD74C054779}" srcOrd="0" destOrd="0" presId="urn:microsoft.com/office/officeart/2005/8/layout/process3"/>
    <dgm:cxn modelId="{9CB6B0CD-2C8E-4FD1-B722-1C0B7E68843A}" srcId="{B38F15C0-A45F-4B2F-A031-2CE1BC17A94B}" destId="{70B10B41-ECC7-4BD1-979A-DC41B8CE9E6F}" srcOrd="2" destOrd="0" parTransId="{C2826A8A-6AB6-4590-B493-60A6CBDD5729}" sibTransId="{2D824B5F-104E-4DD1-81F0-F338AA094DCE}"/>
    <dgm:cxn modelId="{FFA5EF66-23F7-4020-ACEF-A59A1EF8B3A6}" srcId="{B38F15C0-A45F-4B2F-A031-2CE1BC17A94B}" destId="{1391B0DD-D949-4543-9CE3-19B14CC3CB09}" srcOrd="3" destOrd="0" parTransId="{80FFCB9A-7CA6-4142-8F28-DDF365E32B93}" sibTransId="{0F103609-1E63-4308-8015-75FB3688BECA}"/>
    <dgm:cxn modelId="{F8716DEC-87A8-4C43-8622-C8ED99CA0DD6}" type="presOf" srcId="{FB98932B-D968-4344-8145-C1858D89FF6D}" destId="{39E4164F-45D6-456B-BA06-11C2EC35FC1C}" srcOrd="0" destOrd="0" presId="urn:microsoft.com/office/officeart/2005/8/layout/process3"/>
    <dgm:cxn modelId="{33E8BDC9-01D2-41F4-BDE4-7E235A131C9E}" srcId="{B38F15C0-A45F-4B2F-A031-2CE1BC17A94B}" destId="{1FBA6E00-C0EC-4875-ACB8-9D5FC0E82ECE}" srcOrd="1" destOrd="0" parTransId="{DB534969-4C60-447D-BFCC-1ACBFA466D30}" sibTransId="{19A1AA22-E01D-4B89-A4BD-15AD6F0AA424}"/>
    <dgm:cxn modelId="{0D3B790B-A520-4C0F-B187-563688177816}" type="presOf" srcId="{4C284924-D2DE-48D6-AB1F-9EC20AF54373}" destId="{767052E6-D663-4ED7-9B01-D96AD281B589}" srcOrd="0" destOrd="0" presId="urn:microsoft.com/office/officeart/2005/8/layout/process3"/>
    <dgm:cxn modelId="{48138405-F103-419D-AC3C-7A560B47983B}" type="presOf" srcId="{2D824B5F-104E-4DD1-81F0-F338AA094DCE}" destId="{AD06EBC1-C254-4B24-B97A-5A5964AA4BD5}" srcOrd="1" destOrd="0" presId="urn:microsoft.com/office/officeart/2005/8/layout/process3"/>
    <dgm:cxn modelId="{67470A02-8A1D-401A-B1DB-CA19A578F406}" type="presOf" srcId="{B38F15C0-A45F-4B2F-A031-2CE1BC17A94B}" destId="{0F027CF5-4F37-4F39-84C4-4B3D07B6E12E}" srcOrd="0" destOrd="0" presId="urn:microsoft.com/office/officeart/2005/8/layout/process3"/>
    <dgm:cxn modelId="{C6C8DE1B-625C-417C-B094-1FC2D96C5E09}" type="presOf" srcId="{1391B0DD-D949-4543-9CE3-19B14CC3CB09}" destId="{F9DDC3D5-C43A-4420-922F-15451D51E865}" srcOrd="1" destOrd="0" presId="urn:microsoft.com/office/officeart/2005/8/layout/process3"/>
    <dgm:cxn modelId="{BC262CFB-2604-4093-A942-696D2151C576}" type="presOf" srcId="{1391B0DD-D949-4543-9CE3-19B14CC3CB09}" destId="{CE6BDFDD-2601-4DC8-BD68-C4F88D4E8E5E}" srcOrd="0" destOrd="0" presId="urn:microsoft.com/office/officeart/2005/8/layout/process3"/>
    <dgm:cxn modelId="{E2D2BB4F-F426-4B7E-85EE-EC78BC089385}" srcId="{1391B0DD-D949-4543-9CE3-19B14CC3CB09}" destId="{9E5952B0-FD0D-4F1B-8CFD-4B93B5408DC3}" srcOrd="0" destOrd="0" parTransId="{25DCE6FF-CBA1-4A8F-9219-03A8EE7C07C4}" sibTransId="{8514C510-522F-4965-BA0B-CAECBFBA335A}"/>
    <dgm:cxn modelId="{B780A438-6BDE-43EB-B95B-48585F667034}" type="presOf" srcId="{F2E32C9D-1F0A-49C4-8AA2-DBB4D59B8F26}" destId="{B5F1BED4-3511-41D4-9972-D19EB6D5EFCA}" srcOrd="0" destOrd="0" presId="urn:microsoft.com/office/officeart/2005/8/layout/process3"/>
    <dgm:cxn modelId="{5B12AA37-117C-4BF0-B1C6-9415EE9CE330}" type="presParOf" srcId="{0F027CF5-4F37-4F39-84C4-4B3D07B6E12E}" destId="{AF4EA247-D8A1-4652-97ED-BAE3A0866CF2}" srcOrd="0" destOrd="0" presId="urn:microsoft.com/office/officeart/2005/8/layout/process3"/>
    <dgm:cxn modelId="{6ABF1422-6BB4-46DD-9138-A2B5CAA85061}" type="presParOf" srcId="{AF4EA247-D8A1-4652-97ED-BAE3A0866CF2}" destId="{767052E6-D663-4ED7-9B01-D96AD281B589}" srcOrd="0" destOrd="0" presId="urn:microsoft.com/office/officeart/2005/8/layout/process3"/>
    <dgm:cxn modelId="{45AF74C2-CB75-4723-86A4-4D87913400FF}" type="presParOf" srcId="{AF4EA247-D8A1-4652-97ED-BAE3A0866CF2}" destId="{382D9A80-3D43-4F34-A84E-E361EE3B32B9}" srcOrd="1" destOrd="0" presId="urn:microsoft.com/office/officeart/2005/8/layout/process3"/>
    <dgm:cxn modelId="{5A6D0B16-EAAD-4DCD-BB77-2F348ED141FC}" type="presParOf" srcId="{AF4EA247-D8A1-4652-97ED-BAE3A0866CF2}" destId="{B5F1BED4-3511-41D4-9972-D19EB6D5EFCA}" srcOrd="2" destOrd="0" presId="urn:microsoft.com/office/officeart/2005/8/layout/process3"/>
    <dgm:cxn modelId="{6805A9E7-6D9E-4FF7-AD7E-62FCEC224BA9}" type="presParOf" srcId="{0F027CF5-4F37-4F39-84C4-4B3D07B6E12E}" destId="{39E4164F-45D6-456B-BA06-11C2EC35FC1C}" srcOrd="1" destOrd="0" presId="urn:microsoft.com/office/officeart/2005/8/layout/process3"/>
    <dgm:cxn modelId="{108CC0A9-B4EA-48B6-89D9-319EA103E96F}" type="presParOf" srcId="{39E4164F-45D6-456B-BA06-11C2EC35FC1C}" destId="{6D5CEF7A-A180-44DE-BE3F-A847EE9113C2}" srcOrd="0" destOrd="0" presId="urn:microsoft.com/office/officeart/2005/8/layout/process3"/>
    <dgm:cxn modelId="{748C50A3-9AD3-4F21-9490-7C056BF2EA57}" type="presParOf" srcId="{0F027CF5-4F37-4F39-84C4-4B3D07B6E12E}" destId="{13D77F67-54CE-44A5-ACF8-32E0D3321A5F}" srcOrd="2" destOrd="0" presId="urn:microsoft.com/office/officeart/2005/8/layout/process3"/>
    <dgm:cxn modelId="{FFE731EF-6815-44C3-8446-34A67707633F}" type="presParOf" srcId="{13D77F67-54CE-44A5-ACF8-32E0D3321A5F}" destId="{D840AF28-6024-4D14-BD9C-9B7F1A459362}" srcOrd="0" destOrd="0" presId="urn:microsoft.com/office/officeart/2005/8/layout/process3"/>
    <dgm:cxn modelId="{78D165FD-A991-45D9-82B4-0B415C3CA13D}" type="presParOf" srcId="{13D77F67-54CE-44A5-ACF8-32E0D3321A5F}" destId="{4EC97B99-2CDD-4160-93FD-52BEDB9BC516}" srcOrd="1" destOrd="0" presId="urn:microsoft.com/office/officeart/2005/8/layout/process3"/>
    <dgm:cxn modelId="{91ED301C-2EEF-4AF1-85A3-DCA9E2C56A8A}" type="presParOf" srcId="{13D77F67-54CE-44A5-ACF8-32E0D3321A5F}" destId="{9B283CF3-F4A4-42BA-8511-6B96D20E787B}" srcOrd="2" destOrd="0" presId="urn:microsoft.com/office/officeart/2005/8/layout/process3"/>
    <dgm:cxn modelId="{5FCB97D1-19B0-46AB-BEBC-049281D3B68A}" type="presParOf" srcId="{0F027CF5-4F37-4F39-84C4-4B3D07B6E12E}" destId="{D860F748-6E09-4C6B-8ABC-B9FA292E270B}" srcOrd="3" destOrd="0" presId="urn:microsoft.com/office/officeart/2005/8/layout/process3"/>
    <dgm:cxn modelId="{6D5A5489-80DD-4C49-961B-052F3E81DF40}" type="presParOf" srcId="{D860F748-6E09-4C6B-8ABC-B9FA292E270B}" destId="{5F09AF66-A01D-4133-B385-624F35A67044}" srcOrd="0" destOrd="0" presId="urn:microsoft.com/office/officeart/2005/8/layout/process3"/>
    <dgm:cxn modelId="{7954324A-417F-46B9-8681-7D26A5611E50}" type="presParOf" srcId="{0F027CF5-4F37-4F39-84C4-4B3D07B6E12E}" destId="{E41B9737-D122-4C42-9D07-7AF4FFFEFBBB}" srcOrd="4" destOrd="0" presId="urn:microsoft.com/office/officeart/2005/8/layout/process3"/>
    <dgm:cxn modelId="{622ED24C-CB96-4D75-8F84-B68CCD8CC418}" type="presParOf" srcId="{E41B9737-D122-4C42-9D07-7AF4FFFEFBBB}" destId="{F1B78380-6377-4B31-8F78-A6194E5322F7}" srcOrd="0" destOrd="0" presId="urn:microsoft.com/office/officeart/2005/8/layout/process3"/>
    <dgm:cxn modelId="{B8DC9F28-8E08-4C87-A956-5F5D6588ECE5}" type="presParOf" srcId="{E41B9737-D122-4C42-9D07-7AF4FFFEFBBB}" destId="{6A27B77F-ED1A-43C8-AA37-9A6BD300AECE}" srcOrd="1" destOrd="0" presId="urn:microsoft.com/office/officeart/2005/8/layout/process3"/>
    <dgm:cxn modelId="{E9519830-5936-4179-8A86-03044564DB1D}" type="presParOf" srcId="{E41B9737-D122-4C42-9D07-7AF4FFFEFBBB}" destId="{CA3C7D65-6F86-4FD9-A61B-A0AF578D4778}" srcOrd="2" destOrd="0" presId="urn:microsoft.com/office/officeart/2005/8/layout/process3"/>
    <dgm:cxn modelId="{10B1EC9E-F7D0-4464-B871-5727B58172B6}" type="presParOf" srcId="{0F027CF5-4F37-4F39-84C4-4B3D07B6E12E}" destId="{E87A8204-A979-4802-8F74-617B895A4F3A}" srcOrd="5" destOrd="0" presId="urn:microsoft.com/office/officeart/2005/8/layout/process3"/>
    <dgm:cxn modelId="{5C135D22-285E-4CB3-A2F9-92CC8DA3D464}" type="presParOf" srcId="{E87A8204-A979-4802-8F74-617B895A4F3A}" destId="{AD06EBC1-C254-4B24-B97A-5A5964AA4BD5}" srcOrd="0" destOrd="0" presId="urn:microsoft.com/office/officeart/2005/8/layout/process3"/>
    <dgm:cxn modelId="{D2E899E3-8765-4A00-B2E5-B5810603FB33}" type="presParOf" srcId="{0F027CF5-4F37-4F39-84C4-4B3D07B6E12E}" destId="{FA4FEBF9-FC5F-4CCC-90CA-56E5B0D148C3}" srcOrd="6" destOrd="0" presId="urn:microsoft.com/office/officeart/2005/8/layout/process3"/>
    <dgm:cxn modelId="{7E6ABE01-2B02-4D87-B9EE-01DE2ECDA831}" type="presParOf" srcId="{FA4FEBF9-FC5F-4CCC-90CA-56E5B0D148C3}" destId="{CE6BDFDD-2601-4DC8-BD68-C4F88D4E8E5E}" srcOrd="0" destOrd="0" presId="urn:microsoft.com/office/officeart/2005/8/layout/process3"/>
    <dgm:cxn modelId="{216F2940-02EC-4C88-ACE4-0C08F6ADD7D9}" type="presParOf" srcId="{FA4FEBF9-FC5F-4CCC-90CA-56E5B0D148C3}" destId="{F9DDC3D5-C43A-4420-922F-15451D51E865}" srcOrd="1" destOrd="0" presId="urn:microsoft.com/office/officeart/2005/8/layout/process3"/>
    <dgm:cxn modelId="{4C5A61A4-1E29-4684-A413-7B98D49AD79E}" type="presParOf" srcId="{FA4FEBF9-FC5F-4CCC-90CA-56E5B0D148C3}" destId="{B0EEB158-4849-4EB9-9567-1BD74C05477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DA1C96-C0D9-4DC3-A423-6B5383CF4A34}">
      <dsp:nvSpPr>
        <dsp:cNvPr id="0" name=""/>
        <dsp:cNvSpPr/>
      </dsp:nvSpPr>
      <dsp:spPr>
        <a:xfrm>
          <a:off x="3090159" y="3421341"/>
          <a:ext cx="3174531" cy="2738506"/>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Gothic" pitchFamily="34" charset="0"/>
            </a:rPr>
            <a:t>Planteamiento del Problema</a:t>
          </a:r>
          <a:endParaRPr lang="es-EC" sz="2400" b="1" kern="1200" dirty="0">
            <a:latin typeface="Century Gothic" pitchFamily="34" charset="0"/>
          </a:endParaRPr>
        </a:p>
      </dsp:txBody>
      <dsp:txXfrm>
        <a:off x="3090159" y="3421341"/>
        <a:ext cx="3174531" cy="2738506"/>
      </dsp:txXfrm>
    </dsp:sp>
    <dsp:sp modelId="{090BDB6D-2CAD-4A60-AE51-6F810E5B30B4}">
      <dsp:nvSpPr>
        <dsp:cNvPr id="0" name=""/>
        <dsp:cNvSpPr/>
      </dsp:nvSpPr>
      <dsp:spPr>
        <a:xfrm rot="12665785">
          <a:off x="1138655" y="3662815"/>
          <a:ext cx="2131899" cy="78047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3A649-F8B7-4FBC-988C-A7F5FB888A77}">
      <dsp:nvSpPr>
        <dsp:cNvPr id="0" name=""/>
        <dsp:cNvSpPr/>
      </dsp:nvSpPr>
      <dsp:spPr>
        <a:xfrm>
          <a:off x="-17" y="1656190"/>
          <a:ext cx="2889628" cy="236927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Los negocios que se encuentran ubicados en la Parroquia de Amaguaña, realizan una administración informal por no tener la capacitación necesaria para el cumplimiento de los requerimientos solicitados por los organismos de control como el Servicio de rentas Internas (SRI)  y la Superintendencia de Bancos. </a:t>
          </a:r>
          <a:endParaRPr lang="es-EC" sz="1400" kern="1200" dirty="0">
            <a:latin typeface="Century Gothic" pitchFamily="34" charset="0"/>
          </a:endParaRPr>
        </a:p>
      </dsp:txBody>
      <dsp:txXfrm>
        <a:off x="-17" y="1656190"/>
        <a:ext cx="2889628" cy="2369270"/>
      </dsp:txXfrm>
    </dsp:sp>
    <dsp:sp modelId="{7C4A2817-EC36-4751-A04E-15A1486622AF}">
      <dsp:nvSpPr>
        <dsp:cNvPr id="0" name=""/>
        <dsp:cNvSpPr/>
      </dsp:nvSpPr>
      <dsp:spPr>
        <a:xfrm rot="16062531">
          <a:off x="3501479" y="1834650"/>
          <a:ext cx="2146585" cy="78047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FD82B-4ED3-47CC-8C10-6192896ABC7F}">
      <dsp:nvSpPr>
        <dsp:cNvPr id="0" name=""/>
        <dsp:cNvSpPr/>
      </dsp:nvSpPr>
      <dsp:spPr>
        <a:xfrm>
          <a:off x="3024326" y="-111176"/>
          <a:ext cx="3015076" cy="252725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Los dueños de los negocios tiene una mínima preparación académica de manera que los negocios se han ido desarrollando de manera ineficiente, por falta  de una planificación ante el manejo y la aplicación de normas, leyes  y reglamentos que afecten al rendimiento económico.</a:t>
          </a:r>
          <a:endParaRPr lang="es-EC" sz="1400" kern="1200" dirty="0">
            <a:latin typeface="Century Gothic" pitchFamily="34" charset="0"/>
          </a:endParaRPr>
        </a:p>
      </dsp:txBody>
      <dsp:txXfrm>
        <a:off x="3024326" y="-111176"/>
        <a:ext cx="3015076" cy="2527259"/>
      </dsp:txXfrm>
    </dsp:sp>
    <dsp:sp modelId="{8BB1233C-58BF-440A-A1DD-A375E22B2397}">
      <dsp:nvSpPr>
        <dsp:cNvPr id="0" name=""/>
        <dsp:cNvSpPr/>
      </dsp:nvSpPr>
      <dsp:spPr>
        <a:xfrm rot="19398350">
          <a:off x="5764378" y="3282206"/>
          <a:ext cx="1781803" cy="78047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DA2252-FAFA-4436-998F-2C05048FB493}">
      <dsp:nvSpPr>
        <dsp:cNvPr id="0" name=""/>
        <dsp:cNvSpPr/>
      </dsp:nvSpPr>
      <dsp:spPr>
        <a:xfrm>
          <a:off x="6089640" y="1728179"/>
          <a:ext cx="2601581" cy="208126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En el mercado se crea la necesidad de contratar  el servicio de </a:t>
          </a:r>
          <a:r>
            <a:rPr lang="es-EC" sz="1400" kern="1200" smtClean="0">
              <a:latin typeface="Century Gothic" pitchFamily="34" charset="0"/>
            </a:rPr>
            <a:t>asesoría  tributaria </a:t>
          </a:r>
          <a:r>
            <a:rPr lang="es-EC" sz="1400" kern="1200" dirty="0" smtClean="0">
              <a:latin typeface="Century Gothic" pitchFamily="34" charset="0"/>
            </a:rPr>
            <a:t>y contable que cuenten con personas profesionales que tengan amplia experiencia y conocimientos actualizados</a:t>
          </a:r>
        </a:p>
        <a:p>
          <a:pPr lvl="0" algn="ctr" defTabSz="622300">
            <a:lnSpc>
              <a:spcPct val="90000"/>
            </a:lnSpc>
            <a:spcBef>
              <a:spcPct val="0"/>
            </a:spcBef>
            <a:spcAft>
              <a:spcPct val="35000"/>
            </a:spcAft>
          </a:pPr>
          <a:endParaRPr lang="es-EC" sz="1400" kern="1200" dirty="0">
            <a:latin typeface="Century Gothic" pitchFamily="34" charset="0"/>
          </a:endParaRPr>
        </a:p>
      </dsp:txBody>
      <dsp:txXfrm>
        <a:off x="6089640" y="1728179"/>
        <a:ext cx="2601581" cy="208126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B7FA2-3C3A-4D77-ADCB-328C291143E5}">
      <dsp:nvSpPr>
        <dsp:cNvPr id="0" name=""/>
        <dsp:cNvSpPr/>
      </dsp:nvSpPr>
      <dsp:spPr>
        <a:xfrm>
          <a:off x="3654" y="219223"/>
          <a:ext cx="1896196" cy="16497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DEMANDA</a:t>
          </a:r>
          <a:endParaRPr lang="es-EC" sz="1800" kern="1200" dirty="0">
            <a:latin typeface="Century Gothic" pitchFamily="34" charset="0"/>
          </a:endParaRPr>
        </a:p>
      </dsp:txBody>
      <dsp:txXfrm>
        <a:off x="3654" y="219223"/>
        <a:ext cx="1896196" cy="1649784"/>
      </dsp:txXfrm>
    </dsp:sp>
    <dsp:sp modelId="{8E106550-C97B-42A6-B5E5-4403EBDBE078}">
      <dsp:nvSpPr>
        <dsp:cNvPr id="0" name=""/>
        <dsp:cNvSpPr/>
      </dsp:nvSpPr>
      <dsp:spPr>
        <a:xfrm>
          <a:off x="2033814" y="565678"/>
          <a:ext cx="956875" cy="95687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Century Gothic" pitchFamily="34" charset="0"/>
          </a:endParaRPr>
        </a:p>
      </dsp:txBody>
      <dsp:txXfrm>
        <a:off x="2033814" y="565678"/>
        <a:ext cx="956875" cy="956875"/>
      </dsp:txXfrm>
    </dsp:sp>
    <dsp:sp modelId="{565D80BE-D8AE-4ED8-899E-39F77FDCA1DC}">
      <dsp:nvSpPr>
        <dsp:cNvPr id="0" name=""/>
        <dsp:cNvSpPr/>
      </dsp:nvSpPr>
      <dsp:spPr>
        <a:xfrm>
          <a:off x="3124651" y="219223"/>
          <a:ext cx="1649784" cy="1649784"/>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OFERTA</a:t>
          </a:r>
          <a:endParaRPr lang="es-EC" sz="1800" kern="1200" dirty="0">
            <a:latin typeface="Century Gothic" pitchFamily="34" charset="0"/>
          </a:endParaRPr>
        </a:p>
      </dsp:txBody>
      <dsp:txXfrm>
        <a:off x="3124651" y="219223"/>
        <a:ext cx="1649784" cy="1649784"/>
      </dsp:txXfrm>
    </dsp:sp>
    <dsp:sp modelId="{B75172D9-FF23-4367-9AB1-D4C557D6E7EE}">
      <dsp:nvSpPr>
        <dsp:cNvPr id="0" name=""/>
        <dsp:cNvSpPr/>
      </dsp:nvSpPr>
      <dsp:spPr>
        <a:xfrm>
          <a:off x="4908399" y="565678"/>
          <a:ext cx="956875" cy="956875"/>
        </a:xfrm>
        <a:prstGeom prst="mathEqual">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Century Gothic" pitchFamily="34" charset="0"/>
          </a:endParaRPr>
        </a:p>
      </dsp:txBody>
      <dsp:txXfrm>
        <a:off x="4908399" y="565678"/>
        <a:ext cx="956875" cy="956875"/>
      </dsp:txXfrm>
    </dsp:sp>
    <dsp:sp modelId="{8521DF4D-9F9E-400B-97ED-4C7BF3415213}">
      <dsp:nvSpPr>
        <dsp:cNvPr id="0" name=""/>
        <dsp:cNvSpPr/>
      </dsp:nvSpPr>
      <dsp:spPr>
        <a:xfrm>
          <a:off x="5999237" y="219223"/>
          <a:ext cx="2350036" cy="164978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DEMANDA INSATISFECHA</a:t>
          </a:r>
          <a:endParaRPr lang="es-EC" sz="1800" kern="1200" dirty="0">
            <a:latin typeface="Century Gothic" pitchFamily="34" charset="0"/>
          </a:endParaRPr>
        </a:p>
      </dsp:txBody>
      <dsp:txXfrm>
        <a:off x="5999237" y="219223"/>
        <a:ext cx="2350036" cy="164978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A7DE48-8B04-4CF9-B731-D9DCD970D0B0}">
      <dsp:nvSpPr>
        <dsp:cNvPr id="0" name=""/>
        <dsp:cNvSpPr/>
      </dsp:nvSpPr>
      <dsp:spPr>
        <a:xfrm>
          <a:off x="5544621" y="2736313"/>
          <a:ext cx="2822383" cy="306828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461694"/>
              <a:satOff val="30780"/>
              <a:lumOff val="40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A través de una pagina web, se ubicara todos los servicios de la asesoría. Difusión rápida por medio de Redes sociales (</a:t>
          </a:r>
          <a:r>
            <a:rPr lang="es-EC" sz="1400" kern="1200" dirty="0" err="1" smtClean="0">
              <a:solidFill>
                <a:schemeClr val="tx1"/>
              </a:solidFill>
              <a:latin typeface="Century Gothic" pitchFamily="34" charset="0"/>
            </a:rPr>
            <a:t>facebbok</a:t>
          </a:r>
          <a:r>
            <a:rPr lang="es-EC" sz="1400" kern="1200" dirty="0" smtClean="0">
              <a:solidFill>
                <a:schemeClr val="tx1"/>
              </a:solidFill>
              <a:latin typeface="Century Gothic" pitchFamily="34" charset="0"/>
            </a:rPr>
            <a:t>, </a:t>
          </a:r>
          <a:r>
            <a:rPr lang="es-EC" sz="1400" kern="1200" dirty="0" err="1" smtClean="0">
              <a:solidFill>
                <a:schemeClr val="tx1"/>
              </a:solidFill>
              <a:latin typeface="Century Gothic" pitchFamily="34" charset="0"/>
            </a:rPr>
            <a:t>twitter,etc</a:t>
          </a:r>
          <a:r>
            <a:rPr lang="es-EC" sz="1400" kern="1200" dirty="0" smtClean="0">
              <a:solidFill>
                <a:schemeClr val="tx1"/>
              </a:solidFill>
              <a:latin typeface="Century Gothic" pitchFamily="34" charset="0"/>
            </a:rPr>
            <a:t>.)</a:t>
          </a:r>
          <a:endParaRPr lang="es-EC"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Entrega de Flyers.</a:t>
          </a:r>
          <a:endParaRPr lang="es-EC" sz="1400" kern="1200" dirty="0">
            <a:solidFill>
              <a:schemeClr val="tx1"/>
            </a:solidFill>
            <a:latin typeface="Century Gothic" pitchFamily="34" charset="0"/>
          </a:endParaRPr>
        </a:p>
      </dsp:txBody>
      <dsp:txXfrm>
        <a:off x="6391336" y="3503384"/>
        <a:ext cx="1975668" cy="2301213"/>
      </dsp:txXfrm>
    </dsp:sp>
    <dsp:sp modelId="{658EC494-1C02-4DF2-993C-7F619D39810A}">
      <dsp:nvSpPr>
        <dsp:cNvPr id="0" name=""/>
        <dsp:cNvSpPr/>
      </dsp:nvSpPr>
      <dsp:spPr>
        <a:xfrm>
          <a:off x="144022" y="2664297"/>
          <a:ext cx="2822383" cy="3101997"/>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 Ubicación con excelente accesibilidad con vías en buen estado.</a:t>
          </a:r>
          <a:endParaRPr lang="es-EC"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Instalaciones cómodas para que los clientes se sientan satisfechos por acceder al servicio.</a:t>
          </a:r>
          <a:endParaRPr lang="es-EC" sz="1400" kern="1200" dirty="0">
            <a:solidFill>
              <a:schemeClr val="tx1"/>
            </a:solidFill>
            <a:latin typeface="Century Gothic" pitchFamily="34" charset="0"/>
          </a:endParaRPr>
        </a:p>
      </dsp:txBody>
      <dsp:txXfrm>
        <a:off x="144022" y="3439797"/>
        <a:ext cx="1975668" cy="2326498"/>
      </dsp:txXfrm>
    </dsp:sp>
    <dsp:sp modelId="{3E2F852F-F00F-4FAE-99D1-2FCA7B9DD124}">
      <dsp:nvSpPr>
        <dsp:cNvPr id="0" name=""/>
        <dsp:cNvSpPr/>
      </dsp:nvSpPr>
      <dsp:spPr>
        <a:xfrm>
          <a:off x="5544621" y="-4"/>
          <a:ext cx="2822383" cy="232350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 Establecerá un precio inicial bajo para conseguir penetración en el mercado de forma rápida y eficaz.</a:t>
          </a:r>
          <a:endParaRPr lang="es-EC" sz="1400" kern="1200" dirty="0">
            <a:solidFill>
              <a:schemeClr val="tx1"/>
            </a:solidFill>
            <a:latin typeface="Century Gothic" pitchFamily="34" charset="0"/>
          </a:endParaRPr>
        </a:p>
      </dsp:txBody>
      <dsp:txXfrm>
        <a:off x="6391336" y="-4"/>
        <a:ext cx="1975668" cy="1742628"/>
      </dsp:txXfrm>
    </dsp:sp>
    <dsp:sp modelId="{07C38324-FB10-43AF-98FA-BB36D155A9C0}">
      <dsp:nvSpPr>
        <dsp:cNvPr id="0" name=""/>
        <dsp:cNvSpPr/>
      </dsp:nvSpPr>
      <dsp:spPr>
        <a:xfrm>
          <a:off x="71995" y="-216023"/>
          <a:ext cx="2822383" cy="2624711"/>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 Brindar servicio de calidad para que el cliente sienta seguridad y confianza.</a:t>
          </a:r>
          <a:endParaRPr lang="es-EC"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 Atención exclusiva al cliente.</a:t>
          </a:r>
          <a:endParaRPr lang="es-EC"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Century Gothic" pitchFamily="34" charset="0"/>
            </a:rPr>
            <a:t>Se realizará descuentos a los primeros clientes .</a:t>
          </a:r>
          <a:endParaRPr lang="es-EC"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endParaRPr lang="es-EC" sz="1400" kern="1200" dirty="0">
            <a:solidFill>
              <a:schemeClr val="tx1"/>
            </a:solidFill>
            <a:latin typeface="Century Gothic" pitchFamily="34" charset="0"/>
          </a:endParaRPr>
        </a:p>
      </dsp:txBody>
      <dsp:txXfrm>
        <a:off x="71995" y="-216023"/>
        <a:ext cx="1975668" cy="1968533"/>
      </dsp:txXfrm>
    </dsp:sp>
    <dsp:sp modelId="{D3421D2A-BE87-495F-B531-B4E5151B59B0}">
      <dsp:nvSpPr>
        <dsp:cNvPr id="0" name=""/>
        <dsp:cNvSpPr/>
      </dsp:nvSpPr>
      <dsp:spPr>
        <a:xfrm>
          <a:off x="2204672" y="617047"/>
          <a:ext cx="1937436" cy="2010415"/>
        </a:xfrm>
        <a:prstGeom prst="pieWedg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latin typeface="Century Gothic" pitchFamily="34" charset="0"/>
            </a:rPr>
            <a:t>Estrategia del Servicio</a:t>
          </a:r>
          <a:endParaRPr lang="es-EC" sz="1700" b="1" kern="1200" dirty="0">
            <a:solidFill>
              <a:schemeClr val="tx1"/>
            </a:solidFill>
            <a:latin typeface="Century Gothic" pitchFamily="34" charset="0"/>
          </a:endParaRPr>
        </a:p>
      </dsp:txBody>
      <dsp:txXfrm>
        <a:off x="2204672" y="617047"/>
        <a:ext cx="1937436" cy="2010415"/>
      </dsp:txXfrm>
    </dsp:sp>
    <dsp:sp modelId="{854AFB7A-0FD9-4952-AFE4-91C8E0CA99AD}">
      <dsp:nvSpPr>
        <dsp:cNvPr id="0" name=""/>
        <dsp:cNvSpPr/>
      </dsp:nvSpPr>
      <dsp:spPr>
        <a:xfrm rot="5400000">
          <a:off x="4211994" y="653537"/>
          <a:ext cx="2010415" cy="1937436"/>
        </a:xfrm>
        <a:prstGeom prst="pieWedge">
          <a:avLst/>
        </a:prstGeom>
        <a:solidFill>
          <a:schemeClr val="accent6">
            <a:shade val="50000"/>
            <a:hueOff val="-230847"/>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latin typeface="Century Gothic" pitchFamily="34" charset="0"/>
            </a:rPr>
            <a:t>Estrategia de Precio</a:t>
          </a:r>
          <a:endParaRPr lang="es-EC" sz="1700" b="1" kern="1200" dirty="0">
            <a:solidFill>
              <a:schemeClr val="tx1"/>
            </a:solidFill>
            <a:latin typeface="Century Gothic" pitchFamily="34" charset="0"/>
          </a:endParaRPr>
        </a:p>
      </dsp:txBody>
      <dsp:txXfrm rot="5400000">
        <a:off x="4211994" y="653537"/>
        <a:ext cx="2010415" cy="1937436"/>
      </dsp:txXfrm>
    </dsp:sp>
    <dsp:sp modelId="{3EBFE093-DCB5-4D3D-94F5-742F9DD9A1FE}">
      <dsp:nvSpPr>
        <dsp:cNvPr id="0" name=""/>
        <dsp:cNvSpPr/>
      </dsp:nvSpPr>
      <dsp:spPr>
        <a:xfrm rot="10800000">
          <a:off x="4248471" y="2879821"/>
          <a:ext cx="2004156" cy="2077209"/>
        </a:xfrm>
        <a:prstGeom prst="pieWedge">
          <a:avLst/>
        </a:prstGeom>
        <a:solidFill>
          <a:schemeClr val="accent6">
            <a:shade val="50000"/>
            <a:hueOff val="-461694"/>
            <a:satOff val="30780"/>
            <a:lumOff val="40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s-EC" sz="1700" b="1" kern="1200" dirty="0" smtClean="0">
            <a:solidFill>
              <a:schemeClr val="tx1"/>
            </a:solidFill>
            <a:latin typeface="Century Gothic" pitchFamily="34" charset="0"/>
          </a:endParaRPr>
        </a:p>
        <a:p>
          <a:pPr lvl="0" algn="ctr" defTabSz="755650">
            <a:lnSpc>
              <a:spcPct val="90000"/>
            </a:lnSpc>
            <a:spcBef>
              <a:spcPct val="0"/>
            </a:spcBef>
            <a:spcAft>
              <a:spcPct val="35000"/>
            </a:spcAft>
          </a:pPr>
          <a:r>
            <a:rPr lang="es-EC" sz="1700" b="1" kern="1200" dirty="0" smtClean="0">
              <a:solidFill>
                <a:schemeClr val="tx1"/>
              </a:solidFill>
              <a:latin typeface="Century Gothic" pitchFamily="34" charset="0"/>
            </a:rPr>
            <a:t>Estrategia de Promoción</a:t>
          </a:r>
          <a:endParaRPr lang="es-EC" sz="1700" b="1" kern="1200" dirty="0">
            <a:solidFill>
              <a:schemeClr val="tx1"/>
            </a:solidFill>
            <a:latin typeface="Century Gothic" pitchFamily="34" charset="0"/>
          </a:endParaRPr>
        </a:p>
      </dsp:txBody>
      <dsp:txXfrm rot="10800000">
        <a:off x="4248471" y="2879821"/>
        <a:ext cx="2004156" cy="2077209"/>
      </dsp:txXfrm>
    </dsp:sp>
    <dsp:sp modelId="{350BAFC8-AB99-4BE4-A6B8-E77B97679D23}">
      <dsp:nvSpPr>
        <dsp:cNvPr id="0" name=""/>
        <dsp:cNvSpPr/>
      </dsp:nvSpPr>
      <dsp:spPr>
        <a:xfrm rot="16200000">
          <a:off x="2095178" y="2989327"/>
          <a:ext cx="2156423" cy="1791453"/>
        </a:xfrm>
        <a:prstGeom prst="pieWedge">
          <a:avLst/>
        </a:prstGeom>
        <a:solidFill>
          <a:schemeClr val="accent6">
            <a:shade val="50000"/>
            <a:hueOff val="-230847"/>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s-EC" sz="1700" b="1" kern="1200" dirty="0" smtClean="0">
            <a:solidFill>
              <a:schemeClr val="tx1"/>
            </a:solidFill>
            <a:latin typeface="Century Gothic" pitchFamily="34" charset="0"/>
          </a:endParaRPr>
        </a:p>
        <a:p>
          <a:pPr lvl="0" algn="ctr" defTabSz="755650">
            <a:lnSpc>
              <a:spcPct val="90000"/>
            </a:lnSpc>
            <a:spcBef>
              <a:spcPct val="0"/>
            </a:spcBef>
            <a:spcAft>
              <a:spcPct val="35000"/>
            </a:spcAft>
          </a:pPr>
          <a:r>
            <a:rPr lang="es-EC" sz="1700" b="1" kern="1200" dirty="0" smtClean="0">
              <a:solidFill>
                <a:schemeClr val="tx1"/>
              </a:solidFill>
              <a:latin typeface="Century Gothic" pitchFamily="34" charset="0"/>
            </a:rPr>
            <a:t>Estrategia de Plaza</a:t>
          </a:r>
          <a:endParaRPr lang="es-EC" sz="1700" b="1" kern="1200" dirty="0">
            <a:solidFill>
              <a:schemeClr val="tx1"/>
            </a:solidFill>
            <a:latin typeface="Century Gothic" pitchFamily="34" charset="0"/>
          </a:endParaRPr>
        </a:p>
      </dsp:txBody>
      <dsp:txXfrm rot="16200000">
        <a:off x="2095178" y="2989327"/>
        <a:ext cx="2156423" cy="1791453"/>
      </dsp:txXfrm>
    </dsp:sp>
    <dsp:sp modelId="{A86BF489-F371-4761-8824-B6D4DED22BDF}">
      <dsp:nvSpPr>
        <dsp:cNvPr id="0" name=""/>
        <dsp:cNvSpPr/>
      </dsp:nvSpPr>
      <dsp:spPr>
        <a:xfrm>
          <a:off x="3821400" y="2402124"/>
          <a:ext cx="854142" cy="742732"/>
        </a:xfrm>
        <a:prstGeom prst="circularArrow">
          <a:avLst/>
        </a:prstGeom>
        <a:solidFill>
          <a:schemeClr val="accent6">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758D0-35DA-4CE2-A5A5-E29EA6F1F9C9}">
      <dsp:nvSpPr>
        <dsp:cNvPr id="0" name=""/>
        <dsp:cNvSpPr/>
      </dsp:nvSpPr>
      <dsp:spPr>
        <a:xfrm rot="10800000">
          <a:off x="3821400" y="2687790"/>
          <a:ext cx="854142" cy="742732"/>
        </a:xfrm>
        <a:prstGeom prst="circularArrow">
          <a:avLst/>
        </a:prstGeom>
        <a:solidFill>
          <a:schemeClr val="accent6">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FA4D61-4ADB-4D2D-96AF-9929424FF2EA}">
      <dsp:nvSpPr>
        <dsp:cNvPr id="0" name=""/>
        <dsp:cNvSpPr/>
      </dsp:nvSpPr>
      <dsp:spPr>
        <a:xfrm rot="10800000">
          <a:off x="1757496" y="2477"/>
          <a:ext cx="5913499" cy="107202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734" tIns="140970" rIns="263144" bIns="140970" numCol="1" spcCol="1270" anchor="ctr" anchorCtr="0">
          <a:noAutofit/>
        </a:bodyPr>
        <a:lstStyle/>
        <a:p>
          <a:pPr lvl="0" algn="ctr" defTabSz="1644650">
            <a:lnSpc>
              <a:spcPct val="90000"/>
            </a:lnSpc>
            <a:spcBef>
              <a:spcPct val="0"/>
            </a:spcBef>
            <a:spcAft>
              <a:spcPct val="35000"/>
            </a:spcAft>
          </a:pPr>
          <a:r>
            <a:rPr lang="es-EC" sz="3700" kern="1200" dirty="0" smtClean="0"/>
            <a:t>Tamaño del Proyecto</a:t>
          </a:r>
          <a:endParaRPr lang="es-EC" sz="3700" kern="1200" dirty="0"/>
        </a:p>
      </dsp:txBody>
      <dsp:txXfrm rot="10800000">
        <a:off x="1757496" y="2477"/>
        <a:ext cx="5913499" cy="1072025"/>
      </dsp:txXfrm>
    </dsp:sp>
    <dsp:sp modelId="{6EBF6AFA-1A58-49F1-92AB-FAE064C8C646}">
      <dsp:nvSpPr>
        <dsp:cNvPr id="0" name=""/>
        <dsp:cNvSpPr/>
      </dsp:nvSpPr>
      <dsp:spPr>
        <a:xfrm>
          <a:off x="1221483" y="2477"/>
          <a:ext cx="1072025" cy="107202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DC5F9-CFE6-4463-8B74-5B17BBA3528E}">
      <dsp:nvSpPr>
        <dsp:cNvPr id="0" name=""/>
        <dsp:cNvSpPr/>
      </dsp:nvSpPr>
      <dsp:spPr>
        <a:xfrm rot="10800000">
          <a:off x="1757496" y="1394511"/>
          <a:ext cx="5913499" cy="1072025"/>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734" tIns="140970" rIns="263144" bIns="140970" numCol="1" spcCol="1270" anchor="ctr" anchorCtr="0">
          <a:noAutofit/>
        </a:bodyPr>
        <a:lstStyle/>
        <a:p>
          <a:pPr lvl="0" algn="ctr" defTabSz="1644650">
            <a:lnSpc>
              <a:spcPct val="90000"/>
            </a:lnSpc>
            <a:spcBef>
              <a:spcPct val="0"/>
            </a:spcBef>
            <a:spcAft>
              <a:spcPct val="35000"/>
            </a:spcAft>
          </a:pPr>
          <a:r>
            <a:rPr lang="es-EC" sz="3700" kern="1200" dirty="0" smtClean="0"/>
            <a:t>Localización del proyecto</a:t>
          </a:r>
          <a:endParaRPr lang="es-EC" sz="3700" kern="1200" dirty="0"/>
        </a:p>
      </dsp:txBody>
      <dsp:txXfrm rot="10800000">
        <a:off x="1757496" y="1394511"/>
        <a:ext cx="5913499" cy="1072025"/>
      </dsp:txXfrm>
    </dsp:sp>
    <dsp:sp modelId="{CF45B4C2-6AD9-45AF-924B-ACAE3AB55042}">
      <dsp:nvSpPr>
        <dsp:cNvPr id="0" name=""/>
        <dsp:cNvSpPr/>
      </dsp:nvSpPr>
      <dsp:spPr>
        <a:xfrm>
          <a:off x="1221483" y="1394511"/>
          <a:ext cx="1072025" cy="107202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E7046-0C1A-476A-8A0D-80A1A27D1590}">
      <dsp:nvSpPr>
        <dsp:cNvPr id="0" name=""/>
        <dsp:cNvSpPr/>
      </dsp:nvSpPr>
      <dsp:spPr>
        <a:xfrm rot="10800000">
          <a:off x="1757496" y="2786544"/>
          <a:ext cx="5913499" cy="1072025"/>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734" tIns="140970" rIns="263144" bIns="140970" numCol="1" spcCol="1270" anchor="ctr" anchorCtr="0">
          <a:noAutofit/>
        </a:bodyPr>
        <a:lstStyle/>
        <a:p>
          <a:pPr lvl="0" algn="ctr" defTabSz="1644650">
            <a:lnSpc>
              <a:spcPct val="90000"/>
            </a:lnSpc>
            <a:spcBef>
              <a:spcPct val="0"/>
            </a:spcBef>
            <a:spcAft>
              <a:spcPct val="35000"/>
            </a:spcAft>
          </a:pPr>
          <a:r>
            <a:rPr lang="es-EC" sz="3700" kern="1200" dirty="0" smtClean="0"/>
            <a:t>Ingeniería del proyecto</a:t>
          </a:r>
          <a:endParaRPr lang="es-EC" sz="3700" kern="1200" dirty="0"/>
        </a:p>
      </dsp:txBody>
      <dsp:txXfrm rot="10800000">
        <a:off x="1757496" y="2786544"/>
        <a:ext cx="5913499" cy="1072025"/>
      </dsp:txXfrm>
    </dsp:sp>
    <dsp:sp modelId="{650F5D47-0E55-4FEA-9D27-3C8CE252E680}">
      <dsp:nvSpPr>
        <dsp:cNvPr id="0" name=""/>
        <dsp:cNvSpPr/>
      </dsp:nvSpPr>
      <dsp:spPr>
        <a:xfrm>
          <a:off x="1221483" y="2786544"/>
          <a:ext cx="1072025" cy="107202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79786-5F9A-4B33-AF76-CD77039CD3AF}">
      <dsp:nvSpPr>
        <dsp:cNvPr id="0" name=""/>
        <dsp:cNvSpPr/>
      </dsp:nvSpPr>
      <dsp:spPr>
        <a:xfrm>
          <a:off x="0" y="0"/>
          <a:ext cx="1701751" cy="547260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s-EC" sz="1600" b="1" kern="1200" dirty="0" smtClean="0">
              <a:latin typeface="Century Gothic" pitchFamily="34" charset="0"/>
            </a:rPr>
            <a:t>MERCADO</a:t>
          </a: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Lugar donde se va ofrecer el servicio, tomado en cuenta la demanda insatisfecha.</a:t>
          </a:r>
          <a:endParaRPr lang="es-EC" sz="1200" kern="1200" dirty="0">
            <a:latin typeface="Century Gothic" pitchFamily="34" charset="0"/>
          </a:endParaRPr>
        </a:p>
      </dsp:txBody>
      <dsp:txXfrm>
        <a:off x="0" y="2189043"/>
        <a:ext cx="1701751" cy="2189043"/>
      </dsp:txXfrm>
    </dsp:sp>
    <dsp:sp modelId="{8453AB88-6F09-41BE-85D5-E126620F96B9}">
      <dsp:nvSpPr>
        <dsp:cNvPr id="0" name=""/>
        <dsp:cNvSpPr/>
      </dsp:nvSpPr>
      <dsp:spPr>
        <a:xfrm>
          <a:off x="51052" y="328356"/>
          <a:ext cx="1599646" cy="1822378"/>
        </a:xfrm>
        <a:prstGeom prst="ellipse">
          <a:avLst/>
        </a:prstGeom>
        <a:blipFill rotWithShape="0">
          <a:blip xmlns:r="http://schemas.openxmlformats.org/officeDocument/2006/relationships" r:embed="rId1"/>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A9DC8-5048-4D4E-8B14-74DC078D98B5}">
      <dsp:nvSpPr>
        <dsp:cNvPr id="0" name=""/>
        <dsp:cNvSpPr/>
      </dsp:nvSpPr>
      <dsp:spPr>
        <a:xfrm>
          <a:off x="1752804" y="0"/>
          <a:ext cx="1701751" cy="547260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s-EC" sz="1600" b="1" kern="1200" dirty="0" smtClean="0">
              <a:latin typeface="Century Gothic" pitchFamily="34" charset="0"/>
            </a:rPr>
            <a:t>RECURSOS FINANCIEROS</a:t>
          </a:r>
          <a:endParaRPr lang="es-EC" sz="1600" b="1" kern="1200" dirty="0">
            <a:latin typeface="Century Gothic" pitchFamily="34" charset="0"/>
          </a:endParaRP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Capital de trabajo  (Recursos propios y de terceros)</a:t>
          </a:r>
          <a:endParaRPr lang="es-EC" sz="1200" kern="1200" dirty="0">
            <a:latin typeface="Century Gothic" pitchFamily="34" charset="0"/>
          </a:endParaRP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Inversiones de:        Activos Fijos. Diferidos.		</a:t>
          </a:r>
          <a:endParaRPr lang="es-EC" sz="1200" kern="1200" dirty="0">
            <a:latin typeface="Century Gothic" pitchFamily="34" charset="0"/>
          </a:endParaRPr>
        </a:p>
      </dsp:txBody>
      <dsp:txXfrm>
        <a:off x="1752804" y="2189043"/>
        <a:ext cx="1701751" cy="2189043"/>
      </dsp:txXfrm>
    </dsp:sp>
    <dsp:sp modelId="{E12567D8-A50A-4023-8849-1BC60722D50E}">
      <dsp:nvSpPr>
        <dsp:cNvPr id="0" name=""/>
        <dsp:cNvSpPr/>
      </dsp:nvSpPr>
      <dsp:spPr>
        <a:xfrm>
          <a:off x="1803856" y="328356"/>
          <a:ext cx="1599646" cy="1822378"/>
        </a:xfrm>
        <a:prstGeom prst="ellipse">
          <a:avLst/>
        </a:prstGeom>
        <a:blipFill rotWithShape="0">
          <a:blip xmlns:r="http://schemas.openxmlformats.org/officeDocument/2006/relationships" r:embed="rId2"/>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C6C9A-4D57-4175-A0B9-0062351620E9}">
      <dsp:nvSpPr>
        <dsp:cNvPr id="0" name=""/>
        <dsp:cNvSpPr/>
      </dsp:nvSpPr>
      <dsp:spPr>
        <a:xfrm>
          <a:off x="3505608" y="0"/>
          <a:ext cx="1701751" cy="547260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s-EC" sz="1600" b="1" kern="1200" dirty="0" smtClean="0">
              <a:latin typeface="Century Gothic" pitchFamily="34" charset="0"/>
            </a:rPr>
            <a:t>TALENTO HUMANO</a:t>
          </a:r>
          <a:endParaRPr lang="es-EC" sz="1600" b="1" kern="1200" dirty="0">
            <a:latin typeface="Century Gothic" pitchFamily="34" charset="0"/>
          </a:endParaRP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Reclutamiento de personal.</a:t>
          </a:r>
          <a:endParaRPr lang="es-EC" sz="1200" kern="1200" dirty="0">
            <a:latin typeface="Century Gothic" pitchFamily="34" charset="0"/>
          </a:endParaRP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Personal que  aportará el esfuerzo físico y mental en diferentes funciones.</a:t>
          </a:r>
          <a:endParaRPr lang="es-EC" sz="1200" kern="1200" dirty="0">
            <a:latin typeface="Century Gothic" pitchFamily="34" charset="0"/>
          </a:endParaRPr>
        </a:p>
      </dsp:txBody>
      <dsp:txXfrm>
        <a:off x="3505608" y="2189043"/>
        <a:ext cx="1701751" cy="2189043"/>
      </dsp:txXfrm>
    </dsp:sp>
    <dsp:sp modelId="{B790DACF-7043-484B-A436-A0362FD367BB}">
      <dsp:nvSpPr>
        <dsp:cNvPr id="0" name=""/>
        <dsp:cNvSpPr/>
      </dsp:nvSpPr>
      <dsp:spPr>
        <a:xfrm>
          <a:off x="3556660" y="328356"/>
          <a:ext cx="1599646" cy="1822378"/>
        </a:xfrm>
        <a:prstGeom prst="ellipse">
          <a:avLst/>
        </a:prstGeom>
        <a:blipFill rotWithShape="0">
          <a:blip xmlns:r="http://schemas.openxmlformats.org/officeDocument/2006/relationships" r:embed="rId3"/>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9FA96-94BF-4FE9-84A3-A19843492950}">
      <dsp:nvSpPr>
        <dsp:cNvPr id="0" name=""/>
        <dsp:cNvSpPr/>
      </dsp:nvSpPr>
      <dsp:spPr>
        <a:xfrm>
          <a:off x="5258412" y="0"/>
          <a:ext cx="1701751" cy="547260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s-EC" sz="1600" b="1" kern="1200" dirty="0" smtClean="0">
              <a:latin typeface="Century Gothic" pitchFamily="34" charset="0"/>
            </a:rPr>
            <a:t>INSUMOS Y SUMINISTROS DE OFICINA</a:t>
          </a: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Cantidad necesaria de suministros e insumos de oficina. </a:t>
          </a:r>
          <a:endParaRPr lang="es-EC" sz="1200" kern="1200" dirty="0">
            <a:latin typeface="Century Gothic" pitchFamily="34" charset="0"/>
          </a:endParaRPr>
        </a:p>
      </dsp:txBody>
      <dsp:txXfrm>
        <a:off x="5258412" y="2189043"/>
        <a:ext cx="1701751" cy="2189043"/>
      </dsp:txXfrm>
    </dsp:sp>
    <dsp:sp modelId="{8378F28A-3F48-467D-A5A6-56C6276AFDB5}">
      <dsp:nvSpPr>
        <dsp:cNvPr id="0" name=""/>
        <dsp:cNvSpPr/>
      </dsp:nvSpPr>
      <dsp:spPr>
        <a:xfrm>
          <a:off x="5309464" y="328356"/>
          <a:ext cx="1599646" cy="1822378"/>
        </a:xfrm>
        <a:prstGeom prst="ellipse">
          <a:avLst/>
        </a:prstGeom>
        <a:blipFill rotWithShape="0">
          <a:blip xmlns:r="http://schemas.openxmlformats.org/officeDocument/2006/relationships" r:embed="rId4"/>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0DFF4-0B04-459F-B40C-0E18481B9A63}">
      <dsp:nvSpPr>
        <dsp:cNvPr id="0" name=""/>
        <dsp:cNvSpPr/>
      </dsp:nvSpPr>
      <dsp:spPr>
        <a:xfrm>
          <a:off x="7011216" y="0"/>
          <a:ext cx="1701751" cy="547260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s-EC" sz="1200" b="1" kern="1200" dirty="0" smtClean="0">
              <a:latin typeface="Century Gothic" pitchFamily="34" charset="0"/>
            </a:rPr>
            <a:t>TEGNOLOGÍA Y MOBILIARIA</a:t>
          </a: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Inversión de tecnología de punta.</a:t>
          </a:r>
        </a:p>
        <a:p>
          <a:pPr marL="114300" lvl="1" indent="-114300" algn="l" defTabSz="533400">
            <a:lnSpc>
              <a:spcPct val="90000"/>
            </a:lnSpc>
            <a:spcBef>
              <a:spcPct val="0"/>
            </a:spcBef>
            <a:spcAft>
              <a:spcPct val="15000"/>
            </a:spcAft>
            <a:buChar char="••"/>
          </a:pPr>
          <a:r>
            <a:rPr lang="es-EC" sz="1200" kern="1200" dirty="0" smtClean="0">
              <a:latin typeface="Century Gothic" pitchFamily="34" charset="0"/>
            </a:rPr>
            <a:t>Muebles de calidad.</a:t>
          </a:r>
        </a:p>
      </dsp:txBody>
      <dsp:txXfrm>
        <a:off x="7011216" y="2189043"/>
        <a:ext cx="1701751" cy="2189043"/>
      </dsp:txXfrm>
    </dsp:sp>
    <dsp:sp modelId="{CAC48516-1B31-4472-B212-E342494DB1AA}">
      <dsp:nvSpPr>
        <dsp:cNvPr id="0" name=""/>
        <dsp:cNvSpPr/>
      </dsp:nvSpPr>
      <dsp:spPr>
        <a:xfrm>
          <a:off x="7062268" y="328356"/>
          <a:ext cx="1599646" cy="1822378"/>
        </a:xfrm>
        <a:prstGeom prst="ellipse">
          <a:avLst/>
        </a:prstGeom>
        <a:blipFill rotWithShape="0">
          <a:blip xmlns:r="http://schemas.openxmlformats.org/officeDocument/2006/relationships" r:embed="rId5"/>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D9E55-BE2E-422F-9A8D-E55FF73368F1}">
      <dsp:nvSpPr>
        <dsp:cNvPr id="0" name=""/>
        <dsp:cNvSpPr/>
      </dsp:nvSpPr>
      <dsp:spPr>
        <a:xfrm>
          <a:off x="348518" y="4378086"/>
          <a:ext cx="8015930" cy="820891"/>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C87511-0D91-41D8-B3C1-C2830DCDDA6F}">
      <dsp:nvSpPr>
        <dsp:cNvPr id="0" name=""/>
        <dsp:cNvSpPr/>
      </dsp:nvSpPr>
      <dsp:spPr>
        <a:xfrm>
          <a:off x="422597" y="434"/>
          <a:ext cx="2031131" cy="2031131"/>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780" tIns="17780" rIns="11178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RESPETO</a:t>
          </a:r>
          <a:endParaRPr lang="es-EC" sz="1400" b="1" kern="1200" dirty="0">
            <a:latin typeface="Century Gothic" pitchFamily="34" charset="0"/>
          </a:endParaRPr>
        </a:p>
      </dsp:txBody>
      <dsp:txXfrm>
        <a:off x="422597" y="434"/>
        <a:ext cx="2031131" cy="2031131"/>
      </dsp:txXfrm>
    </dsp:sp>
    <dsp:sp modelId="{AA2E0AC5-7316-4FA8-BC49-E89DC4818527}">
      <dsp:nvSpPr>
        <dsp:cNvPr id="0" name=""/>
        <dsp:cNvSpPr/>
      </dsp:nvSpPr>
      <dsp:spPr>
        <a:xfrm>
          <a:off x="2047502" y="434"/>
          <a:ext cx="2633017" cy="2031131"/>
        </a:xfrm>
        <a:prstGeom prst="ellipse">
          <a:avLst/>
        </a:prstGeom>
        <a:solidFill>
          <a:schemeClr val="accent6">
            <a:shade val="80000"/>
            <a:alpha val="50000"/>
            <a:hueOff val="-241341"/>
            <a:satOff val="7978"/>
            <a:lumOff val="1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780" tIns="17780" rIns="11178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RESPONSABILIDAD</a:t>
          </a:r>
          <a:endParaRPr lang="es-EC" sz="1400" b="1" kern="1200" dirty="0">
            <a:latin typeface="Century Gothic" pitchFamily="34" charset="0"/>
          </a:endParaRPr>
        </a:p>
      </dsp:txBody>
      <dsp:txXfrm>
        <a:off x="2047502" y="434"/>
        <a:ext cx="2633017" cy="2031131"/>
      </dsp:txXfrm>
    </dsp:sp>
    <dsp:sp modelId="{B211B2C0-AF91-4E22-AC42-38498C0FF751}">
      <dsp:nvSpPr>
        <dsp:cNvPr id="0" name=""/>
        <dsp:cNvSpPr/>
      </dsp:nvSpPr>
      <dsp:spPr>
        <a:xfrm>
          <a:off x="4392489" y="7"/>
          <a:ext cx="2031131" cy="2031131"/>
        </a:xfrm>
        <a:prstGeom prst="ellipse">
          <a:avLst/>
        </a:prstGeom>
        <a:solidFill>
          <a:schemeClr val="accent6">
            <a:shade val="80000"/>
            <a:alpha val="50000"/>
            <a:hueOff val="-482682"/>
            <a:satOff val="15955"/>
            <a:lumOff val="308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780" tIns="17780" rIns="11178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CONFIANZA</a:t>
          </a:r>
          <a:endParaRPr lang="es-EC" sz="1400" b="1" kern="1200" dirty="0">
            <a:latin typeface="Century Gothic" pitchFamily="34" charset="0"/>
          </a:endParaRPr>
        </a:p>
      </dsp:txBody>
      <dsp:txXfrm>
        <a:off x="4392489" y="7"/>
        <a:ext cx="2031131" cy="2031131"/>
      </dsp:txXfrm>
    </dsp:sp>
    <dsp:sp modelId="{F3D4CAAD-CA19-4192-BF6C-42E6716367E6}">
      <dsp:nvSpPr>
        <dsp:cNvPr id="0" name=""/>
        <dsp:cNvSpPr/>
      </dsp:nvSpPr>
      <dsp:spPr>
        <a:xfrm>
          <a:off x="6048674" y="7"/>
          <a:ext cx="2031131" cy="2031131"/>
        </a:xfrm>
        <a:prstGeom prst="ellipse">
          <a:avLst/>
        </a:prstGeom>
        <a:solidFill>
          <a:schemeClr val="accent6">
            <a:shade val="80000"/>
            <a:alpha val="50000"/>
            <a:hueOff val="-241341"/>
            <a:satOff val="7978"/>
            <a:lumOff val="1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780" tIns="17780" rIns="11178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HONESTIDAD</a:t>
          </a:r>
          <a:endParaRPr lang="es-EC" sz="1400" b="1" kern="1200" dirty="0">
            <a:latin typeface="Century Gothic" pitchFamily="34" charset="0"/>
          </a:endParaRPr>
        </a:p>
      </dsp:txBody>
      <dsp:txXfrm>
        <a:off x="6048674" y="7"/>
        <a:ext cx="2031131" cy="203113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0115E-1EDF-4F92-A1FA-8D5B1AAEF618}">
      <dsp:nvSpPr>
        <dsp:cNvPr id="0" name=""/>
        <dsp:cNvSpPr/>
      </dsp:nvSpPr>
      <dsp:spPr>
        <a:xfrm>
          <a:off x="1761421" y="125613"/>
          <a:ext cx="2741852" cy="171986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PROFESIONALISMO</a:t>
          </a:r>
          <a:endParaRPr lang="es-EC" sz="1400" b="1" kern="1200" dirty="0">
            <a:latin typeface="Century Gothic" pitchFamily="34" charset="0"/>
          </a:endParaRPr>
        </a:p>
      </dsp:txBody>
      <dsp:txXfrm>
        <a:off x="2127001" y="426590"/>
        <a:ext cx="2010692" cy="773941"/>
      </dsp:txXfrm>
    </dsp:sp>
    <dsp:sp modelId="{E2922B9F-4D13-4FED-A35B-5D056C630C14}">
      <dsp:nvSpPr>
        <dsp:cNvPr id="0" name=""/>
        <dsp:cNvSpPr/>
      </dsp:nvSpPr>
      <dsp:spPr>
        <a:xfrm>
          <a:off x="2704250" y="1212925"/>
          <a:ext cx="2214448" cy="18978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       COMPROMISO</a:t>
          </a:r>
          <a:endParaRPr lang="es-EC" sz="1400" b="1" kern="1200" dirty="0">
            <a:latin typeface="Century Gothic" pitchFamily="34" charset="0"/>
          </a:endParaRPr>
        </a:p>
      </dsp:txBody>
      <dsp:txXfrm>
        <a:off x="3381502" y="1703210"/>
        <a:ext cx="1328669" cy="1043833"/>
      </dsp:txXfrm>
    </dsp:sp>
    <dsp:sp modelId="{8479B6F8-1902-4E26-B7E3-4BFDA42F2073}">
      <dsp:nvSpPr>
        <dsp:cNvPr id="0" name=""/>
        <dsp:cNvSpPr/>
      </dsp:nvSpPr>
      <dsp:spPr>
        <a:xfrm>
          <a:off x="1345996" y="1208982"/>
          <a:ext cx="2214448" cy="190576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latin typeface="Century Gothic" pitchFamily="34" charset="0"/>
            </a:rPr>
            <a:t>TRABAJO EN EQUIPO</a:t>
          </a:r>
          <a:endParaRPr lang="es-EC" sz="1400" b="1" kern="1200" dirty="0">
            <a:latin typeface="Century Gothic" pitchFamily="34" charset="0"/>
          </a:endParaRPr>
        </a:p>
      </dsp:txBody>
      <dsp:txXfrm>
        <a:off x="1554524" y="1701304"/>
        <a:ext cx="1328669" cy="104817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591A8C-E037-44F5-986F-B3CF0158289F}">
      <dsp:nvSpPr>
        <dsp:cNvPr id="0" name=""/>
        <dsp:cNvSpPr/>
      </dsp:nvSpPr>
      <dsp:spPr>
        <a:xfrm>
          <a:off x="4248477" y="2786709"/>
          <a:ext cx="3405978" cy="3405978"/>
        </a:xfrm>
        <a:prstGeom prst="gear9">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Crear una buena relación con los clientes, con el propósito de una fidelización con la microempresa.</a:t>
          </a:r>
          <a:endParaRPr lang="es-EC" sz="1600" kern="1200" dirty="0">
            <a:latin typeface="Century Gothic" pitchFamily="34" charset="0"/>
          </a:endParaRPr>
        </a:p>
      </dsp:txBody>
      <dsp:txXfrm>
        <a:off x="4248477" y="2786709"/>
        <a:ext cx="3405978" cy="3405978"/>
      </dsp:txXfrm>
    </dsp:sp>
    <dsp:sp modelId="{DC99BA69-9C41-4683-863D-81908F4A7C63}">
      <dsp:nvSpPr>
        <dsp:cNvPr id="0" name=""/>
        <dsp:cNvSpPr/>
      </dsp:nvSpPr>
      <dsp:spPr>
        <a:xfrm>
          <a:off x="1638897" y="1831883"/>
          <a:ext cx="3185642" cy="2776627"/>
        </a:xfrm>
        <a:prstGeom prst="gear6">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Impulsar el crecimiento de nuestros clientes, mediante el apoyo profesional y la experiencia que tienen nuestros asesores.</a:t>
          </a:r>
          <a:endParaRPr lang="es-EC" sz="1400" kern="1200" dirty="0">
            <a:latin typeface="Century Gothic" pitchFamily="34" charset="0"/>
          </a:endParaRPr>
        </a:p>
      </dsp:txBody>
      <dsp:txXfrm>
        <a:off x="1638897" y="1831883"/>
        <a:ext cx="3185642" cy="2776627"/>
      </dsp:txXfrm>
    </dsp:sp>
    <dsp:sp modelId="{3CD7612B-20A2-4B1B-BD61-11A1B93B923D}">
      <dsp:nvSpPr>
        <dsp:cNvPr id="0" name=""/>
        <dsp:cNvSpPr/>
      </dsp:nvSpPr>
      <dsp:spPr>
        <a:xfrm rot="20700000">
          <a:off x="3441086" y="272731"/>
          <a:ext cx="2427028" cy="2427028"/>
        </a:xfrm>
        <a:prstGeom prst="gear6">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itchFamily="34" charset="0"/>
            </a:rPr>
            <a:t>Ofrecer servicios de calidad que cumplan con las expectativas de los clientes de la Parroquia de Amaguaña. </a:t>
          </a:r>
          <a:endParaRPr lang="es-EC" sz="1200" kern="1200" dirty="0">
            <a:latin typeface="Century Gothic" pitchFamily="34" charset="0"/>
          </a:endParaRPr>
        </a:p>
      </dsp:txBody>
      <dsp:txXfrm>
        <a:off x="3973404" y="805049"/>
        <a:ext cx="1362391" cy="1362391"/>
      </dsp:txXfrm>
    </dsp:sp>
    <dsp:sp modelId="{30DAE72B-C8AF-40E7-A255-75FD1F018314}">
      <dsp:nvSpPr>
        <dsp:cNvPr id="0" name=""/>
        <dsp:cNvSpPr/>
      </dsp:nvSpPr>
      <dsp:spPr>
        <a:xfrm>
          <a:off x="3735459" y="2259846"/>
          <a:ext cx="4359652" cy="4359652"/>
        </a:xfrm>
        <a:prstGeom prst="circularArrow">
          <a:avLst>
            <a:gd name="adj1" fmla="val 4687"/>
            <a:gd name="adj2" fmla="val 299029"/>
            <a:gd name="adj3" fmla="val 2549593"/>
            <a:gd name="adj4" fmla="val 15791060"/>
            <a:gd name="adj5" fmla="val 546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4D759-4807-45F5-B2BC-31F591B515F1}">
      <dsp:nvSpPr>
        <dsp:cNvPr id="0" name=""/>
        <dsp:cNvSpPr/>
      </dsp:nvSpPr>
      <dsp:spPr>
        <a:xfrm>
          <a:off x="1554496" y="1425000"/>
          <a:ext cx="3167559" cy="3167559"/>
        </a:xfrm>
        <a:prstGeom prst="leftCircularArrow">
          <a:avLst>
            <a:gd name="adj1" fmla="val 6452"/>
            <a:gd name="adj2" fmla="val 429999"/>
            <a:gd name="adj3" fmla="val 10489124"/>
            <a:gd name="adj4" fmla="val 14837806"/>
            <a:gd name="adj5" fmla="val 7527"/>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A8B651-A9C6-4F4A-9C67-276660693F2E}">
      <dsp:nvSpPr>
        <dsp:cNvPr id="0" name=""/>
        <dsp:cNvSpPr/>
      </dsp:nvSpPr>
      <dsp:spPr>
        <a:xfrm>
          <a:off x="2819199" y="-267455"/>
          <a:ext cx="3415267" cy="3415267"/>
        </a:xfrm>
        <a:prstGeom prst="circularArrow">
          <a:avLst>
            <a:gd name="adj1" fmla="val 5984"/>
            <a:gd name="adj2" fmla="val 394124"/>
            <a:gd name="adj3" fmla="val 13313824"/>
            <a:gd name="adj4" fmla="val 10508221"/>
            <a:gd name="adj5" fmla="val 698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B995E-7E50-4792-9520-62DEBD907F4E}">
      <dsp:nvSpPr>
        <dsp:cNvPr id="0" name=""/>
        <dsp:cNvSpPr/>
      </dsp:nvSpPr>
      <dsp:spPr>
        <a:xfrm>
          <a:off x="3276364" y="1574998"/>
          <a:ext cx="1763894" cy="522410"/>
        </a:xfrm>
        <a:custGeom>
          <a:avLst/>
          <a:gdLst/>
          <a:ahLst/>
          <a:cxnLst/>
          <a:rect l="0" t="0" r="0" b="0"/>
          <a:pathLst>
            <a:path>
              <a:moveTo>
                <a:pt x="0" y="0"/>
              </a:moveTo>
              <a:lnTo>
                <a:pt x="0" y="261205"/>
              </a:lnTo>
              <a:lnTo>
                <a:pt x="1763894" y="261205"/>
              </a:lnTo>
              <a:lnTo>
                <a:pt x="1763894" y="52241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521EF-6F1B-4288-B16D-F81171E66AAC}">
      <dsp:nvSpPr>
        <dsp:cNvPr id="0" name=""/>
        <dsp:cNvSpPr/>
      </dsp:nvSpPr>
      <dsp:spPr>
        <a:xfrm>
          <a:off x="1505044" y="1574998"/>
          <a:ext cx="1771319" cy="522410"/>
        </a:xfrm>
        <a:custGeom>
          <a:avLst/>
          <a:gdLst/>
          <a:ahLst/>
          <a:cxnLst/>
          <a:rect l="0" t="0" r="0" b="0"/>
          <a:pathLst>
            <a:path>
              <a:moveTo>
                <a:pt x="1771319" y="0"/>
              </a:moveTo>
              <a:lnTo>
                <a:pt x="1771319" y="261205"/>
              </a:lnTo>
              <a:lnTo>
                <a:pt x="0" y="261205"/>
              </a:lnTo>
              <a:lnTo>
                <a:pt x="0" y="52241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695F0-13A5-4631-BD2E-A5018B379A6D}">
      <dsp:nvSpPr>
        <dsp:cNvPr id="0" name=""/>
        <dsp:cNvSpPr/>
      </dsp:nvSpPr>
      <dsp:spPr>
        <a:xfrm>
          <a:off x="2032529" y="331164"/>
          <a:ext cx="2487668" cy="1243834"/>
        </a:xfrm>
        <a:prstGeom prst="rect">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a:latin typeface="Century Gothic" pitchFamily="34" charset="0"/>
              <a:cs typeface="Arial" pitchFamily="34" charset="0"/>
            </a:rPr>
            <a:t>Gerente General</a:t>
          </a:r>
        </a:p>
      </dsp:txBody>
      <dsp:txXfrm>
        <a:off x="2032529" y="331164"/>
        <a:ext cx="2487668" cy="1243834"/>
      </dsp:txXfrm>
    </dsp:sp>
    <dsp:sp modelId="{5A5BA4D8-D888-4CB8-A9B8-756CCFAA3193}">
      <dsp:nvSpPr>
        <dsp:cNvPr id="0" name=""/>
        <dsp:cNvSpPr/>
      </dsp:nvSpPr>
      <dsp:spPr>
        <a:xfrm>
          <a:off x="2355" y="2097409"/>
          <a:ext cx="3005377" cy="1243834"/>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a:latin typeface="Century Gothic" pitchFamily="34" charset="0"/>
              <a:cs typeface="Arial" pitchFamily="34" charset="0"/>
            </a:rPr>
            <a:t>Asistente Contable</a:t>
          </a:r>
        </a:p>
      </dsp:txBody>
      <dsp:txXfrm>
        <a:off x="2355" y="2097409"/>
        <a:ext cx="3005377" cy="1243834"/>
      </dsp:txXfrm>
    </dsp:sp>
    <dsp:sp modelId="{8BDDEE01-679B-4F1B-9E42-F3CCD03B9C5C}">
      <dsp:nvSpPr>
        <dsp:cNvPr id="0" name=""/>
        <dsp:cNvSpPr/>
      </dsp:nvSpPr>
      <dsp:spPr>
        <a:xfrm>
          <a:off x="3530143" y="2097409"/>
          <a:ext cx="3020229" cy="1243834"/>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a:latin typeface="Century Gothic" pitchFamily="34" charset="0"/>
              <a:cs typeface="Arial" pitchFamily="34" charset="0"/>
            </a:rPr>
            <a:t>Asistente Tributario</a:t>
          </a:r>
        </a:p>
      </dsp:txBody>
      <dsp:txXfrm>
        <a:off x="3530143" y="2097409"/>
        <a:ext cx="3020229" cy="124383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93967-08D1-43CC-93A1-BD1E622D601E}">
      <dsp:nvSpPr>
        <dsp:cNvPr id="0" name=""/>
        <dsp:cNvSpPr/>
      </dsp:nvSpPr>
      <dsp:spPr>
        <a:xfrm>
          <a:off x="0" y="0"/>
          <a:ext cx="6732748" cy="164178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Century Gothic" pitchFamily="34" charset="0"/>
            </a:rPr>
            <a:t>En el mercado de la Parroquia de Amaguaña existe una demanda insatisfecha demasiada amplia, induciendo a la creación de una microempresa de asesoría tributaria y contable, para satisfacer a los clientes con un excelente servicio</a:t>
          </a:r>
          <a:endParaRPr lang="es-EC" sz="1600" kern="1200" dirty="0">
            <a:latin typeface="Century Gothic" pitchFamily="34" charset="0"/>
          </a:endParaRPr>
        </a:p>
      </dsp:txBody>
      <dsp:txXfrm>
        <a:off x="0" y="0"/>
        <a:ext cx="5057309" cy="1641782"/>
      </dsp:txXfrm>
    </dsp:sp>
    <dsp:sp modelId="{C126FB12-5879-41BA-8E10-C10517A6717E}">
      <dsp:nvSpPr>
        <dsp:cNvPr id="0" name=""/>
        <dsp:cNvSpPr/>
      </dsp:nvSpPr>
      <dsp:spPr>
        <a:xfrm>
          <a:off x="594065" y="1915412"/>
          <a:ext cx="6732748" cy="164178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Century Gothic" pitchFamily="34" charset="0"/>
            </a:rPr>
            <a:t>Efectuando el  estudio técnico, se puede concluir que lugar perfecto para la microempresa de asesoría tributaria y contable   "DH", es en el parque central de Amaguaña, siendo un lugar estratégico y además existe la disponibilidad de recursos para iniciar la microempresa.</a:t>
          </a:r>
          <a:endParaRPr lang="es-EC" sz="1600" kern="1200" dirty="0">
            <a:latin typeface="Century Gothic" pitchFamily="34" charset="0"/>
          </a:endParaRPr>
        </a:p>
      </dsp:txBody>
      <dsp:txXfrm>
        <a:off x="594065" y="1915412"/>
        <a:ext cx="5071523" cy="1641782"/>
      </dsp:txXfrm>
    </dsp:sp>
    <dsp:sp modelId="{EDD29339-F913-4B12-B995-707DB89C885D}">
      <dsp:nvSpPr>
        <dsp:cNvPr id="0" name=""/>
        <dsp:cNvSpPr/>
      </dsp:nvSpPr>
      <dsp:spPr>
        <a:xfrm>
          <a:off x="1188131" y="3830825"/>
          <a:ext cx="6732748" cy="164178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Century Gothic" pitchFamily="34" charset="0"/>
            </a:rPr>
            <a:t>De acuerdo al análisis de la evaluación financiera, tanto para el proyecto como para el inversionista muestran valores que son aceptables para invertir en este negocio.</a:t>
          </a:r>
          <a:endParaRPr lang="es-EC" sz="1600" kern="1200" dirty="0">
            <a:latin typeface="Century Gothic" pitchFamily="34" charset="0"/>
          </a:endParaRPr>
        </a:p>
      </dsp:txBody>
      <dsp:txXfrm>
        <a:off x="1188131" y="3830825"/>
        <a:ext cx="5071523" cy="1641782"/>
      </dsp:txXfrm>
    </dsp:sp>
    <dsp:sp modelId="{E6F6DF90-E49E-4480-9F24-94D235CBBCA0}">
      <dsp:nvSpPr>
        <dsp:cNvPr id="0" name=""/>
        <dsp:cNvSpPr/>
      </dsp:nvSpPr>
      <dsp:spPr>
        <a:xfrm>
          <a:off x="5665589" y="1245018"/>
          <a:ext cx="1067158" cy="106715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latin typeface="Century Gothic" pitchFamily="34" charset="0"/>
          </a:endParaRPr>
        </a:p>
      </dsp:txBody>
      <dsp:txXfrm>
        <a:off x="5665589" y="1245018"/>
        <a:ext cx="1067158" cy="1067158"/>
      </dsp:txXfrm>
    </dsp:sp>
    <dsp:sp modelId="{53223DD5-9150-4B09-8A17-D125D036DF87}">
      <dsp:nvSpPr>
        <dsp:cNvPr id="0" name=""/>
        <dsp:cNvSpPr/>
      </dsp:nvSpPr>
      <dsp:spPr>
        <a:xfrm>
          <a:off x="6259655" y="3149485"/>
          <a:ext cx="1067158" cy="106715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latin typeface="Century Gothic" pitchFamily="34" charset="0"/>
          </a:endParaRPr>
        </a:p>
      </dsp:txBody>
      <dsp:txXfrm>
        <a:off x="6259655" y="3149485"/>
        <a:ext cx="1067158" cy="106715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EA49CF-FC9D-47AE-B1B7-3BE941D7B9F5}">
      <dsp:nvSpPr>
        <dsp:cNvPr id="0" name=""/>
        <dsp:cNvSpPr/>
      </dsp:nvSpPr>
      <dsp:spPr>
        <a:xfrm>
          <a:off x="648071" y="0"/>
          <a:ext cx="7344816" cy="54006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E0C31-4CD6-438F-BEE4-6288BD1625C5}">
      <dsp:nvSpPr>
        <dsp:cNvPr id="0" name=""/>
        <dsp:cNvSpPr/>
      </dsp:nvSpPr>
      <dsp:spPr>
        <a:xfrm>
          <a:off x="3989" y="1620180"/>
          <a:ext cx="2622819" cy="216024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Century Gothic" pitchFamily="34" charset="0"/>
            </a:rPr>
            <a:t>Mantener al  personal capacitado y actualizado en cuanto a leyes tributarias y laborales para que trasmitan información clara y precisa para cumplir con las expectativas de los clientes.</a:t>
          </a:r>
          <a:endParaRPr lang="es-EC" sz="1400" kern="1200" dirty="0">
            <a:solidFill>
              <a:schemeClr val="tx1"/>
            </a:solidFill>
            <a:latin typeface="Century Gothic" pitchFamily="34" charset="0"/>
          </a:endParaRPr>
        </a:p>
      </dsp:txBody>
      <dsp:txXfrm>
        <a:off x="3989" y="1620180"/>
        <a:ext cx="2622819" cy="2160240"/>
      </dsp:txXfrm>
    </dsp:sp>
    <dsp:sp modelId="{B42EA49A-F36C-4E4E-B8BF-DBB4E9866537}">
      <dsp:nvSpPr>
        <dsp:cNvPr id="0" name=""/>
        <dsp:cNvSpPr/>
      </dsp:nvSpPr>
      <dsp:spPr>
        <a:xfrm>
          <a:off x="3009070" y="1620180"/>
          <a:ext cx="2622819" cy="2160240"/>
        </a:xfrm>
        <a:prstGeom prst="round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Century Gothic" pitchFamily="34" charset="0"/>
            </a:rPr>
            <a:t>Conservar un lugar de trabajo amplio con instalaciones acorde al servicio a ofrecer, para las empresas y negocios de la Parroquia de Amaguaña</a:t>
          </a:r>
          <a:endParaRPr lang="es-EC" sz="1400" kern="1200" dirty="0">
            <a:solidFill>
              <a:schemeClr val="tx1"/>
            </a:solidFill>
            <a:latin typeface="Century Gothic" pitchFamily="34" charset="0"/>
          </a:endParaRPr>
        </a:p>
      </dsp:txBody>
      <dsp:txXfrm>
        <a:off x="3009070" y="1620180"/>
        <a:ext cx="2622819" cy="2160240"/>
      </dsp:txXfrm>
    </dsp:sp>
    <dsp:sp modelId="{146415F6-A101-4E17-B0A9-52A6618F27EE}">
      <dsp:nvSpPr>
        <dsp:cNvPr id="0" name=""/>
        <dsp:cNvSpPr/>
      </dsp:nvSpPr>
      <dsp:spPr>
        <a:xfrm>
          <a:off x="6014151" y="1440156"/>
          <a:ext cx="2622819" cy="2520287"/>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Century Gothic" pitchFamily="34" charset="0"/>
            </a:rPr>
            <a:t>Realizar alianzas estratégicas con empresas de publicidad para promocionar los servicios de asesoría tributaria y contable de la microempresa "DH", con el fin de tener mayor participación en el mercado y el acogimiento de nuevos clientes.</a:t>
          </a:r>
          <a:endParaRPr lang="es-EC" sz="1400" kern="1200" dirty="0">
            <a:solidFill>
              <a:schemeClr val="tx1"/>
            </a:solidFill>
            <a:latin typeface="Century Gothic" pitchFamily="34" charset="0"/>
          </a:endParaRPr>
        </a:p>
      </dsp:txBody>
      <dsp:txXfrm>
        <a:off x="6014151" y="1440156"/>
        <a:ext cx="2622819" cy="25202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AC1E3-AB11-4E2B-AFEF-0B30D4CC011E}">
      <dsp:nvSpPr>
        <dsp:cNvPr id="0" name=""/>
        <dsp:cNvSpPr/>
      </dsp:nvSpPr>
      <dsp:spPr>
        <a:xfrm>
          <a:off x="1690699" y="223"/>
          <a:ext cx="3218656" cy="80466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latin typeface="Century Gothic" pitchFamily="34" charset="0"/>
            </a:rPr>
            <a:t>Objetivos Específico</a:t>
          </a:r>
          <a:endParaRPr lang="es-EC" sz="2800" kern="1200" dirty="0">
            <a:latin typeface="Century Gothic" pitchFamily="34" charset="0"/>
          </a:endParaRPr>
        </a:p>
      </dsp:txBody>
      <dsp:txXfrm>
        <a:off x="1690699" y="223"/>
        <a:ext cx="3218656" cy="804664"/>
      </dsp:txXfrm>
    </dsp:sp>
    <dsp:sp modelId="{23BC026B-FB48-45B7-B7CC-49C560282B72}">
      <dsp:nvSpPr>
        <dsp:cNvPr id="0" name=""/>
        <dsp:cNvSpPr/>
      </dsp:nvSpPr>
      <dsp:spPr>
        <a:xfrm rot="5400000">
          <a:off x="3229619" y="875295"/>
          <a:ext cx="140816" cy="140816"/>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42E56-8A01-43A9-962B-D698F660B856}">
      <dsp:nvSpPr>
        <dsp:cNvPr id="0" name=""/>
        <dsp:cNvSpPr/>
      </dsp:nvSpPr>
      <dsp:spPr>
        <a:xfrm>
          <a:off x="792083" y="1086519"/>
          <a:ext cx="5015889" cy="80466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Realizar el análisis socioeconómico de la Parroquia de  Amaguaña  que permita definir los segmentos de mercado más adecuados para ofertar el servicio de asesoramiento contable y tributario</a:t>
          </a:r>
          <a:endParaRPr lang="es-EC" sz="1400" kern="1200" dirty="0">
            <a:latin typeface="Century Gothic" pitchFamily="34" charset="0"/>
          </a:endParaRPr>
        </a:p>
      </dsp:txBody>
      <dsp:txXfrm>
        <a:off x="792083" y="1086519"/>
        <a:ext cx="5015889" cy="804664"/>
      </dsp:txXfrm>
    </dsp:sp>
    <dsp:sp modelId="{53BDF7B4-AE27-43D1-85F0-D3FFC33A4E8A}">
      <dsp:nvSpPr>
        <dsp:cNvPr id="0" name=""/>
        <dsp:cNvSpPr/>
      </dsp:nvSpPr>
      <dsp:spPr>
        <a:xfrm rot="5400000">
          <a:off x="3229619" y="1961591"/>
          <a:ext cx="140816" cy="140816"/>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5A1ACF-AF54-49FC-A71C-A0CD672E50BE}">
      <dsp:nvSpPr>
        <dsp:cNvPr id="0" name=""/>
        <dsp:cNvSpPr/>
      </dsp:nvSpPr>
      <dsp:spPr>
        <a:xfrm>
          <a:off x="792083" y="2172816"/>
          <a:ext cx="5015889" cy="80466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Desarrollar el estudio de mercado, meta al cual se va a dirigir los servicios de la microempresa de asesoría en contable y tributación.</a:t>
          </a:r>
          <a:endParaRPr lang="es-EC" sz="1400" kern="1200" dirty="0">
            <a:latin typeface="Century Gothic" pitchFamily="34" charset="0"/>
          </a:endParaRPr>
        </a:p>
      </dsp:txBody>
      <dsp:txXfrm>
        <a:off x="792083" y="2172816"/>
        <a:ext cx="5015889" cy="804664"/>
      </dsp:txXfrm>
    </dsp:sp>
    <dsp:sp modelId="{3ACA5235-3B76-491C-95E5-A17356DD29D2}">
      <dsp:nvSpPr>
        <dsp:cNvPr id="0" name=""/>
        <dsp:cNvSpPr/>
      </dsp:nvSpPr>
      <dsp:spPr>
        <a:xfrm rot="5400000">
          <a:off x="3229619" y="3047888"/>
          <a:ext cx="140816" cy="140816"/>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EAB1F3-F731-42E6-A59A-FF49EC7C9CF8}">
      <dsp:nvSpPr>
        <dsp:cNvPr id="0" name=""/>
        <dsp:cNvSpPr/>
      </dsp:nvSpPr>
      <dsp:spPr>
        <a:xfrm>
          <a:off x="864100" y="3259112"/>
          <a:ext cx="4871854" cy="80466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Elaborar el estudio financiero  y analizar la rentabilidad del proyecto a través de los índices financieros de la microempresa de servicios de asesoría tributaria y contable</a:t>
          </a:r>
          <a:endParaRPr lang="es-EC" sz="1400" kern="1200" dirty="0">
            <a:latin typeface="Century Gothic" pitchFamily="34" charset="0"/>
          </a:endParaRPr>
        </a:p>
      </dsp:txBody>
      <dsp:txXfrm>
        <a:off x="864100" y="3259112"/>
        <a:ext cx="4871854" cy="8046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EA5259-C8D2-4D2E-AA51-ABA95D251A49}">
      <dsp:nvSpPr>
        <dsp:cNvPr id="0" name=""/>
        <dsp:cNvSpPr/>
      </dsp:nvSpPr>
      <dsp:spPr>
        <a:xfrm>
          <a:off x="0" y="0"/>
          <a:ext cx="6567129" cy="11722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889000">
            <a:lnSpc>
              <a:spcPct val="90000"/>
            </a:lnSpc>
            <a:spcBef>
              <a:spcPct val="0"/>
            </a:spcBef>
            <a:spcAft>
              <a:spcPct val="35000"/>
            </a:spcAft>
          </a:pPr>
          <a:r>
            <a:rPr lang="es-EC" sz="2000" b="1" kern="1200"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1.- ESTUDIO DE MERCADO</a:t>
          </a:r>
          <a:endParaRPr lang="es-EC" sz="2000" b="1" kern="1200"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sp:txBody>
      <dsp:txXfrm>
        <a:off x="0" y="0"/>
        <a:ext cx="5271748" cy="1172290"/>
      </dsp:txXfrm>
    </dsp:sp>
    <dsp:sp modelId="{178FBAA2-A844-44D9-A57C-97B405ECB07C}">
      <dsp:nvSpPr>
        <dsp:cNvPr id="0" name=""/>
        <dsp:cNvSpPr/>
      </dsp:nvSpPr>
      <dsp:spPr>
        <a:xfrm>
          <a:off x="549997" y="1385433"/>
          <a:ext cx="6567129" cy="117229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889000">
            <a:lnSpc>
              <a:spcPct val="90000"/>
            </a:lnSpc>
            <a:spcBef>
              <a:spcPct val="0"/>
            </a:spcBef>
            <a:spcAft>
              <a:spcPct val="35000"/>
            </a:spcAft>
          </a:pPr>
          <a:r>
            <a:rPr lang="es-EC" sz="2000" b="1" kern="1200" cap="all" spc="0" dirty="0" smtClean="0">
              <a:ln w="9000" cmpd="sng">
                <a:prstDash val="solid"/>
              </a:ln>
              <a:solidFill>
                <a:schemeClr val="tx1"/>
              </a:solidFill>
              <a:effectLst>
                <a:reflection blurRad="12700" stA="28000" endPos="45000" dist="1000" dir="5400000" sy="-100000" algn="bl" rotWithShape="0"/>
              </a:effectLst>
              <a:latin typeface="Century Gothic" pitchFamily="34" charset="0"/>
            </a:rPr>
            <a:t>2.-ESTUDIO TÉCNICO </a:t>
          </a:r>
          <a:endParaRPr lang="es-EC" sz="2000" b="1" kern="1200"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sp:txBody>
      <dsp:txXfrm>
        <a:off x="549997" y="1385433"/>
        <a:ext cx="5255143" cy="1172290"/>
      </dsp:txXfrm>
    </dsp:sp>
    <dsp:sp modelId="{A22F6FAF-C5BC-4DA0-ABB3-CA7CCEE7222C}">
      <dsp:nvSpPr>
        <dsp:cNvPr id="0" name=""/>
        <dsp:cNvSpPr/>
      </dsp:nvSpPr>
      <dsp:spPr>
        <a:xfrm>
          <a:off x="1091785" y="2770867"/>
          <a:ext cx="6567129" cy="117229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889000">
            <a:lnSpc>
              <a:spcPct val="90000"/>
            </a:lnSpc>
            <a:spcBef>
              <a:spcPct val="0"/>
            </a:spcBef>
            <a:spcAft>
              <a:spcPct val="35000"/>
            </a:spcAft>
          </a:pPr>
          <a:r>
            <a:rPr lang="es-EC" sz="2000" b="1" kern="1200"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3.-ESTUDIO FINANCIERO</a:t>
          </a:r>
          <a:endParaRPr lang="es-EC" sz="2000" b="1" kern="1200"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sp:txBody>
      <dsp:txXfrm>
        <a:off x="1091785" y="2770867"/>
        <a:ext cx="5263352" cy="1172290"/>
      </dsp:txXfrm>
    </dsp:sp>
    <dsp:sp modelId="{69A5E027-4ADE-4988-85B2-F12936F8A027}">
      <dsp:nvSpPr>
        <dsp:cNvPr id="0" name=""/>
        <dsp:cNvSpPr/>
      </dsp:nvSpPr>
      <dsp:spPr>
        <a:xfrm>
          <a:off x="1641782" y="4156301"/>
          <a:ext cx="6567129" cy="117229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889000">
            <a:lnSpc>
              <a:spcPct val="90000"/>
            </a:lnSpc>
            <a:spcBef>
              <a:spcPct val="0"/>
            </a:spcBef>
            <a:spcAft>
              <a:spcPct val="35000"/>
            </a:spcAft>
          </a:pPr>
          <a:r>
            <a:rPr lang="es-EC" sz="2000" b="1" kern="1200" cap="all" spc="0" smtClean="0">
              <a:ln w="9000" cmpd="sng">
                <a:prstDash val="solid"/>
              </a:ln>
              <a:solidFill>
                <a:schemeClr val="tx1"/>
              </a:solidFill>
              <a:effectLst>
                <a:reflection blurRad="12700" stA="28000" endPos="45000" dist="1000" dir="5400000" sy="-100000" algn="bl" rotWithShape="0"/>
              </a:effectLst>
              <a:latin typeface="Century Gothic" pitchFamily="34" charset="0"/>
            </a:rPr>
            <a:t>4. CONCLUSIONES Y RECOMENDACIONES</a:t>
          </a:r>
          <a:endParaRPr lang="es-EC" sz="2000" b="1" kern="1200" cap="all" spc="0" dirty="0">
            <a:ln w="9000" cmpd="sng">
              <a:prstDash val="solid"/>
            </a:ln>
            <a:solidFill>
              <a:schemeClr val="tx1"/>
            </a:solidFill>
            <a:effectLst>
              <a:reflection blurRad="12700" stA="28000" endPos="45000" dist="1000" dir="5400000" sy="-100000" algn="bl" rotWithShape="0"/>
            </a:effectLst>
            <a:latin typeface="Century Gothic" pitchFamily="34" charset="0"/>
          </a:endParaRPr>
        </a:p>
      </dsp:txBody>
      <dsp:txXfrm>
        <a:off x="1641782" y="4156301"/>
        <a:ext cx="5255143" cy="1172290"/>
      </dsp:txXfrm>
    </dsp:sp>
    <dsp:sp modelId="{B5063B02-836D-41F3-B824-553FC71A1900}">
      <dsp:nvSpPr>
        <dsp:cNvPr id="0" name=""/>
        <dsp:cNvSpPr/>
      </dsp:nvSpPr>
      <dsp:spPr>
        <a:xfrm>
          <a:off x="5805140" y="897867"/>
          <a:ext cx="761988" cy="76198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511300">
            <a:lnSpc>
              <a:spcPct val="90000"/>
            </a:lnSpc>
            <a:spcBef>
              <a:spcPct val="0"/>
            </a:spcBef>
            <a:spcAft>
              <a:spcPct val="35000"/>
            </a:spcAft>
          </a:pPr>
          <a:endParaRPr lang="es-EC" sz="3400" b="1" kern="1200"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sp:txBody>
      <dsp:txXfrm>
        <a:off x="5805140" y="897867"/>
        <a:ext cx="761988" cy="761988"/>
      </dsp:txXfrm>
    </dsp:sp>
    <dsp:sp modelId="{CAFEC4F0-3211-4AD5-A7B2-35AE99FB186E}">
      <dsp:nvSpPr>
        <dsp:cNvPr id="0" name=""/>
        <dsp:cNvSpPr/>
      </dsp:nvSpPr>
      <dsp:spPr>
        <a:xfrm>
          <a:off x="6355138" y="2283301"/>
          <a:ext cx="761988" cy="761988"/>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511300">
            <a:lnSpc>
              <a:spcPct val="90000"/>
            </a:lnSpc>
            <a:spcBef>
              <a:spcPct val="0"/>
            </a:spcBef>
            <a:spcAft>
              <a:spcPct val="35000"/>
            </a:spcAft>
          </a:pPr>
          <a:endParaRPr lang="es-EC" sz="3400" b="1" kern="1200"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sp:txBody>
      <dsp:txXfrm>
        <a:off x="6355138" y="2283301"/>
        <a:ext cx="761988" cy="761988"/>
      </dsp:txXfrm>
    </dsp:sp>
    <dsp:sp modelId="{C78D927C-3217-4679-9FD6-40F6391877D4}">
      <dsp:nvSpPr>
        <dsp:cNvPr id="0" name=""/>
        <dsp:cNvSpPr/>
      </dsp:nvSpPr>
      <dsp:spPr>
        <a:xfrm>
          <a:off x="6896926" y="3668735"/>
          <a:ext cx="761988" cy="761988"/>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511300">
            <a:lnSpc>
              <a:spcPct val="90000"/>
            </a:lnSpc>
            <a:spcBef>
              <a:spcPct val="0"/>
            </a:spcBef>
            <a:spcAft>
              <a:spcPct val="35000"/>
            </a:spcAft>
          </a:pPr>
          <a:endParaRPr lang="es-EC" sz="3400" b="1" kern="1200" cap="all" spc="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entury Gothic" pitchFamily="34" charset="0"/>
          </a:endParaRPr>
        </a:p>
      </dsp:txBody>
      <dsp:txXfrm>
        <a:off x="6896926" y="3668735"/>
        <a:ext cx="761988" cy="7619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005A95-65FB-4563-8CC9-5BB77D2C24D8}">
      <dsp:nvSpPr>
        <dsp:cNvPr id="0" name=""/>
        <dsp:cNvSpPr/>
      </dsp:nvSpPr>
      <dsp:spPr>
        <a:xfrm>
          <a:off x="0" y="318527"/>
          <a:ext cx="5364088"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64D1D-CAEA-4DF5-8A8E-352873424E62}">
      <dsp:nvSpPr>
        <dsp:cNvPr id="0" name=""/>
        <dsp:cNvSpPr/>
      </dsp:nvSpPr>
      <dsp:spPr>
        <a:xfrm>
          <a:off x="268204" y="67607"/>
          <a:ext cx="3754861"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925" tIns="0" rIns="141925" bIns="0" numCol="1" spcCol="1270" anchor="ctr" anchorCtr="0">
          <a:noAutofit/>
        </a:bodyPr>
        <a:lstStyle/>
        <a:p>
          <a:pPr lvl="0" algn="l" defTabSz="755650">
            <a:lnSpc>
              <a:spcPct val="90000"/>
            </a:lnSpc>
            <a:spcBef>
              <a:spcPct val="0"/>
            </a:spcBef>
            <a:spcAft>
              <a:spcPct val="35000"/>
            </a:spcAft>
          </a:pPr>
          <a:r>
            <a:rPr lang="es-EC" sz="1700" kern="1200" dirty="0" smtClean="0"/>
            <a:t>SEGMENTACIÓN DE MERCADO</a:t>
          </a:r>
          <a:endParaRPr lang="es-EC" sz="1700" kern="1200" dirty="0"/>
        </a:p>
      </dsp:txBody>
      <dsp:txXfrm>
        <a:off x="268204" y="67607"/>
        <a:ext cx="3754861" cy="501840"/>
      </dsp:txXfrm>
    </dsp:sp>
    <dsp:sp modelId="{10B32C30-F25A-4B33-8C19-99CBD0A84197}">
      <dsp:nvSpPr>
        <dsp:cNvPr id="0" name=""/>
        <dsp:cNvSpPr/>
      </dsp:nvSpPr>
      <dsp:spPr>
        <a:xfrm>
          <a:off x="0" y="1089647"/>
          <a:ext cx="5364088" cy="4284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9BBC71F2-5FF1-44B1-982F-2C4062DB882A}">
      <dsp:nvSpPr>
        <dsp:cNvPr id="0" name=""/>
        <dsp:cNvSpPr/>
      </dsp:nvSpPr>
      <dsp:spPr>
        <a:xfrm>
          <a:off x="268204" y="838727"/>
          <a:ext cx="3754861" cy="5018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925" tIns="0" rIns="141925" bIns="0" numCol="1" spcCol="1270" anchor="ctr" anchorCtr="0">
          <a:noAutofit/>
        </a:bodyPr>
        <a:lstStyle/>
        <a:p>
          <a:pPr lvl="0" algn="l" defTabSz="755650">
            <a:lnSpc>
              <a:spcPct val="90000"/>
            </a:lnSpc>
            <a:spcBef>
              <a:spcPct val="0"/>
            </a:spcBef>
            <a:spcAft>
              <a:spcPct val="35000"/>
            </a:spcAft>
          </a:pPr>
          <a:r>
            <a:rPr lang="es-EC" sz="1700" kern="1200" dirty="0" smtClean="0"/>
            <a:t>DEMANDA Y OFERTA</a:t>
          </a:r>
          <a:endParaRPr lang="es-EC" sz="1700" kern="1200" dirty="0"/>
        </a:p>
      </dsp:txBody>
      <dsp:txXfrm>
        <a:off x="268204" y="838727"/>
        <a:ext cx="3754861" cy="501840"/>
      </dsp:txXfrm>
    </dsp:sp>
    <dsp:sp modelId="{F7DD88DB-EF44-44F6-B43F-F2C5FB267699}">
      <dsp:nvSpPr>
        <dsp:cNvPr id="0" name=""/>
        <dsp:cNvSpPr/>
      </dsp:nvSpPr>
      <dsp:spPr>
        <a:xfrm>
          <a:off x="0" y="1860768"/>
          <a:ext cx="5364088" cy="4284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1C82BCE8-790F-44BE-B113-21686E919073}">
      <dsp:nvSpPr>
        <dsp:cNvPr id="0" name=""/>
        <dsp:cNvSpPr/>
      </dsp:nvSpPr>
      <dsp:spPr>
        <a:xfrm>
          <a:off x="268204" y="1609847"/>
          <a:ext cx="3754861" cy="50184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925" tIns="0" rIns="141925" bIns="0" numCol="1" spcCol="1270" anchor="ctr" anchorCtr="0">
          <a:noAutofit/>
        </a:bodyPr>
        <a:lstStyle/>
        <a:p>
          <a:pPr lvl="0" algn="l" defTabSz="755650">
            <a:lnSpc>
              <a:spcPct val="90000"/>
            </a:lnSpc>
            <a:spcBef>
              <a:spcPct val="0"/>
            </a:spcBef>
            <a:spcAft>
              <a:spcPct val="35000"/>
            </a:spcAft>
          </a:pPr>
          <a:r>
            <a:rPr lang="es-EC" sz="1700" kern="1200" dirty="0" smtClean="0"/>
            <a:t>DEMANDA INSATISFECHA</a:t>
          </a:r>
          <a:endParaRPr lang="es-EC" sz="1700" kern="1200" dirty="0"/>
        </a:p>
      </dsp:txBody>
      <dsp:txXfrm>
        <a:off x="268204" y="1609847"/>
        <a:ext cx="3754861" cy="501840"/>
      </dsp:txXfrm>
    </dsp:sp>
    <dsp:sp modelId="{D63D4667-A0FE-4AAF-BBC4-5CB382E3AB27}">
      <dsp:nvSpPr>
        <dsp:cNvPr id="0" name=""/>
        <dsp:cNvSpPr/>
      </dsp:nvSpPr>
      <dsp:spPr>
        <a:xfrm>
          <a:off x="0" y="2631888"/>
          <a:ext cx="5364088" cy="428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BB1629EC-DA27-4CA0-B423-EB7DE17887FD}">
      <dsp:nvSpPr>
        <dsp:cNvPr id="0" name=""/>
        <dsp:cNvSpPr/>
      </dsp:nvSpPr>
      <dsp:spPr>
        <a:xfrm>
          <a:off x="268204" y="2380968"/>
          <a:ext cx="3754861" cy="501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925" tIns="0" rIns="141925" bIns="0" numCol="1" spcCol="1270" anchor="ctr" anchorCtr="0">
          <a:noAutofit/>
        </a:bodyPr>
        <a:lstStyle/>
        <a:p>
          <a:pPr lvl="0" algn="l" defTabSz="755650">
            <a:lnSpc>
              <a:spcPct val="90000"/>
            </a:lnSpc>
            <a:spcBef>
              <a:spcPct val="0"/>
            </a:spcBef>
            <a:spcAft>
              <a:spcPct val="35000"/>
            </a:spcAft>
          </a:pPr>
          <a:r>
            <a:rPr lang="es-EC" sz="1700" kern="1200" dirty="0" smtClean="0"/>
            <a:t>ESTRATEGIAS DE MARKETING</a:t>
          </a:r>
          <a:endParaRPr lang="es-EC" sz="1700" kern="1200" dirty="0"/>
        </a:p>
      </dsp:txBody>
      <dsp:txXfrm>
        <a:off x="268204" y="2380968"/>
        <a:ext cx="3754861"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1B469B-A79C-41E1-9E45-06B115F8C59C}">
      <dsp:nvSpPr>
        <dsp:cNvPr id="0" name=""/>
        <dsp:cNvSpPr/>
      </dsp:nvSpPr>
      <dsp:spPr>
        <a:xfrm>
          <a:off x="663936" y="562"/>
          <a:ext cx="2591162" cy="259116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00" tIns="17780" rIns="14260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Brindará un  servicio de asesoría de manera eficaz y a tiempo. Ofreciendo una solución para la administración del negocio.</a:t>
          </a:r>
          <a:endParaRPr lang="es-EC" sz="1400" kern="1200" dirty="0">
            <a:latin typeface="Century Gothic" pitchFamily="34" charset="0"/>
          </a:endParaRPr>
        </a:p>
      </dsp:txBody>
      <dsp:txXfrm>
        <a:off x="663936" y="562"/>
        <a:ext cx="2591162" cy="2591162"/>
      </dsp:txXfrm>
    </dsp:sp>
    <dsp:sp modelId="{F24CC849-8612-4DAC-8711-A942149633C3}">
      <dsp:nvSpPr>
        <dsp:cNvPr id="0" name=""/>
        <dsp:cNvSpPr/>
      </dsp:nvSpPr>
      <dsp:spPr>
        <a:xfrm>
          <a:off x="2736866" y="562"/>
          <a:ext cx="2591162" cy="259116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00" tIns="17780" rIns="142600" bIns="17780" numCol="1" spcCol="1270" anchor="ctr" anchorCtr="0">
          <a:noAutofit/>
        </a:bodyPr>
        <a:lstStyle/>
        <a:p>
          <a:pPr lvl="0" algn="ctr" defTabSz="622300">
            <a:lnSpc>
              <a:spcPct val="90000"/>
            </a:lnSpc>
            <a:spcBef>
              <a:spcPct val="0"/>
            </a:spcBef>
            <a:spcAft>
              <a:spcPct val="35000"/>
            </a:spcAft>
          </a:pPr>
          <a:r>
            <a:rPr lang="es-EC" sz="1400" kern="1200" dirty="0" smtClean="0"/>
            <a:t>Dirigidas para  empresas, negocios y personas naturales.</a:t>
          </a:r>
          <a:endParaRPr lang="es-EC" sz="1400" kern="1200" dirty="0"/>
        </a:p>
      </dsp:txBody>
      <dsp:txXfrm>
        <a:off x="2736866" y="562"/>
        <a:ext cx="2591162" cy="2591162"/>
      </dsp:txXfrm>
    </dsp:sp>
    <dsp:sp modelId="{554BF699-3A5F-450F-AB8C-92413499681D}">
      <dsp:nvSpPr>
        <dsp:cNvPr id="0" name=""/>
        <dsp:cNvSpPr/>
      </dsp:nvSpPr>
      <dsp:spPr>
        <a:xfrm>
          <a:off x="4809796" y="562"/>
          <a:ext cx="2591162" cy="259116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00" tIns="17780" rIns="142600" bIns="17780" numCol="1" spcCol="1270" anchor="ctr" anchorCtr="0">
          <a:noAutofit/>
        </a:bodyPr>
        <a:lstStyle/>
        <a:p>
          <a:pPr lvl="0" algn="ctr" defTabSz="622300">
            <a:lnSpc>
              <a:spcPct val="90000"/>
            </a:lnSpc>
            <a:spcBef>
              <a:spcPct val="0"/>
            </a:spcBef>
            <a:spcAft>
              <a:spcPct val="35000"/>
            </a:spcAft>
          </a:pPr>
          <a:r>
            <a:rPr lang="es-EC" sz="1400" kern="1200" dirty="0" smtClean="0"/>
            <a:t>Cumplir con las leyes tributarias y contables</a:t>
          </a:r>
          <a:endParaRPr lang="es-EC" sz="1400" kern="1200" dirty="0"/>
        </a:p>
      </dsp:txBody>
      <dsp:txXfrm>
        <a:off x="4809796" y="562"/>
        <a:ext cx="2591162" cy="25911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325FCA-7876-4833-87B5-822A89C60FAD}">
      <dsp:nvSpPr>
        <dsp:cNvPr id="0" name=""/>
        <dsp:cNvSpPr/>
      </dsp:nvSpPr>
      <dsp:spPr>
        <a:xfrm>
          <a:off x="36" y="148828"/>
          <a:ext cx="3521535" cy="403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ASESORÍA CONTABLE</a:t>
          </a:r>
          <a:endParaRPr lang="es-EC" sz="1400" kern="1200" dirty="0">
            <a:latin typeface="Century Gothic" pitchFamily="34" charset="0"/>
          </a:endParaRPr>
        </a:p>
      </dsp:txBody>
      <dsp:txXfrm>
        <a:off x="36" y="148828"/>
        <a:ext cx="3521535" cy="403200"/>
      </dsp:txXfrm>
    </dsp:sp>
    <dsp:sp modelId="{878C810D-5CA3-4E52-A5C8-B7926F467E9F}">
      <dsp:nvSpPr>
        <dsp:cNvPr id="0" name=""/>
        <dsp:cNvSpPr/>
      </dsp:nvSpPr>
      <dsp:spPr>
        <a:xfrm>
          <a:off x="36" y="552028"/>
          <a:ext cx="3521535" cy="2152079"/>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Control de facturas de ventas y compras.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Flujo de cuentas por cobrar y pagar</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Ejecución de rol de pagos de empleados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Informes trimestrales.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Legalización de contratos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Liquidaciones de décimos 13ero y 14to y utilidades.</a:t>
          </a:r>
          <a:endParaRPr lang="es-EC" sz="1400" kern="1200" dirty="0">
            <a:latin typeface="Century Gothic" pitchFamily="34" charset="0"/>
          </a:endParaRPr>
        </a:p>
      </dsp:txBody>
      <dsp:txXfrm>
        <a:off x="36" y="552028"/>
        <a:ext cx="3521535" cy="2152079"/>
      </dsp:txXfrm>
    </dsp:sp>
    <dsp:sp modelId="{747EA5F5-93B8-4D15-9A8E-2DC38D9DD670}">
      <dsp:nvSpPr>
        <dsp:cNvPr id="0" name=""/>
        <dsp:cNvSpPr/>
      </dsp:nvSpPr>
      <dsp:spPr>
        <a:xfrm>
          <a:off x="4014587" y="148828"/>
          <a:ext cx="3521535" cy="4032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ASESORÍA TRIBUTARIO</a:t>
          </a:r>
          <a:endParaRPr lang="es-EC" sz="1400" kern="1200" dirty="0">
            <a:latin typeface="Century Gothic" pitchFamily="34" charset="0"/>
          </a:endParaRPr>
        </a:p>
      </dsp:txBody>
      <dsp:txXfrm>
        <a:off x="4014587" y="148828"/>
        <a:ext cx="3521535" cy="403200"/>
      </dsp:txXfrm>
    </dsp:sp>
    <dsp:sp modelId="{B585F290-30C7-4F59-BA26-BB7064B38415}">
      <dsp:nvSpPr>
        <dsp:cNvPr id="0" name=""/>
        <dsp:cNvSpPr/>
      </dsp:nvSpPr>
      <dsp:spPr>
        <a:xfrm>
          <a:off x="4014587" y="552028"/>
          <a:ext cx="3521535" cy="2152079"/>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Declaraciones mensuales, semestrales.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Declaración de Impuesto a la Renta</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Anexo de Gastos Personales</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Anexo Transaccional Simplificado</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Capacitaciones a los dueños del negocio.</a:t>
          </a:r>
          <a:endParaRPr lang="es-EC" sz="1400" kern="1200" dirty="0">
            <a:latin typeface="Century Gothic" pitchFamily="34" charset="0"/>
          </a:endParaRPr>
        </a:p>
        <a:p>
          <a:pPr marL="114300" lvl="1" indent="-114300" algn="l" defTabSz="622300">
            <a:lnSpc>
              <a:spcPct val="90000"/>
            </a:lnSpc>
            <a:spcBef>
              <a:spcPct val="0"/>
            </a:spcBef>
            <a:spcAft>
              <a:spcPct val="15000"/>
            </a:spcAft>
            <a:buChar char="••"/>
          </a:pPr>
          <a:endParaRPr lang="es-EC" sz="1400" kern="1200" dirty="0">
            <a:latin typeface="Century Gothic" pitchFamily="34" charset="0"/>
          </a:endParaRPr>
        </a:p>
      </dsp:txBody>
      <dsp:txXfrm>
        <a:off x="4014587" y="552028"/>
        <a:ext cx="3521535" cy="215207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37607F-8330-4C7B-A3AE-B3C3CE2CE6F5}">
      <dsp:nvSpPr>
        <dsp:cNvPr id="0" name=""/>
        <dsp:cNvSpPr/>
      </dsp:nvSpPr>
      <dsp:spPr>
        <a:xfrm>
          <a:off x="0" y="0"/>
          <a:ext cx="8136904" cy="2009023"/>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48494-DD8D-40BE-94FF-D857956DF9B7}">
      <dsp:nvSpPr>
        <dsp:cNvPr id="0" name=""/>
        <dsp:cNvSpPr/>
      </dsp:nvSpPr>
      <dsp:spPr>
        <a:xfrm>
          <a:off x="244107" y="267869"/>
          <a:ext cx="2390215" cy="147328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FBFA5-BF4B-4DB1-87C7-966E146293E3}">
      <dsp:nvSpPr>
        <dsp:cNvPr id="0" name=""/>
        <dsp:cNvSpPr/>
      </dsp:nvSpPr>
      <dsp:spPr>
        <a:xfrm rot="10800000">
          <a:off x="244107" y="2009023"/>
          <a:ext cx="2390215" cy="245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C" sz="1300" b="1" kern="1200" dirty="0" smtClean="0">
              <a:latin typeface="Century Gothic" pitchFamily="34" charset="0"/>
            </a:rPr>
            <a:t>GEOGRÁFICA</a:t>
          </a:r>
        </a:p>
        <a:p>
          <a:pPr lvl="0" algn="ctr" defTabSz="577850">
            <a:lnSpc>
              <a:spcPct val="90000"/>
            </a:lnSpc>
            <a:spcBef>
              <a:spcPct val="0"/>
            </a:spcBef>
            <a:spcAft>
              <a:spcPct val="35000"/>
            </a:spcAft>
          </a:pPr>
          <a:endParaRPr lang="es-EC" sz="1300" b="1" kern="1200" dirty="0" smtClean="0">
            <a:latin typeface="Century Gothic" pitchFamily="34" charset="0"/>
          </a:endParaRPr>
        </a:p>
        <a:p>
          <a:pPr lvl="0" algn="ctr" defTabSz="577850">
            <a:lnSpc>
              <a:spcPct val="90000"/>
            </a:lnSpc>
            <a:spcBef>
              <a:spcPct val="0"/>
            </a:spcBef>
            <a:spcAft>
              <a:spcPct val="35000"/>
            </a:spcAft>
          </a:pPr>
          <a:r>
            <a:rPr lang="es-EC" sz="1300" b="1" kern="1200" dirty="0" smtClean="0">
              <a:latin typeface="Century Gothic" pitchFamily="34" charset="0"/>
            </a:rPr>
            <a:t>Provincia: </a:t>
          </a:r>
          <a:r>
            <a:rPr lang="es-EC" sz="1300" kern="1200" dirty="0" smtClean="0">
              <a:latin typeface="Century Gothic" pitchFamily="34" charset="0"/>
            </a:rPr>
            <a:t>Pichincha</a:t>
          </a:r>
        </a:p>
        <a:p>
          <a:pPr lvl="0" algn="ctr" defTabSz="577850">
            <a:lnSpc>
              <a:spcPct val="90000"/>
            </a:lnSpc>
            <a:spcBef>
              <a:spcPct val="0"/>
            </a:spcBef>
            <a:spcAft>
              <a:spcPct val="35000"/>
            </a:spcAft>
          </a:pPr>
          <a:r>
            <a:rPr lang="es-EC" sz="1300" b="1" kern="1200" dirty="0" smtClean="0">
              <a:latin typeface="Century Gothic" pitchFamily="34" charset="0"/>
            </a:rPr>
            <a:t>Cantón: </a:t>
          </a:r>
          <a:r>
            <a:rPr lang="es-EC" sz="1300" kern="1200" dirty="0" smtClean="0">
              <a:latin typeface="Century Gothic" pitchFamily="34" charset="0"/>
            </a:rPr>
            <a:t>Quito</a:t>
          </a:r>
        </a:p>
        <a:p>
          <a:pPr lvl="0" algn="ctr" defTabSz="577850">
            <a:lnSpc>
              <a:spcPct val="90000"/>
            </a:lnSpc>
            <a:spcBef>
              <a:spcPct val="0"/>
            </a:spcBef>
            <a:spcAft>
              <a:spcPct val="35000"/>
            </a:spcAft>
          </a:pPr>
          <a:r>
            <a:rPr lang="es-EC" sz="1300" b="1" kern="1200" dirty="0" smtClean="0">
              <a:latin typeface="Century Gothic" pitchFamily="34" charset="0"/>
            </a:rPr>
            <a:t>Parroquia: </a:t>
          </a:r>
          <a:r>
            <a:rPr lang="es-EC" sz="1300" kern="1200" dirty="0" smtClean="0">
              <a:latin typeface="Century Gothic" pitchFamily="34" charset="0"/>
            </a:rPr>
            <a:t>Amaguaña</a:t>
          </a:r>
          <a:endParaRPr lang="es-EC" sz="1300" kern="1200" dirty="0">
            <a:latin typeface="Century Gothic" pitchFamily="34" charset="0"/>
          </a:endParaRPr>
        </a:p>
      </dsp:txBody>
      <dsp:txXfrm rot="10800000">
        <a:off x="244107" y="2009023"/>
        <a:ext cx="2390215" cy="2455472"/>
      </dsp:txXfrm>
    </dsp:sp>
    <dsp:sp modelId="{2FD33A19-FFF1-4843-BACA-BBB1A6F25103}">
      <dsp:nvSpPr>
        <dsp:cNvPr id="0" name=""/>
        <dsp:cNvSpPr/>
      </dsp:nvSpPr>
      <dsp:spPr>
        <a:xfrm>
          <a:off x="2873344" y="267869"/>
          <a:ext cx="2390215" cy="147328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F52BB-39D3-4587-A796-F52340BCAAFB}">
      <dsp:nvSpPr>
        <dsp:cNvPr id="0" name=""/>
        <dsp:cNvSpPr/>
      </dsp:nvSpPr>
      <dsp:spPr>
        <a:xfrm rot="10800000">
          <a:off x="2873344" y="2009023"/>
          <a:ext cx="2390215" cy="245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C" sz="1300" b="1" kern="1200" dirty="0" smtClean="0">
              <a:latin typeface="Century Gothic" pitchFamily="34" charset="0"/>
            </a:rPr>
            <a:t>DEMOGRÁFICA</a:t>
          </a:r>
        </a:p>
        <a:p>
          <a:pPr lvl="0" algn="ctr" defTabSz="577850">
            <a:lnSpc>
              <a:spcPct val="90000"/>
            </a:lnSpc>
            <a:spcBef>
              <a:spcPct val="0"/>
            </a:spcBef>
            <a:spcAft>
              <a:spcPct val="35000"/>
            </a:spcAft>
          </a:pPr>
          <a:endParaRPr lang="es-EC" sz="1300" b="1" kern="1200" dirty="0" smtClean="0">
            <a:latin typeface="Century Gothic" pitchFamily="34" charset="0"/>
          </a:endParaRPr>
        </a:p>
        <a:p>
          <a:pPr lvl="0" algn="l" defTabSz="577850">
            <a:lnSpc>
              <a:spcPct val="90000"/>
            </a:lnSpc>
            <a:spcBef>
              <a:spcPct val="0"/>
            </a:spcBef>
            <a:spcAft>
              <a:spcPct val="35000"/>
            </a:spcAft>
          </a:pPr>
          <a:r>
            <a:rPr lang="es-EC" sz="1300" b="1" kern="1200" dirty="0" smtClean="0">
              <a:latin typeface="Century Gothic" pitchFamily="34" charset="0"/>
            </a:rPr>
            <a:t>* </a:t>
          </a:r>
          <a:r>
            <a:rPr lang="es-EC" sz="1300" b="0" kern="1200" dirty="0" smtClean="0">
              <a:latin typeface="Century Gothic" pitchFamily="34" charset="0"/>
            </a:rPr>
            <a:t>Microempresas</a:t>
          </a:r>
        </a:p>
        <a:p>
          <a:pPr lvl="0" algn="l" defTabSz="577850">
            <a:lnSpc>
              <a:spcPct val="90000"/>
            </a:lnSpc>
            <a:spcBef>
              <a:spcPct val="0"/>
            </a:spcBef>
            <a:spcAft>
              <a:spcPct val="35000"/>
            </a:spcAft>
          </a:pPr>
          <a:r>
            <a:rPr lang="es-EC" sz="1300" b="1" kern="1200" dirty="0" smtClean="0">
              <a:latin typeface="Century Gothic" pitchFamily="34" charset="0"/>
            </a:rPr>
            <a:t>* </a:t>
          </a:r>
          <a:r>
            <a:rPr lang="es-EC" sz="1300" b="0" kern="1200" dirty="0" smtClean="0">
              <a:latin typeface="Century Gothic" pitchFamily="34" charset="0"/>
            </a:rPr>
            <a:t>Establecimientos de alimentos y bebidas</a:t>
          </a:r>
        </a:p>
        <a:p>
          <a:pPr lvl="0" algn="l" defTabSz="577850">
            <a:lnSpc>
              <a:spcPct val="90000"/>
            </a:lnSpc>
            <a:spcBef>
              <a:spcPct val="0"/>
            </a:spcBef>
            <a:spcAft>
              <a:spcPct val="35000"/>
            </a:spcAft>
          </a:pPr>
          <a:r>
            <a:rPr lang="es-EC" sz="1300" b="1" kern="1200" dirty="0" smtClean="0">
              <a:latin typeface="Century Gothic" pitchFamily="34" charset="0"/>
            </a:rPr>
            <a:t>* </a:t>
          </a:r>
          <a:r>
            <a:rPr lang="es-EC" sz="1300" b="0" kern="1200" dirty="0" smtClean="0">
              <a:latin typeface="Century Gothic" pitchFamily="34" charset="0"/>
            </a:rPr>
            <a:t>Instituciones Educativas</a:t>
          </a:r>
        </a:p>
        <a:p>
          <a:pPr lvl="0" algn="l" defTabSz="577850">
            <a:lnSpc>
              <a:spcPct val="90000"/>
            </a:lnSpc>
            <a:spcBef>
              <a:spcPct val="0"/>
            </a:spcBef>
            <a:spcAft>
              <a:spcPct val="35000"/>
            </a:spcAft>
          </a:pPr>
          <a:r>
            <a:rPr lang="es-EC" sz="1300" b="1" kern="1200" dirty="0" smtClean="0">
              <a:latin typeface="Century Gothic" pitchFamily="34" charset="0"/>
            </a:rPr>
            <a:t>* </a:t>
          </a:r>
          <a:r>
            <a:rPr lang="es-EC" sz="1300" b="0" kern="1200" dirty="0" smtClean="0">
              <a:latin typeface="Century Gothic" pitchFamily="34" charset="0"/>
            </a:rPr>
            <a:t>Comercio al por mayor y menor</a:t>
          </a:r>
        </a:p>
        <a:p>
          <a:pPr lvl="0" algn="l" defTabSz="577850">
            <a:lnSpc>
              <a:spcPct val="90000"/>
            </a:lnSpc>
            <a:spcBef>
              <a:spcPct val="0"/>
            </a:spcBef>
            <a:spcAft>
              <a:spcPct val="35000"/>
            </a:spcAft>
          </a:pPr>
          <a:r>
            <a:rPr lang="es-EC" sz="1300" b="1" kern="1200" dirty="0" smtClean="0">
              <a:latin typeface="Century Gothic" pitchFamily="34" charset="0"/>
            </a:rPr>
            <a:t>* </a:t>
          </a:r>
          <a:r>
            <a:rPr lang="es-EC" sz="1300" b="0" kern="1200" dirty="0" smtClean="0">
              <a:latin typeface="Century Gothic" pitchFamily="34" charset="0"/>
            </a:rPr>
            <a:t>Servicios telefónicos</a:t>
          </a:r>
          <a:endParaRPr lang="es-EC" sz="1300" b="0" kern="1200" dirty="0">
            <a:latin typeface="Century Gothic" pitchFamily="34" charset="0"/>
          </a:endParaRPr>
        </a:p>
      </dsp:txBody>
      <dsp:txXfrm rot="10800000">
        <a:off x="2873344" y="2009023"/>
        <a:ext cx="2390215" cy="2455472"/>
      </dsp:txXfrm>
    </dsp:sp>
    <dsp:sp modelId="{5F77FB75-3A39-4334-BCE9-A130C0E17A40}">
      <dsp:nvSpPr>
        <dsp:cNvPr id="0" name=""/>
        <dsp:cNvSpPr/>
      </dsp:nvSpPr>
      <dsp:spPr>
        <a:xfrm>
          <a:off x="5502581" y="267869"/>
          <a:ext cx="2390215" cy="147328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3BB86-12B5-433B-B443-3D5839636F43}">
      <dsp:nvSpPr>
        <dsp:cNvPr id="0" name=""/>
        <dsp:cNvSpPr/>
      </dsp:nvSpPr>
      <dsp:spPr>
        <a:xfrm rot="10800000">
          <a:off x="5502581" y="2009023"/>
          <a:ext cx="2390215" cy="245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C" sz="1300" b="1" kern="1200" dirty="0" smtClean="0">
              <a:solidFill>
                <a:schemeClr val="tx1"/>
              </a:solidFill>
              <a:latin typeface="Century Gothic" pitchFamily="34" charset="0"/>
            </a:rPr>
            <a:t>PSICOGRÁFICAS</a:t>
          </a:r>
        </a:p>
        <a:p>
          <a:pPr lvl="0" algn="ctr" defTabSz="577850">
            <a:lnSpc>
              <a:spcPct val="90000"/>
            </a:lnSpc>
            <a:spcBef>
              <a:spcPct val="0"/>
            </a:spcBef>
            <a:spcAft>
              <a:spcPct val="35000"/>
            </a:spcAft>
          </a:pPr>
          <a:endParaRPr lang="es-EC" sz="1300" b="1" kern="1200" dirty="0" smtClean="0">
            <a:solidFill>
              <a:schemeClr val="tx1"/>
            </a:solidFill>
            <a:latin typeface="Century Gothic" pitchFamily="34" charset="0"/>
          </a:endParaRPr>
        </a:p>
        <a:p>
          <a:pPr lvl="0" algn="ctr" defTabSz="577850">
            <a:lnSpc>
              <a:spcPct val="90000"/>
            </a:lnSpc>
            <a:spcBef>
              <a:spcPct val="0"/>
            </a:spcBef>
            <a:spcAft>
              <a:spcPct val="35000"/>
            </a:spcAft>
          </a:pPr>
          <a:r>
            <a:rPr lang="es-EC" sz="1300" kern="1200" dirty="0" smtClean="0">
              <a:solidFill>
                <a:schemeClr val="tx1"/>
              </a:solidFill>
              <a:latin typeface="Century Gothic" pitchFamily="34" charset="0"/>
            </a:rPr>
            <a:t>Población económicamente activa</a:t>
          </a:r>
        </a:p>
        <a:p>
          <a:pPr lvl="0" algn="ctr" defTabSz="577850">
            <a:lnSpc>
              <a:spcPct val="90000"/>
            </a:lnSpc>
            <a:spcBef>
              <a:spcPct val="0"/>
            </a:spcBef>
            <a:spcAft>
              <a:spcPct val="35000"/>
            </a:spcAft>
          </a:pPr>
          <a:r>
            <a:rPr lang="es-EC" sz="1300" b="1" kern="1200" dirty="0" smtClean="0">
              <a:solidFill>
                <a:schemeClr val="tx1"/>
              </a:solidFill>
              <a:latin typeface="Century Gothic" pitchFamily="34" charset="0"/>
            </a:rPr>
            <a:t>Clase social: </a:t>
          </a:r>
          <a:r>
            <a:rPr lang="es-EC" sz="1300" kern="1200" dirty="0" smtClean="0">
              <a:solidFill>
                <a:schemeClr val="tx1"/>
              </a:solidFill>
              <a:latin typeface="Century Gothic" pitchFamily="34" charset="0"/>
            </a:rPr>
            <a:t>media baja, media y alta</a:t>
          </a:r>
          <a:endParaRPr lang="es-EC" sz="1300" b="1" kern="1200" dirty="0" smtClean="0">
            <a:solidFill>
              <a:schemeClr val="tx1"/>
            </a:solidFill>
            <a:latin typeface="Century Gothic" pitchFamily="34" charset="0"/>
          </a:endParaRPr>
        </a:p>
      </dsp:txBody>
      <dsp:txXfrm rot="10800000">
        <a:off x="5502581" y="2009023"/>
        <a:ext cx="2390215" cy="24554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2D9A80-3D43-4F34-A84E-E361EE3B32B9}">
      <dsp:nvSpPr>
        <dsp:cNvPr id="0" name=""/>
        <dsp:cNvSpPr/>
      </dsp:nvSpPr>
      <dsp:spPr>
        <a:xfrm>
          <a:off x="1" y="0"/>
          <a:ext cx="1585605" cy="1512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EC" sz="1100" b="1" kern="1200" dirty="0" smtClean="0">
              <a:latin typeface="Century Gothic" pitchFamily="34" charset="0"/>
            </a:rPr>
            <a:t>Tamaño y crecimiento de la Población</a:t>
          </a:r>
          <a:endParaRPr lang="es-EC" sz="1100" kern="1200" dirty="0">
            <a:latin typeface="Century Gothic" pitchFamily="34" charset="0"/>
          </a:endParaRPr>
        </a:p>
      </dsp:txBody>
      <dsp:txXfrm>
        <a:off x="1" y="0"/>
        <a:ext cx="1585605" cy="634242"/>
      </dsp:txXfrm>
    </dsp:sp>
    <dsp:sp modelId="{B5F1BED4-3511-41D4-9972-D19EB6D5EFCA}">
      <dsp:nvSpPr>
        <dsp:cNvPr id="0" name=""/>
        <dsp:cNvSpPr/>
      </dsp:nvSpPr>
      <dsp:spPr>
        <a:xfrm>
          <a:off x="360043" y="792081"/>
          <a:ext cx="1585605" cy="86383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 Crecimiento de la población.</a:t>
          </a:r>
          <a:endParaRPr lang="es-EC" sz="1100" kern="1200" dirty="0">
            <a:latin typeface="Century Gothic" pitchFamily="34" charset="0"/>
          </a:endParaRPr>
        </a:p>
      </dsp:txBody>
      <dsp:txXfrm>
        <a:off x="360043" y="792081"/>
        <a:ext cx="1585605" cy="863835"/>
      </dsp:txXfrm>
    </dsp:sp>
    <dsp:sp modelId="{39E4164F-45D6-456B-BA06-11C2EC35FC1C}">
      <dsp:nvSpPr>
        <dsp:cNvPr id="0" name=""/>
        <dsp:cNvSpPr/>
      </dsp:nvSpPr>
      <dsp:spPr>
        <a:xfrm>
          <a:off x="1819275" y="119736"/>
          <a:ext cx="495378" cy="3947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latin typeface="Century Gothic" pitchFamily="34" charset="0"/>
          </a:endParaRPr>
        </a:p>
      </dsp:txBody>
      <dsp:txXfrm>
        <a:off x="1819275" y="119736"/>
        <a:ext cx="495378" cy="394769"/>
      </dsp:txXfrm>
    </dsp:sp>
    <dsp:sp modelId="{4EC97B99-2CDD-4160-93FD-52BEDB9BC516}">
      <dsp:nvSpPr>
        <dsp:cNvPr id="0" name=""/>
        <dsp:cNvSpPr/>
      </dsp:nvSpPr>
      <dsp:spPr>
        <a:xfrm>
          <a:off x="2520282" y="0"/>
          <a:ext cx="1585605" cy="151200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EC" sz="1100" b="1" kern="1200" dirty="0" smtClean="0">
              <a:latin typeface="Century Gothic" pitchFamily="34" charset="0"/>
            </a:rPr>
            <a:t>Gustos y Preferencias</a:t>
          </a:r>
          <a:endParaRPr lang="es-EC" sz="1100" kern="1200" dirty="0">
            <a:latin typeface="Century Gothic" pitchFamily="34" charset="0"/>
          </a:endParaRPr>
        </a:p>
      </dsp:txBody>
      <dsp:txXfrm>
        <a:off x="2520282" y="0"/>
        <a:ext cx="1585605" cy="634242"/>
      </dsp:txXfrm>
    </dsp:sp>
    <dsp:sp modelId="{9B283CF3-F4A4-42BA-8511-6B96D20E787B}">
      <dsp:nvSpPr>
        <dsp:cNvPr id="0" name=""/>
        <dsp:cNvSpPr/>
      </dsp:nvSpPr>
      <dsp:spPr>
        <a:xfrm>
          <a:off x="2808306" y="648073"/>
          <a:ext cx="1585605" cy="9543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Preferencias del tipo de asesoría.</a:t>
          </a:r>
          <a:endParaRPr lang="es-EC" sz="1100" kern="1200" dirty="0">
            <a:latin typeface="Century Gothic" pitchFamily="34" charset="0"/>
          </a:endParaRPr>
        </a:p>
        <a:p>
          <a:pPr marL="57150" lvl="1" indent="-57150" algn="l" defTabSz="488950">
            <a:lnSpc>
              <a:spcPct val="90000"/>
            </a:lnSpc>
            <a:spcBef>
              <a:spcPct val="0"/>
            </a:spcBef>
            <a:spcAft>
              <a:spcPct val="15000"/>
            </a:spcAft>
            <a:buChar char="••"/>
          </a:pPr>
          <a:r>
            <a:rPr lang="es-EC" sz="1100" kern="1200" dirty="0" smtClean="0">
              <a:latin typeface="Century Gothic" pitchFamily="34" charset="0"/>
            </a:rPr>
            <a:t> Servicios Adicionales</a:t>
          </a:r>
          <a:endParaRPr lang="es-EC" sz="1100" kern="1200" dirty="0">
            <a:latin typeface="Century Gothic" pitchFamily="34" charset="0"/>
          </a:endParaRPr>
        </a:p>
      </dsp:txBody>
      <dsp:txXfrm>
        <a:off x="2808306" y="648073"/>
        <a:ext cx="1585605" cy="954374"/>
      </dsp:txXfrm>
    </dsp:sp>
    <dsp:sp modelId="{D860F748-6E09-4C6B-8ABC-B9FA292E270B}">
      <dsp:nvSpPr>
        <dsp:cNvPr id="0" name=""/>
        <dsp:cNvSpPr/>
      </dsp:nvSpPr>
      <dsp:spPr>
        <a:xfrm>
          <a:off x="4339557" y="119736"/>
          <a:ext cx="495378" cy="39476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latin typeface="Century Gothic" pitchFamily="34" charset="0"/>
          </a:endParaRPr>
        </a:p>
      </dsp:txBody>
      <dsp:txXfrm>
        <a:off x="4339557" y="119736"/>
        <a:ext cx="495378" cy="394769"/>
      </dsp:txXfrm>
    </dsp:sp>
    <dsp:sp modelId="{6A27B77F-ED1A-43C8-AA37-9A6BD300AECE}">
      <dsp:nvSpPr>
        <dsp:cNvPr id="0" name=""/>
        <dsp:cNvSpPr/>
      </dsp:nvSpPr>
      <dsp:spPr>
        <a:xfrm>
          <a:off x="5040563" y="0"/>
          <a:ext cx="1585605" cy="151200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ctr" defTabSz="488950">
            <a:lnSpc>
              <a:spcPct val="90000"/>
            </a:lnSpc>
            <a:spcBef>
              <a:spcPct val="0"/>
            </a:spcBef>
            <a:spcAft>
              <a:spcPct val="35000"/>
            </a:spcAft>
          </a:pPr>
          <a:r>
            <a:rPr lang="es-EC" sz="1100" b="1" kern="1200" dirty="0" smtClean="0">
              <a:latin typeface="Century Gothic" pitchFamily="34" charset="0"/>
            </a:rPr>
            <a:t>Nivel de Ingreso</a:t>
          </a:r>
          <a:endParaRPr lang="es-EC" sz="1100" kern="1200" dirty="0">
            <a:latin typeface="Century Gothic" pitchFamily="34" charset="0"/>
          </a:endParaRPr>
        </a:p>
      </dsp:txBody>
      <dsp:txXfrm>
        <a:off x="5040563" y="0"/>
        <a:ext cx="1585605" cy="634242"/>
      </dsp:txXfrm>
    </dsp:sp>
    <dsp:sp modelId="{CA3C7D65-6F86-4FD9-A61B-A0AF578D4778}">
      <dsp:nvSpPr>
        <dsp:cNvPr id="0" name=""/>
        <dsp:cNvSpPr/>
      </dsp:nvSpPr>
      <dsp:spPr>
        <a:xfrm>
          <a:off x="5472616" y="602113"/>
          <a:ext cx="1341184" cy="110067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Capacidad de pago</a:t>
          </a:r>
          <a:endParaRPr lang="es-EC" sz="1100" kern="1200" dirty="0">
            <a:latin typeface="Century Gothic" pitchFamily="34" charset="0"/>
          </a:endParaRPr>
        </a:p>
      </dsp:txBody>
      <dsp:txXfrm>
        <a:off x="5472616" y="602113"/>
        <a:ext cx="1341184" cy="11006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2D9A80-3D43-4F34-A84E-E361EE3B32B9}">
      <dsp:nvSpPr>
        <dsp:cNvPr id="0" name=""/>
        <dsp:cNvSpPr/>
      </dsp:nvSpPr>
      <dsp:spPr>
        <a:xfrm>
          <a:off x="0" y="29648"/>
          <a:ext cx="1191145" cy="6454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EC" sz="1100" b="1" kern="1200" dirty="0" smtClean="0">
              <a:latin typeface="Century Gothic" pitchFamily="34" charset="0"/>
            </a:rPr>
            <a:t>Número de Competidores</a:t>
          </a:r>
          <a:endParaRPr lang="es-EC" sz="1100" kern="1200" dirty="0">
            <a:latin typeface="Century Gothic" pitchFamily="34" charset="0"/>
          </a:endParaRPr>
        </a:p>
      </dsp:txBody>
      <dsp:txXfrm>
        <a:off x="0" y="29648"/>
        <a:ext cx="1191145" cy="430322"/>
      </dsp:txXfrm>
    </dsp:sp>
    <dsp:sp modelId="{B5F1BED4-3511-41D4-9972-D19EB6D5EFCA}">
      <dsp:nvSpPr>
        <dsp:cNvPr id="0" name=""/>
        <dsp:cNvSpPr/>
      </dsp:nvSpPr>
      <dsp:spPr>
        <a:xfrm>
          <a:off x="144014" y="352216"/>
          <a:ext cx="1191145" cy="62936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baseline="0" dirty="0" smtClean="0">
              <a:latin typeface="Century Gothic" pitchFamily="34" charset="0"/>
            </a:rPr>
            <a:t> Profesionales</a:t>
          </a:r>
          <a:endParaRPr lang="es-EC" sz="1100" kern="1200" dirty="0">
            <a:latin typeface="Century Gothic" pitchFamily="34" charset="0"/>
          </a:endParaRPr>
        </a:p>
      </dsp:txBody>
      <dsp:txXfrm>
        <a:off x="144014" y="352216"/>
        <a:ext cx="1191145" cy="629366"/>
      </dsp:txXfrm>
    </dsp:sp>
    <dsp:sp modelId="{39E4164F-45D6-456B-BA06-11C2EC35FC1C}">
      <dsp:nvSpPr>
        <dsp:cNvPr id="0" name=""/>
        <dsp:cNvSpPr/>
      </dsp:nvSpPr>
      <dsp:spPr>
        <a:xfrm rot="21546127">
          <a:off x="1366277" y="81540"/>
          <a:ext cx="371374" cy="2965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latin typeface="Century Gothic" pitchFamily="34" charset="0"/>
          </a:endParaRPr>
        </a:p>
      </dsp:txBody>
      <dsp:txXfrm rot="21546127">
        <a:off x="1366277" y="81540"/>
        <a:ext cx="371374" cy="296560"/>
      </dsp:txXfrm>
    </dsp:sp>
    <dsp:sp modelId="{4EC97B99-2CDD-4160-93FD-52BEDB9BC516}">
      <dsp:nvSpPr>
        <dsp:cNvPr id="0" name=""/>
        <dsp:cNvSpPr/>
      </dsp:nvSpPr>
      <dsp:spPr>
        <a:xfrm>
          <a:off x="1891766" y="0"/>
          <a:ext cx="1191145" cy="645483"/>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EC" sz="1100" b="1" kern="1200" dirty="0" smtClean="0">
              <a:latin typeface="Century Gothic" pitchFamily="34" charset="0"/>
            </a:rPr>
            <a:t>Incursión de nuevos competidores</a:t>
          </a:r>
          <a:endParaRPr lang="es-EC" sz="1100" kern="1200" dirty="0">
            <a:latin typeface="Century Gothic" pitchFamily="34" charset="0"/>
          </a:endParaRPr>
        </a:p>
      </dsp:txBody>
      <dsp:txXfrm>
        <a:off x="1891766" y="0"/>
        <a:ext cx="1191145" cy="430322"/>
      </dsp:txXfrm>
    </dsp:sp>
    <dsp:sp modelId="{9B283CF3-F4A4-42BA-8511-6B96D20E787B}">
      <dsp:nvSpPr>
        <dsp:cNvPr id="0" name=""/>
        <dsp:cNvSpPr/>
      </dsp:nvSpPr>
      <dsp:spPr>
        <a:xfrm>
          <a:off x="2088232" y="441736"/>
          <a:ext cx="1191145" cy="179051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Posibilidades bajas de competidores, por que existen barreras de entradas</a:t>
          </a:r>
          <a:endParaRPr lang="es-EC" sz="1100" kern="1200" dirty="0">
            <a:latin typeface="Century Gothic" pitchFamily="34" charset="0"/>
          </a:endParaRPr>
        </a:p>
      </dsp:txBody>
      <dsp:txXfrm>
        <a:off x="2088232" y="441736"/>
        <a:ext cx="1191145" cy="1790511"/>
      </dsp:txXfrm>
    </dsp:sp>
    <dsp:sp modelId="{D860F748-6E09-4C6B-8ABC-B9FA292E270B}">
      <dsp:nvSpPr>
        <dsp:cNvPr id="0" name=""/>
        <dsp:cNvSpPr/>
      </dsp:nvSpPr>
      <dsp:spPr>
        <a:xfrm>
          <a:off x="3248289" y="66880"/>
          <a:ext cx="350599" cy="296560"/>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latin typeface="Century Gothic" pitchFamily="34" charset="0"/>
          </a:endParaRPr>
        </a:p>
      </dsp:txBody>
      <dsp:txXfrm>
        <a:off x="3248289" y="66880"/>
        <a:ext cx="350599" cy="296560"/>
      </dsp:txXfrm>
    </dsp:sp>
    <dsp:sp modelId="{6A27B77F-ED1A-43C8-AA37-9A6BD300AECE}">
      <dsp:nvSpPr>
        <dsp:cNvPr id="0" name=""/>
        <dsp:cNvSpPr/>
      </dsp:nvSpPr>
      <dsp:spPr>
        <a:xfrm>
          <a:off x="3744421" y="0"/>
          <a:ext cx="1191145" cy="645483"/>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ctr" defTabSz="488950">
            <a:lnSpc>
              <a:spcPct val="90000"/>
            </a:lnSpc>
            <a:spcBef>
              <a:spcPct val="0"/>
            </a:spcBef>
            <a:spcAft>
              <a:spcPct val="35000"/>
            </a:spcAft>
          </a:pPr>
          <a:r>
            <a:rPr lang="es-EC" sz="1100" kern="1200" dirty="0" smtClean="0">
              <a:latin typeface="Century Gothic" pitchFamily="34" charset="0"/>
            </a:rPr>
            <a:t>Capacidad de Inversión fija</a:t>
          </a:r>
          <a:endParaRPr lang="es-EC" sz="1100" kern="1200" dirty="0">
            <a:latin typeface="Century Gothic" pitchFamily="34" charset="0"/>
          </a:endParaRPr>
        </a:p>
      </dsp:txBody>
      <dsp:txXfrm>
        <a:off x="3744421" y="0"/>
        <a:ext cx="1191145" cy="430322"/>
      </dsp:txXfrm>
    </dsp:sp>
    <dsp:sp modelId="{CA3C7D65-6F86-4FD9-A61B-A0AF578D4778}">
      <dsp:nvSpPr>
        <dsp:cNvPr id="0" name=""/>
        <dsp:cNvSpPr/>
      </dsp:nvSpPr>
      <dsp:spPr>
        <a:xfrm>
          <a:off x="3888429" y="435680"/>
          <a:ext cx="1334035" cy="17289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 Depende de la tecnología ,adquisición de equipos, arriendo y salario del personal. </a:t>
          </a:r>
          <a:endParaRPr lang="es-EC" sz="1100" kern="1200" dirty="0">
            <a:latin typeface="Century Gothic" pitchFamily="34" charset="0"/>
          </a:endParaRPr>
        </a:p>
      </dsp:txBody>
      <dsp:txXfrm>
        <a:off x="3888429" y="435680"/>
        <a:ext cx="1334035" cy="1728997"/>
      </dsp:txXfrm>
    </dsp:sp>
    <dsp:sp modelId="{E87A8204-A979-4802-8F74-617B895A4F3A}">
      <dsp:nvSpPr>
        <dsp:cNvPr id="0" name=""/>
        <dsp:cNvSpPr/>
      </dsp:nvSpPr>
      <dsp:spPr>
        <a:xfrm>
          <a:off x="5141836" y="66880"/>
          <a:ext cx="437291" cy="296560"/>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a:latin typeface="Century Gothic" pitchFamily="34" charset="0"/>
          </a:endParaRPr>
        </a:p>
      </dsp:txBody>
      <dsp:txXfrm>
        <a:off x="5141836" y="66880"/>
        <a:ext cx="437291" cy="296560"/>
      </dsp:txXfrm>
    </dsp:sp>
    <dsp:sp modelId="{F9DDC3D5-C43A-4420-922F-15451D51E865}">
      <dsp:nvSpPr>
        <dsp:cNvPr id="0" name=""/>
        <dsp:cNvSpPr/>
      </dsp:nvSpPr>
      <dsp:spPr>
        <a:xfrm>
          <a:off x="5760644" y="0"/>
          <a:ext cx="1191145" cy="64548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EC" sz="1100" kern="1200" dirty="0" smtClean="0">
              <a:latin typeface="Century Gothic" pitchFamily="34" charset="0"/>
            </a:rPr>
            <a:t>Precios de los servicios relacionados</a:t>
          </a:r>
          <a:endParaRPr lang="es-EC" sz="1100" kern="1200" dirty="0">
            <a:latin typeface="Century Gothic" pitchFamily="34" charset="0"/>
          </a:endParaRPr>
        </a:p>
      </dsp:txBody>
      <dsp:txXfrm>
        <a:off x="5760644" y="0"/>
        <a:ext cx="1191145" cy="430322"/>
      </dsp:txXfrm>
    </dsp:sp>
    <dsp:sp modelId="{B0EEB158-4849-4EB9-9567-1BD74C054779}">
      <dsp:nvSpPr>
        <dsp:cNvPr id="0" name=""/>
        <dsp:cNvSpPr/>
      </dsp:nvSpPr>
      <dsp:spPr>
        <a:xfrm>
          <a:off x="5976669" y="533374"/>
          <a:ext cx="1191145" cy="14688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entury Gothic" pitchFamily="34" charset="0"/>
            </a:rPr>
            <a:t>Enfocarse en factores de utilidad, suministros, mano de obra.</a:t>
          </a:r>
          <a:endParaRPr lang="es-EC" sz="1100" kern="1200" dirty="0">
            <a:latin typeface="Century Gothic" pitchFamily="34" charset="0"/>
          </a:endParaRPr>
        </a:p>
      </dsp:txBody>
      <dsp:txXfrm>
        <a:off x="5976669" y="533374"/>
        <a:ext cx="1191145" cy="1468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5E987-15A6-4064-B577-F3FA349CFEDF}" type="datetimeFigureOut">
              <a:rPr lang="es-EC" smtClean="0"/>
              <a:pPr/>
              <a:t>03/05/2015</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2751D-E3D1-4E5C-9883-48E8C9997BA6}"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34210723-02A9-45A1-B291-4BD857440923}" type="slidenum">
              <a:rPr lang="es-EC" smtClean="0"/>
              <a:pPr/>
              <a:t>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7769D-1BB8-4A19-B437-0EEF27C75AE9}" type="datetimeFigureOut">
              <a:rPr lang="es-EC" smtClean="0"/>
              <a:pPr/>
              <a:t>03/05/2015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29863A2-E6B7-402E-A2EB-16CE04851B43}" type="slidenum">
              <a:rPr lang="es-EC" smtClean="0"/>
              <a:pPr/>
              <a:t>‹#›</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7769D-1BB8-4A19-B437-0EEF27C75AE9}" type="datetimeFigureOut">
              <a:rPr lang="es-EC" smtClean="0"/>
              <a:pPr/>
              <a:t>03/05/2015</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863A2-E6B7-402E-A2EB-16CE04851B43}" type="slidenum">
              <a:rPr lang="es-EC" smtClean="0"/>
              <a:pPr/>
              <a:t>‹#›</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rivania.co/wp-content/uploads/2013/08/nota1.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42.pn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41.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16.xml"/><Relationship Id="rId7" Type="http://schemas.openxmlformats.org/officeDocument/2006/relationships/image" Target="../media/image43.jpe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17.xml"/><Relationship Id="rId7" Type="http://schemas.openxmlformats.org/officeDocument/2006/relationships/image" Target="../media/image45.jpe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hyperlink" Target="file:///C:\Users\DIANA\Desktop\TESIS%2028-10-2013\TESIS%20FINAL\FINANCIERO%20DIANA.FINAL.xlsx" TargetMode="External"/><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file:///C:\Users\DIANA\Desktop\TESIS%2028-10-2013\TESIS%20FINAL\FINANCIERO%20DIANA.FINAL.xlsx" TargetMode="External"/><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8.gif"/><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9.jpe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1.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8.jpe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1" y="0"/>
            <a:ext cx="9180871" cy="6858000"/>
          </a:xfrm>
          <a:prstGeom prst="rect">
            <a:avLst/>
          </a:prstGeom>
          <a:noFill/>
          <a:ln w="9525">
            <a:noFill/>
            <a:miter lim="800000"/>
            <a:headEnd/>
            <a:tailEnd/>
          </a:ln>
          <a:effectLst/>
        </p:spPr>
      </p:pic>
      <p:sp>
        <p:nvSpPr>
          <p:cNvPr id="7" name="Rectangle 6"/>
          <p:cNvSpPr/>
          <p:nvPr/>
        </p:nvSpPr>
        <p:spPr>
          <a:xfrm>
            <a:off x="1475656" y="1268760"/>
            <a:ext cx="7056784" cy="4893647"/>
          </a:xfrm>
          <a:prstGeom prst="rect">
            <a:avLst/>
          </a:prstGeom>
        </p:spPr>
        <p:txBody>
          <a:bodyPr wrap="square">
            <a:spAutoFit/>
          </a:bodyPr>
          <a:lstStyle/>
          <a:p>
            <a:pPr algn="ctr"/>
            <a:r>
              <a:rPr lang="es-EC" sz="2000" b="1" dirty="0" smtClean="0">
                <a:solidFill>
                  <a:srgbClr val="000000"/>
                </a:solidFill>
                <a:latin typeface="Century Gothic" pitchFamily="34" charset="0"/>
                <a:cs typeface="Arial" charset="0"/>
              </a:rPr>
              <a:t>DEPARTAMENTO DE CIENCIAS ECONÓMICAS, </a:t>
            </a:r>
          </a:p>
          <a:p>
            <a:pPr algn="ctr"/>
            <a:r>
              <a:rPr lang="es-EC" sz="2000" b="1" dirty="0" smtClean="0">
                <a:solidFill>
                  <a:srgbClr val="000000"/>
                </a:solidFill>
                <a:latin typeface="Century Gothic" pitchFamily="34" charset="0"/>
                <a:cs typeface="Arial" charset="0"/>
              </a:rPr>
              <a:t>ADMINISTRATIVAS Y DE COMERCIO </a:t>
            </a:r>
          </a:p>
          <a:p>
            <a:pPr algn="ctr"/>
            <a:endParaRPr lang="es-EC" sz="1600" b="1" dirty="0" smtClean="0">
              <a:solidFill>
                <a:srgbClr val="000000"/>
              </a:solidFill>
              <a:latin typeface="Century Gothic" pitchFamily="34" charset="0"/>
              <a:cs typeface="Arial" charset="0"/>
            </a:endParaRPr>
          </a:p>
          <a:p>
            <a:pPr algn="ctr"/>
            <a:endParaRPr lang="es-EC" b="1" dirty="0" smtClean="0">
              <a:solidFill>
                <a:srgbClr val="000000"/>
              </a:solidFill>
              <a:latin typeface="Century Gothic" pitchFamily="34" charset="0"/>
              <a:cs typeface="Arial" charset="0"/>
            </a:endParaRPr>
          </a:p>
          <a:p>
            <a:pPr algn="ctr"/>
            <a:r>
              <a:rPr lang="es-EC" b="1" dirty="0" smtClean="0">
                <a:solidFill>
                  <a:srgbClr val="000000"/>
                </a:solidFill>
                <a:latin typeface="Century Gothic" pitchFamily="34" charset="0"/>
                <a:cs typeface="Arial" charset="0"/>
              </a:rPr>
              <a:t>TESIS DE GRADO PREVIO A LA OBTENCIÓN DEL TÍTULO DE:</a:t>
            </a:r>
          </a:p>
          <a:p>
            <a:pPr algn="ctr"/>
            <a:r>
              <a:rPr lang="es-EC" b="1" dirty="0" smtClean="0">
                <a:solidFill>
                  <a:srgbClr val="000000"/>
                </a:solidFill>
                <a:latin typeface="Century Gothic" pitchFamily="34" charset="0"/>
                <a:cs typeface="Arial" charset="0"/>
              </a:rPr>
              <a:t> INGENIERA COMERCIAL</a:t>
            </a:r>
          </a:p>
          <a:p>
            <a:pPr algn="ctr"/>
            <a:endParaRPr lang="es-EC" b="1" dirty="0" smtClean="0">
              <a:solidFill>
                <a:srgbClr val="000000"/>
              </a:solidFill>
              <a:latin typeface="Century Gothic" pitchFamily="34" charset="0"/>
              <a:cs typeface="Arial" charset="0"/>
            </a:endParaRPr>
          </a:p>
          <a:p>
            <a:pPr algn="ctr"/>
            <a:r>
              <a:rPr lang="es-ES" b="1" dirty="0" smtClean="0">
                <a:solidFill>
                  <a:srgbClr val="000000"/>
                </a:solidFill>
                <a:latin typeface="Century Gothic" pitchFamily="34" charset="0"/>
                <a:cs typeface="Arial" charset="0"/>
              </a:rPr>
              <a:t>  </a:t>
            </a:r>
            <a:r>
              <a:rPr lang="es-EC" sz="2000" b="1" dirty="0" smtClean="0">
                <a:solidFill>
                  <a:srgbClr val="000000"/>
                </a:solidFill>
                <a:latin typeface="Century Gothic" pitchFamily="34" charset="0"/>
                <a:cs typeface="Arial" charset="0"/>
              </a:rPr>
              <a:t> “</a:t>
            </a:r>
            <a:r>
              <a:rPr lang="es-EC" b="1" i="1" dirty="0" smtClean="0">
                <a:solidFill>
                  <a:srgbClr val="000000"/>
                </a:solidFill>
                <a:latin typeface="Century Gothic" pitchFamily="34" charset="0"/>
              </a:rPr>
              <a:t>ESTUDIO </a:t>
            </a:r>
            <a:r>
              <a:rPr lang="es-EC" b="1" i="1" dirty="0">
                <a:solidFill>
                  <a:srgbClr val="000000"/>
                </a:solidFill>
                <a:latin typeface="Century Gothic" pitchFamily="34" charset="0"/>
              </a:rPr>
              <a:t>DE VIABILIDAD PARA LA CREACIÓN DE LA MICROEMPRESA DE ASESORÍA TRIBUTARIA Y CONTABLE, EN LA PARROQUIA DE </a:t>
            </a:r>
            <a:r>
              <a:rPr lang="es-EC" b="1" i="1" dirty="0" smtClean="0">
                <a:solidFill>
                  <a:srgbClr val="000000"/>
                </a:solidFill>
                <a:latin typeface="Century Gothic" pitchFamily="34" charset="0"/>
              </a:rPr>
              <a:t>AMAGUAÑA</a:t>
            </a:r>
            <a:r>
              <a:rPr lang="es-EC" sz="2000" b="1" i="1" dirty="0" smtClean="0">
                <a:solidFill>
                  <a:srgbClr val="000000"/>
                </a:solidFill>
                <a:latin typeface="Century Gothic" pitchFamily="34" charset="0"/>
                <a:cs typeface="Arial" charset="0"/>
              </a:rPr>
              <a:t>” </a:t>
            </a:r>
            <a:endParaRPr lang="es-PE" sz="2000" b="1" i="1" dirty="0" smtClean="0">
              <a:solidFill>
                <a:srgbClr val="000000"/>
              </a:solidFill>
              <a:latin typeface="Century Gothic" pitchFamily="34" charset="0"/>
              <a:cs typeface="Arial" charset="0"/>
            </a:endParaRPr>
          </a:p>
          <a:p>
            <a:pPr algn="ctr"/>
            <a:endParaRPr lang="es-ES" b="1" dirty="0" smtClean="0">
              <a:solidFill>
                <a:srgbClr val="000000"/>
              </a:solidFill>
              <a:latin typeface="Century Gothic" pitchFamily="34" charset="0"/>
              <a:cs typeface="Arial" charset="0"/>
            </a:endParaRPr>
          </a:p>
          <a:p>
            <a:pPr algn="ctr"/>
            <a:endParaRPr lang="es-ES" b="1" dirty="0" smtClean="0">
              <a:solidFill>
                <a:srgbClr val="000000"/>
              </a:solidFill>
              <a:latin typeface="Century Gothic" pitchFamily="34" charset="0"/>
              <a:cs typeface="Arial" charset="0"/>
            </a:endParaRPr>
          </a:p>
          <a:p>
            <a:pPr algn="ctr"/>
            <a:r>
              <a:rPr lang="es-ES" b="1" dirty="0" smtClean="0">
                <a:solidFill>
                  <a:srgbClr val="000000"/>
                </a:solidFill>
                <a:latin typeface="Century Gothic" pitchFamily="34" charset="0"/>
                <a:cs typeface="Arial" charset="0"/>
              </a:rPr>
              <a:t>AUTORA: DIANA CAROLINA HIDALGO ÑATO</a:t>
            </a:r>
            <a:endParaRPr lang="es-PE" b="1" dirty="0" smtClean="0">
              <a:solidFill>
                <a:srgbClr val="000000"/>
              </a:solidFill>
              <a:latin typeface="Century Gothic" pitchFamily="34" charset="0"/>
              <a:cs typeface="Arial" charset="0"/>
            </a:endParaRPr>
          </a:p>
          <a:p>
            <a:pPr algn="ctr"/>
            <a:endParaRPr lang="es-EC" b="1" dirty="0" smtClean="0">
              <a:solidFill>
                <a:srgbClr val="000000"/>
              </a:solidFill>
              <a:latin typeface="Century Gothic" pitchFamily="34" charset="0"/>
              <a:cs typeface="Arial" charset="0"/>
            </a:endParaRPr>
          </a:p>
          <a:p>
            <a:pPr algn="ctr"/>
            <a:endParaRPr lang="es-EC" b="1" dirty="0" smtClean="0">
              <a:solidFill>
                <a:srgbClr val="000000"/>
              </a:solidFill>
              <a:latin typeface="Century Gothic" pitchFamily="34" charset="0"/>
              <a:cs typeface="Arial" charset="0"/>
            </a:endParaRPr>
          </a:p>
          <a:p>
            <a:pPr algn="ctr"/>
            <a:r>
              <a:rPr lang="es-EC" b="1" dirty="0" smtClean="0">
                <a:solidFill>
                  <a:srgbClr val="000000"/>
                </a:solidFill>
                <a:latin typeface="Century Gothic" pitchFamily="34" charset="0"/>
                <a:cs typeface="Arial" charset="0"/>
              </a:rPr>
              <a:t>DIRECTOR: ECO. JUAN CARLOS ERAZO</a:t>
            </a:r>
          </a:p>
          <a:p>
            <a:pPr algn="ctr"/>
            <a:r>
              <a:rPr lang="es-EC" b="1" dirty="0" smtClean="0">
                <a:solidFill>
                  <a:srgbClr val="000000"/>
                </a:solidFill>
                <a:latin typeface="Century Gothic" pitchFamily="34" charset="0"/>
                <a:cs typeface="Arial" charset="0"/>
              </a:rPr>
              <a:t>CODIRECTOR: ING.JORGE VILLAVICENCIO</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012" y="332656"/>
            <a:ext cx="4692310" cy="523220"/>
          </a:xfrm>
          <a:prstGeom prst="rect">
            <a:avLst/>
          </a:prstGeom>
        </p:spPr>
        <p:txBody>
          <a:bodyPr wrap="none">
            <a:spAutoFit/>
          </a:bodyPr>
          <a:lstStyle/>
          <a:p>
            <a:pPr algn="ctr"/>
            <a:r>
              <a:rPr lang="es-EC" sz="2800" b="1" i="1" dirty="0" smtClean="0">
                <a:latin typeface="Century Gothic" pitchFamily="34" charset="0"/>
              </a:rPr>
              <a:t>ANÁLISIS DE LA DEMANDA</a:t>
            </a:r>
            <a:endParaRPr lang="es-EC" sz="2800" dirty="0"/>
          </a:p>
        </p:txBody>
      </p:sp>
      <p:sp>
        <p:nvSpPr>
          <p:cNvPr id="6" name="Rectangle 5"/>
          <p:cNvSpPr/>
          <p:nvPr/>
        </p:nvSpPr>
        <p:spPr>
          <a:xfrm>
            <a:off x="1187624" y="3501008"/>
            <a:ext cx="2509020" cy="400110"/>
          </a:xfrm>
          <a:prstGeom prst="rect">
            <a:avLst/>
          </a:prstGeom>
        </p:spPr>
        <p:txBody>
          <a:bodyPr wrap="none">
            <a:spAutoFit/>
          </a:bodyPr>
          <a:lstStyle/>
          <a:p>
            <a:pPr algn="ctr"/>
            <a:r>
              <a:rPr lang="es-EC" sz="2000" b="1" i="1" dirty="0" smtClean="0">
                <a:latin typeface="Century Gothic" pitchFamily="34" charset="0"/>
              </a:rPr>
              <a:t>DEMANDA ACTUAL</a:t>
            </a:r>
            <a:endParaRPr lang="es-EC" sz="2000" dirty="0"/>
          </a:p>
        </p:txBody>
      </p:sp>
      <p:graphicFrame>
        <p:nvGraphicFramePr>
          <p:cNvPr id="7" name="Diagram 6"/>
          <p:cNvGraphicFramePr/>
          <p:nvPr/>
        </p:nvGraphicFramePr>
        <p:xfrm>
          <a:off x="1979712" y="1196752"/>
          <a:ext cx="688808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251520" y="1628800"/>
            <a:ext cx="1584176" cy="115212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t>FACTORES</a:t>
            </a:r>
            <a:endParaRPr lang="es-EC" dirty="0"/>
          </a:p>
        </p:txBody>
      </p:sp>
      <p:graphicFrame>
        <p:nvGraphicFramePr>
          <p:cNvPr id="10" name="Table 9"/>
          <p:cNvGraphicFramePr>
            <a:graphicFrameLocks noGrp="1"/>
          </p:cNvGraphicFramePr>
          <p:nvPr/>
        </p:nvGraphicFramePr>
        <p:xfrm>
          <a:off x="323529" y="4077073"/>
          <a:ext cx="4536503" cy="2400579"/>
        </p:xfrm>
        <a:graphic>
          <a:graphicData uri="http://schemas.openxmlformats.org/drawingml/2006/table">
            <a:tbl>
              <a:tblPr>
                <a:tableStyleId>{08FB837D-C827-4EFA-A057-4D05807E0F7C}</a:tableStyleId>
              </a:tblPr>
              <a:tblGrid>
                <a:gridCol w="3706488"/>
                <a:gridCol w="830015"/>
              </a:tblGrid>
              <a:tr h="513283">
                <a:tc>
                  <a:txBody>
                    <a:bodyPr/>
                    <a:lstStyle/>
                    <a:p>
                      <a:pPr>
                        <a:lnSpc>
                          <a:spcPct val="115000"/>
                        </a:lnSpc>
                        <a:spcAft>
                          <a:spcPts val="0"/>
                        </a:spcAft>
                      </a:pPr>
                      <a:r>
                        <a:rPr lang="es-EC" sz="1600" b="1" dirty="0">
                          <a:latin typeface="Century Gothic" pitchFamily="34" charset="0"/>
                        </a:rPr>
                        <a:t>DEMANDA ACTUAL DEL SERVICIO</a:t>
                      </a:r>
                      <a:endParaRPr lang="es-EC" sz="20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smtClean="0">
                          <a:latin typeface="Century Gothic" pitchFamily="34" charset="0"/>
                        </a:rPr>
                        <a:t>2015</a:t>
                      </a:r>
                      <a:endParaRPr lang="es-EC" sz="2000" b="1" dirty="0">
                        <a:solidFill>
                          <a:srgbClr val="943634"/>
                        </a:solidFill>
                        <a:latin typeface="Century Gothic" pitchFamily="34" charset="0"/>
                        <a:ea typeface="Calibri"/>
                        <a:cs typeface="Times New Roman"/>
                      </a:endParaRPr>
                    </a:p>
                  </a:txBody>
                  <a:tcPr marL="68580" marR="68580" marT="0" marB="0" anchor="ctr"/>
                </a:tc>
              </a:tr>
              <a:tr h="320492">
                <a:tc>
                  <a:txBody>
                    <a:bodyPr/>
                    <a:lstStyle/>
                    <a:p>
                      <a:pPr>
                        <a:lnSpc>
                          <a:spcPct val="115000"/>
                        </a:lnSpc>
                        <a:spcAft>
                          <a:spcPts val="0"/>
                        </a:spcAft>
                      </a:pPr>
                      <a:r>
                        <a:rPr lang="es-EC" sz="1600">
                          <a:latin typeface="Century Gothic" pitchFamily="34" charset="0"/>
                        </a:rPr>
                        <a:t>N° Negocios de la Parroquia de Amaguaña</a:t>
                      </a:r>
                      <a:endParaRPr lang="es-EC" sz="20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latin typeface="Century Gothic" pitchFamily="34" charset="0"/>
                        </a:rPr>
                        <a:t>312</a:t>
                      </a:r>
                      <a:endParaRPr lang="es-EC" sz="2000" b="1" dirty="0">
                        <a:solidFill>
                          <a:srgbClr val="943634"/>
                        </a:solidFill>
                        <a:latin typeface="Century Gothic" pitchFamily="34" charset="0"/>
                        <a:ea typeface="Calibri"/>
                        <a:cs typeface="Times New Roman"/>
                      </a:endParaRPr>
                    </a:p>
                  </a:txBody>
                  <a:tcPr marL="68580" marR="68580" marT="0" marB="0" anchor="ctr"/>
                </a:tc>
              </a:tr>
              <a:tr h="663232">
                <a:tc>
                  <a:txBody>
                    <a:bodyPr/>
                    <a:lstStyle/>
                    <a:p>
                      <a:pPr>
                        <a:lnSpc>
                          <a:spcPct val="115000"/>
                        </a:lnSpc>
                        <a:spcAft>
                          <a:spcPts val="0"/>
                        </a:spcAft>
                      </a:pPr>
                      <a:r>
                        <a:rPr lang="es-EC" sz="1600">
                          <a:latin typeface="Century Gothic" pitchFamily="34" charset="0"/>
                        </a:rPr>
                        <a:t>% de negocios que contratarían el servicio de asesoría (Preg.10)</a:t>
                      </a:r>
                      <a:endParaRPr lang="es-EC" sz="20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latin typeface="Century Gothic" pitchFamily="34" charset="0"/>
                        </a:rPr>
                        <a:t>54,17%</a:t>
                      </a:r>
                      <a:endParaRPr lang="es-EC" sz="2000" b="1" dirty="0">
                        <a:solidFill>
                          <a:srgbClr val="943634"/>
                        </a:solidFill>
                        <a:latin typeface="Century Gothic" pitchFamily="34" charset="0"/>
                        <a:ea typeface="Calibri"/>
                        <a:cs typeface="Times New Roman"/>
                      </a:endParaRPr>
                    </a:p>
                  </a:txBody>
                  <a:tcPr marL="68580" marR="68580" marT="0" marB="0" anchor="ctr"/>
                </a:tc>
              </a:tr>
              <a:tr h="663232">
                <a:tc>
                  <a:txBody>
                    <a:bodyPr/>
                    <a:lstStyle/>
                    <a:p>
                      <a:pPr>
                        <a:lnSpc>
                          <a:spcPct val="115000"/>
                        </a:lnSpc>
                        <a:spcAft>
                          <a:spcPts val="0"/>
                        </a:spcAft>
                      </a:pPr>
                      <a:r>
                        <a:rPr lang="es-EC" sz="1600" dirty="0">
                          <a:latin typeface="Century Gothic" pitchFamily="34" charset="0"/>
                        </a:rPr>
                        <a:t>N° de negocios  que contratarían el servicio de asesoría</a:t>
                      </a:r>
                      <a:endParaRPr lang="es-EC" sz="20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latin typeface="Century Gothic" pitchFamily="34" charset="0"/>
                        </a:rPr>
                        <a:t>169</a:t>
                      </a:r>
                      <a:endParaRPr lang="es-EC" sz="2000" b="1"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11" name="Rectangle 10"/>
          <p:cNvSpPr/>
          <p:nvPr/>
        </p:nvSpPr>
        <p:spPr>
          <a:xfrm>
            <a:off x="5508104" y="3501008"/>
            <a:ext cx="3212739" cy="400110"/>
          </a:xfrm>
          <a:prstGeom prst="rect">
            <a:avLst/>
          </a:prstGeom>
        </p:spPr>
        <p:txBody>
          <a:bodyPr wrap="none">
            <a:spAutoFit/>
          </a:bodyPr>
          <a:lstStyle/>
          <a:p>
            <a:pPr algn="ctr"/>
            <a:r>
              <a:rPr lang="es-EC" sz="2000" b="1" i="1" dirty="0" smtClean="0">
                <a:latin typeface="Century Gothic" pitchFamily="34" charset="0"/>
              </a:rPr>
              <a:t>DEMANDA PROYECTADA</a:t>
            </a:r>
            <a:endParaRPr lang="es-EC" sz="2000" dirty="0"/>
          </a:p>
        </p:txBody>
      </p:sp>
      <p:graphicFrame>
        <p:nvGraphicFramePr>
          <p:cNvPr id="13" name="Table 12"/>
          <p:cNvGraphicFramePr>
            <a:graphicFrameLocks noGrp="1"/>
          </p:cNvGraphicFramePr>
          <p:nvPr/>
        </p:nvGraphicFramePr>
        <p:xfrm>
          <a:off x="5436096" y="4077073"/>
          <a:ext cx="3312368" cy="2376263"/>
        </p:xfrm>
        <a:graphic>
          <a:graphicData uri="http://schemas.openxmlformats.org/drawingml/2006/table">
            <a:tbl>
              <a:tblPr>
                <a:tableStyleId>{08FB837D-C827-4EFA-A057-4D05807E0F7C}</a:tableStyleId>
              </a:tblPr>
              <a:tblGrid>
                <a:gridCol w="1656184"/>
                <a:gridCol w="1656184"/>
              </a:tblGrid>
              <a:tr h="821118">
                <a:tc>
                  <a:txBody>
                    <a:bodyPr/>
                    <a:lstStyle/>
                    <a:p>
                      <a:pPr algn="ctr" fontAlgn="b"/>
                      <a:r>
                        <a:rPr lang="es-EC" sz="1600" b="1" u="none" strike="noStrike" dirty="0">
                          <a:latin typeface="Century Gothic" pitchFamily="34" charset="0"/>
                        </a:rPr>
                        <a:t>AÑO</a:t>
                      </a:r>
                      <a:endParaRPr lang="es-EC" sz="1600" b="1" i="0" u="none" strike="noStrike" dirty="0">
                        <a:solidFill>
                          <a:srgbClr val="000000"/>
                        </a:solidFill>
                        <a:latin typeface="Century Gothic" pitchFamily="34" charset="0"/>
                      </a:endParaRPr>
                    </a:p>
                  </a:txBody>
                  <a:tcPr marL="0" marR="0" marT="0" marB="0" anchor="ctr"/>
                </a:tc>
                <a:tc>
                  <a:txBody>
                    <a:bodyPr/>
                    <a:lstStyle/>
                    <a:p>
                      <a:pPr algn="ctr" fontAlgn="b"/>
                      <a:r>
                        <a:rPr lang="es-EC" sz="1600" b="1" u="none" strike="noStrike" dirty="0">
                          <a:latin typeface="Century Gothic" pitchFamily="34" charset="0"/>
                        </a:rPr>
                        <a:t>CANTIDAD DEMANDA </a:t>
                      </a:r>
                      <a:endParaRPr lang="es-EC" sz="1600" b="1" i="0" u="none" strike="noStrike" dirty="0">
                        <a:solidFill>
                          <a:srgbClr val="000000"/>
                        </a:solidFill>
                        <a:latin typeface="Century Gothic" pitchFamily="34" charset="0"/>
                      </a:endParaRPr>
                    </a:p>
                  </a:txBody>
                  <a:tcPr marL="0" marR="0" marT="0" marB="0" anchor="ctr"/>
                </a:tc>
              </a:tr>
              <a:tr h="311029">
                <a:tc>
                  <a:txBody>
                    <a:bodyPr/>
                    <a:lstStyle/>
                    <a:p>
                      <a:pPr algn="ctr" fontAlgn="b"/>
                      <a:r>
                        <a:rPr lang="es-EC" sz="1600" b="1" u="none" strike="noStrike" dirty="0">
                          <a:latin typeface="Century Gothic" pitchFamily="34" charset="0"/>
                        </a:rPr>
                        <a:t>2016</a:t>
                      </a:r>
                      <a:endParaRPr lang="es-EC" sz="1600" b="1" i="0" u="none" strike="noStrike" dirty="0">
                        <a:solidFill>
                          <a:srgbClr val="000000"/>
                        </a:solidFill>
                        <a:latin typeface="Century Gothic" pitchFamily="34" charset="0"/>
                      </a:endParaRPr>
                    </a:p>
                  </a:txBody>
                  <a:tcPr marL="0" marR="0" marT="0" marB="0" anchor="b"/>
                </a:tc>
                <a:tc>
                  <a:txBody>
                    <a:bodyPr/>
                    <a:lstStyle/>
                    <a:p>
                      <a:pPr algn="ctr" fontAlgn="b"/>
                      <a:r>
                        <a:rPr lang="es-EC" sz="1600" u="none" strike="noStrike" dirty="0">
                          <a:latin typeface="Century Gothic" pitchFamily="34" charset="0"/>
                        </a:rPr>
                        <a:t>172</a:t>
                      </a:r>
                      <a:endParaRPr lang="es-EC" sz="1600" b="1" i="0" u="none" strike="noStrike" dirty="0">
                        <a:solidFill>
                          <a:srgbClr val="000000"/>
                        </a:solidFill>
                        <a:latin typeface="Century Gothic" pitchFamily="34" charset="0"/>
                      </a:endParaRPr>
                    </a:p>
                  </a:txBody>
                  <a:tcPr marL="0" marR="0" marT="0" marB="0" anchor="b"/>
                </a:tc>
              </a:tr>
              <a:tr h="311029">
                <a:tc>
                  <a:txBody>
                    <a:bodyPr/>
                    <a:lstStyle/>
                    <a:p>
                      <a:pPr algn="ctr" fontAlgn="b"/>
                      <a:r>
                        <a:rPr lang="es-EC" sz="1600" b="1" u="none" strike="noStrike" dirty="0">
                          <a:latin typeface="Century Gothic" pitchFamily="34" charset="0"/>
                        </a:rPr>
                        <a:t>2017</a:t>
                      </a:r>
                      <a:endParaRPr lang="es-EC" sz="1600" b="1" i="0" u="none" strike="noStrike" dirty="0">
                        <a:solidFill>
                          <a:srgbClr val="000000"/>
                        </a:solidFill>
                        <a:latin typeface="Century Gothic" pitchFamily="34" charset="0"/>
                      </a:endParaRPr>
                    </a:p>
                  </a:txBody>
                  <a:tcPr marL="0" marR="0" marT="0" marB="0" anchor="b"/>
                </a:tc>
                <a:tc>
                  <a:txBody>
                    <a:bodyPr/>
                    <a:lstStyle/>
                    <a:p>
                      <a:pPr algn="ctr" fontAlgn="b"/>
                      <a:r>
                        <a:rPr lang="es-EC" sz="1600" u="none" strike="noStrike" dirty="0">
                          <a:latin typeface="Century Gothic" pitchFamily="34" charset="0"/>
                        </a:rPr>
                        <a:t>175</a:t>
                      </a:r>
                      <a:endParaRPr lang="es-EC" sz="1600" b="1" i="0" u="none" strike="noStrike" dirty="0">
                        <a:solidFill>
                          <a:srgbClr val="000000"/>
                        </a:solidFill>
                        <a:latin typeface="Century Gothic" pitchFamily="34" charset="0"/>
                      </a:endParaRPr>
                    </a:p>
                  </a:txBody>
                  <a:tcPr marL="0" marR="0" marT="0" marB="0" anchor="b"/>
                </a:tc>
              </a:tr>
              <a:tr h="311029">
                <a:tc>
                  <a:txBody>
                    <a:bodyPr/>
                    <a:lstStyle/>
                    <a:p>
                      <a:pPr algn="ctr" fontAlgn="b"/>
                      <a:r>
                        <a:rPr lang="es-EC" sz="1600" b="1" u="none" strike="noStrike">
                          <a:latin typeface="Century Gothic" pitchFamily="34" charset="0"/>
                        </a:rPr>
                        <a:t>2018</a:t>
                      </a:r>
                      <a:endParaRPr lang="es-EC" sz="1600" b="1" i="0" u="none" strike="noStrike">
                        <a:solidFill>
                          <a:srgbClr val="000000"/>
                        </a:solidFill>
                        <a:latin typeface="Century Gothic" pitchFamily="34" charset="0"/>
                      </a:endParaRPr>
                    </a:p>
                  </a:txBody>
                  <a:tcPr marL="0" marR="0" marT="0" marB="0" anchor="b"/>
                </a:tc>
                <a:tc>
                  <a:txBody>
                    <a:bodyPr/>
                    <a:lstStyle/>
                    <a:p>
                      <a:pPr algn="ctr" fontAlgn="b"/>
                      <a:r>
                        <a:rPr lang="es-EC" sz="1600" u="none" strike="noStrike" dirty="0">
                          <a:latin typeface="Century Gothic" pitchFamily="34" charset="0"/>
                        </a:rPr>
                        <a:t>178</a:t>
                      </a:r>
                      <a:endParaRPr lang="es-EC" sz="1600" b="1" i="0" u="none" strike="noStrike" dirty="0">
                        <a:solidFill>
                          <a:srgbClr val="000000"/>
                        </a:solidFill>
                        <a:latin typeface="Century Gothic" pitchFamily="34" charset="0"/>
                      </a:endParaRPr>
                    </a:p>
                  </a:txBody>
                  <a:tcPr marL="0" marR="0" marT="0" marB="0" anchor="b"/>
                </a:tc>
              </a:tr>
              <a:tr h="311029">
                <a:tc>
                  <a:txBody>
                    <a:bodyPr/>
                    <a:lstStyle/>
                    <a:p>
                      <a:pPr algn="ctr" fontAlgn="b"/>
                      <a:r>
                        <a:rPr lang="es-EC" sz="1600" b="1" u="none" strike="noStrike">
                          <a:latin typeface="Century Gothic" pitchFamily="34" charset="0"/>
                        </a:rPr>
                        <a:t>2019</a:t>
                      </a:r>
                      <a:endParaRPr lang="es-EC" sz="1600" b="1" i="0" u="none" strike="noStrike">
                        <a:solidFill>
                          <a:srgbClr val="000000"/>
                        </a:solidFill>
                        <a:latin typeface="Century Gothic" pitchFamily="34" charset="0"/>
                      </a:endParaRPr>
                    </a:p>
                  </a:txBody>
                  <a:tcPr marL="0" marR="0" marT="0" marB="0" anchor="b"/>
                </a:tc>
                <a:tc>
                  <a:txBody>
                    <a:bodyPr/>
                    <a:lstStyle/>
                    <a:p>
                      <a:pPr algn="ctr" fontAlgn="b"/>
                      <a:r>
                        <a:rPr lang="es-EC" sz="1600" u="none" strike="noStrike" dirty="0">
                          <a:latin typeface="Century Gothic" pitchFamily="34" charset="0"/>
                        </a:rPr>
                        <a:t>181</a:t>
                      </a:r>
                      <a:endParaRPr lang="es-EC" sz="1600" b="1" i="0" u="none" strike="noStrike" dirty="0">
                        <a:solidFill>
                          <a:srgbClr val="000000"/>
                        </a:solidFill>
                        <a:latin typeface="Century Gothic" pitchFamily="34" charset="0"/>
                      </a:endParaRPr>
                    </a:p>
                  </a:txBody>
                  <a:tcPr marL="0" marR="0" marT="0" marB="0" anchor="b"/>
                </a:tc>
              </a:tr>
              <a:tr h="311029">
                <a:tc>
                  <a:txBody>
                    <a:bodyPr/>
                    <a:lstStyle/>
                    <a:p>
                      <a:pPr algn="ctr" fontAlgn="b"/>
                      <a:r>
                        <a:rPr lang="es-EC" sz="1600" b="1" u="none" strike="noStrike" dirty="0">
                          <a:latin typeface="Century Gothic" pitchFamily="34" charset="0"/>
                        </a:rPr>
                        <a:t>2020</a:t>
                      </a:r>
                      <a:endParaRPr lang="es-EC" sz="1600" b="1" i="0" u="none" strike="noStrike" dirty="0">
                        <a:solidFill>
                          <a:srgbClr val="000000"/>
                        </a:solidFill>
                        <a:latin typeface="Century Gothic" pitchFamily="34" charset="0"/>
                      </a:endParaRPr>
                    </a:p>
                  </a:txBody>
                  <a:tcPr marL="0" marR="0" marT="0" marB="0" anchor="b"/>
                </a:tc>
                <a:tc>
                  <a:txBody>
                    <a:bodyPr/>
                    <a:lstStyle/>
                    <a:p>
                      <a:pPr algn="ctr" fontAlgn="b"/>
                      <a:r>
                        <a:rPr lang="es-EC" sz="1600" u="none" strike="noStrike" dirty="0">
                          <a:latin typeface="Century Gothic" pitchFamily="34" charset="0"/>
                        </a:rPr>
                        <a:t>185</a:t>
                      </a:r>
                      <a:endParaRPr lang="es-EC" sz="1600" b="1" i="0" u="none" strike="noStrike" dirty="0">
                        <a:solidFill>
                          <a:srgbClr val="000000"/>
                        </a:solidFill>
                        <a:latin typeface="Century Gothic" pitchFamily="34" charset="0"/>
                      </a:endParaRPr>
                    </a:p>
                  </a:txBody>
                  <a:tcPr marL="0" marR="0" marT="0" marB="0" anchor="b"/>
                </a:tc>
              </a:tr>
            </a:tbl>
          </a:graphicData>
        </a:graphic>
      </p:graphicFrame>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8905" y="332656"/>
            <a:ext cx="4166526" cy="523220"/>
          </a:xfrm>
          <a:prstGeom prst="rect">
            <a:avLst/>
          </a:prstGeom>
        </p:spPr>
        <p:txBody>
          <a:bodyPr wrap="none">
            <a:spAutoFit/>
          </a:bodyPr>
          <a:lstStyle/>
          <a:p>
            <a:pPr algn="ctr"/>
            <a:r>
              <a:rPr lang="es-EC" sz="2800" b="1" i="1" dirty="0" smtClean="0">
                <a:latin typeface="Century Gothic" pitchFamily="34" charset="0"/>
              </a:rPr>
              <a:t>ANÁLISIS DE LA OFERTA</a:t>
            </a:r>
            <a:endParaRPr lang="es-EC" sz="2800" dirty="0"/>
          </a:p>
        </p:txBody>
      </p:sp>
      <p:sp>
        <p:nvSpPr>
          <p:cNvPr id="6" name="Rectangle 5"/>
          <p:cNvSpPr/>
          <p:nvPr/>
        </p:nvSpPr>
        <p:spPr>
          <a:xfrm>
            <a:off x="1331640" y="3645024"/>
            <a:ext cx="2135521" cy="400110"/>
          </a:xfrm>
          <a:prstGeom prst="rect">
            <a:avLst/>
          </a:prstGeom>
        </p:spPr>
        <p:txBody>
          <a:bodyPr wrap="none">
            <a:spAutoFit/>
          </a:bodyPr>
          <a:lstStyle/>
          <a:p>
            <a:pPr algn="ctr"/>
            <a:r>
              <a:rPr lang="es-EC" sz="2000" b="1" i="1" dirty="0" smtClean="0">
                <a:latin typeface="Century Gothic" pitchFamily="34" charset="0"/>
              </a:rPr>
              <a:t>OFERTA ACTUAL</a:t>
            </a:r>
            <a:endParaRPr lang="es-EC" sz="2000" dirty="0"/>
          </a:p>
        </p:txBody>
      </p:sp>
      <p:graphicFrame>
        <p:nvGraphicFramePr>
          <p:cNvPr id="7" name="Diagram 6"/>
          <p:cNvGraphicFramePr/>
          <p:nvPr/>
        </p:nvGraphicFramePr>
        <p:xfrm>
          <a:off x="1619672" y="1196752"/>
          <a:ext cx="72481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0" y="1628800"/>
            <a:ext cx="1475656" cy="115212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t>FACTORES</a:t>
            </a:r>
            <a:endParaRPr lang="es-EC" dirty="0"/>
          </a:p>
        </p:txBody>
      </p:sp>
      <p:sp>
        <p:nvSpPr>
          <p:cNvPr id="11" name="Rectangle 10"/>
          <p:cNvSpPr/>
          <p:nvPr/>
        </p:nvSpPr>
        <p:spPr>
          <a:xfrm>
            <a:off x="5868144" y="3573016"/>
            <a:ext cx="2839239" cy="400110"/>
          </a:xfrm>
          <a:prstGeom prst="rect">
            <a:avLst/>
          </a:prstGeom>
        </p:spPr>
        <p:txBody>
          <a:bodyPr wrap="none">
            <a:spAutoFit/>
          </a:bodyPr>
          <a:lstStyle/>
          <a:p>
            <a:pPr algn="ctr"/>
            <a:r>
              <a:rPr lang="es-EC" sz="2000" b="1" i="1" dirty="0" smtClean="0">
                <a:latin typeface="Century Gothic" pitchFamily="34" charset="0"/>
              </a:rPr>
              <a:t>OFERTA PROYECTADA</a:t>
            </a:r>
            <a:endParaRPr lang="es-EC" sz="2000" dirty="0"/>
          </a:p>
        </p:txBody>
      </p:sp>
      <p:graphicFrame>
        <p:nvGraphicFramePr>
          <p:cNvPr id="12" name="Table 11"/>
          <p:cNvGraphicFramePr>
            <a:graphicFrameLocks noGrp="1"/>
          </p:cNvGraphicFramePr>
          <p:nvPr/>
        </p:nvGraphicFramePr>
        <p:xfrm>
          <a:off x="5148064" y="4149081"/>
          <a:ext cx="3749060" cy="2304257"/>
        </p:xfrm>
        <a:graphic>
          <a:graphicData uri="http://schemas.openxmlformats.org/drawingml/2006/table">
            <a:tbl>
              <a:tblPr>
                <a:tableStyleId>{08FB837D-C827-4EFA-A057-4D05807E0F7C}</a:tableStyleId>
              </a:tblPr>
              <a:tblGrid>
                <a:gridCol w="874414"/>
                <a:gridCol w="2874646"/>
              </a:tblGrid>
              <a:tr h="648072">
                <a:tc>
                  <a:txBody>
                    <a:bodyPr/>
                    <a:lstStyle/>
                    <a:p>
                      <a:pPr algn="ctr">
                        <a:lnSpc>
                          <a:spcPct val="115000"/>
                        </a:lnSpc>
                        <a:spcAft>
                          <a:spcPts val="0"/>
                        </a:spcAft>
                      </a:pPr>
                      <a:r>
                        <a:rPr lang="es-EC" sz="1600" b="1" dirty="0">
                          <a:latin typeface="Century Gothic" pitchFamily="34" charset="0"/>
                        </a:rPr>
                        <a:t>AÑO</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latin typeface="Century Gothic" pitchFamily="34" charset="0"/>
                        </a:rPr>
                        <a:t>OFERTA PROYECTADA</a:t>
                      </a:r>
                      <a:endParaRPr lang="es-EC" sz="1600" b="1" dirty="0">
                        <a:solidFill>
                          <a:srgbClr val="943634"/>
                        </a:solidFill>
                        <a:latin typeface="Century Gothic" pitchFamily="34" charset="0"/>
                        <a:ea typeface="Calibri"/>
                        <a:cs typeface="Times New Roman"/>
                      </a:endParaRPr>
                    </a:p>
                  </a:txBody>
                  <a:tcPr marL="68580" marR="68580" marT="0" marB="0" anchor="ctr"/>
                </a:tc>
              </a:tr>
              <a:tr h="331237">
                <a:tc>
                  <a:txBody>
                    <a:bodyPr/>
                    <a:lstStyle/>
                    <a:p>
                      <a:pPr algn="ctr">
                        <a:lnSpc>
                          <a:spcPct val="115000"/>
                        </a:lnSpc>
                        <a:spcAft>
                          <a:spcPts val="0"/>
                        </a:spcAft>
                      </a:pPr>
                      <a:r>
                        <a:rPr lang="es-EC" sz="1600" b="1" dirty="0">
                          <a:latin typeface="Century Gothic" pitchFamily="34" charset="0"/>
                        </a:rPr>
                        <a:t>2016</a:t>
                      </a:r>
                      <a:endParaRPr lang="es-EC" sz="1600" b="1" dirty="0">
                        <a:solidFill>
                          <a:srgbClr val="943634"/>
                        </a:solidFill>
                        <a:latin typeface="Century Gothic" pitchFamily="34" charset="0"/>
                        <a:ea typeface="Calibri"/>
                        <a:cs typeface="Times New Roman"/>
                      </a:endParaRPr>
                    </a:p>
                  </a:txBody>
                  <a:tcPr marL="68580" marR="68580" marT="0" marB="0"/>
                </a:tc>
                <a:tc>
                  <a:txBody>
                    <a:bodyPr/>
                    <a:lstStyle/>
                    <a:p>
                      <a:pPr algn="ctr">
                        <a:lnSpc>
                          <a:spcPct val="115000"/>
                        </a:lnSpc>
                        <a:spcAft>
                          <a:spcPts val="0"/>
                        </a:spcAft>
                      </a:pPr>
                      <a:r>
                        <a:rPr lang="es-EC" sz="1600" dirty="0">
                          <a:latin typeface="Century Gothic" pitchFamily="34" charset="0"/>
                        </a:rPr>
                        <a:t>31</a:t>
                      </a:r>
                      <a:endParaRPr lang="es-EC" sz="1600" dirty="0">
                        <a:solidFill>
                          <a:srgbClr val="943634"/>
                        </a:solidFill>
                        <a:latin typeface="Century Gothic" pitchFamily="34" charset="0"/>
                        <a:ea typeface="Calibri"/>
                        <a:cs typeface="Times New Roman"/>
                      </a:endParaRPr>
                    </a:p>
                  </a:txBody>
                  <a:tcPr marL="68580" marR="68580" marT="0" marB="0"/>
                </a:tc>
              </a:tr>
              <a:tr h="331237">
                <a:tc>
                  <a:txBody>
                    <a:bodyPr/>
                    <a:lstStyle/>
                    <a:p>
                      <a:pPr algn="ctr">
                        <a:lnSpc>
                          <a:spcPct val="115000"/>
                        </a:lnSpc>
                        <a:spcAft>
                          <a:spcPts val="0"/>
                        </a:spcAft>
                      </a:pPr>
                      <a:r>
                        <a:rPr lang="es-EC" sz="1600" b="1" dirty="0">
                          <a:latin typeface="Century Gothic" pitchFamily="34" charset="0"/>
                        </a:rPr>
                        <a:t>2017</a:t>
                      </a:r>
                      <a:endParaRPr lang="es-EC" sz="1600" b="1" dirty="0">
                        <a:solidFill>
                          <a:srgbClr val="943634"/>
                        </a:solidFill>
                        <a:latin typeface="Century Gothic" pitchFamily="34" charset="0"/>
                        <a:ea typeface="Calibri"/>
                        <a:cs typeface="Times New Roman"/>
                      </a:endParaRPr>
                    </a:p>
                  </a:txBody>
                  <a:tcPr marL="68580" marR="68580" marT="0" marB="0"/>
                </a:tc>
                <a:tc>
                  <a:txBody>
                    <a:bodyPr/>
                    <a:lstStyle/>
                    <a:p>
                      <a:pPr algn="ctr">
                        <a:lnSpc>
                          <a:spcPct val="115000"/>
                        </a:lnSpc>
                        <a:spcAft>
                          <a:spcPts val="0"/>
                        </a:spcAft>
                      </a:pPr>
                      <a:r>
                        <a:rPr lang="es-EC" sz="1600" dirty="0">
                          <a:latin typeface="Century Gothic" pitchFamily="34" charset="0"/>
                        </a:rPr>
                        <a:t>31</a:t>
                      </a:r>
                      <a:endParaRPr lang="es-EC" sz="1600" dirty="0">
                        <a:solidFill>
                          <a:srgbClr val="943634"/>
                        </a:solidFill>
                        <a:latin typeface="Century Gothic" pitchFamily="34" charset="0"/>
                        <a:ea typeface="Calibri"/>
                        <a:cs typeface="Times New Roman"/>
                      </a:endParaRPr>
                    </a:p>
                  </a:txBody>
                  <a:tcPr marL="68580" marR="68580" marT="0" marB="0"/>
                </a:tc>
              </a:tr>
              <a:tr h="331237">
                <a:tc>
                  <a:txBody>
                    <a:bodyPr/>
                    <a:lstStyle/>
                    <a:p>
                      <a:pPr algn="ctr">
                        <a:lnSpc>
                          <a:spcPct val="115000"/>
                        </a:lnSpc>
                        <a:spcAft>
                          <a:spcPts val="0"/>
                        </a:spcAft>
                      </a:pPr>
                      <a:r>
                        <a:rPr lang="es-EC" sz="1600" b="1" dirty="0">
                          <a:latin typeface="Century Gothic" pitchFamily="34" charset="0"/>
                        </a:rPr>
                        <a:t>2018</a:t>
                      </a:r>
                      <a:endParaRPr lang="es-EC" sz="1600" b="1" dirty="0">
                        <a:solidFill>
                          <a:srgbClr val="943634"/>
                        </a:solidFill>
                        <a:latin typeface="Century Gothic" pitchFamily="34" charset="0"/>
                        <a:ea typeface="Calibri"/>
                        <a:cs typeface="Times New Roman"/>
                      </a:endParaRPr>
                    </a:p>
                  </a:txBody>
                  <a:tcPr marL="68580" marR="68580" marT="0" marB="0"/>
                </a:tc>
                <a:tc>
                  <a:txBody>
                    <a:bodyPr/>
                    <a:lstStyle/>
                    <a:p>
                      <a:pPr algn="ctr">
                        <a:lnSpc>
                          <a:spcPct val="115000"/>
                        </a:lnSpc>
                        <a:spcAft>
                          <a:spcPts val="0"/>
                        </a:spcAft>
                      </a:pPr>
                      <a:r>
                        <a:rPr lang="es-EC" sz="1600" dirty="0">
                          <a:latin typeface="Century Gothic" pitchFamily="34" charset="0"/>
                        </a:rPr>
                        <a:t>32</a:t>
                      </a:r>
                      <a:endParaRPr lang="es-EC" sz="1600" dirty="0">
                        <a:solidFill>
                          <a:srgbClr val="943634"/>
                        </a:solidFill>
                        <a:latin typeface="Century Gothic" pitchFamily="34" charset="0"/>
                        <a:ea typeface="Calibri"/>
                        <a:cs typeface="Times New Roman"/>
                      </a:endParaRPr>
                    </a:p>
                  </a:txBody>
                  <a:tcPr marL="68580" marR="68580" marT="0" marB="0"/>
                </a:tc>
              </a:tr>
              <a:tr h="331237">
                <a:tc>
                  <a:txBody>
                    <a:bodyPr/>
                    <a:lstStyle/>
                    <a:p>
                      <a:pPr algn="ctr">
                        <a:lnSpc>
                          <a:spcPct val="115000"/>
                        </a:lnSpc>
                        <a:spcAft>
                          <a:spcPts val="0"/>
                        </a:spcAft>
                      </a:pPr>
                      <a:r>
                        <a:rPr lang="es-EC" sz="1600" b="1" dirty="0">
                          <a:latin typeface="Century Gothic" pitchFamily="34" charset="0"/>
                        </a:rPr>
                        <a:t>2019</a:t>
                      </a:r>
                      <a:endParaRPr lang="es-EC" sz="1600" b="1" dirty="0">
                        <a:solidFill>
                          <a:srgbClr val="943634"/>
                        </a:solidFill>
                        <a:latin typeface="Century Gothic" pitchFamily="34" charset="0"/>
                        <a:ea typeface="Calibri"/>
                        <a:cs typeface="Times New Roman"/>
                      </a:endParaRPr>
                    </a:p>
                  </a:txBody>
                  <a:tcPr marL="68580" marR="68580" marT="0" marB="0"/>
                </a:tc>
                <a:tc>
                  <a:txBody>
                    <a:bodyPr/>
                    <a:lstStyle/>
                    <a:p>
                      <a:pPr algn="ctr">
                        <a:lnSpc>
                          <a:spcPct val="115000"/>
                        </a:lnSpc>
                        <a:spcAft>
                          <a:spcPts val="0"/>
                        </a:spcAft>
                      </a:pPr>
                      <a:r>
                        <a:rPr lang="es-EC" sz="1600" dirty="0">
                          <a:latin typeface="Century Gothic" pitchFamily="34" charset="0"/>
                        </a:rPr>
                        <a:t>32</a:t>
                      </a:r>
                      <a:endParaRPr lang="es-EC" sz="1600" dirty="0">
                        <a:solidFill>
                          <a:srgbClr val="943634"/>
                        </a:solidFill>
                        <a:latin typeface="Century Gothic" pitchFamily="34" charset="0"/>
                        <a:ea typeface="Calibri"/>
                        <a:cs typeface="Times New Roman"/>
                      </a:endParaRPr>
                    </a:p>
                  </a:txBody>
                  <a:tcPr marL="68580" marR="68580" marT="0" marB="0"/>
                </a:tc>
              </a:tr>
              <a:tr h="331237">
                <a:tc>
                  <a:txBody>
                    <a:bodyPr/>
                    <a:lstStyle/>
                    <a:p>
                      <a:pPr algn="ctr">
                        <a:lnSpc>
                          <a:spcPct val="115000"/>
                        </a:lnSpc>
                        <a:spcAft>
                          <a:spcPts val="0"/>
                        </a:spcAft>
                      </a:pPr>
                      <a:r>
                        <a:rPr lang="es-EC" sz="1600" b="1" dirty="0">
                          <a:latin typeface="Century Gothic" pitchFamily="34" charset="0"/>
                        </a:rPr>
                        <a:t>2020</a:t>
                      </a:r>
                      <a:endParaRPr lang="es-EC" sz="1600" b="1" dirty="0">
                        <a:solidFill>
                          <a:srgbClr val="943634"/>
                        </a:solidFill>
                        <a:latin typeface="Century Gothic" pitchFamily="34" charset="0"/>
                        <a:ea typeface="Calibri"/>
                        <a:cs typeface="Times New Roman"/>
                      </a:endParaRPr>
                    </a:p>
                  </a:txBody>
                  <a:tcPr marL="68580" marR="68580" marT="0" marB="0"/>
                </a:tc>
                <a:tc>
                  <a:txBody>
                    <a:bodyPr/>
                    <a:lstStyle/>
                    <a:p>
                      <a:pPr algn="ctr">
                        <a:lnSpc>
                          <a:spcPct val="115000"/>
                        </a:lnSpc>
                        <a:spcAft>
                          <a:spcPts val="0"/>
                        </a:spcAft>
                      </a:pPr>
                      <a:r>
                        <a:rPr lang="es-EC" sz="1600" dirty="0">
                          <a:latin typeface="Century Gothic" pitchFamily="34" charset="0"/>
                        </a:rPr>
                        <a:t>33</a:t>
                      </a:r>
                      <a:endParaRPr lang="es-EC" sz="1600" dirty="0">
                        <a:solidFill>
                          <a:srgbClr val="943634"/>
                        </a:solidFill>
                        <a:latin typeface="Century Gothic" pitchFamily="34" charset="0"/>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nvGraphicFramePr>
        <p:xfrm>
          <a:off x="323528" y="4509120"/>
          <a:ext cx="4200128" cy="1080120"/>
        </p:xfrm>
        <a:graphic>
          <a:graphicData uri="http://schemas.openxmlformats.org/drawingml/2006/table">
            <a:tbl>
              <a:tblPr firstRow="1" bandRow="1">
                <a:tableStyleId>{08FB837D-C827-4EFA-A057-4D05807E0F7C}</a:tableStyleId>
              </a:tblPr>
              <a:tblGrid>
                <a:gridCol w="2100064"/>
                <a:gridCol w="2100064"/>
              </a:tblGrid>
              <a:tr h="658469">
                <a:tc>
                  <a:txBody>
                    <a:bodyPr/>
                    <a:lstStyle/>
                    <a:p>
                      <a:pPr algn="ctr"/>
                      <a:r>
                        <a:rPr lang="es-EC" sz="1600" dirty="0" smtClean="0">
                          <a:solidFill>
                            <a:schemeClr val="tx1"/>
                          </a:solidFill>
                          <a:latin typeface="Century Gothic" pitchFamily="34" charset="0"/>
                        </a:rPr>
                        <a:t>AÑO</a:t>
                      </a:r>
                      <a:endParaRPr lang="es-EC" sz="1600" dirty="0">
                        <a:solidFill>
                          <a:schemeClr val="tx1"/>
                        </a:solidFill>
                        <a:latin typeface="Century Gothic" pitchFamily="34" charset="0"/>
                      </a:endParaRPr>
                    </a:p>
                  </a:txBody>
                  <a:tcPr/>
                </a:tc>
                <a:tc>
                  <a:txBody>
                    <a:bodyPr/>
                    <a:lstStyle/>
                    <a:p>
                      <a:pPr algn="ctr"/>
                      <a:r>
                        <a:rPr lang="es-EC" sz="1600" dirty="0" smtClean="0">
                          <a:solidFill>
                            <a:schemeClr val="tx1"/>
                          </a:solidFill>
                          <a:latin typeface="Century Gothic" pitchFamily="34" charset="0"/>
                        </a:rPr>
                        <a:t>CANTIDAD OFERTADA</a:t>
                      </a:r>
                      <a:endParaRPr lang="es-EC" sz="1600" dirty="0">
                        <a:solidFill>
                          <a:schemeClr val="tx1"/>
                        </a:solidFill>
                        <a:latin typeface="Century Gothic" pitchFamily="34" charset="0"/>
                      </a:endParaRPr>
                    </a:p>
                  </a:txBody>
                  <a:tcPr/>
                </a:tc>
              </a:tr>
              <a:tr h="421651">
                <a:tc>
                  <a:txBody>
                    <a:bodyPr/>
                    <a:lstStyle/>
                    <a:p>
                      <a:pPr algn="ctr"/>
                      <a:r>
                        <a:rPr lang="es-EC" sz="1600" b="1" dirty="0" smtClean="0">
                          <a:latin typeface="Century Gothic" pitchFamily="34" charset="0"/>
                        </a:rPr>
                        <a:t>2015</a:t>
                      </a:r>
                      <a:endParaRPr lang="es-EC" sz="1600" b="1" dirty="0">
                        <a:latin typeface="Century Gothic" pitchFamily="34" charset="0"/>
                      </a:endParaRPr>
                    </a:p>
                  </a:txBody>
                  <a:tcPr/>
                </a:tc>
                <a:tc>
                  <a:txBody>
                    <a:bodyPr/>
                    <a:lstStyle/>
                    <a:p>
                      <a:pPr algn="ctr"/>
                      <a:r>
                        <a:rPr lang="es-EC" sz="1600" dirty="0" smtClean="0">
                          <a:latin typeface="Century Gothic" pitchFamily="34" charset="0"/>
                        </a:rPr>
                        <a:t>30</a:t>
                      </a:r>
                      <a:endParaRPr lang="es-EC" sz="1600" dirty="0">
                        <a:latin typeface="Century Gothic" pitchFamily="34" charset="0"/>
                      </a:endParaRPr>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594" y="332656"/>
            <a:ext cx="4503156" cy="523220"/>
          </a:xfrm>
          <a:prstGeom prst="rect">
            <a:avLst/>
          </a:prstGeom>
        </p:spPr>
        <p:txBody>
          <a:bodyPr wrap="none">
            <a:spAutoFit/>
          </a:bodyPr>
          <a:lstStyle/>
          <a:p>
            <a:pPr algn="ctr"/>
            <a:r>
              <a:rPr lang="es-EC" sz="2800" b="1" i="1" dirty="0" smtClean="0">
                <a:latin typeface="Century Gothic" pitchFamily="34" charset="0"/>
              </a:rPr>
              <a:t>DEMANDA INSATISFECHA</a:t>
            </a:r>
            <a:endParaRPr lang="es-EC" sz="2800" dirty="0"/>
          </a:p>
        </p:txBody>
      </p:sp>
      <p:graphicFrame>
        <p:nvGraphicFramePr>
          <p:cNvPr id="3" name="Diagram 2"/>
          <p:cNvGraphicFramePr/>
          <p:nvPr/>
        </p:nvGraphicFramePr>
        <p:xfrm>
          <a:off x="395536" y="1124744"/>
          <a:ext cx="8352928"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us.cdn2.123rf.com/168nwm/sarahdesign/sarahdesign1410/sarahdesign141002370/32953056-muestra-del-signo-negativo-en-el-bot-n.jpg"/>
          <p:cNvPicPr>
            <a:picLocks noChangeAspect="1" noChangeArrowheads="1"/>
          </p:cNvPicPr>
          <p:nvPr/>
        </p:nvPicPr>
        <p:blipFill>
          <a:blip r:embed="rId7" cstate="print"/>
          <a:srcRect/>
          <a:stretch>
            <a:fillRect/>
          </a:stretch>
        </p:blipFill>
        <p:spPr bwMode="auto">
          <a:xfrm>
            <a:off x="2411760" y="1628800"/>
            <a:ext cx="936104" cy="947383"/>
          </a:xfrm>
          <a:prstGeom prst="rect">
            <a:avLst/>
          </a:prstGeom>
          <a:noFill/>
        </p:spPr>
      </p:pic>
      <p:graphicFrame>
        <p:nvGraphicFramePr>
          <p:cNvPr id="6" name="Table 5"/>
          <p:cNvGraphicFramePr>
            <a:graphicFrameLocks noGrp="1"/>
          </p:cNvGraphicFramePr>
          <p:nvPr/>
        </p:nvGraphicFramePr>
        <p:xfrm>
          <a:off x="467544" y="3573016"/>
          <a:ext cx="5472609" cy="2880318"/>
        </p:xfrm>
        <a:graphic>
          <a:graphicData uri="http://schemas.openxmlformats.org/drawingml/2006/table">
            <a:tbl>
              <a:tblPr>
                <a:tableStyleId>{16D9F66E-5EB9-4882-86FB-DCBF35E3C3E4}</a:tableStyleId>
              </a:tblPr>
              <a:tblGrid>
                <a:gridCol w="1063487"/>
                <a:gridCol w="1467478"/>
                <a:gridCol w="1135723"/>
                <a:gridCol w="1805921"/>
              </a:tblGrid>
              <a:tr h="857968">
                <a:tc>
                  <a:txBody>
                    <a:bodyPr/>
                    <a:lstStyle/>
                    <a:p>
                      <a:pPr algn="ctr">
                        <a:lnSpc>
                          <a:spcPct val="115000"/>
                        </a:lnSpc>
                        <a:spcAft>
                          <a:spcPts val="0"/>
                        </a:spcAft>
                      </a:pPr>
                      <a:r>
                        <a:rPr lang="es-EC" sz="1600" b="1" dirty="0"/>
                        <a:t>AÑO</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a:t>DEMANDA</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t>OFERTA</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b="1" dirty="0"/>
                        <a:t>DEMANDA INSATISFECHA</a:t>
                      </a:r>
                      <a:endParaRPr lang="es-EC" sz="1600" b="1" dirty="0">
                        <a:solidFill>
                          <a:srgbClr val="943634"/>
                        </a:solidFill>
                        <a:latin typeface="Century Gothic" pitchFamily="34" charset="0"/>
                        <a:ea typeface="Calibri"/>
                        <a:cs typeface="Times New Roman"/>
                      </a:endParaRPr>
                    </a:p>
                  </a:txBody>
                  <a:tcPr marL="68580" marR="68580" marT="0" marB="0" anchor="ctr"/>
                </a:tc>
              </a:tr>
              <a:tr h="404470">
                <a:tc>
                  <a:txBody>
                    <a:bodyPr/>
                    <a:lstStyle/>
                    <a:p>
                      <a:pPr algn="ctr">
                        <a:lnSpc>
                          <a:spcPct val="115000"/>
                        </a:lnSpc>
                        <a:spcAft>
                          <a:spcPts val="0"/>
                        </a:spcAft>
                      </a:pPr>
                      <a:r>
                        <a:rPr lang="es-EC" sz="1600" dirty="0" smtClean="0"/>
                        <a:t>2016</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dirty="0"/>
                        <a:t>172</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dirty="0"/>
                        <a:t>31</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142</a:t>
                      </a:r>
                      <a:endParaRPr lang="es-EC" sz="1600">
                        <a:solidFill>
                          <a:srgbClr val="943634"/>
                        </a:solidFill>
                        <a:latin typeface="Century Gothic" pitchFamily="34" charset="0"/>
                        <a:ea typeface="Calibri"/>
                        <a:cs typeface="Times New Roman"/>
                      </a:endParaRPr>
                    </a:p>
                  </a:txBody>
                  <a:tcPr marL="68580" marR="68580" marT="0" marB="0" anchor="ctr"/>
                </a:tc>
              </a:tr>
              <a:tr h="404470">
                <a:tc>
                  <a:txBody>
                    <a:bodyPr/>
                    <a:lstStyle/>
                    <a:p>
                      <a:pPr algn="ctr">
                        <a:lnSpc>
                          <a:spcPct val="115000"/>
                        </a:lnSpc>
                        <a:spcAft>
                          <a:spcPts val="0"/>
                        </a:spcAft>
                      </a:pPr>
                      <a:r>
                        <a:rPr lang="es-EC" sz="1600" dirty="0" smtClean="0"/>
                        <a:t>2017</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175</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31</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dirty="0"/>
                        <a:t>144</a:t>
                      </a:r>
                      <a:endParaRPr lang="es-EC" sz="1600" dirty="0">
                        <a:solidFill>
                          <a:srgbClr val="943634"/>
                        </a:solidFill>
                        <a:latin typeface="Century Gothic" pitchFamily="34" charset="0"/>
                        <a:ea typeface="Calibri"/>
                        <a:cs typeface="Times New Roman"/>
                      </a:endParaRPr>
                    </a:p>
                  </a:txBody>
                  <a:tcPr marL="68580" marR="68580" marT="0" marB="0" anchor="ctr"/>
                </a:tc>
              </a:tr>
              <a:tr h="404470">
                <a:tc>
                  <a:txBody>
                    <a:bodyPr/>
                    <a:lstStyle/>
                    <a:p>
                      <a:pPr algn="ctr">
                        <a:lnSpc>
                          <a:spcPct val="115000"/>
                        </a:lnSpc>
                        <a:spcAft>
                          <a:spcPts val="0"/>
                        </a:spcAft>
                      </a:pPr>
                      <a:r>
                        <a:rPr lang="es-EC" sz="1600" dirty="0" smtClean="0"/>
                        <a:t>2018</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178</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32</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147</a:t>
                      </a:r>
                      <a:endParaRPr lang="es-EC" sz="1600">
                        <a:solidFill>
                          <a:srgbClr val="943634"/>
                        </a:solidFill>
                        <a:latin typeface="Century Gothic" pitchFamily="34" charset="0"/>
                        <a:ea typeface="Calibri"/>
                        <a:cs typeface="Times New Roman"/>
                      </a:endParaRPr>
                    </a:p>
                  </a:txBody>
                  <a:tcPr marL="68580" marR="68580" marT="0" marB="0" anchor="ctr"/>
                </a:tc>
              </a:tr>
              <a:tr h="404470">
                <a:tc>
                  <a:txBody>
                    <a:bodyPr/>
                    <a:lstStyle/>
                    <a:p>
                      <a:pPr algn="ctr">
                        <a:lnSpc>
                          <a:spcPct val="115000"/>
                        </a:lnSpc>
                        <a:spcAft>
                          <a:spcPts val="0"/>
                        </a:spcAft>
                      </a:pPr>
                      <a:r>
                        <a:rPr lang="es-EC" sz="1600" dirty="0" smtClean="0"/>
                        <a:t>2019</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181</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32</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149</a:t>
                      </a:r>
                      <a:endParaRPr lang="es-EC" sz="1600">
                        <a:solidFill>
                          <a:srgbClr val="943634"/>
                        </a:solidFill>
                        <a:latin typeface="Century Gothic" pitchFamily="34" charset="0"/>
                        <a:ea typeface="Calibri"/>
                        <a:cs typeface="Times New Roman"/>
                      </a:endParaRPr>
                    </a:p>
                  </a:txBody>
                  <a:tcPr marL="68580" marR="68580" marT="0" marB="0" anchor="ctr"/>
                </a:tc>
              </a:tr>
              <a:tr h="404470">
                <a:tc>
                  <a:txBody>
                    <a:bodyPr/>
                    <a:lstStyle/>
                    <a:p>
                      <a:pPr algn="ctr">
                        <a:lnSpc>
                          <a:spcPct val="115000"/>
                        </a:lnSpc>
                        <a:spcAft>
                          <a:spcPts val="0"/>
                        </a:spcAft>
                      </a:pPr>
                      <a:r>
                        <a:rPr lang="es-EC" sz="1600" dirty="0" smtClean="0"/>
                        <a:t>2020</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185</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a:t>33</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600" dirty="0"/>
                        <a:t>152</a:t>
                      </a:r>
                      <a:endParaRPr lang="es-EC" sz="1600"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7" name="Oval Callout 6"/>
          <p:cNvSpPr/>
          <p:nvPr/>
        </p:nvSpPr>
        <p:spPr>
          <a:xfrm>
            <a:off x="6516216" y="3501008"/>
            <a:ext cx="2016224" cy="1584176"/>
          </a:xfrm>
          <a:prstGeom prst="wedgeEllipseCallout">
            <a:avLst>
              <a:gd name="adj1" fmla="val -47090"/>
              <a:gd name="adj2" fmla="val 45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Captación promedio de un 15% de la población industrial</a:t>
            </a:r>
            <a:endParaRPr lang="es-EC" dirty="0"/>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692696"/>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0648"/>
            <a:ext cx="5961865" cy="646331"/>
          </a:xfrm>
          <a:prstGeom prst="rect">
            <a:avLst/>
          </a:prstGeom>
        </p:spPr>
        <p:txBody>
          <a:bodyPr wrap="square">
            <a:spAutoFit/>
          </a:bodyPr>
          <a:lstStyle/>
          <a:p>
            <a:pPr algn="ctr"/>
            <a:r>
              <a:rPr lang="en-US" sz="3600" b="1" dirty="0" smtClean="0">
                <a:latin typeface="Century Gothic" pitchFamily="34" charset="0"/>
              </a:rPr>
              <a:t>2.-ESTUDIO TÉCNICO</a:t>
            </a:r>
            <a:endParaRPr lang="en-US" sz="3600" b="1" dirty="0">
              <a:latin typeface="Century Gothic" pitchFamily="34" charset="0"/>
            </a:endParaRPr>
          </a:p>
        </p:txBody>
      </p:sp>
      <p:graphicFrame>
        <p:nvGraphicFramePr>
          <p:cNvPr id="3" name="Diagram 2"/>
          <p:cNvGraphicFramePr/>
          <p:nvPr/>
        </p:nvGraphicFramePr>
        <p:xfrm>
          <a:off x="0" y="2780928"/>
          <a:ext cx="8892480" cy="38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descr="https://mscjoseapacheco.files.wordpress.com/2013/01/estudio-tec.jpg"/>
          <p:cNvPicPr>
            <a:picLocks noChangeAspect="1" noChangeArrowheads="1"/>
          </p:cNvPicPr>
          <p:nvPr/>
        </p:nvPicPr>
        <p:blipFill>
          <a:blip r:embed="rId7" cstate="print"/>
          <a:srcRect/>
          <a:stretch>
            <a:fillRect/>
          </a:stretch>
        </p:blipFill>
        <p:spPr bwMode="auto">
          <a:xfrm>
            <a:off x="0" y="692696"/>
            <a:ext cx="2171700" cy="2105026"/>
          </a:xfrm>
          <a:prstGeom prst="rect">
            <a:avLst/>
          </a:prstGeom>
          <a:noFill/>
        </p:spPr>
      </p:pic>
      <p:sp>
        <p:nvSpPr>
          <p:cNvPr id="5" name="Folded Corner 4"/>
          <p:cNvSpPr/>
          <p:nvPr/>
        </p:nvSpPr>
        <p:spPr>
          <a:xfrm>
            <a:off x="2483768" y="1340768"/>
            <a:ext cx="5976664" cy="936104"/>
          </a:xfrm>
          <a:prstGeom prst="foldedCorner">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smtClean="0">
              <a:latin typeface="Century Gothic" pitchFamily="34" charset="0"/>
            </a:endParaRPr>
          </a:p>
          <a:p>
            <a:pPr algn="ctr"/>
            <a:r>
              <a:rPr lang="es-EC" dirty="0" smtClean="0">
                <a:latin typeface="Century Gothic" pitchFamily="34" charset="0"/>
              </a:rPr>
              <a:t>Determina la manera óptima para el manejo de los recursos humanos, tecnológicos y materiales</a:t>
            </a:r>
            <a:endParaRPr lang="es-EC" dirty="0">
              <a:latin typeface="Century Gothic" pitchFamily="34" charset="0"/>
            </a:endParaRPr>
          </a:p>
        </p:txBody>
      </p:sp>
      <p:sp>
        <p:nvSpPr>
          <p:cNvPr id="6" name="Curved Down Arrow 5"/>
          <p:cNvSpPr/>
          <p:nvPr/>
        </p:nvSpPr>
        <p:spPr>
          <a:xfrm>
            <a:off x="1907704" y="980728"/>
            <a:ext cx="1008112"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7887" y="332656"/>
            <a:ext cx="4408579" cy="523220"/>
          </a:xfrm>
          <a:prstGeom prst="rect">
            <a:avLst/>
          </a:prstGeom>
        </p:spPr>
        <p:txBody>
          <a:bodyPr wrap="none">
            <a:spAutoFit/>
          </a:bodyPr>
          <a:lstStyle/>
          <a:p>
            <a:pPr algn="ctr"/>
            <a:r>
              <a:rPr lang="es-EC" sz="2800" b="1" i="1" dirty="0" smtClean="0">
                <a:latin typeface="Century Gothic" pitchFamily="34" charset="0"/>
              </a:rPr>
              <a:t>TAMAÑO DEL PROYECTO</a:t>
            </a:r>
            <a:endParaRPr lang="es-EC" sz="2800" dirty="0"/>
          </a:p>
        </p:txBody>
      </p:sp>
      <p:graphicFrame>
        <p:nvGraphicFramePr>
          <p:cNvPr id="3" name="Diagram 2"/>
          <p:cNvGraphicFramePr/>
          <p:nvPr/>
        </p:nvGraphicFramePr>
        <p:xfrm>
          <a:off x="179512" y="1196752"/>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2 Imagen" descr="Estrategias financieras para hacer crecer su negocio">
            <a:hlinkClick r:id="rId2"/>
          </p:cNvPr>
          <p:cNvPicPr/>
          <p:nvPr/>
        </p:nvPicPr>
        <p:blipFill>
          <a:blip r:embed="rId3" cstate="print"/>
          <a:srcRect/>
          <a:stretch>
            <a:fillRect/>
          </a:stretch>
        </p:blipFill>
        <p:spPr bwMode="auto">
          <a:xfrm>
            <a:off x="755576" y="1340768"/>
            <a:ext cx="2592288" cy="1440160"/>
          </a:xfrm>
          <a:prstGeom prst="rect">
            <a:avLst/>
          </a:prstGeom>
          <a:noFill/>
          <a:ln w="9525">
            <a:noFill/>
            <a:miter lim="800000"/>
            <a:headEnd/>
            <a:tailEnd/>
          </a:ln>
        </p:spPr>
      </p:pic>
      <p:sp>
        <p:nvSpPr>
          <p:cNvPr id="3" name="Rectangle 2"/>
          <p:cNvSpPr/>
          <p:nvPr/>
        </p:nvSpPr>
        <p:spPr>
          <a:xfrm>
            <a:off x="3192984" y="332656"/>
            <a:ext cx="3238387" cy="523220"/>
          </a:xfrm>
          <a:prstGeom prst="rect">
            <a:avLst/>
          </a:prstGeom>
        </p:spPr>
        <p:txBody>
          <a:bodyPr wrap="none">
            <a:spAutoFit/>
          </a:bodyPr>
          <a:lstStyle/>
          <a:p>
            <a:pPr algn="ctr"/>
            <a:r>
              <a:rPr lang="es-EC" sz="2800" b="1" i="1" dirty="0" smtClean="0">
                <a:latin typeface="Century Gothic" pitchFamily="34" charset="0"/>
              </a:rPr>
              <a:t>TAMAÑO ÓPTIMO</a:t>
            </a:r>
            <a:endParaRPr lang="es-EC" sz="2800" dirty="0"/>
          </a:p>
        </p:txBody>
      </p:sp>
      <p:graphicFrame>
        <p:nvGraphicFramePr>
          <p:cNvPr id="4" name="Table 3"/>
          <p:cNvGraphicFramePr>
            <a:graphicFrameLocks noGrp="1"/>
          </p:cNvGraphicFramePr>
          <p:nvPr/>
        </p:nvGraphicFramePr>
        <p:xfrm>
          <a:off x="683568" y="3645024"/>
          <a:ext cx="5040560" cy="2880320"/>
        </p:xfrm>
        <a:graphic>
          <a:graphicData uri="http://schemas.openxmlformats.org/drawingml/2006/table">
            <a:tbl>
              <a:tblPr>
                <a:tableStyleId>{16D9F66E-5EB9-4882-86FB-DCBF35E3C3E4}</a:tableStyleId>
              </a:tblPr>
              <a:tblGrid>
                <a:gridCol w="4010623"/>
                <a:gridCol w="1029937"/>
              </a:tblGrid>
              <a:tr h="576064">
                <a:tc>
                  <a:txBody>
                    <a:bodyPr/>
                    <a:lstStyle/>
                    <a:p>
                      <a:pPr>
                        <a:lnSpc>
                          <a:spcPct val="115000"/>
                        </a:lnSpc>
                        <a:spcAft>
                          <a:spcPts val="0"/>
                        </a:spcAft>
                      </a:pPr>
                      <a:r>
                        <a:rPr lang="es-EC" sz="1400" dirty="0"/>
                        <a:t>Talento Humano</a:t>
                      </a:r>
                      <a:endParaRPr lang="es-EC" sz="1400"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t>1</a:t>
                      </a:r>
                      <a:endParaRPr lang="es-EC" sz="1400">
                        <a:solidFill>
                          <a:srgbClr val="943634"/>
                        </a:solidFill>
                        <a:latin typeface="Century Gothic"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s-EC" sz="1400"/>
                        <a:t>N° de clientes mensuales</a:t>
                      </a:r>
                      <a:endParaRPr lang="es-EC" sz="14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t>14</a:t>
                      </a:r>
                      <a:endParaRPr lang="es-EC" sz="1400">
                        <a:solidFill>
                          <a:srgbClr val="943634"/>
                        </a:solidFill>
                        <a:latin typeface="Century Gothic"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s-EC" sz="1400"/>
                        <a:t>Total optimo de  negocios mensuales</a:t>
                      </a:r>
                      <a:endParaRPr lang="es-EC" sz="14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t>14</a:t>
                      </a:r>
                      <a:endParaRPr lang="es-EC" sz="1400">
                        <a:solidFill>
                          <a:srgbClr val="943634"/>
                        </a:solidFill>
                        <a:latin typeface="Century Gothic"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s-EC" sz="1400"/>
                        <a:t>Meses de trabajo al año</a:t>
                      </a:r>
                      <a:endParaRPr lang="es-EC" sz="14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t>12</a:t>
                      </a:r>
                      <a:endParaRPr lang="es-EC" sz="1400">
                        <a:solidFill>
                          <a:srgbClr val="943634"/>
                        </a:solidFill>
                        <a:latin typeface="Century Gothic" pitchFamily="34" charset="0"/>
                        <a:ea typeface="Calibri"/>
                        <a:cs typeface="Times New Roman"/>
                      </a:endParaRPr>
                    </a:p>
                  </a:txBody>
                  <a:tcPr marL="68580" marR="68580" marT="0" marB="0" anchor="ctr"/>
                </a:tc>
              </a:tr>
              <a:tr h="576064">
                <a:tc>
                  <a:txBody>
                    <a:bodyPr/>
                    <a:lstStyle/>
                    <a:p>
                      <a:pPr>
                        <a:lnSpc>
                          <a:spcPct val="115000"/>
                        </a:lnSpc>
                        <a:spcAft>
                          <a:spcPts val="0"/>
                        </a:spcAft>
                      </a:pPr>
                      <a:r>
                        <a:rPr lang="es-EC" sz="1400"/>
                        <a:t>Total optimo de negocios anuales</a:t>
                      </a:r>
                      <a:endParaRPr lang="es-EC" sz="14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dirty="0"/>
                        <a:t>168</a:t>
                      </a:r>
                      <a:endParaRPr lang="es-EC" sz="1400" b="1"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5" name="Oval Callout 4"/>
          <p:cNvSpPr/>
          <p:nvPr/>
        </p:nvSpPr>
        <p:spPr>
          <a:xfrm>
            <a:off x="6084168" y="4149080"/>
            <a:ext cx="2664296" cy="2520280"/>
          </a:xfrm>
          <a:prstGeom prst="wedgeEllipseCallout">
            <a:avLst>
              <a:gd name="adj1" fmla="val -61058"/>
              <a:gd name="adj2" fmla="val 356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La microempresa de asesoría tributaria y contable, proyecta atender a un máximo de 14 clientes mensuales.</a:t>
            </a:r>
            <a:endParaRPr lang="es-EC" dirty="0"/>
          </a:p>
        </p:txBody>
      </p:sp>
      <p:sp>
        <p:nvSpPr>
          <p:cNvPr id="6" name="Round Single Corner Rectangle 5"/>
          <p:cNvSpPr/>
          <p:nvPr/>
        </p:nvSpPr>
        <p:spPr>
          <a:xfrm>
            <a:off x="3563888" y="1700808"/>
            <a:ext cx="4824536" cy="1080120"/>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La cobertura de los servicios que tendrá el proyecto en un periodo de referencia.</a:t>
            </a:r>
          </a:p>
          <a:p>
            <a:pPr algn="ctr"/>
            <a:endParaRPr lang="es-EC" dirty="0"/>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476672"/>
            <a:ext cx="4732386" cy="461665"/>
          </a:xfrm>
          <a:prstGeom prst="rect">
            <a:avLst/>
          </a:prstGeom>
        </p:spPr>
        <p:txBody>
          <a:bodyPr wrap="none">
            <a:spAutoFit/>
          </a:bodyPr>
          <a:lstStyle/>
          <a:p>
            <a:pPr algn="ctr"/>
            <a:r>
              <a:rPr lang="es-EC" sz="2400" b="1" i="1" dirty="0" smtClean="0">
                <a:latin typeface="Century Gothic" pitchFamily="34" charset="0"/>
              </a:rPr>
              <a:t>LOCALIZACIÓN DEL PROYECTO</a:t>
            </a:r>
            <a:endParaRPr lang="es-EC" sz="2400" dirty="0"/>
          </a:p>
        </p:txBody>
      </p:sp>
      <p:sp>
        <p:nvSpPr>
          <p:cNvPr id="3" name="Rectangle 2"/>
          <p:cNvSpPr/>
          <p:nvPr/>
        </p:nvSpPr>
        <p:spPr>
          <a:xfrm>
            <a:off x="539552" y="1268760"/>
            <a:ext cx="3240119" cy="707886"/>
          </a:xfrm>
          <a:prstGeom prst="rect">
            <a:avLst/>
          </a:prstGeom>
        </p:spPr>
        <p:txBody>
          <a:bodyPr wrap="square">
            <a:spAutoFit/>
          </a:bodyPr>
          <a:lstStyle/>
          <a:p>
            <a:pPr algn="ctr"/>
            <a:r>
              <a:rPr lang="es-EC" sz="2000" b="1" i="1" dirty="0" smtClean="0">
                <a:latin typeface="Century Gothic" pitchFamily="34" charset="0"/>
              </a:rPr>
              <a:t>MACRO</a:t>
            </a:r>
          </a:p>
          <a:p>
            <a:pPr algn="ctr"/>
            <a:r>
              <a:rPr lang="es-EC" sz="2000" b="1" i="1" dirty="0" smtClean="0">
                <a:latin typeface="Century Gothic" pitchFamily="34" charset="0"/>
              </a:rPr>
              <a:t>LOCALIZACIÓN</a:t>
            </a:r>
            <a:endParaRPr lang="es-EC" sz="2000" dirty="0"/>
          </a:p>
        </p:txBody>
      </p:sp>
      <p:sp>
        <p:nvSpPr>
          <p:cNvPr id="4" name="Rectangle 3"/>
          <p:cNvSpPr/>
          <p:nvPr/>
        </p:nvSpPr>
        <p:spPr>
          <a:xfrm>
            <a:off x="4932040" y="1412776"/>
            <a:ext cx="3240119" cy="707886"/>
          </a:xfrm>
          <a:prstGeom prst="rect">
            <a:avLst/>
          </a:prstGeom>
        </p:spPr>
        <p:txBody>
          <a:bodyPr wrap="square">
            <a:spAutoFit/>
          </a:bodyPr>
          <a:lstStyle/>
          <a:p>
            <a:pPr algn="ctr"/>
            <a:r>
              <a:rPr lang="es-EC" sz="2000" b="1" i="1" dirty="0" smtClean="0">
                <a:latin typeface="Century Gothic" pitchFamily="34" charset="0"/>
              </a:rPr>
              <a:t>MICRO</a:t>
            </a:r>
          </a:p>
          <a:p>
            <a:pPr algn="ctr"/>
            <a:r>
              <a:rPr lang="es-EC" sz="2000" b="1" i="1" dirty="0" smtClean="0">
                <a:latin typeface="Century Gothic" pitchFamily="34" charset="0"/>
              </a:rPr>
              <a:t>LOCALIZACIÓN</a:t>
            </a:r>
            <a:endParaRPr lang="es-EC" sz="2000" dirty="0"/>
          </a:p>
        </p:txBody>
      </p:sp>
      <p:pic>
        <p:nvPicPr>
          <p:cNvPr id="6" name="Imagen 11"/>
          <p:cNvPicPr/>
          <p:nvPr/>
        </p:nvPicPr>
        <p:blipFill>
          <a:blip r:embed="rId2" cstate="print"/>
          <a:srcRect/>
          <a:stretch>
            <a:fillRect/>
          </a:stretch>
        </p:blipFill>
        <p:spPr bwMode="auto">
          <a:xfrm>
            <a:off x="4788024" y="2276872"/>
            <a:ext cx="4066526" cy="4320480"/>
          </a:xfrm>
          <a:prstGeom prst="rect">
            <a:avLst/>
          </a:prstGeom>
          <a:noFill/>
          <a:ln w="9525">
            <a:noFill/>
            <a:miter lim="800000"/>
            <a:headEnd/>
            <a:tailEnd/>
          </a:ln>
        </p:spPr>
      </p:pic>
      <p:pic>
        <p:nvPicPr>
          <p:cNvPr id="7" name="Imagen 84"/>
          <p:cNvPicPr/>
          <p:nvPr/>
        </p:nvPicPr>
        <p:blipFill>
          <a:blip r:embed="rId3" cstate="print"/>
          <a:srcRect/>
          <a:stretch>
            <a:fillRect/>
          </a:stretch>
        </p:blipFill>
        <p:spPr bwMode="auto">
          <a:xfrm>
            <a:off x="251520" y="2132856"/>
            <a:ext cx="4320480" cy="4536504"/>
          </a:xfrm>
          <a:prstGeom prst="rect">
            <a:avLst/>
          </a:prstGeom>
          <a:noFill/>
          <a:ln w="9525">
            <a:noFill/>
            <a:miter lim="800000"/>
            <a:headEnd/>
            <a:tailEnd/>
          </a:ln>
        </p:spPr>
      </p:pic>
      <p:sp>
        <p:nvSpPr>
          <p:cNvPr id="31746" name="Oval 2"/>
          <p:cNvSpPr>
            <a:spLocks noChangeArrowheads="1"/>
          </p:cNvSpPr>
          <p:nvPr/>
        </p:nvSpPr>
        <p:spPr bwMode="auto">
          <a:xfrm>
            <a:off x="2699792" y="4293096"/>
            <a:ext cx="641350" cy="40481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pic>
        <p:nvPicPr>
          <p:cNvPr id="11" name="Picture 2" descr="https://encrypted-tbn1.gstatic.com/images?q=tbn:ANd9GcRPY9_y7KNGAxIwpyIrWPawd8SW4iOBCOAa1QC6Bci4I6dXMjJGZw"/>
          <p:cNvPicPr>
            <a:picLocks noChangeAspect="1" noChangeArrowheads="1"/>
          </p:cNvPicPr>
          <p:nvPr/>
        </p:nvPicPr>
        <p:blipFill>
          <a:blip r:embed="rId4" cstate="print"/>
          <a:srcRect/>
          <a:stretch>
            <a:fillRect/>
          </a:stretch>
        </p:blipFill>
        <p:spPr bwMode="auto">
          <a:xfrm>
            <a:off x="0" y="0"/>
            <a:ext cx="939026" cy="1368152"/>
          </a:xfrm>
          <a:prstGeom prst="rect">
            <a:avLst/>
          </a:prstGeom>
          <a:noFill/>
        </p:spPr>
      </p:pic>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404664"/>
            <a:ext cx="4062331" cy="461665"/>
          </a:xfrm>
          <a:prstGeom prst="rect">
            <a:avLst/>
          </a:prstGeom>
        </p:spPr>
        <p:txBody>
          <a:bodyPr wrap="none">
            <a:spAutoFit/>
          </a:bodyPr>
          <a:lstStyle/>
          <a:p>
            <a:pPr algn="ctr"/>
            <a:r>
              <a:rPr lang="es-EC" sz="2400" b="1" i="1" dirty="0" smtClean="0">
                <a:latin typeface="Century Gothic" pitchFamily="34" charset="0"/>
              </a:rPr>
              <a:t>MATRIZ DE LOCALIZACIÓN</a:t>
            </a:r>
            <a:endParaRPr lang="es-EC" sz="2400" dirty="0"/>
          </a:p>
        </p:txBody>
      </p:sp>
      <p:graphicFrame>
        <p:nvGraphicFramePr>
          <p:cNvPr id="3" name="Table 2"/>
          <p:cNvGraphicFramePr>
            <a:graphicFrameLocks noGrp="1"/>
          </p:cNvGraphicFramePr>
          <p:nvPr/>
        </p:nvGraphicFramePr>
        <p:xfrm>
          <a:off x="395536" y="1268760"/>
          <a:ext cx="8424936" cy="5328586"/>
        </p:xfrm>
        <a:graphic>
          <a:graphicData uri="http://schemas.openxmlformats.org/drawingml/2006/table">
            <a:tbl>
              <a:tblPr>
                <a:tableStyleId>{16D9F66E-5EB9-4882-86FB-DCBF35E3C3E4}</a:tableStyleId>
              </a:tblPr>
              <a:tblGrid>
                <a:gridCol w="1760593"/>
                <a:gridCol w="1006467"/>
                <a:gridCol w="859510"/>
                <a:gridCol w="859510"/>
                <a:gridCol w="922354"/>
                <a:gridCol w="922354"/>
                <a:gridCol w="1047074"/>
                <a:gridCol w="1047074"/>
              </a:tblGrid>
              <a:tr h="257329">
                <a:tc rowSpan="3">
                  <a:txBody>
                    <a:bodyPr/>
                    <a:lstStyle/>
                    <a:p>
                      <a:pPr algn="ctr">
                        <a:spcAft>
                          <a:spcPts val="0"/>
                        </a:spcAft>
                      </a:pPr>
                      <a:r>
                        <a:rPr lang="es-EC" sz="1200" b="1" dirty="0">
                          <a:latin typeface="Century Gothic" pitchFamily="34" charset="0"/>
                        </a:rPr>
                        <a:t>FACTORES RELEVANTES</a:t>
                      </a:r>
                      <a:endParaRPr lang="es-EC" sz="1600" b="1" dirty="0">
                        <a:latin typeface="Century Gothic" pitchFamily="34" charset="0"/>
                        <a:ea typeface="Calibri"/>
                        <a:cs typeface="Times New Roman"/>
                      </a:endParaRPr>
                    </a:p>
                  </a:txBody>
                  <a:tcPr marL="44450" marR="44450" marT="0" marB="0" anchor="ctr"/>
                </a:tc>
                <a:tc rowSpan="3">
                  <a:txBody>
                    <a:bodyPr/>
                    <a:lstStyle/>
                    <a:p>
                      <a:pPr algn="ctr">
                        <a:spcAft>
                          <a:spcPts val="0"/>
                        </a:spcAft>
                      </a:pPr>
                      <a:r>
                        <a:rPr lang="es-EC" sz="1200" b="1" dirty="0">
                          <a:latin typeface="Century Gothic" pitchFamily="34" charset="0"/>
                        </a:rPr>
                        <a:t>Peso</a:t>
                      </a:r>
                      <a:endParaRPr lang="es-EC" sz="1600" b="1" dirty="0">
                        <a:latin typeface="Century Gothic" pitchFamily="34" charset="0"/>
                        <a:ea typeface="Calibri"/>
                        <a:cs typeface="Times New Roman"/>
                      </a:endParaRPr>
                    </a:p>
                  </a:txBody>
                  <a:tcPr marL="44450" marR="44450" marT="0" marB="0" anchor="ctr"/>
                </a:tc>
                <a:tc gridSpan="6">
                  <a:txBody>
                    <a:bodyPr/>
                    <a:lstStyle/>
                    <a:p>
                      <a:pPr algn="ctr">
                        <a:spcAft>
                          <a:spcPts val="0"/>
                        </a:spcAft>
                      </a:pPr>
                      <a:r>
                        <a:rPr lang="es-EC" sz="1200" b="1" dirty="0">
                          <a:latin typeface="Century Gothic" pitchFamily="34" charset="0"/>
                        </a:rPr>
                        <a:t>OPCIONES DE LOCALIZACIÓN</a:t>
                      </a:r>
                      <a:endParaRPr lang="es-EC" sz="1600" b="1" dirty="0">
                        <a:latin typeface="Century Gothic" pitchFamily="34" charset="0"/>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1529">
                <a:tc vMerge="1">
                  <a:txBody>
                    <a:bodyPr/>
                    <a:lstStyle/>
                    <a:p>
                      <a:endParaRPr lang="es-EC"/>
                    </a:p>
                  </a:txBody>
                  <a:tcPr/>
                </a:tc>
                <a:tc vMerge="1">
                  <a:txBody>
                    <a:bodyPr/>
                    <a:lstStyle/>
                    <a:p>
                      <a:endParaRPr lang="es-EC"/>
                    </a:p>
                  </a:txBody>
                  <a:tcPr/>
                </a:tc>
                <a:tc gridSpan="2">
                  <a:txBody>
                    <a:bodyPr/>
                    <a:lstStyle/>
                    <a:p>
                      <a:pPr algn="ctr">
                        <a:spcAft>
                          <a:spcPts val="0"/>
                        </a:spcAft>
                      </a:pPr>
                      <a:r>
                        <a:rPr lang="es-EC" sz="1200" b="1">
                          <a:latin typeface="Century Gothic" pitchFamily="34" charset="0"/>
                        </a:rPr>
                        <a:t>Entrada Amaguaña</a:t>
                      </a:r>
                      <a:endParaRPr lang="es-EC" sz="1600" b="1">
                        <a:latin typeface="Century Gothic" pitchFamily="34" charset="0"/>
                        <a:ea typeface="Calibri"/>
                        <a:cs typeface="Times New Roman"/>
                      </a:endParaRPr>
                    </a:p>
                  </a:txBody>
                  <a:tcPr marL="44450" marR="44450" marT="0" marB="0" anchor="ctr"/>
                </a:tc>
                <a:tc hMerge="1">
                  <a:txBody>
                    <a:bodyPr/>
                    <a:lstStyle/>
                    <a:p>
                      <a:endParaRPr lang="es-EC"/>
                    </a:p>
                  </a:txBody>
                  <a:tcPr/>
                </a:tc>
                <a:tc gridSpan="2">
                  <a:txBody>
                    <a:bodyPr/>
                    <a:lstStyle/>
                    <a:p>
                      <a:pPr algn="ctr">
                        <a:spcAft>
                          <a:spcPts val="0"/>
                        </a:spcAft>
                      </a:pPr>
                      <a:r>
                        <a:rPr lang="es-EC" sz="1200" b="1" dirty="0">
                          <a:latin typeface="Century Gothic" pitchFamily="34" charset="0"/>
                        </a:rPr>
                        <a:t>En el Parque Central de Amaguaña</a:t>
                      </a:r>
                      <a:endParaRPr lang="es-EC" sz="1600" b="1" dirty="0">
                        <a:latin typeface="Century Gothic" pitchFamily="34" charset="0"/>
                        <a:ea typeface="Calibri"/>
                        <a:cs typeface="Times New Roman"/>
                      </a:endParaRPr>
                    </a:p>
                  </a:txBody>
                  <a:tcPr marL="44450" marR="44450" marT="0" marB="0" anchor="ctr"/>
                </a:tc>
                <a:tc hMerge="1">
                  <a:txBody>
                    <a:bodyPr/>
                    <a:lstStyle/>
                    <a:p>
                      <a:endParaRPr lang="es-EC"/>
                    </a:p>
                  </a:txBody>
                  <a:tcPr/>
                </a:tc>
                <a:tc gridSpan="2">
                  <a:txBody>
                    <a:bodyPr/>
                    <a:lstStyle/>
                    <a:p>
                      <a:pPr algn="ctr">
                        <a:spcAft>
                          <a:spcPts val="0"/>
                        </a:spcAft>
                      </a:pPr>
                      <a:r>
                        <a:rPr lang="es-EC" sz="1200" b="1" dirty="0">
                          <a:latin typeface="Century Gothic" pitchFamily="34" charset="0"/>
                        </a:rPr>
                        <a:t>Av. García Moreno e Ilveria</a:t>
                      </a:r>
                      <a:endParaRPr lang="es-EC" sz="1600" b="1" dirty="0">
                        <a:latin typeface="Century Gothic" pitchFamily="34" charset="0"/>
                        <a:ea typeface="Calibri"/>
                        <a:cs typeface="Times New Roman"/>
                      </a:endParaRPr>
                    </a:p>
                  </a:txBody>
                  <a:tcPr marL="44450" marR="44450" marT="0" marB="0" anchor="ctr"/>
                </a:tc>
                <a:tc hMerge="1">
                  <a:txBody>
                    <a:bodyPr/>
                    <a:lstStyle/>
                    <a:p>
                      <a:endParaRPr lang="es-EC"/>
                    </a:p>
                  </a:txBody>
                  <a:tcPr/>
                </a:tc>
              </a:tr>
              <a:tr h="441019">
                <a:tc vMerge="1">
                  <a:txBody>
                    <a:bodyPr/>
                    <a:lstStyle/>
                    <a:p>
                      <a:endParaRPr lang="es-EC"/>
                    </a:p>
                  </a:txBody>
                  <a:tcPr/>
                </a:tc>
                <a:tc vMerge="1">
                  <a:txBody>
                    <a:bodyPr/>
                    <a:lstStyle/>
                    <a:p>
                      <a:endParaRPr lang="es-EC"/>
                    </a:p>
                  </a:txBody>
                  <a:tcPr/>
                </a:tc>
                <a:tc>
                  <a:txBody>
                    <a:bodyPr/>
                    <a:lstStyle/>
                    <a:p>
                      <a:pPr algn="ctr">
                        <a:spcAft>
                          <a:spcPts val="0"/>
                        </a:spcAft>
                      </a:pPr>
                      <a:r>
                        <a:rPr lang="es-EC" sz="1200" b="1">
                          <a:latin typeface="Century Gothic" pitchFamily="34" charset="0"/>
                        </a:rPr>
                        <a:t>Calif.</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a:latin typeface="Century Gothic" pitchFamily="34" charset="0"/>
                        </a:rPr>
                        <a:t>Calif. Pond.</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a:latin typeface="Century Gothic" pitchFamily="34" charset="0"/>
                        </a:rPr>
                        <a:t>Calif.</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a:latin typeface="Century Gothic" pitchFamily="34" charset="0"/>
                        </a:rPr>
                        <a:t>Calif. Pond.</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a:latin typeface="Century Gothic" pitchFamily="34" charset="0"/>
                        </a:rPr>
                        <a:t>Calif.</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Calif. Pond.</a:t>
                      </a:r>
                      <a:endParaRPr lang="es-EC" sz="1600" b="1" dirty="0">
                        <a:latin typeface="Century Gothic" pitchFamily="34" charset="0"/>
                        <a:ea typeface="Calibri"/>
                        <a:cs typeface="Times New Roman"/>
                      </a:endParaRPr>
                    </a:p>
                  </a:txBody>
                  <a:tcPr marL="44450" marR="44450" marT="0" marB="0" anchor="ctr"/>
                </a:tc>
              </a:tr>
              <a:tr h="441019">
                <a:tc>
                  <a:txBody>
                    <a:bodyPr/>
                    <a:lstStyle/>
                    <a:p>
                      <a:pPr>
                        <a:spcAft>
                          <a:spcPts val="0"/>
                        </a:spcAft>
                      </a:pPr>
                      <a:r>
                        <a:rPr lang="es-EC" sz="1200" b="1" dirty="0">
                          <a:latin typeface="Century Gothic" pitchFamily="34" charset="0"/>
                        </a:rPr>
                        <a:t>Factor Geográfico</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0.40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1.20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1.20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dirty="0">
                          <a:latin typeface="Century Gothic" pitchFamily="34" charset="0"/>
                        </a:rPr>
                        <a:t>1.20</a:t>
                      </a:r>
                      <a:endParaRPr lang="es-EC" sz="1600" dirty="0">
                        <a:latin typeface="Century Gothic" pitchFamily="34" charset="0"/>
                        <a:ea typeface="Calibri"/>
                        <a:cs typeface="Times New Roman"/>
                      </a:endParaRPr>
                    </a:p>
                  </a:txBody>
                  <a:tcPr marL="44450" marR="44450" marT="0" marB="0" anchor="ctr"/>
                </a:tc>
              </a:tr>
              <a:tr h="441019">
                <a:tc>
                  <a:txBody>
                    <a:bodyPr/>
                    <a:lstStyle/>
                    <a:p>
                      <a:pPr>
                        <a:spcAft>
                          <a:spcPts val="0"/>
                        </a:spcAft>
                      </a:pPr>
                      <a:r>
                        <a:rPr lang="es-EC" sz="1200" b="1" dirty="0">
                          <a:latin typeface="Century Gothic" pitchFamily="34" charset="0"/>
                        </a:rPr>
                        <a:t>Medio de transporte</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0.20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0.30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dirty="0">
                          <a:latin typeface="Century Gothic" pitchFamily="34" charset="0"/>
                        </a:rPr>
                        <a:t>0.20</a:t>
                      </a:r>
                      <a:endParaRPr lang="es-EC" sz="1600" dirty="0">
                        <a:latin typeface="Century Gothic" pitchFamily="34" charset="0"/>
                        <a:ea typeface="Calibri"/>
                        <a:cs typeface="Times New Roman"/>
                      </a:endParaRPr>
                    </a:p>
                  </a:txBody>
                  <a:tcPr marL="44450" marR="44450" marT="0" marB="0" anchor="ctr"/>
                </a:tc>
              </a:tr>
              <a:tr h="441019">
                <a:tc>
                  <a:txBody>
                    <a:bodyPr/>
                    <a:lstStyle/>
                    <a:p>
                      <a:pPr>
                        <a:spcAft>
                          <a:spcPts val="0"/>
                        </a:spcAft>
                      </a:pPr>
                      <a:r>
                        <a:rPr lang="es-EC" sz="1200" b="1" dirty="0">
                          <a:latin typeface="Century Gothic" pitchFamily="34" charset="0"/>
                        </a:rPr>
                        <a:t>Cercanía al Mercado</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0.25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0.75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0,75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0.75</a:t>
                      </a:r>
                      <a:endParaRPr lang="es-EC" sz="1600">
                        <a:latin typeface="Century Gothic" pitchFamily="34" charset="0"/>
                        <a:ea typeface="Calibri"/>
                        <a:cs typeface="Times New Roman"/>
                      </a:endParaRPr>
                    </a:p>
                  </a:txBody>
                  <a:tcPr marL="44450" marR="44450" marT="0" marB="0" anchor="ctr"/>
                </a:tc>
              </a:tr>
              <a:tr h="661529">
                <a:tc>
                  <a:txBody>
                    <a:bodyPr/>
                    <a:lstStyle/>
                    <a:p>
                      <a:pPr>
                        <a:spcAft>
                          <a:spcPts val="0"/>
                        </a:spcAft>
                      </a:pPr>
                      <a:r>
                        <a:rPr lang="es-EC" sz="1200" b="1" dirty="0">
                          <a:latin typeface="Century Gothic" pitchFamily="34" charset="0"/>
                        </a:rPr>
                        <a:t>Cercanía de las fuentes de abastecimiento</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0.05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r>
              <a:tr h="661529">
                <a:tc>
                  <a:txBody>
                    <a:bodyPr/>
                    <a:lstStyle/>
                    <a:p>
                      <a:pPr>
                        <a:spcAft>
                          <a:spcPts val="0"/>
                        </a:spcAft>
                      </a:pPr>
                      <a:r>
                        <a:rPr lang="es-EC" sz="1200" b="1" dirty="0">
                          <a:latin typeface="Century Gothic" pitchFamily="34" charset="0"/>
                        </a:rPr>
                        <a:t>Disponibilidad de los servicios básicos</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0.05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0.15</a:t>
                      </a:r>
                      <a:endParaRPr lang="es-EC" sz="1600">
                        <a:latin typeface="Century Gothic" pitchFamily="34" charset="0"/>
                        <a:ea typeface="Calibri"/>
                        <a:cs typeface="Times New Roman"/>
                      </a:endParaRPr>
                    </a:p>
                  </a:txBody>
                  <a:tcPr marL="44450" marR="44450" marT="0" marB="0" anchor="ctr"/>
                </a:tc>
              </a:tr>
              <a:tr h="441019">
                <a:tc>
                  <a:txBody>
                    <a:bodyPr/>
                    <a:lstStyle/>
                    <a:p>
                      <a:pPr>
                        <a:spcAft>
                          <a:spcPts val="0"/>
                        </a:spcAft>
                      </a:pPr>
                      <a:r>
                        <a:rPr lang="es-EC" sz="1200" b="1" dirty="0">
                          <a:latin typeface="Century Gothic" pitchFamily="34" charset="0"/>
                        </a:rPr>
                        <a:t>Medios de comunicación</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0.30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3</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0.30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0.20</a:t>
                      </a:r>
                      <a:endParaRPr lang="es-EC" sz="1600">
                        <a:latin typeface="Century Gothic" pitchFamily="34" charset="0"/>
                        <a:ea typeface="Calibri"/>
                        <a:cs typeface="Times New Roman"/>
                      </a:endParaRPr>
                    </a:p>
                  </a:txBody>
                  <a:tcPr marL="44450" marR="44450" marT="0" marB="0" anchor="ctr"/>
                </a:tc>
              </a:tr>
              <a:tr h="624246">
                <a:tc>
                  <a:txBody>
                    <a:bodyPr/>
                    <a:lstStyle/>
                    <a:p>
                      <a:pPr>
                        <a:spcAft>
                          <a:spcPts val="0"/>
                        </a:spcAft>
                      </a:pPr>
                      <a:r>
                        <a:rPr lang="es-EC" sz="1200" b="1" dirty="0">
                          <a:latin typeface="Century Gothic" pitchFamily="34" charset="0"/>
                        </a:rPr>
                        <a:t>Estructura Impositiva /Legal</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0.05</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2</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0.10</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1</a:t>
                      </a:r>
                      <a:endParaRPr lang="es-EC" sz="160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a:latin typeface="Century Gothic" pitchFamily="34" charset="0"/>
                        </a:rPr>
                        <a:t>0.05</a:t>
                      </a:r>
                      <a:endParaRPr lang="es-EC" sz="1600">
                        <a:latin typeface="Century Gothic" pitchFamily="34" charset="0"/>
                        <a:ea typeface="Calibri"/>
                        <a:cs typeface="Times New Roman"/>
                      </a:endParaRPr>
                    </a:p>
                  </a:txBody>
                  <a:tcPr marL="44450" marR="44450" marT="0" marB="0" anchor="ctr"/>
                </a:tc>
              </a:tr>
              <a:tr h="257329">
                <a:tc>
                  <a:txBody>
                    <a:bodyPr/>
                    <a:lstStyle/>
                    <a:p>
                      <a:pPr algn="ctr">
                        <a:spcAft>
                          <a:spcPts val="0"/>
                        </a:spcAft>
                      </a:pPr>
                      <a:r>
                        <a:rPr lang="es-EC" sz="1200" b="1" dirty="0">
                          <a:latin typeface="Century Gothic" pitchFamily="34" charset="0"/>
                        </a:rPr>
                        <a:t>TOTAL</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1.00</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 </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2.80</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a:latin typeface="Century Gothic" pitchFamily="34" charset="0"/>
                        </a:rPr>
                        <a:t> </a:t>
                      </a:r>
                      <a:endParaRPr lang="es-EC" sz="1600" b="1">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2.95</a:t>
                      </a:r>
                      <a:endParaRPr lang="es-EC" sz="1600" b="1" dirty="0">
                        <a:latin typeface="Century Gothic" pitchFamily="34" charset="0"/>
                        <a:ea typeface="Calibri"/>
                        <a:cs typeface="Times New Roman"/>
                      </a:endParaRPr>
                    </a:p>
                  </a:txBody>
                  <a:tcPr marL="44450" marR="44450" marT="0" marB="0" anchor="ctr">
                    <a:solidFill>
                      <a:srgbClr val="FF0000"/>
                    </a:solidFill>
                  </a:tcPr>
                </a:tc>
                <a:tc>
                  <a:txBody>
                    <a:bodyPr/>
                    <a:lstStyle/>
                    <a:p>
                      <a:pPr algn="ctr">
                        <a:spcAft>
                          <a:spcPts val="0"/>
                        </a:spcAft>
                      </a:pPr>
                      <a:r>
                        <a:rPr lang="es-EC" sz="1200" b="1" dirty="0">
                          <a:latin typeface="Century Gothic" pitchFamily="34" charset="0"/>
                        </a:rPr>
                        <a:t> </a:t>
                      </a:r>
                      <a:endParaRPr lang="es-EC" sz="1600" b="1" dirty="0">
                        <a:latin typeface="Century Gothic" pitchFamily="34" charset="0"/>
                        <a:ea typeface="Calibri"/>
                        <a:cs typeface="Times New Roman"/>
                      </a:endParaRPr>
                    </a:p>
                  </a:txBody>
                  <a:tcPr marL="44450" marR="44450" marT="0" marB="0" anchor="ctr"/>
                </a:tc>
                <a:tc>
                  <a:txBody>
                    <a:bodyPr/>
                    <a:lstStyle/>
                    <a:p>
                      <a:pPr algn="ctr">
                        <a:spcAft>
                          <a:spcPts val="0"/>
                        </a:spcAft>
                      </a:pPr>
                      <a:r>
                        <a:rPr lang="es-EC" sz="1200" b="1" dirty="0">
                          <a:latin typeface="Century Gothic" pitchFamily="34" charset="0"/>
                        </a:rPr>
                        <a:t>2,65</a:t>
                      </a:r>
                      <a:endParaRPr lang="es-EC" sz="1600" b="1" dirty="0">
                        <a:latin typeface="Century Gothic" pitchFamily="34" charset="0"/>
                        <a:ea typeface="Calibri"/>
                        <a:cs typeface="Times New Roman"/>
                      </a:endParaRPr>
                    </a:p>
                  </a:txBody>
                  <a:tcPr marL="44450" marR="44450" marT="0" marB="0" anchor="ctr"/>
                </a:tc>
              </a:tr>
            </a:tbl>
          </a:graphicData>
        </a:graphic>
      </p:graphicFrame>
      <p:pic>
        <p:nvPicPr>
          <p:cNvPr id="4" name="Picture 4" descr="http://www.agenciasdecomunicacion.org/wp-content/uploads/iphone-geo-550x230.png"/>
          <p:cNvPicPr>
            <a:picLocks noChangeAspect="1" noChangeArrowheads="1"/>
          </p:cNvPicPr>
          <p:nvPr/>
        </p:nvPicPr>
        <p:blipFill>
          <a:blip r:embed="rId2" cstate="print"/>
          <a:srcRect/>
          <a:stretch>
            <a:fillRect/>
          </a:stretch>
        </p:blipFill>
        <p:spPr bwMode="auto">
          <a:xfrm>
            <a:off x="6905491" y="188640"/>
            <a:ext cx="2238509" cy="936104"/>
          </a:xfrm>
          <a:prstGeom prst="rect">
            <a:avLst/>
          </a:prstGeom>
          <a:noFill/>
        </p:spPr>
      </p:pic>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88640"/>
            <a:ext cx="6046848" cy="461665"/>
          </a:xfrm>
          <a:prstGeom prst="rect">
            <a:avLst/>
          </a:prstGeom>
        </p:spPr>
        <p:txBody>
          <a:bodyPr wrap="none">
            <a:spAutoFit/>
          </a:bodyPr>
          <a:lstStyle/>
          <a:p>
            <a:pPr algn="ctr"/>
            <a:r>
              <a:rPr lang="es-EC" sz="2400" b="1" i="1" dirty="0" smtClean="0">
                <a:latin typeface="Century Gothic" pitchFamily="34" charset="0"/>
              </a:rPr>
              <a:t>INGENIERÍA DEL PROYECTO - PROCESOS</a:t>
            </a:r>
            <a:endParaRPr lang="es-EC" sz="2400" dirty="0"/>
          </a:p>
        </p:txBody>
      </p:sp>
      <p:graphicFrame>
        <p:nvGraphicFramePr>
          <p:cNvPr id="33794" name="Object 2"/>
          <p:cNvGraphicFramePr>
            <a:graphicFrameLocks noChangeAspect="1"/>
          </p:cNvGraphicFramePr>
          <p:nvPr/>
        </p:nvGraphicFramePr>
        <p:xfrm>
          <a:off x="1619672" y="692696"/>
          <a:ext cx="5832648" cy="5949280"/>
        </p:xfrm>
        <a:graphic>
          <a:graphicData uri="http://schemas.openxmlformats.org/presentationml/2006/ole">
            <p:oleObj spid="_x0000_s33794" name="Visio" r:id="rId3" imgW="3836130" imgH="5283140" progId="Visio.Drawing.11">
              <p:embed/>
            </p:oleObj>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8" name="AutoShape 6" descr="Resultado de imagen para organigrama EN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3800" name="AutoShape 8" descr="Resultado de imagen para organigrama EN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3804" name="Picture 12" descr="http://comps.canstockphoto.es/can-stock-photo_csp6296123.jpg"/>
          <p:cNvPicPr>
            <a:picLocks noChangeAspect="1" noChangeArrowheads="1"/>
          </p:cNvPicPr>
          <p:nvPr/>
        </p:nvPicPr>
        <p:blipFill>
          <a:blip r:embed="rId4" cstate="print"/>
          <a:srcRect/>
          <a:stretch>
            <a:fillRect/>
          </a:stretch>
        </p:blipFill>
        <p:spPr bwMode="auto">
          <a:xfrm>
            <a:off x="7020272" y="692696"/>
            <a:ext cx="1583085" cy="1651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67544" y="548680"/>
          <a:ext cx="86764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907704" y="0"/>
          <a:ext cx="6912768" cy="6858000"/>
        </p:xfrm>
        <a:graphic>
          <a:graphicData uri="http://schemas.openxmlformats.org/presentationml/2006/ole">
            <p:oleObj spid="_x0000_s34818" name="Visio" r:id="rId3" imgW="5275994" imgH="8178718" progId="Visio.Drawing.11">
              <p:embed/>
            </p:oleObj>
          </a:graphicData>
        </a:graphic>
      </p:graphicFrame>
      <p:sp>
        <p:nvSpPr>
          <p:cNvPr id="4" name="Rectangle 3"/>
          <p:cNvSpPr/>
          <p:nvPr/>
        </p:nvSpPr>
        <p:spPr>
          <a:xfrm>
            <a:off x="251520" y="0"/>
            <a:ext cx="918328" cy="6597352"/>
          </a:xfrm>
          <a:prstGeom prst="rect">
            <a:avLst/>
          </a:prstGeom>
        </p:spPr>
        <p:txBody>
          <a:bodyPr vert="wordArtVert" wrap="square">
            <a:spAutoFit/>
          </a:bodyPr>
          <a:lstStyle/>
          <a:p>
            <a:pPr algn="ctr"/>
            <a:r>
              <a:rPr lang="es-EC" sz="2000" b="1" i="1" dirty="0" smtClean="0">
                <a:latin typeface="Century Gothic" pitchFamily="34" charset="0"/>
              </a:rPr>
              <a:t>INGENIERÍA DEL PROYECTO</a:t>
            </a:r>
            <a:endParaRPr lang="es-EC" sz="2000" dirty="0"/>
          </a:p>
        </p:txBody>
      </p:sp>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4024" y="188640"/>
            <a:ext cx="3950120" cy="523220"/>
          </a:xfrm>
          <a:prstGeom prst="rect">
            <a:avLst/>
          </a:prstGeom>
        </p:spPr>
        <p:txBody>
          <a:bodyPr wrap="none">
            <a:spAutoFit/>
          </a:bodyPr>
          <a:lstStyle/>
          <a:p>
            <a:pPr algn="ctr"/>
            <a:r>
              <a:rPr lang="es-EC" sz="2800" b="1" i="1" dirty="0" smtClean="0">
                <a:latin typeface="Century Gothic" pitchFamily="34" charset="0"/>
              </a:rPr>
              <a:t>DISEÑO DE LA PLANTA</a:t>
            </a:r>
            <a:endParaRPr lang="es-EC" sz="2800" dirty="0"/>
          </a:p>
        </p:txBody>
      </p:sp>
      <p:pic>
        <p:nvPicPr>
          <p:cNvPr id="3" name="Imagen 12" descr="C:\Users\DIANA\Desktop\TESIS 28-10-2013\TESIS FINAL\PlanoTesis final.jpg"/>
          <p:cNvPicPr/>
          <p:nvPr/>
        </p:nvPicPr>
        <p:blipFill>
          <a:blip r:embed="rId2" cstate="print"/>
          <a:srcRect/>
          <a:stretch>
            <a:fillRect/>
          </a:stretch>
        </p:blipFill>
        <p:spPr bwMode="auto">
          <a:xfrm>
            <a:off x="0" y="797914"/>
            <a:ext cx="9144000" cy="6060086"/>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1854" y="188640"/>
            <a:ext cx="4134466" cy="461665"/>
          </a:xfrm>
          <a:prstGeom prst="rect">
            <a:avLst/>
          </a:prstGeom>
        </p:spPr>
        <p:txBody>
          <a:bodyPr wrap="none">
            <a:spAutoFit/>
          </a:bodyPr>
          <a:lstStyle/>
          <a:p>
            <a:pPr algn="ctr"/>
            <a:r>
              <a:rPr lang="es-EC" sz="2400" b="1" i="1" dirty="0" smtClean="0">
                <a:latin typeface="Century Gothic" pitchFamily="34" charset="0"/>
              </a:rPr>
              <a:t>NOMBRE O RAZÓN SOCIAL</a:t>
            </a:r>
            <a:endParaRPr lang="es-EC" sz="2400" dirty="0"/>
          </a:p>
        </p:txBody>
      </p:sp>
      <p:pic>
        <p:nvPicPr>
          <p:cNvPr id="5" name="Imagen 22" descr="C:\Users\DIANA\Documents\DIANIS\TESIS\TESIS\TESIS DE ASESORIA AMAGUAÑA\LogoDH_AsesoriaContable2 (2).png"/>
          <p:cNvPicPr/>
          <p:nvPr/>
        </p:nvPicPr>
        <p:blipFill>
          <a:blip r:embed="rId2" cstate="print"/>
          <a:srcRect/>
          <a:stretch>
            <a:fillRect/>
          </a:stretch>
        </p:blipFill>
        <p:spPr bwMode="auto">
          <a:xfrm>
            <a:off x="251520" y="836712"/>
            <a:ext cx="5112568" cy="5400600"/>
          </a:xfrm>
          <a:prstGeom prst="rect">
            <a:avLst/>
          </a:prstGeom>
          <a:noFill/>
          <a:ln w="9525">
            <a:noFill/>
            <a:miter lim="800000"/>
            <a:headEnd/>
            <a:tailEnd/>
          </a:ln>
        </p:spPr>
      </p:pic>
      <p:sp>
        <p:nvSpPr>
          <p:cNvPr id="6" name="Oval Callout 5"/>
          <p:cNvSpPr/>
          <p:nvPr/>
        </p:nvSpPr>
        <p:spPr>
          <a:xfrm>
            <a:off x="4644008" y="980728"/>
            <a:ext cx="2952328" cy="1584176"/>
          </a:xfrm>
          <a:prstGeom prst="wedgeEllipseCallout">
            <a:avLst>
              <a:gd name="adj1" fmla="val -58233"/>
              <a:gd name="adj2" fmla="val 418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Century Gothic" pitchFamily="34" charset="0"/>
              </a:rPr>
              <a:t>Iluminación y guía a los demás</a:t>
            </a:r>
            <a:endParaRPr lang="es-EC" dirty="0">
              <a:latin typeface="Century Gothic" pitchFamily="34" charset="0"/>
            </a:endParaRPr>
          </a:p>
        </p:txBody>
      </p:sp>
      <p:sp>
        <p:nvSpPr>
          <p:cNvPr id="7" name="Oval Callout 6"/>
          <p:cNvSpPr/>
          <p:nvPr/>
        </p:nvSpPr>
        <p:spPr>
          <a:xfrm>
            <a:off x="5364088" y="2996952"/>
            <a:ext cx="2952328" cy="1584176"/>
          </a:xfrm>
          <a:prstGeom prst="wedgeEllipseCallout">
            <a:avLst>
              <a:gd name="adj1" fmla="val -58233"/>
              <a:gd name="adj2" fmla="val 41808"/>
            </a:avLst>
          </a:prstGeom>
        </p:spPr>
        <p:style>
          <a:lnRef idx="2">
            <a:schemeClr val="dk1"/>
          </a:lnRef>
          <a:fillRef idx="1">
            <a:schemeClr val="lt1"/>
          </a:fillRef>
          <a:effectRef idx="0">
            <a:schemeClr val="dk1"/>
          </a:effectRef>
          <a:fontRef idx="minor">
            <a:schemeClr val="dk1"/>
          </a:fontRef>
        </p:style>
        <p:txBody>
          <a:bodyPr rtlCol="0" anchor="ctr"/>
          <a:lstStyle/>
          <a:p>
            <a:r>
              <a:rPr lang="es-EC" dirty="0" smtClean="0">
                <a:latin typeface="Century Gothic" pitchFamily="34" charset="0"/>
              </a:rPr>
              <a:t>Referencia al servicio de asesoría para cada empresa o negocio</a:t>
            </a:r>
            <a:r>
              <a:rPr lang="es-EC" b="1" dirty="0" smtClean="0">
                <a:latin typeface="Century Gothic" pitchFamily="34" charset="0"/>
              </a:rPr>
              <a:t>.</a:t>
            </a:r>
            <a:endParaRPr lang="es-EC" dirty="0">
              <a:latin typeface="Century Gothic" pitchFamily="34" charset="0"/>
            </a:endParaRPr>
          </a:p>
        </p:txBody>
      </p:sp>
      <p:sp>
        <p:nvSpPr>
          <p:cNvPr id="8" name="Oval Callout 7"/>
          <p:cNvSpPr/>
          <p:nvPr/>
        </p:nvSpPr>
        <p:spPr>
          <a:xfrm>
            <a:off x="5508104" y="4985792"/>
            <a:ext cx="3384376" cy="1611560"/>
          </a:xfrm>
          <a:prstGeom prst="wedgeEllipseCallout">
            <a:avLst>
              <a:gd name="adj1" fmla="val -70443"/>
              <a:gd name="adj2" fmla="val -4604"/>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smtClean="0">
                <a:latin typeface="Century Gothic" pitchFamily="34" charset="0"/>
              </a:rPr>
              <a:t>Referencia del personal que ofrecerá un servicio de calidad y excelencia.</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6759" y="188640"/>
            <a:ext cx="2744662" cy="461665"/>
          </a:xfrm>
          <a:prstGeom prst="rect">
            <a:avLst/>
          </a:prstGeom>
        </p:spPr>
        <p:txBody>
          <a:bodyPr wrap="none">
            <a:spAutoFit/>
          </a:bodyPr>
          <a:lstStyle/>
          <a:p>
            <a:pPr algn="ctr"/>
            <a:r>
              <a:rPr lang="es-EC" sz="2400" b="1" i="1" dirty="0" smtClean="0">
                <a:latin typeface="Century Gothic" pitchFamily="34" charset="0"/>
              </a:rPr>
              <a:t>BASE FILOSÓFICA</a:t>
            </a:r>
            <a:endParaRPr lang="es-EC" sz="2400" dirty="0"/>
          </a:p>
        </p:txBody>
      </p:sp>
      <p:sp>
        <p:nvSpPr>
          <p:cNvPr id="39938" name="AutoShape 44"/>
          <p:cNvSpPr>
            <a:spLocks noChangeArrowheads="1"/>
          </p:cNvSpPr>
          <p:nvPr/>
        </p:nvSpPr>
        <p:spPr bwMode="auto">
          <a:xfrm>
            <a:off x="251520" y="908720"/>
            <a:ext cx="5256584" cy="2232248"/>
          </a:xfrm>
          <a:prstGeom prst="verticalScroll">
            <a:avLst>
              <a:gd name="adj" fmla="val 12500"/>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dirty="0" smtClean="0">
                <a:ln>
                  <a:noFill/>
                </a:ln>
                <a:solidFill>
                  <a:schemeClr val="tx1"/>
                </a:solidFill>
                <a:effectLst/>
                <a:latin typeface="Chaparral Pro Light" pitchFamily="18" charset="0"/>
                <a:cs typeface="Arial" pitchFamily="34" charset="0"/>
              </a:rPr>
              <a:t>MISIÓN</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1" i="1" u="none" strike="noStrike" cap="none" normalizeH="0" baseline="0" dirty="0" smtClean="0">
                <a:ln>
                  <a:noFill/>
                </a:ln>
                <a:solidFill>
                  <a:schemeClr val="tx1"/>
                </a:solidFill>
                <a:effectLst/>
                <a:latin typeface="Chaparral Pro Light" pitchFamily="18" charset="0"/>
                <a:cs typeface="Arial" pitchFamily="34" charset="0"/>
              </a:rPr>
              <a:t>Brindar un servicio de asesoría y capacitación de manera ágil, competitiva e innovadora, enfocándose a cumplir con las obligaciones tributarias y contables de las empresas de la Parroquia de Amaguaña.</a:t>
            </a:r>
          </a:p>
        </p:txBody>
      </p:sp>
      <p:sp>
        <p:nvSpPr>
          <p:cNvPr id="39939" name="AutoShape 45"/>
          <p:cNvSpPr>
            <a:spLocks noChangeArrowheads="1"/>
          </p:cNvSpPr>
          <p:nvPr/>
        </p:nvSpPr>
        <p:spPr bwMode="auto">
          <a:xfrm>
            <a:off x="3995936" y="3933056"/>
            <a:ext cx="4984973" cy="2716858"/>
          </a:xfrm>
          <a:prstGeom prst="horizontalScroll">
            <a:avLst>
              <a:gd name="adj" fmla="val 12500"/>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1" i="1" u="none" strike="noStrike" cap="none" normalizeH="0" baseline="0" dirty="0" smtClean="0">
                <a:ln>
                  <a:noFill/>
                </a:ln>
                <a:solidFill>
                  <a:schemeClr val="tx1"/>
                </a:solidFill>
                <a:effectLst/>
                <a:latin typeface="Chaparral Pro Light" pitchFamily="18" charset="0"/>
                <a:cs typeface="Arial" pitchFamily="34" charset="0"/>
              </a:rPr>
              <a:t>VISIÓN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b="1" i="1" u="none" strike="noStrike" cap="none" normalizeH="0" baseline="0" dirty="0" smtClean="0">
                <a:ln>
                  <a:noFill/>
                </a:ln>
                <a:solidFill>
                  <a:schemeClr val="tx1"/>
                </a:solidFill>
                <a:effectLst/>
                <a:latin typeface="Chaparral Pro Light" pitchFamily="18" charset="0"/>
                <a:cs typeface="Arial" pitchFamily="34" charset="0"/>
              </a:rPr>
              <a:t>Para el 2020 ser una microempresa líder en brindar un servicio de calidad y eficiente en asesoría y capacitación tributaria y contable, que promueva a las empresas a ser competitivas y rentables, para un posicionamiento exitoso.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2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2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2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2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41" name="Picture 5" descr="http://www.orgono.eu/img/cms/vision.jpg"/>
          <p:cNvPicPr>
            <a:picLocks noChangeAspect="1" noChangeArrowheads="1"/>
          </p:cNvPicPr>
          <p:nvPr/>
        </p:nvPicPr>
        <p:blipFill>
          <a:blip r:embed="rId2" cstate="print"/>
          <a:srcRect/>
          <a:stretch>
            <a:fillRect/>
          </a:stretch>
        </p:blipFill>
        <p:spPr bwMode="auto">
          <a:xfrm>
            <a:off x="611560" y="4509120"/>
            <a:ext cx="2618473"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3" name="Picture 7" descr="Resultado de imagen para MISION"/>
          <p:cNvPicPr>
            <a:picLocks noChangeAspect="1" noChangeArrowheads="1"/>
          </p:cNvPicPr>
          <p:nvPr/>
        </p:nvPicPr>
        <p:blipFill>
          <a:blip r:embed="rId3" cstate="print"/>
          <a:srcRect/>
          <a:stretch>
            <a:fillRect/>
          </a:stretch>
        </p:blipFill>
        <p:spPr bwMode="auto">
          <a:xfrm>
            <a:off x="6012160" y="908720"/>
            <a:ext cx="2362200" cy="194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0528" y="4365104"/>
          <a:ext cx="8352928"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95536" y="980728"/>
            <a:ext cx="2153407" cy="523220"/>
          </a:xfrm>
          <a:prstGeom prst="rect">
            <a:avLst/>
          </a:prstGeom>
        </p:spPr>
        <p:txBody>
          <a:bodyPr wrap="square">
            <a:spAutoFit/>
          </a:bodyPr>
          <a:lstStyle/>
          <a:p>
            <a:pPr algn="ctr"/>
            <a:r>
              <a:rPr lang="es-EC" sz="2800" b="1" i="1" dirty="0" smtClean="0">
                <a:latin typeface="Century Gothic" pitchFamily="34" charset="0"/>
              </a:rPr>
              <a:t>PRINCIPIOS</a:t>
            </a:r>
            <a:endParaRPr lang="es-EC" sz="2800" dirty="0"/>
          </a:p>
        </p:txBody>
      </p:sp>
      <p:sp>
        <p:nvSpPr>
          <p:cNvPr id="4" name="Curved Down Arrow 3"/>
          <p:cNvSpPr/>
          <p:nvPr/>
        </p:nvSpPr>
        <p:spPr>
          <a:xfrm rot="1149666">
            <a:off x="2321088" y="3699550"/>
            <a:ext cx="1301741" cy="544766"/>
          </a:xfrm>
          <a:prstGeom prst="curvedDownArrow">
            <a:avLst>
              <a:gd name="adj1" fmla="val 25000"/>
              <a:gd name="adj2" fmla="val 50000"/>
              <a:gd name="adj3" fmla="val 5252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solidFill>
                <a:schemeClr val="tx1"/>
              </a:solidFill>
            </a:endParaRPr>
          </a:p>
        </p:txBody>
      </p:sp>
      <p:sp>
        <p:nvSpPr>
          <p:cNvPr id="5" name="Rectangle 4"/>
          <p:cNvSpPr/>
          <p:nvPr/>
        </p:nvSpPr>
        <p:spPr>
          <a:xfrm>
            <a:off x="323528" y="3501008"/>
            <a:ext cx="2153407" cy="523220"/>
          </a:xfrm>
          <a:prstGeom prst="rect">
            <a:avLst/>
          </a:prstGeom>
        </p:spPr>
        <p:txBody>
          <a:bodyPr wrap="square">
            <a:spAutoFit/>
          </a:bodyPr>
          <a:lstStyle/>
          <a:p>
            <a:pPr algn="ctr"/>
            <a:r>
              <a:rPr lang="es-EC" sz="2800" b="1" i="1" dirty="0" smtClean="0">
                <a:latin typeface="Century Gothic" pitchFamily="34" charset="0"/>
              </a:rPr>
              <a:t>VALORES</a:t>
            </a:r>
            <a:endParaRPr lang="es-EC" sz="2800" dirty="0"/>
          </a:p>
        </p:txBody>
      </p:sp>
      <p:graphicFrame>
        <p:nvGraphicFramePr>
          <p:cNvPr id="6" name="Diagram 5"/>
          <p:cNvGraphicFramePr/>
          <p:nvPr/>
        </p:nvGraphicFramePr>
        <p:xfrm>
          <a:off x="1403648" y="332656"/>
          <a:ext cx="6264696"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8066" name="Picture 2" descr="http://www.fonulibre.com/sites/default/files/styles/large/public/field/image/cooperativismo0718-1000.jpg?itok=qOCFHirT"/>
          <p:cNvPicPr>
            <a:picLocks noChangeAspect="1" noChangeArrowheads="1"/>
          </p:cNvPicPr>
          <p:nvPr/>
        </p:nvPicPr>
        <p:blipFill>
          <a:blip r:embed="rId12" cstate="print"/>
          <a:srcRect/>
          <a:stretch>
            <a:fillRect/>
          </a:stretch>
        </p:blipFill>
        <p:spPr bwMode="auto">
          <a:xfrm>
            <a:off x="6948264" y="404664"/>
            <a:ext cx="1839683" cy="2060848"/>
          </a:xfrm>
          <a:prstGeom prst="rect">
            <a:avLst/>
          </a:prstGeom>
          <a:noFill/>
        </p:spPr>
      </p:pic>
      <p:sp>
        <p:nvSpPr>
          <p:cNvPr id="88068" name="AutoShape 4" descr="data:image/jpeg;base64,/9j/4AAQSkZJRgABAQAAAQABAAD/2wCEAAkGBxESEhIQEhIQFBQSFxAQEBQQEg8QDxYVFBUWFhQVFBUYHCggGBwmHBQVITEiMSkrLi4uFx8zODMsNygtLisBCgoKDA0NFA8MDysZFBkrNyssLCsrKzc3LCsrKywrKysrLCssKzcsKysrKysrKysrKysrKysrKysrKysrKysrK//AABEIAMIBAwMBIgACEQEDEQH/xAAbAAEAAgMBAQAAAAAAAAAAAAAABQYDBAcBAv/EAD4QAAIBAgIHBgQDBwIHAAAAAAABAgMRBCEFBhIxQVFhE3GBkbHBIjJSoUJy0RRTYoKS4fAVIwckM6LC0vH/xAAWAQEBAQAAAAAAAAAAAAAAAAAAAQL/xAAWEQEBAQAAAAAAAAAAAAAAAAAAEQH/2gAMAwEAAhEDEQA/AO4gAAAAAAAA8btm+G8hsXpa7tDJfVxfdyAmJTS3tLvdjxVI815orqqN72ZUyVYsAIOlipR3Pw4EphMUprk1vQqNgAFAAAAAAAAAGnjccoZLOX2XeRs8TKW9t+hKJztFzXmj1Mgrs+VWa3NruFWLACNwmkrvZn4P9SSKgAAAAAAAAAAAAAAAAAAIHWPHWtST/in7L38iHp1DFpSvtVqj/ia8FkvQxQqEVJU5kjRqRsQcahlVYit2tUzPmjinCSkuH+WNJ1THKsBd6VRSipLc0mj7IzV2rtUfyylH39yTNMgAAAAAa+PxKpwlPlkure42Cva217KnHm5SfhZL1YEf27bbbu3mzNTqkVSrGeNUyqb/AGhWNKpUNPtjx1QrYlUJ3QmM24uL3w+64FWlUN/V+vavFfUpRflf2LiLaACoAAAAAAAAAAAAAAAA55pWLjVqL+KXrdGvCoT+t2BakqyWUrRl0kt3mvQrLA3Y1T67Uj+0DrEG+6xglVzNOeIPrA0Z1ZxpxzlJ2XTm30W8Kvuqkf8AYUvqlKS8Ph/8SYMOEw6pwjTjuilFeHEzFQAAAAACra8RdqUuHxxfjZr0ZaSO0/gO3oygvmXxQ/MuHirrxAoFGqbMapFSunxXBriZoVAJHtQ6hpKqNsg2nUJLVuLliIdNqT8mvdEImXDVLBOMXVf4vhj+Vb34v0KLCAAAAAAAAAAAAAAAAAAMdejGcXCSupZNFF05oedB3zlB/LLl0lyZfj5q01JOMkmnk0800ByipKxryqk1pvR6pVpU18uTj3PNL2MFTARavZAaeBwc60tinFyfG25dW+COg6vaCjho7TtKpJWlLgl9MenXibmh8PCFGmqcYpOMW9lJXbSu3zZugAAAAAAAAAABWNZdW+0brUUtvfOG5S6rk/X1pM7xbjJNNZNNNNPqjrpVtfsLF0oT2Vt7ajtJLa2dmTtflkgKYqplhIxvASSur+ZYtT9CqperVV4wezGL3OW+76K6AyaA0FKrapNNU964OXd06l0jFJJJWSySW6x6AAAAAAAAAAAAAAAAAAAAHzOSSbbsldtvckj6KxrfpO1qEXvs6ndwj7+QENpGp21WdR8X8PRLJfYzYOCs4vjufU1qbM8Z2JqrDq7isuxfC7h3cUTZS8NNpqSeazui06PxiqLP5lvXuhg2wAVAAAAAAAAAqmtGNU5qkt1POX5n+i9WWTHYlU6c6jt8KbV+L4LzOddq5O7d2831bAkMPhtrJEjonESoSs/kfzL3RBxxbg0+G6/Ilac9pGVXFM9I7QeI2qey98Hs+HD3XgSJpAAAAAAAAAAAAAAAAAAAYsXXVOEqkt0U3/Y5RpvSV3Ocnm25MvOu+KcaUYL8bbfdH+7Xkc80Lo6OLxkaFVtU0pTnZ2ctlX2b8P0uBP4Ke1GMvqSfmrnxpKNSFpxs4/iV/iXUzUkluVlwS3JcEfGMzi0TVMBj00mmT+jcWtqLTzW9c1xRR9GYZKtGLbUZyipW6uzZZdJaKr4d3s5w4Tgnl+ZcPQC50cZTlkpK/J5M2Dm9LSL4kxgtOTjukpLlLP7hFwBGYLTVKeTew+Unl4M8racpRdrTfcl6NlEoCLlp+gpbO079xpY3WmnH5Y7XVu32FFhMWJrxpxc5tKMc22U2vrnN5RUV1tf1IXSmn5VFarNtcrpLwsSrGxrFrDKvOMY5U08lxfV9TUovMisNh6tfbq01/sYf4qk5ZJvcoR5vO/TyvJYZ3aAzY9Xg7GfQWP24K+9ZPvR7ON0QOAqOniHT4TzXeB0XV6rapKP1Rv4p/wB2WIqOiamzUpyfPZf82XuW4YgACgAAAAAAAAAAAAAAACr6/UG6MKi/BKz7pL9Ujn2r+28U5RdthS2n0knG33Z1fWPD9phq0f4XJd8fiXoc80Jh1CEpcZu/hHJe/mBMKmY6tPI+qdUyTndGVQNSOzK/FZ+R1eErpPmkzmWLp5+B0fR870qT5wg/OKLgxYvRVCr89ODfNLZl/UsyFxWp8N9KrKHSS24+z9SzgqOZ42jUo13QfxSilO8dzT5X7meVMZN7M4tO2dpXZaNbtCTq7Fel/wBSmmmlvlHfl1Tvl1ZR6Eajk4RhKTd3aKcpK2byWZArbLbqSvtPe4ya8LE/ozVSeIowqut2andqPZ7btfJt7S3793Ew6D1XqV3t1VKFJPc01OXRcl1OhU4KKUUkkkkktySySKKctQKds8RV8IxSPmH/AA4w+0nOrWkvpWzG/e8y6gCF0zgqdLBVaVOKhCMLRjFZb15vqUHD5M6Tp+N8NX/JN+Suc1is0BJQ3EJjYbOIpT6+qaJuisiK05lsy5NP7kVYFV+EvcdyKBS+VeB0BDEAAUAAAAAAAAAAAAAAAAeSimmnueTOeY2h2UnTW6DlFeDL3pLE9lSqVPpi2u/h97HLcPpPtHNNt7Mvib3/ABXz80wJGEzYhM0UzYpyIPcQX3RdJxo0ovfGEE+9RVyh1lkdAwVTap05fVGMvNIYMwAKB8RpxTbSSb3tJJvvZ9gAAAAAA1tI09qlVjzhNecWct2zrTXA47jJOE3HjGTjn0dgJvDTyzIPWCrdNEu5WiV7FRlWqqnHN73yS4tkVaMJVvTi+aXodCofLHuXoUDD4RRhGCbdkldl40bi1VhdZNfDJdbBG2ACgAAAAAAAAAAAAAAACH1tlbCVeuyl/VE5HoxtTknukpLxWa9zsWsWDlWw9SEfmylFc3F3t47jkShsyfBxe55NZ8iCUwNa6cXvj6f57G7TmReOpSo1XbPZbT5NcTdoz20nHO5RvOWRd9ATvh6T6W8m17FEVOVi4ao1L0Nn6JSXnZ+5BNgAoAAAAAAAAHLdZsNs4ypHnNTX81pe7OpFH11wv/NUZ/VBp98L/wDsgITETtE06+Oo0lbD3c5/NKVnLx5dxtYym2maWg8Atqdaorwo2nJP8Um7U4dze/omRU5hq8thbWUvxJ5ZosOqdVuVRcLRb77u3uVOVZybbebbbfV5tlr1KovZq1Huk4xX8t7+pUWYAAAAAAAAAAAAAAAAAACC07gMNC+LdKDrLKEnf5nubjubW+7XAnSp674u2xT5Jyfe8l6PzApmlK97/wCM3dXoWp35tv29iExcrk7ot2pQ7vcipCpUJ7U2+xVfDaSXeln6oq9WeRc9VqGxhoc53qPxeX2SCJcAFAAAAAAAAAruudL4KdT6ZOPhNfrFFiIzWTD7eGqriltr+R7XswKS3dGfQVKDqOjUW1Tq2jJXazTvBprjdfc0aUzNQq7Moz+lqXk7kVcqGrWGi77Dl+aUmvIlqdNRSjFJJZJJWSPoFQAAAAAAAAAAAHjZjlMDKDWlWZjeJYG6DR/apD9rkBvHP9cKm1XmuWyv+1fqy143SnZwcrZ7orqUzSFdNuTV5Sbbb5sgrzoynOMIq8pNRiubbsixYjCdhJ0b32NmN+eSd/uaui6saVaFfZTcL2Tbtmmvcl8betUdW2ztbOV77kl7BUZODk1Fb5NRXe3ZHSqNNRjGC3RSiu5KyKXhaEYVKc3d7MlJru3WLbS0hTl+K35rr1A2gfMKkXuafc0z6KgAAAB42B6DFKqY5YnoBsnkoppp7nkyIxumJQezGDk97f4UaT05X+mC7/8A6SipyouE503+CUof0toVNz7mS0qG3OdSW+b2nZWVz5nglz8BVXjDSvCD5xi/sZSB0TpVyiocYpLvSyJBYtlRvA1Y4lmWNUDKDxM9AAAAAAB44o9AHw6a5HjoR5GQAa08KuBhlhJdPM3wBXtMaOlOKV9mzb4NMr9bQlZ/Q/Fr2LziqdzSqU7AUiejKsPilHJZt3TMtPEdS4Rhc9eAg98IPvjFkFVWLZ9LGMsktEUv3cPBW9Dz/RqP7tecv1Cq68fLffPpkXDA1Zzp05/D8UYt3vfcaK0RR/dx8bv1ZLYaCjFJJJLJJZJII8tU5x8meqM/qXkZQUY9iX1eSQ7LrLzMgAxfs8evmzS0wlChUmlmo5PPjl7kkYsTG8WgKFTxkuZleLf+JFm/06k99On/AER/Q9/0yl+7p/0RIqrPFGKVfqXCOj6a3Qgu6Mf0Pv8AZlwS8givaFoSU+04NOyzvnzLFSXT7Mz4ejZ3NkoxwguR9pHoAAAAAAAAAAAAAAAAA8kadQADWj8yN6IBFfbPk9AAyxAKj0AAAAAPJAAYgAB6jyR6CK+6e4+gCoAAAAAAAAAAD//Z"/>
          <p:cNvSpPr>
            <a:spLocks noChangeAspect="1" noChangeArrowheads="1"/>
          </p:cNvSpPr>
          <p:nvPr/>
        </p:nvSpPr>
        <p:spPr bwMode="auto">
          <a:xfrm>
            <a:off x="155575" y="-1874838"/>
            <a:ext cx="5210175" cy="39052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8070" name="AutoShape 6" descr="data:image/jpeg;base64,/9j/4AAQSkZJRgABAQAAAQABAAD/2wCEAAkGBxESEhIQEhIQFBQSFxAQEBQQEg8QDxYVFBUWFhQVFBUYHCggGBwmHBQVITEiMSkrLi4uFx8zODMsNygtLisBCgoKDA0NFA8MDysZFBkrNyssLCsrKzc3LCsrKywrKysrLCssKzcsKysrKysrKysrKysrKysrKysrKysrKysrK//AABEIAMIBAwMBIgACEQEDEQH/xAAbAAEAAgMBAQAAAAAAAAAAAAAABQYDBAcBAv/EAD4QAAIBAgIHBgQDBwIHAAAAAAABAgMRBCEFBhIxQVFhE3GBkbHBIjJSoUJy0RRTYoKS4fAVIwckM6LC0vH/xAAWAQEBAQAAAAAAAAAAAAAAAAAAAQL/xAAWEQEBAQAAAAAAAAAAAAAAAAAAEQH/2gAMAwEAAhEDEQA/AO4gAAAAAAAA8btm+G8hsXpa7tDJfVxfdyAmJTS3tLvdjxVI815orqqN72ZUyVYsAIOlipR3Pw4EphMUprk1vQqNgAFAAAAAAAAAGnjccoZLOX2XeRs8TKW9t+hKJztFzXmj1Mgrs+VWa3NruFWLACNwmkrvZn4P9SSKgAAAAAAAAAAAAAAAAAAIHWPHWtST/in7L38iHp1DFpSvtVqj/ia8FkvQxQqEVJU5kjRqRsQcahlVYit2tUzPmjinCSkuH+WNJ1THKsBd6VRSipLc0mj7IzV2rtUfyylH39yTNMgAAAAAa+PxKpwlPlkure42Cva217KnHm5SfhZL1YEf27bbbu3mzNTqkVSrGeNUyqb/AGhWNKpUNPtjx1QrYlUJ3QmM24uL3w+64FWlUN/V+vavFfUpRflf2LiLaACoAAAAAAAAAAAAAAAA55pWLjVqL+KXrdGvCoT+t2BakqyWUrRl0kt3mvQrLA3Y1T67Uj+0DrEG+6xglVzNOeIPrA0Z1ZxpxzlJ2XTm30W8Kvuqkf8AYUvqlKS8Ph/8SYMOEw6pwjTjuilFeHEzFQAAAAACra8RdqUuHxxfjZr0ZaSO0/gO3oygvmXxQ/MuHirrxAoFGqbMapFSunxXBriZoVAJHtQ6hpKqNsg2nUJLVuLliIdNqT8mvdEImXDVLBOMXVf4vhj+Vb34v0KLCAAAAAAAAAAAAAAAAAAMdejGcXCSupZNFF05oedB3zlB/LLl0lyZfj5q01JOMkmnk0800ByipKxryqk1pvR6pVpU18uTj3PNL2MFTARavZAaeBwc60tinFyfG25dW+COg6vaCjho7TtKpJWlLgl9MenXibmh8PCFGmqcYpOMW9lJXbSu3zZugAAAAAAAAAABWNZdW+0brUUtvfOG5S6rk/X1pM7xbjJNNZNNNNPqjrpVtfsLF0oT2Vt7ajtJLa2dmTtflkgKYqplhIxvASSur+ZYtT9CqperVV4wezGL3OW+76K6AyaA0FKrapNNU964OXd06l0jFJJJWSySW6x6AAAAAAAAAAAAAAAAAAAAHzOSSbbsldtvckj6KxrfpO1qEXvs6ndwj7+QENpGp21WdR8X8PRLJfYzYOCs4vjufU1qbM8Z2JqrDq7isuxfC7h3cUTZS8NNpqSeazui06PxiqLP5lvXuhg2wAVAAAAAAAAAqmtGNU5qkt1POX5n+i9WWTHYlU6c6jt8KbV+L4LzOddq5O7d2831bAkMPhtrJEjonESoSs/kfzL3RBxxbg0+G6/Ilac9pGVXFM9I7QeI2qey98Hs+HD3XgSJpAAAAAAAAAAAAAAAAAAAYsXXVOEqkt0U3/Y5RpvSV3Ocnm25MvOu+KcaUYL8bbfdH+7Xkc80Lo6OLxkaFVtU0pTnZ2ctlX2b8P0uBP4Ke1GMvqSfmrnxpKNSFpxs4/iV/iXUzUkluVlwS3JcEfGMzi0TVMBj00mmT+jcWtqLTzW9c1xRR9GYZKtGLbUZyipW6uzZZdJaKr4d3s5w4Tgnl+ZcPQC50cZTlkpK/J5M2Dm9LSL4kxgtOTjukpLlLP7hFwBGYLTVKeTew+Unl4M8racpRdrTfcl6NlEoCLlp+gpbO079xpY3WmnH5Y7XVu32FFhMWJrxpxc5tKMc22U2vrnN5RUV1tf1IXSmn5VFarNtcrpLwsSrGxrFrDKvOMY5U08lxfV9TUovMisNh6tfbq01/sYf4qk5ZJvcoR5vO/TyvJYZ3aAzY9Xg7GfQWP24K+9ZPvR7ON0QOAqOniHT4TzXeB0XV6rapKP1Rv4p/wB2WIqOiamzUpyfPZf82XuW4YgACgAAAAAAAAAAAAAAACr6/UG6MKi/BKz7pL9Ujn2r+28U5RdthS2n0knG33Z1fWPD9phq0f4XJd8fiXoc80Jh1CEpcZu/hHJe/mBMKmY6tPI+qdUyTndGVQNSOzK/FZ+R1eErpPmkzmWLp5+B0fR870qT5wg/OKLgxYvRVCr89ODfNLZl/UsyFxWp8N9KrKHSS24+z9SzgqOZ42jUo13QfxSilO8dzT5X7meVMZN7M4tO2dpXZaNbtCTq7Fel/wBSmmmlvlHfl1Tvl1ZR6Eajk4RhKTd3aKcpK2byWZArbLbqSvtPe4ya8LE/ozVSeIowqut2andqPZ7btfJt7S3793Ew6D1XqV3t1VKFJPc01OXRcl1OhU4KKUUkkkkktySySKKctQKds8RV8IxSPmH/AA4w+0nOrWkvpWzG/e8y6gCF0zgqdLBVaVOKhCMLRjFZb15vqUHD5M6Tp+N8NX/JN+Suc1is0BJQ3EJjYbOIpT6+qaJuisiK05lsy5NP7kVYFV+EvcdyKBS+VeB0BDEAAUAAAAAAAAAAAAAAAAeSimmnueTOeY2h2UnTW6DlFeDL3pLE9lSqVPpi2u/h97HLcPpPtHNNt7Mvib3/ABXz80wJGEzYhM0UzYpyIPcQX3RdJxo0ovfGEE+9RVyh1lkdAwVTap05fVGMvNIYMwAKB8RpxTbSSb3tJJvvZ9gAAAAAA1tI09qlVjzhNecWct2zrTXA47jJOE3HjGTjn0dgJvDTyzIPWCrdNEu5WiV7FRlWqqnHN73yS4tkVaMJVvTi+aXodCofLHuXoUDD4RRhGCbdkldl40bi1VhdZNfDJdbBG2ACgAAAAAAAAAAAAAAACH1tlbCVeuyl/VE5HoxtTknukpLxWa9zsWsWDlWw9SEfmylFc3F3t47jkShsyfBxe55NZ8iCUwNa6cXvj6f57G7TmReOpSo1XbPZbT5NcTdoz20nHO5RvOWRd9ATvh6T6W8m17FEVOVi4ao1L0Nn6JSXnZ+5BNgAoAAAAAAAAHLdZsNs4ypHnNTX81pe7OpFH11wv/NUZ/VBp98L/wDsgITETtE06+Oo0lbD3c5/NKVnLx5dxtYym2maWg8Atqdaorwo2nJP8Um7U4dze/omRU5hq8thbWUvxJ5ZosOqdVuVRcLRb77u3uVOVZybbebbbfV5tlr1KovZq1Huk4xX8t7+pUWYAAAAAAAAAAAAAAAAAACC07gMNC+LdKDrLKEnf5nubjubW+7XAnSp674u2xT5Jyfe8l6PzApmlK97/wCM3dXoWp35tv29iExcrk7ot2pQ7vcipCpUJ7U2+xVfDaSXeln6oq9WeRc9VqGxhoc53qPxeX2SCJcAFAAAAAAAAAruudL4KdT6ZOPhNfrFFiIzWTD7eGqriltr+R7XswKS3dGfQVKDqOjUW1Tq2jJXazTvBprjdfc0aUzNQq7Moz+lqXk7kVcqGrWGi77Dl+aUmvIlqdNRSjFJJZJJWSPoFQAAAAAAAAAAAHjZjlMDKDWlWZjeJYG6DR/apD9rkBvHP9cKm1XmuWyv+1fqy143SnZwcrZ7orqUzSFdNuTV5Sbbb5sgrzoynOMIq8pNRiubbsixYjCdhJ0b32NmN+eSd/uaui6saVaFfZTcL2Tbtmmvcl8betUdW2ztbOV77kl7BUZODk1Fb5NRXe3ZHSqNNRjGC3RSiu5KyKXhaEYVKc3d7MlJru3WLbS0hTl+K35rr1A2gfMKkXuafc0z6KgAAAB42B6DFKqY5YnoBsnkoppp7nkyIxumJQezGDk97f4UaT05X+mC7/8A6SipyouE503+CUof0toVNz7mS0qG3OdSW+b2nZWVz5nglz8BVXjDSvCD5xi/sZSB0TpVyiocYpLvSyJBYtlRvA1Y4lmWNUDKDxM9AAAAAAB44o9AHw6a5HjoR5GQAa08KuBhlhJdPM3wBXtMaOlOKV9mzb4NMr9bQlZ/Q/Fr2LziqdzSqU7AUiejKsPilHJZt3TMtPEdS4Rhc9eAg98IPvjFkFVWLZ9LGMsktEUv3cPBW9Dz/RqP7tecv1Cq68fLffPpkXDA1Zzp05/D8UYt3vfcaK0RR/dx8bv1ZLYaCjFJJJLJJZJII8tU5x8meqM/qXkZQUY9iX1eSQ7LrLzMgAxfs8evmzS0wlChUmlmo5PPjl7kkYsTG8WgKFTxkuZleLf+JFm/06k99On/AER/Q9/0yl+7p/0RIqrPFGKVfqXCOj6a3Qgu6Mf0Pv8AZlwS8givaFoSU+04NOyzvnzLFSXT7Mz4ejZ3NkoxwguR9pHoAAAAAAAAAAAAAAAAA8kadQADWj8yN6IBFfbPk9AAyxAKj0AAAAAPJAAYgAB6jyR6CK+6e4+gCoAAAAAAAAAAD//Z"/>
          <p:cNvSpPr>
            <a:spLocks noChangeAspect="1" noChangeArrowheads="1"/>
          </p:cNvSpPr>
          <p:nvPr/>
        </p:nvSpPr>
        <p:spPr bwMode="auto">
          <a:xfrm>
            <a:off x="155575" y="-1874838"/>
            <a:ext cx="5210175" cy="39052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8072" name="Picture 8" descr="http://www.formacionparaprofesionales.es/wp-content/uploads/2014/04/confianza.png"/>
          <p:cNvPicPr>
            <a:picLocks noChangeAspect="1" noChangeArrowheads="1"/>
          </p:cNvPicPr>
          <p:nvPr/>
        </p:nvPicPr>
        <p:blipFill>
          <a:blip r:embed="rId13" cstate="print"/>
          <a:srcRect/>
          <a:stretch>
            <a:fillRect/>
          </a:stretch>
        </p:blipFill>
        <p:spPr bwMode="auto">
          <a:xfrm>
            <a:off x="7308304" y="3429000"/>
            <a:ext cx="2088232" cy="172819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2987824" cy="523220"/>
          </a:xfrm>
          <a:prstGeom prst="rect">
            <a:avLst/>
          </a:prstGeom>
        </p:spPr>
        <p:txBody>
          <a:bodyPr wrap="square">
            <a:spAutoFit/>
          </a:bodyPr>
          <a:lstStyle/>
          <a:p>
            <a:pPr algn="ctr"/>
            <a:r>
              <a:rPr lang="es-EC" sz="2800" b="1" i="1" dirty="0" smtClean="0">
                <a:latin typeface="Century Gothic" pitchFamily="34" charset="0"/>
              </a:rPr>
              <a:t>ESTRATEGIAS</a:t>
            </a:r>
            <a:endParaRPr lang="es-EC" sz="2800" dirty="0"/>
          </a:p>
        </p:txBody>
      </p:sp>
      <p:graphicFrame>
        <p:nvGraphicFramePr>
          <p:cNvPr id="3" name="Diagram 2"/>
          <p:cNvGraphicFramePr/>
          <p:nvPr/>
        </p:nvGraphicFramePr>
        <p:xfrm>
          <a:off x="323528" y="476672"/>
          <a:ext cx="856895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10" name="Picture 2" descr="http://thumbs.dreamstime.com/z/nuevas-estrategias-empresariales-4897935.jpg"/>
          <p:cNvPicPr>
            <a:picLocks noChangeAspect="1" noChangeArrowheads="1"/>
          </p:cNvPicPr>
          <p:nvPr/>
        </p:nvPicPr>
        <p:blipFill>
          <a:blip r:embed="rId7" cstate="print"/>
          <a:srcRect/>
          <a:stretch>
            <a:fillRect/>
          </a:stretch>
        </p:blipFill>
        <p:spPr bwMode="auto">
          <a:xfrm>
            <a:off x="6490030" y="0"/>
            <a:ext cx="2653970" cy="2060848"/>
          </a:xfrm>
          <a:prstGeom prst="rect">
            <a:avLst/>
          </a:prstGeom>
          <a:noFill/>
        </p:spPr>
      </p:pic>
      <p:pic>
        <p:nvPicPr>
          <p:cNvPr id="43012" name="Picture 4" descr="http://www.muypymes.com/images/stories/email_mark_ge.jpg"/>
          <p:cNvPicPr>
            <a:picLocks noChangeAspect="1" noChangeArrowheads="1"/>
          </p:cNvPicPr>
          <p:nvPr/>
        </p:nvPicPr>
        <p:blipFill>
          <a:blip r:embed="rId8" cstate="print"/>
          <a:srcRect/>
          <a:stretch>
            <a:fillRect/>
          </a:stretch>
        </p:blipFill>
        <p:spPr bwMode="auto">
          <a:xfrm>
            <a:off x="0" y="4605307"/>
            <a:ext cx="2699792" cy="2252693"/>
          </a:xfrm>
          <a:prstGeom prst="rect">
            <a:avLst/>
          </a:prstGeom>
          <a:noFill/>
        </p:spPr>
      </p:pic>
    </p:spTree>
  </p:cSld>
  <p:clrMapOvr>
    <a:masterClrMapping/>
  </p:clrMapOvr>
  <p:transition>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3474" y="260648"/>
            <a:ext cx="5349542" cy="523220"/>
          </a:xfrm>
          <a:prstGeom prst="rect">
            <a:avLst/>
          </a:prstGeom>
        </p:spPr>
        <p:txBody>
          <a:bodyPr wrap="none">
            <a:spAutoFit/>
          </a:bodyPr>
          <a:lstStyle/>
          <a:p>
            <a:pPr algn="ctr"/>
            <a:r>
              <a:rPr lang="es-EC" sz="2800" b="1" i="1" dirty="0" smtClean="0">
                <a:latin typeface="Century Gothic" pitchFamily="34" charset="0"/>
              </a:rPr>
              <a:t>ORGANIGRAMA ESTRUCTURAL</a:t>
            </a:r>
            <a:endParaRPr lang="es-EC" sz="2800" dirty="0"/>
          </a:p>
        </p:txBody>
      </p:sp>
      <p:graphicFrame>
        <p:nvGraphicFramePr>
          <p:cNvPr id="3" name="Diagrama 13"/>
          <p:cNvGraphicFramePr/>
          <p:nvPr/>
        </p:nvGraphicFramePr>
        <p:xfrm>
          <a:off x="1187624" y="1484784"/>
          <a:ext cx="655272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6" name="Picture 2" descr="http://www.bold-industries.com/wp-content/uploads/2012/08/organization-chart_istock.jpg"/>
          <p:cNvPicPr>
            <a:picLocks noChangeAspect="1" noChangeArrowheads="1"/>
          </p:cNvPicPr>
          <p:nvPr/>
        </p:nvPicPr>
        <p:blipFill>
          <a:blip r:embed="rId7" cstate="print"/>
          <a:srcRect/>
          <a:stretch>
            <a:fillRect/>
          </a:stretch>
        </p:blipFill>
        <p:spPr bwMode="auto">
          <a:xfrm>
            <a:off x="179512" y="1124744"/>
            <a:ext cx="2437887" cy="1296144"/>
          </a:xfrm>
          <a:prstGeom prst="rect">
            <a:avLst/>
          </a:prstGeom>
          <a:noFill/>
        </p:spPr>
      </p:pic>
      <p:pic>
        <p:nvPicPr>
          <p:cNvPr id="41988" name="Picture 4" descr="http://thumbs.dreamstime.com/x/flowchart-people-25794981.jpg"/>
          <p:cNvPicPr>
            <a:picLocks noChangeAspect="1" noChangeArrowheads="1"/>
          </p:cNvPicPr>
          <p:nvPr/>
        </p:nvPicPr>
        <p:blipFill>
          <a:blip r:embed="rId8" cstate="print"/>
          <a:srcRect/>
          <a:stretch>
            <a:fillRect/>
          </a:stretch>
        </p:blipFill>
        <p:spPr bwMode="auto">
          <a:xfrm>
            <a:off x="6876256" y="4941168"/>
            <a:ext cx="2016224" cy="1723871"/>
          </a:xfrm>
          <a:prstGeom prst="rect">
            <a:avLst/>
          </a:prstGeom>
          <a:noFill/>
        </p:spPr>
      </p:pic>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0648"/>
            <a:ext cx="5961865" cy="646331"/>
          </a:xfrm>
          <a:prstGeom prst="rect">
            <a:avLst/>
          </a:prstGeom>
        </p:spPr>
        <p:txBody>
          <a:bodyPr wrap="square">
            <a:spAutoFit/>
          </a:bodyPr>
          <a:lstStyle/>
          <a:p>
            <a:pPr algn="ctr"/>
            <a:r>
              <a:rPr lang="en-US" sz="3600" b="1" dirty="0" smtClean="0">
                <a:latin typeface="Century Gothic" pitchFamily="34" charset="0"/>
              </a:rPr>
              <a:t>3.-ESTUDIO FINANCIERO</a:t>
            </a:r>
            <a:endParaRPr lang="en-US" sz="3600" b="1" dirty="0">
              <a:latin typeface="Century Gothic" pitchFamily="34" charset="0"/>
            </a:endParaRPr>
          </a:p>
        </p:txBody>
      </p:sp>
      <p:sp>
        <p:nvSpPr>
          <p:cNvPr id="5" name="Flowchart: Alternate Process 4"/>
          <p:cNvSpPr/>
          <p:nvPr/>
        </p:nvSpPr>
        <p:spPr>
          <a:xfrm>
            <a:off x="3419872" y="2132856"/>
            <a:ext cx="5184576" cy="331236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latin typeface="Century Gothic" pitchFamily="34" charset="0"/>
              </a:rPr>
              <a:t>El estudio financiero permite identificar los recursos monetarios y también es importante calcular los indicadores que sirven para la evaluación de la situación financiera de la empresa</a:t>
            </a:r>
            <a:endParaRPr lang="es-EC" sz="2000" dirty="0">
              <a:latin typeface="Century Gothic" pitchFamily="34" charset="0"/>
            </a:endParaRPr>
          </a:p>
        </p:txBody>
      </p:sp>
      <p:pic>
        <p:nvPicPr>
          <p:cNvPr id="71686" name="Picture 6" descr="http://www.senasofiaplusedu.co/wp-content/uploads/2013/07/Analisis-financiero-en-el-Sena-.jpeg"/>
          <p:cNvPicPr>
            <a:picLocks noChangeAspect="1" noChangeArrowheads="1"/>
          </p:cNvPicPr>
          <p:nvPr/>
        </p:nvPicPr>
        <p:blipFill>
          <a:blip r:embed="rId2" cstate="print"/>
          <a:srcRect/>
          <a:stretch>
            <a:fillRect/>
          </a:stretch>
        </p:blipFill>
        <p:spPr bwMode="auto">
          <a:xfrm>
            <a:off x="0" y="1124744"/>
            <a:ext cx="2912683" cy="1944216"/>
          </a:xfrm>
          <a:prstGeom prst="rect">
            <a:avLst/>
          </a:prstGeom>
          <a:noFill/>
        </p:spPr>
      </p:pic>
      <p:pic>
        <p:nvPicPr>
          <p:cNvPr id="71688" name="Picture 8" descr="http://1.bp.blogspot.com/-i-UkZUN7-gg/Usv9GIaWZeI/AAAAAAAAFLw/wr5Z-75u_to/s1600/storyimages_1330109239_shutterstock91756778+%281%29.jpg"/>
          <p:cNvPicPr>
            <a:picLocks noChangeAspect="1" noChangeArrowheads="1"/>
          </p:cNvPicPr>
          <p:nvPr/>
        </p:nvPicPr>
        <p:blipFill>
          <a:blip r:embed="rId3" cstate="print"/>
          <a:srcRect/>
          <a:stretch>
            <a:fillRect/>
          </a:stretch>
        </p:blipFill>
        <p:spPr bwMode="auto">
          <a:xfrm>
            <a:off x="683568" y="4437112"/>
            <a:ext cx="2232248" cy="22322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88640"/>
            <a:ext cx="5636479" cy="523220"/>
          </a:xfrm>
          <a:prstGeom prst="rect">
            <a:avLst/>
          </a:prstGeom>
        </p:spPr>
        <p:txBody>
          <a:bodyPr wrap="none">
            <a:spAutoFit/>
          </a:bodyPr>
          <a:lstStyle/>
          <a:p>
            <a:pPr algn="ctr"/>
            <a:r>
              <a:rPr lang="es-EC" sz="2800" b="1" i="1" dirty="0" smtClean="0">
                <a:latin typeface="Century Gothic" pitchFamily="34" charset="0"/>
              </a:rPr>
              <a:t>INVERSIONES DE ACTIVOS FIJOS</a:t>
            </a:r>
            <a:endParaRPr lang="es-EC" sz="2800" dirty="0"/>
          </a:p>
        </p:txBody>
      </p:sp>
      <p:graphicFrame>
        <p:nvGraphicFramePr>
          <p:cNvPr id="3" name="Table 2"/>
          <p:cNvGraphicFramePr>
            <a:graphicFrameLocks noGrp="1"/>
          </p:cNvGraphicFramePr>
          <p:nvPr/>
        </p:nvGraphicFramePr>
        <p:xfrm>
          <a:off x="179513" y="1556792"/>
          <a:ext cx="7704857" cy="2191701"/>
        </p:xfrm>
        <a:graphic>
          <a:graphicData uri="http://schemas.openxmlformats.org/drawingml/2006/table">
            <a:tbl>
              <a:tblPr>
                <a:tableStyleId>{16D9F66E-5EB9-4882-86FB-DCBF35E3C3E4}</a:tableStyleId>
              </a:tblPr>
              <a:tblGrid>
                <a:gridCol w="2455394"/>
                <a:gridCol w="1101766"/>
                <a:gridCol w="1351484"/>
                <a:gridCol w="1407216"/>
                <a:gridCol w="1388997"/>
              </a:tblGrid>
              <a:tr h="637838">
                <a:tc>
                  <a:txBody>
                    <a:bodyPr/>
                    <a:lstStyle/>
                    <a:p>
                      <a:pPr algn="ctr">
                        <a:spcAft>
                          <a:spcPts val="0"/>
                        </a:spcAft>
                      </a:pPr>
                      <a:r>
                        <a:rPr lang="es-EC" sz="1200" b="1" dirty="0">
                          <a:latin typeface="Century Gothic" pitchFamily="34" charset="0"/>
                        </a:rPr>
                        <a:t>DETALLE</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b="1" dirty="0">
                          <a:latin typeface="Century Gothic" pitchFamily="34" charset="0"/>
                        </a:rPr>
                        <a:t>UNIDAD DE MEDIDA</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b="1" dirty="0">
                          <a:latin typeface="Century Gothic" pitchFamily="34" charset="0"/>
                        </a:rPr>
                        <a:t>CANTIDAD</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b="1" dirty="0">
                          <a:latin typeface="Century Gothic" pitchFamily="34" charset="0"/>
                        </a:rPr>
                        <a:t>COSTO  UNITARIO</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b="1" dirty="0">
                          <a:latin typeface="Century Gothic" pitchFamily="34" charset="0"/>
                        </a:rPr>
                        <a:t>COSTO TOTAL (Dólares)</a:t>
                      </a:r>
                      <a:endParaRPr lang="es-EC" sz="1600" b="1" dirty="0">
                        <a:solidFill>
                          <a:srgbClr val="943634"/>
                        </a:solidFill>
                        <a:latin typeface="Century Gothic" pitchFamily="34" charset="0"/>
                        <a:ea typeface="Calibri"/>
                        <a:cs typeface="Times New Roman"/>
                      </a:endParaRPr>
                    </a:p>
                  </a:txBody>
                  <a:tcPr marL="68580" marR="68580" marT="0" marB="0" anchor="ctr"/>
                </a:tc>
              </a:tr>
              <a:tr h="336443">
                <a:tc>
                  <a:txBody>
                    <a:bodyPr/>
                    <a:lstStyle/>
                    <a:p>
                      <a:pPr>
                        <a:spcAft>
                          <a:spcPts val="0"/>
                        </a:spcAft>
                      </a:pPr>
                      <a:r>
                        <a:rPr lang="es-EC" sz="1200" b="1">
                          <a:latin typeface="Century Gothic" pitchFamily="34" charset="0"/>
                        </a:rPr>
                        <a:t>Computadoras Portátiles</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1</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398,57</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398,57</a:t>
                      </a:r>
                      <a:endParaRPr lang="es-EC" sz="1600">
                        <a:solidFill>
                          <a:srgbClr val="943634"/>
                        </a:solidFill>
                        <a:latin typeface="Century Gothic" pitchFamily="34" charset="0"/>
                        <a:ea typeface="Calibri"/>
                        <a:cs typeface="Times New Roman"/>
                      </a:endParaRPr>
                    </a:p>
                  </a:txBody>
                  <a:tcPr marL="68580" marR="68580" marT="0" marB="0" anchor="ctr"/>
                </a:tc>
              </a:tr>
              <a:tr h="336443">
                <a:tc>
                  <a:txBody>
                    <a:bodyPr/>
                    <a:lstStyle/>
                    <a:p>
                      <a:pPr>
                        <a:spcAft>
                          <a:spcPts val="0"/>
                        </a:spcAft>
                      </a:pPr>
                      <a:r>
                        <a:rPr lang="es-EC" sz="1200" b="1">
                          <a:latin typeface="Century Gothic" pitchFamily="34" charset="0"/>
                        </a:rPr>
                        <a:t>Computadoras de escritorio</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2</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479,00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dirty="0">
                          <a:latin typeface="Century Gothic" pitchFamily="34" charset="0"/>
                        </a:rPr>
                        <a:t>958,00</a:t>
                      </a:r>
                      <a:endParaRPr lang="es-EC" sz="1600" dirty="0">
                        <a:solidFill>
                          <a:srgbClr val="943634"/>
                        </a:solidFill>
                        <a:latin typeface="Century Gothic" pitchFamily="34" charset="0"/>
                        <a:ea typeface="Calibri"/>
                        <a:cs typeface="Times New Roman"/>
                      </a:endParaRPr>
                    </a:p>
                  </a:txBody>
                  <a:tcPr marL="68580" marR="68580" marT="0" marB="0" anchor="ctr"/>
                </a:tc>
              </a:tr>
              <a:tr h="212379">
                <a:tc>
                  <a:txBody>
                    <a:bodyPr/>
                    <a:lstStyle/>
                    <a:p>
                      <a:pPr>
                        <a:spcAft>
                          <a:spcPts val="0"/>
                        </a:spcAft>
                      </a:pPr>
                      <a:r>
                        <a:rPr lang="es-EC" sz="1200" b="1">
                          <a:latin typeface="Century Gothic" pitchFamily="34" charset="0"/>
                        </a:rPr>
                        <a:t>Proyector</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1</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155,99</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155,99</a:t>
                      </a:r>
                      <a:endParaRPr lang="es-EC" sz="1600">
                        <a:solidFill>
                          <a:srgbClr val="943634"/>
                        </a:solidFill>
                        <a:latin typeface="Century Gothic" pitchFamily="34" charset="0"/>
                        <a:ea typeface="Calibri"/>
                        <a:cs typeface="Times New Roman"/>
                      </a:endParaRPr>
                    </a:p>
                  </a:txBody>
                  <a:tcPr marL="68580" marR="68580" marT="0" marB="0" anchor="ctr"/>
                </a:tc>
              </a:tr>
              <a:tr h="212379">
                <a:tc>
                  <a:txBody>
                    <a:bodyPr/>
                    <a:lstStyle/>
                    <a:p>
                      <a:pPr>
                        <a:spcAft>
                          <a:spcPts val="0"/>
                        </a:spcAft>
                      </a:pPr>
                      <a:r>
                        <a:rPr lang="es-EC" sz="1200" b="1">
                          <a:latin typeface="Century Gothic" pitchFamily="34" charset="0"/>
                        </a:rPr>
                        <a:t>Impresora</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2</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289,99</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579,98</a:t>
                      </a:r>
                      <a:endParaRPr lang="es-EC" sz="1600">
                        <a:solidFill>
                          <a:srgbClr val="943634"/>
                        </a:solidFill>
                        <a:latin typeface="Century Gothic" pitchFamily="34" charset="0"/>
                        <a:ea typeface="Calibri"/>
                        <a:cs typeface="Times New Roman"/>
                      </a:endParaRPr>
                    </a:p>
                  </a:txBody>
                  <a:tcPr marL="68580" marR="68580" marT="0" marB="0" anchor="ctr"/>
                </a:tc>
              </a:tr>
              <a:tr h="212379">
                <a:tc>
                  <a:txBody>
                    <a:bodyPr/>
                    <a:lstStyle/>
                    <a:p>
                      <a:pPr>
                        <a:spcAft>
                          <a:spcPts val="0"/>
                        </a:spcAft>
                      </a:pPr>
                      <a:r>
                        <a:rPr lang="es-EC" sz="1200" b="1" dirty="0">
                          <a:latin typeface="Century Gothic" pitchFamily="34" charset="0"/>
                        </a:rPr>
                        <a:t>Base Telefónica</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3</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117,99</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spcAft>
                          <a:spcPts val="0"/>
                        </a:spcAft>
                      </a:pPr>
                      <a:r>
                        <a:rPr lang="es-EC" sz="1200">
                          <a:latin typeface="Century Gothic" pitchFamily="34" charset="0"/>
                        </a:rPr>
                        <a:t>353,97</a:t>
                      </a:r>
                      <a:endParaRPr lang="es-EC" sz="1600">
                        <a:solidFill>
                          <a:srgbClr val="943634"/>
                        </a:solidFill>
                        <a:latin typeface="Century Gothic" pitchFamily="34" charset="0"/>
                        <a:ea typeface="Calibri"/>
                        <a:cs typeface="Times New Roman"/>
                      </a:endParaRPr>
                    </a:p>
                  </a:txBody>
                  <a:tcPr marL="68580" marR="68580" marT="0" marB="0" anchor="ctr"/>
                </a:tc>
              </a:tr>
              <a:tr h="212379">
                <a:tc gridSpan="3">
                  <a:txBody>
                    <a:bodyPr/>
                    <a:lstStyle/>
                    <a:p>
                      <a:pPr algn="ctr">
                        <a:spcAft>
                          <a:spcPts val="0"/>
                        </a:spcAft>
                      </a:pPr>
                      <a:r>
                        <a:rPr lang="es-EC" sz="1200" b="1" dirty="0">
                          <a:latin typeface="Century Gothic" pitchFamily="34" charset="0"/>
                        </a:rPr>
                        <a:t>TOTAL DE EQUIPOS DE COMPUTACIÓN</a:t>
                      </a:r>
                      <a:endParaRPr lang="es-EC" sz="1600" b="1" dirty="0">
                        <a:solidFill>
                          <a:srgbClr val="943634"/>
                        </a:solidFill>
                        <a:latin typeface="Century Gothic" pitchFamily="34" charset="0"/>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endParaRPr lang="es-EC" sz="1600" b="1" dirty="0">
                        <a:solidFill>
                          <a:srgbClr val="943634"/>
                        </a:solidFill>
                        <a:latin typeface="Century Gothic" pitchFamily="34" charset="0"/>
                      </a:endParaRPr>
                    </a:p>
                  </a:txBody>
                  <a:tcPr marL="68580" marR="68580" marT="0" marB="0" anchor="ctr"/>
                </a:tc>
                <a:tc>
                  <a:txBody>
                    <a:bodyPr/>
                    <a:lstStyle/>
                    <a:p>
                      <a:pPr algn="ctr">
                        <a:spcAft>
                          <a:spcPts val="0"/>
                        </a:spcAft>
                      </a:pPr>
                      <a:r>
                        <a:rPr lang="es-EC" sz="1200" b="1" dirty="0">
                          <a:latin typeface="Century Gothic" pitchFamily="34" charset="0"/>
                        </a:rPr>
                        <a:t> 2.446,51</a:t>
                      </a:r>
                      <a:endParaRPr lang="es-EC" sz="1600" b="1"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4" name="Rectangle 3"/>
          <p:cNvSpPr/>
          <p:nvPr/>
        </p:nvSpPr>
        <p:spPr>
          <a:xfrm>
            <a:off x="179512" y="1052736"/>
            <a:ext cx="3558987" cy="369332"/>
          </a:xfrm>
          <a:prstGeom prst="rect">
            <a:avLst/>
          </a:prstGeom>
        </p:spPr>
        <p:txBody>
          <a:bodyPr wrap="none">
            <a:spAutoFit/>
          </a:bodyPr>
          <a:lstStyle/>
          <a:p>
            <a:pPr algn="ctr"/>
            <a:r>
              <a:rPr lang="es-EC" b="1" i="1" dirty="0" smtClean="0">
                <a:latin typeface="Century Gothic" pitchFamily="34" charset="0"/>
              </a:rPr>
              <a:t>1. EQUIPOS DE COMPUTACIÓN</a:t>
            </a:r>
            <a:endParaRPr lang="es-EC" dirty="0"/>
          </a:p>
        </p:txBody>
      </p:sp>
      <p:sp>
        <p:nvSpPr>
          <p:cNvPr id="5" name="Rectangle 4"/>
          <p:cNvSpPr/>
          <p:nvPr/>
        </p:nvSpPr>
        <p:spPr>
          <a:xfrm>
            <a:off x="251520" y="3861048"/>
            <a:ext cx="2760691" cy="369332"/>
          </a:xfrm>
          <a:prstGeom prst="rect">
            <a:avLst/>
          </a:prstGeom>
        </p:spPr>
        <p:txBody>
          <a:bodyPr wrap="none">
            <a:spAutoFit/>
          </a:bodyPr>
          <a:lstStyle/>
          <a:p>
            <a:pPr algn="ctr"/>
            <a:r>
              <a:rPr lang="es-EC" b="1" i="1" dirty="0" smtClean="0">
                <a:latin typeface="Century Gothic" pitchFamily="34" charset="0"/>
              </a:rPr>
              <a:t>2. MUEBLES DE OFICINA</a:t>
            </a:r>
            <a:endParaRPr lang="es-EC" dirty="0"/>
          </a:p>
        </p:txBody>
      </p:sp>
      <p:graphicFrame>
        <p:nvGraphicFramePr>
          <p:cNvPr id="6" name="Table 5"/>
          <p:cNvGraphicFramePr>
            <a:graphicFrameLocks noGrp="1"/>
          </p:cNvGraphicFramePr>
          <p:nvPr/>
        </p:nvGraphicFramePr>
        <p:xfrm>
          <a:off x="1547664" y="4293096"/>
          <a:ext cx="7279261" cy="2323833"/>
        </p:xfrm>
        <a:graphic>
          <a:graphicData uri="http://schemas.openxmlformats.org/drawingml/2006/table">
            <a:tbl>
              <a:tblPr>
                <a:tableStyleId>{16D9F66E-5EB9-4882-86FB-DCBF35E3C3E4}</a:tableStyleId>
              </a:tblPr>
              <a:tblGrid>
                <a:gridCol w="2446476"/>
                <a:gridCol w="958603"/>
                <a:gridCol w="1214570"/>
                <a:gridCol w="1338984"/>
                <a:gridCol w="1320628"/>
              </a:tblGrid>
              <a:tr h="594283">
                <a:tc>
                  <a:txBody>
                    <a:bodyPr/>
                    <a:lstStyle/>
                    <a:p>
                      <a:pPr algn="ctr">
                        <a:lnSpc>
                          <a:spcPct val="115000"/>
                        </a:lnSpc>
                        <a:spcAft>
                          <a:spcPts val="0"/>
                        </a:spcAft>
                      </a:pPr>
                      <a:r>
                        <a:rPr lang="es-EC" sz="1200" b="1" dirty="0">
                          <a:latin typeface="Century Gothic" pitchFamily="34" charset="0"/>
                        </a:rPr>
                        <a:t>DETALLE</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UNIDAD DE MEDIDA</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CANTIDAD</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COSTO UNITARIO</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COSTO TOTAL (Dólares)</a:t>
                      </a:r>
                      <a:endParaRPr lang="es-EC" sz="1600" b="1" dirty="0">
                        <a:solidFill>
                          <a:srgbClr val="943634"/>
                        </a:solidFill>
                        <a:latin typeface="Century Gothic" pitchFamily="34" charset="0"/>
                        <a:ea typeface="Calibri"/>
                        <a:cs typeface="Times New Roman"/>
                      </a:endParaRPr>
                    </a:p>
                  </a:txBody>
                  <a:tcPr marL="68580" marR="68580" marT="0" marB="0" anchor="ctr"/>
                </a:tc>
              </a:tr>
              <a:tr h="297142">
                <a:tc>
                  <a:txBody>
                    <a:bodyPr/>
                    <a:lstStyle/>
                    <a:p>
                      <a:pPr algn="l">
                        <a:lnSpc>
                          <a:spcPct val="115000"/>
                        </a:lnSpc>
                        <a:spcAft>
                          <a:spcPts val="0"/>
                        </a:spcAft>
                      </a:pPr>
                      <a:r>
                        <a:rPr lang="es-EC" sz="1200" b="1">
                          <a:latin typeface="Century Gothic" pitchFamily="34" charset="0"/>
                        </a:rPr>
                        <a:t>Escritorio</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3</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120,00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360,00</a:t>
                      </a:r>
                      <a:endParaRPr lang="es-EC" sz="1600">
                        <a:solidFill>
                          <a:srgbClr val="943634"/>
                        </a:solidFill>
                        <a:latin typeface="Century Gothic" pitchFamily="34" charset="0"/>
                        <a:ea typeface="Calibri"/>
                        <a:cs typeface="Times New Roman"/>
                      </a:endParaRPr>
                    </a:p>
                  </a:txBody>
                  <a:tcPr marL="68580" marR="68580" marT="0" marB="0" anchor="ctr"/>
                </a:tc>
              </a:tr>
              <a:tr h="297142">
                <a:tc>
                  <a:txBody>
                    <a:bodyPr/>
                    <a:lstStyle/>
                    <a:p>
                      <a:pPr algn="l">
                        <a:lnSpc>
                          <a:spcPct val="115000"/>
                        </a:lnSpc>
                        <a:spcAft>
                          <a:spcPts val="0"/>
                        </a:spcAft>
                      </a:pPr>
                      <a:r>
                        <a:rPr lang="es-EC" sz="1200" b="1">
                          <a:latin typeface="Century Gothic" pitchFamily="34" charset="0"/>
                        </a:rPr>
                        <a:t>Silla Reclinable</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3</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50,00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150,00</a:t>
                      </a:r>
                      <a:endParaRPr lang="es-EC" sz="1600">
                        <a:solidFill>
                          <a:srgbClr val="943634"/>
                        </a:solidFill>
                        <a:latin typeface="Century Gothic" pitchFamily="34" charset="0"/>
                        <a:ea typeface="Calibri"/>
                        <a:cs typeface="Times New Roman"/>
                      </a:endParaRPr>
                    </a:p>
                  </a:txBody>
                  <a:tcPr marL="68580" marR="68580" marT="0" marB="0" anchor="ctr"/>
                </a:tc>
              </a:tr>
              <a:tr h="297142">
                <a:tc>
                  <a:txBody>
                    <a:bodyPr/>
                    <a:lstStyle/>
                    <a:p>
                      <a:pPr algn="l">
                        <a:lnSpc>
                          <a:spcPct val="115000"/>
                        </a:lnSpc>
                        <a:spcAft>
                          <a:spcPts val="0"/>
                        </a:spcAft>
                      </a:pPr>
                      <a:r>
                        <a:rPr lang="es-EC" sz="1200" b="1">
                          <a:latin typeface="Century Gothic" pitchFamily="34" charset="0"/>
                        </a:rPr>
                        <a:t>Sillas para visitantes</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7</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25,00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175,00</a:t>
                      </a:r>
                      <a:endParaRPr lang="es-EC" sz="1600">
                        <a:solidFill>
                          <a:srgbClr val="943634"/>
                        </a:solidFill>
                        <a:latin typeface="Century Gothic" pitchFamily="34" charset="0"/>
                        <a:ea typeface="Calibri"/>
                        <a:cs typeface="Times New Roman"/>
                      </a:endParaRPr>
                    </a:p>
                  </a:txBody>
                  <a:tcPr marL="68580" marR="68580" marT="0" marB="0" anchor="ctr"/>
                </a:tc>
              </a:tr>
              <a:tr h="297142">
                <a:tc>
                  <a:txBody>
                    <a:bodyPr/>
                    <a:lstStyle/>
                    <a:p>
                      <a:pPr algn="l">
                        <a:lnSpc>
                          <a:spcPct val="115000"/>
                        </a:lnSpc>
                        <a:spcAft>
                          <a:spcPts val="0"/>
                        </a:spcAft>
                      </a:pPr>
                      <a:r>
                        <a:rPr lang="es-EC" sz="1200" b="1">
                          <a:latin typeface="Century Gothic" pitchFamily="34" charset="0"/>
                        </a:rPr>
                        <a:t>Mesa Circular</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150,00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150,00</a:t>
                      </a:r>
                      <a:endParaRPr lang="es-EC" sz="1600">
                        <a:solidFill>
                          <a:srgbClr val="943634"/>
                        </a:solidFill>
                        <a:latin typeface="Century Gothic" pitchFamily="34" charset="0"/>
                        <a:ea typeface="Calibri"/>
                        <a:cs typeface="Times New Roman"/>
                      </a:endParaRPr>
                    </a:p>
                  </a:txBody>
                  <a:tcPr marL="68580" marR="68580" marT="0" marB="0" anchor="ctr"/>
                </a:tc>
              </a:tr>
              <a:tr h="297142">
                <a:tc>
                  <a:txBody>
                    <a:bodyPr/>
                    <a:lstStyle/>
                    <a:p>
                      <a:pPr algn="l">
                        <a:lnSpc>
                          <a:spcPct val="115000"/>
                        </a:lnSpc>
                        <a:spcAft>
                          <a:spcPts val="0"/>
                        </a:spcAft>
                      </a:pPr>
                      <a:r>
                        <a:rPr lang="es-EC" sz="1200" b="1" dirty="0">
                          <a:latin typeface="Century Gothic" pitchFamily="34" charset="0"/>
                        </a:rPr>
                        <a:t>Archivadores</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unidades</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3</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60,00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180,00</a:t>
                      </a:r>
                      <a:endParaRPr lang="es-EC" sz="1600">
                        <a:solidFill>
                          <a:srgbClr val="943634"/>
                        </a:solidFill>
                        <a:latin typeface="Century Gothic" pitchFamily="34" charset="0"/>
                        <a:ea typeface="Calibri"/>
                        <a:cs typeface="Times New Roman"/>
                      </a:endParaRPr>
                    </a:p>
                  </a:txBody>
                  <a:tcPr marL="68580" marR="68580" marT="0" marB="0" anchor="ctr"/>
                </a:tc>
              </a:tr>
              <a:tr h="224263">
                <a:tc gridSpan="3">
                  <a:txBody>
                    <a:bodyPr/>
                    <a:lstStyle/>
                    <a:p>
                      <a:pPr algn="ctr">
                        <a:lnSpc>
                          <a:spcPct val="115000"/>
                        </a:lnSpc>
                        <a:spcAft>
                          <a:spcPts val="0"/>
                        </a:spcAft>
                      </a:pPr>
                      <a:r>
                        <a:rPr lang="es-EC" sz="1200" b="1" dirty="0">
                          <a:latin typeface="Century Gothic" pitchFamily="34" charset="0"/>
                        </a:rPr>
                        <a:t>TOTAL MUEBLES Y ENSERES</a:t>
                      </a:r>
                      <a:endParaRPr lang="es-EC" sz="1600" b="1" dirty="0">
                        <a:solidFill>
                          <a:srgbClr val="943634"/>
                        </a:solidFill>
                        <a:latin typeface="Century Gothic" pitchFamily="34" charset="0"/>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endParaRPr lang="es-EC" sz="1600" b="1" dirty="0">
                        <a:solidFill>
                          <a:srgbClr val="943634"/>
                        </a:solidFill>
                        <a:latin typeface="Century Gothic" pitchFamily="34" charset="0"/>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 1.015,00</a:t>
                      </a:r>
                      <a:endParaRPr lang="es-EC" sz="1600" b="1" dirty="0">
                        <a:solidFill>
                          <a:srgbClr val="943634"/>
                        </a:solidFill>
                        <a:latin typeface="Century Gothic" pitchFamily="34" charset="0"/>
                        <a:ea typeface="Calibri"/>
                        <a:cs typeface="Times New Roman"/>
                      </a:endParaRPr>
                    </a:p>
                  </a:txBody>
                  <a:tcPr marL="68580" marR="68580" marT="0" marB="0" anchor="ctr"/>
                </a:tc>
              </a:tr>
            </a:tbl>
          </a:graphicData>
        </a:graphic>
      </p:graphicFrame>
      <p:pic>
        <p:nvPicPr>
          <p:cNvPr id="72706" name="Picture 2" descr="https://encrypted-tbn1.gstatic.com/images?q=tbn:ANd9GcSwFEHZl7GAUCurbRwidW2eh19kIiiHdEDyqDmI0Q6rdUkCPHSl"/>
          <p:cNvPicPr>
            <a:picLocks noChangeAspect="1" noChangeArrowheads="1"/>
          </p:cNvPicPr>
          <p:nvPr/>
        </p:nvPicPr>
        <p:blipFill>
          <a:blip r:embed="rId2" cstate="print"/>
          <a:srcRect/>
          <a:stretch>
            <a:fillRect/>
          </a:stretch>
        </p:blipFill>
        <p:spPr bwMode="auto">
          <a:xfrm>
            <a:off x="6732240" y="260648"/>
            <a:ext cx="1101080" cy="1101080"/>
          </a:xfrm>
          <a:prstGeom prst="rect">
            <a:avLst/>
          </a:prstGeom>
          <a:noFill/>
        </p:spPr>
      </p:pic>
      <p:pic>
        <p:nvPicPr>
          <p:cNvPr id="72708" name="Picture 4" descr="http://www.ar.all.biz/img/ar/catalog/12545.jpeg"/>
          <p:cNvPicPr>
            <a:picLocks noChangeAspect="1" noChangeArrowheads="1"/>
          </p:cNvPicPr>
          <p:nvPr/>
        </p:nvPicPr>
        <p:blipFill>
          <a:blip r:embed="rId3" cstate="print"/>
          <a:srcRect/>
          <a:stretch>
            <a:fillRect/>
          </a:stretch>
        </p:blipFill>
        <p:spPr bwMode="auto">
          <a:xfrm>
            <a:off x="251520" y="5301208"/>
            <a:ext cx="1239008" cy="80890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4665059" cy="400110"/>
          </a:xfrm>
          <a:prstGeom prst="rect">
            <a:avLst/>
          </a:prstGeom>
        </p:spPr>
        <p:txBody>
          <a:bodyPr wrap="none">
            <a:spAutoFit/>
          </a:bodyPr>
          <a:lstStyle/>
          <a:p>
            <a:pPr algn="ctr"/>
            <a:r>
              <a:rPr lang="es-EC" sz="2000" b="1" i="1" dirty="0" smtClean="0">
                <a:latin typeface="Century Gothic" pitchFamily="34" charset="0"/>
              </a:rPr>
              <a:t>INVERSIONES DE ACTIVOS DIFERIDOS</a:t>
            </a:r>
            <a:endParaRPr lang="es-EC" sz="2000" dirty="0"/>
          </a:p>
        </p:txBody>
      </p:sp>
      <p:graphicFrame>
        <p:nvGraphicFramePr>
          <p:cNvPr id="4" name="Table 3"/>
          <p:cNvGraphicFramePr>
            <a:graphicFrameLocks noGrp="1"/>
          </p:cNvGraphicFramePr>
          <p:nvPr/>
        </p:nvGraphicFramePr>
        <p:xfrm>
          <a:off x="251520" y="836712"/>
          <a:ext cx="6408711" cy="1944214"/>
        </p:xfrm>
        <a:graphic>
          <a:graphicData uri="http://schemas.openxmlformats.org/drawingml/2006/table">
            <a:tbl>
              <a:tblPr>
                <a:tableStyleId>{16D9F66E-5EB9-4882-86FB-DCBF35E3C3E4}</a:tableStyleId>
              </a:tblPr>
              <a:tblGrid>
                <a:gridCol w="3236707"/>
                <a:gridCol w="1919261"/>
                <a:gridCol w="1252743"/>
              </a:tblGrid>
              <a:tr h="514974">
                <a:tc>
                  <a:txBody>
                    <a:bodyPr/>
                    <a:lstStyle/>
                    <a:p>
                      <a:pPr algn="ctr">
                        <a:lnSpc>
                          <a:spcPct val="115000"/>
                        </a:lnSpc>
                        <a:spcAft>
                          <a:spcPts val="0"/>
                        </a:spcAft>
                      </a:pPr>
                      <a:r>
                        <a:rPr lang="es-EC" sz="1200" b="1" dirty="0">
                          <a:latin typeface="Century Gothic" pitchFamily="34" charset="0"/>
                        </a:rPr>
                        <a:t>DIFERIDOS</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a:latin typeface="Century Gothic" pitchFamily="34" charset="0"/>
                        </a:rPr>
                        <a:t>V.DOLARES</a:t>
                      </a:r>
                      <a:endParaRPr lang="es-EC" sz="16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b="1" dirty="0">
                          <a:latin typeface="Century Gothic" pitchFamily="34" charset="0"/>
                        </a:rPr>
                        <a:t>V.TOTAL (Dólares)</a:t>
                      </a:r>
                      <a:endParaRPr lang="es-EC" sz="1600" b="1" dirty="0">
                        <a:solidFill>
                          <a:srgbClr val="943634"/>
                        </a:solidFill>
                        <a:latin typeface="Century Gothic" pitchFamily="34" charset="0"/>
                        <a:ea typeface="Calibri"/>
                        <a:cs typeface="Times New Roman"/>
                      </a:endParaRPr>
                    </a:p>
                  </a:txBody>
                  <a:tcPr marL="68580" marR="68580" marT="0" marB="0" anchor="ctr"/>
                </a:tc>
              </a:tr>
              <a:tr h="357310">
                <a:tc>
                  <a:txBody>
                    <a:bodyPr/>
                    <a:lstStyle/>
                    <a:p>
                      <a:pPr>
                        <a:lnSpc>
                          <a:spcPct val="115000"/>
                        </a:lnSpc>
                        <a:spcAft>
                          <a:spcPts val="0"/>
                        </a:spcAft>
                      </a:pPr>
                      <a:r>
                        <a:rPr lang="es-EC" sz="1200" b="1" dirty="0">
                          <a:latin typeface="Century Gothic" pitchFamily="34" charset="0"/>
                        </a:rPr>
                        <a:t>Gastos Constitución</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1000,00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1000,00</a:t>
                      </a:r>
                      <a:endParaRPr lang="es-EC" sz="1600">
                        <a:solidFill>
                          <a:srgbClr val="943634"/>
                        </a:solidFill>
                        <a:latin typeface="Century Gothic" pitchFamily="34" charset="0"/>
                        <a:ea typeface="Calibri"/>
                        <a:cs typeface="Times New Roman"/>
                      </a:endParaRPr>
                    </a:p>
                  </a:txBody>
                  <a:tcPr marL="68580" marR="68580" marT="0" marB="0" anchor="ctr"/>
                </a:tc>
              </a:tr>
              <a:tr h="357310">
                <a:tc>
                  <a:txBody>
                    <a:bodyPr/>
                    <a:lstStyle/>
                    <a:p>
                      <a:pPr>
                        <a:lnSpc>
                          <a:spcPct val="115000"/>
                        </a:lnSpc>
                        <a:spcAft>
                          <a:spcPts val="0"/>
                        </a:spcAft>
                      </a:pPr>
                      <a:r>
                        <a:rPr lang="es-EC" sz="1200" b="1" dirty="0">
                          <a:latin typeface="Century Gothic" pitchFamily="34" charset="0"/>
                        </a:rPr>
                        <a:t>Permisos, Marcas y Patentes</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500,00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500,00</a:t>
                      </a:r>
                      <a:endParaRPr lang="es-EC" sz="1600">
                        <a:solidFill>
                          <a:srgbClr val="943634"/>
                        </a:solidFill>
                        <a:latin typeface="Century Gothic" pitchFamily="34" charset="0"/>
                        <a:ea typeface="Calibri"/>
                        <a:cs typeface="Times New Roman"/>
                      </a:endParaRPr>
                    </a:p>
                  </a:txBody>
                  <a:tcPr marL="68580" marR="68580" marT="0" marB="0" anchor="ctr"/>
                </a:tc>
              </a:tr>
              <a:tr h="357310">
                <a:tc>
                  <a:txBody>
                    <a:bodyPr/>
                    <a:lstStyle/>
                    <a:p>
                      <a:pPr>
                        <a:lnSpc>
                          <a:spcPct val="115000"/>
                        </a:lnSpc>
                        <a:spcAft>
                          <a:spcPts val="0"/>
                        </a:spcAft>
                      </a:pPr>
                      <a:r>
                        <a:rPr lang="es-EC" sz="1200" b="1" dirty="0">
                          <a:latin typeface="Century Gothic" pitchFamily="34" charset="0"/>
                        </a:rPr>
                        <a:t>Gastos de Estudio de Factibilidad</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600,00</a:t>
                      </a:r>
                      <a:endParaRPr lang="es-EC" sz="160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a:latin typeface="Century Gothic" pitchFamily="34" charset="0"/>
                        </a:rPr>
                        <a:t>600,00</a:t>
                      </a:r>
                      <a:endParaRPr lang="es-EC" sz="1600">
                        <a:solidFill>
                          <a:srgbClr val="943634"/>
                        </a:solidFill>
                        <a:latin typeface="Century Gothic" pitchFamily="34" charset="0"/>
                        <a:ea typeface="Calibri"/>
                        <a:cs typeface="Times New Roman"/>
                      </a:endParaRPr>
                    </a:p>
                  </a:txBody>
                  <a:tcPr marL="68580" marR="68580" marT="0" marB="0" anchor="ctr"/>
                </a:tc>
              </a:tr>
              <a:tr h="357310">
                <a:tc>
                  <a:txBody>
                    <a:bodyPr/>
                    <a:lstStyle/>
                    <a:p>
                      <a:pPr>
                        <a:lnSpc>
                          <a:spcPct val="115000"/>
                        </a:lnSpc>
                        <a:spcAft>
                          <a:spcPts val="0"/>
                        </a:spcAft>
                      </a:pPr>
                      <a:r>
                        <a:rPr lang="es-EC" sz="1200" b="1" dirty="0">
                          <a:latin typeface="Century Gothic" pitchFamily="34" charset="0"/>
                        </a:rPr>
                        <a:t>TOTAL DE ACTIVOS DIFERIDOS</a:t>
                      </a:r>
                      <a:endParaRPr lang="es-EC" sz="1600" b="1" dirty="0">
                        <a:solidFill>
                          <a:srgbClr val="943634"/>
                        </a:solidFill>
                        <a:latin typeface="Century Gothic" pitchFamily="34" charset="0"/>
                        <a:ea typeface="Calibri"/>
                        <a:cs typeface="Times New Roman"/>
                      </a:endParaRPr>
                    </a:p>
                  </a:txBody>
                  <a:tcPr marL="68580" marR="68580" marT="0" marB="0" anchor="ctr"/>
                </a:tc>
                <a:tc>
                  <a:txBody>
                    <a:bodyPr/>
                    <a:lstStyle/>
                    <a:p>
                      <a:endParaRPr lang="es-EC" sz="1600" dirty="0">
                        <a:solidFill>
                          <a:srgbClr val="943634"/>
                        </a:solidFill>
                        <a:latin typeface="Century Gothic" pitchFamily="34" charset="0"/>
                      </a:endParaRPr>
                    </a:p>
                  </a:txBody>
                  <a:tcPr marL="68580" marR="68580" marT="0" marB="0" anchor="ctr"/>
                </a:tc>
                <a:tc>
                  <a:txBody>
                    <a:bodyPr/>
                    <a:lstStyle/>
                    <a:p>
                      <a:pPr algn="ctr">
                        <a:lnSpc>
                          <a:spcPct val="115000"/>
                        </a:lnSpc>
                        <a:spcAft>
                          <a:spcPts val="0"/>
                        </a:spcAft>
                      </a:pPr>
                      <a:r>
                        <a:rPr lang="es-EC" sz="1200" dirty="0">
                          <a:latin typeface="Century Gothic" pitchFamily="34" charset="0"/>
                        </a:rPr>
                        <a:t> 2.100,00</a:t>
                      </a:r>
                      <a:endParaRPr lang="es-EC" sz="1600"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5" name="Rectangle 4"/>
          <p:cNvSpPr/>
          <p:nvPr/>
        </p:nvSpPr>
        <p:spPr>
          <a:xfrm>
            <a:off x="4716016" y="3140968"/>
            <a:ext cx="2778326" cy="400110"/>
          </a:xfrm>
          <a:prstGeom prst="rect">
            <a:avLst/>
          </a:prstGeom>
        </p:spPr>
        <p:txBody>
          <a:bodyPr wrap="none">
            <a:spAutoFit/>
          </a:bodyPr>
          <a:lstStyle/>
          <a:p>
            <a:pPr algn="ctr"/>
            <a:r>
              <a:rPr lang="es-EC" sz="2000" b="1" i="1" dirty="0" smtClean="0">
                <a:latin typeface="Century Gothic" pitchFamily="34" charset="0"/>
              </a:rPr>
              <a:t>CAPITAL DE TRABAJO</a:t>
            </a:r>
            <a:endParaRPr lang="es-EC" sz="2000" dirty="0"/>
          </a:p>
        </p:txBody>
      </p:sp>
      <p:graphicFrame>
        <p:nvGraphicFramePr>
          <p:cNvPr id="6" name="Table 5"/>
          <p:cNvGraphicFramePr>
            <a:graphicFrameLocks noGrp="1"/>
          </p:cNvGraphicFramePr>
          <p:nvPr/>
        </p:nvGraphicFramePr>
        <p:xfrm>
          <a:off x="2555776" y="3789040"/>
          <a:ext cx="6192688" cy="2376263"/>
        </p:xfrm>
        <a:graphic>
          <a:graphicData uri="http://schemas.openxmlformats.org/drawingml/2006/table">
            <a:tbl>
              <a:tblPr>
                <a:tableStyleId>{16D9F66E-5EB9-4882-86FB-DCBF35E3C3E4}</a:tableStyleId>
              </a:tblPr>
              <a:tblGrid>
                <a:gridCol w="4651675"/>
                <a:gridCol w="293885"/>
                <a:gridCol w="1247128"/>
              </a:tblGrid>
              <a:tr h="264349">
                <a:tc gridSpan="2">
                  <a:txBody>
                    <a:bodyPr/>
                    <a:lstStyle/>
                    <a:p>
                      <a:pPr algn="ctr">
                        <a:lnSpc>
                          <a:spcPct val="115000"/>
                        </a:lnSpc>
                        <a:spcAft>
                          <a:spcPts val="0"/>
                        </a:spcAft>
                      </a:pPr>
                      <a:r>
                        <a:rPr lang="es-EC" sz="1200" b="1" dirty="0">
                          <a:latin typeface="Century Gothic" pitchFamily="34" charset="0"/>
                        </a:rPr>
                        <a:t>CAPITAL DE TRABAJO</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3 meses</a:t>
                      </a:r>
                      <a:endParaRPr lang="es-EC" sz="160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a:lnSpc>
                          <a:spcPct val="115000"/>
                        </a:lnSpc>
                        <a:spcAft>
                          <a:spcPts val="0"/>
                        </a:spcAft>
                      </a:pPr>
                      <a:r>
                        <a:rPr lang="es-EC" sz="1200" b="1" dirty="0">
                          <a:latin typeface="Century Gothic" pitchFamily="34" charset="0"/>
                        </a:rPr>
                        <a:t>Insumos de Oficina</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477,90</a:t>
                      </a:r>
                      <a:endParaRPr lang="es-EC" sz="160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a:lnSpc>
                          <a:spcPct val="115000"/>
                        </a:lnSpc>
                        <a:spcAft>
                          <a:spcPts val="0"/>
                        </a:spcAft>
                      </a:pPr>
                      <a:r>
                        <a:rPr lang="es-EC" sz="1200" b="1" dirty="0">
                          <a:latin typeface="Century Gothic" pitchFamily="34" charset="0"/>
                        </a:rPr>
                        <a:t>Mano de obra directa e indirecta</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4650,00</a:t>
                      </a:r>
                      <a:endParaRPr lang="es-EC" sz="160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a:lnSpc>
                          <a:spcPct val="115000"/>
                        </a:lnSpc>
                        <a:spcAft>
                          <a:spcPts val="0"/>
                        </a:spcAft>
                      </a:pPr>
                      <a:r>
                        <a:rPr lang="es-EC" sz="1200" b="1" dirty="0">
                          <a:latin typeface="Century Gothic" pitchFamily="34" charset="0"/>
                        </a:rPr>
                        <a:t>Servicios básicos</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264,00</a:t>
                      </a:r>
                      <a:endParaRPr lang="es-EC" sz="160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a:lnSpc>
                          <a:spcPct val="115000"/>
                        </a:lnSpc>
                        <a:spcAft>
                          <a:spcPts val="0"/>
                        </a:spcAft>
                      </a:pPr>
                      <a:r>
                        <a:rPr lang="es-EC" sz="1200" b="1" dirty="0">
                          <a:latin typeface="Century Gothic" pitchFamily="34" charset="0"/>
                        </a:rPr>
                        <a:t>Gasto de Publicidad</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575,00</a:t>
                      </a:r>
                      <a:endParaRPr lang="es-EC" sz="160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a:lnSpc>
                          <a:spcPct val="115000"/>
                        </a:lnSpc>
                        <a:spcAft>
                          <a:spcPts val="0"/>
                        </a:spcAft>
                      </a:pPr>
                      <a:r>
                        <a:rPr lang="es-EC" sz="1200" b="1" dirty="0">
                          <a:latin typeface="Century Gothic" pitchFamily="34" charset="0"/>
                        </a:rPr>
                        <a:t>Útiles de Limpieza</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a:latin typeface="Century Gothic" pitchFamily="34" charset="0"/>
                        </a:rPr>
                        <a:t>132,00</a:t>
                      </a:r>
                      <a:endParaRPr lang="es-EC" sz="1600">
                        <a:solidFill>
                          <a:schemeClr val="tx1"/>
                        </a:solidFill>
                        <a:latin typeface="Century Gothic" pitchFamily="34" charset="0"/>
                        <a:ea typeface="Calibri"/>
                        <a:cs typeface="Times New Roman"/>
                      </a:endParaRPr>
                    </a:p>
                  </a:txBody>
                  <a:tcPr marL="68580" marR="68580" marT="0" marB="0" anchor="ctr"/>
                </a:tc>
              </a:tr>
              <a:tr h="301702">
                <a:tc>
                  <a:txBody>
                    <a:bodyPr/>
                    <a:lstStyle/>
                    <a:p>
                      <a:pPr>
                        <a:lnSpc>
                          <a:spcPct val="115000"/>
                        </a:lnSpc>
                        <a:spcAft>
                          <a:spcPts val="0"/>
                        </a:spcAft>
                      </a:pPr>
                      <a:r>
                        <a:rPr lang="es-EC" sz="1200" b="1" dirty="0">
                          <a:latin typeface="Century Gothic" pitchFamily="34" charset="0"/>
                        </a:rPr>
                        <a:t>Gasto Arriendo</a:t>
                      </a:r>
                      <a:endParaRPr lang="es-EC" sz="1600" b="1" dirty="0">
                        <a:solidFill>
                          <a:schemeClr val="tx1"/>
                        </a:solidFill>
                        <a:latin typeface="Century Gothic" pitchFamily="34" charset="0"/>
                        <a:ea typeface="Calibri"/>
                        <a:cs typeface="Times New Roman"/>
                      </a:endParaRPr>
                    </a:p>
                  </a:txBody>
                  <a:tcPr marL="68580" marR="68580" marT="0" marB="0" anchor="ctr"/>
                </a:tc>
                <a:tc>
                  <a:txBody>
                    <a:bodyPr/>
                    <a:lstStyle/>
                    <a:p>
                      <a:pPr>
                        <a:lnSpc>
                          <a:spcPct val="115000"/>
                        </a:lnSpc>
                        <a:spcAft>
                          <a:spcPts val="0"/>
                        </a:spcAft>
                      </a:pPr>
                      <a:r>
                        <a:rPr lang="es-EC" sz="1200">
                          <a:latin typeface="Century Gothic" pitchFamily="34" charset="0"/>
                        </a:rPr>
                        <a:t> </a:t>
                      </a:r>
                      <a:endParaRPr lang="es-EC" sz="1600">
                        <a:solidFill>
                          <a:schemeClr val="tx1"/>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200" dirty="0">
                          <a:latin typeface="Century Gothic" pitchFamily="34" charset="0"/>
                        </a:rPr>
                        <a:t>750,00</a:t>
                      </a:r>
                      <a:endParaRPr lang="es-EC" sz="1600" dirty="0">
                        <a:solidFill>
                          <a:schemeClr val="tx1"/>
                        </a:solidFill>
                        <a:latin typeface="Century Gothic" pitchFamily="34" charset="0"/>
                        <a:ea typeface="Calibri"/>
                        <a:cs typeface="Times New Roman"/>
                      </a:endParaRPr>
                    </a:p>
                  </a:txBody>
                  <a:tcPr marL="68580" marR="68580" marT="0" marB="0" anchor="ctr"/>
                </a:tc>
              </a:tr>
              <a:tr h="301702">
                <a:tc gridSpan="2">
                  <a:txBody>
                    <a:bodyPr/>
                    <a:lstStyle/>
                    <a:p>
                      <a:pPr indent="254000" algn="r">
                        <a:lnSpc>
                          <a:spcPct val="115000"/>
                        </a:lnSpc>
                        <a:spcAft>
                          <a:spcPts val="0"/>
                        </a:spcAft>
                      </a:pPr>
                      <a:r>
                        <a:rPr lang="es-EC" sz="1200" b="1" dirty="0">
                          <a:latin typeface="Century Gothic" pitchFamily="34" charset="0"/>
                        </a:rPr>
                        <a:t>TOTAL </a:t>
                      </a:r>
                      <a:endParaRPr lang="es-EC" sz="1600" b="1" dirty="0">
                        <a:solidFill>
                          <a:schemeClr val="tx1"/>
                        </a:solidFill>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200" b="1" dirty="0">
                          <a:latin typeface="Century Gothic" pitchFamily="34" charset="0"/>
                        </a:rPr>
                        <a:t>6.848,90</a:t>
                      </a:r>
                      <a:endParaRPr lang="es-EC" sz="1600" b="1" dirty="0">
                        <a:solidFill>
                          <a:schemeClr val="tx1"/>
                        </a:solidFill>
                        <a:latin typeface="Century Gothic" pitchFamily="34" charset="0"/>
                        <a:ea typeface="Calibri"/>
                        <a:cs typeface="Times New Roman"/>
                      </a:endParaRPr>
                    </a:p>
                  </a:txBody>
                  <a:tcPr marL="68580" marR="68580" marT="0" marB="0" anchor="ctr"/>
                </a:tc>
              </a:tr>
            </a:tbl>
          </a:graphicData>
        </a:graphic>
      </p:graphicFrame>
      <p:pic>
        <p:nvPicPr>
          <p:cNvPr id="68610" name="Picture 2" descr="http://www.iasesoria.com/blog/wp-content/uploads/2012/02/shutterstock_93877567.jpg"/>
          <p:cNvPicPr>
            <a:picLocks noChangeAspect="1" noChangeArrowheads="1"/>
          </p:cNvPicPr>
          <p:nvPr/>
        </p:nvPicPr>
        <p:blipFill>
          <a:blip r:embed="rId2" cstate="print"/>
          <a:srcRect/>
          <a:stretch>
            <a:fillRect/>
          </a:stretch>
        </p:blipFill>
        <p:spPr bwMode="auto">
          <a:xfrm>
            <a:off x="7101036" y="908720"/>
            <a:ext cx="2042964" cy="1574465"/>
          </a:xfrm>
          <a:prstGeom prst="rect">
            <a:avLst/>
          </a:prstGeom>
          <a:ln>
            <a:noFill/>
          </a:ln>
          <a:effectLst>
            <a:outerShdw blurRad="292100" dist="139700" dir="2700000" algn="tl" rotWithShape="0">
              <a:srgbClr val="333333">
                <a:alpha val="65000"/>
              </a:srgbClr>
            </a:outerShdw>
          </a:effectLst>
        </p:spPr>
      </p:pic>
      <p:pic>
        <p:nvPicPr>
          <p:cNvPr id="8" name="Picture 4" descr="https://encrypted-tbn0.gstatic.com/images?q=tbn:ANd9GcT5X99GHVEdqvNAgLl33_QUAW-PAz-PEsE3ijDDETs1O8AIKdhx"/>
          <p:cNvPicPr>
            <a:picLocks noChangeAspect="1" noChangeArrowheads="1"/>
          </p:cNvPicPr>
          <p:nvPr/>
        </p:nvPicPr>
        <p:blipFill>
          <a:blip r:embed="rId3" cstate="print"/>
          <a:srcRect/>
          <a:stretch>
            <a:fillRect/>
          </a:stretch>
        </p:blipFill>
        <p:spPr bwMode="auto">
          <a:xfrm>
            <a:off x="251520" y="4869160"/>
            <a:ext cx="2171628" cy="1656184"/>
          </a:xfrm>
          <a:prstGeom prst="rect">
            <a:avLst/>
          </a:prstGeom>
          <a:noFill/>
        </p:spPr>
      </p:pic>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4572000" cy="2062103"/>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r>
              <a:rPr lang="es-EC" sz="2000" b="1" dirty="0" smtClean="0">
                <a:latin typeface="Century Gothic" pitchFamily="34" charset="0"/>
              </a:rPr>
              <a:t>Objetivo General</a:t>
            </a:r>
          </a:p>
          <a:p>
            <a:endParaRPr lang="es-EC" dirty="0" smtClean="0">
              <a:latin typeface="Century Gothic" pitchFamily="34" charset="0"/>
            </a:endParaRPr>
          </a:p>
          <a:p>
            <a:r>
              <a:rPr lang="es-EC" dirty="0" smtClean="0">
                <a:latin typeface="Century Gothic" pitchFamily="34" charset="0"/>
              </a:rPr>
              <a:t>Determinar la viabilidad, para la creación de una microempresa de asesoría  tributaría y contable en la parroquia de Amaguaña, provincia de Pichincha.</a:t>
            </a:r>
            <a:endParaRPr lang="es-EC" dirty="0">
              <a:latin typeface="Century Gothic" pitchFamily="34" charset="0"/>
            </a:endParaRPr>
          </a:p>
        </p:txBody>
      </p:sp>
      <p:graphicFrame>
        <p:nvGraphicFramePr>
          <p:cNvPr id="3" name="Diagram 2"/>
          <p:cNvGraphicFramePr/>
          <p:nvPr/>
        </p:nvGraphicFramePr>
        <p:xfrm>
          <a:off x="2123728" y="2636912"/>
          <a:ext cx="66000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364088" y="620688"/>
            <a:ext cx="1626643" cy="1626643"/>
          </a:xfrm>
          <a:prstGeom prst="rect">
            <a:avLst/>
          </a:prstGeom>
          <a:blipFill rotWithShape="0">
            <a:blip r:embed="rId7"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4180953" cy="400110"/>
          </a:xfrm>
          <a:prstGeom prst="rect">
            <a:avLst/>
          </a:prstGeom>
        </p:spPr>
        <p:txBody>
          <a:bodyPr wrap="none">
            <a:spAutoFit/>
          </a:bodyPr>
          <a:lstStyle/>
          <a:p>
            <a:pPr algn="ctr"/>
            <a:r>
              <a:rPr lang="es-EC" sz="2000" b="1" i="1" dirty="0" smtClean="0">
                <a:latin typeface="Century Gothic" pitchFamily="34" charset="0"/>
              </a:rPr>
              <a:t>CRONOGRAMA DE INVERSIONES</a:t>
            </a:r>
            <a:endParaRPr lang="es-EC" sz="2000" dirty="0"/>
          </a:p>
        </p:txBody>
      </p:sp>
      <p:pic>
        <p:nvPicPr>
          <p:cNvPr id="80898" name="Picture 2" descr="http://lyd.org/wp-content/themes/LYD/files_mf/financiamiento201433.jpg"/>
          <p:cNvPicPr>
            <a:picLocks noChangeAspect="1" noChangeArrowheads="1"/>
          </p:cNvPicPr>
          <p:nvPr/>
        </p:nvPicPr>
        <p:blipFill>
          <a:blip r:embed="rId2" cstate="print"/>
          <a:srcRect/>
          <a:stretch>
            <a:fillRect/>
          </a:stretch>
        </p:blipFill>
        <p:spPr bwMode="auto">
          <a:xfrm>
            <a:off x="7607829" y="332656"/>
            <a:ext cx="1536171" cy="1152128"/>
          </a:xfrm>
          <a:prstGeom prst="rect">
            <a:avLst/>
          </a:prstGeom>
          <a:noFill/>
        </p:spPr>
      </p:pic>
      <p:graphicFrame>
        <p:nvGraphicFramePr>
          <p:cNvPr id="6" name="Table 5"/>
          <p:cNvGraphicFramePr>
            <a:graphicFrameLocks noGrp="1"/>
          </p:cNvGraphicFramePr>
          <p:nvPr/>
        </p:nvGraphicFramePr>
        <p:xfrm>
          <a:off x="251521" y="836712"/>
          <a:ext cx="7128793" cy="5863276"/>
        </p:xfrm>
        <a:graphic>
          <a:graphicData uri="http://schemas.openxmlformats.org/drawingml/2006/table">
            <a:tbl>
              <a:tblPr>
                <a:tableStyleId>{08FB837D-C827-4EFA-A057-4D05807E0F7C}</a:tableStyleId>
              </a:tblPr>
              <a:tblGrid>
                <a:gridCol w="2838205"/>
                <a:gridCol w="983955"/>
                <a:gridCol w="512273"/>
                <a:gridCol w="880037"/>
                <a:gridCol w="880037"/>
                <a:gridCol w="517143"/>
                <a:gridCol w="517143"/>
              </a:tblGrid>
              <a:tr h="238240">
                <a:tc rowSpan="2">
                  <a:txBody>
                    <a:bodyPr/>
                    <a:lstStyle/>
                    <a:p>
                      <a:pPr algn="ctr">
                        <a:spcAft>
                          <a:spcPts val="0"/>
                        </a:spcAft>
                      </a:pPr>
                      <a:r>
                        <a:rPr lang="es-EC" sz="1400" b="1" dirty="0">
                          <a:latin typeface="Century Gothic" pitchFamily="34" charset="0"/>
                        </a:rPr>
                        <a:t>DESCRIPCIÓN</a:t>
                      </a:r>
                      <a:endParaRPr lang="es-EC" sz="1400" b="1" dirty="0">
                        <a:solidFill>
                          <a:schemeClr val="tx1"/>
                        </a:solidFill>
                        <a:latin typeface="Century Gothic" pitchFamily="34" charset="0"/>
                        <a:ea typeface="Calibri"/>
                        <a:cs typeface="Times New Roman"/>
                      </a:endParaRPr>
                    </a:p>
                  </a:txBody>
                  <a:tcPr marL="38603" marR="38603" marT="0" marB="0" anchor="ctr"/>
                </a:tc>
                <a:tc gridSpan="6">
                  <a:txBody>
                    <a:bodyPr/>
                    <a:lstStyle/>
                    <a:p>
                      <a:pPr algn="ctr">
                        <a:spcAft>
                          <a:spcPts val="0"/>
                        </a:spcAft>
                      </a:pPr>
                      <a:r>
                        <a:rPr lang="es-EC" sz="1400" dirty="0">
                          <a:latin typeface="Century Gothic" pitchFamily="34" charset="0"/>
                        </a:rPr>
                        <a:t>AÑOS</a:t>
                      </a:r>
                      <a:endParaRPr lang="es-EC" sz="1400" dirty="0">
                        <a:solidFill>
                          <a:schemeClr val="tx1"/>
                        </a:solidFill>
                        <a:latin typeface="Century Gothic" pitchFamily="34" charset="0"/>
                        <a:ea typeface="Calibri"/>
                        <a:cs typeface="Times New Roman"/>
                      </a:endParaRPr>
                    </a:p>
                  </a:txBody>
                  <a:tcPr marL="38603" marR="3860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8240">
                <a:tc vMerge="1">
                  <a:txBody>
                    <a:bodyPr/>
                    <a:lstStyle/>
                    <a:p>
                      <a:endParaRPr lang="es-EC"/>
                    </a:p>
                  </a:txBody>
                  <a:tcPr/>
                </a:tc>
                <a:tc>
                  <a:txBody>
                    <a:bodyPr/>
                    <a:lstStyle/>
                    <a:p>
                      <a:pPr algn="ctr">
                        <a:spcAft>
                          <a:spcPts val="0"/>
                        </a:spcAft>
                      </a:pPr>
                      <a:r>
                        <a:rPr lang="es-EC" sz="1400">
                          <a:latin typeface="Century Gothic" pitchFamily="34" charset="0"/>
                        </a:rPr>
                        <a:t>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1</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2</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3</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dirty="0">
                          <a:latin typeface="Century Gothic" pitchFamily="34" charset="0"/>
                        </a:rPr>
                        <a:t>4</a:t>
                      </a:r>
                      <a:endParaRPr lang="es-EC" sz="1400"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5</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a:latin typeface="Century Gothic" pitchFamily="34" charset="0"/>
                        </a:rPr>
                        <a:t>ACTIVOS FIJOS</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smtClean="0">
                          <a:latin typeface="Century Gothic" pitchFamily="34" charset="0"/>
                        </a:rPr>
                        <a:t>Muebles y enseres</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r>
                        <a:rPr lang="es-EC" sz="1400" dirty="0" smtClean="0">
                          <a:latin typeface="Century Gothic" pitchFamily="34" charset="0"/>
                        </a:rPr>
                        <a:t>1.015,00</a:t>
                      </a:r>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smtClean="0">
                          <a:latin typeface="Century Gothic" pitchFamily="34" charset="0"/>
                        </a:rPr>
                        <a:t>Equipos de computación</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r>
                        <a:rPr lang="es-EC" sz="1400" dirty="0" smtClean="0">
                          <a:latin typeface="Century Gothic" pitchFamily="34" charset="0"/>
                        </a:rPr>
                        <a:t>2.210,53</a:t>
                      </a:r>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393297">
                <a:tc>
                  <a:txBody>
                    <a:bodyPr/>
                    <a:lstStyle/>
                    <a:p>
                      <a:pPr>
                        <a:spcAft>
                          <a:spcPts val="0"/>
                        </a:spcAft>
                      </a:pPr>
                      <a:r>
                        <a:rPr lang="es-EC" sz="1400" b="1" dirty="0">
                          <a:latin typeface="Century Gothic" pitchFamily="34" charset="0"/>
                        </a:rPr>
                        <a:t>a) Total de Activos Fijo</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3.225,53</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endParaRPr lang="es-EC" sz="1400" b="1">
                        <a:solidFill>
                          <a:schemeClr val="tx1"/>
                        </a:solidFill>
                        <a:latin typeface="Century Gothic" pitchFamily="34" charset="0"/>
                      </a:endParaRPr>
                    </a:p>
                  </a:txBody>
                  <a:tcPr marL="38603" marR="38603" marT="0" marB="0" anchor="ctr"/>
                </a:tc>
                <a:tc>
                  <a:txBody>
                    <a:bodyPr/>
                    <a:lstStyle/>
                    <a:p>
                      <a:endParaRPr lang="es-EC" sz="1400" b="1" dirty="0">
                        <a:solidFill>
                          <a:schemeClr val="tx1"/>
                        </a:solidFill>
                        <a:latin typeface="Century Gothic" pitchFamily="34" charset="0"/>
                      </a:endParaRPr>
                    </a:p>
                  </a:txBody>
                  <a:tcPr marL="38603" marR="38603" marT="0" marB="0" anchor="ctr"/>
                </a:tc>
                <a:tc>
                  <a:txBody>
                    <a:bodyPr/>
                    <a:lstStyle/>
                    <a:p>
                      <a:pPr algn="ctr">
                        <a:spcAft>
                          <a:spcPts val="0"/>
                        </a:spcAft>
                      </a:pPr>
                      <a:r>
                        <a:rPr lang="es-EC" sz="1400" b="1">
                          <a:latin typeface="Century Gothic" pitchFamily="34" charset="0"/>
                        </a:rPr>
                        <a:t>2.210,53</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endParaRPr lang="es-EC" sz="1400" b="1" dirty="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 </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a:latin typeface="Century Gothic" pitchFamily="34" charset="0"/>
                        </a:rPr>
                        <a:t>ACTIVOS DIFERIDOS</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a:latin typeface="Century Gothic" pitchFamily="34" charset="0"/>
                        </a:rPr>
                        <a:t>b)  Total Activos Diferidos</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2.100,00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411402">
                <a:tc>
                  <a:txBody>
                    <a:bodyPr/>
                    <a:lstStyle/>
                    <a:p>
                      <a:pPr>
                        <a:spcAft>
                          <a:spcPts val="0"/>
                        </a:spcAft>
                      </a:pPr>
                      <a:r>
                        <a:rPr lang="es-EC" sz="1400" b="1" dirty="0">
                          <a:latin typeface="Century Gothic" pitchFamily="34" charset="0"/>
                        </a:rPr>
                        <a:t>TOTAL DE INVERSIONES FIJAS (a+b) </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5.325,53</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 </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a:latin typeface="Century Gothic" pitchFamily="34" charset="0"/>
                        </a:rPr>
                        <a:t>CAPITAL DE TRABAJO</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Insumos de Oficina</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477,90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411402">
                <a:tc>
                  <a:txBody>
                    <a:bodyPr/>
                    <a:lstStyle/>
                    <a:p>
                      <a:pPr>
                        <a:spcAft>
                          <a:spcPts val="0"/>
                        </a:spcAft>
                      </a:pPr>
                      <a:r>
                        <a:rPr lang="es-EC" sz="1400" b="1">
                          <a:latin typeface="Century Gothic" pitchFamily="34" charset="0"/>
                        </a:rPr>
                        <a:t>Mano de obra directa e indirecta</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4.650,00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Servicios básicos</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264,00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dirty="0">
                          <a:latin typeface="Century Gothic" pitchFamily="34" charset="0"/>
                        </a:rPr>
                        <a:t>Gastos de Publicidad</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575,00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pPr>
                        <a:spcAft>
                          <a:spcPts val="0"/>
                        </a:spcAft>
                      </a:pPr>
                      <a:r>
                        <a:rPr lang="es-EC" sz="1400">
                          <a:latin typeface="Century Gothic" pitchFamily="34" charset="0"/>
                        </a:rPr>
                        <a:t> </a:t>
                      </a:r>
                      <a:endParaRPr lang="es-EC" sz="140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Útiles de Limpieza</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132,00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Gastos de Arriendo</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a:latin typeface="Century Gothic" pitchFamily="34" charset="0"/>
                        </a:rPr>
                        <a:t>750,00</a:t>
                      </a:r>
                      <a:endParaRPr lang="es-EC" sz="1400">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dirty="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411402">
                <a:tc>
                  <a:txBody>
                    <a:bodyPr/>
                    <a:lstStyle/>
                    <a:p>
                      <a:pPr>
                        <a:spcAft>
                          <a:spcPts val="0"/>
                        </a:spcAft>
                      </a:pPr>
                      <a:r>
                        <a:rPr lang="es-EC" sz="1400" b="1">
                          <a:latin typeface="Century Gothic" pitchFamily="34" charset="0"/>
                        </a:rPr>
                        <a:t>c) Total de Capital de Trabajo</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6.848,90</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endParaRPr lang="es-EC" sz="1400" b="1" dirty="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238240">
                <a:tc>
                  <a:txBody>
                    <a:bodyPr/>
                    <a:lstStyle/>
                    <a:p>
                      <a:pPr>
                        <a:spcAft>
                          <a:spcPts val="0"/>
                        </a:spcAft>
                      </a:pPr>
                      <a:r>
                        <a:rPr lang="es-EC" sz="1400" b="1">
                          <a:latin typeface="Century Gothic" pitchFamily="34" charset="0"/>
                        </a:rPr>
                        <a:t> </a:t>
                      </a:r>
                      <a:endParaRPr lang="es-EC" sz="1400" b="1">
                        <a:solidFill>
                          <a:schemeClr val="tx1"/>
                        </a:solidFill>
                        <a:latin typeface="Century Gothic" pitchFamily="34" charset="0"/>
                        <a:ea typeface="Calibri"/>
                        <a:cs typeface="Times New Roman"/>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endParaRPr lang="es-EC" sz="1400">
                        <a:solidFill>
                          <a:schemeClr val="tx1"/>
                        </a:solidFill>
                        <a:latin typeface="Century Gothic" pitchFamily="34" charset="0"/>
                      </a:endParaRPr>
                    </a:p>
                  </a:txBody>
                  <a:tcPr marL="38603" marR="38603" marT="0" marB="0" anchor="ctr"/>
                </a:tc>
                <a:tc>
                  <a:txBody>
                    <a:bodyPr/>
                    <a:lstStyle/>
                    <a:p>
                      <a:pPr>
                        <a:spcAft>
                          <a:spcPts val="0"/>
                        </a:spcAft>
                      </a:pPr>
                      <a:r>
                        <a:rPr lang="es-EC" sz="1400" dirty="0">
                          <a:latin typeface="Century Gothic" pitchFamily="34" charset="0"/>
                        </a:rPr>
                        <a:t> </a:t>
                      </a:r>
                      <a:endParaRPr lang="es-EC" sz="1400" dirty="0">
                        <a:solidFill>
                          <a:schemeClr val="tx1"/>
                        </a:solidFill>
                        <a:latin typeface="Century Gothic" pitchFamily="34" charset="0"/>
                        <a:ea typeface="Calibri"/>
                        <a:cs typeface="Times New Roman"/>
                      </a:endParaRPr>
                    </a:p>
                  </a:txBody>
                  <a:tcPr marL="38603" marR="38603" marT="0" marB="0" anchor="ctr"/>
                </a:tc>
              </a:tr>
              <a:tr h="393297">
                <a:tc>
                  <a:txBody>
                    <a:bodyPr/>
                    <a:lstStyle/>
                    <a:p>
                      <a:pPr>
                        <a:spcAft>
                          <a:spcPts val="0"/>
                        </a:spcAft>
                      </a:pPr>
                      <a:r>
                        <a:rPr lang="es-EC" sz="1400" b="1" dirty="0">
                          <a:latin typeface="Century Gothic" pitchFamily="34" charset="0"/>
                        </a:rPr>
                        <a:t>TOTAL INVERSIONES (a+b+c)</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12.174,43</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0,00</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0,00</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2.210,53</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0,00</a:t>
                      </a:r>
                      <a:endParaRPr lang="es-EC" sz="1400" b="1" dirty="0">
                        <a:solidFill>
                          <a:schemeClr val="tx1"/>
                        </a:solidFill>
                        <a:latin typeface="Century Gothic" pitchFamily="34" charset="0"/>
                        <a:ea typeface="Calibri"/>
                        <a:cs typeface="Times New Roman"/>
                      </a:endParaRPr>
                    </a:p>
                  </a:txBody>
                  <a:tcPr marL="38603" marR="38603" marT="0" marB="0" anchor="ctr"/>
                </a:tc>
                <a:tc>
                  <a:txBody>
                    <a:bodyPr/>
                    <a:lstStyle/>
                    <a:p>
                      <a:pPr algn="ctr">
                        <a:spcAft>
                          <a:spcPts val="0"/>
                        </a:spcAft>
                      </a:pPr>
                      <a:r>
                        <a:rPr lang="es-EC" sz="1400" b="1" dirty="0">
                          <a:latin typeface="Century Gothic" pitchFamily="34" charset="0"/>
                        </a:rPr>
                        <a:t>0,00</a:t>
                      </a:r>
                      <a:endParaRPr lang="es-EC" sz="1400" b="1" dirty="0">
                        <a:solidFill>
                          <a:schemeClr val="tx1"/>
                        </a:solidFill>
                        <a:latin typeface="Century Gothic" pitchFamily="34" charset="0"/>
                        <a:ea typeface="Calibri"/>
                        <a:cs typeface="Times New Roman"/>
                      </a:endParaRPr>
                    </a:p>
                  </a:txBody>
                  <a:tcPr marL="38603" marR="38603" marT="0" marB="0" anchor="ctr"/>
                </a:tc>
              </a:tr>
            </a:tbl>
          </a:graphicData>
        </a:graphic>
      </p:graphicFrame>
    </p:spTree>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0"/>
            <a:ext cx="4176144" cy="461665"/>
          </a:xfrm>
          <a:prstGeom prst="rect">
            <a:avLst/>
          </a:prstGeom>
        </p:spPr>
        <p:txBody>
          <a:bodyPr wrap="none">
            <a:spAutoFit/>
          </a:bodyPr>
          <a:lstStyle/>
          <a:p>
            <a:pPr algn="ctr"/>
            <a:r>
              <a:rPr lang="es-EC" sz="2400" b="1" i="1" dirty="0" smtClean="0">
                <a:latin typeface="Century Gothic" pitchFamily="34" charset="0"/>
              </a:rPr>
              <a:t>PRESUPUESTOS DE EGRESOS</a:t>
            </a:r>
            <a:endParaRPr lang="es-EC" sz="2400" dirty="0"/>
          </a:p>
        </p:txBody>
      </p:sp>
      <p:graphicFrame>
        <p:nvGraphicFramePr>
          <p:cNvPr id="3" name="Table 2"/>
          <p:cNvGraphicFramePr>
            <a:graphicFrameLocks noGrp="1"/>
          </p:cNvGraphicFramePr>
          <p:nvPr/>
        </p:nvGraphicFramePr>
        <p:xfrm>
          <a:off x="323528" y="1556792"/>
          <a:ext cx="8424936" cy="2016225"/>
        </p:xfrm>
        <a:graphic>
          <a:graphicData uri="http://schemas.openxmlformats.org/drawingml/2006/table">
            <a:tbl>
              <a:tblPr>
                <a:tableStyleId>{16D9F66E-5EB9-4882-86FB-DCBF35E3C3E4}</a:tableStyleId>
              </a:tblPr>
              <a:tblGrid>
                <a:gridCol w="2528859"/>
                <a:gridCol w="943976"/>
                <a:gridCol w="987271"/>
                <a:gridCol w="1162422"/>
                <a:gridCol w="972840"/>
                <a:gridCol w="900024"/>
                <a:gridCol w="929544"/>
              </a:tblGrid>
              <a:tr h="927997">
                <a:tc>
                  <a:txBody>
                    <a:bodyPr/>
                    <a:lstStyle/>
                    <a:p>
                      <a:pPr algn="ctr">
                        <a:lnSpc>
                          <a:spcPct val="115000"/>
                        </a:lnSpc>
                        <a:spcAft>
                          <a:spcPts val="0"/>
                        </a:spcAft>
                      </a:pPr>
                      <a:r>
                        <a:rPr lang="es-EC" sz="1200" b="1" dirty="0">
                          <a:latin typeface="Century Gothic" pitchFamily="34" charset="0"/>
                        </a:rPr>
                        <a:t>Cargo</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Meses</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Sueldo Mensual</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Aporte Personal 9,35%</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Ingresos Anuales</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smtClean="0">
                          <a:latin typeface="Century Gothic" pitchFamily="34" charset="0"/>
                        </a:rPr>
                        <a:t>Décimo Tercero Sueldo</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Décimo Cuarto Sueldo</a:t>
                      </a:r>
                      <a:endParaRPr lang="es-EC" sz="1200" b="1" dirty="0">
                        <a:solidFill>
                          <a:srgbClr val="943634"/>
                        </a:solidFill>
                        <a:latin typeface="Century Gothic" pitchFamily="34" charset="0"/>
                        <a:ea typeface="Calibri"/>
                        <a:cs typeface="Times New Roman"/>
                      </a:endParaRPr>
                    </a:p>
                  </a:txBody>
                  <a:tcPr marL="51263" marR="51263" marT="0" marB="0" anchor="ctr"/>
                </a:tc>
              </a:tr>
              <a:tr h="272057">
                <a:tc>
                  <a:txBody>
                    <a:bodyPr/>
                    <a:lstStyle/>
                    <a:p>
                      <a:pPr>
                        <a:lnSpc>
                          <a:spcPct val="115000"/>
                        </a:lnSpc>
                        <a:spcAft>
                          <a:spcPts val="0"/>
                        </a:spcAft>
                      </a:pPr>
                      <a:r>
                        <a:rPr lang="es-EC" sz="1200" b="1">
                          <a:latin typeface="Century Gothic" pitchFamily="34" charset="0"/>
                        </a:rPr>
                        <a:t>Gerente</a:t>
                      </a:r>
                      <a:endParaRPr lang="es-EC" sz="1200" b="1">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12</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dirty="0">
                          <a:latin typeface="Century Gothic" pitchFamily="34" charset="0"/>
                        </a:rPr>
                        <a:t>600,00</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dirty="0">
                          <a:latin typeface="Century Gothic" pitchFamily="34" charset="0"/>
                        </a:rPr>
                        <a:t>56,10</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dirty="0">
                          <a:latin typeface="Century Gothic" pitchFamily="34" charset="0"/>
                        </a:rPr>
                        <a:t>6526,80</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smtClean="0">
                          <a:latin typeface="Century Gothic" pitchFamily="34" charset="0"/>
                        </a:rPr>
                        <a:t>543,90</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354,00</a:t>
                      </a:r>
                      <a:endParaRPr lang="es-EC" sz="1200">
                        <a:solidFill>
                          <a:srgbClr val="943634"/>
                        </a:solidFill>
                        <a:latin typeface="Century Gothic" pitchFamily="34" charset="0"/>
                        <a:ea typeface="Calibri"/>
                        <a:cs typeface="Times New Roman"/>
                      </a:endParaRPr>
                    </a:p>
                  </a:txBody>
                  <a:tcPr marL="51263" marR="51263" marT="0" marB="0" anchor="ctr"/>
                </a:tc>
              </a:tr>
              <a:tr h="272057">
                <a:tc>
                  <a:txBody>
                    <a:bodyPr/>
                    <a:lstStyle/>
                    <a:p>
                      <a:pPr>
                        <a:lnSpc>
                          <a:spcPct val="115000"/>
                        </a:lnSpc>
                        <a:spcAft>
                          <a:spcPts val="0"/>
                        </a:spcAft>
                      </a:pPr>
                      <a:r>
                        <a:rPr lang="es-EC" sz="1200" b="1">
                          <a:latin typeface="Century Gothic" pitchFamily="34" charset="0"/>
                        </a:rPr>
                        <a:t>Asistente Contable</a:t>
                      </a:r>
                      <a:endParaRPr lang="es-EC" sz="1200" b="1">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12</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46,75</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5439,00</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smtClean="0">
                          <a:latin typeface="Century Gothic" pitchFamily="34" charset="0"/>
                        </a:rPr>
                        <a:t>453,25</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354,00</a:t>
                      </a:r>
                      <a:endParaRPr lang="es-EC" sz="1200">
                        <a:solidFill>
                          <a:srgbClr val="943634"/>
                        </a:solidFill>
                        <a:latin typeface="Century Gothic" pitchFamily="34" charset="0"/>
                        <a:ea typeface="Calibri"/>
                        <a:cs typeface="Times New Roman"/>
                      </a:endParaRPr>
                    </a:p>
                  </a:txBody>
                  <a:tcPr marL="51263" marR="51263" marT="0" marB="0" anchor="ctr"/>
                </a:tc>
              </a:tr>
              <a:tr h="272057">
                <a:tc>
                  <a:txBody>
                    <a:bodyPr/>
                    <a:lstStyle/>
                    <a:p>
                      <a:pPr>
                        <a:lnSpc>
                          <a:spcPct val="115000"/>
                        </a:lnSpc>
                        <a:spcAft>
                          <a:spcPts val="0"/>
                        </a:spcAft>
                      </a:pPr>
                      <a:r>
                        <a:rPr lang="es-EC" sz="1200" b="1">
                          <a:latin typeface="Century Gothic" pitchFamily="34" charset="0"/>
                        </a:rPr>
                        <a:t>Asistente Tributario</a:t>
                      </a:r>
                      <a:endParaRPr lang="es-EC" sz="1200" b="1">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12</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450,00</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42,08</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a:latin typeface="Century Gothic" pitchFamily="34" charset="0"/>
                        </a:rPr>
                        <a:t>4895,10</a:t>
                      </a:r>
                      <a:endParaRPr lang="es-EC" sz="120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smtClean="0">
                          <a:latin typeface="Century Gothic" pitchFamily="34" charset="0"/>
                        </a:rPr>
                        <a:t>407,93</a:t>
                      </a:r>
                      <a:endParaRPr lang="es-EC" sz="1200"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dirty="0">
                          <a:latin typeface="Century Gothic" pitchFamily="34" charset="0"/>
                        </a:rPr>
                        <a:t>354,00</a:t>
                      </a:r>
                      <a:endParaRPr lang="es-EC" sz="1200" dirty="0">
                        <a:solidFill>
                          <a:srgbClr val="943634"/>
                        </a:solidFill>
                        <a:latin typeface="Century Gothic" pitchFamily="34" charset="0"/>
                        <a:ea typeface="Calibri"/>
                        <a:cs typeface="Times New Roman"/>
                      </a:endParaRPr>
                    </a:p>
                  </a:txBody>
                  <a:tcPr marL="51263" marR="51263" marT="0" marB="0" anchor="ctr"/>
                </a:tc>
              </a:tr>
              <a:tr h="272057">
                <a:tc>
                  <a:txBody>
                    <a:bodyPr/>
                    <a:lstStyle/>
                    <a:p>
                      <a:pPr indent="139700" algn="ctr">
                        <a:lnSpc>
                          <a:spcPct val="115000"/>
                        </a:lnSpc>
                        <a:spcAft>
                          <a:spcPts val="0"/>
                        </a:spcAft>
                      </a:pPr>
                      <a:r>
                        <a:rPr lang="es-EC" sz="1200" b="1" dirty="0">
                          <a:latin typeface="Century Gothic" pitchFamily="34" charset="0"/>
                        </a:rPr>
                        <a:t>TOTAL</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endParaRPr lang="es-EC" sz="1200">
                        <a:solidFill>
                          <a:srgbClr val="943634"/>
                        </a:solidFill>
                        <a:latin typeface="Century Gothic" pitchFamily="34" charset="0"/>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1.550,00</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144,93</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16.860,90</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smtClean="0">
                          <a:latin typeface="Century Gothic" pitchFamily="34" charset="0"/>
                        </a:rPr>
                        <a:t>1.405,08</a:t>
                      </a:r>
                      <a:endParaRPr lang="es-EC" sz="1200" b="1" dirty="0">
                        <a:solidFill>
                          <a:srgbClr val="943634"/>
                        </a:solidFill>
                        <a:latin typeface="Century Gothic" pitchFamily="34" charset="0"/>
                        <a:ea typeface="Calibri"/>
                        <a:cs typeface="Times New Roman"/>
                      </a:endParaRPr>
                    </a:p>
                  </a:txBody>
                  <a:tcPr marL="51263" marR="51263" marT="0" marB="0" anchor="ctr"/>
                </a:tc>
                <a:tc>
                  <a:txBody>
                    <a:bodyPr/>
                    <a:lstStyle/>
                    <a:p>
                      <a:pPr algn="ctr">
                        <a:lnSpc>
                          <a:spcPct val="115000"/>
                        </a:lnSpc>
                        <a:spcAft>
                          <a:spcPts val="0"/>
                        </a:spcAft>
                      </a:pPr>
                      <a:r>
                        <a:rPr lang="es-EC" sz="1200" b="1" dirty="0">
                          <a:latin typeface="Century Gothic" pitchFamily="34" charset="0"/>
                        </a:rPr>
                        <a:t>1.062,00</a:t>
                      </a:r>
                      <a:endParaRPr lang="es-EC" sz="1200" b="1" dirty="0">
                        <a:solidFill>
                          <a:srgbClr val="943634"/>
                        </a:solidFill>
                        <a:latin typeface="Century Gothic" pitchFamily="34" charset="0"/>
                        <a:ea typeface="Calibri"/>
                        <a:cs typeface="Times New Roman"/>
                      </a:endParaRPr>
                    </a:p>
                  </a:txBody>
                  <a:tcPr marL="51263" marR="51263" marT="0" marB="0" anchor="ctr"/>
                </a:tc>
              </a:tr>
            </a:tbl>
          </a:graphicData>
        </a:graphic>
      </p:graphicFrame>
      <p:graphicFrame>
        <p:nvGraphicFramePr>
          <p:cNvPr id="4" name="Table 3"/>
          <p:cNvGraphicFramePr>
            <a:graphicFrameLocks noGrp="1"/>
          </p:cNvGraphicFramePr>
          <p:nvPr/>
        </p:nvGraphicFramePr>
        <p:xfrm>
          <a:off x="251520" y="4077072"/>
          <a:ext cx="8496943" cy="2448272"/>
        </p:xfrm>
        <a:graphic>
          <a:graphicData uri="http://schemas.openxmlformats.org/drawingml/2006/table">
            <a:tbl>
              <a:tblPr>
                <a:tableStyleId>{16D9F66E-5EB9-4882-86FB-DCBF35E3C3E4}</a:tableStyleId>
              </a:tblPr>
              <a:tblGrid>
                <a:gridCol w="928845"/>
                <a:gridCol w="953392"/>
                <a:gridCol w="768950"/>
                <a:gridCol w="914249"/>
                <a:gridCol w="953392"/>
                <a:gridCol w="798807"/>
                <a:gridCol w="794827"/>
                <a:gridCol w="794827"/>
                <a:gridCol w="794827"/>
                <a:gridCol w="794827"/>
              </a:tblGrid>
              <a:tr h="1124592">
                <a:tc>
                  <a:txBody>
                    <a:bodyPr/>
                    <a:lstStyle/>
                    <a:p>
                      <a:pPr algn="ctr">
                        <a:lnSpc>
                          <a:spcPct val="115000"/>
                        </a:lnSpc>
                        <a:spcAft>
                          <a:spcPts val="0"/>
                        </a:spcAft>
                      </a:pPr>
                      <a:r>
                        <a:rPr lang="es-EC" sz="1200" b="1" dirty="0">
                          <a:latin typeface="Century Gothic" pitchFamily="34" charset="0"/>
                        </a:rPr>
                        <a:t>Vacaciones</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Fondos de Reserva a partir del 2do año</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Aporte Patronal 11,15%</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TOTAL EGRESOS ANUAL</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TOTAL DE EGRESOS MENSUAL</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Año 1</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Año 2</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Año 3</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Año 4</a:t>
                      </a:r>
                      <a:endParaRPr lang="es-EC" sz="1200" b="1" dirty="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b="1" dirty="0">
                          <a:latin typeface="Century Gothic" pitchFamily="34" charset="0"/>
                        </a:rPr>
                        <a:t>Año 5</a:t>
                      </a:r>
                      <a:endParaRPr lang="es-EC" sz="1200" b="1" dirty="0">
                        <a:solidFill>
                          <a:srgbClr val="943634"/>
                        </a:solidFill>
                        <a:latin typeface="Century Gothic" pitchFamily="34" charset="0"/>
                        <a:ea typeface="Calibri"/>
                        <a:cs typeface="Times New Roman"/>
                      </a:endParaRPr>
                    </a:p>
                  </a:txBody>
                  <a:tcPr marL="51407" marR="51407" marT="0" marB="0" anchor="ctr"/>
                </a:tc>
              </a:tr>
              <a:tr h="330920">
                <a:tc>
                  <a:txBody>
                    <a:bodyPr/>
                    <a:lstStyle/>
                    <a:p>
                      <a:pPr algn="ctr">
                        <a:lnSpc>
                          <a:spcPct val="115000"/>
                        </a:lnSpc>
                        <a:spcAft>
                          <a:spcPts val="0"/>
                        </a:spcAft>
                      </a:pPr>
                      <a:r>
                        <a:rPr lang="es-EC" sz="1200">
                          <a:latin typeface="Century Gothic" pitchFamily="34" charset="0"/>
                        </a:rPr>
                        <a:t>300,00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599,76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802,80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760,61</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9.127,26</a:t>
                      </a:r>
                      <a:endParaRPr lang="es-EC" sz="1200">
                        <a:solidFill>
                          <a:srgbClr val="943634"/>
                        </a:solidFill>
                        <a:latin typeface="Century Gothic" pitchFamily="34" charset="0"/>
                        <a:ea typeface="Calibri"/>
                        <a:cs typeface="Times New Roman"/>
                      </a:endParaRPr>
                    </a:p>
                  </a:txBody>
                  <a:tcPr marL="51407" marR="51407" marT="0" marB="0" anchor="ctr"/>
                </a:tc>
              </a:tr>
              <a:tr h="330920">
                <a:tc>
                  <a:txBody>
                    <a:bodyPr/>
                    <a:lstStyle/>
                    <a:p>
                      <a:pPr algn="ctr">
                        <a:lnSpc>
                          <a:spcPct val="115000"/>
                        </a:lnSpc>
                        <a:spcAft>
                          <a:spcPts val="0"/>
                        </a:spcAft>
                      </a:pPr>
                      <a:r>
                        <a:rPr lang="es-EC" sz="1200">
                          <a:latin typeface="Century Gothic" pitchFamily="34" charset="0"/>
                        </a:rPr>
                        <a:t>250,00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499,80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669,00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638,75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7.665,05</a:t>
                      </a:r>
                      <a:endParaRPr lang="es-EC" sz="1200">
                        <a:solidFill>
                          <a:srgbClr val="943634"/>
                        </a:solidFill>
                        <a:latin typeface="Century Gothic" pitchFamily="34" charset="0"/>
                        <a:ea typeface="Calibri"/>
                        <a:cs typeface="Times New Roman"/>
                      </a:endParaRPr>
                    </a:p>
                  </a:txBody>
                  <a:tcPr marL="51407" marR="51407" marT="0" marB="0" anchor="ctr"/>
                </a:tc>
              </a:tr>
              <a:tr h="330920">
                <a:tc>
                  <a:txBody>
                    <a:bodyPr/>
                    <a:lstStyle/>
                    <a:p>
                      <a:pPr algn="ctr">
                        <a:lnSpc>
                          <a:spcPct val="115000"/>
                        </a:lnSpc>
                        <a:spcAft>
                          <a:spcPts val="0"/>
                        </a:spcAft>
                      </a:pPr>
                      <a:r>
                        <a:rPr lang="es-EC" sz="1200">
                          <a:latin typeface="Century Gothic" pitchFamily="34" charset="0"/>
                        </a:rPr>
                        <a:t>225,00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449,82</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602,10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577,83</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6.933,95</a:t>
                      </a:r>
                      <a:endParaRPr lang="es-EC" sz="1200">
                        <a:solidFill>
                          <a:srgbClr val="943634"/>
                        </a:solidFill>
                        <a:latin typeface="Century Gothic" pitchFamily="34" charset="0"/>
                        <a:ea typeface="Calibri"/>
                        <a:cs typeface="Times New Roman"/>
                      </a:endParaRPr>
                    </a:p>
                  </a:txBody>
                  <a:tcPr marL="51407" marR="51407" marT="0" marB="0" anchor="ctr"/>
                </a:tc>
              </a:tr>
              <a:tr h="330920">
                <a:tc>
                  <a:txBody>
                    <a:bodyPr/>
                    <a:lstStyle/>
                    <a:p>
                      <a:pPr algn="ctr">
                        <a:lnSpc>
                          <a:spcPct val="115000"/>
                        </a:lnSpc>
                        <a:spcAft>
                          <a:spcPts val="0"/>
                        </a:spcAft>
                      </a:pPr>
                      <a:r>
                        <a:rPr lang="es-EC" sz="1200">
                          <a:latin typeface="Century Gothic" pitchFamily="34" charset="0"/>
                        </a:rPr>
                        <a:t>775,00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1.549,38</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2.073,90</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23.726,26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1.977,19</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23.726,26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23.726,26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23.726,26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a:latin typeface="Century Gothic" pitchFamily="34" charset="0"/>
                        </a:rPr>
                        <a:t>23726,26</a:t>
                      </a:r>
                      <a:endParaRPr lang="es-EC" sz="1200">
                        <a:solidFill>
                          <a:srgbClr val="943634"/>
                        </a:solidFill>
                        <a:latin typeface="Century Gothic" pitchFamily="34" charset="0"/>
                        <a:ea typeface="Calibri"/>
                        <a:cs typeface="Times New Roman"/>
                      </a:endParaRPr>
                    </a:p>
                  </a:txBody>
                  <a:tcPr marL="51407" marR="51407" marT="0" marB="0" anchor="ctr"/>
                </a:tc>
                <a:tc>
                  <a:txBody>
                    <a:bodyPr/>
                    <a:lstStyle/>
                    <a:p>
                      <a:pPr algn="ctr">
                        <a:lnSpc>
                          <a:spcPct val="115000"/>
                        </a:lnSpc>
                        <a:spcAft>
                          <a:spcPts val="0"/>
                        </a:spcAft>
                      </a:pPr>
                      <a:r>
                        <a:rPr lang="es-EC" sz="1200" dirty="0">
                          <a:latin typeface="Century Gothic" pitchFamily="34" charset="0"/>
                        </a:rPr>
                        <a:t>23.726,26</a:t>
                      </a:r>
                      <a:endParaRPr lang="es-EC" sz="1200" dirty="0">
                        <a:solidFill>
                          <a:srgbClr val="943634"/>
                        </a:solidFill>
                        <a:latin typeface="Century Gothic" pitchFamily="34" charset="0"/>
                        <a:ea typeface="Calibri"/>
                        <a:cs typeface="Times New Roman"/>
                      </a:endParaRPr>
                    </a:p>
                  </a:txBody>
                  <a:tcPr marL="51407" marR="51407" marT="0" marB="0" anchor="ctr"/>
                </a:tc>
              </a:tr>
            </a:tbl>
          </a:graphicData>
        </a:graphic>
      </p:graphicFrame>
      <p:sp>
        <p:nvSpPr>
          <p:cNvPr id="5" name="Rectangle 4"/>
          <p:cNvSpPr/>
          <p:nvPr/>
        </p:nvSpPr>
        <p:spPr>
          <a:xfrm>
            <a:off x="2527469" y="1124744"/>
            <a:ext cx="3684022" cy="400110"/>
          </a:xfrm>
          <a:prstGeom prst="rect">
            <a:avLst/>
          </a:prstGeom>
        </p:spPr>
        <p:txBody>
          <a:bodyPr wrap="none">
            <a:spAutoFit/>
          </a:bodyPr>
          <a:lstStyle/>
          <a:p>
            <a:pPr algn="ctr"/>
            <a:r>
              <a:rPr lang="es-EC" sz="2000" b="1" i="1" dirty="0" smtClean="0">
                <a:latin typeface="Century Gothic" pitchFamily="34" charset="0"/>
              </a:rPr>
              <a:t>1.GASTOS ADMINISTRATIVOS</a:t>
            </a:r>
            <a:endParaRPr lang="es-EC" sz="2000" dirty="0"/>
          </a:p>
        </p:txBody>
      </p:sp>
      <p:pic>
        <p:nvPicPr>
          <p:cNvPr id="81922" name="Picture 2" descr="http://www.eldia.com.bo/images/Noticias/11-4-1/010411trabajadoresrita.jpg"/>
          <p:cNvPicPr>
            <a:picLocks noChangeAspect="1" noChangeArrowheads="1"/>
          </p:cNvPicPr>
          <p:nvPr/>
        </p:nvPicPr>
        <p:blipFill>
          <a:blip r:embed="rId2" cstate="print"/>
          <a:srcRect/>
          <a:stretch>
            <a:fillRect/>
          </a:stretch>
        </p:blipFill>
        <p:spPr bwMode="auto">
          <a:xfrm>
            <a:off x="7020272" y="0"/>
            <a:ext cx="1654114" cy="1492399"/>
          </a:xfrm>
          <a:prstGeom prst="rect">
            <a:avLst/>
          </a:prstGeom>
          <a:noFill/>
        </p:spPr>
      </p:pic>
      <p:pic>
        <p:nvPicPr>
          <p:cNvPr id="7" name="Picture 2" descr="https://encrypted-tbn3.gstatic.com/images?q=tbn:ANd9GcRJL5oEJRy0KURbT43e2tdwZXaPqDc-iNx7FRdmEFl-w_0EhEnccg"/>
          <p:cNvPicPr>
            <a:picLocks noChangeAspect="1" noChangeArrowheads="1"/>
          </p:cNvPicPr>
          <p:nvPr/>
        </p:nvPicPr>
        <p:blipFill>
          <a:blip r:embed="rId3" cstate="print"/>
          <a:srcRect/>
          <a:stretch>
            <a:fillRect/>
          </a:stretch>
        </p:blipFill>
        <p:spPr bwMode="auto">
          <a:xfrm>
            <a:off x="0" y="0"/>
            <a:ext cx="1799361" cy="1347785"/>
          </a:xfrm>
          <a:prstGeom prst="ellipse">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326" y="332656"/>
            <a:ext cx="4132863" cy="400110"/>
          </a:xfrm>
          <a:prstGeom prst="rect">
            <a:avLst/>
          </a:prstGeom>
        </p:spPr>
        <p:txBody>
          <a:bodyPr wrap="none">
            <a:spAutoFit/>
          </a:bodyPr>
          <a:lstStyle/>
          <a:p>
            <a:pPr algn="ctr"/>
            <a:r>
              <a:rPr lang="es-EC" sz="2000" b="1" i="1" dirty="0" smtClean="0">
                <a:latin typeface="Century Gothic" pitchFamily="34" charset="0"/>
              </a:rPr>
              <a:t>1.1.GASTOS SERVICIOS BÁSICOS</a:t>
            </a:r>
            <a:endParaRPr lang="es-EC" sz="2000" dirty="0"/>
          </a:p>
        </p:txBody>
      </p:sp>
      <p:graphicFrame>
        <p:nvGraphicFramePr>
          <p:cNvPr id="3" name="Table 2"/>
          <p:cNvGraphicFramePr>
            <a:graphicFrameLocks noGrp="1"/>
          </p:cNvGraphicFramePr>
          <p:nvPr/>
        </p:nvGraphicFramePr>
        <p:xfrm>
          <a:off x="323528" y="1412776"/>
          <a:ext cx="8208911" cy="1962912"/>
        </p:xfrm>
        <a:graphic>
          <a:graphicData uri="http://schemas.openxmlformats.org/drawingml/2006/table">
            <a:tbl>
              <a:tblPr>
                <a:tableStyleId>{08FB837D-C827-4EFA-A057-4D05807E0F7C}</a:tableStyleId>
              </a:tblPr>
              <a:tblGrid>
                <a:gridCol w="2208869"/>
                <a:gridCol w="889013"/>
                <a:gridCol w="865500"/>
                <a:gridCol w="1018013"/>
                <a:gridCol w="852791"/>
                <a:gridCol w="788609"/>
                <a:gridCol w="814028"/>
                <a:gridCol w="772088"/>
              </a:tblGrid>
              <a:tr h="453265">
                <a:tc>
                  <a:txBody>
                    <a:bodyPr/>
                    <a:lstStyle/>
                    <a:p>
                      <a:pPr algn="ctr">
                        <a:lnSpc>
                          <a:spcPct val="115000"/>
                        </a:lnSpc>
                        <a:spcAft>
                          <a:spcPts val="0"/>
                        </a:spcAft>
                      </a:pPr>
                      <a:r>
                        <a:rPr lang="es-EC" sz="1400" b="1" dirty="0">
                          <a:latin typeface="Century Gothic" pitchFamily="34" charset="0"/>
                        </a:rPr>
                        <a:t>SERVICIOS BASICOS</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a:latin typeface="Century Gothic" pitchFamily="34" charset="0"/>
                        </a:rPr>
                        <a:t>V. Mensual</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V. Anual</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a:latin typeface="Century Gothic" pitchFamily="34" charset="0"/>
                        </a:rPr>
                        <a:t>Año 1</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a:latin typeface="Century Gothic" pitchFamily="34" charset="0"/>
                        </a:rPr>
                        <a:t>Año 2</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Año 3</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Año 4</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Año 5</a:t>
                      </a:r>
                      <a:endParaRPr lang="es-EC" sz="1400" b="1" dirty="0">
                        <a:solidFill>
                          <a:srgbClr val="943634"/>
                        </a:solidFill>
                        <a:latin typeface="Century Gothic" pitchFamily="34" charset="0"/>
                        <a:ea typeface="Calibri"/>
                        <a:cs typeface="Times New Roman"/>
                      </a:endParaRPr>
                    </a:p>
                  </a:txBody>
                  <a:tcPr marL="50965" marR="50965" marT="0" marB="0" anchor="ctr"/>
                </a:tc>
              </a:tr>
              <a:tr h="236092">
                <a:tc>
                  <a:txBody>
                    <a:bodyPr/>
                    <a:lstStyle/>
                    <a:p>
                      <a:pPr>
                        <a:lnSpc>
                          <a:spcPct val="115000"/>
                        </a:lnSpc>
                        <a:spcAft>
                          <a:spcPts val="0"/>
                        </a:spcAft>
                      </a:pPr>
                      <a:r>
                        <a:rPr lang="es-EC" sz="1400" b="1" dirty="0">
                          <a:latin typeface="Century Gothic" pitchFamily="34" charset="0"/>
                        </a:rPr>
                        <a:t>Internet</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25,00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300,00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300,00</a:t>
                      </a:r>
                      <a:endParaRPr lang="es-EC" sz="1400">
                        <a:solidFill>
                          <a:srgbClr val="943634"/>
                        </a:solidFill>
                        <a:latin typeface="Century Gothic" pitchFamily="34" charset="0"/>
                        <a:ea typeface="Calibri"/>
                        <a:cs typeface="Times New Roman"/>
                      </a:endParaRPr>
                    </a:p>
                  </a:txBody>
                  <a:tcPr marL="50965" marR="50965" marT="0" marB="0" anchor="ctr"/>
                </a:tc>
              </a:tr>
              <a:tr h="236092">
                <a:tc>
                  <a:txBody>
                    <a:bodyPr/>
                    <a:lstStyle/>
                    <a:p>
                      <a:pPr>
                        <a:lnSpc>
                          <a:spcPct val="115000"/>
                        </a:lnSpc>
                        <a:spcAft>
                          <a:spcPts val="0"/>
                        </a:spcAft>
                      </a:pPr>
                      <a:r>
                        <a:rPr lang="es-EC" sz="1400" b="1">
                          <a:latin typeface="Century Gothic" pitchFamily="34" charset="0"/>
                        </a:rPr>
                        <a:t>Energía eléctrica</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25,00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300,00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300,00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300,00</a:t>
                      </a:r>
                      <a:endParaRPr lang="es-EC" sz="1400">
                        <a:solidFill>
                          <a:srgbClr val="943634"/>
                        </a:solidFill>
                        <a:latin typeface="Century Gothic" pitchFamily="34" charset="0"/>
                        <a:ea typeface="Calibri"/>
                        <a:cs typeface="Times New Roman"/>
                      </a:endParaRPr>
                    </a:p>
                  </a:txBody>
                  <a:tcPr marL="50965" marR="50965" marT="0" marB="0" anchor="ctr"/>
                </a:tc>
              </a:tr>
              <a:tr h="236092">
                <a:tc>
                  <a:txBody>
                    <a:bodyPr/>
                    <a:lstStyle/>
                    <a:p>
                      <a:pPr>
                        <a:lnSpc>
                          <a:spcPct val="115000"/>
                        </a:lnSpc>
                        <a:spcAft>
                          <a:spcPts val="0"/>
                        </a:spcAft>
                      </a:pPr>
                      <a:r>
                        <a:rPr lang="es-EC" sz="1400" b="1">
                          <a:latin typeface="Century Gothic" pitchFamily="34" charset="0"/>
                        </a:rPr>
                        <a:t>Agua</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8,00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96,00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96,00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96,00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96,00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96,00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96,00</a:t>
                      </a:r>
                      <a:endParaRPr lang="es-EC" sz="1400">
                        <a:solidFill>
                          <a:srgbClr val="943634"/>
                        </a:solidFill>
                        <a:latin typeface="Century Gothic" pitchFamily="34" charset="0"/>
                        <a:ea typeface="Calibri"/>
                        <a:cs typeface="Times New Roman"/>
                      </a:endParaRPr>
                    </a:p>
                  </a:txBody>
                  <a:tcPr marL="50965" marR="50965" marT="0" marB="0" anchor="ctr"/>
                </a:tc>
              </a:tr>
              <a:tr h="236092">
                <a:tc>
                  <a:txBody>
                    <a:bodyPr/>
                    <a:lstStyle/>
                    <a:p>
                      <a:pPr>
                        <a:lnSpc>
                          <a:spcPct val="115000"/>
                        </a:lnSpc>
                        <a:spcAft>
                          <a:spcPts val="0"/>
                        </a:spcAft>
                      </a:pPr>
                      <a:r>
                        <a:rPr lang="es-EC" sz="1400" b="1">
                          <a:latin typeface="Century Gothic" pitchFamily="34" charset="0"/>
                        </a:rPr>
                        <a:t>Teléfono</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360,00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360,00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360,00</a:t>
                      </a:r>
                      <a:endParaRPr lang="es-EC" sz="140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360,00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dirty="0">
                          <a:latin typeface="Century Gothic" pitchFamily="34" charset="0"/>
                        </a:rPr>
                        <a:t>360,00</a:t>
                      </a:r>
                      <a:endParaRPr lang="es-EC" sz="1400"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a:latin typeface="Century Gothic" pitchFamily="34" charset="0"/>
                        </a:rPr>
                        <a:t>360,00</a:t>
                      </a:r>
                      <a:endParaRPr lang="es-EC" sz="1400">
                        <a:solidFill>
                          <a:srgbClr val="943634"/>
                        </a:solidFill>
                        <a:latin typeface="Century Gothic" pitchFamily="34" charset="0"/>
                        <a:ea typeface="Calibri"/>
                        <a:cs typeface="Times New Roman"/>
                      </a:endParaRPr>
                    </a:p>
                  </a:txBody>
                  <a:tcPr marL="50965" marR="50965" marT="0" marB="0" anchor="ctr"/>
                </a:tc>
              </a:tr>
              <a:tr h="474573">
                <a:tc>
                  <a:txBody>
                    <a:bodyPr/>
                    <a:lstStyle/>
                    <a:p>
                      <a:pPr algn="ctr">
                        <a:lnSpc>
                          <a:spcPct val="115000"/>
                        </a:lnSpc>
                        <a:spcAft>
                          <a:spcPts val="0"/>
                        </a:spcAft>
                      </a:pPr>
                      <a:r>
                        <a:rPr lang="es-EC" sz="1400" b="1" dirty="0">
                          <a:latin typeface="Century Gothic" pitchFamily="34" charset="0"/>
                        </a:rPr>
                        <a:t>TOTAL DE SERVICIOS BASICOS</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smtClean="0">
                          <a:latin typeface="Century Gothic" pitchFamily="34" charset="0"/>
                        </a:rPr>
                        <a:t>88,00</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smtClean="0">
                          <a:latin typeface="Century Gothic" pitchFamily="34" charset="0"/>
                        </a:rPr>
                        <a:t>1.056,00</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1056,00</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a:latin typeface="Century Gothic" pitchFamily="34" charset="0"/>
                        </a:rPr>
                        <a:t>1056,00</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a:latin typeface="Century Gothic" pitchFamily="34" charset="0"/>
                        </a:rPr>
                        <a:t>1056,00</a:t>
                      </a:r>
                      <a:endParaRPr lang="es-EC" sz="1400" b="1">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1056,00</a:t>
                      </a:r>
                      <a:endParaRPr lang="es-EC" sz="1400" b="1" dirty="0">
                        <a:solidFill>
                          <a:srgbClr val="943634"/>
                        </a:solidFill>
                        <a:latin typeface="Century Gothic" pitchFamily="34" charset="0"/>
                        <a:ea typeface="Calibri"/>
                        <a:cs typeface="Times New Roman"/>
                      </a:endParaRPr>
                    </a:p>
                  </a:txBody>
                  <a:tcPr marL="50965" marR="50965" marT="0" marB="0" anchor="ctr"/>
                </a:tc>
                <a:tc>
                  <a:txBody>
                    <a:bodyPr/>
                    <a:lstStyle/>
                    <a:p>
                      <a:pPr algn="ctr">
                        <a:lnSpc>
                          <a:spcPct val="115000"/>
                        </a:lnSpc>
                        <a:spcAft>
                          <a:spcPts val="0"/>
                        </a:spcAft>
                      </a:pPr>
                      <a:r>
                        <a:rPr lang="es-EC" sz="1400" b="1" dirty="0">
                          <a:latin typeface="Century Gothic" pitchFamily="34" charset="0"/>
                        </a:rPr>
                        <a:t>1056,00</a:t>
                      </a:r>
                      <a:endParaRPr lang="es-EC" sz="1400" b="1" dirty="0">
                        <a:solidFill>
                          <a:srgbClr val="943634"/>
                        </a:solidFill>
                        <a:latin typeface="Century Gothic" pitchFamily="34" charset="0"/>
                        <a:ea typeface="Calibri"/>
                        <a:cs typeface="Times New Roman"/>
                      </a:endParaRPr>
                    </a:p>
                  </a:txBody>
                  <a:tcPr marL="50965" marR="50965" marT="0" marB="0" anchor="ctr"/>
                </a:tc>
              </a:tr>
            </a:tbl>
          </a:graphicData>
        </a:graphic>
      </p:graphicFrame>
      <p:sp>
        <p:nvSpPr>
          <p:cNvPr id="5" name="Rectangle 4"/>
          <p:cNvSpPr/>
          <p:nvPr/>
        </p:nvSpPr>
        <p:spPr>
          <a:xfrm>
            <a:off x="287334" y="3789040"/>
            <a:ext cx="2957861" cy="400110"/>
          </a:xfrm>
          <a:prstGeom prst="rect">
            <a:avLst/>
          </a:prstGeom>
        </p:spPr>
        <p:txBody>
          <a:bodyPr wrap="none">
            <a:spAutoFit/>
          </a:bodyPr>
          <a:lstStyle/>
          <a:p>
            <a:pPr algn="ctr"/>
            <a:r>
              <a:rPr lang="es-EC" sz="2000" b="1" i="1" dirty="0" smtClean="0">
                <a:latin typeface="Century Gothic" pitchFamily="34" charset="0"/>
              </a:rPr>
              <a:t>1.2.GASTOS ARRIENDO</a:t>
            </a:r>
            <a:endParaRPr lang="es-EC" sz="2000" dirty="0"/>
          </a:p>
        </p:txBody>
      </p:sp>
      <p:graphicFrame>
        <p:nvGraphicFramePr>
          <p:cNvPr id="6" name="Table 5"/>
          <p:cNvGraphicFramePr>
            <a:graphicFrameLocks noGrp="1"/>
          </p:cNvGraphicFramePr>
          <p:nvPr/>
        </p:nvGraphicFramePr>
        <p:xfrm>
          <a:off x="395536" y="4941168"/>
          <a:ext cx="8136905" cy="1584176"/>
        </p:xfrm>
        <a:graphic>
          <a:graphicData uri="http://schemas.openxmlformats.org/drawingml/2006/table">
            <a:tbl>
              <a:tblPr>
                <a:tableStyleId>{08FB837D-C827-4EFA-A057-4D05807E0F7C}</a:tableStyleId>
              </a:tblPr>
              <a:tblGrid>
                <a:gridCol w="1728192"/>
                <a:gridCol w="1256274"/>
                <a:gridCol w="850248"/>
                <a:gridCol w="1000554"/>
                <a:gridCol w="837510"/>
                <a:gridCol w="775731"/>
                <a:gridCol w="800571"/>
                <a:gridCol w="887825"/>
              </a:tblGrid>
              <a:tr h="673275">
                <a:tc>
                  <a:txBody>
                    <a:bodyPr/>
                    <a:lstStyle/>
                    <a:p>
                      <a:pPr algn="ctr">
                        <a:lnSpc>
                          <a:spcPct val="115000"/>
                        </a:lnSpc>
                        <a:spcAft>
                          <a:spcPts val="0"/>
                        </a:spcAft>
                      </a:pPr>
                      <a:r>
                        <a:rPr lang="es-EC" sz="1400" b="1" dirty="0">
                          <a:latin typeface="Century Gothic" pitchFamily="34" charset="0"/>
                        </a:rPr>
                        <a:t>DETALLE</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COSTO MENSUAL</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a:latin typeface="Century Gothic" pitchFamily="34" charset="0"/>
                        </a:rPr>
                        <a:t>COSTO TOTAL</a:t>
                      </a:r>
                      <a:endParaRPr lang="es-EC" sz="1400" b="1">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Año 1</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a:latin typeface="Century Gothic" pitchFamily="34" charset="0"/>
                        </a:rPr>
                        <a:t>Año 2</a:t>
                      </a:r>
                      <a:endParaRPr lang="es-EC" sz="1400" b="1">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Año 3</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Año 4</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Año 5</a:t>
                      </a:r>
                      <a:endParaRPr lang="es-EC" sz="1400" b="1" dirty="0">
                        <a:solidFill>
                          <a:srgbClr val="943634"/>
                        </a:solidFill>
                        <a:latin typeface="Century Gothic" pitchFamily="34" charset="0"/>
                        <a:ea typeface="Calibri"/>
                        <a:cs typeface="Times New Roman"/>
                      </a:endParaRPr>
                    </a:p>
                  </a:txBody>
                  <a:tcPr marL="51532" marR="51532" marT="0" marB="0" anchor="ctr"/>
                </a:tc>
              </a:tr>
              <a:tr h="449729">
                <a:tc>
                  <a:txBody>
                    <a:bodyPr/>
                    <a:lstStyle/>
                    <a:p>
                      <a:pPr>
                        <a:lnSpc>
                          <a:spcPct val="115000"/>
                        </a:lnSpc>
                        <a:spcAft>
                          <a:spcPts val="0"/>
                        </a:spcAft>
                      </a:pPr>
                      <a:r>
                        <a:rPr lang="es-EC" sz="1400" b="1" dirty="0">
                          <a:latin typeface="Century Gothic" pitchFamily="34" charset="0"/>
                        </a:rPr>
                        <a:t>Gasto Arriendo</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$ 250,00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dirty="0">
                          <a:latin typeface="Century Gothic" pitchFamily="34" charset="0"/>
                        </a:rPr>
                        <a:t>3000,00</a:t>
                      </a:r>
                      <a:endParaRPr lang="es-EC" sz="1400" dirty="0">
                        <a:solidFill>
                          <a:srgbClr val="943634"/>
                        </a:solidFill>
                        <a:latin typeface="Century Gothic" pitchFamily="34" charset="0"/>
                        <a:ea typeface="Calibri"/>
                        <a:cs typeface="Times New Roman"/>
                      </a:endParaRPr>
                    </a:p>
                  </a:txBody>
                  <a:tcPr marL="51532" marR="51532" marT="0" marB="0" anchor="ctr"/>
                </a:tc>
              </a:tr>
              <a:tr h="461172">
                <a:tc gridSpan="2">
                  <a:txBody>
                    <a:bodyPr/>
                    <a:lstStyle/>
                    <a:p>
                      <a:pPr>
                        <a:lnSpc>
                          <a:spcPct val="115000"/>
                        </a:lnSpc>
                        <a:spcAft>
                          <a:spcPts val="0"/>
                        </a:spcAft>
                      </a:pPr>
                      <a:r>
                        <a:rPr lang="es-EC" sz="1400" b="1" dirty="0">
                          <a:latin typeface="Century Gothic" pitchFamily="34" charset="0"/>
                        </a:rPr>
                        <a:t>TOTAL ARRIENDO</a:t>
                      </a:r>
                      <a:endParaRPr lang="es-EC" sz="1400" b="1" dirty="0">
                        <a:solidFill>
                          <a:srgbClr val="943634"/>
                        </a:solidFill>
                        <a:latin typeface="Century Gothic" pitchFamily="34" charset="0"/>
                        <a:ea typeface="Calibri"/>
                        <a:cs typeface="Times New Roman"/>
                      </a:endParaRPr>
                    </a:p>
                  </a:txBody>
                  <a:tcPr marL="51532" marR="51532" marT="0" marB="0" anchor="ctr"/>
                </a:tc>
                <a:tc hMerge="1">
                  <a:txBody>
                    <a:bodyPr/>
                    <a:lstStyle/>
                    <a:p>
                      <a:endParaRPr lang="es-EC"/>
                    </a:p>
                  </a:txBody>
                  <a:tcP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c>
                  <a:txBody>
                    <a:bodyPr/>
                    <a:lstStyle/>
                    <a:p>
                      <a:pPr algn="ctr">
                        <a:lnSpc>
                          <a:spcPct val="115000"/>
                        </a:lnSpc>
                        <a:spcAft>
                          <a:spcPts val="0"/>
                        </a:spcAft>
                      </a:pPr>
                      <a:r>
                        <a:rPr lang="es-EC" sz="1400" b="1" dirty="0">
                          <a:latin typeface="Century Gothic" pitchFamily="34" charset="0"/>
                        </a:rPr>
                        <a:t>3000,00</a:t>
                      </a:r>
                      <a:endParaRPr lang="es-EC" sz="1400" b="1" dirty="0">
                        <a:solidFill>
                          <a:srgbClr val="943634"/>
                        </a:solidFill>
                        <a:latin typeface="Century Gothic" pitchFamily="34" charset="0"/>
                        <a:ea typeface="Calibri"/>
                        <a:cs typeface="Times New Roman"/>
                      </a:endParaRPr>
                    </a:p>
                  </a:txBody>
                  <a:tcPr marL="51532" marR="51532" marT="0" marB="0" anchor="ctr"/>
                </a:tc>
              </a:tr>
            </a:tbl>
          </a:graphicData>
        </a:graphic>
      </p:graphicFrame>
      <p:pic>
        <p:nvPicPr>
          <p:cNvPr id="83972" name="Picture 4" descr="https://encrypted-tbn2.gstatic.com/images?q=tbn:ANd9GcQHFSsJNQNHJ9QF_96D9m1B4bw6loXEZryEsqqtebEYsP363NKf"/>
          <p:cNvPicPr>
            <a:picLocks noChangeAspect="1" noChangeArrowheads="1"/>
          </p:cNvPicPr>
          <p:nvPr/>
        </p:nvPicPr>
        <p:blipFill>
          <a:blip r:embed="rId2" cstate="print"/>
          <a:srcRect/>
          <a:stretch>
            <a:fillRect/>
          </a:stretch>
        </p:blipFill>
        <p:spPr bwMode="auto">
          <a:xfrm>
            <a:off x="5148064" y="0"/>
            <a:ext cx="1303412" cy="1285639"/>
          </a:xfrm>
          <a:prstGeom prst="rect">
            <a:avLst/>
          </a:prstGeom>
          <a:noFill/>
        </p:spPr>
      </p:pic>
      <p:pic>
        <p:nvPicPr>
          <p:cNvPr id="83974" name="Picture 6" descr="http://www.metrocuadrado.com/decoracion/sites/metrocuadrado.com/files/imagecache/DimensionesImagenes/creidhfa.jpg.crop_display.jpg"/>
          <p:cNvPicPr>
            <a:picLocks noChangeAspect="1" noChangeArrowheads="1"/>
          </p:cNvPicPr>
          <p:nvPr/>
        </p:nvPicPr>
        <p:blipFill>
          <a:blip r:embed="rId3" cstate="print"/>
          <a:srcRect/>
          <a:stretch>
            <a:fillRect/>
          </a:stretch>
        </p:blipFill>
        <p:spPr bwMode="auto">
          <a:xfrm>
            <a:off x="4572000" y="3717032"/>
            <a:ext cx="1612979" cy="1008112"/>
          </a:xfrm>
          <a:prstGeom prst="rect">
            <a:avLst/>
          </a:prstGeom>
          <a:noFill/>
        </p:spPr>
      </p:pic>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326" y="332656"/>
            <a:ext cx="5125121" cy="400110"/>
          </a:xfrm>
          <a:prstGeom prst="rect">
            <a:avLst/>
          </a:prstGeom>
        </p:spPr>
        <p:txBody>
          <a:bodyPr wrap="none">
            <a:spAutoFit/>
          </a:bodyPr>
          <a:lstStyle/>
          <a:p>
            <a:pPr algn="ctr"/>
            <a:r>
              <a:rPr lang="es-EC" sz="2000" b="1" i="1" dirty="0" smtClean="0">
                <a:latin typeface="Century Gothic" pitchFamily="34" charset="0"/>
              </a:rPr>
              <a:t>1.3. DEPRECIACIONES DE ACTIVOS FIJOS</a:t>
            </a:r>
            <a:endParaRPr lang="es-EC" sz="2000" dirty="0"/>
          </a:p>
        </p:txBody>
      </p:sp>
      <p:graphicFrame>
        <p:nvGraphicFramePr>
          <p:cNvPr id="3" name="Table 2"/>
          <p:cNvGraphicFramePr>
            <a:graphicFrameLocks noGrp="1"/>
          </p:cNvGraphicFramePr>
          <p:nvPr/>
        </p:nvGraphicFramePr>
        <p:xfrm>
          <a:off x="251520" y="1196753"/>
          <a:ext cx="8568950" cy="2376265"/>
        </p:xfrm>
        <a:graphic>
          <a:graphicData uri="http://schemas.openxmlformats.org/drawingml/2006/table">
            <a:tbl>
              <a:tblPr>
                <a:tableStyleId>{08FB837D-C827-4EFA-A057-4D05807E0F7C}</a:tableStyleId>
              </a:tblPr>
              <a:tblGrid>
                <a:gridCol w="1454004"/>
                <a:gridCol w="678669"/>
                <a:gridCol w="715589"/>
                <a:gridCol w="803528"/>
                <a:gridCol w="561865"/>
                <a:gridCol w="715589"/>
                <a:gridCol w="781376"/>
                <a:gridCol w="594758"/>
                <a:gridCol w="569249"/>
                <a:gridCol w="562537"/>
                <a:gridCol w="562537"/>
                <a:gridCol w="569249"/>
              </a:tblGrid>
              <a:tr h="797404">
                <a:tc>
                  <a:txBody>
                    <a:bodyPr/>
                    <a:lstStyle/>
                    <a:p>
                      <a:pPr algn="ctr">
                        <a:lnSpc>
                          <a:spcPct val="115000"/>
                        </a:lnSpc>
                        <a:spcAft>
                          <a:spcPts val="0"/>
                        </a:spcAft>
                      </a:pPr>
                      <a:r>
                        <a:rPr lang="es-EC" sz="1100" b="1" dirty="0">
                          <a:latin typeface="Century Gothic" pitchFamily="34" charset="0"/>
                        </a:rPr>
                        <a:t>DESCRIPCIÓN</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Valor total</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 deprec.</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Valor residual</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Vida útil</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Valor deprec.</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Mensual</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Año 1</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Año 2</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Año 3</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a:latin typeface="Century Gothic" pitchFamily="34" charset="0"/>
                        </a:rPr>
                        <a:t>Año 4</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Año 5</a:t>
                      </a:r>
                      <a:endParaRPr lang="es-EC" sz="1100" b="1" dirty="0">
                        <a:solidFill>
                          <a:srgbClr val="943634"/>
                        </a:solidFill>
                        <a:latin typeface="Century Gothic" pitchFamily="34" charset="0"/>
                        <a:ea typeface="Calibri"/>
                        <a:cs typeface="Times New Roman"/>
                      </a:endParaRPr>
                    </a:p>
                  </a:txBody>
                  <a:tcPr marL="51576" marR="51576" marT="0" marB="0" anchor="ctr"/>
                </a:tc>
              </a:tr>
              <a:tr h="526287">
                <a:tc>
                  <a:txBody>
                    <a:bodyPr/>
                    <a:lstStyle/>
                    <a:p>
                      <a:pPr>
                        <a:lnSpc>
                          <a:spcPct val="115000"/>
                        </a:lnSpc>
                        <a:spcAft>
                          <a:spcPts val="0"/>
                        </a:spcAft>
                      </a:pPr>
                      <a:r>
                        <a:rPr lang="es-EC" sz="1100" b="1">
                          <a:latin typeface="Century Gothic" pitchFamily="34" charset="0"/>
                        </a:rPr>
                        <a:t>Depre. Equipos de computación</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dirty="0">
                          <a:latin typeface="Century Gothic" pitchFamily="34" charset="0"/>
                        </a:rPr>
                        <a:t>2210,53</a:t>
                      </a:r>
                      <a:endParaRPr lang="es-EC" sz="1100"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33%</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dirty="0">
                          <a:latin typeface="Century Gothic" pitchFamily="34" charset="0"/>
                        </a:rPr>
                        <a:t>736,77</a:t>
                      </a:r>
                      <a:endParaRPr lang="es-EC" sz="1100"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3</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491,25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40,94</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491,25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491,25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491,25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endParaRPr lang="es-EC" sz="1100">
                        <a:solidFill>
                          <a:srgbClr val="943634"/>
                        </a:solidFill>
                        <a:latin typeface="Century Gothic" pitchFamily="34" charset="0"/>
                      </a:endParaRPr>
                    </a:p>
                  </a:txBody>
                  <a:tcPr marL="51576" marR="51576" marT="0" marB="0" anchor="ctr"/>
                </a:tc>
                <a:tc>
                  <a:txBody>
                    <a:bodyPr/>
                    <a:lstStyle/>
                    <a:p>
                      <a:endParaRPr lang="es-EC" sz="1100">
                        <a:solidFill>
                          <a:srgbClr val="943634"/>
                        </a:solidFill>
                        <a:latin typeface="Century Gothic" pitchFamily="34" charset="0"/>
                      </a:endParaRPr>
                    </a:p>
                  </a:txBody>
                  <a:tcPr marL="51576" marR="51576" marT="0" marB="0" anchor="ctr"/>
                </a:tc>
              </a:tr>
              <a:tr h="526287">
                <a:tc>
                  <a:txBody>
                    <a:bodyPr/>
                    <a:lstStyle/>
                    <a:p>
                      <a:pPr>
                        <a:lnSpc>
                          <a:spcPct val="115000"/>
                        </a:lnSpc>
                        <a:spcAft>
                          <a:spcPts val="0"/>
                        </a:spcAft>
                      </a:pPr>
                      <a:r>
                        <a:rPr lang="es-EC" sz="1100" b="1">
                          <a:latin typeface="Century Gothic" pitchFamily="34" charset="0"/>
                        </a:rPr>
                        <a:t>Depre. Muebles y enseres</a:t>
                      </a:r>
                      <a:endParaRPr lang="es-EC" sz="1100" b="1">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1015,00</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10%</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101,50</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dirty="0">
                          <a:latin typeface="Century Gothic" pitchFamily="34" charset="0"/>
                        </a:rPr>
                        <a:t>10</a:t>
                      </a:r>
                      <a:endParaRPr lang="es-EC" sz="1100"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dirty="0">
                          <a:latin typeface="Century Gothic" pitchFamily="34" charset="0"/>
                        </a:rPr>
                        <a:t>91,35</a:t>
                      </a:r>
                      <a:endParaRPr lang="es-EC" sz="1100"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dirty="0">
                          <a:latin typeface="Century Gothic" pitchFamily="34" charset="0"/>
                        </a:rPr>
                        <a:t>7,61</a:t>
                      </a:r>
                      <a:endParaRPr lang="es-EC" sz="1100"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91,35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91,35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91,35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91,35</a:t>
                      </a:r>
                      <a:endParaRPr lang="es-EC" sz="110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a:latin typeface="Century Gothic" pitchFamily="34" charset="0"/>
                        </a:rPr>
                        <a:t>91,35</a:t>
                      </a:r>
                      <a:endParaRPr lang="es-EC" sz="1100">
                        <a:solidFill>
                          <a:srgbClr val="943634"/>
                        </a:solidFill>
                        <a:latin typeface="Century Gothic" pitchFamily="34" charset="0"/>
                        <a:ea typeface="Calibri"/>
                        <a:cs typeface="Times New Roman"/>
                      </a:endParaRPr>
                    </a:p>
                  </a:txBody>
                  <a:tcPr marL="51576" marR="51576" marT="0" marB="0" anchor="ctr"/>
                </a:tc>
              </a:tr>
              <a:tr h="526287">
                <a:tc>
                  <a:txBody>
                    <a:bodyPr/>
                    <a:lstStyle/>
                    <a:p>
                      <a:pPr>
                        <a:lnSpc>
                          <a:spcPct val="115000"/>
                        </a:lnSpc>
                        <a:spcAft>
                          <a:spcPts val="0"/>
                        </a:spcAft>
                      </a:pPr>
                      <a:r>
                        <a:rPr lang="es-EC" sz="1100" b="1" dirty="0">
                          <a:latin typeface="Century Gothic" pitchFamily="34" charset="0"/>
                        </a:rPr>
                        <a:t>Total depreciación de Activos Fijos</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3.225,53</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endParaRPr lang="es-EC" sz="1100" b="1" dirty="0">
                        <a:solidFill>
                          <a:srgbClr val="943634"/>
                        </a:solidFill>
                        <a:latin typeface="Century Gothic" pitchFamily="34" charset="0"/>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838,27</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endParaRPr lang="es-EC" sz="1100" b="1" dirty="0">
                        <a:solidFill>
                          <a:srgbClr val="943634"/>
                        </a:solidFill>
                        <a:latin typeface="Century Gothic" pitchFamily="34" charset="0"/>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582,60</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48,55</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582,60</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582,60</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582,60</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91,35</a:t>
                      </a:r>
                      <a:endParaRPr lang="es-EC" sz="1100" b="1" dirty="0">
                        <a:solidFill>
                          <a:srgbClr val="943634"/>
                        </a:solidFill>
                        <a:latin typeface="Century Gothic" pitchFamily="34" charset="0"/>
                        <a:ea typeface="Calibri"/>
                        <a:cs typeface="Times New Roman"/>
                      </a:endParaRPr>
                    </a:p>
                  </a:txBody>
                  <a:tcPr marL="51576" marR="51576" marT="0" marB="0" anchor="ctr"/>
                </a:tc>
                <a:tc>
                  <a:txBody>
                    <a:bodyPr/>
                    <a:lstStyle/>
                    <a:p>
                      <a:pPr algn="ctr">
                        <a:lnSpc>
                          <a:spcPct val="115000"/>
                        </a:lnSpc>
                        <a:spcAft>
                          <a:spcPts val="0"/>
                        </a:spcAft>
                      </a:pPr>
                      <a:r>
                        <a:rPr lang="es-EC" sz="1100" b="1" dirty="0">
                          <a:latin typeface="Century Gothic" pitchFamily="34" charset="0"/>
                        </a:rPr>
                        <a:t>91,35</a:t>
                      </a:r>
                      <a:endParaRPr lang="es-EC" sz="1100" b="1" dirty="0">
                        <a:solidFill>
                          <a:srgbClr val="943634"/>
                        </a:solidFill>
                        <a:latin typeface="Century Gothic" pitchFamily="34" charset="0"/>
                        <a:ea typeface="Calibri"/>
                        <a:cs typeface="Times New Roman"/>
                      </a:endParaRPr>
                    </a:p>
                  </a:txBody>
                  <a:tcPr marL="51576" marR="51576" marT="0" marB="0" anchor="ctr"/>
                </a:tc>
              </a:tr>
            </a:tbl>
          </a:graphicData>
        </a:graphic>
      </p:graphicFrame>
      <p:pic>
        <p:nvPicPr>
          <p:cNvPr id="84994" name="Picture 2" descr="http://www.asovac.org/wp-content/uploads/2011/01/devaluaci%C3%B3n1.jpg"/>
          <p:cNvPicPr>
            <a:picLocks noChangeAspect="1" noChangeArrowheads="1"/>
          </p:cNvPicPr>
          <p:nvPr/>
        </p:nvPicPr>
        <p:blipFill>
          <a:blip r:embed="rId2" cstate="print"/>
          <a:srcRect/>
          <a:stretch>
            <a:fillRect/>
          </a:stretch>
        </p:blipFill>
        <p:spPr bwMode="auto">
          <a:xfrm>
            <a:off x="7452320" y="0"/>
            <a:ext cx="1414426" cy="1062633"/>
          </a:xfrm>
          <a:prstGeom prst="rect">
            <a:avLst/>
          </a:prstGeom>
          <a:noFill/>
        </p:spPr>
      </p:pic>
      <p:sp>
        <p:nvSpPr>
          <p:cNvPr id="5" name="Rectangle 4"/>
          <p:cNvSpPr/>
          <p:nvPr/>
        </p:nvSpPr>
        <p:spPr>
          <a:xfrm>
            <a:off x="287334" y="3933056"/>
            <a:ext cx="2646879" cy="400110"/>
          </a:xfrm>
          <a:prstGeom prst="rect">
            <a:avLst/>
          </a:prstGeom>
        </p:spPr>
        <p:txBody>
          <a:bodyPr wrap="none">
            <a:spAutoFit/>
          </a:bodyPr>
          <a:lstStyle/>
          <a:p>
            <a:pPr algn="ctr"/>
            <a:r>
              <a:rPr lang="es-EC" sz="2000" b="1" i="1" dirty="0" smtClean="0">
                <a:latin typeface="Century Gothic" pitchFamily="34" charset="0"/>
              </a:rPr>
              <a:t>1.4. AMORTIZACIÓN</a:t>
            </a:r>
            <a:endParaRPr lang="es-EC" sz="2000" dirty="0"/>
          </a:p>
        </p:txBody>
      </p:sp>
      <p:graphicFrame>
        <p:nvGraphicFramePr>
          <p:cNvPr id="6" name="Table 5"/>
          <p:cNvGraphicFramePr>
            <a:graphicFrameLocks noGrp="1"/>
          </p:cNvGraphicFramePr>
          <p:nvPr/>
        </p:nvGraphicFramePr>
        <p:xfrm>
          <a:off x="323528" y="4365104"/>
          <a:ext cx="8568951" cy="2232248"/>
        </p:xfrm>
        <a:graphic>
          <a:graphicData uri="http://schemas.openxmlformats.org/drawingml/2006/table">
            <a:tbl>
              <a:tblPr>
                <a:tableStyleId>{08FB837D-C827-4EFA-A057-4D05807E0F7C}</a:tableStyleId>
              </a:tblPr>
              <a:tblGrid>
                <a:gridCol w="1937897"/>
                <a:gridCol w="1323539"/>
                <a:gridCol w="1167947"/>
                <a:gridCol w="1022372"/>
                <a:gridCol w="1023038"/>
                <a:gridCol w="1047079"/>
                <a:gridCol w="1047079"/>
              </a:tblGrid>
              <a:tr h="245367">
                <a:tc rowSpan="2">
                  <a:txBody>
                    <a:bodyPr/>
                    <a:lstStyle/>
                    <a:p>
                      <a:pPr algn="ctr">
                        <a:lnSpc>
                          <a:spcPct val="115000"/>
                        </a:lnSpc>
                        <a:spcAft>
                          <a:spcPts val="0"/>
                        </a:spcAft>
                      </a:pPr>
                      <a:r>
                        <a:rPr lang="es-EC" sz="1100" b="1">
                          <a:latin typeface="Century Gothic" pitchFamily="34" charset="0"/>
                        </a:rPr>
                        <a:t>DESCRIPCIÓN</a:t>
                      </a:r>
                      <a:endParaRPr lang="es-EC" sz="1100" b="1">
                        <a:solidFill>
                          <a:srgbClr val="943634"/>
                        </a:solidFill>
                        <a:latin typeface="Century Gothic" pitchFamily="34" charset="0"/>
                        <a:ea typeface="Calibri"/>
                        <a:cs typeface="Times New Roman"/>
                      </a:endParaRPr>
                    </a:p>
                  </a:txBody>
                  <a:tcPr marL="51455" marR="51455" marT="0" marB="0" anchor="ctr"/>
                </a:tc>
                <a:tc rowSpan="2">
                  <a:txBody>
                    <a:bodyPr/>
                    <a:lstStyle/>
                    <a:p>
                      <a:pPr algn="ctr">
                        <a:lnSpc>
                          <a:spcPct val="115000"/>
                        </a:lnSpc>
                        <a:spcAft>
                          <a:spcPts val="0"/>
                        </a:spcAft>
                      </a:pPr>
                      <a:r>
                        <a:rPr lang="es-EC" sz="1100" b="1" dirty="0">
                          <a:latin typeface="Century Gothic" pitchFamily="34" charset="0"/>
                        </a:rPr>
                        <a:t>VALOR</a:t>
                      </a:r>
                      <a:endParaRPr lang="es-EC" sz="1100" b="1" dirty="0">
                        <a:solidFill>
                          <a:srgbClr val="943634"/>
                        </a:solidFill>
                        <a:latin typeface="Century Gothic" pitchFamily="34" charset="0"/>
                        <a:ea typeface="Calibri"/>
                        <a:cs typeface="Times New Roman"/>
                      </a:endParaRPr>
                    </a:p>
                  </a:txBody>
                  <a:tcPr marL="51455" marR="51455" marT="0" marB="0" anchor="ctr"/>
                </a:tc>
                <a:tc gridSpan="5">
                  <a:txBody>
                    <a:bodyPr/>
                    <a:lstStyle/>
                    <a:p>
                      <a:pPr algn="ctr">
                        <a:lnSpc>
                          <a:spcPct val="115000"/>
                        </a:lnSpc>
                        <a:spcAft>
                          <a:spcPts val="0"/>
                        </a:spcAft>
                      </a:pPr>
                      <a:r>
                        <a:rPr lang="es-EC" sz="1100" b="1" dirty="0">
                          <a:latin typeface="Century Gothic" pitchFamily="34" charset="0"/>
                        </a:rPr>
                        <a:t>AMORTIZACIÓN</a:t>
                      </a:r>
                      <a:endParaRPr lang="es-EC" sz="1100" b="1" dirty="0">
                        <a:solidFill>
                          <a:srgbClr val="943634"/>
                        </a:solidFill>
                        <a:latin typeface="Century Gothic" pitchFamily="34" charset="0"/>
                        <a:ea typeface="Calibri"/>
                        <a:cs typeface="Times New Roman"/>
                      </a:endParaRPr>
                    </a:p>
                  </a:txBody>
                  <a:tcPr marL="51455" marR="5145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36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dirty="0">
                          <a:latin typeface="Century Gothic" pitchFamily="34" charset="0"/>
                        </a:rPr>
                        <a:t>Año 1</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Año 2</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Año 3</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Año 4</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Año 5</a:t>
                      </a:r>
                      <a:endParaRPr lang="es-EC" sz="1100" b="1" dirty="0">
                        <a:solidFill>
                          <a:srgbClr val="943634"/>
                        </a:solidFill>
                        <a:latin typeface="Century Gothic" pitchFamily="34" charset="0"/>
                        <a:ea typeface="Calibri"/>
                        <a:cs typeface="Times New Roman"/>
                      </a:endParaRPr>
                    </a:p>
                  </a:txBody>
                  <a:tcPr marL="51455" marR="51455" marT="0" marB="0" anchor="ctr"/>
                </a:tc>
              </a:tr>
              <a:tr h="269309">
                <a:tc>
                  <a:txBody>
                    <a:bodyPr/>
                    <a:lstStyle/>
                    <a:p>
                      <a:pPr algn="l">
                        <a:lnSpc>
                          <a:spcPct val="115000"/>
                        </a:lnSpc>
                        <a:spcAft>
                          <a:spcPts val="0"/>
                        </a:spcAft>
                      </a:pPr>
                      <a:r>
                        <a:rPr lang="es-EC" sz="1100" b="1">
                          <a:latin typeface="Century Gothic" pitchFamily="34" charset="0"/>
                        </a:rPr>
                        <a:t>Gastos de Constitución</a:t>
                      </a:r>
                      <a:endParaRPr lang="es-EC" sz="1100" b="1">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200,00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200,00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200,00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200,00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200,00</a:t>
                      </a:r>
                      <a:endParaRPr lang="es-EC" sz="1100">
                        <a:solidFill>
                          <a:srgbClr val="943634"/>
                        </a:solidFill>
                        <a:latin typeface="Century Gothic" pitchFamily="34" charset="0"/>
                        <a:ea typeface="Calibri"/>
                        <a:cs typeface="Times New Roman"/>
                      </a:endParaRPr>
                    </a:p>
                  </a:txBody>
                  <a:tcPr marL="51455" marR="51455" marT="0" marB="0" anchor="ctr"/>
                </a:tc>
              </a:tr>
              <a:tr h="490735">
                <a:tc>
                  <a:txBody>
                    <a:bodyPr/>
                    <a:lstStyle/>
                    <a:p>
                      <a:pPr algn="l">
                        <a:lnSpc>
                          <a:spcPct val="115000"/>
                        </a:lnSpc>
                        <a:spcAft>
                          <a:spcPts val="0"/>
                        </a:spcAft>
                      </a:pPr>
                      <a:r>
                        <a:rPr lang="es-EC" sz="1100" b="1">
                          <a:latin typeface="Century Gothic" pitchFamily="34" charset="0"/>
                        </a:rPr>
                        <a:t>Permisos, Marcas y Patentes</a:t>
                      </a:r>
                      <a:endParaRPr lang="es-EC" sz="1100" b="1">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500,00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100,00</a:t>
                      </a:r>
                      <a:endParaRPr lang="es-EC" sz="1100">
                        <a:solidFill>
                          <a:srgbClr val="943634"/>
                        </a:solidFill>
                        <a:latin typeface="Century Gothic" pitchFamily="34" charset="0"/>
                        <a:ea typeface="Calibri"/>
                        <a:cs typeface="Times New Roman"/>
                      </a:endParaRPr>
                    </a:p>
                  </a:txBody>
                  <a:tcPr marL="51455" marR="51455" marT="0" marB="0" anchor="ctr"/>
                </a:tc>
              </a:tr>
              <a:tr h="490735">
                <a:tc>
                  <a:txBody>
                    <a:bodyPr/>
                    <a:lstStyle/>
                    <a:p>
                      <a:pPr algn="l">
                        <a:lnSpc>
                          <a:spcPct val="115000"/>
                        </a:lnSpc>
                        <a:spcAft>
                          <a:spcPts val="0"/>
                        </a:spcAft>
                      </a:pPr>
                      <a:r>
                        <a:rPr lang="es-EC" sz="1100" b="1">
                          <a:latin typeface="Century Gothic" pitchFamily="34" charset="0"/>
                        </a:rPr>
                        <a:t>Gastos de Estudio de Factibilidad</a:t>
                      </a:r>
                      <a:endParaRPr lang="es-EC" sz="1100" b="1">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600,00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120,00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120,00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120,00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120,00</a:t>
                      </a:r>
                      <a:endParaRPr lang="es-EC" sz="110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a:latin typeface="Century Gothic" pitchFamily="34" charset="0"/>
                        </a:rPr>
                        <a:t>120,00</a:t>
                      </a:r>
                      <a:endParaRPr lang="es-EC" sz="1100">
                        <a:solidFill>
                          <a:srgbClr val="943634"/>
                        </a:solidFill>
                        <a:latin typeface="Century Gothic" pitchFamily="34" charset="0"/>
                        <a:ea typeface="Calibri"/>
                        <a:cs typeface="Times New Roman"/>
                      </a:endParaRPr>
                    </a:p>
                  </a:txBody>
                  <a:tcPr marL="51455" marR="51455" marT="0" marB="0" anchor="ctr"/>
                </a:tc>
              </a:tr>
              <a:tr h="490735">
                <a:tc>
                  <a:txBody>
                    <a:bodyPr/>
                    <a:lstStyle/>
                    <a:p>
                      <a:pPr algn="l">
                        <a:lnSpc>
                          <a:spcPct val="115000"/>
                        </a:lnSpc>
                        <a:spcAft>
                          <a:spcPts val="0"/>
                        </a:spcAft>
                      </a:pPr>
                      <a:r>
                        <a:rPr lang="es-EC" sz="1100" b="1" dirty="0">
                          <a:latin typeface="Century Gothic" pitchFamily="34" charset="0"/>
                        </a:rPr>
                        <a:t>TOTAL DE ACTIVOS DIFERIDOS</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 2.100,00</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 420,00</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420,00</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420,00</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420,00</a:t>
                      </a:r>
                      <a:endParaRPr lang="es-EC" sz="1100" b="1" dirty="0">
                        <a:solidFill>
                          <a:srgbClr val="943634"/>
                        </a:solidFill>
                        <a:latin typeface="Century Gothic" pitchFamily="34" charset="0"/>
                        <a:ea typeface="Calibri"/>
                        <a:cs typeface="Times New Roman"/>
                      </a:endParaRPr>
                    </a:p>
                  </a:txBody>
                  <a:tcPr marL="51455" marR="51455" marT="0" marB="0" anchor="ctr"/>
                </a:tc>
                <a:tc>
                  <a:txBody>
                    <a:bodyPr/>
                    <a:lstStyle/>
                    <a:p>
                      <a:pPr algn="ctr">
                        <a:lnSpc>
                          <a:spcPct val="115000"/>
                        </a:lnSpc>
                        <a:spcAft>
                          <a:spcPts val="0"/>
                        </a:spcAft>
                      </a:pPr>
                      <a:r>
                        <a:rPr lang="es-EC" sz="1100" b="1" dirty="0">
                          <a:latin typeface="Century Gothic" pitchFamily="34" charset="0"/>
                        </a:rPr>
                        <a:t>420,00</a:t>
                      </a:r>
                      <a:endParaRPr lang="es-EC" sz="1100" b="1" dirty="0">
                        <a:solidFill>
                          <a:srgbClr val="943634"/>
                        </a:solidFill>
                        <a:latin typeface="Century Gothic" pitchFamily="34" charset="0"/>
                        <a:ea typeface="Calibri"/>
                        <a:cs typeface="Times New Roman"/>
                      </a:endParaRPr>
                    </a:p>
                  </a:txBody>
                  <a:tcPr marL="51455" marR="51455" marT="0" marB="0" anchor="ctr"/>
                </a:tc>
              </a:tr>
            </a:tbl>
          </a:graphicData>
        </a:graphic>
      </p:graphicFrame>
      <p:pic>
        <p:nvPicPr>
          <p:cNvPr id="7" name="Picture 2" descr="http://finanzasparatodos.es/comun/imagenes/bloqueB/seguro_hipoteca.jpg"/>
          <p:cNvPicPr>
            <a:picLocks noChangeAspect="1" noChangeArrowheads="1"/>
          </p:cNvPicPr>
          <p:nvPr/>
        </p:nvPicPr>
        <p:blipFill>
          <a:blip r:embed="rId3" cstate="print"/>
          <a:srcRect/>
          <a:stretch>
            <a:fillRect/>
          </a:stretch>
        </p:blipFill>
        <p:spPr bwMode="auto">
          <a:xfrm>
            <a:off x="7740352" y="3573016"/>
            <a:ext cx="1152128" cy="968509"/>
          </a:xfrm>
          <a:prstGeom prst="rect">
            <a:avLst/>
          </a:prstGeom>
          <a:noFill/>
        </p:spPr>
      </p:pic>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4464496" cy="461665"/>
          </a:xfrm>
          <a:prstGeom prst="rect">
            <a:avLst/>
          </a:prstGeom>
        </p:spPr>
        <p:txBody>
          <a:bodyPr wrap="square">
            <a:spAutoFit/>
          </a:bodyPr>
          <a:lstStyle/>
          <a:p>
            <a:pPr algn="ctr"/>
            <a:r>
              <a:rPr lang="es-EC" sz="2400" b="1" i="1" dirty="0" smtClean="0">
                <a:latin typeface="Century Gothic" pitchFamily="34" charset="0"/>
              </a:rPr>
              <a:t>2. GASTOS DE VENTAS</a:t>
            </a:r>
            <a:endParaRPr lang="es-EC" sz="2400" dirty="0"/>
          </a:p>
        </p:txBody>
      </p:sp>
      <p:graphicFrame>
        <p:nvGraphicFramePr>
          <p:cNvPr id="3" name="Table 2"/>
          <p:cNvGraphicFramePr>
            <a:graphicFrameLocks noGrp="1"/>
          </p:cNvGraphicFramePr>
          <p:nvPr/>
        </p:nvGraphicFramePr>
        <p:xfrm>
          <a:off x="251520" y="1268760"/>
          <a:ext cx="8496945" cy="2880321"/>
        </p:xfrm>
        <a:graphic>
          <a:graphicData uri="http://schemas.openxmlformats.org/drawingml/2006/table">
            <a:tbl>
              <a:tblPr>
                <a:tableStyleId>{08FB837D-C827-4EFA-A057-4D05807E0F7C}</a:tableStyleId>
              </a:tblPr>
              <a:tblGrid>
                <a:gridCol w="1872208"/>
                <a:gridCol w="994295"/>
                <a:gridCol w="797213"/>
                <a:gridCol w="937741"/>
                <a:gridCol w="785891"/>
                <a:gridCol w="727948"/>
                <a:gridCol w="750593"/>
                <a:gridCol w="833843"/>
                <a:gridCol w="797213"/>
              </a:tblGrid>
              <a:tr h="442005">
                <a:tc gridSpan="9">
                  <a:txBody>
                    <a:bodyPr/>
                    <a:lstStyle/>
                    <a:p>
                      <a:pPr algn="ctr">
                        <a:lnSpc>
                          <a:spcPct val="115000"/>
                        </a:lnSpc>
                        <a:spcAft>
                          <a:spcPts val="0"/>
                        </a:spcAft>
                      </a:pPr>
                      <a:r>
                        <a:rPr lang="es-EC" sz="1200" b="1" dirty="0">
                          <a:latin typeface="Century Gothic" pitchFamily="34" charset="0"/>
                        </a:rPr>
                        <a:t>PUBLICIDAD</a:t>
                      </a:r>
                      <a:endParaRPr lang="es-EC" sz="1200" b="1" dirty="0">
                        <a:solidFill>
                          <a:srgbClr val="943634"/>
                        </a:solidFill>
                        <a:latin typeface="Century Gothic" pitchFamily="34" charset="0"/>
                        <a:ea typeface="Calibri"/>
                        <a:cs typeface="Times New Roman"/>
                      </a:endParaRPr>
                    </a:p>
                  </a:txBody>
                  <a:tcPr marL="51604" marR="516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18581">
                <a:tc>
                  <a:txBody>
                    <a:bodyPr/>
                    <a:lstStyle/>
                    <a:p>
                      <a:pPr algn="ctr">
                        <a:lnSpc>
                          <a:spcPct val="115000"/>
                        </a:lnSpc>
                        <a:spcAft>
                          <a:spcPts val="0"/>
                        </a:spcAft>
                      </a:pPr>
                      <a:r>
                        <a:rPr lang="es-EC" sz="1200" b="1" dirty="0">
                          <a:latin typeface="Century Gothic" pitchFamily="34" charset="0"/>
                        </a:rPr>
                        <a:t>DETALLE</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CANTIDAD</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COSTO UNITARIO</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COSTO ANUAL</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Año 1</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Año 2</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a:latin typeface="Century Gothic" pitchFamily="34" charset="0"/>
                        </a:rPr>
                        <a:t>Año 3</a:t>
                      </a:r>
                      <a:endParaRPr lang="es-EC" sz="1200" b="1">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Año 4</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Año 5</a:t>
                      </a:r>
                      <a:endParaRPr lang="es-EC" sz="1200" b="1" dirty="0">
                        <a:solidFill>
                          <a:srgbClr val="943634"/>
                        </a:solidFill>
                        <a:latin typeface="Century Gothic" pitchFamily="34" charset="0"/>
                        <a:ea typeface="Calibri"/>
                        <a:cs typeface="Times New Roman"/>
                      </a:endParaRPr>
                    </a:p>
                  </a:txBody>
                  <a:tcPr marL="51604" marR="51604" marT="0" marB="0" anchor="ctr"/>
                </a:tc>
              </a:tr>
              <a:tr h="473245">
                <a:tc>
                  <a:txBody>
                    <a:bodyPr/>
                    <a:lstStyle/>
                    <a:p>
                      <a:pPr>
                        <a:lnSpc>
                          <a:spcPct val="115000"/>
                        </a:lnSpc>
                        <a:spcAft>
                          <a:spcPts val="0"/>
                        </a:spcAft>
                      </a:pPr>
                      <a:r>
                        <a:rPr lang="es-EC" sz="1200" b="1" dirty="0">
                          <a:latin typeface="Century Gothic" pitchFamily="34" charset="0"/>
                        </a:rPr>
                        <a:t>Pagina WEB</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1</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500,00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500,00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500,00</a:t>
                      </a:r>
                      <a:endParaRPr lang="es-EC" sz="1200">
                        <a:solidFill>
                          <a:srgbClr val="943634"/>
                        </a:solidFill>
                        <a:latin typeface="Century Gothic" pitchFamily="34" charset="0"/>
                        <a:ea typeface="Calibri"/>
                        <a:cs typeface="Times New Roman"/>
                      </a:endParaRPr>
                    </a:p>
                  </a:txBody>
                  <a:tcPr marL="51604" marR="51604" marT="0" marB="0" anchor="ctr"/>
                </a:tc>
              </a:tr>
              <a:tr h="473245">
                <a:tc>
                  <a:txBody>
                    <a:bodyPr/>
                    <a:lstStyle/>
                    <a:p>
                      <a:pPr>
                        <a:lnSpc>
                          <a:spcPct val="115000"/>
                        </a:lnSpc>
                        <a:spcAft>
                          <a:spcPts val="0"/>
                        </a:spcAft>
                      </a:pPr>
                      <a:r>
                        <a:rPr lang="es-EC" sz="1200" b="1" dirty="0">
                          <a:latin typeface="Century Gothic" pitchFamily="34" charset="0"/>
                        </a:rPr>
                        <a:t>Flyers</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1500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0,05</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75,00</a:t>
                      </a:r>
                      <a:endParaRPr lang="es-EC" sz="120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75,00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75,00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75,00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dirty="0">
                          <a:latin typeface="Century Gothic" pitchFamily="34" charset="0"/>
                        </a:rPr>
                        <a:t>75,00</a:t>
                      </a: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a:latin typeface="Century Gothic" pitchFamily="34" charset="0"/>
                        </a:rPr>
                        <a:t>75,00</a:t>
                      </a:r>
                      <a:endParaRPr lang="es-EC" sz="1200">
                        <a:solidFill>
                          <a:srgbClr val="943634"/>
                        </a:solidFill>
                        <a:latin typeface="Century Gothic" pitchFamily="34" charset="0"/>
                        <a:ea typeface="Calibri"/>
                        <a:cs typeface="Times New Roman"/>
                      </a:endParaRPr>
                    </a:p>
                  </a:txBody>
                  <a:tcPr marL="51604" marR="51604" marT="0" marB="0" anchor="ctr"/>
                </a:tc>
              </a:tr>
              <a:tr h="473245">
                <a:tc>
                  <a:txBody>
                    <a:bodyPr/>
                    <a:lstStyle/>
                    <a:p>
                      <a:pPr algn="ctr">
                        <a:lnSpc>
                          <a:spcPct val="115000"/>
                        </a:lnSpc>
                        <a:spcAft>
                          <a:spcPts val="0"/>
                        </a:spcAft>
                      </a:pPr>
                      <a:r>
                        <a:rPr lang="es-EC" sz="1200" b="1" dirty="0">
                          <a:latin typeface="Century Gothic" pitchFamily="34" charset="0"/>
                        </a:rPr>
                        <a:t>TOTAL DE PUBLICIDAD</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endParaRPr lang="es-EC" sz="1200" dirty="0">
                        <a:solidFill>
                          <a:srgbClr val="943634"/>
                        </a:solidFill>
                        <a:latin typeface="Century Gothic" pitchFamily="34" charset="0"/>
                      </a:endParaRPr>
                    </a:p>
                  </a:txBody>
                  <a:tcPr marL="51604" marR="51604" marT="0" marB="0" anchor="ctr"/>
                </a:tc>
                <a:tc>
                  <a:txBody>
                    <a:bodyPr/>
                    <a:lstStyle/>
                    <a:p>
                      <a:pPr algn="ctr">
                        <a:lnSpc>
                          <a:spcPct val="115000"/>
                        </a:lnSpc>
                        <a:spcAft>
                          <a:spcPts val="0"/>
                        </a:spcAft>
                      </a:pPr>
                      <a:endParaRPr lang="es-EC" sz="1200"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a:latin typeface="Century Gothic" pitchFamily="34" charset="0"/>
                        </a:rPr>
                        <a:t>575,00</a:t>
                      </a:r>
                      <a:endParaRPr lang="es-EC" sz="1200" b="1">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a:latin typeface="Century Gothic" pitchFamily="34" charset="0"/>
                        </a:rPr>
                        <a:t>575,00</a:t>
                      </a:r>
                      <a:endParaRPr lang="es-EC" sz="1200" b="1">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a:latin typeface="Century Gothic" pitchFamily="34" charset="0"/>
                        </a:rPr>
                        <a:t>575,00</a:t>
                      </a:r>
                      <a:endParaRPr lang="es-EC" sz="1200" b="1">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a:latin typeface="Century Gothic" pitchFamily="34" charset="0"/>
                        </a:rPr>
                        <a:t>575,00</a:t>
                      </a:r>
                      <a:endParaRPr lang="es-EC" sz="1200" b="1">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575,00</a:t>
                      </a:r>
                      <a:endParaRPr lang="es-EC" sz="1200" b="1" dirty="0">
                        <a:solidFill>
                          <a:srgbClr val="943634"/>
                        </a:solidFill>
                        <a:latin typeface="Century Gothic" pitchFamily="34" charset="0"/>
                        <a:ea typeface="Calibri"/>
                        <a:cs typeface="Times New Roman"/>
                      </a:endParaRPr>
                    </a:p>
                  </a:txBody>
                  <a:tcPr marL="51604" marR="51604" marT="0" marB="0" anchor="ctr"/>
                </a:tc>
                <a:tc>
                  <a:txBody>
                    <a:bodyPr/>
                    <a:lstStyle/>
                    <a:p>
                      <a:pPr algn="ctr">
                        <a:lnSpc>
                          <a:spcPct val="115000"/>
                        </a:lnSpc>
                        <a:spcAft>
                          <a:spcPts val="0"/>
                        </a:spcAft>
                      </a:pPr>
                      <a:r>
                        <a:rPr lang="es-EC" sz="1200" b="1" dirty="0">
                          <a:latin typeface="Century Gothic" pitchFamily="34" charset="0"/>
                        </a:rPr>
                        <a:t>575,00</a:t>
                      </a:r>
                      <a:endParaRPr lang="es-EC" sz="1200" b="1" dirty="0">
                        <a:solidFill>
                          <a:srgbClr val="943634"/>
                        </a:solidFill>
                        <a:latin typeface="Century Gothic" pitchFamily="34" charset="0"/>
                        <a:ea typeface="Calibri"/>
                        <a:cs typeface="Times New Roman"/>
                      </a:endParaRPr>
                    </a:p>
                  </a:txBody>
                  <a:tcPr marL="51604" marR="51604" marT="0" marB="0" anchor="ctr"/>
                </a:tc>
              </a:tr>
            </a:tbl>
          </a:graphicData>
        </a:graphic>
      </p:graphicFrame>
      <p:pic>
        <p:nvPicPr>
          <p:cNvPr id="86020" name="Picture 4" descr="http://www.elblogdeyes.com/wp-content/uploads/publi.png"/>
          <p:cNvPicPr>
            <a:picLocks noChangeAspect="1" noChangeArrowheads="1"/>
          </p:cNvPicPr>
          <p:nvPr/>
        </p:nvPicPr>
        <p:blipFill>
          <a:blip r:embed="rId2" cstate="print"/>
          <a:srcRect/>
          <a:stretch>
            <a:fillRect/>
          </a:stretch>
        </p:blipFill>
        <p:spPr bwMode="auto">
          <a:xfrm>
            <a:off x="1331640" y="4509120"/>
            <a:ext cx="2808312" cy="1850962"/>
          </a:xfrm>
          <a:prstGeom prst="rect">
            <a:avLst/>
          </a:prstGeom>
          <a:noFill/>
        </p:spPr>
      </p:pic>
      <p:pic>
        <p:nvPicPr>
          <p:cNvPr id="86022" name="Picture 6" descr="http://www.bolboretacreaciones.com/wp-content/uploads/2012/09/flyer_MR_72.jpg"/>
          <p:cNvPicPr>
            <a:picLocks noChangeAspect="1" noChangeArrowheads="1"/>
          </p:cNvPicPr>
          <p:nvPr/>
        </p:nvPicPr>
        <p:blipFill>
          <a:blip r:embed="rId3" cstate="print"/>
          <a:srcRect/>
          <a:stretch>
            <a:fillRect/>
          </a:stretch>
        </p:blipFill>
        <p:spPr bwMode="auto">
          <a:xfrm>
            <a:off x="5220072" y="4437112"/>
            <a:ext cx="2916324" cy="1944216"/>
          </a:xfrm>
          <a:prstGeom prst="rect">
            <a:avLst/>
          </a:prstGeom>
          <a:noFill/>
        </p:spPr>
      </p:pic>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4464496" cy="461665"/>
          </a:xfrm>
          <a:prstGeom prst="rect">
            <a:avLst/>
          </a:prstGeom>
        </p:spPr>
        <p:txBody>
          <a:bodyPr wrap="square">
            <a:spAutoFit/>
          </a:bodyPr>
          <a:lstStyle/>
          <a:p>
            <a:pPr algn="ctr"/>
            <a:r>
              <a:rPr lang="es-EC" sz="2400" b="1" i="1" dirty="0" smtClean="0">
                <a:latin typeface="Century Gothic" pitchFamily="34" charset="0"/>
              </a:rPr>
              <a:t>3. </a:t>
            </a:r>
            <a:r>
              <a:rPr lang="es-EC" sz="2400" b="1" i="1" dirty="0" smtClean="0">
                <a:latin typeface="Century Gothic" pitchFamily="34" charset="0"/>
              </a:rPr>
              <a:t>GASTOS FINANCIEROS</a:t>
            </a:r>
            <a:endParaRPr lang="es-EC" sz="2400" dirty="0"/>
          </a:p>
        </p:txBody>
      </p:sp>
      <p:graphicFrame>
        <p:nvGraphicFramePr>
          <p:cNvPr id="3" name="Table 2"/>
          <p:cNvGraphicFramePr>
            <a:graphicFrameLocks noGrp="1"/>
          </p:cNvGraphicFramePr>
          <p:nvPr/>
        </p:nvGraphicFramePr>
        <p:xfrm>
          <a:off x="251521" y="1340768"/>
          <a:ext cx="6120681" cy="1584176"/>
        </p:xfrm>
        <a:graphic>
          <a:graphicData uri="http://schemas.openxmlformats.org/drawingml/2006/table">
            <a:tbl>
              <a:tblPr>
                <a:tableStyleId>{08FB837D-C827-4EFA-A057-4D05807E0F7C}</a:tableStyleId>
              </a:tblPr>
              <a:tblGrid>
                <a:gridCol w="2160415"/>
                <a:gridCol w="2267028"/>
                <a:gridCol w="1693238"/>
              </a:tblGrid>
              <a:tr h="292642">
                <a:tc>
                  <a:txBody>
                    <a:bodyPr/>
                    <a:lstStyle/>
                    <a:p>
                      <a:pPr algn="ctr">
                        <a:lnSpc>
                          <a:spcPct val="115000"/>
                        </a:lnSpc>
                        <a:spcAft>
                          <a:spcPts val="0"/>
                        </a:spcAft>
                      </a:pPr>
                      <a:r>
                        <a:rPr lang="es-EC" sz="1400" b="1" dirty="0">
                          <a:latin typeface="Century Gothic" pitchFamily="34" charset="0"/>
                        </a:rPr>
                        <a:t>Inversión</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b="1" dirty="0">
                          <a:latin typeface="Century Gothic" pitchFamily="34" charset="0"/>
                        </a:rPr>
                        <a:t>Porcentaje </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b="1" dirty="0">
                          <a:latin typeface="Century Gothic" pitchFamily="34" charset="0"/>
                        </a:rPr>
                        <a:t> Valor </a:t>
                      </a:r>
                      <a:endParaRPr lang="es-EC" sz="1800" b="1" dirty="0">
                        <a:solidFill>
                          <a:srgbClr val="943634"/>
                        </a:solidFill>
                        <a:latin typeface="Century Gothic" pitchFamily="34" charset="0"/>
                        <a:ea typeface="Calibri"/>
                        <a:cs typeface="Times New Roman"/>
                      </a:endParaRPr>
                    </a:p>
                  </a:txBody>
                  <a:tcPr marL="68580" marR="68580" marT="0" marB="0" anchor="ctr"/>
                </a:tc>
              </a:tr>
              <a:tr h="360952">
                <a:tc>
                  <a:txBody>
                    <a:bodyPr/>
                    <a:lstStyle/>
                    <a:p>
                      <a:pPr algn="ctr">
                        <a:lnSpc>
                          <a:spcPct val="115000"/>
                        </a:lnSpc>
                        <a:spcAft>
                          <a:spcPts val="0"/>
                        </a:spcAft>
                      </a:pPr>
                      <a:r>
                        <a:rPr lang="es-EC" sz="1400" b="1" dirty="0">
                          <a:latin typeface="Century Gothic" pitchFamily="34" charset="0"/>
                        </a:rPr>
                        <a:t>Capital Propio</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dirty="0">
                          <a:latin typeface="Century Gothic" pitchFamily="34" charset="0"/>
                        </a:rPr>
                        <a:t>40%</a:t>
                      </a:r>
                      <a:endParaRPr lang="es-EC" sz="1800"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latin typeface="Century Gothic" pitchFamily="34" charset="0"/>
                        </a:rPr>
                        <a:t>4.869,77</a:t>
                      </a:r>
                      <a:endParaRPr lang="es-EC" sz="1800">
                        <a:solidFill>
                          <a:srgbClr val="943634"/>
                        </a:solidFill>
                        <a:latin typeface="Century Gothic" pitchFamily="34" charset="0"/>
                        <a:ea typeface="Calibri"/>
                        <a:cs typeface="Times New Roman"/>
                      </a:endParaRPr>
                    </a:p>
                  </a:txBody>
                  <a:tcPr marL="68580" marR="68580" marT="0" marB="0" anchor="ctr"/>
                </a:tc>
              </a:tr>
              <a:tr h="585285">
                <a:tc>
                  <a:txBody>
                    <a:bodyPr/>
                    <a:lstStyle/>
                    <a:p>
                      <a:pPr algn="ctr">
                        <a:lnSpc>
                          <a:spcPct val="115000"/>
                        </a:lnSpc>
                        <a:spcAft>
                          <a:spcPts val="0"/>
                        </a:spcAft>
                      </a:pPr>
                      <a:r>
                        <a:rPr lang="es-EC" sz="1400" b="1" dirty="0">
                          <a:latin typeface="Century Gothic" pitchFamily="34" charset="0"/>
                        </a:rPr>
                        <a:t>Préstamo Bancario (Banco Pichincha)</a:t>
                      </a:r>
                      <a:endParaRPr lang="es-EC" sz="1800" b="1" dirty="0">
                        <a:solidFill>
                          <a:srgbClr val="943634"/>
                        </a:solidFill>
                        <a:latin typeface="Century Gothic" pitchFamily="34" charset="0"/>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es-EC" sz="1400" dirty="0">
                          <a:latin typeface="Century Gothic" pitchFamily="34" charset="0"/>
                        </a:rPr>
                        <a:t>60%</a:t>
                      </a:r>
                      <a:endParaRPr lang="es-EC" sz="1800" dirty="0">
                        <a:solidFill>
                          <a:srgbClr val="943634"/>
                        </a:solidFill>
                        <a:latin typeface="Century Gothic" pitchFamily="34" charset="0"/>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es-EC" sz="1400" dirty="0">
                          <a:latin typeface="Century Gothic" pitchFamily="34" charset="0"/>
                        </a:rPr>
                        <a:t>7.304,66</a:t>
                      </a:r>
                      <a:endParaRPr lang="es-EC" sz="1800" dirty="0">
                        <a:solidFill>
                          <a:srgbClr val="943634"/>
                        </a:solidFill>
                        <a:latin typeface="Century Gothic" pitchFamily="34" charset="0"/>
                        <a:ea typeface="Calibri"/>
                        <a:cs typeface="Times New Roman"/>
                      </a:endParaRPr>
                    </a:p>
                  </a:txBody>
                  <a:tcPr marL="68580" marR="68580" marT="0" marB="0" anchor="ctr">
                    <a:solidFill>
                      <a:srgbClr val="FFFF00"/>
                    </a:solidFill>
                  </a:tcPr>
                </a:tc>
              </a:tr>
              <a:tr h="345297">
                <a:tc>
                  <a:txBody>
                    <a:bodyPr/>
                    <a:lstStyle/>
                    <a:p>
                      <a:pPr algn="ctr">
                        <a:lnSpc>
                          <a:spcPct val="115000"/>
                        </a:lnSpc>
                        <a:spcAft>
                          <a:spcPts val="0"/>
                        </a:spcAft>
                      </a:pPr>
                      <a:r>
                        <a:rPr lang="es-EC" sz="1400" b="1" dirty="0">
                          <a:latin typeface="Century Gothic" pitchFamily="34" charset="0"/>
                        </a:rPr>
                        <a:t>INVERSIÓN TOTAL</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b="1" dirty="0">
                          <a:latin typeface="Century Gothic" pitchFamily="34" charset="0"/>
                        </a:rPr>
                        <a:t>100%</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b="1" dirty="0">
                          <a:latin typeface="Century Gothic" pitchFamily="34" charset="0"/>
                        </a:rPr>
                        <a:t>12.174,43</a:t>
                      </a:r>
                      <a:endParaRPr lang="es-EC" sz="1800" b="1"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4" name="Rectangle 3"/>
          <p:cNvSpPr/>
          <p:nvPr/>
        </p:nvSpPr>
        <p:spPr>
          <a:xfrm>
            <a:off x="142035" y="764704"/>
            <a:ext cx="3915495" cy="400110"/>
          </a:xfrm>
          <a:prstGeom prst="rect">
            <a:avLst/>
          </a:prstGeom>
        </p:spPr>
        <p:txBody>
          <a:bodyPr wrap="none">
            <a:spAutoFit/>
          </a:bodyPr>
          <a:lstStyle/>
          <a:p>
            <a:pPr algn="ctr"/>
            <a:r>
              <a:rPr lang="es-EC" sz="2000" b="1" dirty="0" smtClean="0"/>
              <a:t>ESTRUCTURA DE FINANCIAMIENTO</a:t>
            </a:r>
            <a:endParaRPr lang="es-EC" sz="2000" b="1" dirty="0"/>
          </a:p>
        </p:txBody>
      </p:sp>
      <p:sp>
        <p:nvSpPr>
          <p:cNvPr id="5" name="Rectangle 4"/>
          <p:cNvSpPr/>
          <p:nvPr/>
        </p:nvSpPr>
        <p:spPr>
          <a:xfrm>
            <a:off x="323528" y="3356992"/>
            <a:ext cx="2583977" cy="400110"/>
          </a:xfrm>
          <a:prstGeom prst="rect">
            <a:avLst/>
          </a:prstGeom>
        </p:spPr>
        <p:txBody>
          <a:bodyPr wrap="none">
            <a:spAutoFit/>
          </a:bodyPr>
          <a:lstStyle/>
          <a:p>
            <a:pPr algn="ctr"/>
            <a:r>
              <a:rPr lang="es-EC" sz="2000" b="1" dirty="0" smtClean="0"/>
              <a:t>DATOS DEL PRÉSTAMO</a:t>
            </a:r>
            <a:endParaRPr lang="es-EC" sz="2000" b="1" dirty="0"/>
          </a:p>
        </p:txBody>
      </p:sp>
      <p:graphicFrame>
        <p:nvGraphicFramePr>
          <p:cNvPr id="6" name="Table 5"/>
          <p:cNvGraphicFramePr>
            <a:graphicFrameLocks noGrp="1"/>
          </p:cNvGraphicFramePr>
          <p:nvPr/>
        </p:nvGraphicFramePr>
        <p:xfrm>
          <a:off x="323528" y="4293096"/>
          <a:ext cx="5832648" cy="1656184"/>
        </p:xfrm>
        <a:graphic>
          <a:graphicData uri="http://schemas.openxmlformats.org/drawingml/2006/table">
            <a:tbl>
              <a:tblPr>
                <a:tableStyleId>{08FB837D-C827-4EFA-A057-4D05807E0F7C}</a:tableStyleId>
              </a:tblPr>
              <a:tblGrid>
                <a:gridCol w="2759548"/>
                <a:gridCol w="3073100"/>
              </a:tblGrid>
              <a:tr h="414046">
                <a:tc>
                  <a:txBody>
                    <a:bodyPr/>
                    <a:lstStyle/>
                    <a:p>
                      <a:pPr>
                        <a:lnSpc>
                          <a:spcPct val="115000"/>
                        </a:lnSpc>
                        <a:spcAft>
                          <a:spcPts val="0"/>
                        </a:spcAft>
                      </a:pPr>
                      <a:r>
                        <a:rPr lang="es-EC" sz="1400" b="1" dirty="0">
                          <a:latin typeface="Century Gothic" pitchFamily="34" charset="0"/>
                        </a:rPr>
                        <a:t>INSTITUCIÓN</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dirty="0">
                          <a:latin typeface="Century Gothic" pitchFamily="34" charset="0"/>
                        </a:rPr>
                        <a:t>BANCO DE PICHINCHA</a:t>
                      </a:r>
                      <a:endParaRPr lang="es-EC" sz="1800" dirty="0">
                        <a:solidFill>
                          <a:srgbClr val="943634"/>
                        </a:solidFill>
                        <a:latin typeface="Century Gothic" pitchFamily="34" charset="0"/>
                        <a:ea typeface="Calibri"/>
                        <a:cs typeface="Times New Roman"/>
                      </a:endParaRPr>
                    </a:p>
                  </a:txBody>
                  <a:tcPr marL="68580" marR="68580" marT="0" marB="0" anchor="ctr"/>
                </a:tc>
              </a:tr>
              <a:tr h="414046">
                <a:tc>
                  <a:txBody>
                    <a:bodyPr/>
                    <a:lstStyle/>
                    <a:p>
                      <a:pPr>
                        <a:lnSpc>
                          <a:spcPct val="115000"/>
                        </a:lnSpc>
                        <a:spcAft>
                          <a:spcPts val="0"/>
                        </a:spcAft>
                      </a:pPr>
                      <a:r>
                        <a:rPr lang="es-EC" sz="1400" b="1" dirty="0">
                          <a:latin typeface="Century Gothic" pitchFamily="34" charset="0"/>
                        </a:rPr>
                        <a:t>TASA DE INTERES</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latin typeface="Century Gothic" pitchFamily="34" charset="0"/>
                        </a:rPr>
                        <a:t>15,18%</a:t>
                      </a:r>
                      <a:endParaRPr lang="es-EC" sz="1800">
                        <a:solidFill>
                          <a:srgbClr val="943634"/>
                        </a:solidFill>
                        <a:latin typeface="Century Gothic" pitchFamily="34" charset="0"/>
                        <a:ea typeface="Calibri"/>
                        <a:cs typeface="Times New Roman"/>
                      </a:endParaRPr>
                    </a:p>
                  </a:txBody>
                  <a:tcPr marL="68580" marR="68580" marT="0" marB="0" anchor="ctr"/>
                </a:tc>
              </a:tr>
              <a:tr h="414046">
                <a:tc>
                  <a:txBody>
                    <a:bodyPr/>
                    <a:lstStyle/>
                    <a:p>
                      <a:pPr>
                        <a:lnSpc>
                          <a:spcPct val="115000"/>
                        </a:lnSpc>
                        <a:spcAft>
                          <a:spcPts val="0"/>
                        </a:spcAft>
                      </a:pPr>
                      <a:r>
                        <a:rPr lang="es-EC" sz="1400" b="1">
                          <a:latin typeface="Century Gothic" pitchFamily="34" charset="0"/>
                        </a:rPr>
                        <a:t>PLAZO</a:t>
                      </a:r>
                      <a:endParaRPr lang="es-EC" sz="1800" b="1">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a:latin typeface="Century Gothic" pitchFamily="34" charset="0"/>
                        </a:rPr>
                        <a:t>4 años</a:t>
                      </a:r>
                      <a:endParaRPr lang="es-EC" sz="1800">
                        <a:solidFill>
                          <a:srgbClr val="943634"/>
                        </a:solidFill>
                        <a:latin typeface="Century Gothic" pitchFamily="34" charset="0"/>
                        <a:ea typeface="Calibri"/>
                        <a:cs typeface="Times New Roman"/>
                      </a:endParaRPr>
                    </a:p>
                  </a:txBody>
                  <a:tcPr marL="68580" marR="68580" marT="0" marB="0" anchor="ctr"/>
                </a:tc>
              </a:tr>
              <a:tr h="414046">
                <a:tc>
                  <a:txBody>
                    <a:bodyPr/>
                    <a:lstStyle/>
                    <a:p>
                      <a:pPr>
                        <a:lnSpc>
                          <a:spcPct val="115000"/>
                        </a:lnSpc>
                        <a:spcAft>
                          <a:spcPts val="0"/>
                        </a:spcAft>
                      </a:pPr>
                      <a:r>
                        <a:rPr lang="es-EC" sz="1400" b="1" dirty="0">
                          <a:latin typeface="Century Gothic" pitchFamily="34" charset="0"/>
                        </a:rPr>
                        <a:t>MONTO DEL PRÉSTAMO</a:t>
                      </a:r>
                      <a:endParaRPr lang="es-EC" sz="1800" b="1" dirty="0">
                        <a:solidFill>
                          <a:srgbClr val="943634"/>
                        </a:solidFill>
                        <a:latin typeface="Century Gothic" pitchFamily="34" charset="0"/>
                        <a:ea typeface="Calibri"/>
                        <a:cs typeface="Times New Roman"/>
                      </a:endParaRPr>
                    </a:p>
                  </a:txBody>
                  <a:tcPr marL="68580" marR="68580" marT="0" marB="0" anchor="ctr"/>
                </a:tc>
                <a:tc>
                  <a:txBody>
                    <a:bodyPr/>
                    <a:lstStyle/>
                    <a:p>
                      <a:pPr algn="ctr">
                        <a:lnSpc>
                          <a:spcPct val="115000"/>
                        </a:lnSpc>
                        <a:spcAft>
                          <a:spcPts val="0"/>
                        </a:spcAft>
                      </a:pPr>
                      <a:r>
                        <a:rPr lang="es-EC" sz="1400" b="1" dirty="0">
                          <a:latin typeface="Century Gothic" pitchFamily="34" charset="0"/>
                        </a:rPr>
                        <a:t>$ 7.304,66</a:t>
                      </a:r>
                      <a:endParaRPr lang="es-EC" sz="1800" b="1" dirty="0">
                        <a:solidFill>
                          <a:srgbClr val="943634"/>
                        </a:solidFill>
                        <a:latin typeface="Century Gothic" pitchFamily="34" charset="0"/>
                        <a:ea typeface="Calibri"/>
                        <a:cs typeface="Times New Roman"/>
                      </a:endParaRPr>
                    </a:p>
                  </a:txBody>
                  <a:tcPr marL="68580" marR="68580" marT="0" marB="0" anchor="ctr"/>
                </a:tc>
              </a:tr>
            </a:tbl>
          </a:graphicData>
        </a:graphic>
      </p:graphicFrame>
      <p:pic>
        <p:nvPicPr>
          <p:cNvPr id="7" name="Imagen 4"/>
          <p:cNvPicPr/>
          <p:nvPr/>
        </p:nvPicPr>
        <p:blipFill>
          <a:blip r:embed="rId2" cstate="print"/>
          <a:srcRect/>
          <a:stretch>
            <a:fillRect/>
          </a:stretch>
        </p:blipFill>
        <p:spPr bwMode="auto">
          <a:xfrm>
            <a:off x="3059832" y="3501008"/>
            <a:ext cx="2664296" cy="576064"/>
          </a:xfrm>
          <a:prstGeom prst="rect">
            <a:avLst/>
          </a:prstGeom>
          <a:noFill/>
          <a:ln w="9525">
            <a:noFill/>
            <a:miter lim="800000"/>
            <a:headEnd/>
            <a:tailEnd/>
          </a:ln>
        </p:spPr>
      </p:pic>
      <p:pic>
        <p:nvPicPr>
          <p:cNvPr id="87042" name="Picture 2" descr="http://www.profesiones.com.mx/gif/ceducativo4.jpg"/>
          <p:cNvPicPr>
            <a:picLocks noChangeAspect="1" noChangeArrowheads="1"/>
          </p:cNvPicPr>
          <p:nvPr/>
        </p:nvPicPr>
        <p:blipFill>
          <a:blip r:embed="rId3" cstate="print"/>
          <a:srcRect/>
          <a:stretch>
            <a:fillRect/>
          </a:stretch>
        </p:blipFill>
        <p:spPr bwMode="auto">
          <a:xfrm>
            <a:off x="6732240" y="3284984"/>
            <a:ext cx="2168421" cy="1800200"/>
          </a:xfrm>
          <a:prstGeom prst="rect">
            <a:avLst/>
          </a:prstGeom>
          <a:ln>
            <a:noFill/>
          </a:ln>
          <a:effectLst>
            <a:softEdge rad="112500"/>
          </a:effectLst>
        </p:spPr>
      </p:pic>
      <p:pic>
        <p:nvPicPr>
          <p:cNvPr id="10" name="Picture 9"/>
          <p:cNvPicPr>
            <a:picLocks noChangeAspect="1" noChangeArrowheads="1"/>
          </p:cNvPicPr>
          <p:nvPr/>
        </p:nvPicPr>
        <p:blipFill>
          <a:blip r:embed="rId4" cstate="print"/>
          <a:srcRect l="8274" t="20655" r="32669" b="25909"/>
          <a:stretch>
            <a:fillRect/>
          </a:stretch>
        </p:blipFill>
        <p:spPr bwMode="auto">
          <a:xfrm>
            <a:off x="6660232" y="764704"/>
            <a:ext cx="2154977" cy="1205326"/>
          </a:xfrm>
          <a:prstGeom prst="rect">
            <a:avLst/>
          </a:prstGeom>
          <a:noFill/>
          <a:ln w="9525">
            <a:noFill/>
            <a:miter lim="800000"/>
            <a:headEnd/>
            <a:tailEnd/>
          </a:ln>
          <a:effectLst/>
        </p:spPr>
      </p:pic>
      <p:sp>
        <p:nvSpPr>
          <p:cNvPr id="11" name="Action Button: End 10">
            <a:hlinkClick r:id="rId5" action="ppaction://hlinkfile" highlightClick="1"/>
          </p:cNvPr>
          <p:cNvSpPr/>
          <p:nvPr/>
        </p:nvSpPr>
        <p:spPr>
          <a:xfrm>
            <a:off x="7164288" y="5877272"/>
            <a:ext cx="1368152" cy="720080"/>
          </a:xfrm>
          <a:prstGeom prst="actionButtonE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83768" y="260648"/>
            <a:ext cx="4330033" cy="461665"/>
          </a:xfrm>
          <a:prstGeom prst="rect">
            <a:avLst/>
          </a:prstGeom>
        </p:spPr>
        <p:txBody>
          <a:bodyPr wrap="none">
            <a:spAutoFit/>
          </a:bodyPr>
          <a:lstStyle/>
          <a:p>
            <a:pPr algn="ctr"/>
            <a:r>
              <a:rPr lang="es-EC" sz="2400" b="1" i="1" dirty="0" smtClean="0">
                <a:latin typeface="Century Gothic" pitchFamily="34" charset="0"/>
              </a:rPr>
              <a:t>PRESUPUESTOS DE INGRESOS</a:t>
            </a:r>
            <a:endParaRPr lang="es-EC" sz="2400" dirty="0"/>
          </a:p>
        </p:txBody>
      </p:sp>
      <p:graphicFrame>
        <p:nvGraphicFramePr>
          <p:cNvPr id="9" name="Table 8"/>
          <p:cNvGraphicFramePr>
            <a:graphicFrameLocks noGrp="1"/>
          </p:cNvGraphicFramePr>
          <p:nvPr/>
        </p:nvGraphicFramePr>
        <p:xfrm>
          <a:off x="323528" y="980728"/>
          <a:ext cx="8568954" cy="3171118"/>
        </p:xfrm>
        <a:graphic>
          <a:graphicData uri="http://schemas.openxmlformats.org/drawingml/2006/table">
            <a:tbl>
              <a:tblPr>
                <a:tableStyleId>{08FB837D-C827-4EFA-A057-4D05807E0F7C}</a:tableStyleId>
              </a:tblPr>
              <a:tblGrid>
                <a:gridCol w="1842561"/>
                <a:gridCol w="1117733"/>
                <a:gridCol w="1135730"/>
                <a:gridCol w="1135730"/>
                <a:gridCol w="1161721"/>
                <a:gridCol w="1161721"/>
                <a:gridCol w="1013758"/>
              </a:tblGrid>
              <a:tr h="297903">
                <a:tc rowSpan="2">
                  <a:txBody>
                    <a:bodyPr/>
                    <a:lstStyle/>
                    <a:p>
                      <a:pPr algn="ctr">
                        <a:spcAft>
                          <a:spcPts val="0"/>
                        </a:spcAft>
                      </a:pPr>
                      <a:r>
                        <a:rPr lang="es-EC" sz="1600" b="1" dirty="0">
                          <a:latin typeface="Century Gothic" pitchFamily="34" charset="0"/>
                        </a:rPr>
                        <a:t>CONCEPTO</a:t>
                      </a:r>
                      <a:endParaRPr lang="es-EC" sz="2000" b="1" dirty="0">
                        <a:solidFill>
                          <a:srgbClr val="943634"/>
                        </a:solidFill>
                        <a:latin typeface="Century Gothic" pitchFamily="34" charset="0"/>
                        <a:ea typeface="Calibri"/>
                        <a:cs typeface="Times New Roman"/>
                      </a:endParaRPr>
                    </a:p>
                  </a:txBody>
                  <a:tcPr marL="68580" marR="68580" marT="0" marB="0" anchor="ctr"/>
                </a:tc>
                <a:tc gridSpan="6">
                  <a:txBody>
                    <a:bodyPr/>
                    <a:lstStyle/>
                    <a:p>
                      <a:pPr algn="ctr">
                        <a:spcAft>
                          <a:spcPts val="0"/>
                        </a:spcAft>
                      </a:pPr>
                      <a:r>
                        <a:rPr lang="es-EC" sz="1800" b="1" dirty="0">
                          <a:latin typeface="Century Gothic" pitchFamily="34" charset="0"/>
                        </a:rPr>
                        <a:t>Años</a:t>
                      </a:r>
                      <a:endParaRPr lang="es-EC" sz="2400" b="1" dirty="0">
                        <a:solidFill>
                          <a:srgbClr val="943634"/>
                        </a:solidFill>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7903">
                <a:tc vMerge="1">
                  <a:txBody>
                    <a:bodyPr/>
                    <a:lstStyle/>
                    <a:p>
                      <a:endParaRPr lang="es-EC"/>
                    </a:p>
                  </a:txBody>
                  <a:tcPr/>
                </a:tc>
                <a:tc>
                  <a:txBody>
                    <a:bodyPr/>
                    <a:lstStyle/>
                    <a:p>
                      <a:pPr algn="r">
                        <a:spcAft>
                          <a:spcPts val="0"/>
                        </a:spcAft>
                      </a:pPr>
                      <a:r>
                        <a:rPr lang="es-EC" sz="1600" b="1" dirty="0">
                          <a:latin typeface="Century Gothic" pitchFamily="34" charset="0"/>
                        </a:rPr>
                        <a:t>PRECIO</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600" b="1" dirty="0">
                          <a:latin typeface="Century Gothic" pitchFamily="34" charset="0"/>
                        </a:rPr>
                        <a:t>1</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600" b="1" dirty="0">
                          <a:latin typeface="Century Gothic" pitchFamily="34" charset="0"/>
                        </a:rPr>
                        <a:t>2</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600" b="1" dirty="0">
                          <a:latin typeface="Century Gothic" pitchFamily="34" charset="0"/>
                        </a:rPr>
                        <a:t>3</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600" b="1" dirty="0">
                          <a:latin typeface="Century Gothic" pitchFamily="34" charset="0"/>
                        </a:rPr>
                        <a:t>4</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600" b="1" dirty="0">
                          <a:latin typeface="Century Gothic" pitchFamily="34" charset="0"/>
                        </a:rPr>
                        <a:t>5</a:t>
                      </a:r>
                      <a:endParaRPr lang="es-EC" sz="2000" b="1" dirty="0">
                        <a:solidFill>
                          <a:srgbClr val="943634"/>
                        </a:solidFill>
                        <a:latin typeface="Century Gothic" pitchFamily="34" charset="0"/>
                        <a:ea typeface="Calibri"/>
                        <a:cs typeface="Times New Roman"/>
                      </a:endParaRPr>
                    </a:p>
                  </a:txBody>
                  <a:tcPr marL="68580" marR="68580" marT="0" marB="0"/>
                </a:tc>
              </a:tr>
              <a:tr h="423058">
                <a:tc>
                  <a:txBody>
                    <a:bodyPr/>
                    <a:lstStyle/>
                    <a:p>
                      <a:pPr>
                        <a:spcAft>
                          <a:spcPts val="0"/>
                        </a:spcAft>
                      </a:pPr>
                      <a:r>
                        <a:rPr lang="es-EC" sz="1600" b="1" dirty="0">
                          <a:latin typeface="Century Gothic" pitchFamily="34" charset="0"/>
                        </a:rPr>
                        <a:t>Atenciones al año</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 </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dirty="0">
                          <a:latin typeface="Century Gothic" pitchFamily="34" charset="0"/>
                        </a:rPr>
                        <a:t>142</a:t>
                      </a:r>
                      <a:endParaRPr lang="es-EC" sz="2000"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144</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dirty="0">
                          <a:latin typeface="Century Gothic" pitchFamily="34" charset="0"/>
                        </a:rPr>
                        <a:t>147</a:t>
                      </a:r>
                      <a:endParaRPr lang="es-EC" sz="2000"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149</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152</a:t>
                      </a:r>
                      <a:endParaRPr lang="es-EC" sz="2000">
                        <a:solidFill>
                          <a:srgbClr val="943634"/>
                        </a:solidFill>
                        <a:latin typeface="Century Gothic" pitchFamily="34" charset="0"/>
                        <a:ea typeface="Calibri"/>
                        <a:cs typeface="Times New Roman"/>
                      </a:endParaRPr>
                    </a:p>
                  </a:txBody>
                  <a:tcPr marL="68580" marR="68580" marT="0" marB="0"/>
                </a:tc>
              </a:tr>
              <a:tr h="423058">
                <a:tc>
                  <a:txBody>
                    <a:bodyPr/>
                    <a:lstStyle/>
                    <a:p>
                      <a:pPr>
                        <a:spcAft>
                          <a:spcPts val="0"/>
                        </a:spcAft>
                      </a:pPr>
                      <a:r>
                        <a:rPr lang="es-EC" sz="1600" b="1" dirty="0">
                          <a:latin typeface="Century Gothic" pitchFamily="34" charset="0"/>
                        </a:rPr>
                        <a:t>Asesoría empresas</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120</a:t>
                      </a:r>
                      <a:endParaRPr lang="es-EC" sz="2000">
                        <a:solidFill>
                          <a:srgbClr val="943634"/>
                        </a:solidFill>
                        <a:latin typeface="Century Gothic" pitchFamily="34" charset="0"/>
                        <a:ea typeface="Calibri"/>
                        <a:cs typeface="Times New Roman"/>
                      </a:endParaRPr>
                    </a:p>
                  </a:txBody>
                  <a:tcPr marL="68580" marR="68580" marT="0" marB="0" anchor="ctr"/>
                </a:tc>
                <a:tc>
                  <a:txBody>
                    <a:bodyPr/>
                    <a:lstStyle/>
                    <a:p>
                      <a:pPr algn="r">
                        <a:spcAft>
                          <a:spcPts val="0"/>
                        </a:spcAft>
                      </a:pPr>
                      <a:r>
                        <a:rPr lang="es-EC" sz="1400">
                          <a:latin typeface="Century Gothic" pitchFamily="34" charset="0"/>
                        </a:rPr>
                        <a:t>19.596,00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19.872,00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20.286,00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dirty="0">
                          <a:latin typeface="Century Gothic" pitchFamily="34" charset="0"/>
                        </a:rPr>
                        <a:t>20.562,00</a:t>
                      </a:r>
                      <a:endParaRPr lang="es-EC" sz="2000" dirty="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20.976,00</a:t>
                      </a:r>
                      <a:endParaRPr lang="es-EC" sz="2000">
                        <a:solidFill>
                          <a:srgbClr val="943634"/>
                        </a:solidFill>
                        <a:latin typeface="Century Gothic" pitchFamily="34" charset="0"/>
                        <a:ea typeface="Calibri"/>
                        <a:cs typeface="Times New Roman"/>
                      </a:endParaRPr>
                    </a:p>
                  </a:txBody>
                  <a:tcPr marL="68580" marR="68580" marT="0" marB="0"/>
                </a:tc>
              </a:tr>
              <a:tr h="423058">
                <a:tc>
                  <a:txBody>
                    <a:bodyPr/>
                    <a:lstStyle/>
                    <a:p>
                      <a:pPr>
                        <a:spcAft>
                          <a:spcPts val="0"/>
                        </a:spcAft>
                      </a:pPr>
                      <a:r>
                        <a:rPr lang="es-EC" sz="1600" b="1" dirty="0">
                          <a:latin typeface="Century Gothic" pitchFamily="34" charset="0"/>
                        </a:rPr>
                        <a:t>Asesoría negocios</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60</a:t>
                      </a:r>
                      <a:endParaRPr lang="es-EC" sz="2000">
                        <a:solidFill>
                          <a:srgbClr val="943634"/>
                        </a:solidFill>
                        <a:latin typeface="Century Gothic" pitchFamily="34" charset="0"/>
                        <a:ea typeface="Calibri"/>
                        <a:cs typeface="Times New Roman"/>
                      </a:endParaRPr>
                    </a:p>
                  </a:txBody>
                  <a:tcPr marL="68580" marR="68580" marT="0" marB="0" anchor="ctr"/>
                </a:tc>
                <a:tc>
                  <a:txBody>
                    <a:bodyPr/>
                    <a:lstStyle/>
                    <a:p>
                      <a:pPr algn="r">
                        <a:spcAft>
                          <a:spcPts val="0"/>
                        </a:spcAft>
                      </a:pPr>
                      <a:r>
                        <a:rPr lang="es-EC" sz="1400">
                          <a:latin typeface="Century Gothic" pitchFamily="34" charset="0"/>
                        </a:rPr>
                        <a:t>9.798,00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9.936,00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10.143,00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dirty="0">
                          <a:latin typeface="Century Gothic" pitchFamily="34" charset="0"/>
                        </a:rPr>
                        <a:t>10.281,00</a:t>
                      </a:r>
                      <a:endParaRPr lang="es-EC" sz="2000" dirty="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10.488,00</a:t>
                      </a:r>
                      <a:endParaRPr lang="es-EC" sz="2000">
                        <a:solidFill>
                          <a:srgbClr val="943634"/>
                        </a:solidFill>
                        <a:latin typeface="Century Gothic" pitchFamily="34" charset="0"/>
                        <a:ea typeface="Calibri"/>
                        <a:cs typeface="Times New Roman"/>
                      </a:endParaRPr>
                    </a:p>
                  </a:txBody>
                  <a:tcPr marL="68580" marR="68580" marT="0" marB="0"/>
                </a:tc>
              </a:tr>
              <a:tr h="634587">
                <a:tc>
                  <a:txBody>
                    <a:bodyPr/>
                    <a:lstStyle/>
                    <a:p>
                      <a:pPr>
                        <a:spcAft>
                          <a:spcPts val="0"/>
                        </a:spcAft>
                      </a:pPr>
                      <a:r>
                        <a:rPr lang="es-EC" sz="1600" b="1" dirty="0">
                          <a:latin typeface="Century Gothic" pitchFamily="34" charset="0"/>
                        </a:rPr>
                        <a:t>Asesoría personas naturales</a:t>
                      </a:r>
                      <a:endParaRPr lang="es-EC" sz="2000" b="1" dirty="0">
                        <a:solidFill>
                          <a:srgbClr val="943634"/>
                        </a:solidFill>
                        <a:latin typeface="Century Gothic" pitchFamily="34" charset="0"/>
                        <a:ea typeface="Calibri"/>
                        <a:cs typeface="Times New Roman"/>
                      </a:endParaRPr>
                    </a:p>
                  </a:txBody>
                  <a:tcPr marL="68580" marR="68580" marT="0" marB="0"/>
                </a:tc>
                <a:tc>
                  <a:txBody>
                    <a:bodyPr/>
                    <a:lstStyle/>
                    <a:p>
                      <a:pPr algn="ctr">
                        <a:spcAft>
                          <a:spcPts val="0"/>
                        </a:spcAft>
                      </a:pPr>
                      <a:r>
                        <a:rPr lang="es-EC" sz="1400">
                          <a:latin typeface="Century Gothic" pitchFamily="34" charset="0"/>
                        </a:rPr>
                        <a:t>20</a:t>
                      </a:r>
                      <a:endParaRPr lang="es-EC" sz="2000">
                        <a:solidFill>
                          <a:srgbClr val="943634"/>
                        </a:solidFill>
                        <a:latin typeface="Century Gothic" pitchFamily="34" charset="0"/>
                        <a:ea typeface="Calibri"/>
                        <a:cs typeface="Times New Roman"/>
                      </a:endParaRPr>
                    </a:p>
                  </a:txBody>
                  <a:tcPr marL="68580" marR="68580" marT="0" marB="0" anchor="ctr"/>
                </a:tc>
                <a:tc>
                  <a:txBody>
                    <a:bodyPr/>
                    <a:lstStyle/>
                    <a:p>
                      <a:pPr algn="r">
                        <a:spcAft>
                          <a:spcPts val="0"/>
                        </a:spcAft>
                      </a:pPr>
                      <a:r>
                        <a:rPr lang="es-EC" sz="1400">
                          <a:latin typeface="Century Gothic" pitchFamily="34" charset="0"/>
                        </a:rPr>
                        <a:t>3.266,00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3.312,00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3.381,00</a:t>
                      </a:r>
                      <a:endParaRPr lang="es-EC" sz="200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dirty="0">
                          <a:latin typeface="Century Gothic" pitchFamily="34" charset="0"/>
                        </a:rPr>
                        <a:t>3.427,00</a:t>
                      </a:r>
                      <a:endParaRPr lang="es-EC" sz="2000" dirty="0">
                        <a:solidFill>
                          <a:srgbClr val="943634"/>
                        </a:solidFill>
                        <a:latin typeface="Century Gothic" pitchFamily="34" charset="0"/>
                        <a:ea typeface="Calibri"/>
                        <a:cs typeface="Times New Roman"/>
                      </a:endParaRPr>
                    </a:p>
                  </a:txBody>
                  <a:tcPr marL="68580" marR="68580" marT="0" marB="0"/>
                </a:tc>
                <a:tc>
                  <a:txBody>
                    <a:bodyPr/>
                    <a:lstStyle/>
                    <a:p>
                      <a:pPr algn="r">
                        <a:spcAft>
                          <a:spcPts val="0"/>
                        </a:spcAft>
                      </a:pPr>
                      <a:r>
                        <a:rPr lang="es-EC" sz="1400">
                          <a:latin typeface="Century Gothic" pitchFamily="34" charset="0"/>
                        </a:rPr>
                        <a:t>3.496,00</a:t>
                      </a:r>
                      <a:endParaRPr lang="es-EC" sz="2000">
                        <a:solidFill>
                          <a:srgbClr val="943634"/>
                        </a:solidFill>
                        <a:latin typeface="Century Gothic" pitchFamily="34" charset="0"/>
                        <a:ea typeface="Calibri"/>
                        <a:cs typeface="Times New Roman"/>
                      </a:endParaRPr>
                    </a:p>
                  </a:txBody>
                  <a:tcPr marL="68580" marR="68580" marT="0" marB="0"/>
                </a:tc>
              </a:tr>
              <a:tr h="380752">
                <a:tc>
                  <a:txBody>
                    <a:bodyPr/>
                    <a:lstStyle/>
                    <a:p>
                      <a:pPr>
                        <a:spcAft>
                          <a:spcPts val="0"/>
                        </a:spcAft>
                      </a:pPr>
                      <a:r>
                        <a:rPr lang="es-EC" sz="1600" b="1" dirty="0">
                          <a:latin typeface="Century Gothic" pitchFamily="34" charset="0"/>
                        </a:rPr>
                        <a:t>Total ingresos</a:t>
                      </a:r>
                      <a:endParaRPr lang="es-EC" sz="2000" b="1" dirty="0">
                        <a:solidFill>
                          <a:srgbClr val="943634"/>
                        </a:solidFill>
                        <a:latin typeface="Century Gothic" pitchFamily="34" charset="0"/>
                        <a:ea typeface="Calibri"/>
                        <a:cs typeface="Times New Roman"/>
                      </a:endParaRPr>
                    </a:p>
                  </a:txBody>
                  <a:tcPr marL="68580" marR="68580" marT="0" marB="0" anchor="b"/>
                </a:tc>
                <a:tc>
                  <a:txBody>
                    <a:bodyPr/>
                    <a:lstStyle/>
                    <a:p>
                      <a:endParaRPr lang="es-EC" sz="2000">
                        <a:solidFill>
                          <a:srgbClr val="943634"/>
                        </a:solidFill>
                        <a:latin typeface="Century Gothic" pitchFamily="34" charset="0"/>
                      </a:endParaRPr>
                    </a:p>
                  </a:txBody>
                  <a:tcPr marL="68580" marR="68580" marT="0" marB="0" anchor="b"/>
                </a:tc>
                <a:tc>
                  <a:txBody>
                    <a:bodyPr/>
                    <a:lstStyle/>
                    <a:p>
                      <a:pPr algn="ctr">
                        <a:spcAft>
                          <a:spcPts val="0"/>
                        </a:spcAft>
                      </a:pPr>
                      <a:r>
                        <a:rPr lang="es-EC" sz="1400" b="1" dirty="0">
                          <a:latin typeface="Century Gothic" pitchFamily="34" charset="0"/>
                        </a:rPr>
                        <a:t>32.660,00</a:t>
                      </a:r>
                      <a:endParaRPr lang="es-EC" sz="2000" b="1" dirty="0">
                        <a:solidFill>
                          <a:srgbClr val="943634"/>
                        </a:solidFill>
                        <a:latin typeface="Century Gothic" pitchFamily="34" charset="0"/>
                        <a:ea typeface="Calibri"/>
                        <a:cs typeface="Times New Roman"/>
                      </a:endParaRPr>
                    </a:p>
                  </a:txBody>
                  <a:tcPr marL="68580" marR="68580" marT="0" marB="0" anchor="b"/>
                </a:tc>
                <a:tc>
                  <a:txBody>
                    <a:bodyPr/>
                    <a:lstStyle/>
                    <a:p>
                      <a:pPr algn="ctr">
                        <a:spcAft>
                          <a:spcPts val="0"/>
                        </a:spcAft>
                      </a:pPr>
                      <a:r>
                        <a:rPr lang="es-EC" sz="1400" b="1" dirty="0">
                          <a:latin typeface="Century Gothic" pitchFamily="34" charset="0"/>
                        </a:rPr>
                        <a:t>33.120,00</a:t>
                      </a:r>
                      <a:endParaRPr lang="es-EC" sz="2000" b="1" dirty="0">
                        <a:solidFill>
                          <a:srgbClr val="943634"/>
                        </a:solidFill>
                        <a:latin typeface="Century Gothic" pitchFamily="34" charset="0"/>
                        <a:ea typeface="Calibri"/>
                        <a:cs typeface="Times New Roman"/>
                      </a:endParaRPr>
                    </a:p>
                  </a:txBody>
                  <a:tcPr marL="68580" marR="68580" marT="0" marB="0" anchor="b"/>
                </a:tc>
                <a:tc>
                  <a:txBody>
                    <a:bodyPr/>
                    <a:lstStyle/>
                    <a:p>
                      <a:pPr algn="ctr">
                        <a:spcAft>
                          <a:spcPts val="0"/>
                        </a:spcAft>
                      </a:pPr>
                      <a:r>
                        <a:rPr lang="es-EC" sz="1400" b="1" dirty="0">
                          <a:latin typeface="Century Gothic" pitchFamily="34" charset="0"/>
                        </a:rPr>
                        <a:t>33.810,00</a:t>
                      </a:r>
                      <a:endParaRPr lang="es-EC" sz="2000" b="1" dirty="0">
                        <a:solidFill>
                          <a:srgbClr val="943634"/>
                        </a:solidFill>
                        <a:latin typeface="Century Gothic" pitchFamily="34" charset="0"/>
                        <a:ea typeface="Calibri"/>
                        <a:cs typeface="Times New Roman"/>
                      </a:endParaRPr>
                    </a:p>
                  </a:txBody>
                  <a:tcPr marL="68580" marR="68580" marT="0" marB="0" anchor="b"/>
                </a:tc>
                <a:tc>
                  <a:txBody>
                    <a:bodyPr/>
                    <a:lstStyle/>
                    <a:p>
                      <a:pPr algn="ctr">
                        <a:spcAft>
                          <a:spcPts val="0"/>
                        </a:spcAft>
                      </a:pPr>
                      <a:r>
                        <a:rPr lang="es-EC" sz="1400" b="1" dirty="0">
                          <a:latin typeface="Century Gothic" pitchFamily="34" charset="0"/>
                        </a:rPr>
                        <a:t>34.270,00</a:t>
                      </a:r>
                      <a:endParaRPr lang="es-EC" sz="2000" b="1" dirty="0">
                        <a:solidFill>
                          <a:srgbClr val="943634"/>
                        </a:solidFill>
                        <a:latin typeface="Century Gothic" pitchFamily="34" charset="0"/>
                        <a:ea typeface="Calibri"/>
                        <a:cs typeface="Times New Roman"/>
                      </a:endParaRPr>
                    </a:p>
                  </a:txBody>
                  <a:tcPr marL="68580" marR="68580" marT="0" marB="0" anchor="b"/>
                </a:tc>
                <a:tc>
                  <a:txBody>
                    <a:bodyPr/>
                    <a:lstStyle/>
                    <a:p>
                      <a:pPr algn="ctr">
                        <a:spcAft>
                          <a:spcPts val="0"/>
                        </a:spcAft>
                      </a:pPr>
                      <a:r>
                        <a:rPr lang="es-EC" sz="1400" b="1" dirty="0">
                          <a:latin typeface="Century Gothic" pitchFamily="34" charset="0"/>
                        </a:rPr>
                        <a:t>34.960,00</a:t>
                      </a:r>
                      <a:endParaRPr lang="es-EC" sz="2000" b="1" dirty="0">
                        <a:solidFill>
                          <a:srgbClr val="943634"/>
                        </a:solidFill>
                        <a:latin typeface="Century Gothic" pitchFamily="34" charset="0"/>
                        <a:ea typeface="Calibri"/>
                        <a:cs typeface="Times New Roman"/>
                      </a:endParaRPr>
                    </a:p>
                  </a:txBody>
                  <a:tcPr marL="68580" marR="68580" marT="0" marB="0" anchor="b"/>
                </a:tc>
              </a:tr>
            </a:tbl>
          </a:graphicData>
        </a:graphic>
      </p:graphicFrame>
      <p:pic>
        <p:nvPicPr>
          <p:cNvPr id="10" name="Picture 2" descr="https://encrypted-tbn0.gstatic.com/images?q=tbn:ANd9GcTVxDLbK6ditwBl8tX3TEvrkkNQ7p1TPV-ZCnpl9ONuEOD223oNoaq49q0e"/>
          <p:cNvPicPr>
            <a:picLocks noChangeAspect="1" noChangeArrowheads="1"/>
          </p:cNvPicPr>
          <p:nvPr/>
        </p:nvPicPr>
        <p:blipFill>
          <a:blip r:embed="rId2" cstate="print"/>
          <a:srcRect/>
          <a:stretch>
            <a:fillRect/>
          </a:stretch>
        </p:blipFill>
        <p:spPr bwMode="auto">
          <a:xfrm>
            <a:off x="1835696" y="5000624"/>
            <a:ext cx="2466975" cy="1857376"/>
          </a:xfrm>
          <a:prstGeom prst="rect">
            <a:avLst/>
          </a:prstGeom>
          <a:noFill/>
        </p:spPr>
      </p:pic>
      <p:sp>
        <p:nvSpPr>
          <p:cNvPr id="11" name="14 CuadroTexto"/>
          <p:cNvSpPr txBox="1"/>
          <p:nvPr/>
        </p:nvSpPr>
        <p:spPr>
          <a:xfrm>
            <a:off x="3995936" y="4725144"/>
            <a:ext cx="1000132" cy="523220"/>
          </a:xfrm>
          <a:prstGeom prst="rect">
            <a:avLst/>
          </a:prstGeom>
          <a:noFill/>
        </p:spPr>
        <p:txBody>
          <a:bodyPr wrap="square" rtlCol="0">
            <a:spAutoFit/>
          </a:bodyPr>
          <a:lstStyle/>
          <a:p>
            <a:r>
              <a:rPr lang="es-EC" sz="2800" b="1" dirty="0" smtClean="0">
                <a:latin typeface="Century Gothic" pitchFamily="34" charset="0"/>
              </a:rPr>
              <a:t>15% </a:t>
            </a:r>
            <a:endParaRPr lang="es-EC" sz="2800" b="1" dirty="0">
              <a:latin typeface="Century Gothic" pitchFamily="34" charset="0"/>
            </a:endParaRPr>
          </a:p>
        </p:txBody>
      </p:sp>
    </p:spTree>
  </p:cSld>
  <p:clrMapOvr>
    <a:masterClrMapping/>
  </p:clrMapOvr>
  <p:transition>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590" y="260648"/>
            <a:ext cx="5596404" cy="461665"/>
          </a:xfrm>
          <a:prstGeom prst="rect">
            <a:avLst/>
          </a:prstGeom>
        </p:spPr>
        <p:txBody>
          <a:bodyPr wrap="none">
            <a:spAutoFit/>
          </a:bodyPr>
          <a:lstStyle/>
          <a:p>
            <a:pPr algn="ctr"/>
            <a:r>
              <a:rPr lang="es-EC" sz="2400" b="1" i="1" dirty="0" smtClean="0">
                <a:latin typeface="Century Gothic" pitchFamily="34" charset="0"/>
              </a:rPr>
              <a:t>ESTADO DE RESULTADOS - PROYECTO</a:t>
            </a:r>
            <a:endParaRPr lang="es-EC" sz="2400" dirty="0"/>
          </a:p>
        </p:txBody>
      </p:sp>
      <p:graphicFrame>
        <p:nvGraphicFramePr>
          <p:cNvPr id="7" name="Table 6"/>
          <p:cNvGraphicFramePr>
            <a:graphicFrameLocks noGrp="1"/>
          </p:cNvGraphicFramePr>
          <p:nvPr/>
        </p:nvGraphicFramePr>
        <p:xfrm>
          <a:off x="323529" y="836712"/>
          <a:ext cx="8352926" cy="5903516"/>
        </p:xfrm>
        <a:graphic>
          <a:graphicData uri="http://schemas.openxmlformats.org/drawingml/2006/table">
            <a:tbl>
              <a:tblPr>
                <a:tableStyleId>{08FB837D-C827-4EFA-A057-4D05807E0F7C}</a:tableStyleId>
              </a:tblPr>
              <a:tblGrid>
                <a:gridCol w="2684692"/>
                <a:gridCol w="1145280"/>
                <a:gridCol w="1195426"/>
                <a:gridCol w="1109176"/>
                <a:gridCol w="1109176"/>
                <a:gridCol w="1109176"/>
              </a:tblGrid>
              <a:tr h="271620">
                <a:tc>
                  <a:txBody>
                    <a:bodyPr/>
                    <a:lstStyle/>
                    <a:p>
                      <a:pPr algn="ctr">
                        <a:lnSpc>
                          <a:spcPct val="115000"/>
                        </a:lnSpc>
                        <a:spcAft>
                          <a:spcPts val="0"/>
                        </a:spcAft>
                      </a:pPr>
                      <a:r>
                        <a:rPr lang="es-EC" sz="1400" b="1" dirty="0">
                          <a:latin typeface="Century Gothic" pitchFamily="34" charset="0"/>
                        </a:rPr>
                        <a:t>DETALLE</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Año 1</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Año 2</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Año 3</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a:latin typeface="Century Gothic" pitchFamily="34" charset="0"/>
                        </a:rPr>
                        <a:t>Año 4</a:t>
                      </a:r>
                      <a:endParaRPr lang="es-EC" sz="1600" b="1">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Año 5</a:t>
                      </a:r>
                      <a:endParaRPr lang="es-EC" sz="1600" b="1" dirty="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INGRESOS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32.660,00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33.120,00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33.810,00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34.270,00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34.960,00</a:t>
                      </a:r>
                      <a:endParaRPr lang="es-EC" sz="1600" dirty="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Ingresos por ventas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32.660,00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33.120,00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33.810,00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34.270,00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34.960,00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endParaRPr lang="es-EC" sz="1600" b="1">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r>
              <a:tr h="271620">
                <a:tc>
                  <a:txBody>
                    <a:bodyPr/>
                    <a:lstStyle/>
                    <a:p>
                      <a:pPr>
                        <a:lnSpc>
                          <a:spcPct val="115000"/>
                        </a:lnSpc>
                        <a:spcAft>
                          <a:spcPts val="0"/>
                        </a:spcAft>
                      </a:pPr>
                      <a:r>
                        <a:rPr lang="es-EC" sz="1400" b="1">
                          <a:latin typeface="Century Gothic" pitchFamily="34" charset="0"/>
                        </a:rPr>
                        <a:t>(-) EGRESOS</a:t>
                      </a:r>
                      <a:endParaRPr lang="es-EC" sz="1600" b="1">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29.359,86</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29.359,86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29.359,86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28.868,61</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28.868,61</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Gastos Administrativos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3935" marR="43935" marT="0" marB="0" anchor="ctr"/>
                </a:tc>
              </a:tr>
              <a:tr h="314326">
                <a:tc>
                  <a:txBody>
                    <a:bodyPr/>
                    <a:lstStyle/>
                    <a:p>
                      <a:pPr>
                        <a:lnSpc>
                          <a:spcPct val="115000"/>
                        </a:lnSpc>
                        <a:spcAft>
                          <a:spcPts val="0"/>
                        </a:spcAft>
                      </a:pPr>
                      <a:r>
                        <a:rPr lang="es-EC" sz="1400" b="1" dirty="0">
                          <a:latin typeface="Century Gothic" pitchFamily="34" charset="0"/>
                        </a:rPr>
                        <a:t>Gastos de Servicios Básicos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1.056,00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1.056,00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1.056,00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1.056,00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1.056,00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Gastos de Ventas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a:latin typeface="Century Gothic" pitchFamily="34" charset="0"/>
                        </a:rPr>
                        <a:t>Depreciación</a:t>
                      </a:r>
                      <a:endParaRPr lang="es-EC" sz="1600" b="1">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582,60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582,60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582,60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91,35</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91,35</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Amortizaciones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420,00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Arriendo</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3.000,00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3.000,00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3.000,00</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3.000,00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3.000,00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endParaRPr lang="es-EC" sz="1600" b="1" dirty="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 Utilidad en Operación</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3.300,14</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3.760,14</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4.450,14</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5.401,40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6.091,40</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 Gastos interés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dirty="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c>
                  <a:txBody>
                    <a:bodyPr/>
                    <a:lstStyle/>
                    <a:p>
                      <a:endParaRPr lang="es-EC" sz="1600">
                        <a:solidFill>
                          <a:srgbClr val="943634"/>
                        </a:solidFill>
                        <a:latin typeface="Century Gothic" pitchFamily="34" charset="0"/>
                      </a:endParaRPr>
                    </a:p>
                  </a:txBody>
                  <a:tcPr marL="43935" marR="43935" marT="0" marB="0" anchor="ctr"/>
                </a:tc>
              </a:tr>
              <a:tr h="471490">
                <a:tc>
                  <a:txBody>
                    <a:bodyPr/>
                    <a:lstStyle/>
                    <a:p>
                      <a:pPr>
                        <a:lnSpc>
                          <a:spcPct val="115000"/>
                        </a:lnSpc>
                        <a:spcAft>
                          <a:spcPts val="0"/>
                        </a:spcAft>
                      </a:pPr>
                      <a:r>
                        <a:rPr lang="es-EC" sz="1400" b="1" dirty="0">
                          <a:latin typeface="Century Gothic" pitchFamily="34" charset="0"/>
                        </a:rPr>
                        <a:t>(=) Utilidad Antes de Impuestos y Participaciones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3.300,14</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3.760,14</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4.450,14</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5.401,40</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6.091,40</a:t>
                      </a:r>
                      <a:endParaRPr lang="es-EC" sz="1600">
                        <a:solidFill>
                          <a:srgbClr val="943634"/>
                        </a:solidFill>
                        <a:latin typeface="Century Gothic" pitchFamily="34" charset="0"/>
                        <a:ea typeface="Calibri"/>
                        <a:cs typeface="Times New Roman"/>
                      </a:endParaRPr>
                    </a:p>
                  </a:txBody>
                  <a:tcPr marL="43935" marR="43935" marT="0" marB="0" anchor="ctr"/>
                </a:tc>
              </a:tr>
              <a:tr h="314326">
                <a:tc>
                  <a:txBody>
                    <a:bodyPr/>
                    <a:lstStyle/>
                    <a:p>
                      <a:pPr>
                        <a:lnSpc>
                          <a:spcPct val="115000"/>
                        </a:lnSpc>
                        <a:spcAft>
                          <a:spcPts val="0"/>
                        </a:spcAft>
                      </a:pPr>
                      <a:r>
                        <a:rPr lang="es-EC" sz="1400" b="1" dirty="0">
                          <a:latin typeface="Century Gothic" pitchFamily="34" charset="0"/>
                        </a:rPr>
                        <a:t>(-) Participación Trabajadores 15%</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495,02</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564,02</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667,52</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810,21</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913,71</a:t>
                      </a:r>
                      <a:endParaRPr lang="es-EC" sz="1600">
                        <a:solidFill>
                          <a:srgbClr val="943634"/>
                        </a:solidFill>
                        <a:latin typeface="Century Gothic" pitchFamily="34" charset="0"/>
                        <a:ea typeface="Calibri"/>
                        <a:cs typeface="Times New Roman"/>
                      </a:endParaRPr>
                    </a:p>
                  </a:txBody>
                  <a:tcPr marL="43935" marR="43935" marT="0" marB="0" anchor="ctr"/>
                </a:tc>
              </a:tr>
              <a:tr h="471490">
                <a:tc>
                  <a:txBody>
                    <a:bodyPr/>
                    <a:lstStyle/>
                    <a:p>
                      <a:pPr>
                        <a:lnSpc>
                          <a:spcPct val="115000"/>
                        </a:lnSpc>
                        <a:spcAft>
                          <a:spcPts val="0"/>
                        </a:spcAft>
                      </a:pPr>
                      <a:r>
                        <a:rPr lang="es-EC" sz="1400" b="1" dirty="0">
                          <a:latin typeface="Century Gothic" pitchFamily="34" charset="0"/>
                        </a:rPr>
                        <a:t>(=) Utilidad antes de Impuestos y Participaciones</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2.805,12</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3.196,12</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3.782,62</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4.591,19</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5.177,69</a:t>
                      </a:r>
                      <a:endParaRPr lang="es-EC" sz="1600" dirty="0">
                        <a:solidFill>
                          <a:srgbClr val="943634"/>
                        </a:solidFill>
                        <a:latin typeface="Century Gothic" pitchFamily="34" charset="0"/>
                        <a:ea typeface="Calibri"/>
                        <a:cs typeface="Times New Roman"/>
                      </a:endParaRPr>
                    </a:p>
                  </a:txBody>
                  <a:tcPr marL="43935" marR="43935" marT="0" marB="0" anchor="ctr"/>
                </a:tc>
              </a:tr>
              <a:tr h="314326">
                <a:tc>
                  <a:txBody>
                    <a:bodyPr/>
                    <a:lstStyle/>
                    <a:p>
                      <a:pPr>
                        <a:lnSpc>
                          <a:spcPct val="115000"/>
                        </a:lnSpc>
                        <a:spcAft>
                          <a:spcPts val="0"/>
                        </a:spcAft>
                      </a:pPr>
                      <a:r>
                        <a:rPr lang="es-EC" sz="1400" b="1" dirty="0">
                          <a:latin typeface="Century Gothic" pitchFamily="34" charset="0"/>
                        </a:rPr>
                        <a:t>(-) Impuesto a la Renta 22%</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617,13</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703,15</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832,18</a:t>
                      </a:r>
                      <a:endParaRPr lang="es-EC" sz="160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dirty="0">
                          <a:latin typeface="Century Gothic" pitchFamily="34" charset="0"/>
                        </a:rPr>
                        <a:t>1.010,06</a:t>
                      </a:r>
                      <a:endParaRPr lang="es-EC" sz="1600"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a:latin typeface="Century Gothic" pitchFamily="34" charset="0"/>
                        </a:rPr>
                        <a:t>1.139,09</a:t>
                      </a:r>
                      <a:endParaRPr lang="es-EC" sz="1600">
                        <a:solidFill>
                          <a:srgbClr val="943634"/>
                        </a:solidFill>
                        <a:latin typeface="Century Gothic" pitchFamily="34" charset="0"/>
                        <a:ea typeface="Calibri"/>
                        <a:cs typeface="Times New Roman"/>
                      </a:endParaRPr>
                    </a:p>
                  </a:txBody>
                  <a:tcPr marL="43935" marR="43935" marT="0" marB="0" anchor="ctr"/>
                </a:tc>
              </a:tr>
              <a:tr h="271620">
                <a:tc>
                  <a:txBody>
                    <a:bodyPr/>
                    <a:lstStyle/>
                    <a:p>
                      <a:pPr>
                        <a:lnSpc>
                          <a:spcPct val="115000"/>
                        </a:lnSpc>
                        <a:spcAft>
                          <a:spcPts val="0"/>
                        </a:spcAft>
                      </a:pPr>
                      <a:r>
                        <a:rPr lang="es-EC" sz="1400" b="1" dirty="0">
                          <a:latin typeface="Century Gothic" pitchFamily="34" charset="0"/>
                        </a:rPr>
                        <a:t>(=) UTILIDAD NETA</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2.187,99</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2.492,97</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2.950,44</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3.581,12</a:t>
                      </a:r>
                      <a:endParaRPr lang="es-EC" sz="1600" b="1" dirty="0">
                        <a:solidFill>
                          <a:srgbClr val="943634"/>
                        </a:solidFill>
                        <a:latin typeface="Century Gothic" pitchFamily="34" charset="0"/>
                        <a:ea typeface="Calibri"/>
                        <a:cs typeface="Times New Roman"/>
                      </a:endParaRPr>
                    </a:p>
                  </a:txBody>
                  <a:tcPr marL="43935" marR="43935" marT="0" marB="0" anchor="ctr"/>
                </a:tc>
                <a:tc>
                  <a:txBody>
                    <a:bodyPr/>
                    <a:lstStyle/>
                    <a:p>
                      <a:pPr algn="ctr">
                        <a:lnSpc>
                          <a:spcPct val="115000"/>
                        </a:lnSpc>
                        <a:spcAft>
                          <a:spcPts val="0"/>
                        </a:spcAft>
                      </a:pPr>
                      <a:r>
                        <a:rPr lang="es-EC" sz="1400" b="1" dirty="0">
                          <a:latin typeface="Century Gothic" pitchFamily="34" charset="0"/>
                        </a:rPr>
                        <a:t>4.038,59</a:t>
                      </a:r>
                      <a:endParaRPr lang="es-EC" sz="1600" b="1" dirty="0">
                        <a:solidFill>
                          <a:srgbClr val="943634"/>
                        </a:solidFill>
                        <a:latin typeface="Century Gothic" pitchFamily="34" charset="0"/>
                        <a:ea typeface="Calibri"/>
                        <a:cs typeface="Times New Roman"/>
                      </a:endParaRPr>
                    </a:p>
                  </a:txBody>
                  <a:tcPr marL="43935" marR="43935" marT="0" marB="0" anchor="ctr"/>
                </a:tc>
              </a:tr>
            </a:tbl>
          </a:graphicData>
        </a:graphic>
      </p:graphicFrame>
    </p:spTree>
  </p:cSld>
  <p:clrMapOvr>
    <a:masterClrMapping/>
  </p:clrMapOvr>
  <p:transition>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908724"/>
          <a:ext cx="8640959" cy="5819709"/>
        </p:xfrm>
        <a:graphic>
          <a:graphicData uri="http://schemas.openxmlformats.org/drawingml/2006/table">
            <a:tbl>
              <a:tblPr>
                <a:tableStyleId>{08FB837D-C827-4EFA-A057-4D05807E0F7C}</a:tableStyleId>
              </a:tblPr>
              <a:tblGrid>
                <a:gridCol w="2779610"/>
                <a:gridCol w="1212623"/>
                <a:gridCol w="1190089"/>
                <a:gridCol w="1197261"/>
                <a:gridCol w="1130688"/>
                <a:gridCol w="1130688"/>
              </a:tblGrid>
              <a:tr h="264807">
                <a:tc>
                  <a:txBody>
                    <a:bodyPr/>
                    <a:lstStyle/>
                    <a:p>
                      <a:pPr algn="ctr">
                        <a:spcAft>
                          <a:spcPts val="0"/>
                        </a:spcAft>
                      </a:pPr>
                      <a:r>
                        <a:rPr lang="es-EC" sz="1400" b="1" dirty="0">
                          <a:latin typeface="Century Gothic" pitchFamily="34" charset="0"/>
                        </a:rPr>
                        <a:t>DETALLE</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Año 1</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Año 2</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Año 3</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Año 4</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Año 5</a:t>
                      </a:r>
                      <a:endParaRPr lang="es-EC" sz="1400" b="1" dirty="0">
                        <a:solidFill>
                          <a:srgbClr val="000000"/>
                        </a:solidFill>
                        <a:latin typeface="Century Gothic" pitchFamily="34" charset="0"/>
                        <a:ea typeface="Calibri"/>
                        <a:cs typeface="Times New Roman"/>
                      </a:endParaRPr>
                    </a:p>
                  </a:txBody>
                  <a:tcPr marL="45720" marR="45720" marT="0" marB="0" anchor="ctr"/>
                </a:tc>
              </a:tr>
              <a:tr h="264807">
                <a:tc>
                  <a:txBody>
                    <a:bodyPr/>
                    <a:lstStyle/>
                    <a:p>
                      <a:pPr algn="ctr">
                        <a:spcAft>
                          <a:spcPts val="0"/>
                        </a:spcAft>
                      </a:pPr>
                      <a:r>
                        <a:rPr lang="es-EC" sz="1400" b="1" dirty="0">
                          <a:latin typeface="Century Gothic" pitchFamily="34" charset="0"/>
                        </a:rPr>
                        <a:t>INGRESOS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32.660,00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33.120,00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33.810,00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34.270,00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34.960,00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a:latin typeface="Century Gothic" pitchFamily="34" charset="0"/>
                        </a:rPr>
                        <a:t>Ingresos por ventas</a:t>
                      </a:r>
                      <a:endParaRPr lang="es-EC" sz="1400" b="1">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32.660,00</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33.120,00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33.810,00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34.270,00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34.960,00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endParaRPr lang="es-EC" sz="1400" b="1" dirty="0">
                        <a:solidFill>
                          <a:srgbClr val="000000"/>
                        </a:solidFill>
                        <a:latin typeface="Century Gothic" pitchFamily="34" charset="0"/>
                      </a:endParaRPr>
                    </a:p>
                  </a:txBody>
                  <a:tcPr marL="45720" marR="45720" marT="0" marB="0" anchor="ctr"/>
                </a:tc>
                <a:tc>
                  <a:txBody>
                    <a:bodyPr/>
                    <a:lstStyle/>
                    <a:p>
                      <a:endParaRPr lang="es-EC" sz="1400" dirty="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r>
              <a:tr h="264807">
                <a:tc>
                  <a:txBody>
                    <a:bodyPr/>
                    <a:lstStyle/>
                    <a:p>
                      <a:pPr>
                        <a:spcAft>
                          <a:spcPts val="0"/>
                        </a:spcAft>
                      </a:pPr>
                      <a:r>
                        <a:rPr lang="es-EC" sz="1400" b="1" dirty="0">
                          <a:latin typeface="Century Gothic" pitchFamily="34" charset="0"/>
                        </a:rPr>
                        <a:t>(-) EGRESOS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29.359,86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29.359,86</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29.359,86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28.868,61</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28.868,61</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a:latin typeface="Century Gothic" pitchFamily="34" charset="0"/>
                        </a:rPr>
                        <a:t>Gastos Administrativos</a:t>
                      </a:r>
                      <a:endParaRPr lang="es-EC" sz="1400" b="1">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23.726,26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23.726,26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23.726,26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23.726,26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23.726,26</a:t>
                      </a:r>
                      <a:endParaRPr lang="es-EC" sz="1400">
                        <a:solidFill>
                          <a:srgbClr val="000000"/>
                        </a:solidFill>
                        <a:latin typeface="Century Gothic" pitchFamily="34" charset="0"/>
                        <a:ea typeface="Calibri"/>
                        <a:cs typeface="Times New Roman"/>
                      </a:endParaRPr>
                    </a:p>
                  </a:txBody>
                  <a:tcPr marL="45720" marR="45720" marT="0" marB="0" anchor="ctr"/>
                </a:tc>
              </a:tr>
              <a:tr h="283722">
                <a:tc>
                  <a:txBody>
                    <a:bodyPr/>
                    <a:lstStyle/>
                    <a:p>
                      <a:pPr>
                        <a:spcAft>
                          <a:spcPts val="0"/>
                        </a:spcAft>
                      </a:pPr>
                      <a:r>
                        <a:rPr lang="es-EC" sz="1400" b="1" dirty="0">
                          <a:latin typeface="Century Gothic" pitchFamily="34" charset="0"/>
                        </a:rPr>
                        <a:t>Gastos de Servicios Básicos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1.056,00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1.056,00</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1.056,00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1.056,00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1.056,00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a:latin typeface="Century Gothic" pitchFamily="34" charset="0"/>
                        </a:rPr>
                        <a:t>Gastos de Ventas</a:t>
                      </a:r>
                      <a:endParaRPr lang="es-EC" sz="1400" b="1">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575,00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575,00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575,00</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575,00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575,00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a:latin typeface="Century Gothic" pitchFamily="34" charset="0"/>
                        </a:rPr>
                        <a:t>Depreciación</a:t>
                      </a:r>
                      <a:endParaRPr lang="es-EC" sz="1400" b="1">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582,60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582,60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582,60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91,35</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91,35</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dirty="0">
                          <a:latin typeface="Century Gothic" pitchFamily="34" charset="0"/>
                        </a:rPr>
                        <a:t>Amortizaciones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420,00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420,00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420,00</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420,00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420,00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dirty="0">
                          <a:latin typeface="Century Gothic" pitchFamily="34" charset="0"/>
                        </a:rPr>
                        <a:t>Arriendo</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3.000,00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3.000,00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3.000,00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3.000,00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3.000,00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endParaRPr lang="es-EC" sz="1400" b="1" dirty="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dirty="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r>
              <a:tr h="264807">
                <a:tc>
                  <a:txBody>
                    <a:bodyPr/>
                    <a:lstStyle/>
                    <a:p>
                      <a:pPr>
                        <a:spcAft>
                          <a:spcPts val="0"/>
                        </a:spcAft>
                      </a:pPr>
                      <a:r>
                        <a:rPr lang="es-EC" sz="1400" b="1" dirty="0">
                          <a:latin typeface="Century Gothic" pitchFamily="34" charset="0"/>
                        </a:rPr>
                        <a:t>(=) Utilidad en Operación</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3.300,14</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3.760,14</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4.450,14</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5.401,40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6.091,40</a:t>
                      </a:r>
                      <a:endParaRPr lang="es-EC" sz="140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dirty="0">
                          <a:latin typeface="Century Gothic" pitchFamily="34" charset="0"/>
                        </a:rPr>
                        <a:t>(-) Gastos interés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1.011,67</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777,88</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506,03</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189,91</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r>
              <a:tr h="264807">
                <a:tc>
                  <a:txBody>
                    <a:bodyPr/>
                    <a:lstStyle/>
                    <a:p>
                      <a:endParaRPr lang="es-EC" sz="1400" b="1" dirty="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c>
                  <a:txBody>
                    <a:bodyPr/>
                    <a:lstStyle/>
                    <a:p>
                      <a:endParaRPr lang="es-EC" sz="1400" dirty="0">
                        <a:solidFill>
                          <a:srgbClr val="000000"/>
                        </a:solidFill>
                        <a:latin typeface="Century Gothic" pitchFamily="34" charset="0"/>
                      </a:endParaRPr>
                    </a:p>
                  </a:txBody>
                  <a:tcPr marL="45720" marR="45720" marT="0" marB="0" anchor="ctr"/>
                </a:tc>
                <a:tc>
                  <a:txBody>
                    <a:bodyPr/>
                    <a:lstStyle/>
                    <a:p>
                      <a:endParaRPr lang="es-EC" sz="1400">
                        <a:solidFill>
                          <a:srgbClr val="000000"/>
                        </a:solidFill>
                        <a:latin typeface="Century Gothic" pitchFamily="34" charset="0"/>
                      </a:endParaRPr>
                    </a:p>
                  </a:txBody>
                  <a:tcPr marL="45720" marR="45720" marT="0" marB="0" anchor="ctr"/>
                </a:tc>
              </a:tr>
              <a:tr h="425584">
                <a:tc>
                  <a:txBody>
                    <a:bodyPr/>
                    <a:lstStyle/>
                    <a:p>
                      <a:pPr>
                        <a:spcAft>
                          <a:spcPts val="0"/>
                        </a:spcAft>
                      </a:pPr>
                      <a:r>
                        <a:rPr lang="es-EC" sz="1400" b="1" dirty="0">
                          <a:latin typeface="Century Gothic" pitchFamily="34" charset="0"/>
                        </a:rPr>
                        <a:t>(=) Utilidad Antes de Impuestos y Participaciones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2.288,48</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2.982,26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3.944,12</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5.211,49</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6.091,40</a:t>
                      </a:r>
                      <a:endParaRPr lang="es-EC" sz="1400">
                        <a:solidFill>
                          <a:srgbClr val="000000"/>
                        </a:solidFill>
                        <a:latin typeface="Century Gothic" pitchFamily="34" charset="0"/>
                        <a:ea typeface="Calibri"/>
                        <a:cs typeface="Times New Roman"/>
                      </a:endParaRPr>
                    </a:p>
                  </a:txBody>
                  <a:tcPr marL="45720" marR="45720" marT="0" marB="0" anchor="ctr"/>
                </a:tc>
              </a:tr>
              <a:tr h="297909">
                <a:tc>
                  <a:txBody>
                    <a:bodyPr/>
                    <a:lstStyle/>
                    <a:p>
                      <a:pPr>
                        <a:spcAft>
                          <a:spcPts val="0"/>
                        </a:spcAft>
                      </a:pPr>
                      <a:r>
                        <a:rPr lang="es-EC" sz="1400" b="1" dirty="0">
                          <a:latin typeface="Century Gothic" pitchFamily="34" charset="0"/>
                        </a:rPr>
                        <a:t>(-) Participación Trabajadores 15%</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343,27</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447,34</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591,62</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781,72</a:t>
                      </a:r>
                      <a:endParaRPr lang="es-EC" sz="1400"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913,71</a:t>
                      </a:r>
                      <a:endParaRPr lang="es-EC" sz="1400">
                        <a:solidFill>
                          <a:srgbClr val="000000"/>
                        </a:solidFill>
                        <a:latin typeface="Century Gothic" pitchFamily="34" charset="0"/>
                        <a:ea typeface="Calibri"/>
                        <a:cs typeface="Times New Roman"/>
                      </a:endParaRPr>
                    </a:p>
                  </a:txBody>
                  <a:tcPr marL="45720" marR="45720" marT="0" marB="0" anchor="ctr"/>
                </a:tc>
              </a:tr>
              <a:tr h="425584">
                <a:tc>
                  <a:txBody>
                    <a:bodyPr/>
                    <a:lstStyle/>
                    <a:p>
                      <a:pPr>
                        <a:spcAft>
                          <a:spcPts val="0"/>
                        </a:spcAft>
                      </a:pPr>
                      <a:r>
                        <a:rPr lang="es-EC" sz="1400" b="1" dirty="0">
                          <a:latin typeface="Century Gothic" pitchFamily="34" charset="0"/>
                        </a:rPr>
                        <a:t>(=) Utilidad antes de Impuestos y Participaciones</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1.945,20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2.534,92</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3.352,50</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4.429,76</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5.177,69</a:t>
                      </a:r>
                      <a:endParaRPr lang="es-EC" sz="1400" dirty="0">
                        <a:solidFill>
                          <a:srgbClr val="000000"/>
                        </a:solidFill>
                        <a:latin typeface="Century Gothic" pitchFamily="34" charset="0"/>
                        <a:ea typeface="Calibri"/>
                        <a:cs typeface="Times New Roman"/>
                      </a:endParaRPr>
                    </a:p>
                  </a:txBody>
                  <a:tcPr marL="45720" marR="45720" marT="0" marB="0" anchor="ctr"/>
                </a:tc>
              </a:tr>
              <a:tr h="283722">
                <a:tc>
                  <a:txBody>
                    <a:bodyPr/>
                    <a:lstStyle/>
                    <a:p>
                      <a:pPr>
                        <a:spcAft>
                          <a:spcPts val="0"/>
                        </a:spcAft>
                      </a:pPr>
                      <a:r>
                        <a:rPr lang="es-EC" sz="1400" b="1" dirty="0">
                          <a:latin typeface="Century Gothic" pitchFamily="34" charset="0"/>
                        </a:rPr>
                        <a:t>(-) Impuesto a la Renta 22%</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427,94</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557,68</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737,55</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a:latin typeface="Century Gothic" pitchFamily="34" charset="0"/>
                        </a:rPr>
                        <a:t>974,55</a:t>
                      </a:r>
                      <a:endParaRPr lang="es-EC" sz="140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dirty="0">
                          <a:latin typeface="Century Gothic" pitchFamily="34" charset="0"/>
                        </a:rPr>
                        <a:t>1.139,09</a:t>
                      </a:r>
                      <a:endParaRPr lang="es-EC" sz="1400" dirty="0">
                        <a:solidFill>
                          <a:srgbClr val="000000"/>
                        </a:solidFill>
                        <a:latin typeface="Century Gothic" pitchFamily="34" charset="0"/>
                        <a:ea typeface="Calibri"/>
                        <a:cs typeface="Times New Roman"/>
                      </a:endParaRPr>
                    </a:p>
                  </a:txBody>
                  <a:tcPr marL="45720" marR="45720" marT="0" marB="0" anchor="ctr"/>
                </a:tc>
              </a:tr>
              <a:tr h="264807">
                <a:tc>
                  <a:txBody>
                    <a:bodyPr/>
                    <a:lstStyle/>
                    <a:p>
                      <a:pPr>
                        <a:spcAft>
                          <a:spcPts val="0"/>
                        </a:spcAft>
                      </a:pPr>
                      <a:r>
                        <a:rPr lang="es-EC" sz="1400" b="1" dirty="0">
                          <a:latin typeface="Century Gothic" pitchFamily="34" charset="0"/>
                        </a:rPr>
                        <a:t>(=) UTILIDAD NETA</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1.517,26</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a:latin typeface="Century Gothic" pitchFamily="34" charset="0"/>
                        </a:rPr>
                        <a:t>1.977,24</a:t>
                      </a:r>
                      <a:endParaRPr lang="es-EC" sz="1400" b="1">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2.614,95</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3.455,21</a:t>
                      </a:r>
                      <a:endParaRPr lang="es-EC" sz="1400" b="1" dirty="0">
                        <a:solidFill>
                          <a:srgbClr val="000000"/>
                        </a:solidFill>
                        <a:latin typeface="Century Gothic" pitchFamily="34" charset="0"/>
                        <a:ea typeface="Calibri"/>
                        <a:cs typeface="Times New Roman"/>
                      </a:endParaRPr>
                    </a:p>
                  </a:txBody>
                  <a:tcPr marL="45720" marR="45720" marT="0" marB="0" anchor="ctr"/>
                </a:tc>
                <a:tc>
                  <a:txBody>
                    <a:bodyPr/>
                    <a:lstStyle/>
                    <a:p>
                      <a:pPr algn="ctr">
                        <a:spcAft>
                          <a:spcPts val="0"/>
                        </a:spcAft>
                      </a:pPr>
                      <a:r>
                        <a:rPr lang="es-EC" sz="1400" b="1" dirty="0">
                          <a:latin typeface="Century Gothic" pitchFamily="34" charset="0"/>
                        </a:rPr>
                        <a:t>4.038,59</a:t>
                      </a:r>
                      <a:endParaRPr lang="es-EC" sz="1400" b="1" dirty="0">
                        <a:solidFill>
                          <a:srgbClr val="000000"/>
                        </a:solidFill>
                        <a:latin typeface="Century Gothic" pitchFamily="34" charset="0"/>
                        <a:ea typeface="Calibri"/>
                        <a:cs typeface="Times New Roman"/>
                      </a:endParaRPr>
                    </a:p>
                  </a:txBody>
                  <a:tcPr marL="45720" marR="45720" marT="0" marB="0" anchor="ctr"/>
                </a:tc>
              </a:tr>
            </a:tbl>
          </a:graphicData>
        </a:graphic>
      </p:graphicFrame>
      <p:sp>
        <p:nvSpPr>
          <p:cNvPr id="5" name="Rectangle 4"/>
          <p:cNvSpPr/>
          <p:nvPr/>
        </p:nvSpPr>
        <p:spPr>
          <a:xfrm>
            <a:off x="1542814" y="260648"/>
            <a:ext cx="6211958" cy="461665"/>
          </a:xfrm>
          <a:prstGeom prst="rect">
            <a:avLst/>
          </a:prstGeom>
        </p:spPr>
        <p:txBody>
          <a:bodyPr wrap="none">
            <a:spAutoFit/>
          </a:bodyPr>
          <a:lstStyle/>
          <a:p>
            <a:pPr algn="ctr"/>
            <a:r>
              <a:rPr lang="es-EC" sz="2400" b="1" i="1" dirty="0" smtClean="0">
                <a:latin typeface="Century Gothic" pitchFamily="34" charset="0"/>
              </a:rPr>
              <a:t>ESTADO DE RESULTADOS - INVERSIONISTA</a:t>
            </a:r>
            <a:endParaRPr lang="es-EC" sz="2400" dirty="0"/>
          </a:p>
        </p:txBody>
      </p:sp>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040" y="260648"/>
            <a:ext cx="5551520" cy="461665"/>
          </a:xfrm>
          <a:prstGeom prst="rect">
            <a:avLst/>
          </a:prstGeom>
        </p:spPr>
        <p:txBody>
          <a:bodyPr wrap="none">
            <a:spAutoFit/>
          </a:bodyPr>
          <a:lstStyle/>
          <a:p>
            <a:pPr algn="ctr"/>
            <a:r>
              <a:rPr lang="es-EC" sz="2400" b="1" i="1" dirty="0" smtClean="0">
                <a:latin typeface="Century Gothic" pitchFamily="34" charset="0"/>
              </a:rPr>
              <a:t>FLUJO NETO DE FONDOS- PROYECTO</a:t>
            </a:r>
            <a:endParaRPr lang="es-EC" sz="2400" dirty="0"/>
          </a:p>
        </p:txBody>
      </p:sp>
      <p:graphicFrame>
        <p:nvGraphicFramePr>
          <p:cNvPr id="3" name="Table 2"/>
          <p:cNvGraphicFramePr>
            <a:graphicFrameLocks noGrp="1"/>
          </p:cNvGraphicFramePr>
          <p:nvPr/>
        </p:nvGraphicFramePr>
        <p:xfrm>
          <a:off x="251522" y="908728"/>
          <a:ext cx="8640957" cy="5864178"/>
        </p:xfrm>
        <a:graphic>
          <a:graphicData uri="http://schemas.openxmlformats.org/drawingml/2006/table">
            <a:tbl>
              <a:tblPr>
                <a:tableStyleId>{08FB837D-C827-4EFA-A057-4D05807E0F7C}</a:tableStyleId>
              </a:tblPr>
              <a:tblGrid>
                <a:gridCol w="3024334"/>
                <a:gridCol w="1055165"/>
                <a:gridCol w="912032"/>
                <a:gridCol w="912032"/>
                <a:gridCol w="912032"/>
                <a:gridCol w="912032"/>
                <a:gridCol w="913330"/>
              </a:tblGrid>
              <a:tr h="315171">
                <a:tc gridSpan="7">
                  <a:txBody>
                    <a:bodyPr/>
                    <a:lstStyle/>
                    <a:p>
                      <a:pPr algn="ctr">
                        <a:lnSpc>
                          <a:spcPct val="115000"/>
                        </a:lnSpc>
                        <a:spcAft>
                          <a:spcPts val="0"/>
                        </a:spcAft>
                      </a:pPr>
                      <a:r>
                        <a:rPr lang="es-EC" sz="1400" dirty="0">
                          <a:latin typeface="Century Gothic" pitchFamily="34" charset="0"/>
                        </a:rPr>
                        <a:t>FLUJO DE CAJA ANUAL PROYECTADO</a:t>
                      </a:r>
                      <a:endParaRPr lang="es-EC" sz="1600" dirty="0">
                        <a:solidFill>
                          <a:srgbClr val="943634"/>
                        </a:solidFill>
                        <a:latin typeface="Century Gothic" pitchFamily="34" charset="0"/>
                        <a:ea typeface="Calibri"/>
                        <a:cs typeface="Times New Roman"/>
                      </a:endParaRPr>
                    </a:p>
                  </a:txBody>
                  <a:tcPr marL="49423" marR="4942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5171">
                <a:tc>
                  <a:txBody>
                    <a:bodyPr/>
                    <a:lstStyle/>
                    <a:p>
                      <a:pPr algn="ctr">
                        <a:lnSpc>
                          <a:spcPct val="115000"/>
                        </a:lnSpc>
                        <a:spcAft>
                          <a:spcPts val="0"/>
                        </a:spcAft>
                      </a:pPr>
                      <a:r>
                        <a:rPr lang="es-EC" sz="1400" b="1" dirty="0">
                          <a:latin typeface="Century Gothic" pitchFamily="34" charset="0"/>
                        </a:rPr>
                        <a:t>CONCEPTO</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Año 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Año 1</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Año 2</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Año 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Año 4</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Año 5</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Ingresos por ventas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dirty="0">
                          <a:latin typeface="Century Gothic" pitchFamily="34" charset="0"/>
                        </a:rPr>
                        <a:t>32.660,00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33.120,00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33.810,00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34.270,00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34.960,00</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Total Ingresos por Ventas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32.660,00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33.120,00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33.810,00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34.270,00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34.960,00</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Gastos de Ventas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575,00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575,00</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Gastos Administrativos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23.726,26</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23.726,26</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Gastos Financieros</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0,00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Utilidad Operacional</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8.358,75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8.818,75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9.508,75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9.968,75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10.658,75</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15% Participación Utilidades</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1.253,81</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1.322,81</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1.426,31</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1.495,31</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1.598,81</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Utilidad Antes de Impuestos</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7.104,93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7.495,93</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8.082,43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8.473,43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9.059,93</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22% Impuesto a la Renta</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1.563,09</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1.649,11</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1.778,14</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1.864,16</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1.993,19</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UTILIDAD NETA</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5.541,85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5.846,83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6.304,30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6.609,28</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7.066,75</a:t>
                      </a:r>
                      <a:endParaRPr lang="es-EC" sz="1600" dirty="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Depreciaciones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582,60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582,60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582,60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91,35</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91,35</a:t>
                      </a:r>
                      <a:endParaRPr lang="es-EC" sz="1600" dirty="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a:latin typeface="Century Gothic" pitchFamily="34" charset="0"/>
                        </a:rPr>
                        <a:t>(+) Amortización</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dirty="0">
                          <a:latin typeface="Century Gothic" pitchFamily="34" charset="0"/>
                        </a:rPr>
                        <a:t>420,00</a:t>
                      </a:r>
                      <a:endParaRPr lang="es-EC" sz="1600"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420,00</a:t>
                      </a:r>
                      <a:endParaRPr lang="es-EC" sz="1600">
                        <a:solidFill>
                          <a:srgbClr val="943634"/>
                        </a:solidFill>
                        <a:latin typeface="Century Gothic" pitchFamily="34" charset="0"/>
                        <a:ea typeface="Calibri"/>
                        <a:cs typeface="Times New Roman"/>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Inversión Inicial</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a:latin typeface="Century Gothic" pitchFamily="34" charset="0"/>
                        </a:rPr>
                        <a:t>-12.174,43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dirty="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(-)Nuevas Inversiones</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dirty="0">
                        <a:solidFill>
                          <a:srgbClr val="943634"/>
                        </a:solidFill>
                        <a:latin typeface="Century Gothic" pitchFamily="34" charset="0"/>
                      </a:endParaRPr>
                    </a:p>
                  </a:txBody>
                  <a:tcPr marL="49423" marR="49423" marT="0" marB="0" anchor="ctr"/>
                </a:tc>
                <a:tc>
                  <a:txBody>
                    <a:bodyPr/>
                    <a:lstStyle/>
                    <a:p>
                      <a:pPr algn="ctr">
                        <a:lnSpc>
                          <a:spcPct val="115000"/>
                        </a:lnSpc>
                        <a:spcAft>
                          <a:spcPts val="0"/>
                        </a:spcAft>
                      </a:pPr>
                      <a:r>
                        <a:rPr lang="es-EC" sz="1400">
                          <a:latin typeface="Century Gothic" pitchFamily="34" charset="0"/>
                        </a:rPr>
                        <a:t>2.210,53</a:t>
                      </a:r>
                      <a:endParaRPr lang="es-EC" sz="160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dirty="0">
                        <a:solidFill>
                          <a:srgbClr val="943634"/>
                        </a:solidFill>
                        <a:latin typeface="Century Gothic" pitchFamily="34" charset="0"/>
                      </a:endParaRPr>
                    </a:p>
                  </a:txBody>
                  <a:tcPr marL="49423" marR="49423" marT="0" marB="0" anchor="ctr"/>
                </a:tc>
              </a:tr>
              <a:tr h="315171">
                <a:tc>
                  <a:txBody>
                    <a:bodyPr/>
                    <a:lstStyle/>
                    <a:p>
                      <a:pPr>
                        <a:lnSpc>
                          <a:spcPct val="115000"/>
                        </a:lnSpc>
                        <a:spcAft>
                          <a:spcPts val="0"/>
                        </a:spcAft>
                      </a:pPr>
                      <a:r>
                        <a:rPr lang="es-EC" sz="1400" b="1" dirty="0">
                          <a:latin typeface="Century Gothic" pitchFamily="34" charset="0"/>
                        </a:rPr>
                        <a:t>(+) Recuperación del Cap. Trabajo</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dirty="0">
                        <a:solidFill>
                          <a:srgbClr val="943634"/>
                        </a:solidFill>
                        <a:latin typeface="Century Gothic" pitchFamily="34" charset="0"/>
                      </a:endParaRPr>
                    </a:p>
                  </a:txBody>
                  <a:tcPr marL="49423" marR="49423" marT="0" marB="0" anchor="ctr"/>
                </a:tc>
                <a:tc>
                  <a:txBody>
                    <a:bodyPr/>
                    <a:lstStyle/>
                    <a:p>
                      <a:endParaRPr lang="es-EC" sz="1600">
                        <a:solidFill>
                          <a:srgbClr val="943634"/>
                        </a:solidFill>
                        <a:latin typeface="Century Gothic" pitchFamily="34" charset="0"/>
                      </a:endParaRPr>
                    </a:p>
                  </a:txBody>
                  <a:tcPr marL="49423" marR="49423" marT="0" marB="0" anchor="ctr"/>
                </a:tc>
                <a:tc>
                  <a:txBody>
                    <a:bodyPr/>
                    <a:lstStyle/>
                    <a:p>
                      <a:endParaRPr lang="es-EC" sz="1600" dirty="0">
                        <a:solidFill>
                          <a:srgbClr val="943634"/>
                        </a:solidFill>
                        <a:latin typeface="Century Gothic" pitchFamily="34" charset="0"/>
                      </a:endParaRPr>
                    </a:p>
                  </a:txBody>
                  <a:tcPr marL="49423" marR="49423" marT="0" marB="0" anchor="ctr"/>
                </a:tc>
              </a:tr>
              <a:tr h="330714">
                <a:tc>
                  <a:txBody>
                    <a:bodyPr/>
                    <a:lstStyle/>
                    <a:p>
                      <a:pPr>
                        <a:lnSpc>
                          <a:spcPct val="115000"/>
                        </a:lnSpc>
                        <a:spcAft>
                          <a:spcPts val="0"/>
                        </a:spcAft>
                      </a:pPr>
                      <a:r>
                        <a:rPr lang="es-EC" sz="1400" b="1" dirty="0">
                          <a:latin typeface="Century Gothic" pitchFamily="34" charset="0"/>
                        </a:rPr>
                        <a:t>(=) FLUJO DE CAJA PROYECTADO</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dirty="0">
                          <a:latin typeface="Century Gothic" pitchFamily="34" charset="0"/>
                        </a:rPr>
                        <a:t>-12.174,43</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dirty="0">
                          <a:latin typeface="Century Gothic" pitchFamily="34" charset="0"/>
                        </a:rPr>
                        <a:t>6.544,45</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a:latin typeface="Century Gothic" pitchFamily="34" charset="0"/>
                        </a:rPr>
                        <a:t>6.849,43</a:t>
                      </a:r>
                      <a:endParaRPr lang="es-EC" sz="1600" b="1">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dirty="0">
                          <a:latin typeface="Century Gothic" pitchFamily="34" charset="0"/>
                        </a:rPr>
                        <a:t>5.096,37</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dirty="0">
                          <a:latin typeface="Century Gothic" pitchFamily="34" charset="0"/>
                        </a:rPr>
                        <a:t>7.120,63</a:t>
                      </a:r>
                      <a:endParaRPr lang="es-EC" sz="1600" b="1" dirty="0">
                        <a:solidFill>
                          <a:srgbClr val="943634"/>
                        </a:solidFill>
                        <a:latin typeface="Century Gothic" pitchFamily="34" charset="0"/>
                        <a:ea typeface="Calibri"/>
                        <a:cs typeface="Times New Roman"/>
                      </a:endParaRPr>
                    </a:p>
                  </a:txBody>
                  <a:tcPr marL="49423" marR="49423" marT="0" marB="0" anchor="ctr"/>
                </a:tc>
                <a:tc>
                  <a:txBody>
                    <a:bodyPr/>
                    <a:lstStyle/>
                    <a:p>
                      <a:pPr algn="ctr">
                        <a:lnSpc>
                          <a:spcPct val="115000"/>
                        </a:lnSpc>
                        <a:spcAft>
                          <a:spcPts val="0"/>
                        </a:spcAft>
                      </a:pPr>
                      <a:r>
                        <a:rPr lang="es-EC" sz="1400" b="1" dirty="0">
                          <a:latin typeface="Century Gothic" pitchFamily="34" charset="0"/>
                        </a:rPr>
                        <a:t>7.578,10</a:t>
                      </a:r>
                      <a:endParaRPr lang="es-EC" sz="1600" b="1" dirty="0">
                        <a:solidFill>
                          <a:srgbClr val="943634"/>
                        </a:solidFill>
                        <a:latin typeface="Century Gothic" pitchFamily="34" charset="0"/>
                        <a:ea typeface="Calibri"/>
                        <a:cs typeface="Times New Roman"/>
                      </a:endParaRPr>
                    </a:p>
                  </a:txBody>
                  <a:tcPr marL="49423" marR="49423" marT="0" marB="0" anchor="ctr"/>
                </a:tc>
              </a:tr>
            </a:tbl>
          </a:graphicData>
        </a:graphic>
      </p:graphicFrame>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1124744"/>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6" name="Picture 8" descr="https://encrypted-tbn2.gstatic.com/images?q=tbn:ANd9GcR9qDs1ZLBHZWQCc4-Dp_mDICisqxiqDxjY_7B7U2XN9P--66x9PA"/>
          <p:cNvPicPr>
            <a:picLocks noChangeAspect="1" noChangeArrowheads="1"/>
          </p:cNvPicPr>
          <p:nvPr/>
        </p:nvPicPr>
        <p:blipFill>
          <a:blip r:embed="rId7" cstate="print"/>
          <a:srcRect/>
          <a:stretch>
            <a:fillRect/>
          </a:stretch>
        </p:blipFill>
        <p:spPr bwMode="auto">
          <a:xfrm>
            <a:off x="7452320" y="2132856"/>
            <a:ext cx="1414895" cy="1008112"/>
          </a:xfrm>
          <a:prstGeom prst="rect">
            <a:avLst/>
          </a:prstGeom>
          <a:noFill/>
        </p:spPr>
      </p:pic>
      <p:pic>
        <p:nvPicPr>
          <p:cNvPr id="2058" name="Picture 10" descr="http://www.facilcontabilidad.com/wp-content/uploads/2012/01/Analisis-Financiero.jpg"/>
          <p:cNvPicPr>
            <a:picLocks noChangeAspect="1" noChangeArrowheads="1"/>
          </p:cNvPicPr>
          <p:nvPr/>
        </p:nvPicPr>
        <p:blipFill>
          <a:blip r:embed="rId8" cstate="print"/>
          <a:srcRect/>
          <a:stretch>
            <a:fillRect/>
          </a:stretch>
        </p:blipFill>
        <p:spPr bwMode="auto">
          <a:xfrm>
            <a:off x="395536" y="4725144"/>
            <a:ext cx="1656184" cy="1296144"/>
          </a:xfrm>
          <a:prstGeom prst="rect">
            <a:avLst/>
          </a:prstGeom>
          <a:noFill/>
        </p:spPr>
      </p:pic>
      <p:pic>
        <p:nvPicPr>
          <p:cNvPr id="2062" name="Picture 14" descr="http://delcampovillares.com/wp-content/uploads/2014/05/como-hacer-un-estudio-basico-y-efectivo-de-mercado-en-internet.jpg"/>
          <p:cNvPicPr>
            <a:picLocks noChangeAspect="1" noChangeArrowheads="1"/>
          </p:cNvPicPr>
          <p:nvPr/>
        </p:nvPicPr>
        <p:blipFill>
          <a:blip r:embed="rId9" cstate="print"/>
          <a:srcRect/>
          <a:stretch>
            <a:fillRect/>
          </a:stretch>
        </p:blipFill>
        <p:spPr bwMode="auto">
          <a:xfrm>
            <a:off x="0" y="0"/>
            <a:ext cx="1512168" cy="1451682"/>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266" y="260648"/>
            <a:ext cx="6167074" cy="461665"/>
          </a:xfrm>
          <a:prstGeom prst="rect">
            <a:avLst/>
          </a:prstGeom>
        </p:spPr>
        <p:txBody>
          <a:bodyPr wrap="none">
            <a:spAutoFit/>
          </a:bodyPr>
          <a:lstStyle/>
          <a:p>
            <a:pPr algn="ctr"/>
            <a:r>
              <a:rPr lang="es-EC" sz="2400" b="1" i="1" dirty="0" smtClean="0">
                <a:latin typeface="Century Gothic" pitchFamily="34" charset="0"/>
              </a:rPr>
              <a:t>FLUJO NETO DE FONDOS- INVERSIONISTA</a:t>
            </a:r>
            <a:endParaRPr lang="es-EC" sz="2400" dirty="0"/>
          </a:p>
        </p:txBody>
      </p:sp>
      <p:graphicFrame>
        <p:nvGraphicFramePr>
          <p:cNvPr id="3" name="Table 2"/>
          <p:cNvGraphicFramePr>
            <a:graphicFrameLocks noGrp="1"/>
          </p:cNvGraphicFramePr>
          <p:nvPr/>
        </p:nvGraphicFramePr>
        <p:xfrm>
          <a:off x="251520" y="908720"/>
          <a:ext cx="8640960" cy="5760637"/>
        </p:xfrm>
        <a:graphic>
          <a:graphicData uri="http://schemas.openxmlformats.org/drawingml/2006/table">
            <a:tbl>
              <a:tblPr>
                <a:tableStyleId>{16D9F66E-5EB9-4882-86FB-DCBF35E3C3E4}</a:tableStyleId>
              </a:tblPr>
              <a:tblGrid>
                <a:gridCol w="2925563"/>
                <a:gridCol w="925013"/>
                <a:gridCol w="924370"/>
                <a:gridCol w="924370"/>
                <a:gridCol w="924370"/>
                <a:gridCol w="924370"/>
                <a:gridCol w="1092904"/>
              </a:tblGrid>
              <a:tr h="302400">
                <a:tc gridSpan="7">
                  <a:txBody>
                    <a:bodyPr/>
                    <a:lstStyle/>
                    <a:p>
                      <a:pPr algn="ctr">
                        <a:lnSpc>
                          <a:spcPct val="115000"/>
                        </a:lnSpc>
                        <a:spcAft>
                          <a:spcPts val="0"/>
                        </a:spcAft>
                      </a:pPr>
                      <a:r>
                        <a:rPr lang="es-EC" sz="1400" b="1" dirty="0">
                          <a:latin typeface="Century Gothic" pitchFamily="34" charset="0"/>
                        </a:rPr>
                        <a:t>FLUJO DE CAJA ANUAL PROYECTADO</a:t>
                      </a:r>
                      <a:endParaRPr lang="es-EC" sz="1600" b="1" dirty="0">
                        <a:solidFill>
                          <a:srgbClr val="943634"/>
                        </a:solidFill>
                        <a:latin typeface="Century Gothic" pitchFamily="34" charset="0"/>
                        <a:ea typeface="Calibri"/>
                        <a:cs typeface="Times New Roman"/>
                      </a:endParaRPr>
                    </a:p>
                  </a:txBody>
                  <a:tcPr marL="49011" marR="4901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2400">
                <a:tc>
                  <a:txBody>
                    <a:bodyPr/>
                    <a:lstStyle/>
                    <a:p>
                      <a:pPr algn="ctr">
                        <a:lnSpc>
                          <a:spcPct val="115000"/>
                        </a:lnSpc>
                        <a:spcAft>
                          <a:spcPts val="0"/>
                        </a:spcAft>
                      </a:pPr>
                      <a:r>
                        <a:rPr lang="es-EC" sz="1200" b="1" dirty="0">
                          <a:latin typeface="Century Gothic" pitchFamily="34" charset="0"/>
                        </a:rPr>
                        <a:t>CONCEPTO</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AÑO 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AÑO 1</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AÑO 2</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AÑO 3</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AÑO 4</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AÑO 5</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Ingresos por ventas</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dirty="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32.660,00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33.120,00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33.810,00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34.270,00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34.960,00</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 Total Ingresos por Ventas</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dirty="0">
                          <a:latin typeface="Century Gothic" pitchFamily="34" charset="0"/>
                        </a:rPr>
                        <a:t>32.660,00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33.120,00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33.810,00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34.270,00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34.960,00</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 Gastos de Ventas</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dirty="0">
                          <a:latin typeface="Century Gothic" pitchFamily="34" charset="0"/>
                        </a:rPr>
                        <a:t>575,00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575,00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575,00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575,00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575,00</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Gastos Administrativos</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23.726,26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23.726,26</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23.726,26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23.726,26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23.726,26</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 Gastos Financieros</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1.011,67</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777,88</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506,03</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189,91</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Utilidad Operacional</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7.347,08</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8.040,87</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9.002,72</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9.778,84</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10.658,75</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 15% Participación Utilidades</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1.102,06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1.206,13</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1.350,41</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1.466,83</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1.598,81</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Utilidad Antes de Impuestos</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6.245,02</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6.834,74</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7.652,31</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8.312,01</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9.059,93</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 22% Impuesto a la Renta</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1.373,90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1.503,64</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1.683,51</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1.828,64</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1.993,19</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a:latin typeface="Century Gothic" pitchFamily="34" charset="0"/>
                        </a:rPr>
                        <a:t>UTILIDAD NETA</a:t>
                      </a:r>
                      <a:endParaRPr lang="es-EC" sz="1400" b="1">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4.871,11</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5.331,09</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5.968,80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6.483,37</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7.066,75</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Depreciaciones</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582,60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582,60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582,60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91,35</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91,35</a:t>
                      </a:r>
                      <a:endParaRPr lang="es-EC" sz="140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Amortización</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420,00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420,00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420,00</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420,00</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420,00</a:t>
                      </a:r>
                      <a:endParaRPr lang="es-EC" sz="1400" dirty="0">
                        <a:solidFill>
                          <a:srgbClr val="943634"/>
                        </a:solidFill>
                        <a:latin typeface="Century Gothic" pitchFamily="34" charset="0"/>
                        <a:ea typeface="Calibri"/>
                        <a:cs typeface="Times New Roman"/>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Inversión Inicial</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 12.174,43</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dirty="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dirty="0">
                        <a:solidFill>
                          <a:srgbClr val="943634"/>
                        </a:solidFill>
                        <a:latin typeface="Century Gothic" pitchFamily="34" charset="0"/>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(-)Nuevas Inversiones</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dirty="0">
                          <a:latin typeface="Century Gothic" pitchFamily="34" charset="0"/>
                        </a:rPr>
                        <a:t> 2.210,53</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dirty="0">
                        <a:solidFill>
                          <a:srgbClr val="943634"/>
                        </a:solidFill>
                        <a:latin typeface="Century Gothic" pitchFamily="34" charset="0"/>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(+)Financiamiento</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 7.304,66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dirty="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r>
              <a:tr h="302400">
                <a:tc>
                  <a:txBody>
                    <a:bodyPr/>
                    <a:lstStyle/>
                    <a:p>
                      <a:pPr>
                        <a:lnSpc>
                          <a:spcPct val="115000"/>
                        </a:lnSpc>
                        <a:spcAft>
                          <a:spcPts val="0"/>
                        </a:spcAft>
                      </a:pPr>
                      <a:r>
                        <a:rPr lang="es-EC" sz="1200" b="1" dirty="0">
                          <a:latin typeface="Century Gothic" pitchFamily="34" charset="0"/>
                        </a:rPr>
                        <a:t>(-) Amortización Préstamo</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c>
                  <a:txBody>
                    <a:bodyPr/>
                    <a:lstStyle/>
                    <a:p>
                      <a:pPr algn="ctr">
                        <a:lnSpc>
                          <a:spcPct val="115000"/>
                        </a:lnSpc>
                        <a:spcAft>
                          <a:spcPts val="0"/>
                        </a:spcAft>
                      </a:pPr>
                      <a:r>
                        <a:rPr lang="es-EC" sz="1200">
                          <a:latin typeface="Century Gothic" pitchFamily="34" charset="0"/>
                        </a:rPr>
                        <a:t> 1.435,87</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a:latin typeface="Century Gothic" pitchFamily="34" charset="0"/>
                        </a:rPr>
                        <a:t> 1.669,66</a:t>
                      </a:r>
                      <a:endParaRPr lang="es-EC" sz="140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 1.941,51</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dirty="0">
                          <a:latin typeface="Century Gothic" pitchFamily="34" charset="0"/>
                        </a:rPr>
                        <a:t> 2.257,62</a:t>
                      </a:r>
                      <a:endParaRPr lang="es-EC" sz="1400" dirty="0">
                        <a:solidFill>
                          <a:srgbClr val="943634"/>
                        </a:solidFill>
                        <a:latin typeface="Century Gothic" pitchFamily="34" charset="0"/>
                        <a:ea typeface="Calibri"/>
                        <a:cs typeface="Times New Roman"/>
                      </a:endParaRPr>
                    </a:p>
                  </a:txBody>
                  <a:tcPr marL="49011" marR="49011" marT="0" marB="0" anchor="ctr"/>
                </a:tc>
                <a:tc>
                  <a:txBody>
                    <a:bodyPr/>
                    <a:lstStyle/>
                    <a:p>
                      <a:endParaRPr lang="es-EC" sz="1400">
                        <a:solidFill>
                          <a:srgbClr val="943634"/>
                        </a:solidFill>
                        <a:latin typeface="Century Gothic" pitchFamily="34" charset="0"/>
                      </a:endParaRPr>
                    </a:p>
                  </a:txBody>
                  <a:tcPr marL="49011" marR="49011" marT="0" marB="0" anchor="ctr"/>
                </a:tc>
              </a:tr>
              <a:tr h="317437">
                <a:tc>
                  <a:txBody>
                    <a:bodyPr/>
                    <a:lstStyle/>
                    <a:p>
                      <a:pPr>
                        <a:lnSpc>
                          <a:spcPct val="115000"/>
                        </a:lnSpc>
                        <a:spcAft>
                          <a:spcPts val="0"/>
                        </a:spcAft>
                      </a:pPr>
                      <a:r>
                        <a:rPr lang="es-EC" sz="1200" b="1" dirty="0">
                          <a:latin typeface="Century Gothic" pitchFamily="34" charset="0"/>
                        </a:rPr>
                        <a:t>(=) FLUJO DE CAJA PROYECTADO</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- 4.869,77</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4.437,85</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4.664,04</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2.819,37</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4.737,09</a:t>
                      </a:r>
                      <a:endParaRPr lang="es-EC" sz="1400" b="1" dirty="0">
                        <a:solidFill>
                          <a:srgbClr val="943634"/>
                        </a:solidFill>
                        <a:latin typeface="Century Gothic" pitchFamily="34" charset="0"/>
                        <a:ea typeface="Calibri"/>
                        <a:cs typeface="Times New Roman"/>
                      </a:endParaRPr>
                    </a:p>
                  </a:txBody>
                  <a:tcPr marL="49011" marR="49011" marT="0" marB="0" anchor="ctr"/>
                </a:tc>
                <a:tc>
                  <a:txBody>
                    <a:bodyPr/>
                    <a:lstStyle/>
                    <a:p>
                      <a:pPr algn="ctr">
                        <a:lnSpc>
                          <a:spcPct val="115000"/>
                        </a:lnSpc>
                        <a:spcAft>
                          <a:spcPts val="0"/>
                        </a:spcAft>
                      </a:pPr>
                      <a:r>
                        <a:rPr lang="es-EC" sz="1200" b="1" dirty="0">
                          <a:latin typeface="Century Gothic" pitchFamily="34" charset="0"/>
                        </a:rPr>
                        <a:t> 7.578,10</a:t>
                      </a:r>
                      <a:endParaRPr lang="es-EC" sz="1400" b="1" dirty="0">
                        <a:solidFill>
                          <a:srgbClr val="943634"/>
                        </a:solidFill>
                        <a:latin typeface="Century Gothic" pitchFamily="34" charset="0"/>
                        <a:ea typeface="Calibri"/>
                        <a:cs typeface="Times New Roman"/>
                      </a:endParaRPr>
                    </a:p>
                  </a:txBody>
                  <a:tcPr marL="49011" marR="49011" marT="0" marB="0" anchor="ctr"/>
                </a:tc>
              </a:tr>
            </a:tbl>
          </a:graphicData>
        </a:graphic>
      </p:graphicFrame>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2676" y="260648"/>
            <a:ext cx="5952270" cy="461665"/>
          </a:xfrm>
          <a:prstGeom prst="rect">
            <a:avLst/>
          </a:prstGeom>
        </p:spPr>
        <p:txBody>
          <a:bodyPr wrap="none">
            <a:spAutoFit/>
          </a:bodyPr>
          <a:lstStyle/>
          <a:p>
            <a:pPr algn="ctr"/>
            <a:r>
              <a:rPr lang="es-EC" sz="2400" b="1" i="1" dirty="0" smtClean="0">
                <a:latin typeface="Century Gothic" pitchFamily="34" charset="0"/>
              </a:rPr>
              <a:t>EVALUACIÓN </a:t>
            </a:r>
            <a:r>
              <a:rPr lang="es-EC" sz="2400" b="1" i="1" dirty="0" smtClean="0">
                <a:latin typeface="Century Gothic" pitchFamily="34" charset="0"/>
              </a:rPr>
              <a:t>FINANCIERA - </a:t>
            </a:r>
            <a:r>
              <a:rPr lang="es-EC" sz="2400" b="1" i="1" dirty="0" smtClean="0">
                <a:latin typeface="Century Gothic" pitchFamily="34" charset="0"/>
              </a:rPr>
              <a:t>PROYECTO</a:t>
            </a:r>
            <a:endParaRPr lang="es-EC" sz="2400" dirty="0"/>
          </a:p>
        </p:txBody>
      </p:sp>
      <p:graphicFrame>
        <p:nvGraphicFramePr>
          <p:cNvPr id="4" name="5 Tabla"/>
          <p:cNvGraphicFramePr>
            <a:graphicFrameLocks noGrp="1"/>
          </p:cNvGraphicFramePr>
          <p:nvPr/>
        </p:nvGraphicFramePr>
        <p:xfrm>
          <a:off x="251520" y="1124744"/>
          <a:ext cx="6696745" cy="2376264"/>
        </p:xfrm>
        <a:graphic>
          <a:graphicData uri="http://schemas.openxmlformats.org/drawingml/2006/table">
            <a:tbl>
              <a:tblPr>
                <a:tableStyleId>{16D9F66E-5EB9-4882-86FB-DCBF35E3C3E4}</a:tableStyleId>
              </a:tblPr>
              <a:tblGrid>
                <a:gridCol w="1667872"/>
                <a:gridCol w="1235937"/>
                <a:gridCol w="1264312"/>
                <a:gridCol w="1264312"/>
                <a:gridCol w="1264312"/>
              </a:tblGrid>
              <a:tr h="385761">
                <a:tc gridSpan="5">
                  <a:txBody>
                    <a:bodyPr/>
                    <a:lstStyle/>
                    <a:p>
                      <a:pPr algn="ctr" rtl="0" fontAlgn="ctr"/>
                      <a:r>
                        <a:rPr lang="es-EC" sz="1400" b="1" u="none" strike="noStrike" dirty="0" smtClean="0">
                          <a:latin typeface="Century Gothic" pitchFamily="34" charset="0"/>
                        </a:rPr>
                        <a:t>ANÁLISIS FINANCIERO DEL PROYECTO (SIN FINANCIAMIENTO) </a:t>
                      </a:r>
                      <a:endParaRPr lang="es-EC" sz="1400" b="1" i="0" u="none" strike="noStrike" dirty="0">
                        <a:solidFill>
                          <a:srgbClr val="FFFFFF"/>
                        </a:solidFill>
                        <a:latin typeface="Century Gothic"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3182">
                <a:tc>
                  <a:txBody>
                    <a:bodyPr/>
                    <a:lstStyle/>
                    <a:p>
                      <a:pPr algn="ctr" rtl="0" fontAlgn="ctr"/>
                      <a:r>
                        <a:rPr lang="es-EC" sz="1400" u="none" strike="noStrike">
                          <a:latin typeface="Century Gothic" pitchFamily="34" charset="0"/>
                        </a:rPr>
                        <a:t>TMAR </a:t>
                      </a:r>
                      <a:endParaRPr lang="es-EC" sz="1400" b="0" i="0" u="none" strike="noStrike">
                        <a:solidFill>
                          <a:srgbClr val="000000"/>
                        </a:solidFill>
                        <a:latin typeface="Century Gothic" pitchFamily="34" charset="0"/>
                      </a:endParaRPr>
                    </a:p>
                  </a:txBody>
                  <a:tcPr marL="9525" marR="9525" marT="9525" marB="0" anchor="ctr"/>
                </a:tc>
                <a:tc rowSpan="2">
                  <a:txBody>
                    <a:bodyPr/>
                    <a:lstStyle/>
                    <a:p>
                      <a:pPr algn="ctr" rtl="0" fontAlgn="ctr"/>
                      <a:r>
                        <a:rPr lang="es-EC" sz="1400" u="none" strike="noStrike">
                          <a:latin typeface="Century Gothic" pitchFamily="34" charset="0"/>
                        </a:rPr>
                        <a:t>Resultado </a:t>
                      </a:r>
                      <a:endParaRPr lang="es-EC" sz="1400" b="0" i="0" u="none" strike="noStrike">
                        <a:solidFill>
                          <a:srgbClr val="000000"/>
                        </a:solidFill>
                        <a:latin typeface="Century Gothic" pitchFamily="34" charset="0"/>
                      </a:endParaRPr>
                    </a:p>
                  </a:txBody>
                  <a:tcPr marL="9525" marR="9525" marT="9525" marB="0" anchor="ctr"/>
                </a:tc>
                <a:tc rowSpan="2">
                  <a:txBody>
                    <a:bodyPr/>
                    <a:lstStyle/>
                    <a:p>
                      <a:pPr algn="ctr" rtl="0" fontAlgn="ctr"/>
                      <a:r>
                        <a:rPr lang="es-EC" sz="1400" u="none" strike="noStrike" dirty="0">
                          <a:latin typeface="Century Gothic" pitchFamily="34" charset="0"/>
                        </a:rPr>
                        <a:t>Análisis </a:t>
                      </a:r>
                      <a:endParaRPr lang="es-EC" sz="1400" b="0" i="0" u="none" strike="noStrike" dirty="0">
                        <a:solidFill>
                          <a:srgbClr val="000000"/>
                        </a:solidFill>
                        <a:latin typeface="Century Gothic" pitchFamily="34" charset="0"/>
                      </a:endParaRPr>
                    </a:p>
                  </a:txBody>
                  <a:tcPr marL="9525" marR="9525" marT="9525" marB="0" anchor="ctr"/>
                </a:tc>
                <a:tc rowSpan="2">
                  <a:txBody>
                    <a:bodyPr/>
                    <a:lstStyle/>
                    <a:p>
                      <a:pPr algn="ctr" rtl="0" fontAlgn="ctr"/>
                      <a:r>
                        <a:rPr lang="es-EC" sz="1400" u="none" strike="noStrike" dirty="0">
                          <a:latin typeface="Century Gothic" pitchFamily="34" charset="0"/>
                        </a:rPr>
                        <a:t>Se acepta si: </a:t>
                      </a:r>
                      <a:endParaRPr lang="es-EC" sz="1400" b="0" i="0" u="none" strike="noStrike" dirty="0">
                        <a:solidFill>
                          <a:srgbClr val="000000"/>
                        </a:solidFill>
                        <a:latin typeface="Century Gothic" pitchFamily="34" charset="0"/>
                      </a:endParaRPr>
                    </a:p>
                  </a:txBody>
                  <a:tcPr marL="9525" marR="9525" marT="9525" marB="0" anchor="ctr"/>
                </a:tc>
                <a:tc rowSpan="2">
                  <a:txBody>
                    <a:bodyPr/>
                    <a:lstStyle/>
                    <a:p>
                      <a:pPr algn="ctr" rtl="0" fontAlgn="ctr"/>
                      <a:r>
                        <a:rPr lang="es-EC" sz="1400" u="none" strike="noStrike" dirty="0">
                          <a:latin typeface="Century Gothic" pitchFamily="34" charset="0"/>
                        </a:rPr>
                        <a:t>Proyecto es: </a:t>
                      </a:r>
                      <a:endParaRPr lang="es-EC" sz="1400" b="0" i="0" u="none" strike="noStrike" dirty="0">
                        <a:solidFill>
                          <a:srgbClr val="000000"/>
                        </a:solidFill>
                        <a:latin typeface="Century Gothic" pitchFamily="34" charset="0"/>
                      </a:endParaRPr>
                    </a:p>
                  </a:txBody>
                  <a:tcPr marL="9525" marR="9525" marT="9525" marB="0" anchor="ctr"/>
                </a:tc>
              </a:tr>
              <a:tr h="288020">
                <a:tc>
                  <a:txBody>
                    <a:bodyPr/>
                    <a:lstStyle/>
                    <a:p>
                      <a:pPr algn="ctr" rtl="0" fontAlgn="ctr"/>
                      <a:r>
                        <a:rPr lang="es-EC" sz="1400" u="none" strike="noStrike" dirty="0" smtClean="0">
                          <a:latin typeface="Century Gothic" pitchFamily="34" charset="0"/>
                        </a:rPr>
                        <a:t>13.02%</a:t>
                      </a:r>
                      <a:endParaRPr lang="es-EC" sz="1400" b="0" i="0" u="none" strike="noStrike" dirty="0">
                        <a:solidFill>
                          <a:srgbClr val="000000"/>
                        </a:solidFill>
                        <a:latin typeface="Century Gothic" pitchFamily="34" charset="0"/>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06322">
                <a:tc>
                  <a:txBody>
                    <a:bodyPr/>
                    <a:lstStyle/>
                    <a:p>
                      <a:pPr algn="ctr" rtl="0" fontAlgn="ctr"/>
                      <a:r>
                        <a:rPr lang="es-EC" sz="1400" u="none" strike="noStrike">
                          <a:latin typeface="Century Gothic" pitchFamily="34" charset="0"/>
                        </a:rPr>
                        <a:t>VAN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dirty="0" smtClean="0">
                          <a:latin typeface="Century Gothic" pitchFamily="34" charset="0"/>
                        </a:rPr>
                        <a:t>10.982,05</a:t>
                      </a:r>
                      <a:endParaRPr lang="es-EC" sz="1400" b="0" i="0" u="none" strike="noStrike" dirty="0">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VAN &gt; 0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VAN &gt;0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Viable </a:t>
                      </a:r>
                      <a:endParaRPr lang="es-EC" sz="1400" b="0" i="0" u="none" strike="noStrike">
                        <a:solidFill>
                          <a:srgbClr val="000000"/>
                        </a:solidFill>
                        <a:latin typeface="Century Gothic" pitchFamily="34" charset="0"/>
                      </a:endParaRPr>
                    </a:p>
                  </a:txBody>
                  <a:tcPr marL="9525" marR="9525" marT="9525" marB="0" anchor="ctr"/>
                </a:tc>
              </a:tr>
              <a:tr h="385761">
                <a:tc>
                  <a:txBody>
                    <a:bodyPr/>
                    <a:lstStyle/>
                    <a:p>
                      <a:pPr algn="ctr" rtl="0" fontAlgn="ctr"/>
                      <a:r>
                        <a:rPr lang="es-EC" sz="1400" u="none" strike="noStrike">
                          <a:latin typeface="Century Gothic" pitchFamily="34" charset="0"/>
                        </a:rPr>
                        <a:t>TIR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dirty="0" smtClean="0">
                          <a:latin typeface="Century Gothic" pitchFamily="34" charset="0"/>
                        </a:rPr>
                        <a:t>45%</a:t>
                      </a:r>
                      <a:endParaRPr lang="es-EC" sz="1400" b="0" i="0" u="none" strike="noStrike" dirty="0">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TIR &gt;TMAR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TIR &gt;TMAR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Viable </a:t>
                      </a:r>
                      <a:endParaRPr lang="es-EC" sz="1400" b="0" i="0" u="none" strike="noStrike">
                        <a:solidFill>
                          <a:srgbClr val="000000"/>
                        </a:solidFill>
                        <a:latin typeface="Century Gothic" pitchFamily="34" charset="0"/>
                      </a:endParaRPr>
                    </a:p>
                  </a:txBody>
                  <a:tcPr marL="9525" marR="9525" marT="9525" marB="0" anchor="ctr"/>
                </a:tc>
              </a:tr>
              <a:tr h="308609">
                <a:tc>
                  <a:txBody>
                    <a:bodyPr/>
                    <a:lstStyle/>
                    <a:p>
                      <a:pPr algn="ctr" rtl="0" fontAlgn="ctr"/>
                      <a:r>
                        <a:rPr lang="es-EC" sz="1400" u="none" strike="noStrike">
                          <a:latin typeface="Century Gothic" pitchFamily="34" charset="0"/>
                        </a:rPr>
                        <a:t>RB/C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dirty="0">
                          <a:latin typeface="Century Gothic" pitchFamily="34" charset="0"/>
                        </a:rPr>
                        <a:t>        </a:t>
                      </a:r>
                      <a:r>
                        <a:rPr lang="es-EC" sz="1400" u="none" strike="noStrike" dirty="0" smtClean="0">
                          <a:latin typeface="Century Gothic" pitchFamily="34" charset="0"/>
                        </a:rPr>
                        <a:t>1.90 </a:t>
                      </a:r>
                      <a:endParaRPr lang="es-EC" sz="1400" b="0" i="0" u="none" strike="noStrike" dirty="0">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RB/C &gt;1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RB/C &gt;1 </a:t>
                      </a:r>
                      <a:endParaRPr lang="es-EC" sz="1400" b="0" i="0" u="none" strike="noStrike">
                        <a:solidFill>
                          <a:srgbClr val="000000"/>
                        </a:solidFill>
                        <a:latin typeface="Century Gothic" pitchFamily="34" charset="0"/>
                      </a:endParaRPr>
                    </a:p>
                  </a:txBody>
                  <a:tcPr marL="9525" marR="9525" marT="9525" marB="0" anchor="ctr"/>
                </a:tc>
                <a:tc>
                  <a:txBody>
                    <a:bodyPr/>
                    <a:lstStyle/>
                    <a:p>
                      <a:pPr algn="ctr" rtl="0" fontAlgn="ctr"/>
                      <a:r>
                        <a:rPr lang="es-EC" sz="1400" u="none" strike="noStrike">
                          <a:latin typeface="Century Gothic" pitchFamily="34" charset="0"/>
                        </a:rPr>
                        <a:t>Viable </a:t>
                      </a:r>
                      <a:endParaRPr lang="es-EC" sz="1400" b="0" i="0" u="none" strike="noStrike">
                        <a:solidFill>
                          <a:srgbClr val="000000"/>
                        </a:solidFill>
                        <a:latin typeface="Century Gothic" pitchFamily="34" charset="0"/>
                      </a:endParaRPr>
                    </a:p>
                  </a:txBody>
                  <a:tcPr marL="9525" marR="9525" marT="9525" marB="0" anchor="ctr"/>
                </a:tc>
              </a:tr>
              <a:tr h="308609">
                <a:tc>
                  <a:txBody>
                    <a:bodyPr/>
                    <a:lstStyle/>
                    <a:p>
                      <a:pPr algn="ctr" rtl="0" fontAlgn="ctr"/>
                      <a:r>
                        <a:rPr lang="es-EC" sz="1400" u="none" strike="noStrike" dirty="0">
                          <a:latin typeface="Century Gothic" pitchFamily="34" charset="0"/>
                        </a:rPr>
                        <a:t>PR </a:t>
                      </a:r>
                      <a:endParaRPr lang="es-EC" sz="1400" b="0" i="0" u="none" strike="noStrike" dirty="0">
                        <a:solidFill>
                          <a:srgbClr val="000000"/>
                        </a:solidFill>
                        <a:latin typeface="Century Gothic" pitchFamily="34" charset="0"/>
                      </a:endParaRPr>
                    </a:p>
                  </a:txBody>
                  <a:tcPr marL="9525" marR="9525" marT="9525" marB="0" anchor="ctr"/>
                </a:tc>
                <a:tc gridSpan="4">
                  <a:txBody>
                    <a:bodyPr/>
                    <a:lstStyle/>
                    <a:p>
                      <a:pPr algn="ctr" rtl="0" fontAlgn="ctr"/>
                      <a:r>
                        <a:rPr lang="es-EC" sz="1400" u="none" strike="noStrike" dirty="0" smtClean="0">
                          <a:latin typeface="Century Gothic" pitchFamily="34" charset="0"/>
                        </a:rPr>
                        <a:t>3 años</a:t>
                      </a:r>
                      <a:endParaRPr lang="es-EC" sz="1400" b="0" i="0" u="none" strike="noStrike" dirty="0">
                        <a:solidFill>
                          <a:srgbClr val="000000"/>
                        </a:solidFill>
                        <a:latin typeface="Century Gothic"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5" name="Table 4"/>
          <p:cNvGraphicFramePr>
            <a:graphicFrameLocks noGrp="1"/>
          </p:cNvGraphicFramePr>
          <p:nvPr/>
        </p:nvGraphicFramePr>
        <p:xfrm>
          <a:off x="971600" y="4293096"/>
          <a:ext cx="5544616" cy="2316480"/>
        </p:xfrm>
        <a:graphic>
          <a:graphicData uri="http://schemas.openxmlformats.org/drawingml/2006/table">
            <a:tbl>
              <a:tblPr firstRow="1" bandRow="1">
                <a:tableStyleId>{912C8C85-51F0-491E-9774-3900AFEF0FD7}</a:tableStyleId>
              </a:tblPr>
              <a:tblGrid>
                <a:gridCol w="2030339"/>
                <a:gridCol w="3514277"/>
              </a:tblGrid>
              <a:tr h="269630">
                <a:tc>
                  <a:txBody>
                    <a:bodyPr/>
                    <a:lstStyle/>
                    <a:p>
                      <a:pPr algn="ctr"/>
                      <a:r>
                        <a:rPr lang="es-EC" sz="1600" dirty="0" smtClean="0">
                          <a:latin typeface="Century Gothic" pitchFamily="34" charset="0"/>
                        </a:rPr>
                        <a:t>INDICES</a:t>
                      </a:r>
                      <a:r>
                        <a:rPr lang="es-EC" sz="1600" baseline="0" dirty="0" smtClean="0">
                          <a:latin typeface="Century Gothic" pitchFamily="34" charset="0"/>
                        </a:rPr>
                        <a:t> FINANCIEROS</a:t>
                      </a:r>
                      <a:endParaRPr lang="es-EC" sz="1600" dirty="0">
                        <a:latin typeface="Century Gothic" pitchFamily="34" charset="0"/>
                      </a:endParaRPr>
                    </a:p>
                  </a:txBody>
                  <a:tcPr/>
                </a:tc>
                <a:tc>
                  <a:txBody>
                    <a:bodyPr/>
                    <a:lstStyle/>
                    <a:p>
                      <a:pPr algn="ctr"/>
                      <a:r>
                        <a:rPr lang="es-EC" sz="1600" dirty="0" smtClean="0">
                          <a:latin typeface="Century Gothic" pitchFamily="34" charset="0"/>
                        </a:rPr>
                        <a:t>ANÁLISIS</a:t>
                      </a:r>
                      <a:endParaRPr lang="es-EC" sz="1600" dirty="0">
                        <a:latin typeface="Century Gothic" pitchFamily="34" charset="0"/>
                      </a:endParaRPr>
                    </a:p>
                  </a:txBody>
                  <a:tcPr/>
                </a:tc>
              </a:tr>
              <a:tr h="396607">
                <a:tc>
                  <a:txBody>
                    <a:bodyPr/>
                    <a:lstStyle/>
                    <a:p>
                      <a:pPr algn="l"/>
                      <a:r>
                        <a:rPr lang="es-EC" sz="1600" dirty="0" smtClean="0">
                          <a:latin typeface="Century Gothic" pitchFamily="34" charset="0"/>
                        </a:rPr>
                        <a:t>VAN</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Rentabilidad obtenida</a:t>
                      </a:r>
                      <a:r>
                        <a:rPr lang="es-EC" sz="1600" baseline="0" dirty="0" smtClean="0">
                          <a:latin typeface="Century Gothic" pitchFamily="34" charset="0"/>
                        </a:rPr>
                        <a:t> luego de recuperar la inversión</a:t>
                      </a:r>
                      <a:endParaRPr lang="es-EC" sz="1600" dirty="0">
                        <a:latin typeface="Century Gothic" pitchFamily="34" charset="0"/>
                      </a:endParaRPr>
                    </a:p>
                  </a:txBody>
                  <a:tcPr anchor="ctr"/>
                </a:tc>
              </a:tr>
              <a:tr h="233298">
                <a:tc>
                  <a:txBody>
                    <a:bodyPr/>
                    <a:lstStyle/>
                    <a:p>
                      <a:pPr algn="l"/>
                      <a:r>
                        <a:rPr lang="es-EC" sz="1600" dirty="0" smtClean="0">
                          <a:latin typeface="Century Gothic" pitchFamily="34" charset="0"/>
                        </a:rPr>
                        <a:t>TIR</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Económicamente</a:t>
                      </a:r>
                      <a:r>
                        <a:rPr lang="es-EC" sz="1600" baseline="0" dirty="0" smtClean="0">
                          <a:latin typeface="Century Gothic" pitchFamily="34" charset="0"/>
                        </a:rPr>
                        <a:t> rentable</a:t>
                      </a:r>
                      <a:endParaRPr lang="es-EC" sz="1600" dirty="0">
                        <a:latin typeface="Century Gothic" pitchFamily="34" charset="0"/>
                      </a:endParaRPr>
                    </a:p>
                  </a:txBody>
                  <a:tcPr anchor="ctr"/>
                </a:tc>
              </a:tr>
              <a:tr h="396607">
                <a:tc>
                  <a:txBody>
                    <a:bodyPr/>
                    <a:lstStyle/>
                    <a:p>
                      <a:pPr algn="l"/>
                      <a:r>
                        <a:rPr lang="es-EC" sz="1600" dirty="0" smtClean="0">
                          <a:latin typeface="Century Gothic" pitchFamily="34" charset="0"/>
                        </a:rPr>
                        <a:t>R b/c</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Por cada dólar invertido se obtiene más de un dólar de benefi</a:t>
                      </a:r>
                      <a:r>
                        <a:rPr lang="es-EC" sz="1600" baseline="0" dirty="0" smtClean="0">
                          <a:latin typeface="Century Gothic" pitchFamily="34" charset="0"/>
                        </a:rPr>
                        <a:t>cio.</a:t>
                      </a:r>
                      <a:endParaRPr lang="es-EC" sz="1600" dirty="0">
                        <a:latin typeface="Century Gothic" pitchFamily="34" charset="0"/>
                      </a:endParaRPr>
                    </a:p>
                  </a:txBody>
                  <a:tcPr anchor="ctr"/>
                </a:tc>
              </a:tr>
            </a:tbl>
          </a:graphicData>
        </a:graphic>
      </p:graphicFrame>
      <p:pic>
        <p:nvPicPr>
          <p:cNvPr id="70658" name="Picture 2" descr="http://www.peruincuba.net/portal/images/stories/noticias_/formacion_clase.jpg"/>
          <p:cNvPicPr>
            <a:picLocks noChangeAspect="1" noChangeArrowheads="1"/>
          </p:cNvPicPr>
          <p:nvPr/>
        </p:nvPicPr>
        <p:blipFill>
          <a:blip r:embed="rId2" cstate="print"/>
          <a:srcRect/>
          <a:stretch>
            <a:fillRect/>
          </a:stretch>
        </p:blipFill>
        <p:spPr bwMode="auto">
          <a:xfrm>
            <a:off x="7271792" y="1916832"/>
            <a:ext cx="1872208" cy="1404156"/>
          </a:xfrm>
          <a:prstGeom prst="rect">
            <a:avLst/>
          </a:prstGeom>
          <a:noFill/>
        </p:spPr>
      </p:pic>
      <p:sp>
        <p:nvSpPr>
          <p:cNvPr id="7" name="Action Button: End 6">
            <a:hlinkClick r:id="rId3" action="ppaction://hlinkfile" highlightClick="1"/>
          </p:cNvPr>
          <p:cNvSpPr/>
          <p:nvPr/>
        </p:nvSpPr>
        <p:spPr>
          <a:xfrm>
            <a:off x="7380312" y="5229200"/>
            <a:ext cx="1296144" cy="792088"/>
          </a:xfrm>
          <a:prstGeom prst="actionButtonEn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Tabla"/>
          <p:cNvGraphicFramePr>
            <a:graphicFrameLocks noGrp="1"/>
          </p:cNvGraphicFramePr>
          <p:nvPr/>
        </p:nvGraphicFramePr>
        <p:xfrm>
          <a:off x="2195736" y="1124744"/>
          <a:ext cx="6310342" cy="2200268"/>
        </p:xfrm>
        <a:graphic>
          <a:graphicData uri="http://schemas.openxmlformats.org/drawingml/2006/table">
            <a:tbl>
              <a:tblPr>
                <a:tableStyleId>{16D9F66E-5EB9-4882-86FB-DCBF35E3C3E4}</a:tableStyleId>
              </a:tblPr>
              <a:tblGrid>
                <a:gridCol w="1571636"/>
                <a:gridCol w="1164623"/>
                <a:gridCol w="1191361"/>
                <a:gridCol w="1191361"/>
                <a:gridCol w="1191361"/>
              </a:tblGrid>
              <a:tr h="357190">
                <a:tc gridSpan="5">
                  <a:txBody>
                    <a:bodyPr/>
                    <a:lstStyle/>
                    <a:p>
                      <a:pPr algn="ctr" rtl="0" fontAlgn="ctr"/>
                      <a:r>
                        <a:rPr lang="es-EC" sz="1400" b="1" u="none" strike="noStrike" dirty="0" smtClean="0"/>
                        <a:t>ANÁLISIS FINANCIERO DEL PROYECTO (SIN FINANCIAMIENTO) </a:t>
                      </a:r>
                      <a:endParaRPr lang="es-EC" sz="1400" b="1" i="0" u="none" strike="noStrike" dirty="0">
                        <a:solidFill>
                          <a:srgbClr val="FFFFFF"/>
                        </a:solidFill>
                        <a:latin typeface="Century Gothic"/>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1468">
                <a:tc>
                  <a:txBody>
                    <a:bodyPr/>
                    <a:lstStyle/>
                    <a:p>
                      <a:pPr algn="ctr" rtl="0" fontAlgn="ctr"/>
                      <a:r>
                        <a:rPr lang="es-EC" sz="1400" u="none" strike="noStrike" dirty="0"/>
                        <a:t>TMAR </a:t>
                      </a:r>
                      <a:endParaRPr lang="es-EC" sz="1400" b="0" i="0" u="none" strike="noStrike" dirty="0">
                        <a:solidFill>
                          <a:srgbClr val="000000"/>
                        </a:solidFill>
                        <a:latin typeface="Century Gothic"/>
                      </a:endParaRPr>
                    </a:p>
                  </a:txBody>
                  <a:tcPr marL="9525" marR="9525" marT="9525" marB="0" anchor="ctr"/>
                </a:tc>
                <a:tc rowSpan="2">
                  <a:txBody>
                    <a:bodyPr/>
                    <a:lstStyle/>
                    <a:p>
                      <a:pPr algn="ctr" rtl="0" fontAlgn="ctr"/>
                      <a:r>
                        <a:rPr lang="es-EC" sz="1400" u="none" strike="noStrike"/>
                        <a:t>Resultado </a:t>
                      </a:r>
                      <a:endParaRPr lang="es-EC" sz="1400" b="0" i="0" u="none" strike="noStrike">
                        <a:solidFill>
                          <a:srgbClr val="000000"/>
                        </a:solidFill>
                        <a:latin typeface="Century Gothic"/>
                      </a:endParaRPr>
                    </a:p>
                  </a:txBody>
                  <a:tcPr marL="9525" marR="9525" marT="9525" marB="0" anchor="ctr"/>
                </a:tc>
                <a:tc rowSpan="2">
                  <a:txBody>
                    <a:bodyPr/>
                    <a:lstStyle/>
                    <a:p>
                      <a:pPr algn="ctr" rtl="0" fontAlgn="ctr"/>
                      <a:r>
                        <a:rPr lang="es-EC" sz="1400" u="none" strike="noStrike" dirty="0"/>
                        <a:t>Análisis </a:t>
                      </a:r>
                      <a:endParaRPr lang="es-EC" sz="1400" b="0" i="0" u="none" strike="noStrike" dirty="0">
                        <a:solidFill>
                          <a:srgbClr val="000000"/>
                        </a:solidFill>
                        <a:latin typeface="Century Gothic"/>
                      </a:endParaRPr>
                    </a:p>
                  </a:txBody>
                  <a:tcPr marL="9525" marR="9525" marT="9525" marB="0" anchor="ctr"/>
                </a:tc>
                <a:tc rowSpan="2">
                  <a:txBody>
                    <a:bodyPr/>
                    <a:lstStyle/>
                    <a:p>
                      <a:pPr algn="ctr" rtl="0" fontAlgn="ctr"/>
                      <a:r>
                        <a:rPr lang="es-EC" sz="1400" u="none" strike="noStrike" dirty="0"/>
                        <a:t>Se acepta si: </a:t>
                      </a:r>
                      <a:endParaRPr lang="es-EC" sz="1400" b="0" i="0" u="none" strike="noStrike" dirty="0">
                        <a:solidFill>
                          <a:srgbClr val="000000"/>
                        </a:solidFill>
                        <a:latin typeface="Century Gothic"/>
                      </a:endParaRPr>
                    </a:p>
                  </a:txBody>
                  <a:tcPr marL="9525" marR="9525" marT="9525" marB="0" anchor="ctr"/>
                </a:tc>
                <a:tc rowSpan="2">
                  <a:txBody>
                    <a:bodyPr/>
                    <a:lstStyle/>
                    <a:p>
                      <a:pPr algn="ctr" rtl="0" fontAlgn="ctr"/>
                      <a:r>
                        <a:rPr lang="es-EC" sz="1400" u="none" strike="noStrike" dirty="0"/>
                        <a:t>Proyecto es: </a:t>
                      </a:r>
                      <a:endParaRPr lang="es-EC" sz="1400" b="0" i="0" u="none" strike="noStrike" dirty="0">
                        <a:solidFill>
                          <a:srgbClr val="000000"/>
                        </a:solidFill>
                        <a:latin typeface="Century Gothic"/>
                      </a:endParaRPr>
                    </a:p>
                  </a:txBody>
                  <a:tcPr marL="9525" marR="9525" marT="9525" marB="0" anchor="ctr"/>
                </a:tc>
              </a:tr>
              <a:tr h="266688">
                <a:tc>
                  <a:txBody>
                    <a:bodyPr/>
                    <a:lstStyle/>
                    <a:p>
                      <a:pPr algn="ctr" rtl="0" fontAlgn="ctr"/>
                      <a:r>
                        <a:rPr lang="es-EC" sz="1400" u="none" strike="noStrike" dirty="0" smtClean="0"/>
                        <a:t>15,18%</a:t>
                      </a:r>
                      <a:endParaRPr lang="es-EC" sz="1400" b="0" i="0" u="none" strike="noStrike" dirty="0">
                        <a:solidFill>
                          <a:srgbClr val="000000"/>
                        </a:solidFill>
                        <a:latin typeface="Century Gothic"/>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6228">
                <a:tc>
                  <a:txBody>
                    <a:bodyPr/>
                    <a:lstStyle/>
                    <a:p>
                      <a:pPr algn="ctr" rtl="0" fontAlgn="ctr"/>
                      <a:r>
                        <a:rPr lang="es-EC" sz="1400" u="none" strike="noStrike"/>
                        <a:t>VAN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dirty="0" smtClean="0"/>
                        <a:t>3.469,17</a:t>
                      </a:r>
                      <a:endParaRPr lang="es-EC" sz="1400" b="0" i="0" u="none" strike="noStrike" dirty="0">
                        <a:solidFill>
                          <a:srgbClr val="000000"/>
                        </a:solidFill>
                        <a:latin typeface="Century Gothic"/>
                      </a:endParaRPr>
                    </a:p>
                  </a:txBody>
                  <a:tcPr marL="9525" marR="9525" marT="9525" marB="0" anchor="ctr"/>
                </a:tc>
                <a:tc>
                  <a:txBody>
                    <a:bodyPr/>
                    <a:lstStyle/>
                    <a:p>
                      <a:pPr algn="ctr" rtl="0" fontAlgn="ctr"/>
                      <a:r>
                        <a:rPr lang="es-EC" sz="1400" u="none" strike="noStrike"/>
                        <a:t>VAN &gt; 0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VAN &gt;0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Viable </a:t>
                      </a:r>
                      <a:endParaRPr lang="es-EC" sz="1400" b="0" i="0" u="none" strike="noStrike">
                        <a:solidFill>
                          <a:srgbClr val="000000"/>
                        </a:solidFill>
                        <a:latin typeface="Century Gothic"/>
                      </a:endParaRPr>
                    </a:p>
                  </a:txBody>
                  <a:tcPr marL="9525" marR="9525" marT="9525" marB="0" anchor="ctr"/>
                </a:tc>
              </a:tr>
              <a:tr h="357190">
                <a:tc>
                  <a:txBody>
                    <a:bodyPr/>
                    <a:lstStyle/>
                    <a:p>
                      <a:pPr algn="ctr" rtl="0" fontAlgn="ctr"/>
                      <a:r>
                        <a:rPr lang="es-EC" sz="1400" u="none" strike="noStrike"/>
                        <a:t>TIR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dirty="0" smtClean="0"/>
                        <a:t>87%</a:t>
                      </a:r>
                      <a:endParaRPr lang="es-EC" sz="1400" b="0" i="0" u="none" strike="noStrike" dirty="0">
                        <a:solidFill>
                          <a:srgbClr val="000000"/>
                        </a:solidFill>
                        <a:latin typeface="Century Gothic"/>
                      </a:endParaRPr>
                    </a:p>
                  </a:txBody>
                  <a:tcPr marL="9525" marR="9525" marT="9525" marB="0" anchor="ctr"/>
                </a:tc>
                <a:tc>
                  <a:txBody>
                    <a:bodyPr/>
                    <a:lstStyle/>
                    <a:p>
                      <a:pPr algn="ctr" rtl="0" fontAlgn="ctr"/>
                      <a:r>
                        <a:rPr lang="es-EC" sz="1400" u="none" strike="noStrike"/>
                        <a:t>TIR &gt;TMAR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TIR &gt;TMAR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Viable </a:t>
                      </a:r>
                      <a:endParaRPr lang="es-EC" sz="1400" b="0" i="0" u="none" strike="noStrike">
                        <a:solidFill>
                          <a:srgbClr val="000000"/>
                        </a:solidFill>
                        <a:latin typeface="Century Gothic"/>
                      </a:endParaRPr>
                    </a:p>
                  </a:txBody>
                  <a:tcPr marL="9525" marR="9525" marT="9525" marB="0" anchor="ctr"/>
                </a:tc>
              </a:tr>
              <a:tr h="285752">
                <a:tc>
                  <a:txBody>
                    <a:bodyPr/>
                    <a:lstStyle/>
                    <a:p>
                      <a:pPr algn="ctr" rtl="0" fontAlgn="ctr"/>
                      <a:r>
                        <a:rPr lang="es-EC" sz="1400" u="none" strike="noStrike"/>
                        <a:t>RB/C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dirty="0"/>
                        <a:t>        </a:t>
                      </a:r>
                      <a:r>
                        <a:rPr lang="es-EC" sz="1400" u="none" strike="noStrike" dirty="0" smtClean="0"/>
                        <a:t>1.28</a:t>
                      </a:r>
                      <a:endParaRPr lang="es-EC" sz="1400" b="0" i="0" u="none" strike="noStrike" dirty="0">
                        <a:solidFill>
                          <a:srgbClr val="000000"/>
                        </a:solidFill>
                        <a:latin typeface="Century Gothic"/>
                      </a:endParaRPr>
                    </a:p>
                  </a:txBody>
                  <a:tcPr marL="9525" marR="9525" marT="9525" marB="0" anchor="ctr"/>
                </a:tc>
                <a:tc>
                  <a:txBody>
                    <a:bodyPr/>
                    <a:lstStyle/>
                    <a:p>
                      <a:pPr algn="ctr" rtl="0" fontAlgn="ctr"/>
                      <a:r>
                        <a:rPr lang="es-EC" sz="1400" u="none" strike="noStrike"/>
                        <a:t>RB/C &gt;1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RB/C &gt;1 </a:t>
                      </a:r>
                      <a:endParaRPr lang="es-EC" sz="1400" b="0" i="0" u="none" strike="noStrike">
                        <a:solidFill>
                          <a:srgbClr val="000000"/>
                        </a:solidFill>
                        <a:latin typeface="Century Gothic"/>
                      </a:endParaRPr>
                    </a:p>
                  </a:txBody>
                  <a:tcPr marL="9525" marR="9525" marT="9525" marB="0" anchor="ctr"/>
                </a:tc>
                <a:tc>
                  <a:txBody>
                    <a:bodyPr/>
                    <a:lstStyle/>
                    <a:p>
                      <a:pPr algn="ctr" rtl="0" fontAlgn="ctr"/>
                      <a:r>
                        <a:rPr lang="es-EC" sz="1400" u="none" strike="noStrike"/>
                        <a:t>Viable </a:t>
                      </a:r>
                      <a:endParaRPr lang="es-EC" sz="1400" b="0" i="0" u="none" strike="noStrike">
                        <a:solidFill>
                          <a:srgbClr val="000000"/>
                        </a:solidFill>
                        <a:latin typeface="Century Gothic"/>
                      </a:endParaRPr>
                    </a:p>
                  </a:txBody>
                  <a:tcPr marL="9525" marR="9525" marT="9525" marB="0" anchor="ctr"/>
                </a:tc>
              </a:tr>
              <a:tr h="285752">
                <a:tc>
                  <a:txBody>
                    <a:bodyPr/>
                    <a:lstStyle/>
                    <a:p>
                      <a:pPr algn="ctr" rtl="0" fontAlgn="ctr"/>
                      <a:r>
                        <a:rPr lang="es-EC" sz="1400" u="none" strike="noStrike" dirty="0"/>
                        <a:t>PR </a:t>
                      </a:r>
                      <a:endParaRPr lang="es-EC" sz="1400" b="0" i="0" u="none" strike="noStrike" dirty="0">
                        <a:solidFill>
                          <a:srgbClr val="000000"/>
                        </a:solidFill>
                        <a:latin typeface="Century Gothic"/>
                      </a:endParaRPr>
                    </a:p>
                  </a:txBody>
                  <a:tcPr marL="9525" marR="9525" marT="9525" marB="0" anchor="ctr"/>
                </a:tc>
                <a:tc gridSpan="4">
                  <a:txBody>
                    <a:bodyPr/>
                    <a:lstStyle/>
                    <a:p>
                      <a:pPr algn="ctr" rtl="0" fontAlgn="ctr"/>
                      <a:r>
                        <a:rPr lang="es-EC" sz="1400" u="none" strike="noStrike" dirty="0" smtClean="0"/>
                        <a:t>5 </a:t>
                      </a:r>
                      <a:r>
                        <a:rPr lang="es-EC" sz="1400" u="none" strike="noStrike" dirty="0" smtClean="0"/>
                        <a:t>años</a:t>
                      </a:r>
                      <a:endParaRPr lang="es-EC" sz="1400" b="0" i="0" u="none" strike="noStrike" dirty="0">
                        <a:solidFill>
                          <a:srgbClr val="000000"/>
                        </a:solidFill>
                        <a:latin typeface="Century Gothic"/>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3" name="Table 2"/>
          <p:cNvGraphicFramePr>
            <a:graphicFrameLocks noGrp="1"/>
          </p:cNvGraphicFramePr>
          <p:nvPr/>
        </p:nvGraphicFramePr>
        <p:xfrm>
          <a:off x="467544" y="4005064"/>
          <a:ext cx="5544616" cy="2316480"/>
        </p:xfrm>
        <a:graphic>
          <a:graphicData uri="http://schemas.openxmlformats.org/drawingml/2006/table">
            <a:tbl>
              <a:tblPr firstRow="1" bandRow="1">
                <a:tableStyleId>{912C8C85-51F0-491E-9774-3900AFEF0FD7}</a:tableStyleId>
              </a:tblPr>
              <a:tblGrid>
                <a:gridCol w="2030339"/>
                <a:gridCol w="3514277"/>
              </a:tblGrid>
              <a:tr h="269630">
                <a:tc>
                  <a:txBody>
                    <a:bodyPr/>
                    <a:lstStyle/>
                    <a:p>
                      <a:pPr algn="ctr"/>
                      <a:r>
                        <a:rPr lang="es-EC" sz="1600" dirty="0" smtClean="0">
                          <a:latin typeface="Century Gothic" pitchFamily="34" charset="0"/>
                        </a:rPr>
                        <a:t>INDICES</a:t>
                      </a:r>
                      <a:r>
                        <a:rPr lang="es-EC" sz="1600" baseline="0" dirty="0" smtClean="0">
                          <a:latin typeface="Century Gothic" pitchFamily="34" charset="0"/>
                        </a:rPr>
                        <a:t> FINANCIEROS</a:t>
                      </a:r>
                      <a:endParaRPr lang="es-EC" sz="1600" dirty="0">
                        <a:latin typeface="Century Gothic" pitchFamily="34" charset="0"/>
                      </a:endParaRPr>
                    </a:p>
                  </a:txBody>
                  <a:tcPr/>
                </a:tc>
                <a:tc>
                  <a:txBody>
                    <a:bodyPr/>
                    <a:lstStyle/>
                    <a:p>
                      <a:pPr algn="ctr"/>
                      <a:r>
                        <a:rPr lang="es-EC" sz="1600" dirty="0" smtClean="0">
                          <a:latin typeface="Century Gothic" pitchFamily="34" charset="0"/>
                        </a:rPr>
                        <a:t>ANÁLISIS</a:t>
                      </a:r>
                      <a:endParaRPr lang="es-EC" sz="1600" dirty="0">
                        <a:latin typeface="Century Gothic" pitchFamily="34" charset="0"/>
                      </a:endParaRPr>
                    </a:p>
                  </a:txBody>
                  <a:tcPr/>
                </a:tc>
              </a:tr>
              <a:tr h="396607">
                <a:tc>
                  <a:txBody>
                    <a:bodyPr/>
                    <a:lstStyle/>
                    <a:p>
                      <a:pPr algn="l"/>
                      <a:r>
                        <a:rPr lang="es-EC" sz="1600" dirty="0" smtClean="0">
                          <a:latin typeface="Century Gothic" pitchFamily="34" charset="0"/>
                        </a:rPr>
                        <a:t>VAN</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Rentabilidad obtenida</a:t>
                      </a:r>
                      <a:r>
                        <a:rPr lang="es-EC" sz="1600" baseline="0" dirty="0" smtClean="0">
                          <a:latin typeface="Century Gothic" pitchFamily="34" charset="0"/>
                        </a:rPr>
                        <a:t> luego de recuperar la inversión</a:t>
                      </a:r>
                      <a:endParaRPr lang="es-EC" sz="1600" dirty="0">
                        <a:latin typeface="Century Gothic" pitchFamily="34" charset="0"/>
                      </a:endParaRPr>
                    </a:p>
                  </a:txBody>
                  <a:tcPr anchor="ctr"/>
                </a:tc>
              </a:tr>
              <a:tr h="233298">
                <a:tc>
                  <a:txBody>
                    <a:bodyPr/>
                    <a:lstStyle/>
                    <a:p>
                      <a:pPr algn="l"/>
                      <a:r>
                        <a:rPr lang="es-EC" sz="1600" dirty="0" smtClean="0">
                          <a:latin typeface="Century Gothic" pitchFamily="34" charset="0"/>
                        </a:rPr>
                        <a:t>TIR</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Económicamente</a:t>
                      </a:r>
                      <a:r>
                        <a:rPr lang="es-EC" sz="1600" baseline="0" dirty="0" smtClean="0">
                          <a:latin typeface="Century Gothic" pitchFamily="34" charset="0"/>
                        </a:rPr>
                        <a:t> rentable</a:t>
                      </a:r>
                      <a:endParaRPr lang="es-EC" sz="1600" dirty="0">
                        <a:latin typeface="Century Gothic" pitchFamily="34" charset="0"/>
                      </a:endParaRPr>
                    </a:p>
                  </a:txBody>
                  <a:tcPr anchor="ctr"/>
                </a:tc>
              </a:tr>
              <a:tr h="396607">
                <a:tc>
                  <a:txBody>
                    <a:bodyPr/>
                    <a:lstStyle/>
                    <a:p>
                      <a:pPr algn="l"/>
                      <a:r>
                        <a:rPr lang="es-EC" sz="1600" dirty="0" smtClean="0">
                          <a:latin typeface="Century Gothic" pitchFamily="34" charset="0"/>
                        </a:rPr>
                        <a:t>R b/c</a:t>
                      </a:r>
                      <a:endParaRPr lang="es-EC" sz="1600" b="1" dirty="0">
                        <a:latin typeface="Century Gothic" pitchFamily="34" charset="0"/>
                      </a:endParaRPr>
                    </a:p>
                  </a:txBody>
                  <a:tcPr anchor="ctr"/>
                </a:tc>
                <a:tc>
                  <a:txBody>
                    <a:bodyPr/>
                    <a:lstStyle/>
                    <a:p>
                      <a:pPr algn="l"/>
                      <a:r>
                        <a:rPr lang="es-EC" sz="1600" dirty="0" smtClean="0">
                          <a:latin typeface="Century Gothic" pitchFamily="34" charset="0"/>
                        </a:rPr>
                        <a:t>Por cada dólar invertido se obtiene más de un dólar de benefi</a:t>
                      </a:r>
                      <a:r>
                        <a:rPr lang="es-EC" sz="1600" baseline="0" dirty="0" smtClean="0">
                          <a:latin typeface="Century Gothic" pitchFamily="34" charset="0"/>
                        </a:rPr>
                        <a:t>cio.</a:t>
                      </a:r>
                      <a:endParaRPr lang="es-EC" sz="1600" dirty="0">
                        <a:latin typeface="Century Gothic" pitchFamily="34" charset="0"/>
                      </a:endParaRPr>
                    </a:p>
                  </a:txBody>
                  <a:tcPr anchor="ctr"/>
                </a:tc>
              </a:tr>
            </a:tbl>
          </a:graphicData>
        </a:graphic>
      </p:graphicFrame>
      <p:sp>
        <p:nvSpPr>
          <p:cNvPr id="4" name="Rectangle 3"/>
          <p:cNvSpPr/>
          <p:nvPr/>
        </p:nvSpPr>
        <p:spPr>
          <a:xfrm>
            <a:off x="1367306" y="260648"/>
            <a:ext cx="6563015" cy="461665"/>
          </a:xfrm>
          <a:prstGeom prst="rect">
            <a:avLst/>
          </a:prstGeom>
        </p:spPr>
        <p:txBody>
          <a:bodyPr wrap="none">
            <a:spAutoFit/>
          </a:bodyPr>
          <a:lstStyle/>
          <a:p>
            <a:pPr algn="ctr"/>
            <a:r>
              <a:rPr lang="es-EC" sz="2400" b="1" i="1" dirty="0" smtClean="0">
                <a:latin typeface="Century Gothic" pitchFamily="34" charset="0"/>
              </a:rPr>
              <a:t>EVALUACIÓN </a:t>
            </a:r>
            <a:r>
              <a:rPr lang="es-EC" sz="2400" b="1" i="1" dirty="0" smtClean="0">
                <a:latin typeface="Century Gothic" pitchFamily="34" charset="0"/>
              </a:rPr>
              <a:t>FINANCIERA - </a:t>
            </a:r>
            <a:r>
              <a:rPr lang="es-EC" sz="2400" b="1" i="1" dirty="0" smtClean="0">
                <a:latin typeface="Century Gothic" pitchFamily="34" charset="0"/>
              </a:rPr>
              <a:t>INVERSIONISTA</a:t>
            </a:r>
            <a:endParaRPr lang="es-EC" sz="2400" dirty="0"/>
          </a:p>
        </p:txBody>
      </p:sp>
      <p:pic>
        <p:nvPicPr>
          <p:cNvPr id="5" name="Picture 4" descr="https://encrypted-tbn0.gstatic.com/images?q=tbn:ANd9GcT2yHkGwo80JC_Pqxm4EHgIMNJizOiNzWKhf4XasmLazt0X3bOT"/>
          <p:cNvPicPr>
            <a:picLocks noChangeAspect="1" noChangeArrowheads="1"/>
          </p:cNvPicPr>
          <p:nvPr/>
        </p:nvPicPr>
        <p:blipFill>
          <a:blip r:embed="rId2" cstate="print"/>
          <a:srcRect l="7388" r="7636" b="6250"/>
          <a:stretch>
            <a:fillRect/>
          </a:stretch>
        </p:blipFill>
        <p:spPr bwMode="auto">
          <a:xfrm>
            <a:off x="323528" y="1412776"/>
            <a:ext cx="1272071" cy="1714512"/>
          </a:xfrm>
          <a:prstGeom prst="rect">
            <a:avLst/>
          </a:prstGeom>
          <a:noFill/>
        </p:spPr>
      </p:pic>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0648"/>
            <a:ext cx="5961865" cy="646331"/>
          </a:xfrm>
          <a:prstGeom prst="rect">
            <a:avLst/>
          </a:prstGeom>
        </p:spPr>
        <p:txBody>
          <a:bodyPr wrap="square">
            <a:spAutoFit/>
          </a:bodyPr>
          <a:lstStyle/>
          <a:p>
            <a:pPr algn="ctr"/>
            <a:r>
              <a:rPr lang="en-US" sz="3600" b="1" dirty="0" smtClean="0">
                <a:latin typeface="Century Gothic" pitchFamily="34" charset="0"/>
              </a:rPr>
              <a:t>4.-CONCLUSIONES</a:t>
            </a:r>
            <a:endParaRPr lang="en-US" sz="3600" b="1" dirty="0">
              <a:latin typeface="Century Gothic" pitchFamily="34" charset="0"/>
            </a:endParaRPr>
          </a:p>
        </p:txBody>
      </p:sp>
      <p:pic>
        <p:nvPicPr>
          <p:cNvPr id="68610" name="Picture 2" descr="http://i47.tinypic.com/el4pzr.jpg"/>
          <p:cNvPicPr>
            <a:picLocks noChangeAspect="1" noChangeArrowheads="1" noCrop="1"/>
          </p:cNvPicPr>
          <p:nvPr/>
        </p:nvPicPr>
        <p:blipFill>
          <a:blip r:embed="rId2" cstate="print"/>
          <a:srcRect/>
          <a:stretch>
            <a:fillRect/>
          </a:stretch>
        </p:blipFill>
        <p:spPr bwMode="auto">
          <a:xfrm>
            <a:off x="7415808" y="0"/>
            <a:ext cx="1728192" cy="2064393"/>
          </a:xfrm>
          <a:prstGeom prst="rect">
            <a:avLst/>
          </a:prstGeom>
          <a:noFill/>
        </p:spPr>
      </p:pic>
      <p:graphicFrame>
        <p:nvGraphicFramePr>
          <p:cNvPr id="4" name="Diagram 3"/>
          <p:cNvGraphicFramePr/>
          <p:nvPr/>
        </p:nvGraphicFramePr>
        <p:xfrm>
          <a:off x="251520" y="1124744"/>
          <a:ext cx="792088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1196752"/>
          <a:ext cx="864096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3528" y="260648"/>
            <a:ext cx="5961865" cy="646331"/>
          </a:xfrm>
          <a:prstGeom prst="rect">
            <a:avLst/>
          </a:prstGeom>
        </p:spPr>
        <p:txBody>
          <a:bodyPr wrap="square">
            <a:spAutoFit/>
          </a:bodyPr>
          <a:lstStyle/>
          <a:p>
            <a:pPr algn="ctr"/>
            <a:r>
              <a:rPr lang="en-US" sz="3600" b="1" dirty="0" smtClean="0">
                <a:latin typeface="Century Gothic" pitchFamily="34" charset="0"/>
              </a:rPr>
              <a:t>RECOMENDACIONES</a:t>
            </a:r>
            <a:endParaRPr lang="en-US" sz="3600" b="1" dirty="0">
              <a:latin typeface="Century Gothic" pitchFamily="34" charset="0"/>
            </a:endParaRPr>
          </a:p>
        </p:txBody>
      </p:sp>
      <p:pic>
        <p:nvPicPr>
          <p:cNvPr id="92162" name="Picture 2" descr="http://img.blogs.es/anexom/wp-content/uploads/2010/03/recomendaciones-jazztel.jpg"/>
          <p:cNvPicPr>
            <a:picLocks noChangeAspect="1" noChangeArrowheads="1"/>
          </p:cNvPicPr>
          <p:nvPr/>
        </p:nvPicPr>
        <p:blipFill>
          <a:blip r:embed="rId7" cstate="print"/>
          <a:srcRect/>
          <a:stretch>
            <a:fillRect/>
          </a:stretch>
        </p:blipFill>
        <p:spPr bwMode="auto">
          <a:xfrm>
            <a:off x="6762750" y="260648"/>
            <a:ext cx="2381250" cy="238125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api.ning.com/files/O0rRt4kCpso1xhT3QdjeY9RTCz*0yL5DWGOE*1KgoWN40Q7n8GRqXJzt79vVz0hWQ1C*-ZH*cVADfV*UhulgOhPoOICvsGkR/10.jpg"/>
          <p:cNvPicPr>
            <a:picLocks noChangeAspect="1" noChangeArrowheads="1"/>
          </p:cNvPicPr>
          <p:nvPr/>
        </p:nvPicPr>
        <p:blipFill>
          <a:blip r:embed="rId2" cstate="print"/>
          <a:srcRect/>
          <a:stretch>
            <a:fillRect/>
          </a:stretch>
        </p:blipFill>
        <p:spPr bwMode="auto">
          <a:xfrm>
            <a:off x="0" y="1340768"/>
            <a:ext cx="5868144" cy="3841974"/>
          </a:xfrm>
          <a:prstGeom prst="rect">
            <a:avLst/>
          </a:prstGeom>
          <a:noFill/>
        </p:spPr>
      </p:pic>
      <p:pic>
        <p:nvPicPr>
          <p:cNvPr id="3" name="Imagen 22" descr="C:\Users\DIANA\Documents\DIANIS\TESIS\TESIS\TESIS DE ASESORIA AMAGUAÑA\LogoDH_AsesoriaContable2 (2).png"/>
          <p:cNvPicPr/>
          <p:nvPr/>
        </p:nvPicPr>
        <p:blipFill>
          <a:blip r:embed="rId3" cstate="print"/>
          <a:srcRect/>
          <a:stretch>
            <a:fillRect/>
          </a:stretch>
        </p:blipFill>
        <p:spPr bwMode="auto">
          <a:xfrm>
            <a:off x="5220072" y="3429000"/>
            <a:ext cx="3744416" cy="3168352"/>
          </a:xfrm>
          <a:prstGeom prst="rect">
            <a:avLst/>
          </a:prstGeom>
          <a:noFill/>
          <a:ln w="9525">
            <a:noFill/>
            <a:miter lim="800000"/>
            <a:headEnd/>
            <a:tailEnd/>
          </a:ln>
        </p:spPr>
      </p:pic>
      <p:pic>
        <p:nvPicPr>
          <p:cNvPr id="93188" name="Picture 4" descr="http://www.subeimagenes.com/img/aplauso-252737gif-262125.gif"/>
          <p:cNvPicPr>
            <a:picLocks noChangeAspect="1" noChangeArrowheads="1" noCrop="1"/>
          </p:cNvPicPr>
          <p:nvPr/>
        </p:nvPicPr>
        <p:blipFill>
          <a:blip r:embed="rId4" cstate="print"/>
          <a:srcRect/>
          <a:stretch>
            <a:fillRect/>
          </a:stretch>
        </p:blipFill>
        <p:spPr bwMode="auto">
          <a:xfrm>
            <a:off x="6588223" y="692696"/>
            <a:ext cx="2429735" cy="1728192"/>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ocialmediacm.com/wp-content/uploads/2012/10/mercado.jpeg"/>
          <p:cNvPicPr>
            <a:picLocks noChangeAspect="1" noChangeArrowheads="1"/>
          </p:cNvPicPr>
          <p:nvPr/>
        </p:nvPicPr>
        <p:blipFill>
          <a:blip r:embed="rId2" cstate="print"/>
          <a:srcRect/>
          <a:stretch>
            <a:fillRect/>
          </a:stretch>
        </p:blipFill>
        <p:spPr bwMode="auto">
          <a:xfrm>
            <a:off x="323528" y="1196752"/>
            <a:ext cx="2458459" cy="1720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loud Callout 6"/>
          <p:cNvSpPr/>
          <p:nvPr/>
        </p:nvSpPr>
        <p:spPr>
          <a:xfrm>
            <a:off x="3851920" y="908720"/>
            <a:ext cx="4032448" cy="1700808"/>
          </a:xfrm>
          <a:prstGeom prst="cloudCallout">
            <a:avLst>
              <a:gd name="adj1" fmla="val -83803"/>
              <a:gd name="adj2" fmla="val 224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solidFill>
                  <a:srgbClr val="000000"/>
                </a:solidFill>
                <a:latin typeface="Century Gothic" pitchFamily="34" charset="0"/>
              </a:rPr>
              <a:t>Recolección y análisis de datos e información acerca de los clientes, competidores y el mercado.</a:t>
            </a:r>
            <a:endParaRPr lang="es-EC" sz="1600" dirty="0">
              <a:solidFill>
                <a:srgbClr val="000000"/>
              </a:solidFill>
              <a:latin typeface="Century Gothic" pitchFamily="34" charset="0"/>
            </a:endParaRPr>
          </a:p>
        </p:txBody>
      </p:sp>
      <p:graphicFrame>
        <p:nvGraphicFramePr>
          <p:cNvPr id="10" name="Diagram 9"/>
          <p:cNvGraphicFramePr/>
          <p:nvPr/>
        </p:nvGraphicFramePr>
        <p:xfrm>
          <a:off x="3203848" y="3284984"/>
          <a:ext cx="5364088" cy="312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83568" y="188640"/>
            <a:ext cx="7696667" cy="646331"/>
          </a:xfrm>
          <a:prstGeom prst="rect">
            <a:avLst/>
          </a:prstGeom>
          <a:noFill/>
        </p:spPr>
        <p:txBody>
          <a:bodyPr wrap="square" lIns="91440" tIns="45720" rIns="91440" bIns="45720">
            <a:spAutoFit/>
          </a:bodyPr>
          <a:lstStyle/>
          <a:p>
            <a:pPr algn="ctr"/>
            <a:r>
              <a:rPr lang="en-US" sz="3600" b="1" dirty="0" smtClean="0">
                <a:latin typeface="Century Gothic" pitchFamily="34" charset="0"/>
              </a:rPr>
              <a:t>1.-ESTUDIO DE MERCADO</a:t>
            </a:r>
            <a:endParaRPr lang="en-US" sz="3600" b="1" dirty="0">
              <a:latin typeface="Century Gothic" pitchFamily="34"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03648" y="332656"/>
          <a:ext cx="8064896"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945022">
            <a:off x="-133401" y="615290"/>
            <a:ext cx="2843808" cy="584775"/>
          </a:xfrm>
          <a:prstGeom prst="rect">
            <a:avLst/>
          </a:prstGeom>
          <a:noFill/>
        </p:spPr>
        <p:txBody>
          <a:bodyPr wrap="square" lIns="91440" tIns="45720" rIns="91440" bIns="45720">
            <a:spAutoFit/>
          </a:bodyPr>
          <a:lstStyle/>
          <a:p>
            <a:pPr algn="ctr"/>
            <a:r>
              <a:rPr lang="en-US" sz="3200" b="1" dirty="0" smtClean="0">
                <a:latin typeface="Century Gothic" pitchFamily="34" charset="0"/>
              </a:rPr>
              <a:t>SERVICIO</a:t>
            </a:r>
            <a:endParaRPr lang="en-US" sz="3200" b="1" dirty="0">
              <a:latin typeface="Century Gothic" pitchFamily="34" charset="0"/>
            </a:endParaRPr>
          </a:p>
        </p:txBody>
      </p:sp>
      <p:graphicFrame>
        <p:nvGraphicFramePr>
          <p:cNvPr id="8" name="Diagram 7"/>
          <p:cNvGraphicFramePr/>
          <p:nvPr/>
        </p:nvGraphicFramePr>
        <p:xfrm>
          <a:off x="611560" y="3789040"/>
          <a:ext cx="7536160" cy="2852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http://www.pymeplus.org/images/gestor-madrid/gestor-madrid-05.jpg"/>
          <p:cNvPicPr>
            <a:picLocks noChangeAspect="1" noChangeArrowheads="1"/>
          </p:cNvPicPr>
          <p:nvPr/>
        </p:nvPicPr>
        <p:blipFill>
          <a:blip r:embed="rId12" cstate="print"/>
          <a:srcRect/>
          <a:stretch>
            <a:fillRect/>
          </a:stretch>
        </p:blipFill>
        <p:spPr bwMode="auto">
          <a:xfrm>
            <a:off x="0" y="3140968"/>
            <a:ext cx="1316785" cy="1096939"/>
          </a:xfrm>
          <a:prstGeom prst="rect">
            <a:avLst/>
          </a:prstGeom>
          <a:noFill/>
        </p:spPr>
      </p:pic>
      <p:pic>
        <p:nvPicPr>
          <p:cNvPr id="1028" name="Picture 4" descr="http://mec-s2-p.mlstatic.com/asesoria-tributaria-super-economica-323101-MEC20269529649_032015-O.jpg"/>
          <p:cNvPicPr>
            <a:picLocks noChangeAspect="1" noChangeArrowheads="1"/>
          </p:cNvPicPr>
          <p:nvPr/>
        </p:nvPicPr>
        <p:blipFill>
          <a:blip r:embed="rId13" cstate="print"/>
          <a:srcRect/>
          <a:stretch>
            <a:fillRect/>
          </a:stretch>
        </p:blipFill>
        <p:spPr bwMode="auto">
          <a:xfrm>
            <a:off x="4355976" y="2924944"/>
            <a:ext cx="944910" cy="1188384"/>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9552" y="908720"/>
          <a:ext cx="81369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71800" y="332656"/>
            <a:ext cx="3945311" cy="400110"/>
          </a:xfrm>
          <a:prstGeom prst="rect">
            <a:avLst/>
          </a:prstGeom>
        </p:spPr>
        <p:txBody>
          <a:bodyPr wrap="none">
            <a:spAutoFit/>
          </a:bodyPr>
          <a:lstStyle/>
          <a:p>
            <a:pPr algn="ctr"/>
            <a:r>
              <a:rPr lang="es-EC" sz="2000" b="1" i="1" dirty="0" smtClean="0">
                <a:latin typeface="Century Gothic" pitchFamily="34" charset="0"/>
              </a:rPr>
              <a:t>SEGMENTACIÓN DE MERCADO</a:t>
            </a:r>
            <a:endParaRPr lang="es-EC" sz="2000" dirty="0"/>
          </a:p>
        </p:txBody>
      </p:sp>
      <p:sp>
        <p:nvSpPr>
          <p:cNvPr id="5" name="Right Brace 4"/>
          <p:cNvSpPr/>
          <p:nvPr/>
        </p:nvSpPr>
        <p:spPr>
          <a:xfrm rot="5400000">
            <a:off x="4427984" y="1412776"/>
            <a:ext cx="504056" cy="8280920"/>
          </a:xfrm>
          <a:prstGeom prst="rightBrace">
            <a:avLst>
              <a:gd name="adj1" fmla="val 47206"/>
              <a:gd name="adj2" fmla="val 4984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6" name="Rectangle 5"/>
          <p:cNvSpPr/>
          <p:nvPr/>
        </p:nvSpPr>
        <p:spPr>
          <a:xfrm>
            <a:off x="3347864" y="5949280"/>
            <a:ext cx="2664295" cy="523220"/>
          </a:xfrm>
          <a:prstGeom prst="rect">
            <a:avLst/>
          </a:prstGeom>
        </p:spPr>
        <p:txBody>
          <a:bodyPr wrap="square">
            <a:spAutoFit/>
          </a:bodyPr>
          <a:lstStyle/>
          <a:p>
            <a:pPr algn="ctr"/>
            <a:r>
              <a:rPr lang="es-EC"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UNIVERSO</a:t>
            </a: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856" y="332656"/>
            <a:ext cx="2768708" cy="400110"/>
          </a:xfrm>
          <a:prstGeom prst="rect">
            <a:avLst/>
          </a:prstGeom>
        </p:spPr>
        <p:txBody>
          <a:bodyPr wrap="none">
            <a:spAutoFit/>
          </a:bodyPr>
          <a:lstStyle/>
          <a:p>
            <a:pPr algn="ctr"/>
            <a:r>
              <a:rPr lang="es-EC" sz="2000" b="1" i="1" dirty="0" smtClean="0">
                <a:latin typeface="Century Gothic" pitchFamily="34" charset="0"/>
              </a:rPr>
              <a:t>PRUEBA DE ACIERTOS</a:t>
            </a:r>
            <a:endParaRPr lang="es-EC" sz="2000" dirty="0"/>
          </a:p>
        </p:txBody>
      </p:sp>
      <p:sp>
        <p:nvSpPr>
          <p:cNvPr id="3" name="Rectangle 2"/>
          <p:cNvSpPr/>
          <p:nvPr/>
        </p:nvSpPr>
        <p:spPr>
          <a:xfrm>
            <a:off x="5175828" y="332656"/>
            <a:ext cx="3313729" cy="400110"/>
          </a:xfrm>
          <a:prstGeom prst="rect">
            <a:avLst/>
          </a:prstGeom>
        </p:spPr>
        <p:txBody>
          <a:bodyPr wrap="none">
            <a:spAutoFit/>
          </a:bodyPr>
          <a:lstStyle/>
          <a:p>
            <a:pPr algn="ctr"/>
            <a:r>
              <a:rPr lang="es-EC" sz="2000" b="1" i="1" dirty="0" smtClean="0">
                <a:latin typeface="Century Gothic" pitchFamily="34" charset="0"/>
              </a:rPr>
              <a:t>CÁLCULO DE LA MUESTRA</a:t>
            </a:r>
            <a:endParaRPr lang="es-EC" sz="2000" dirty="0"/>
          </a:p>
        </p:txBody>
      </p:sp>
      <p:sp>
        <p:nvSpPr>
          <p:cNvPr id="1025" name="Rectangle 1"/>
          <p:cNvSpPr>
            <a:spLocks noChangeArrowheads="1"/>
          </p:cNvSpPr>
          <p:nvPr/>
        </p:nvSpPr>
        <p:spPr bwMode="auto">
          <a:xfrm>
            <a:off x="467544" y="1025151"/>
            <a:ext cx="324036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¿Le gustaría que en la Parroquia de Amaguaña,</a:t>
            </a:r>
            <a:r>
              <a:rPr kumimoji="0" lang="es-EC" sz="1600" b="0" i="0" u="none" strike="noStrike" cap="none" normalizeH="0" dirty="0" smtClean="0">
                <a:ln>
                  <a:noFill/>
                </a:ln>
                <a:solidFill>
                  <a:schemeClr val="tx1"/>
                </a:solidFill>
                <a:effectLst/>
                <a:latin typeface="Century Gothic" pitchFamily="34" charset="0"/>
                <a:ea typeface="Times New Roman" pitchFamily="18" charset="0"/>
                <a:cs typeface="Arial" pitchFamily="34" charset="0"/>
              </a:rPr>
              <a:t> </a:t>
            </a:r>
            <a:r>
              <a:rPr kumimoji="0" lang="es-EC" sz="1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funcione una microempresa de asesoría tributaria y contable, para solucionar</a:t>
            </a:r>
            <a:r>
              <a:rPr kumimoji="0" lang="es-EC" sz="1600" b="0" i="0" u="none" strike="noStrike" cap="none" normalizeH="0" dirty="0" smtClean="0">
                <a:ln>
                  <a:noFill/>
                </a:ln>
                <a:solidFill>
                  <a:schemeClr val="tx1"/>
                </a:solidFill>
                <a:effectLst/>
                <a:latin typeface="Century Gothic" pitchFamily="34" charset="0"/>
                <a:ea typeface="Times New Roman" pitchFamily="18" charset="0"/>
                <a:cs typeface="Arial" pitchFamily="34" charset="0"/>
              </a:rPr>
              <a:t> problemas de administración del negocio.</a:t>
            </a:r>
            <a:r>
              <a:rPr kumimoji="0" lang="es-EC" sz="1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lang="es-EC" sz="1600" dirty="0" smtClean="0">
              <a:latin typeface="Century Gothic"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1028" name="Picture 4" descr="http://i1030.photobucket.com/albums/y363/janoby/Lapizverdevistobueno.jpg"/>
          <p:cNvPicPr>
            <a:picLocks noChangeAspect="1" noChangeArrowheads="1"/>
          </p:cNvPicPr>
          <p:nvPr/>
        </p:nvPicPr>
        <p:blipFill>
          <a:blip r:embed="rId2" cstate="print"/>
          <a:srcRect/>
          <a:stretch>
            <a:fillRect/>
          </a:stretch>
        </p:blipFill>
        <p:spPr bwMode="auto">
          <a:xfrm>
            <a:off x="1763688" y="3717032"/>
            <a:ext cx="1080120" cy="1085818"/>
          </a:xfrm>
          <a:prstGeom prst="rect">
            <a:avLst/>
          </a:prstGeom>
          <a:noFill/>
        </p:spPr>
      </p:pic>
      <p:sp>
        <p:nvSpPr>
          <p:cNvPr id="7" name="Rectangle 6"/>
          <p:cNvSpPr/>
          <p:nvPr/>
        </p:nvSpPr>
        <p:spPr>
          <a:xfrm>
            <a:off x="467544" y="3140968"/>
            <a:ext cx="3168352" cy="646331"/>
          </a:xfrm>
          <a:prstGeom prst="rect">
            <a:avLst/>
          </a:prstGeom>
        </p:spPr>
        <p:txBody>
          <a:bodyPr wrap="square">
            <a:spAutoFit/>
          </a:bodyPr>
          <a:lstStyle/>
          <a:p>
            <a:r>
              <a:rPr lang="es-EC" dirty="0" smtClean="0">
                <a:latin typeface="Century Gothic" pitchFamily="34" charset="0"/>
              </a:rPr>
              <a:t>p = </a:t>
            </a:r>
            <a:r>
              <a:rPr lang="es-EC" b="1" dirty="0" smtClean="0">
                <a:latin typeface="Century Gothic" pitchFamily="34" charset="0"/>
              </a:rPr>
              <a:t>90% (probabilidad de éxito)</a:t>
            </a:r>
            <a:endParaRPr lang="es-EC" dirty="0" smtClean="0">
              <a:latin typeface="Century Gothic" pitchFamily="34" charset="0"/>
            </a:endParaRPr>
          </a:p>
        </p:txBody>
      </p:sp>
      <p:sp>
        <p:nvSpPr>
          <p:cNvPr id="8" name="Rectangle 7"/>
          <p:cNvSpPr/>
          <p:nvPr/>
        </p:nvSpPr>
        <p:spPr>
          <a:xfrm>
            <a:off x="539552" y="5013176"/>
            <a:ext cx="2952328" cy="646331"/>
          </a:xfrm>
          <a:prstGeom prst="rect">
            <a:avLst/>
          </a:prstGeom>
        </p:spPr>
        <p:txBody>
          <a:bodyPr wrap="square">
            <a:spAutoFit/>
          </a:bodyPr>
          <a:lstStyle/>
          <a:p>
            <a:r>
              <a:rPr lang="es-EC" dirty="0" smtClean="0">
                <a:latin typeface="Century Gothic" pitchFamily="34" charset="0"/>
              </a:rPr>
              <a:t>q = </a:t>
            </a:r>
            <a:r>
              <a:rPr lang="es-EC" b="1" dirty="0" smtClean="0">
                <a:latin typeface="Century Gothic" pitchFamily="34" charset="0"/>
              </a:rPr>
              <a:t>10% (probabilidad de fracaso)</a:t>
            </a:r>
          </a:p>
        </p:txBody>
      </p:sp>
      <p:pic>
        <p:nvPicPr>
          <p:cNvPr id="1030" name="Picture 6" descr="http://upload.wikimedia.org/wikipedia/commons/thumb/1/16/Deletion_icon.svg/120px-Deletion_icon.svg.png"/>
          <p:cNvPicPr>
            <a:picLocks noChangeAspect="1" noChangeArrowheads="1"/>
          </p:cNvPicPr>
          <p:nvPr/>
        </p:nvPicPr>
        <p:blipFill>
          <a:blip r:embed="rId3" cstate="print"/>
          <a:srcRect/>
          <a:stretch>
            <a:fillRect/>
          </a:stretch>
        </p:blipFill>
        <p:spPr bwMode="auto">
          <a:xfrm>
            <a:off x="1907704" y="5517232"/>
            <a:ext cx="1143000" cy="1143001"/>
          </a:xfrm>
          <a:prstGeom prst="rect">
            <a:avLst/>
          </a:prstGeom>
          <a:noFill/>
        </p:spPr>
      </p:pic>
      <p:graphicFrame>
        <p:nvGraphicFramePr>
          <p:cNvPr id="10" name="Table 9"/>
          <p:cNvGraphicFramePr>
            <a:graphicFrameLocks noGrp="1"/>
          </p:cNvGraphicFramePr>
          <p:nvPr/>
        </p:nvGraphicFramePr>
        <p:xfrm>
          <a:off x="4427984" y="980728"/>
          <a:ext cx="4464496" cy="1947545"/>
        </p:xfrm>
        <a:graphic>
          <a:graphicData uri="http://schemas.openxmlformats.org/drawingml/2006/table">
            <a:tbl>
              <a:tblPr>
                <a:tableStyleId>{10A1B5D5-9B99-4C35-A422-299274C87663}</a:tableStyleId>
              </a:tblPr>
              <a:tblGrid>
                <a:gridCol w="3454637"/>
                <a:gridCol w="1009859"/>
              </a:tblGrid>
              <a:tr h="236855">
                <a:tc>
                  <a:txBody>
                    <a:bodyPr/>
                    <a:lstStyle/>
                    <a:p>
                      <a:pPr indent="450215" algn="l">
                        <a:lnSpc>
                          <a:spcPct val="200000"/>
                        </a:lnSpc>
                        <a:spcAft>
                          <a:spcPts val="0"/>
                        </a:spcAft>
                      </a:pPr>
                      <a:r>
                        <a:rPr lang="es-EC" sz="1200" dirty="0">
                          <a:latin typeface="Century Gothic" pitchFamily="34" charset="0"/>
                        </a:rPr>
                        <a:t>N = Tamaño del Universo</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indent="450215">
                        <a:lnSpc>
                          <a:spcPct val="200000"/>
                        </a:lnSpc>
                        <a:spcAft>
                          <a:spcPts val="0"/>
                        </a:spcAft>
                      </a:pPr>
                      <a:r>
                        <a:rPr lang="es-EC" sz="1200">
                          <a:latin typeface="Century Gothic" pitchFamily="34" charset="0"/>
                        </a:rPr>
                        <a:t>312</a:t>
                      </a:r>
                      <a:endParaRPr lang="es-EC" sz="1600">
                        <a:solidFill>
                          <a:srgbClr val="943634"/>
                        </a:solidFill>
                        <a:latin typeface="Century Gothic" pitchFamily="34" charset="0"/>
                        <a:ea typeface="Calibri"/>
                        <a:cs typeface="Times New Roman"/>
                      </a:endParaRPr>
                    </a:p>
                  </a:txBody>
                  <a:tcPr marL="68580" marR="68580" marT="0" marB="0" anchor="ctr"/>
                </a:tc>
              </a:tr>
              <a:tr h="484505">
                <a:tc>
                  <a:txBody>
                    <a:bodyPr/>
                    <a:lstStyle/>
                    <a:p>
                      <a:pPr indent="450215" algn="l">
                        <a:lnSpc>
                          <a:spcPct val="200000"/>
                        </a:lnSpc>
                        <a:spcAft>
                          <a:spcPts val="0"/>
                        </a:spcAft>
                      </a:pPr>
                      <a:r>
                        <a:rPr lang="es-EC" sz="1200" dirty="0">
                          <a:latin typeface="Century Gothic" pitchFamily="34" charset="0"/>
                        </a:rPr>
                        <a:t>Z = Indicador del Nivel </a:t>
                      </a:r>
                      <a:r>
                        <a:rPr lang="es-EC" sz="1200" dirty="0" smtClean="0">
                          <a:latin typeface="Century Gothic" pitchFamily="34" charset="0"/>
                        </a:rPr>
                        <a:t>de</a:t>
                      </a:r>
                      <a:r>
                        <a:rPr lang="es-EC" sz="1200" baseline="0" dirty="0" smtClean="0">
                          <a:latin typeface="Century Gothic" pitchFamily="34" charset="0"/>
                        </a:rPr>
                        <a:t>  c</a:t>
                      </a:r>
                      <a:r>
                        <a:rPr lang="es-EC" sz="1200" dirty="0" smtClean="0">
                          <a:latin typeface="Century Gothic" pitchFamily="34" charset="0"/>
                        </a:rPr>
                        <a:t>onfianza.</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indent="450215">
                        <a:lnSpc>
                          <a:spcPct val="200000"/>
                        </a:lnSpc>
                        <a:spcAft>
                          <a:spcPts val="0"/>
                        </a:spcAft>
                      </a:pPr>
                      <a:r>
                        <a:rPr lang="es-EC" sz="1200">
                          <a:latin typeface="Century Gothic" pitchFamily="34" charset="0"/>
                        </a:rPr>
                        <a:t>1.96</a:t>
                      </a:r>
                      <a:endParaRPr lang="es-EC" sz="1600">
                        <a:solidFill>
                          <a:srgbClr val="943634"/>
                        </a:solidFill>
                        <a:latin typeface="Century Gothic" pitchFamily="34" charset="0"/>
                        <a:ea typeface="Calibri"/>
                        <a:cs typeface="Times New Roman"/>
                      </a:endParaRPr>
                    </a:p>
                  </a:txBody>
                  <a:tcPr marL="68580" marR="68580" marT="0" marB="0" anchor="ctr"/>
                </a:tc>
              </a:tr>
              <a:tr h="236855">
                <a:tc>
                  <a:txBody>
                    <a:bodyPr/>
                    <a:lstStyle/>
                    <a:p>
                      <a:pPr indent="450215" algn="l">
                        <a:lnSpc>
                          <a:spcPct val="200000"/>
                        </a:lnSpc>
                        <a:spcAft>
                          <a:spcPts val="0"/>
                        </a:spcAft>
                      </a:pPr>
                      <a:r>
                        <a:rPr lang="es-EC" sz="1200" dirty="0">
                          <a:latin typeface="Century Gothic" pitchFamily="34" charset="0"/>
                        </a:rPr>
                        <a:t>P = % de éxito</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indent="450215">
                        <a:lnSpc>
                          <a:spcPct val="200000"/>
                        </a:lnSpc>
                        <a:spcAft>
                          <a:spcPts val="0"/>
                        </a:spcAft>
                      </a:pPr>
                      <a:r>
                        <a:rPr lang="es-EC" sz="1200">
                          <a:latin typeface="Century Gothic" pitchFamily="34" charset="0"/>
                        </a:rPr>
                        <a:t>0,90</a:t>
                      </a:r>
                      <a:endParaRPr lang="es-EC" sz="1600">
                        <a:solidFill>
                          <a:srgbClr val="943634"/>
                        </a:solidFill>
                        <a:latin typeface="Century Gothic" pitchFamily="34" charset="0"/>
                        <a:ea typeface="Calibri"/>
                        <a:cs typeface="Times New Roman"/>
                      </a:endParaRPr>
                    </a:p>
                  </a:txBody>
                  <a:tcPr marL="68580" marR="68580" marT="0" marB="0" anchor="ctr"/>
                </a:tc>
              </a:tr>
              <a:tr h="236855">
                <a:tc>
                  <a:txBody>
                    <a:bodyPr/>
                    <a:lstStyle/>
                    <a:p>
                      <a:pPr indent="450215" algn="l">
                        <a:lnSpc>
                          <a:spcPct val="200000"/>
                        </a:lnSpc>
                        <a:spcAft>
                          <a:spcPts val="0"/>
                        </a:spcAft>
                      </a:pPr>
                      <a:r>
                        <a:rPr lang="es-EC" sz="1200" dirty="0">
                          <a:latin typeface="Century Gothic" pitchFamily="34" charset="0"/>
                        </a:rPr>
                        <a:t>Q = % de fracaso</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indent="450215">
                        <a:lnSpc>
                          <a:spcPct val="200000"/>
                        </a:lnSpc>
                        <a:spcAft>
                          <a:spcPts val="0"/>
                        </a:spcAft>
                      </a:pPr>
                      <a:r>
                        <a:rPr lang="es-EC" sz="1200" dirty="0">
                          <a:latin typeface="Century Gothic" pitchFamily="34" charset="0"/>
                        </a:rPr>
                        <a:t>0,10</a:t>
                      </a:r>
                      <a:endParaRPr lang="es-EC" sz="1600" dirty="0">
                        <a:solidFill>
                          <a:srgbClr val="943634"/>
                        </a:solidFill>
                        <a:latin typeface="Century Gothic" pitchFamily="34" charset="0"/>
                        <a:ea typeface="Calibri"/>
                        <a:cs typeface="Times New Roman"/>
                      </a:endParaRPr>
                    </a:p>
                  </a:txBody>
                  <a:tcPr marL="68580" marR="68580" marT="0" marB="0" anchor="ctr"/>
                </a:tc>
              </a:tr>
              <a:tr h="248285">
                <a:tc>
                  <a:txBody>
                    <a:bodyPr/>
                    <a:lstStyle/>
                    <a:p>
                      <a:pPr indent="450215" algn="l">
                        <a:lnSpc>
                          <a:spcPct val="200000"/>
                        </a:lnSpc>
                        <a:spcAft>
                          <a:spcPts val="0"/>
                        </a:spcAft>
                      </a:pPr>
                      <a:r>
                        <a:rPr lang="es-EC" sz="1200" dirty="0">
                          <a:latin typeface="Century Gothic" pitchFamily="34" charset="0"/>
                        </a:rPr>
                        <a:t>e = Error estimado</a:t>
                      </a:r>
                      <a:endParaRPr lang="es-EC" sz="1600" dirty="0">
                        <a:solidFill>
                          <a:srgbClr val="943634"/>
                        </a:solidFill>
                        <a:latin typeface="Century Gothic" pitchFamily="34" charset="0"/>
                        <a:ea typeface="Calibri"/>
                        <a:cs typeface="Times New Roman"/>
                      </a:endParaRPr>
                    </a:p>
                  </a:txBody>
                  <a:tcPr marL="68580" marR="68580" marT="0" marB="0" anchor="ctr"/>
                </a:tc>
                <a:tc>
                  <a:txBody>
                    <a:bodyPr/>
                    <a:lstStyle/>
                    <a:p>
                      <a:pPr indent="450215">
                        <a:lnSpc>
                          <a:spcPct val="200000"/>
                        </a:lnSpc>
                        <a:spcAft>
                          <a:spcPts val="0"/>
                        </a:spcAft>
                      </a:pPr>
                      <a:r>
                        <a:rPr lang="es-EC" sz="1200" dirty="0">
                          <a:latin typeface="Century Gothic" pitchFamily="34" charset="0"/>
                        </a:rPr>
                        <a:t>5%</a:t>
                      </a:r>
                      <a:endParaRPr lang="es-EC" sz="1600" dirty="0">
                        <a:solidFill>
                          <a:srgbClr val="943634"/>
                        </a:solidFill>
                        <a:latin typeface="Century Gothic" pitchFamily="34" charset="0"/>
                        <a:ea typeface="Calibri"/>
                        <a:cs typeface="Times New Roman"/>
                      </a:endParaRPr>
                    </a:p>
                  </a:txBody>
                  <a:tcPr marL="68580" marR="68580" marT="0" marB="0" anchor="ctr"/>
                </a:tc>
              </a:tr>
            </a:tbl>
          </a:graphicData>
        </a:graphic>
      </p:graphicFrame>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3429000"/>
            <a:ext cx="3459384" cy="576064"/>
          </a:xfrm>
          <a:prstGeom prst="rect">
            <a:avLst/>
          </a:prstGeom>
          <a:noFill/>
        </p:spPr>
      </p:pic>
      <p:pic>
        <p:nvPicPr>
          <p:cNvPr id="1034" name="Picture 10" descr="http://png.clipart.me/graphics/previews/879/cute-female-teacher_87917749.jpg"/>
          <p:cNvPicPr>
            <a:picLocks noChangeAspect="1" noChangeArrowheads="1"/>
          </p:cNvPicPr>
          <p:nvPr/>
        </p:nvPicPr>
        <p:blipFill>
          <a:blip r:embed="rId5" cstate="print"/>
          <a:srcRect/>
          <a:stretch>
            <a:fillRect/>
          </a:stretch>
        </p:blipFill>
        <p:spPr bwMode="auto">
          <a:xfrm>
            <a:off x="4644008" y="4581128"/>
            <a:ext cx="1503065" cy="1994359"/>
          </a:xfrm>
          <a:prstGeom prst="rect">
            <a:avLst/>
          </a:prstGeom>
          <a:noFill/>
        </p:spPr>
      </p:pic>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3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16216" y="4869160"/>
            <a:ext cx="1724402" cy="606734"/>
          </a:xfrm>
          <a:prstGeom prst="rect">
            <a:avLst/>
          </a:prstGeom>
          <a:noFill/>
        </p:spPr>
      </p:pic>
      <p:sp>
        <p:nvSpPr>
          <p:cNvPr id="1037" name="Rectangle 13"/>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332656"/>
            <a:ext cx="4512774" cy="523220"/>
          </a:xfrm>
          <a:prstGeom prst="rect">
            <a:avLst/>
          </a:prstGeom>
        </p:spPr>
        <p:txBody>
          <a:bodyPr wrap="none">
            <a:spAutoFit/>
          </a:bodyPr>
          <a:lstStyle/>
          <a:p>
            <a:pPr algn="ctr"/>
            <a:r>
              <a:rPr lang="es-EC" sz="2800" b="1" i="1" dirty="0" smtClean="0">
                <a:latin typeface="Century Gothic" pitchFamily="34" charset="0"/>
              </a:rPr>
              <a:t>RESULTADO DE ENCUESTA</a:t>
            </a:r>
            <a:endParaRPr lang="es-EC" sz="2800" dirty="0"/>
          </a:p>
        </p:txBody>
      </p:sp>
      <p:sp>
        <p:nvSpPr>
          <p:cNvPr id="23553" name="Rectangle 1"/>
          <p:cNvSpPr>
            <a:spLocks noChangeArrowheads="1"/>
          </p:cNvSpPr>
          <p:nvPr/>
        </p:nvSpPr>
        <p:spPr bwMode="auto">
          <a:xfrm>
            <a:off x="971600" y="1052736"/>
            <a:ext cx="72728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bmk="_Toc417640766">
                <a:latin typeface="Century Gothic" pitchFamily="34" charset="0"/>
                <a:ea typeface="Calibri" pitchFamily="34" charset="0"/>
                <a:cs typeface="Arial" pitchFamily="34" charset="0"/>
              </a:rPr>
              <a:t>¿</a:t>
            </a:r>
            <a:r>
              <a:rPr kumimoji="0" lang="es-EC" sz="2000" b="1" i="0" u="none" strike="noStrike" cap="none" normalizeH="0" baseline="0" dirty="0" smtClean="0" bmk="_Toc417640766">
                <a:ln>
                  <a:noFill/>
                </a:ln>
                <a:solidFill>
                  <a:schemeClr val="tx1"/>
                </a:solidFill>
                <a:effectLst/>
                <a:latin typeface="Century Gothic" pitchFamily="34" charset="0"/>
                <a:ea typeface="Calibri" pitchFamily="34" charset="0"/>
                <a:cs typeface="Arial" pitchFamily="34" charset="0"/>
              </a:rPr>
              <a:t>Utilizaría el servicio de asesoría tributaria y contable?</a:t>
            </a:r>
            <a:endParaRPr kumimoji="0" lang="es-EC" sz="3600" b="0" i="0" u="none" strike="noStrike" cap="none" normalizeH="0" baseline="0" dirty="0" smtClean="0">
              <a:ln>
                <a:noFill/>
              </a:ln>
              <a:solidFill>
                <a:schemeClr val="tx1"/>
              </a:solidFill>
              <a:effectLst/>
              <a:latin typeface="Century Gothic" pitchFamily="34" charset="0"/>
              <a:cs typeface="Arial" pitchFamily="34" charset="0"/>
            </a:endParaRPr>
          </a:p>
        </p:txBody>
      </p:sp>
      <p:graphicFrame>
        <p:nvGraphicFramePr>
          <p:cNvPr id="4" name="Table 3"/>
          <p:cNvGraphicFramePr>
            <a:graphicFrameLocks noGrp="1"/>
          </p:cNvGraphicFramePr>
          <p:nvPr/>
        </p:nvGraphicFramePr>
        <p:xfrm>
          <a:off x="323528" y="1772816"/>
          <a:ext cx="5040558" cy="1594307"/>
        </p:xfrm>
        <a:graphic>
          <a:graphicData uri="http://schemas.openxmlformats.org/drawingml/2006/table">
            <a:tbl>
              <a:tblPr>
                <a:tableStyleId>{9DCAF9ED-07DC-4A11-8D7F-57B35C25682E}</a:tableStyleId>
              </a:tblPr>
              <a:tblGrid>
                <a:gridCol w="1426617"/>
                <a:gridCol w="983867"/>
                <a:gridCol w="1331929"/>
                <a:gridCol w="1298145"/>
              </a:tblGrid>
              <a:tr h="383006">
                <a:tc gridSpan="2">
                  <a:txBody>
                    <a:bodyPr/>
                    <a:lstStyle/>
                    <a:p>
                      <a:pPr algn="ctr">
                        <a:lnSpc>
                          <a:spcPct val="115000"/>
                        </a:lnSpc>
                        <a:spcAft>
                          <a:spcPts val="0"/>
                        </a:spcAft>
                      </a:pPr>
                      <a:endParaRPr lang="es-EC" sz="1400" dirty="0">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marL="38100" marR="38100" algn="ctr">
                        <a:lnSpc>
                          <a:spcPct val="115000"/>
                        </a:lnSpc>
                        <a:spcAft>
                          <a:spcPts val="0"/>
                        </a:spcAft>
                      </a:pPr>
                      <a:r>
                        <a:rPr lang="es-EC" sz="1400" b="1" dirty="0" smtClean="0">
                          <a:latin typeface="Century Gothic" pitchFamily="34" charset="0"/>
                        </a:rPr>
                        <a:t>N° de</a:t>
                      </a:r>
                      <a:r>
                        <a:rPr lang="es-EC" sz="1400" b="1" baseline="0" dirty="0" smtClean="0">
                          <a:latin typeface="Century Gothic" pitchFamily="34" charset="0"/>
                        </a:rPr>
                        <a:t> encuestados</a:t>
                      </a:r>
                      <a:endParaRPr lang="es-EC" sz="1800" b="1"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b="1" dirty="0">
                          <a:latin typeface="Century Gothic" pitchFamily="34" charset="0"/>
                        </a:rPr>
                        <a:t>Porcentaje %</a:t>
                      </a:r>
                      <a:endParaRPr lang="es-EC" sz="1800" b="1" dirty="0">
                        <a:latin typeface="Century Gothic" pitchFamily="34" charset="0"/>
                        <a:ea typeface="Calibri"/>
                        <a:cs typeface="Times New Roman"/>
                      </a:endParaRPr>
                    </a:p>
                  </a:txBody>
                  <a:tcPr marL="68580" marR="68580" marT="0" marB="0" anchor="ctr"/>
                </a:tc>
              </a:tr>
              <a:tr h="402301">
                <a:tc rowSpan="2">
                  <a:txBody>
                    <a:bodyPr/>
                    <a:lstStyle/>
                    <a:p>
                      <a:pPr marL="38100" marR="38100" algn="ctr">
                        <a:lnSpc>
                          <a:spcPct val="115000"/>
                        </a:lnSpc>
                        <a:spcAft>
                          <a:spcPts val="0"/>
                        </a:spcAft>
                      </a:pPr>
                      <a:r>
                        <a:rPr lang="es-EC" sz="1400" b="1" dirty="0" smtClean="0">
                          <a:latin typeface="Century Gothic" pitchFamily="34" charset="0"/>
                        </a:rPr>
                        <a:t>Pregunta</a:t>
                      </a:r>
                      <a:r>
                        <a:rPr lang="es-EC" sz="1400" b="1" baseline="0" dirty="0" smtClean="0">
                          <a:latin typeface="Century Gothic" pitchFamily="34" charset="0"/>
                        </a:rPr>
                        <a:t> N° 10</a:t>
                      </a:r>
                      <a:endParaRPr lang="es-EC" sz="1400" b="1"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b="1" dirty="0">
                          <a:latin typeface="Century Gothic" pitchFamily="34" charset="0"/>
                        </a:rPr>
                        <a:t>SI</a:t>
                      </a:r>
                      <a:endParaRPr lang="es-EC" sz="1800" b="1"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dirty="0">
                          <a:latin typeface="Century Gothic" pitchFamily="34" charset="0"/>
                        </a:rPr>
                        <a:t>52</a:t>
                      </a:r>
                      <a:endParaRPr lang="es-EC" sz="1800"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dirty="0">
                          <a:latin typeface="Century Gothic" pitchFamily="34" charset="0"/>
                        </a:rPr>
                        <a:t>54.17%</a:t>
                      </a:r>
                      <a:endParaRPr lang="es-EC" sz="1800" dirty="0">
                        <a:latin typeface="Century Gothic" pitchFamily="34" charset="0"/>
                        <a:ea typeface="Calibri"/>
                        <a:cs typeface="Times New Roman"/>
                      </a:endParaRPr>
                    </a:p>
                  </a:txBody>
                  <a:tcPr marL="68580" marR="68580" marT="0" marB="0" anchor="ctr"/>
                </a:tc>
              </a:tr>
              <a:tr h="298977">
                <a:tc vMerge="1">
                  <a:txBody>
                    <a:bodyPr/>
                    <a:lstStyle/>
                    <a:p>
                      <a:endParaRPr lang="es-EC"/>
                    </a:p>
                  </a:txBody>
                  <a:tcPr/>
                </a:tc>
                <a:tc>
                  <a:txBody>
                    <a:bodyPr/>
                    <a:lstStyle/>
                    <a:p>
                      <a:pPr marL="38100" marR="38100" algn="ctr">
                        <a:lnSpc>
                          <a:spcPct val="115000"/>
                        </a:lnSpc>
                        <a:spcAft>
                          <a:spcPts val="0"/>
                        </a:spcAft>
                      </a:pPr>
                      <a:r>
                        <a:rPr lang="es-EC" sz="1400" b="1" dirty="0">
                          <a:latin typeface="Century Gothic" pitchFamily="34" charset="0"/>
                        </a:rPr>
                        <a:t>NO</a:t>
                      </a:r>
                      <a:endParaRPr lang="es-EC" sz="1800" b="1"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dirty="0">
                          <a:latin typeface="Century Gothic" pitchFamily="34" charset="0"/>
                        </a:rPr>
                        <a:t>44</a:t>
                      </a:r>
                      <a:endParaRPr lang="es-EC" sz="1800"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dirty="0">
                          <a:latin typeface="Century Gothic" pitchFamily="34" charset="0"/>
                        </a:rPr>
                        <a:t>45.83%</a:t>
                      </a:r>
                      <a:endParaRPr lang="es-EC" sz="1800" dirty="0">
                        <a:latin typeface="Century Gothic" pitchFamily="34" charset="0"/>
                        <a:ea typeface="Calibri"/>
                        <a:cs typeface="Times New Roman"/>
                      </a:endParaRPr>
                    </a:p>
                  </a:txBody>
                  <a:tcPr marL="68580" marR="68580" marT="0" marB="0" anchor="ctr"/>
                </a:tc>
              </a:tr>
              <a:tr h="402301">
                <a:tc gridSpan="2">
                  <a:txBody>
                    <a:bodyPr/>
                    <a:lstStyle/>
                    <a:p>
                      <a:pPr marL="38100" marR="38100" algn="ctr">
                        <a:lnSpc>
                          <a:spcPct val="115000"/>
                        </a:lnSpc>
                        <a:spcAft>
                          <a:spcPts val="0"/>
                        </a:spcAft>
                      </a:pPr>
                      <a:r>
                        <a:rPr lang="es-EC" sz="1400" b="1" dirty="0">
                          <a:latin typeface="Century Gothic" pitchFamily="34" charset="0"/>
                        </a:rPr>
                        <a:t>Total</a:t>
                      </a:r>
                      <a:endParaRPr lang="es-EC" sz="1800" b="1" dirty="0">
                        <a:latin typeface="Century Gothic" pitchFamily="34" charset="0"/>
                        <a:ea typeface="Calibri"/>
                        <a:cs typeface="Times New Roman"/>
                      </a:endParaRPr>
                    </a:p>
                  </a:txBody>
                  <a:tcPr marL="68580" marR="68580" marT="0" marB="0" anchor="ctr"/>
                </a:tc>
                <a:tc hMerge="1">
                  <a:txBody>
                    <a:bodyPr/>
                    <a:lstStyle/>
                    <a:p>
                      <a:endParaRPr lang="es-EC"/>
                    </a:p>
                  </a:txBody>
                  <a:tcPr/>
                </a:tc>
                <a:tc>
                  <a:txBody>
                    <a:bodyPr/>
                    <a:lstStyle/>
                    <a:p>
                      <a:pPr marL="38100" marR="38100" algn="ctr">
                        <a:lnSpc>
                          <a:spcPct val="115000"/>
                        </a:lnSpc>
                        <a:spcAft>
                          <a:spcPts val="0"/>
                        </a:spcAft>
                      </a:pPr>
                      <a:r>
                        <a:rPr lang="es-EC" sz="1400" b="1" dirty="0">
                          <a:latin typeface="Century Gothic" pitchFamily="34" charset="0"/>
                        </a:rPr>
                        <a:t>96</a:t>
                      </a:r>
                      <a:endParaRPr lang="es-EC" sz="1800" b="1" dirty="0">
                        <a:latin typeface="Century Gothic" pitchFamily="34" charset="0"/>
                        <a:ea typeface="Calibri"/>
                        <a:cs typeface="Times New Roman"/>
                      </a:endParaRPr>
                    </a:p>
                  </a:txBody>
                  <a:tcPr marL="68580" marR="68580" marT="0" marB="0" anchor="ctr"/>
                </a:tc>
                <a:tc>
                  <a:txBody>
                    <a:bodyPr/>
                    <a:lstStyle/>
                    <a:p>
                      <a:pPr marL="38100" marR="38100" algn="ctr">
                        <a:lnSpc>
                          <a:spcPct val="115000"/>
                        </a:lnSpc>
                        <a:spcAft>
                          <a:spcPts val="0"/>
                        </a:spcAft>
                      </a:pPr>
                      <a:r>
                        <a:rPr lang="es-EC" sz="1400" b="1" dirty="0">
                          <a:latin typeface="Century Gothic" pitchFamily="34" charset="0"/>
                        </a:rPr>
                        <a:t>100,0%</a:t>
                      </a:r>
                      <a:endParaRPr lang="es-EC" sz="1800" b="1" dirty="0">
                        <a:latin typeface="Century Gothic" pitchFamily="34" charset="0"/>
                        <a:ea typeface="Calibri"/>
                        <a:cs typeface="Times New Roman"/>
                      </a:endParaRPr>
                    </a:p>
                  </a:txBody>
                  <a:tcPr marL="68580" marR="68580" marT="0" marB="0" anchor="ctr"/>
                </a:tc>
              </a:tr>
            </a:tbl>
          </a:graphicData>
        </a:graphic>
      </p:graphicFrame>
      <p:pic>
        <p:nvPicPr>
          <p:cNvPr id="6" name="Imagen 117"/>
          <p:cNvPicPr/>
          <p:nvPr/>
        </p:nvPicPr>
        <p:blipFill>
          <a:blip r:embed="rId2" cstate="print"/>
          <a:srcRect/>
          <a:stretch>
            <a:fillRect/>
          </a:stretch>
        </p:blipFill>
        <p:spPr bwMode="auto">
          <a:xfrm>
            <a:off x="4499992" y="3861048"/>
            <a:ext cx="4320480" cy="2691383"/>
          </a:xfrm>
          <a:prstGeom prst="rect">
            <a:avLst/>
          </a:prstGeom>
          <a:noFill/>
        </p:spPr>
      </p:pic>
      <p:pic>
        <p:nvPicPr>
          <p:cNvPr id="23556" name="Picture 4"/>
          <p:cNvPicPr>
            <a:picLocks noChangeAspect="1" noChangeArrowheads="1"/>
          </p:cNvPicPr>
          <p:nvPr/>
        </p:nvPicPr>
        <p:blipFill>
          <a:blip r:embed="rId3" cstate="print"/>
          <a:srcRect/>
          <a:stretch>
            <a:fillRect/>
          </a:stretch>
        </p:blipFill>
        <p:spPr bwMode="auto">
          <a:xfrm>
            <a:off x="1403648" y="4005064"/>
            <a:ext cx="1584176" cy="18074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TotalTime>
  <Words>3214</Words>
  <Application>Microsoft Office PowerPoint</Application>
  <PresentationFormat>On-screen Show (4:3)</PresentationFormat>
  <Paragraphs>1332</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dc:creator>
  <cp:lastModifiedBy>DIANA</cp:lastModifiedBy>
  <cp:revision>205</cp:revision>
  <dcterms:created xsi:type="dcterms:W3CDTF">2015-04-16T03:21:01Z</dcterms:created>
  <dcterms:modified xsi:type="dcterms:W3CDTF">2015-05-04T04:52:44Z</dcterms:modified>
</cp:coreProperties>
</file>