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3" r:id="rId2"/>
    <p:sldId id="258" r:id="rId3"/>
    <p:sldId id="259" r:id="rId4"/>
    <p:sldId id="260" r:id="rId5"/>
    <p:sldId id="261" r:id="rId6"/>
    <p:sldId id="264" r:id="rId7"/>
    <p:sldId id="262" r:id="rId8"/>
    <p:sldId id="30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0" r:id="rId28"/>
    <p:sldId id="283" r:id="rId29"/>
    <p:sldId id="284" r:id="rId30"/>
    <p:sldId id="285" r:id="rId31"/>
    <p:sldId id="286" r:id="rId32"/>
    <p:sldId id="287" r:id="rId33"/>
    <p:sldId id="288" r:id="rId34"/>
    <p:sldId id="311" r:id="rId35"/>
    <p:sldId id="289" r:id="rId36"/>
    <p:sldId id="312" r:id="rId37"/>
    <p:sldId id="290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ERSONAL_ANGEL\MAESTRIA%20ENERGIA%20RENOVABLE\TESIS\Temas%20Presentados\3%20Estudio\TABLAS%20HIDRAULICA_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'OCUPACION INGRESOS ECONOMICOS'!$E$1</c:f>
              <c:strCache>
                <c:ptCount val="1"/>
                <c:pt idx="0">
                  <c:v>INGRESOS ECONOMICOS PROMEDIO</c:v>
                </c:pt>
              </c:strCache>
            </c:strRef>
          </c:tx>
          <c:invertIfNegative val="0"/>
          <c:dLbls>
            <c:numFmt formatCode="_(&quot;$&quot;* #,##0.00_);_(&quot;$&quot;* \(#,##0.00\);_(&quot;$&quot;* &quot;-&quot;??_);_(@_)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'OCUPACION INGRESOS ECONOMICOS'!$B$2:$B$5</c:f>
              <c:strCache>
                <c:ptCount val="4"/>
                <c:pt idx="0">
                  <c:v>Obrero informal</c:v>
                </c:pt>
                <c:pt idx="1">
                  <c:v>Profesor</c:v>
                </c:pt>
                <c:pt idx="2">
                  <c:v>Ganadero</c:v>
                </c:pt>
                <c:pt idx="3">
                  <c:v>Agricultor</c:v>
                </c:pt>
              </c:strCache>
            </c:strRef>
          </c:cat>
          <c:val>
            <c:numRef>
              <c:f>'OCUPACION INGRESOS ECONOMICOS'!$E$2:$E$5</c:f>
              <c:numCache>
                <c:formatCode>General</c:formatCode>
                <c:ptCount val="4"/>
                <c:pt idx="0">
                  <c:v>63.5</c:v>
                </c:pt>
                <c:pt idx="1">
                  <c:v>340</c:v>
                </c:pt>
                <c:pt idx="2">
                  <c:v>84.21</c:v>
                </c:pt>
                <c:pt idx="3">
                  <c:v>33.54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73056"/>
        <c:axId val="109351680"/>
      </c:barChart>
      <c:catAx>
        <c:axId val="10897305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crossAx val="109351680"/>
        <c:crosses val="autoZero"/>
        <c:auto val="1"/>
        <c:lblAlgn val="ctr"/>
        <c:lblOffset val="100"/>
        <c:noMultiLvlLbl val="0"/>
      </c:catAx>
      <c:valAx>
        <c:axId val="109351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973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6252-41C0-4114-8BC3-22A41263960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C879-2298-4B26-A106-B1098EA8B1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49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8C879-2298-4B26-A106-B1098EA8B143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560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B2ED51-9E37-41F4-AE5F-70C26D2EB0D9}" type="datetimeFigureOut">
              <a:rPr lang="es-EC" smtClean="0"/>
              <a:t>22/04/2015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A19AFC-0B03-49AD-A41C-18D657327545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47500" lnSpcReduction="20000"/>
          </a:bodyPr>
          <a:lstStyle/>
          <a:p>
            <a:pPr marL="82296" indent="0" algn="ctr">
              <a:buNone/>
            </a:pPr>
            <a:endParaRPr lang="es-ES_tradnl" b="1" dirty="0" smtClean="0">
              <a:cs typeface="Times New Roman" pitchFamily="18" charset="0"/>
            </a:endParaRPr>
          </a:p>
          <a:p>
            <a:pPr marL="82296" indent="0" algn="ctr">
              <a:buNone/>
            </a:pPr>
            <a:endParaRPr lang="es-ES_tradnl" b="1" dirty="0" smtClean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 smtClean="0">
                <a:cs typeface="Times New Roman" pitchFamily="18" charset="0"/>
              </a:rPr>
              <a:t>VICERRECTORADO </a:t>
            </a:r>
            <a:r>
              <a:rPr lang="es-ES_tradnl" b="1" dirty="0">
                <a:cs typeface="Times New Roman" pitchFamily="18" charset="0"/>
              </a:rPr>
              <a:t>DE INVESTIGACIÓN Y VINCULACIÓN CON LA COLECTIVIDAD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 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 smtClean="0">
                <a:cs typeface="Times New Roman" pitchFamily="18" charset="0"/>
              </a:rPr>
              <a:t>MAESTRÍA </a:t>
            </a:r>
            <a:r>
              <a:rPr lang="es-ES_tradnl" b="1" dirty="0">
                <a:cs typeface="Times New Roman" pitchFamily="18" charset="0"/>
              </a:rPr>
              <a:t>EN ENERGÍAS RENOVABLES  </a:t>
            </a:r>
            <a:r>
              <a:rPr lang="es-ES_tradnl" b="1" dirty="0" smtClean="0">
                <a:cs typeface="Times New Roman" pitchFamily="18" charset="0"/>
              </a:rPr>
              <a:t>II </a:t>
            </a:r>
            <a:r>
              <a:rPr lang="es-ES_tradnl" b="1" dirty="0">
                <a:cs typeface="Times New Roman" pitchFamily="18" charset="0"/>
              </a:rPr>
              <a:t>PROMOCIÓN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  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TESIS DE GRADO MAESTRÍA EN ENERGÍAS RENOVABLES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  </a:t>
            </a:r>
            <a:endParaRPr lang="es-EC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s-ES_tradnl" b="1" dirty="0">
                <a:cs typeface="Times New Roman" pitchFamily="18" charset="0"/>
              </a:rPr>
              <a:t>TEMA: </a:t>
            </a:r>
            <a:r>
              <a:rPr lang="es-EC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“CARACTERIZACIÓN DE LOS RECURSOS ENERGÉTICOS RENOVABLES DE LA PARROQUIA YAUPI, CANTÓN LOGROÑO, PARA EL DIMENSIONAMIENTO DE UNA MICRO RED.”</a:t>
            </a:r>
            <a:endParaRPr lang="es-EC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  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 smtClean="0">
                <a:cs typeface="Times New Roman" pitchFamily="18" charset="0"/>
              </a:rPr>
              <a:t>AUTOR</a:t>
            </a:r>
            <a:r>
              <a:rPr lang="es-ES_tradnl" b="1" dirty="0">
                <a:cs typeface="Times New Roman" pitchFamily="18" charset="0"/>
              </a:rPr>
              <a:t>: ING. </a:t>
            </a:r>
            <a:r>
              <a:rPr lang="es-ES_tradnl" b="1" dirty="0" smtClean="0">
                <a:cs typeface="Times New Roman" pitchFamily="18" charset="0"/>
              </a:rPr>
              <a:t>SÁNCHEZ, ÁNGEL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 </a:t>
            </a:r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 smtClean="0">
                <a:cs typeface="Times New Roman" pitchFamily="18" charset="0"/>
              </a:rPr>
              <a:t>DIRECTOR</a:t>
            </a:r>
            <a:r>
              <a:rPr lang="es-ES_tradnl" b="1" dirty="0">
                <a:cs typeface="Times New Roman" pitchFamily="18" charset="0"/>
              </a:rPr>
              <a:t>: ING. MSC. GUASUMBA, JOSÉ</a:t>
            </a:r>
          </a:p>
          <a:p>
            <a:pPr algn="ctr"/>
            <a:endParaRPr lang="es-ES_tradnl" b="1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>
                <a:cs typeface="Times New Roman" pitchFamily="18" charset="0"/>
              </a:rPr>
              <a:t>OPONENTE: </a:t>
            </a:r>
            <a:r>
              <a:rPr lang="es-ES_tradnl" b="1" dirty="0" smtClean="0">
                <a:cs typeface="Times New Roman" pitchFamily="18" charset="0"/>
              </a:rPr>
              <a:t>ING. MSC. PÉREZ, JOSÉ </a:t>
            </a:r>
            <a:endParaRPr lang="es-EC" dirty="0">
              <a:cs typeface="Times New Roman" pitchFamily="18" charset="0"/>
            </a:endParaRPr>
          </a:p>
          <a:p>
            <a:pPr algn="ctr"/>
            <a:endParaRPr lang="es-EC" dirty="0"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s-ES_tradnl" b="1" dirty="0" smtClean="0">
                <a:cs typeface="Times New Roman" pitchFamily="18" charset="0"/>
              </a:rPr>
              <a:t>SANGOLQUÍ</a:t>
            </a:r>
            <a:r>
              <a:rPr lang="es-ES_tradnl" b="1" dirty="0">
                <a:cs typeface="Times New Roman" pitchFamily="18" charset="0"/>
              </a:rPr>
              <a:t>, </a:t>
            </a:r>
            <a:r>
              <a:rPr lang="es-ES_tradnl" b="1" dirty="0" smtClean="0">
                <a:cs typeface="Times New Roman" pitchFamily="18" charset="0"/>
              </a:rPr>
              <a:t>ABRIL </a:t>
            </a:r>
            <a:r>
              <a:rPr lang="es-ES_tradnl" b="1" dirty="0">
                <a:cs typeface="Times New Roman" pitchFamily="18" charset="0"/>
              </a:rPr>
              <a:t>DE </a:t>
            </a:r>
            <a:r>
              <a:rPr lang="es-ES_tradnl" b="1" dirty="0" smtClean="0">
                <a:cs typeface="Times New Roman" pitchFamily="18" charset="0"/>
              </a:rPr>
              <a:t>2015</a:t>
            </a:r>
            <a:endParaRPr lang="es-EC" dirty="0">
              <a:cs typeface="Times New Roman" pitchFamily="18" charset="0"/>
            </a:endParaRPr>
          </a:p>
          <a:p>
            <a:endParaRPr lang="es-EC" dirty="0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504063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Medios de iluminación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1"/>
          <a:stretch/>
        </p:blipFill>
        <p:spPr bwMode="auto">
          <a:xfrm>
            <a:off x="2843808" y="2060848"/>
            <a:ext cx="4032448" cy="2309411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94" y="4509120"/>
            <a:ext cx="6598106" cy="234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Equipos que disponen – aspiraciones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/>
          <a:stretch/>
        </p:blipFill>
        <p:spPr bwMode="auto">
          <a:xfrm>
            <a:off x="1826260" y="2440682"/>
            <a:ext cx="3681844" cy="2932534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0"/>
          <a:stretch/>
        </p:blipFill>
        <p:spPr bwMode="auto">
          <a:xfrm>
            <a:off x="5806656" y="2440682"/>
            <a:ext cx="2713355" cy="293253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9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Irradiación solar media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67" y="2483415"/>
            <a:ext cx="5616055" cy="34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Velocidad del viento: 3 – 3,5 m/s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 bwMode="auto">
          <a:xfrm>
            <a:off x="1907704" y="2279332"/>
            <a:ext cx="5988318" cy="3741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63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Mediciones de los ríos en Yaupi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92" y="2132856"/>
            <a:ext cx="598831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00976"/>
            <a:ext cx="3883674" cy="26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s-EC" dirty="0" smtClean="0"/>
                  <a:t>Combustión directa de la Biomasa</a:t>
                </a:r>
              </a:p>
              <a:p>
                <a:endParaRPr lang="es-EC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𝐶𝑜𝑛𝑠𝑢𝑚𝑜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𝑀𝑎𝑑𝑒𝑟𝑎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𝑘𝑊h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𝑎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𝑠𝑢𝑚𝑖𝑛𝑖𝑠𝑡𝑟𝑎𝑟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𝑃𝐶𝐼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60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pPr marL="82296" indent="0">
                  <a:buNone/>
                </a:pPr>
                <a:endParaRPr lang="es-EC" dirty="0"/>
              </a:p>
              <a:p>
                <a:pPr lvl="1"/>
                <a:r>
                  <a:rPr lang="es-EC" dirty="0" err="1"/>
                  <a:t>kWh</a:t>
                </a:r>
                <a:r>
                  <a:rPr lang="es-EC" dirty="0"/>
                  <a:t> a suministrar: 212,5 </a:t>
                </a:r>
                <a:r>
                  <a:rPr lang="es-EC" dirty="0" err="1"/>
                  <a:t>kWh</a:t>
                </a:r>
                <a:r>
                  <a:rPr lang="es-EC" dirty="0"/>
                  <a:t>/día</a:t>
                </a:r>
              </a:p>
              <a:p>
                <a:pPr lvl="1"/>
                <a:r>
                  <a:rPr lang="es-EC" dirty="0"/>
                  <a:t>PCI de la madera:  PCI</a:t>
                </a:r>
                <a:r>
                  <a:rPr lang="es-EC" baseline="-25000" dirty="0"/>
                  <a:t>60</a:t>
                </a:r>
                <a:r>
                  <a:rPr lang="es-EC" dirty="0"/>
                  <a:t> = 1,65 </a:t>
                </a:r>
                <a:r>
                  <a:rPr lang="es-EC" dirty="0" err="1"/>
                  <a:t>kWh</a:t>
                </a:r>
                <a:r>
                  <a:rPr lang="es-EC" dirty="0"/>
                  <a:t>/kg </a:t>
                </a:r>
              </a:p>
              <a:p>
                <a:pPr lvl="1"/>
                <a:r>
                  <a:rPr lang="es-EC" dirty="0"/>
                  <a:t>Eficiencia de la planta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EC" dirty="0"/>
                  <a:t>: 80%</a:t>
                </a:r>
              </a:p>
              <a:p>
                <a:pPr lvl="1"/>
                <a:r>
                  <a:rPr lang="es-EC" dirty="0"/>
                  <a:t>Consumo de madera: 160,98 kg/día</a:t>
                </a:r>
              </a:p>
              <a:p>
                <a:pPr lvl="1"/>
                <a:r>
                  <a:rPr lang="es-EC" dirty="0"/>
                  <a:t>Equivalencia al año ≈ 60 Ton.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1" b="-76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Obtención de </a:t>
            </a:r>
            <a:r>
              <a:rPr lang="es-EC" dirty="0" err="1" smtClean="0"/>
              <a:t>Biogas</a:t>
            </a:r>
            <a:endParaRPr lang="es-EC" dirty="0" smtClean="0"/>
          </a:p>
          <a:p>
            <a:endParaRPr lang="es-EC" dirty="0" smtClean="0"/>
          </a:p>
          <a:p>
            <a:pPr lvl="1"/>
            <a:r>
              <a:rPr lang="es-EC" dirty="0" smtClean="0"/>
              <a:t>1,6 </a:t>
            </a:r>
            <a:r>
              <a:rPr lang="es-EC" dirty="0" err="1" smtClean="0"/>
              <a:t>kWh</a:t>
            </a:r>
            <a:r>
              <a:rPr lang="es-EC" dirty="0" smtClean="0"/>
              <a:t>/m</a:t>
            </a:r>
            <a:r>
              <a:rPr lang="es-EC" baseline="30000" dirty="0" smtClean="0"/>
              <a:t>3</a:t>
            </a:r>
            <a:r>
              <a:rPr lang="es-EC" dirty="0" smtClean="0"/>
              <a:t> - (IDAE)</a:t>
            </a:r>
            <a:endParaRPr lang="es-EC" baseline="300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08027"/>
            <a:ext cx="5400600" cy="1993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Fuentes de Energía para dotar de electricidad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17" y="2699680"/>
            <a:ext cx="6696891" cy="382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r>
              <a:rPr lang="es-EC" dirty="0">
                <a:effectLst/>
              </a:rPr>
              <a:t>A</a:t>
            </a:r>
            <a:r>
              <a:rPr lang="es-EC" dirty="0" smtClean="0">
                <a:effectLst/>
              </a:rPr>
              <a:t>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D</a:t>
            </a:r>
            <a:r>
              <a:rPr lang="es-EC" dirty="0" smtClean="0"/>
              <a:t>emanda eléctrica</a:t>
            </a:r>
          </a:p>
          <a:p>
            <a:pPr marL="82296" indent="0" algn="ctr">
              <a:buNone/>
            </a:pPr>
            <a:endParaRPr lang="es-EC" dirty="0" smtClean="0"/>
          </a:p>
          <a:p>
            <a:pPr marL="82296" indent="0" algn="ctr">
              <a:buNone/>
            </a:pPr>
            <a:r>
              <a:rPr lang="es-EC" dirty="0" smtClean="0"/>
              <a:t>DD </a:t>
            </a:r>
            <a:r>
              <a:rPr lang="es-EC" dirty="0"/>
              <a:t>= </a:t>
            </a:r>
            <a:r>
              <a:rPr lang="es-EC" dirty="0" err="1"/>
              <a:t>DMp</a:t>
            </a:r>
            <a:r>
              <a:rPr lang="es-EC" dirty="0"/>
              <a:t> + AP + CP</a:t>
            </a:r>
          </a:p>
          <a:p>
            <a:pPr marL="82296" indent="0">
              <a:buNone/>
            </a:pPr>
            <a:endParaRPr lang="es-EC" sz="2800" dirty="0" smtClean="0"/>
          </a:p>
          <a:p>
            <a:pPr marL="82296" indent="0">
              <a:buNone/>
            </a:pPr>
            <a:r>
              <a:rPr lang="es-EC" sz="2800" dirty="0" smtClean="0"/>
              <a:t>Dónde</a:t>
            </a:r>
            <a:r>
              <a:rPr lang="es-EC" sz="2800" dirty="0"/>
              <a:t>:</a:t>
            </a:r>
          </a:p>
          <a:p>
            <a:pPr lvl="1"/>
            <a:r>
              <a:rPr lang="es-EC" sz="2400" dirty="0"/>
              <a:t>DD:	 </a:t>
            </a:r>
            <a:r>
              <a:rPr lang="es-EC" sz="2400" dirty="0" smtClean="0"/>
              <a:t>Demanda </a:t>
            </a:r>
            <a:r>
              <a:rPr lang="es-EC" sz="2400" dirty="0"/>
              <a:t>de diseño  [</a:t>
            </a:r>
            <a:r>
              <a:rPr lang="es-EC" sz="2400" dirty="0" err="1"/>
              <a:t>kVA</a:t>
            </a:r>
            <a:r>
              <a:rPr lang="es-EC" sz="2400" dirty="0"/>
              <a:t>]</a:t>
            </a:r>
          </a:p>
          <a:p>
            <a:pPr lvl="1"/>
            <a:r>
              <a:rPr lang="es-EC" sz="2400" dirty="0" err="1"/>
              <a:t>DMp</a:t>
            </a:r>
            <a:r>
              <a:rPr lang="es-EC" sz="2400" dirty="0"/>
              <a:t>: 	</a:t>
            </a:r>
            <a:r>
              <a:rPr lang="es-EC" sz="2400" dirty="0" smtClean="0"/>
              <a:t>Demanda </a:t>
            </a:r>
            <a:r>
              <a:rPr lang="es-EC" sz="2400" dirty="0"/>
              <a:t>máxima proyectada [</a:t>
            </a:r>
            <a:r>
              <a:rPr lang="es-EC" sz="2400" dirty="0" err="1"/>
              <a:t>kVA</a:t>
            </a:r>
            <a:r>
              <a:rPr lang="es-EC" sz="2400" dirty="0"/>
              <a:t>]</a:t>
            </a:r>
          </a:p>
          <a:p>
            <a:pPr lvl="1"/>
            <a:r>
              <a:rPr lang="es-EC" sz="2400" dirty="0"/>
              <a:t>AP: 	</a:t>
            </a:r>
            <a:r>
              <a:rPr lang="es-EC" sz="2400" dirty="0" smtClean="0"/>
              <a:t>Carga </a:t>
            </a:r>
            <a:r>
              <a:rPr lang="es-EC" sz="2400" dirty="0"/>
              <a:t>de alumbrado público  [</a:t>
            </a:r>
            <a:r>
              <a:rPr lang="es-EC" sz="2400" dirty="0" err="1"/>
              <a:t>kVA</a:t>
            </a:r>
            <a:r>
              <a:rPr lang="es-EC" sz="2400" dirty="0"/>
              <a:t>]</a:t>
            </a:r>
          </a:p>
          <a:p>
            <a:pPr lvl="1"/>
            <a:r>
              <a:rPr lang="es-EC" sz="2400" dirty="0"/>
              <a:t>CP: 	</a:t>
            </a:r>
            <a:r>
              <a:rPr lang="es-EC" sz="2400" dirty="0" smtClean="0"/>
              <a:t>Cargas </a:t>
            </a:r>
            <a:r>
              <a:rPr lang="es-EC" sz="2400" dirty="0"/>
              <a:t>Especiales (puntuales) [</a:t>
            </a:r>
            <a:r>
              <a:rPr lang="es-EC" sz="2400" dirty="0" err="1"/>
              <a:t>kVA</a:t>
            </a:r>
            <a:r>
              <a:rPr lang="es-EC" sz="2400" dirty="0"/>
              <a:t>]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Consumos de electricidad – Shuar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6230"/>
            <a:ext cx="6060325" cy="1724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2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pic>
        <p:nvPicPr>
          <p:cNvPr id="4" name="Picture 2" descr="C:\Documents and Settings\asanchez\Mis documentos\Unidad Energías Renovables\POR CLASIFICAR\COMUNIDAD TARIMIAT SHUAR IRUTKA\FOTOS\DSC024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1484784"/>
            <a:ext cx="5400600" cy="4047443"/>
          </a:xfrm>
          <a:noFill/>
        </p:spPr>
      </p:pic>
      <p:pic>
        <p:nvPicPr>
          <p:cNvPr id="6" name="Picture 2" descr="C:\Documents and Settings\asanchez\Mis documentos\Mis imágenes\RIOS MANGOSISA Y CUSUIMI 13-01-2009\FOTOS\P1010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538979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Demanda máxima proyectada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4" y="2708920"/>
            <a:ext cx="5739114" cy="396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26" y="1988840"/>
            <a:ext cx="245005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3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Solar Fotovoltaica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pPr marL="82296" indent="0">
              <a:buNone/>
            </a:pPr>
            <a:r>
              <a:rPr lang="es-EC" dirty="0" smtClean="0"/>
              <a:t>Tensiones Regulador </a:t>
            </a:r>
          </a:p>
          <a:p>
            <a:pPr marL="82296" indent="0">
              <a:buNone/>
            </a:pPr>
            <a:r>
              <a:rPr lang="es-EC" dirty="0" smtClean="0"/>
              <a:t>de Carga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20366" cy="192161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93096"/>
            <a:ext cx="37431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Cálculo instalación fotovoltaica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15092"/>
            <a:ext cx="5916311" cy="459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8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89512"/>
          </a:xfrm>
        </p:spPr>
        <p:txBody>
          <a:bodyPr/>
          <a:lstStyle/>
          <a:p>
            <a:r>
              <a:rPr lang="es-EC" dirty="0" smtClean="0"/>
              <a:t>Consto instalación Fotovoltaica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32" y="2060848"/>
            <a:ext cx="593419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9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Energía Hidráulica</a:t>
            </a:r>
          </a:p>
          <a:p>
            <a:pPr marL="82296" indent="0">
              <a:buNone/>
            </a:pPr>
            <a:endParaRPr lang="es-EC" sz="1600" dirty="0" smtClean="0"/>
          </a:p>
          <a:p>
            <a:pPr marL="82296" indent="0">
              <a:buNone/>
            </a:pPr>
            <a:r>
              <a:rPr lang="es-EC" sz="2000" dirty="0"/>
              <a:t>Salto neto 	</a:t>
            </a:r>
            <a:r>
              <a:rPr lang="es-EC" sz="2000" dirty="0" smtClean="0"/>
              <a:t>3,86 </a:t>
            </a:r>
            <a:r>
              <a:rPr lang="es-EC" sz="2000" dirty="0"/>
              <a:t>m </a:t>
            </a:r>
            <a:r>
              <a:rPr lang="es-EC" sz="2000" dirty="0" smtClean="0"/>
              <a:t>		Potencia </a:t>
            </a:r>
            <a:r>
              <a:rPr lang="es-EC" sz="2000" dirty="0"/>
              <a:t>bruta 	37,83 kW</a:t>
            </a:r>
          </a:p>
          <a:p>
            <a:pPr marL="82296" indent="0">
              <a:buNone/>
            </a:pPr>
            <a:r>
              <a:rPr lang="es-EC" sz="2000" dirty="0" smtClean="0"/>
              <a:t>Caudal </a:t>
            </a:r>
            <a:r>
              <a:rPr lang="es-EC" sz="2000" dirty="0"/>
              <a:t>mínimo	1,170 m3/s </a:t>
            </a:r>
            <a:r>
              <a:rPr lang="es-EC" sz="2000" dirty="0" smtClean="0"/>
              <a:t>	</a:t>
            </a:r>
            <a:r>
              <a:rPr lang="es-EC" sz="2000" dirty="0"/>
              <a:t>Potencia Neta	28 kW</a:t>
            </a:r>
          </a:p>
          <a:p>
            <a:pPr marL="82296" indent="0">
              <a:buNone/>
            </a:pPr>
            <a:r>
              <a:rPr lang="es-EC" sz="2000" dirty="0" smtClean="0"/>
              <a:t>Caudal </a:t>
            </a:r>
            <a:r>
              <a:rPr lang="es-EC" sz="2000" dirty="0"/>
              <a:t>diseño	</a:t>
            </a:r>
            <a:r>
              <a:rPr lang="es-EC" sz="2000" dirty="0" smtClean="0"/>
              <a:t>1,000 </a:t>
            </a:r>
            <a:r>
              <a:rPr lang="es-EC" sz="2000" dirty="0"/>
              <a:t>m3/s </a:t>
            </a:r>
            <a:r>
              <a:rPr lang="es-EC" sz="2000" dirty="0" smtClean="0"/>
              <a:t>	</a:t>
            </a:r>
            <a:r>
              <a:rPr lang="es-EC" sz="2000" dirty="0"/>
              <a:t>Turbina Escogida	Kaplan</a:t>
            </a:r>
          </a:p>
          <a:p>
            <a:pPr marL="82296" indent="0">
              <a:buNone/>
            </a:pPr>
            <a:endParaRPr lang="es-EC" sz="24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66" y="3789040"/>
            <a:ext cx="5020945" cy="29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Costo instalación hidráulica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4" y="2184400"/>
            <a:ext cx="5844338" cy="398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/>
          <a:lstStyle/>
          <a:p>
            <a:r>
              <a:rPr lang="es-EC" dirty="0">
                <a:effectLst/>
              </a:rPr>
              <a:t>Alternativa energía renovable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Red convencional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4" y="2556510"/>
            <a:ext cx="5844337" cy="3176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1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económico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Planta Fotovoltaica: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Central Hidroeléctrica</a:t>
            </a:r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Extensión de Red:</a:t>
            </a:r>
          </a:p>
          <a:p>
            <a:endParaRPr lang="es-EC" dirty="0"/>
          </a:p>
        </p:txBody>
      </p:sp>
      <p:pic>
        <p:nvPicPr>
          <p:cNvPr id="6" name="5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b="80854"/>
          <a:stretch/>
        </p:blipFill>
        <p:spPr bwMode="auto">
          <a:xfrm>
            <a:off x="1907704" y="2060848"/>
            <a:ext cx="5760640" cy="949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 b="80790"/>
          <a:stretch/>
        </p:blipFill>
        <p:spPr bwMode="auto">
          <a:xfrm>
            <a:off x="1899142" y="3789040"/>
            <a:ext cx="5769202" cy="945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b="80951"/>
          <a:stretch/>
        </p:blipFill>
        <p:spPr bwMode="auto">
          <a:xfrm>
            <a:off x="1912149" y="5458788"/>
            <a:ext cx="5756195" cy="922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2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Micro Red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Red Existente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4032448" cy="2808312"/>
          </a:xfrm>
          <a:prstGeom prst="rect">
            <a:avLst/>
          </a:prstGeom>
        </p:spPr>
      </p:pic>
      <p:pic>
        <p:nvPicPr>
          <p:cNvPr id="6" name="Picture 2" descr="C:\Documents and Settings\asanchez\Mis documentos\Unidad Energías Renovables\POR CLASIFICAR\COMUNIDAD TARIMIAT SHUAR IRUTKA\FOTOS\DSC02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72270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PERSONAL_ANGEL\MAESTRIA ENERGIA RENOVABLE\TESIS\Temas Presentados\3 Estudio\FOTOS_IMAGENES\YAAP\DSC00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92" y="1418991"/>
            <a:ext cx="3712481" cy="24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6940">
            <a:off x="2499692" y="264489"/>
            <a:ext cx="4936703" cy="615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Micro Red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Costos para servicio eléctrico 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6060325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7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s-EC" dirty="0" smtClean="0"/>
          </a:p>
          <a:p>
            <a:pPr marL="82296" indent="0" algn="just">
              <a:buNone/>
            </a:pPr>
            <a:r>
              <a:rPr lang="es-EC" dirty="0" smtClean="0"/>
              <a:t>Realizar </a:t>
            </a:r>
            <a:r>
              <a:rPr lang="es-EC" dirty="0"/>
              <a:t>la caracterización de los recursos energéticos renovables y demanda de la comunidad </a:t>
            </a:r>
            <a:r>
              <a:rPr lang="es-EC" dirty="0" err="1"/>
              <a:t>Yaap</a:t>
            </a:r>
            <a:r>
              <a:rPr lang="es-EC" dirty="0"/>
              <a:t>, parroquia </a:t>
            </a:r>
            <a:r>
              <a:rPr lang="es-EC" dirty="0" err="1"/>
              <a:t>Yaupi</a:t>
            </a:r>
            <a:r>
              <a:rPr lang="es-EC" dirty="0"/>
              <a:t>, cantón Logroño, para el dimensionamiento de una micro red.</a:t>
            </a:r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Obtenidos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Diseño Planta Fotovoltaica</a:t>
            </a:r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2753" y="523514"/>
            <a:ext cx="4724400" cy="77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Obtenidos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Sostenibilidad Económica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r="3658" b="21597"/>
          <a:stretch>
            <a:fillRect/>
          </a:stretch>
        </p:blipFill>
        <p:spPr bwMode="auto">
          <a:xfrm>
            <a:off x="2092642" y="2912427"/>
            <a:ext cx="5803380" cy="2028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6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Resultados Obtenidos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EC" dirty="0" smtClean="0"/>
              <a:t>Sostenibilidad </a:t>
            </a:r>
            <a:r>
              <a:rPr lang="es-EC" dirty="0"/>
              <a:t>legal y </a:t>
            </a:r>
            <a:r>
              <a:rPr lang="es-EC" dirty="0" smtClean="0"/>
              <a:t>social</a:t>
            </a:r>
          </a:p>
          <a:p>
            <a:pPr lvl="1"/>
            <a:r>
              <a:rPr lang="es-EC" dirty="0"/>
              <a:t>Contrato de servicios</a:t>
            </a:r>
          </a:p>
          <a:p>
            <a:pPr lvl="1"/>
            <a:r>
              <a:rPr lang="es-EC" dirty="0"/>
              <a:t>Comités de Electrificación</a:t>
            </a:r>
          </a:p>
          <a:p>
            <a:pPr marL="82296" indent="0">
              <a:buNone/>
            </a:pPr>
            <a:endParaRPr lang="es-EC" dirty="0"/>
          </a:p>
          <a:p>
            <a:pPr marL="82296" indent="0">
              <a:buNone/>
            </a:pPr>
            <a:r>
              <a:rPr lang="es-EC" dirty="0" smtClean="0"/>
              <a:t>Sostenibilidad </a:t>
            </a:r>
            <a:r>
              <a:rPr lang="es-EC" dirty="0"/>
              <a:t>medioambiental</a:t>
            </a:r>
          </a:p>
          <a:p>
            <a:pPr lvl="1"/>
            <a:r>
              <a:rPr lang="es-EC" dirty="0"/>
              <a:t>Capacitación manejo ambiental</a:t>
            </a:r>
          </a:p>
          <a:p>
            <a:pPr marL="82296" indent="0">
              <a:buNone/>
            </a:pPr>
            <a:endParaRPr lang="es-EC" dirty="0" smtClean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C" dirty="0" smtClean="0"/>
              <a:t>Se </a:t>
            </a:r>
            <a:r>
              <a:rPr lang="es-EC" dirty="0"/>
              <a:t>logró determinar las posibles fuentes para generación con energía renovable en la comunidad de </a:t>
            </a:r>
            <a:r>
              <a:rPr lang="es-EC" dirty="0" err="1"/>
              <a:t>Yaap</a:t>
            </a:r>
            <a:r>
              <a:rPr lang="es-EC" dirty="0"/>
              <a:t>, siendo la energía solar fotovoltaica y la energía hidráulica, con mayor potencial para su uso en el sector.</a:t>
            </a:r>
          </a:p>
          <a:p>
            <a:pPr algn="just"/>
            <a:r>
              <a:rPr lang="es-EC" dirty="0" smtClean="0"/>
              <a:t>Con </a:t>
            </a:r>
            <a:r>
              <a:rPr lang="es-EC" dirty="0"/>
              <a:t>el análisis y visitas a la comunidad se pudo estimar la demanda máxima proyectada a 15 años, el valor obtenido es de 5,88 KVA, dimensionando la misma para 50 clientes potenciales de la red en </a:t>
            </a:r>
            <a:r>
              <a:rPr lang="es-EC" dirty="0" err="1"/>
              <a:t>Yaap</a:t>
            </a:r>
            <a:r>
              <a:rPr lang="es-EC" dirty="0"/>
              <a:t>. </a:t>
            </a:r>
          </a:p>
          <a:p>
            <a:pPr algn="just"/>
            <a:r>
              <a:rPr lang="es-EC" dirty="0" smtClean="0"/>
              <a:t>Para </a:t>
            </a:r>
            <a:r>
              <a:rPr lang="es-EC" dirty="0"/>
              <a:t>los usos estimados que los habitantes pueden dar a la energía, se determinó la demanda total de energía diaria que está por el orden de los 32 </a:t>
            </a:r>
            <a:r>
              <a:rPr lang="es-EC" dirty="0" err="1"/>
              <a:t>kWh</a:t>
            </a:r>
            <a:r>
              <a:rPr lang="es-EC" dirty="0"/>
              <a:t>, la cual incluye 11 luminarias, para iluminación pública eficiente en la comunidad.</a:t>
            </a:r>
          </a:p>
          <a:p>
            <a:pPr algn="just"/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C" dirty="0" smtClean="0"/>
              <a:t>La </a:t>
            </a:r>
            <a:r>
              <a:rPr lang="es-EC" dirty="0"/>
              <a:t>mejor alternativa para implementar la generación en la comunidad de </a:t>
            </a:r>
            <a:r>
              <a:rPr lang="es-EC" dirty="0" err="1"/>
              <a:t>Yaap</a:t>
            </a:r>
            <a:r>
              <a:rPr lang="es-EC" dirty="0"/>
              <a:t>, es la solar fotovoltaica, en términos económicos, frente a la hidráulica es 4,47% menor, y frente a la extensión de red es 7,47% más económica.</a:t>
            </a:r>
          </a:p>
          <a:p>
            <a:pPr algn="just"/>
            <a:r>
              <a:rPr lang="es-EC" dirty="0" smtClean="0"/>
              <a:t>Se </a:t>
            </a:r>
            <a:r>
              <a:rPr lang="es-EC" dirty="0"/>
              <a:t>diseñó una micro red, que será abastecida de la planta de generación fotovoltaica, con potencia nominal de 11,25 kW, que consta de 45 módulos solares fotovoltaicos de 250 </a:t>
            </a:r>
            <a:r>
              <a:rPr lang="es-EC" dirty="0" err="1"/>
              <a:t>Wp</a:t>
            </a:r>
            <a:r>
              <a:rPr lang="es-EC" dirty="0"/>
              <a:t>, distribuidos en 15 ramas en paralelo.</a:t>
            </a:r>
          </a:p>
          <a:p>
            <a:pPr algn="just"/>
            <a:r>
              <a:rPr lang="es-EC" dirty="0" smtClean="0"/>
              <a:t>Se </a:t>
            </a:r>
            <a:r>
              <a:rPr lang="es-EC" dirty="0"/>
              <a:t>socializó con la comunidad la posibilidad de electrificar, con fuentes de generación renovable, prestando mucho interés por este tipo de energía.</a:t>
            </a:r>
          </a:p>
          <a:p>
            <a:pPr algn="just"/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50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C" dirty="0" smtClean="0"/>
              <a:t>Previo </a:t>
            </a:r>
            <a:r>
              <a:rPr lang="es-EC" dirty="0"/>
              <a:t>a la ejecución del proyecto en la comunidad, realizar visita y determinar si los posibles usuarios no han migrado a otros sectores del país, lo que nos permitiría actualizar los beneficiarios a ser atendidos con la energía eléctrica.</a:t>
            </a:r>
          </a:p>
          <a:p>
            <a:pPr algn="just"/>
            <a:r>
              <a:rPr lang="es-EC" dirty="0" smtClean="0"/>
              <a:t>Coordinar </a:t>
            </a:r>
            <a:r>
              <a:rPr lang="es-EC" dirty="0"/>
              <a:t>actividades con el alcalde del cantón Logroño, el presidente de la junta parroquial de </a:t>
            </a:r>
            <a:r>
              <a:rPr lang="es-EC" dirty="0" err="1"/>
              <a:t>Yaupi</a:t>
            </a:r>
            <a:r>
              <a:rPr lang="es-EC" dirty="0"/>
              <a:t> y con el Síndico de la Comunidad, para fines de apoyo logístico, previo el ingreso a la zona y posteriores trabajos a ejecutar.</a:t>
            </a:r>
          </a:p>
          <a:p>
            <a:pPr algn="just"/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C" dirty="0" smtClean="0"/>
              <a:t>A </a:t>
            </a:r>
            <a:r>
              <a:rPr lang="es-EC" dirty="0"/>
              <a:t>la Empresa Eléctrica Regional CENTROSUR, coordinar con organismos crediticios para la adquisición de fondos y posterior instalación de micro red en la comunidad de </a:t>
            </a:r>
            <a:r>
              <a:rPr lang="es-EC" dirty="0" err="1"/>
              <a:t>Yaap</a:t>
            </a:r>
            <a:r>
              <a:rPr lang="es-EC" dirty="0"/>
              <a:t>, para que estos usuarios dejen su dependencia a los combustibles fósiles.</a:t>
            </a:r>
          </a:p>
          <a:p>
            <a:pPr algn="just"/>
            <a:r>
              <a:rPr lang="es-EC" dirty="0" smtClean="0"/>
              <a:t>Que </a:t>
            </a:r>
            <a:r>
              <a:rPr lang="es-EC" dirty="0"/>
              <a:t>la Universidad de las Fuerzas Armadas ESPE, coordine con entidades eléctricas del país, para futuros proyectos de generación renovable en diferentes zonas aisladas del territorio ecuatoriano y poder ejecutar estos proyectos con estudiantes investigadores y en el futuro ejecutar estas obras.</a:t>
            </a:r>
          </a:p>
          <a:p>
            <a:pPr algn="just"/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s-EC" dirty="0" smtClean="0"/>
          </a:p>
          <a:p>
            <a:pPr marL="82296" indent="0">
              <a:buNone/>
            </a:pPr>
            <a:endParaRPr lang="es-EC" dirty="0"/>
          </a:p>
          <a:p>
            <a:pPr marL="82296" indent="0">
              <a:buNone/>
            </a:pPr>
            <a:r>
              <a:rPr lang="es-EC" dirty="0"/>
              <a:t>	</a:t>
            </a:r>
            <a:r>
              <a:rPr lang="es-EC" sz="9600" dirty="0" smtClean="0"/>
              <a:t>GRACIAS</a:t>
            </a:r>
            <a:endParaRPr lang="es-EC" sz="96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Justificación e importancia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es-EC" dirty="0"/>
              <a:t>En el área de influencia de la Empresa Eléctrica Regional Centro Sur, existen comunidades sin </a:t>
            </a:r>
            <a:r>
              <a:rPr lang="es-EC" dirty="0" smtClean="0"/>
              <a:t>electrificar.</a:t>
            </a:r>
          </a:p>
          <a:p>
            <a:pPr marL="82296" indent="0" algn="just">
              <a:buNone/>
            </a:pPr>
            <a:endParaRPr lang="es-EC" dirty="0"/>
          </a:p>
        </p:txBody>
      </p:sp>
      <p:pic>
        <p:nvPicPr>
          <p:cNvPr id="4" name="3 Imagen" descr="C:\Documents and Settings\asanchez\Mis documentos\Mis imágenes\YAUPI 13-04-2009\WAMPINTS\DSC00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76" y="3270086"/>
            <a:ext cx="3764280" cy="282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Contexto energías </a:t>
            </a:r>
            <a:r>
              <a:rPr lang="es-EC" dirty="0"/>
              <a:t>renovables </a:t>
            </a:r>
            <a:r>
              <a:rPr lang="es-EC" dirty="0" smtClean="0"/>
              <a:t>     en el Mundo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Producción de electricidad por tipo de combustible</a:t>
            </a:r>
          </a:p>
          <a:p>
            <a:endParaRPr lang="es-EC" dirty="0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77817"/>
            <a:ext cx="5111318" cy="336673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Contexto energías renovables      en Ecuador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Producción </a:t>
            </a:r>
            <a:r>
              <a:rPr lang="es-EC" dirty="0"/>
              <a:t>anual de energía eléctrica en el </a:t>
            </a:r>
            <a:r>
              <a:rPr lang="es-EC" dirty="0" smtClean="0"/>
              <a:t>Ecuador.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85454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Estudio de campo en Yaupi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3" y="1484784"/>
            <a:ext cx="46878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Encuestas a pobladores</a:t>
            </a:r>
          </a:p>
          <a:p>
            <a:endParaRPr lang="es-EC" dirty="0" smtClean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4187785"/>
            <a:ext cx="3744416" cy="2670215"/>
          </a:xfrm>
          <a:prstGeom prst="rect">
            <a:avLst/>
          </a:prstGeom>
        </p:spPr>
      </p:pic>
      <p:pic>
        <p:nvPicPr>
          <p:cNvPr id="3074" name="Picture 2" descr="E:\PERSONAL_ANGEL\MAESTRIA ENERGIA RENOVABLE\TESIS\Temas Presentados\3 Estudio\FOTOS_IMAGENES\YAAP\DSC00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12" y="2027878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Estudio de campo en Yaupi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Ingresos económicos</a:t>
            </a:r>
          </a:p>
          <a:p>
            <a:endParaRPr lang="es-EC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41"/>
          <a:stretch/>
        </p:blipFill>
        <p:spPr>
          <a:xfrm>
            <a:off x="7896022" y="-6067"/>
            <a:ext cx="1247978" cy="1346835"/>
          </a:xfrm>
          <a:prstGeom prst="rect">
            <a:avLst/>
          </a:prstGeom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43985340"/>
              </p:ext>
            </p:extLst>
          </p:nvPr>
        </p:nvGraphicFramePr>
        <p:xfrm>
          <a:off x="1907703" y="2486024"/>
          <a:ext cx="6612307" cy="360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67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625</TotalTime>
  <Words>771</Words>
  <Application>Microsoft Office PowerPoint</Application>
  <PresentationFormat>Presentación en pantalla (4:3)</PresentationFormat>
  <Paragraphs>135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Solsticio</vt:lpstr>
      <vt:lpstr>Presentación de PowerPoint</vt:lpstr>
      <vt:lpstr>Antecedentes</vt:lpstr>
      <vt:lpstr>Objetivo</vt:lpstr>
      <vt:lpstr>Justificación e importancia</vt:lpstr>
      <vt:lpstr>Contexto energías renovables      en el Mundo</vt:lpstr>
      <vt:lpstr>Contexto energías renovables      en Ecuador</vt:lpstr>
      <vt:lpstr>Estudio de campo en Yaupi</vt:lpstr>
      <vt:lpstr>Estudio de campo en Yaupi</vt:lpstr>
      <vt:lpstr>Estudio de campo en Yaupi</vt:lpstr>
      <vt:lpstr>Estudio de campo en Yaupi</vt:lpstr>
      <vt:lpstr>Estudio de campo en Yaupi</vt:lpstr>
      <vt:lpstr>Estudio de campo en Yaupi</vt:lpstr>
      <vt:lpstr>Estudio de campo en Yaupi</vt:lpstr>
      <vt:lpstr>Estudio de campo en Yaupi</vt:lpstr>
      <vt:lpstr>Estudio de campo en Yaupi</vt:lpstr>
      <vt:lpstr>Estudio de campo en Yaupi</vt:lpstr>
      <vt:lpstr>Alternativa energía renovable</vt:lpstr>
      <vt:lpstr>Alternativa energía renovable</vt:lpstr>
      <vt:lpstr>Alternativa energía renovable</vt:lpstr>
      <vt:lpstr>Alternativa energía renovable</vt:lpstr>
      <vt:lpstr>Alternativa energía renovable</vt:lpstr>
      <vt:lpstr>Alternativa energía renovable</vt:lpstr>
      <vt:lpstr>Alternativa energía renovable</vt:lpstr>
      <vt:lpstr>Alternativa energía renovable</vt:lpstr>
      <vt:lpstr>Alternativa energía renovable</vt:lpstr>
      <vt:lpstr>Alternativa energía renovable</vt:lpstr>
      <vt:lpstr>Análisis económico</vt:lpstr>
      <vt:lpstr>Diseño Micro Red</vt:lpstr>
      <vt:lpstr>Diseño Micro Red</vt:lpstr>
      <vt:lpstr>Resultados Obtenidos</vt:lpstr>
      <vt:lpstr>Resultados Obtenidos</vt:lpstr>
      <vt:lpstr>Resultados Obtenidos</vt:lpstr>
      <vt:lpstr>Conclusiones</vt:lpstr>
      <vt:lpstr>Conclusiones</vt:lpstr>
      <vt:lpstr>Recomendaciones</vt:lpstr>
      <vt:lpstr>Recomendaciones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ENERGÍAS RENOVABLES II PROMOCIÓN</dc:title>
  <dc:creator>usuario</dc:creator>
  <cp:lastModifiedBy>usuario</cp:lastModifiedBy>
  <cp:revision>35</cp:revision>
  <dcterms:created xsi:type="dcterms:W3CDTF">2015-04-11T22:02:49Z</dcterms:created>
  <dcterms:modified xsi:type="dcterms:W3CDTF">2015-04-23T02:52:24Z</dcterms:modified>
</cp:coreProperties>
</file>