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98" r:id="rId9"/>
    <p:sldId id="265" r:id="rId10"/>
    <p:sldId id="266" r:id="rId11"/>
    <p:sldId id="264" r:id="rId12"/>
    <p:sldId id="268" r:id="rId13"/>
    <p:sldId id="263"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DC33EAF0-EB2D-40DA-AA41-6C934BE965BC}"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491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A474C9AF-16C5-451A-9E73-03DA50AE90B6}"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DB675CB-76BC-43FA-8118-E6B9A53593DF}" type="slidenum">
              <a:rPr lang="en-US"/>
              <a:pPr/>
              <a:t>1</a:t>
            </a:fld>
            <a:endParaRPr 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endParaRPr lang="de-DE"/>
          </a:p>
        </p:txBody>
      </p:sp>
      <p:sp>
        <p:nvSpPr>
          <p:cNvPr id="5" name="18 Marcador de pie de página"/>
          <p:cNvSpPr>
            <a:spLocks noGrp="1"/>
          </p:cNvSpPr>
          <p:nvPr>
            <p:ph type="ftr" sz="quarter" idx="11"/>
          </p:nvPr>
        </p:nvSpPr>
        <p:spPr/>
        <p:txBody>
          <a:bodyPr/>
          <a:lstStyle>
            <a:lvl1pPr>
              <a:defRPr/>
            </a:lvl1pPr>
          </a:lstStyle>
          <a:p>
            <a:pPr>
              <a:defRPr/>
            </a:pPr>
            <a:endParaRPr lang="de-DE"/>
          </a:p>
        </p:txBody>
      </p:sp>
      <p:sp>
        <p:nvSpPr>
          <p:cNvPr id="6" name="26 Marcador de número de diapositiva"/>
          <p:cNvSpPr>
            <a:spLocks noGrp="1"/>
          </p:cNvSpPr>
          <p:nvPr>
            <p:ph type="sldNum" sz="quarter" idx="12"/>
          </p:nvPr>
        </p:nvSpPr>
        <p:spPr/>
        <p:txBody>
          <a:bodyPr/>
          <a:lstStyle>
            <a:lvl1pPr>
              <a:defRPr/>
            </a:lvl1pPr>
          </a:lstStyle>
          <a:p>
            <a:pPr>
              <a:defRPr/>
            </a:pPr>
            <a:fld id="{C797F564-432B-4958-A353-E9EE65638E6E}" type="slidenum">
              <a:rPr lang="de-DE"/>
              <a:pPr>
                <a:defRPr/>
              </a:pPr>
              <a:t>‹Nº›</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de-DE"/>
          </a:p>
        </p:txBody>
      </p:sp>
      <p:sp>
        <p:nvSpPr>
          <p:cNvPr id="5" name="21 Marcador de pie de página"/>
          <p:cNvSpPr>
            <a:spLocks noGrp="1"/>
          </p:cNvSpPr>
          <p:nvPr>
            <p:ph type="ftr" sz="quarter" idx="11"/>
          </p:nvPr>
        </p:nvSpPr>
        <p:spPr/>
        <p:txBody>
          <a:bodyPr/>
          <a:lstStyle>
            <a:lvl1pPr>
              <a:defRPr/>
            </a:lvl1pPr>
          </a:lstStyle>
          <a:p>
            <a:pPr>
              <a:defRPr/>
            </a:pPr>
            <a:endParaRPr lang="de-DE"/>
          </a:p>
        </p:txBody>
      </p:sp>
      <p:sp>
        <p:nvSpPr>
          <p:cNvPr id="6" name="17 Marcador de número de diapositiva"/>
          <p:cNvSpPr>
            <a:spLocks noGrp="1"/>
          </p:cNvSpPr>
          <p:nvPr>
            <p:ph type="sldNum" sz="quarter" idx="12"/>
          </p:nvPr>
        </p:nvSpPr>
        <p:spPr/>
        <p:txBody>
          <a:bodyPr/>
          <a:lstStyle>
            <a:lvl1pPr>
              <a:defRPr/>
            </a:lvl1pPr>
          </a:lstStyle>
          <a:p>
            <a:pPr>
              <a:defRPr/>
            </a:pPr>
            <a:fld id="{126C721F-549E-4565-9978-8A026CBE27F5}" type="slidenum">
              <a:rPr lang="de-DE"/>
              <a:pPr>
                <a:defRPr/>
              </a:pPr>
              <a:t>‹Nº›</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de-DE"/>
          </a:p>
        </p:txBody>
      </p:sp>
      <p:sp>
        <p:nvSpPr>
          <p:cNvPr id="5" name="21 Marcador de pie de página"/>
          <p:cNvSpPr>
            <a:spLocks noGrp="1"/>
          </p:cNvSpPr>
          <p:nvPr>
            <p:ph type="ftr" sz="quarter" idx="11"/>
          </p:nvPr>
        </p:nvSpPr>
        <p:spPr/>
        <p:txBody>
          <a:bodyPr/>
          <a:lstStyle>
            <a:lvl1pPr>
              <a:defRPr/>
            </a:lvl1pPr>
          </a:lstStyle>
          <a:p>
            <a:pPr>
              <a:defRPr/>
            </a:pPr>
            <a:endParaRPr lang="de-DE"/>
          </a:p>
        </p:txBody>
      </p:sp>
      <p:sp>
        <p:nvSpPr>
          <p:cNvPr id="6" name="17 Marcador de número de diapositiva"/>
          <p:cNvSpPr>
            <a:spLocks noGrp="1"/>
          </p:cNvSpPr>
          <p:nvPr>
            <p:ph type="sldNum" sz="quarter" idx="12"/>
          </p:nvPr>
        </p:nvSpPr>
        <p:spPr/>
        <p:txBody>
          <a:bodyPr/>
          <a:lstStyle>
            <a:lvl1pPr>
              <a:defRPr/>
            </a:lvl1pPr>
          </a:lstStyle>
          <a:p>
            <a:pPr>
              <a:defRPr/>
            </a:pPr>
            <a:fld id="{A5B6307B-DEEF-4E4F-A888-BA3114535CAA}" type="slidenum">
              <a:rPr lang="de-DE"/>
              <a:pPr>
                <a:defRPr/>
              </a:pPr>
              <a:t>‹Nº›</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de-DE"/>
          </a:p>
        </p:txBody>
      </p:sp>
      <p:sp>
        <p:nvSpPr>
          <p:cNvPr id="5" name="21 Marcador de pie de página"/>
          <p:cNvSpPr>
            <a:spLocks noGrp="1"/>
          </p:cNvSpPr>
          <p:nvPr>
            <p:ph type="ftr" sz="quarter" idx="11"/>
          </p:nvPr>
        </p:nvSpPr>
        <p:spPr/>
        <p:txBody>
          <a:bodyPr/>
          <a:lstStyle>
            <a:lvl1pPr>
              <a:defRPr/>
            </a:lvl1pPr>
          </a:lstStyle>
          <a:p>
            <a:pPr>
              <a:defRPr/>
            </a:pPr>
            <a:endParaRPr lang="de-DE"/>
          </a:p>
        </p:txBody>
      </p:sp>
      <p:sp>
        <p:nvSpPr>
          <p:cNvPr id="6" name="17 Marcador de número de diapositiva"/>
          <p:cNvSpPr>
            <a:spLocks noGrp="1"/>
          </p:cNvSpPr>
          <p:nvPr>
            <p:ph type="sldNum" sz="quarter" idx="12"/>
          </p:nvPr>
        </p:nvSpPr>
        <p:spPr/>
        <p:txBody>
          <a:bodyPr/>
          <a:lstStyle>
            <a:lvl1pPr>
              <a:defRPr/>
            </a:lvl1pPr>
          </a:lstStyle>
          <a:p>
            <a:pPr>
              <a:defRPr/>
            </a:pPr>
            <a:fld id="{5C69C635-9A76-4F1E-BD7D-06D05CF2E7B0}" type="slidenum">
              <a:rPr lang="de-DE"/>
              <a:pPr>
                <a:defRPr/>
              </a:pPr>
              <a:t>‹Nº›</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de-DE"/>
          </a:p>
        </p:txBody>
      </p:sp>
      <p:sp>
        <p:nvSpPr>
          <p:cNvPr id="5" name="4 Marcador de pie de página"/>
          <p:cNvSpPr>
            <a:spLocks noGrp="1"/>
          </p:cNvSpPr>
          <p:nvPr>
            <p:ph type="ftr" sz="quarter" idx="11"/>
          </p:nvPr>
        </p:nvSpPr>
        <p:spPr/>
        <p:txBody>
          <a:bodyPr/>
          <a:lstStyle>
            <a:lvl1pPr>
              <a:defRPr/>
            </a:lvl1pPr>
          </a:lstStyle>
          <a:p>
            <a:pPr>
              <a:defRPr/>
            </a:pPr>
            <a:endParaRPr lang="de-DE"/>
          </a:p>
        </p:txBody>
      </p:sp>
      <p:sp>
        <p:nvSpPr>
          <p:cNvPr id="6" name="5 Marcador de número de diapositiva"/>
          <p:cNvSpPr>
            <a:spLocks noGrp="1"/>
          </p:cNvSpPr>
          <p:nvPr>
            <p:ph type="sldNum" sz="quarter" idx="12"/>
          </p:nvPr>
        </p:nvSpPr>
        <p:spPr/>
        <p:txBody>
          <a:bodyPr/>
          <a:lstStyle>
            <a:lvl1pPr>
              <a:defRPr/>
            </a:lvl1pPr>
          </a:lstStyle>
          <a:p>
            <a:pPr>
              <a:defRPr/>
            </a:pPr>
            <a:fld id="{1A772C30-B999-4FE8-8D91-4E1AF6AB8A4E}" type="slidenum">
              <a:rPr lang="de-DE"/>
              <a:pPr>
                <a:defRPr/>
              </a:pPr>
              <a:t>‹Nº›</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de-DE"/>
          </a:p>
        </p:txBody>
      </p:sp>
      <p:sp>
        <p:nvSpPr>
          <p:cNvPr id="6" name="21 Marcador de pie de página"/>
          <p:cNvSpPr>
            <a:spLocks noGrp="1"/>
          </p:cNvSpPr>
          <p:nvPr>
            <p:ph type="ftr" sz="quarter" idx="11"/>
          </p:nvPr>
        </p:nvSpPr>
        <p:spPr/>
        <p:txBody>
          <a:bodyPr/>
          <a:lstStyle>
            <a:lvl1pPr>
              <a:defRPr/>
            </a:lvl1pPr>
          </a:lstStyle>
          <a:p>
            <a:pPr>
              <a:defRPr/>
            </a:pPr>
            <a:endParaRPr lang="de-DE"/>
          </a:p>
        </p:txBody>
      </p:sp>
      <p:sp>
        <p:nvSpPr>
          <p:cNvPr id="7" name="17 Marcador de número de diapositiva"/>
          <p:cNvSpPr>
            <a:spLocks noGrp="1"/>
          </p:cNvSpPr>
          <p:nvPr>
            <p:ph type="sldNum" sz="quarter" idx="12"/>
          </p:nvPr>
        </p:nvSpPr>
        <p:spPr/>
        <p:txBody>
          <a:bodyPr/>
          <a:lstStyle>
            <a:lvl1pPr>
              <a:defRPr/>
            </a:lvl1pPr>
          </a:lstStyle>
          <a:p>
            <a:pPr>
              <a:defRPr/>
            </a:pPr>
            <a:fld id="{D4563C19-7588-4A8E-8043-936092F3A191}" type="slidenum">
              <a:rPr lang="de-DE"/>
              <a:pPr>
                <a:defRPr/>
              </a:pPr>
              <a:t>‹Nº›</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endParaRPr lang="de-DE"/>
          </a:p>
        </p:txBody>
      </p:sp>
      <p:sp>
        <p:nvSpPr>
          <p:cNvPr id="8" name="21 Marcador de pie de página"/>
          <p:cNvSpPr>
            <a:spLocks noGrp="1"/>
          </p:cNvSpPr>
          <p:nvPr>
            <p:ph type="ftr" sz="quarter" idx="11"/>
          </p:nvPr>
        </p:nvSpPr>
        <p:spPr/>
        <p:txBody>
          <a:bodyPr/>
          <a:lstStyle>
            <a:lvl1pPr>
              <a:defRPr/>
            </a:lvl1pPr>
          </a:lstStyle>
          <a:p>
            <a:pPr>
              <a:defRPr/>
            </a:pPr>
            <a:endParaRPr lang="de-DE"/>
          </a:p>
        </p:txBody>
      </p:sp>
      <p:sp>
        <p:nvSpPr>
          <p:cNvPr id="9" name="17 Marcador de número de diapositiva"/>
          <p:cNvSpPr>
            <a:spLocks noGrp="1"/>
          </p:cNvSpPr>
          <p:nvPr>
            <p:ph type="sldNum" sz="quarter" idx="12"/>
          </p:nvPr>
        </p:nvSpPr>
        <p:spPr/>
        <p:txBody>
          <a:bodyPr/>
          <a:lstStyle>
            <a:lvl1pPr>
              <a:defRPr/>
            </a:lvl1pPr>
          </a:lstStyle>
          <a:p>
            <a:pPr>
              <a:defRPr/>
            </a:pPr>
            <a:fld id="{D4692630-3636-4C8A-97DD-840F0F8B184F}" type="slidenum">
              <a:rPr lang="de-DE"/>
              <a:pPr>
                <a:defRPr/>
              </a:pPr>
              <a:t>‹Nº›</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endParaRPr lang="de-DE"/>
          </a:p>
        </p:txBody>
      </p:sp>
      <p:sp>
        <p:nvSpPr>
          <p:cNvPr id="4" name="21 Marcador de pie de página"/>
          <p:cNvSpPr>
            <a:spLocks noGrp="1"/>
          </p:cNvSpPr>
          <p:nvPr>
            <p:ph type="ftr" sz="quarter" idx="11"/>
          </p:nvPr>
        </p:nvSpPr>
        <p:spPr/>
        <p:txBody>
          <a:bodyPr/>
          <a:lstStyle>
            <a:lvl1pPr>
              <a:defRPr/>
            </a:lvl1pPr>
          </a:lstStyle>
          <a:p>
            <a:pPr>
              <a:defRPr/>
            </a:pPr>
            <a:endParaRPr lang="de-DE"/>
          </a:p>
        </p:txBody>
      </p:sp>
      <p:sp>
        <p:nvSpPr>
          <p:cNvPr id="5" name="17 Marcador de número de diapositiva"/>
          <p:cNvSpPr>
            <a:spLocks noGrp="1"/>
          </p:cNvSpPr>
          <p:nvPr>
            <p:ph type="sldNum" sz="quarter" idx="12"/>
          </p:nvPr>
        </p:nvSpPr>
        <p:spPr/>
        <p:txBody>
          <a:bodyPr/>
          <a:lstStyle>
            <a:lvl1pPr>
              <a:defRPr/>
            </a:lvl1pPr>
          </a:lstStyle>
          <a:p>
            <a:pPr>
              <a:defRPr/>
            </a:pPr>
            <a:fld id="{22E4343A-8679-4369-8579-56BCBED62EBD}" type="slidenum">
              <a:rPr lang="de-DE"/>
              <a:pPr>
                <a:defRPr/>
              </a:pPr>
              <a:t>‹Nº›</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de-DE"/>
          </a:p>
        </p:txBody>
      </p:sp>
      <p:sp>
        <p:nvSpPr>
          <p:cNvPr id="3" name="21 Marcador de pie de página"/>
          <p:cNvSpPr>
            <a:spLocks noGrp="1"/>
          </p:cNvSpPr>
          <p:nvPr>
            <p:ph type="ftr" sz="quarter" idx="11"/>
          </p:nvPr>
        </p:nvSpPr>
        <p:spPr/>
        <p:txBody>
          <a:bodyPr/>
          <a:lstStyle>
            <a:lvl1pPr>
              <a:defRPr/>
            </a:lvl1pPr>
          </a:lstStyle>
          <a:p>
            <a:pPr>
              <a:defRPr/>
            </a:pPr>
            <a:endParaRPr lang="de-DE"/>
          </a:p>
        </p:txBody>
      </p:sp>
      <p:sp>
        <p:nvSpPr>
          <p:cNvPr id="4" name="17 Marcador de número de diapositiva"/>
          <p:cNvSpPr>
            <a:spLocks noGrp="1"/>
          </p:cNvSpPr>
          <p:nvPr>
            <p:ph type="sldNum" sz="quarter" idx="12"/>
          </p:nvPr>
        </p:nvSpPr>
        <p:spPr/>
        <p:txBody>
          <a:bodyPr/>
          <a:lstStyle>
            <a:lvl1pPr>
              <a:defRPr/>
            </a:lvl1pPr>
          </a:lstStyle>
          <a:p>
            <a:pPr>
              <a:defRPr/>
            </a:pPr>
            <a:fld id="{95E5665A-C413-464E-88F5-4B0BE6F52358}" type="slidenum">
              <a:rPr lang="de-DE"/>
              <a:pPr>
                <a:defRPr/>
              </a:pPr>
              <a:t>‹Nº›</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de-DE"/>
          </a:p>
        </p:txBody>
      </p:sp>
      <p:sp>
        <p:nvSpPr>
          <p:cNvPr id="6" name="21 Marcador de pie de página"/>
          <p:cNvSpPr>
            <a:spLocks noGrp="1"/>
          </p:cNvSpPr>
          <p:nvPr>
            <p:ph type="ftr" sz="quarter" idx="11"/>
          </p:nvPr>
        </p:nvSpPr>
        <p:spPr/>
        <p:txBody>
          <a:bodyPr/>
          <a:lstStyle>
            <a:lvl1pPr>
              <a:defRPr/>
            </a:lvl1pPr>
          </a:lstStyle>
          <a:p>
            <a:pPr>
              <a:defRPr/>
            </a:pPr>
            <a:endParaRPr lang="de-DE"/>
          </a:p>
        </p:txBody>
      </p:sp>
      <p:sp>
        <p:nvSpPr>
          <p:cNvPr id="7" name="17 Marcador de número de diapositiva"/>
          <p:cNvSpPr>
            <a:spLocks noGrp="1"/>
          </p:cNvSpPr>
          <p:nvPr>
            <p:ph type="sldNum" sz="quarter" idx="12"/>
          </p:nvPr>
        </p:nvSpPr>
        <p:spPr/>
        <p:txBody>
          <a:bodyPr/>
          <a:lstStyle>
            <a:lvl1pPr>
              <a:defRPr/>
            </a:lvl1pPr>
          </a:lstStyle>
          <a:p>
            <a:pPr>
              <a:defRPr/>
            </a:pPr>
            <a:fld id="{5291C56B-783F-4577-A68D-DBFEF0E7A235}" type="slidenum">
              <a:rPr lang="de-DE"/>
              <a:pPr>
                <a:defRPr/>
              </a:pPr>
              <a:t>‹Nº›</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endParaRPr lang="de-DE"/>
          </a:p>
        </p:txBody>
      </p:sp>
      <p:sp>
        <p:nvSpPr>
          <p:cNvPr id="10" name="5 Marcador de pie de página"/>
          <p:cNvSpPr>
            <a:spLocks noGrp="1"/>
          </p:cNvSpPr>
          <p:nvPr>
            <p:ph type="ftr" sz="quarter" idx="11"/>
          </p:nvPr>
        </p:nvSpPr>
        <p:spPr/>
        <p:txBody>
          <a:bodyPr/>
          <a:lstStyle>
            <a:lvl1pPr>
              <a:defRPr/>
            </a:lvl1pPr>
          </a:lstStyle>
          <a:p>
            <a:pPr>
              <a:defRPr/>
            </a:pPr>
            <a:endParaRPr lang="de-DE"/>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2D2AB592-867B-40AA-BD0D-0526D6A52CC6}" type="slidenum">
              <a:rPr lang="de-DE"/>
              <a:pPr>
                <a:defRPr/>
              </a:pPr>
              <a:t>‹Nº›</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052"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2053"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de-DE"/>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de-DE"/>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B4C87DDD-D191-4DED-B497-552D169F1CAA}" type="slidenum">
              <a:rPr lang="de-DE"/>
              <a:pPr>
                <a:defRPr/>
              </a:pPr>
              <a:t>‹Nº›</a:t>
            </a:fld>
            <a:endParaRPr lang="de-DE"/>
          </a:p>
        </p:txBody>
      </p:sp>
      <p:grpSp>
        <p:nvGrpSpPr>
          <p:cNvPr id="2057"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611188" y="476250"/>
            <a:ext cx="7854950" cy="1752600"/>
          </a:xfrm>
        </p:spPr>
        <p:txBody>
          <a:bodyPr/>
          <a:lstStyle/>
          <a:p>
            <a:pPr marR="0" algn="ctr"/>
            <a:r>
              <a:rPr lang="es-EC" sz="2000" smtClean="0"/>
              <a:t>ESCUELA POLITECNICA DEL EJÉRCITO</a:t>
            </a:r>
            <a:br>
              <a:rPr lang="es-EC" sz="2000" smtClean="0"/>
            </a:br>
            <a:endParaRPr lang="es-EC" sz="2000" smtClean="0"/>
          </a:p>
          <a:p>
            <a:pPr marR="0" algn="ctr"/>
            <a:endParaRPr lang="es-EC" sz="2000" smtClean="0"/>
          </a:p>
          <a:p>
            <a:pPr marR="0" algn="ctr"/>
            <a:r>
              <a:rPr lang="es-EC" sz="2000" smtClean="0"/>
              <a:t>DEPARTAMENTO DE ELECTRICA Y ELECTRONICA</a:t>
            </a:r>
          </a:p>
          <a:p>
            <a:pPr marR="0" algn="ctr"/>
            <a:r>
              <a:rPr lang="es-EC" sz="2000" smtClean="0"/>
              <a:t> </a:t>
            </a:r>
          </a:p>
          <a:p>
            <a:pPr marR="0" algn="ctr"/>
            <a:r>
              <a:rPr lang="es-EC" sz="2000" smtClean="0"/>
              <a:t>CARRERA DE INGENIERIA EN ELECTRONICA Y TELECOMUNICACIONES</a:t>
            </a:r>
          </a:p>
          <a:p>
            <a:pPr marR="0" algn="ctr"/>
            <a:r>
              <a:rPr lang="es-EC" sz="2000" smtClean="0"/>
              <a:t> </a:t>
            </a:r>
          </a:p>
          <a:p>
            <a:pPr marR="0" algn="ctr"/>
            <a:r>
              <a:rPr lang="es-EC" sz="2000" smtClean="0"/>
              <a:t>PROYECTO DE GRADO PARA LA OBTENCION DEL TITULO EN INGENIERIA</a:t>
            </a:r>
            <a:br>
              <a:rPr lang="es-EC" sz="2000" smtClean="0"/>
            </a:br>
            <a:endParaRPr lang="es-EC" sz="2000" smtClean="0"/>
          </a:p>
          <a:p>
            <a:pPr marR="0" algn="ctr"/>
            <a:r>
              <a:rPr lang="es-EC" sz="2000" b="1" i="1" smtClean="0"/>
              <a:t>Estudio Técnico para la Ampliación de capacidad  de la red de Fibra Óptica SDH del Anillo Aeropuerto y actualización del Sistema Centralizado de Gestión Alcatel</a:t>
            </a:r>
            <a:endParaRPr lang="es-EC" sz="2000" b="1" smtClean="0"/>
          </a:p>
          <a:p>
            <a:pPr marR="0" algn="ctr"/>
            <a:r>
              <a:rPr lang="es-EC" sz="2000" i="1" smtClean="0"/>
              <a:t> </a:t>
            </a:r>
            <a:endParaRPr lang="es-EC" sz="2000" smtClean="0"/>
          </a:p>
          <a:p>
            <a:pPr marR="0"/>
            <a:r>
              <a:rPr lang="es-EC" sz="2000" smtClean="0"/>
              <a:t>Realizado por: Néstor Duque </a:t>
            </a:r>
          </a:p>
          <a:p>
            <a:pPr marR="0" algn="ctr"/>
            <a:endParaRPr 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468313" y="1700213"/>
            <a:ext cx="8229600" cy="4911725"/>
          </a:xfrm>
        </p:spPr>
        <p:txBody>
          <a:bodyPr/>
          <a:lstStyle/>
          <a:p>
            <a:r>
              <a:rPr lang="es-EC" smtClean="0">
                <a:latin typeface="Arial" charset="0"/>
                <a:cs typeface="Arial" charset="0"/>
              </a:rPr>
              <a:t>Multiplexores add/drop (ADM)</a:t>
            </a:r>
          </a:p>
          <a:p>
            <a:pPr>
              <a:buFont typeface="Wingdings 2" pitchFamily="18" charset="2"/>
              <a:buNone/>
            </a:pPr>
            <a:endParaRPr lang="es-EC" smtClean="0">
              <a:latin typeface="Arial" charset="0"/>
              <a:cs typeface="Arial" charset="0"/>
            </a:endParaRPr>
          </a:p>
          <a:p>
            <a:endParaRPr lang="es-EC" smtClean="0">
              <a:latin typeface="Arial" charset="0"/>
              <a:cs typeface="Arial" charset="0"/>
            </a:endParaRPr>
          </a:p>
          <a:p>
            <a:endParaRPr lang="es-EC" smtClean="0">
              <a:latin typeface="Arial" charset="0"/>
              <a:cs typeface="Arial" charset="0"/>
            </a:endParaRPr>
          </a:p>
          <a:p>
            <a:pPr>
              <a:buFont typeface="Wingdings 2" pitchFamily="18" charset="2"/>
              <a:buNone/>
            </a:pPr>
            <a:endParaRPr lang="es-EC" smtClean="0">
              <a:latin typeface="Arial" charset="0"/>
              <a:cs typeface="Arial" charset="0"/>
            </a:endParaRPr>
          </a:p>
          <a:p>
            <a:r>
              <a:rPr lang="es-EC" smtClean="0">
                <a:latin typeface="Arial" charset="0"/>
                <a:cs typeface="Arial" charset="0"/>
              </a:rPr>
              <a:t>Cross-conectores digitales (DXC)</a:t>
            </a:r>
          </a:p>
          <a:p>
            <a:endParaRPr lang="es-EC" smtClean="0">
              <a:latin typeface="Arial" charset="0"/>
              <a:cs typeface="Arial" charset="0"/>
            </a:endParaRPr>
          </a:p>
          <a:p>
            <a:endParaRPr lang="es-EC" smtClean="0">
              <a:latin typeface="Arial" charset="0"/>
              <a:cs typeface="Arial" charset="0"/>
            </a:endParaRPr>
          </a:p>
          <a:p>
            <a:endParaRPr lang="es-EC" smtClean="0">
              <a:latin typeface="Arial" charset="0"/>
              <a:cs typeface="Arial" charset="0"/>
            </a:endParaRPr>
          </a:p>
        </p:txBody>
      </p:sp>
      <p:sp>
        <p:nvSpPr>
          <p:cNvPr id="15363" name="1 Título"/>
          <p:cNvSpPr>
            <a:spLocks noGrp="1"/>
          </p:cNvSpPr>
          <p:nvPr>
            <p:ph type="title"/>
          </p:nvPr>
        </p:nvSpPr>
        <p:spPr>
          <a:xfrm>
            <a:off x="395288" y="476250"/>
            <a:ext cx="8229600" cy="782638"/>
          </a:xfrm>
        </p:spPr>
        <p:txBody>
          <a:bodyPr/>
          <a:lstStyle/>
          <a:p>
            <a:pPr algn="ctr"/>
            <a:r>
              <a:rPr lang="es-EC" sz="4000" b="1" smtClean="0"/>
              <a:t>Componentes de la Red SDH</a:t>
            </a:r>
          </a:p>
        </p:txBody>
      </p:sp>
      <p:pic>
        <p:nvPicPr>
          <p:cNvPr id="15364" name="Picture 5"/>
          <p:cNvPicPr>
            <a:picLocks noChangeAspect="1" noChangeArrowheads="1"/>
          </p:cNvPicPr>
          <p:nvPr/>
        </p:nvPicPr>
        <p:blipFill>
          <a:blip r:embed="rId2" cstate="print"/>
          <a:srcRect/>
          <a:stretch>
            <a:fillRect/>
          </a:stretch>
        </p:blipFill>
        <p:spPr bwMode="auto">
          <a:xfrm>
            <a:off x="2124075" y="2349500"/>
            <a:ext cx="4608513" cy="1443038"/>
          </a:xfrm>
          <a:prstGeom prst="rect">
            <a:avLst/>
          </a:prstGeom>
          <a:noFill/>
          <a:ln w="9525">
            <a:noFill/>
            <a:miter lim="800000"/>
            <a:headEnd/>
            <a:tailEnd/>
          </a:ln>
        </p:spPr>
      </p:pic>
      <p:pic>
        <p:nvPicPr>
          <p:cNvPr id="15365" name="Picture 7"/>
          <p:cNvPicPr>
            <a:picLocks noChangeAspect="1" noChangeArrowheads="1"/>
          </p:cNvPicPr>
          <p:nvPr/>
        </p:nvPicPr>
        <p:blipFill>
          <a:blip r:embed="rId3" cstate="print"/>
          <a:srcRect/>
          <a:stretch>
            <a:fillRect/>
          </a:stretch>
        </p:blipFill>
        <p:spPr bwMode="auto">
          <a:xfrm>
            <a:off x="2700338" y="5013325"/>
            <a:ext cx="3455987"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323850" y="333375"/>
            <a:ext cx="8229600" cy="925513"/>
          </a:xfrm>
        </p:spPr>
        <p:txBody>
          <a:bodyPr/>
          <a:lstStyle/>
          <a:p>
            <a:pPr algn="ctr"/>
            <a:r>
              <a:rPr lang="es-EC" sz="4000" smtClean="0">
                <a:latin typeface="Arial" charset="0"/>
                <a:cs typeface="Arial" charset="0"/>
              </a:rPr>
              <a:t>Topologías</a:t>
            </a:r>
          </a:p>
        </p:txBody>
      </p:sp>
      <p:sp>
        <p:nvSpPr>
          <p:cNvPr id="16387" name="2 Marcador de contenido"/>
          <p:cNvSpPr>
            <a:spLocks noGrp="1"/>
          </p:cNvSpPr>
          <p:nvPr>
            <p:ph idx="1"/>
          </p:nvPr>
        </p:nvSpPr>
        <p:spPr>
          <a:xfrm>
            <a:off x="457200" y="1935163"/>
            <a:ext cx="3035300" cy="4389437"/>
          </a:xfrm>
        </p:spPr>
        <p:txBody>
          <a:bodyPr/>
          <a:lstStyle/>
          <a:p>
            <a:r>
              <a:rPr lang="es-EC" smtClean="0"/>
              <a:t>Punto a Punto</a:t>
            </a:r>
          </a:p>
          <a:p>
            <a:pPr>
              <a:buFont typeface="Wingdings 2" pitchFamily="18" charset="2"/>
              <a:buNone/>
            </a:pPr>
            <a:endParaRPr lang="es-EC" smtClean="0"/>
          </a:p>
          <a:p>
            <a:endParaRPr lang="es-EC" smtClean="0"/>
          </a:p>
          <a:p>
            <a:r>
              <a:rPr lang="es-EC" smtClean="0"/>
              <a:t>Lineales</a:t>
            </a:r>
          </a:p>
          <a:p>
            <a:endParaRPr lang="es-EC" smtClean="0"/>
          </a:p>
          <a:p>
            <a:endParaRPr lang="es-EC" smtClean="0"/>
          </a:p>
          <a:p>
            <a:r>
              <a:rPr lang="es-EC" smtClean="0"/>
              <a:t>Anillo</a:t>
            </a:r>
          </a:p>
          <a:p>
            <a:endParaRPr lang="es-EC" smtClean="0"/>
          </a:p>
        </p:txBody>
      </p:sp>
      <p:pic>
        <p:nvPicPr>
          <p:cNvPr id="16388" name="Imagen 50"/>
          <p:cNvPicPr>
            <a:picLocks noChangeAspect="1" noChangeArrowheads="1"/>
          </p:cNvPicPr>
          <p:nvPr/>
        </p:nvPicPr>
        <p:blipFill>
          <a:blip r:embed="rId2" cstate="print"/>
          <a:srcRect/>
          <a:stretch>
            <a:fillRect/>
          </a:stretch>
        </p:blipFill>
        <p:spPr bwMode="auto">
          <a:xfrm>
            <a:off x="3995738" y="1844675"/>
            <a:ext cx="2520950" cy="650875"/>
          </a:xfrm>
          <a:prstGeom prst="rect">
            <a:avLst/>
          </a:prstGeom>
          <a:noFill/>
          <a:ln w="9525">
            <a:noFill/>
            <a:miter lim="800000"/>
            <a:headEnd/>
            <a:tailEnd/>
          </a:ln>
        </p:spPr>
      </p:pic>
      <p:pic>
        <p:nvPicPr>
          <p:cNvPr id="16389" name="Imagen 36"/>
          <p:cNvPicPr>
            <a:picLocks noChangeAspect="1" noChangeArrowheads="1"/>
          </p:cNvPicPr>
          <p:nvPr/>
        </p:nvPicPr>
        <p:blipFill>
          <a:blip r:embed="rId3" cstate="print"/>
          <a:srcRect/>
          <a:stretch>
            <a:fillRect/>
          </a:stretch>
        </p:blipFill>
        <p:spPr bwMode="auto">
          <a:xfrm>
            <a:off x="3203575" y="3213100"/>
            <a:ext cx="4578350" cy="912813"/>
          </a:xfrm>
          <a:prstGeom prst="rect">
            <a:avLst/>
          </a:prstGeom>
          <a:noFill/>
          <a:ln w="9525">
            <a:noFill/>
            <a:miter lim="800000"/>
            <a:headEnd/>
            <a:tailEnd/>
          </a:ln>
        </p:spPr>
      </p:pic>
      <p:pic>
        <p:nvPicPr>
          <p:cNvPr id="16390" name="Imagen 42"/>
          <p:cNvPicPr>
            <a:picLocks noChangeAspect="1" noChangeArrowheads="1"/>
          </p:cNvPicPr>
          <p:nvPr/>
        </p:nvPicPr>
        <p:blipFill>
          <a:blip r:embed="rId4" cstate="print"/>
          <a:srcRect/>
          <a:stretch>
            <a:fillRect/>
          </a:stretch>
        </p:blipFill>
        <p:spPr bwMode="auto">
          <a:xfrm>
            <a:off x="2916238" y="4437063"/>
            <a:ext cx="435610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395288" y="765175"/>
            <a:ext cx="8229600" cy="792163"/>
          </a:xfrm>
        </p:spPr>
        <p:txBody>
          <a:bodyPr/>
          <a:lstStyle/>
          <a:p>
            <a:pPr algn="ctr"/>
            <a:r>
              <a:rPr lang="es-EC" sz="4000" smtClean="0">
                <a:latin typeface="Arial" charset="0"/>
                <a:cs typeface="Arial" charset="0"/>
              </a:rPr>
              <a:t>Gestión de Red</a:t>
            </a:r>
          </a:p>
        </p:txBody>
      </p:sp>
      <p:sp>
        <p:nvSpPr>
          <p:cNvPr id="17411" name="2 Marcador de contenido"/>
          <p:cNvSpPr>
            <a:spLocks noGrp="1"/>
          </p:cNvSpPr>
          <p:nvPr>
            <p:ph idx="1"/>
          </p:nvPr>
        </p:nvSpPr>
        <p:spPr>
          <a:xfrm>
            <a:off x="468313" y="2276475"/>
            <a:ext cx="8229600" cy="4389438"/>
          </a:xfrm>
        </p:spPr>
        <p:txBody>
          <a:bodyPr/>
          <a:lstStyle/>
          <a:p>
            <a:pPr algn="just">
              <a:buFont typeface="Wingdings 2" pitchFamily="18" charset="2"/>
              <a:buNone/>
            </a:pPr>
            <a:r>
              <a:rPr lang="es-ES" smtClean="0">
                <a:latin typeface="Arial" charset="0"/>
                <a:cs typeface="Arial" charset="0"/>
              </a:rPr>
              <a:t>   La red de gestión de las telecomunicaciones (TMN) se considera un elemento mas de la red síncrona. Todos los componentes de un red SDH se controlan por software, lo que significa que pueden monitorizarse y controlarse desde un lugar remoto, una de las ventajas más importantes de los sistemas SDH. </a:t>
            </a:r>
            <a:endParaRPr lang="es-EC" b="1"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39750" y="333375"/>
            <a:ext cx="8229600" cy="782638"/>
          </a:xfrm>
        </p:spPr>
        <p:txBody>
          <a:bodyPr/>
          <a:lstStyle/>
          <a:p>
            <a:pPr algn="ctr"/>
            <a:r>
              <a:rPr lang="es-EC" sz="4000" smtClean="0">
                <a:latin typeface="Arial" charset="0"/>
                <a:cs typeface="Arial" charset="0"/>
              </a:rPr>
              <a:t>Aplicaciones</a:t>
            </a:r>
          </a:p>
        </p:txBody>
      </p:sp>
      <p:sp>
        <p:nvSpPr>
          <p:cNvPr id="18435" name="2 Marcador de contenido"/>
          <p:cNvSpPr>
            <a:spLocks noGrp="1"/>
          </p:cNvSpPr>
          <p:nvPr>
            <p:ph idx="1"/>
          </p:nvPr>
        </p:nvSpPr>
        <p:spPr>
          <a:xfrm>
            <a:off x="468313" y="1412875"/>
            <a:ext cx="8229600" cy="4389438"/>
          </a:xfrm>
        </p:spPr>
        <p:txBody>
          <a:bodyPr/>
          <a:lstStyle/>
          <a:p>
            <a:pPr algn="just"/>
            <a:r>
              <a:rPr lang="es-ES" smtClean="0">
                <a:latin typeface="Arial" charset="0"/>
                <a:cs typeface="Arial" charset="0"/>
              </a:rPr>
              <a:t>Plataforma ideal para multitud de servicios, como telefonía tradicional, redes RDSI o la telefonía móvil, comunicaciones de datos en redes LAN, WAN, entre otras.  </a:t>
            </a:r>
          </a:p>
          <a:p>
            <a:pPr algn="just"/>
            <a:r>
              <a:rPr lang="es-ES" smtClean="0">
                <a:latin typeface="Arial" charset="0"/>
                <a:cs typeface="Arial" charset="0"/>
              </a:rPr>
              <a:t>Permite redes de transmisión en anillo lo que permite una mayor inmunidad a fallos, mejorando la fiabilidad de la transmisión.</a:t>
            </a:r>
          </a:p>
          <a:p>
            <a:pPr algn="just"/>
            <a:endParaRPr lang="es-ES" smtClean="0">
              <a:latin typeface="Arial" charset="0"/>
              <a:cs typeface="Arial" charset="0"/>
            </a:endParaRPr>
          </a:p>
          <a:p>
            <a:pPr algn="just"/>
            <a:endParaRPr lang="es-ES" smtClean="0">
              <a:latin typeface="Arial" charset="0"/>
              <a:cs typeface="Arial" charset="0"/>
            </a:endParaRPr>
          </a:p>
          <a:p>
            <a:pPr algn="just"/>
            <a:endParaRPr lang="es-ES" smtClean="0">
              <a:latin typeface="Arial" charset="0"/>
              <a:cs typeface="Arial" charset="0"/>
            </a:endParaRPr>
          </a:p>
          <a:p>
            <a:pPr algn="just"/>
            <a:endParaRPr lang="es-ES" smtClean="0"/>
          </a:p>
          <a:p>
            <a:pPr algn="just"/>
            <a:endParaRPr lang="es-ES" smtClean="0"/>
          </a:p>
          <a:p>
            <a:pPr algn="just"/>
            <a:endParaRPr lang="es-EC"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395288" y="188913"/>
            <a:ext cx="8229600" cy="1143000"/>
          </a:xfrm>
        </p:spPr>
        <p:txBody>
          <a:bodyPr/>
          <a:lstStyle/>
          <a:p>
            <a:pPr algn="ctr"/>
            <a:r>
              <a:rPr lang="es-EC" smtClean="0"/>
              <a:t>Estado Actual de la Red </a:t>
            </a:r>
          </a:p>
        </p:txBody>
      </p:sp>
      <p:sp>
        <p:nvSpPr>
          <p:cNvPr id="19459" name="2 Marcador de contenido"/>
          <p:cNvSpPr>
            <a:spLocks noGrp="1"/>
          </p:cNvSpPr>
          <p:nvPr>
            <p:ph idx="1"/>
          </p:nvPr>
        </p:nvSpPr>
        <p:spPr>
          <a:xfrm>
            <a:off x="250825" y="1341438"/>
            <a:ext cx="8435975" cy="4983162"/>
          </a:xfrm>
        </p:spPr>
        <p:txBody>
          <a:bodyPr/>
          <a:lstStyle/>
          <a:p>
            <a:pPr algn="just">
              <a:spcBef>
                <a:spcPct val="0"/>
              </a:spcBef>
              <a:buFont typeface="Wingdings 2" pitchFamily="18" charset="2"/>
              <a:buNone/>
            </a:pPr>
            <a:r>
              <a:rPr lang="es-EC" sz="2800" smtClean="0"/>
              <a:t>   </a:t>
            </a:r>
            <a:r>
              <a:rPr lang="es-EC" sz="1600" smtClean="0">
                <a:latin typeface="Arial" charset="0"/>
                <a:cs typeface="Arial" charset="0"/>
              </a:rPr>
              <a:t>Es un anillo de Fibra Óptica  2x2F-MSPRing, que trabaja con la Jerarquía Digital Síncrona  a una velocidad de 2.5 Gbps (STM-16), que enlaza a las siguientes localidades:</a:t>
            </a:r>
            <a:endParaRPr lang="es-EC" sz="2800" smtClean="0">
              <a:latin typeface="Arial" charset="0"/>
              <a:cs typeface="Arial" charset="0"/>
            </a:endParaRPr>
          </a:p>
        </p:txBody>
      </p:sp>
      <p:graphicFrame>
        <p:nvGraphicFramePr>
          <p:cNvPr id="4" name="3 Tabla"/>
          <p:cNvGraphicFramePr>
            <a:graphicFrameLocks noGrp="1"/>
          </p:cNvGraphicFramePr>
          <p:nvPr/>
        </p:nvGraphicFramePr>
        <p:xfrm>
          <a:off x="250825" y="2852738"/>
          <a:ext cx="3009900" cy="2533650"/>
        </p:xfrm>
        <a:graphic>
          <a:graphicData uri="http://schemas.openxmlformats.org/drawingml/2006/table">
            <a:tbl>
              <a:tblPr/>
              <a:tblGrid>
                <a:gridCol w="1828800"/>
                <a:gridCol w="1181100"/>
              </a:tblGrid>
              <a:tr h="219075">
                <a:tc>
                  <a:txBody>
                    <a:bodyPr/>
                    <a:lstStyle/>
                    <a:p>
                      <a:pPr algn="ctr">
                        <a:lnSpc>
                          <a:spcPct val="115000"/>
                        </a:lnSpc>
                        <a:spcAft>
                          <a:spcPts val="0"/>
                        </a:spcAft>
                      </a:pPr>
                      <a:r>
                        <a:rPr lang="es-EC" sz="1100" dirty="0">
                          <a:solidFill>
                            <a:srgbClr val="000000"/>
                          </a:solidFill>
                          <a:latin typeface="Times New Roman"/>
                          <a:ea typeface="Times New Roman"/>
                        </a:rPr>
                        <a:t>Enlace</a:t>
                      </a:r>
                      <a:endParaRPr lang="es-EC" sz="1200" dirty="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C" sz="1100">
                          <a:solidFill>
                            <a:srgbClr val="000000"/>
                          </a:solidFill>
                          <a:latin typeface="Times New Roman"/>
                          <a:ea typeface="Times New Roman"/>
                        </a:rPr>
                        <a:t>Distancia</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209550">
                <a:tc>
                  <a:txBody>
                    <a:bodyPr/>
                    <a:lstStyle/>
                    <a:p>
                      <a:pPr algn="l">
                        <a:lnSpc>
                          <a:spcPct val="115000"/>
                        </a:lnSpc>
                        <a:spcAft>
                          <a:spcPts val="0"/>
                        </a:spcAft>
                      </a:pPr>
                      <a:r>
                        <a:rPr lang="es-EC" sz="1100">
                          <a:solidFill>
                            <a:srgbClr val="000000"/>
                          </a:solidFill>
                          <a:latin typeface="Times New Roman"/>
                          <a:ea typeface="Times New Roman"/>
                        </a:rPr>
                        <a:t>Quito Centro-Cumbaya</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a:solidFill>
                            <a:srgbClr val="000000"/>
                          </a:solidFill>
                          <a:latin typeface="Times New Roman"/>
                          <a:ea typeface="Times New Roman"/>
                        </a:rPr>
                        <a:t>13,58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9550">
                <a:tc>
                  <a:txBody>
                    <a:bodyPr/>
                    <a:lstStyle/>
                    <a:p>
                      <a:pPr algn="l">
                        <a:lnSpc>
                          <a:spcPct val="115000"/>
                        </a:lnSpc>
                        <a:spcAft>
                          <a:spcPts val="0"/>
                        </a:spcAft>
                      </a:pPr>
                      <a:r>
                        <a:rPr lang="es-EC" sz="1100">
                          <a:solidFill>
                            <a:srgbClr val="000000"/>
                          </a:solidFill>
                          <a:latin typeface="Times New Roman"/>
                          <a:ea typeface="Times New Roman"/>
                        </a:rPr>
                        <a:t>Cumbaya - Tumbaco</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latin typeface="Times New Roman"/>
                          <a:ea typeface="Times New Roman"/>
                        </a:rPr>
                        <a:t>5,37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9550">
                <a:tc>
                  <a:txBody>
                    <a:bodyPr/>
                    <a:lstStyle/>
                    <a:p>
                      <a:pPr algn="l">
                        <a:lnSpc>
                          <a:spcPct val="115000"/>
                        </a:lnSpc>
                        <a:spcAft>
                          <a:spcPts val="0"/>
                        </a:spcAft>
                      </a:pPr>
                      <a:r>
                        <a:rPr lang="es-EC" sz="1100">
                          <a:solidFill>
                            <a:srgbClr val="000000"/>
                          </a:solidFill>
                          <a:latin typeface="Times New Roman"/>
                          <a:ea typeface="Times New Roman"/>
                        </a:rPr>
                        <a:t>Tumbaco - Puembo </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latin typeface="Times New Roman"/>
                          <a:ea typeface="Times New Roman"/>
                        </a:rPr>
                        <a:t>17,05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9550">
                <a:tc>
                  <a:txBody>
                    <a:bodyPr/>
                    <a:lstStyle/>
                    <a:p>
                      <a:pPr algn="l">
                        <a:lnSpc>
                          <a:spcPct val="115000"/>
                        </a:lnSpc>
                        <a:spcAft>
                          <a:spcPts val="0"/>
                        </a:spcAft>
                      </a:pPr>
                      <a:r>
                        <a:rPr lang="es-EC" sz="1100">
                          <a:solidFill>
                            <a:srgbClr val="000000"/>
                          </a:solidFill>
                          <a:latin typeface="Times New Roman"/>
                          <a:ea typeface="Times New Roman"/>
                        </a:rPr>
                        <a:t>Puembo - Pifo</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latin typeface="Times New Roman"/>
                          <a:ea typeface="Times New Roman"/>
                        </a:rPr>
                        <a:t>8,29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9550">
                <a:tc>
                  <a:txBody>
                    <a:bodyPr/>
                    <a:lstStyle/>
                    <a:p>
                      <a:pPr algn="l">
                        <a:lnSpc>
                          <a:spcPct val="115000"/>
                        </a:lnSpc>
                        <a:spcAft>
                          <a:spcPts val="0"/>
                        </a:spcAft>
                      </a:pPr>
                      <a:r>
                        <a:rPr lang="es-EC" sz="1100">
                          <a:solidFill>
                            <a:srgbClr val="000000"/>
                          </a:solidFill>
                          <a:latin typeface="Times New Roman"/>
                          <a:ea typeface="Times New Roman"/>
                        </a:rPr>
                        <a:t>Pifo - Tababela</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latin typeface="Times New Roman"/>
                          <a:ea typeface="Times New Roman"/>
                        </a:rPr>
                        <a:t>7,29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9550">
                <a:tc>
                  <a:txBody>
                    <a:bodyPr/>
                    <a:lstStyle/>
                    <a:p>
                      <a:pPr algn="l">
                        <a:lnSpc>
                          <a:spcPct val="115000"/>
                        </a:lnSpc>
                        <a:spcAft>
                          <a:spcPts val="0"/>
                        </a:spcAft>
                      </a:pPr>
                      <a:r>
                        <a:rPr lang="es-EC" sz="1100">
                          <a:solidFill>
                            <a:srgbClr val="000000"/>
                          </a:solidFill>
                          <a:latin typeface="Times New Roman"/>
                          <a:ea typeface="Times New Roman"/>
                        </a:rPr>
                        <a:t>Tababela - Aeropuerto</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latin typeface="Times New Roman"/>
                          <a:ea typeface="Times New Roman"/>
                        </a:rPr>
                        <a:t>7,29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9550">
                <a:tc>
                  <a:txBody>
                    <a:bodyPr/>
                    <a:lstStyle/>
                    <a:p>
                      <a:pPr algn="l">
                        <a:lnSpc>
                          <a:spcPct val="115000"/>
                        </a:lnSpc>
                        <a:spcAft>
                          <a:spcPts val="0"/>
                        </a:spcAft>
                      </a:pPr>
                      <a:r>
                        <a:rPr lang="es-EC" sz="1100">
                          <a:solidFill>
                            <a:srgbClr val="000000"/>
                          </a:solidFill>
                          <a:latin typeface="Times New Roman"/>
                          <a:ea typeface="Times New Roman"/>
                        </a:rPr>
                        <a:t>Aeropuerto - Yaruquí</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latin typeface="Times New Roman"/>
                          <a:ea typeface="Times New Roman"/>
                        </a:rPr>
                        <a:t>11,02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9550">
                <a:tc>
                  <a:txBody>
                    <a:bodyPr/>
                    <a:lstStyle/>
                    <a:p>
                      <a:pPr algn="l">
                        <a:lnSpc>
                          <a:spcPct val="115000"/>
                        </a:lnSpc>
                        <a:spcAft>
                          <a:spcPts val="0"/>
                        </a:spcAft>
                      </a:pPr>
                      <a:r>
                        <a:rPr lang="es-EC" sz="1100">
                          <a:solidFill>
                            <a:srgbClr val="000000"/>
                          </a:solidFill>
                          <a:latin typeface="Times New Roman"/>
                          <a:ea typeface="Times New Roman"/>
                        </a:rPr>
                        <a:t>Yaruquí - Checa</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latin typeface="Times New Roman"/>
                          <a:ea typeface="Times New Roman"/>
                        </a:rPr>
                        <a:t>6,98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9550">
                <a:tc>
                  <a:txBody>
                    <a:bodyPr/>
                    <a:lstStyle/>
                    <a:p>
                      <a:pPr algn="l">
                        <a:lnSpc>
                          <a:spcPct val="115000"/>
                        </a:lnSpc>
                        <a:spcAft>
                          <a:spcPts val="0"/>
                        </a:spcAft>
                      </a:pPr>
                      <a:r>
                        <a:rPr lang="es-EC" sz="1100">
                          <a:solidFill>
                            <a:srgbClr val="000000"/>
                          </a:solidFill>
                          <a:latin typeface="Times New Roman"/>
                          <a:ea typeface="Times New Roman"/>
                        </a:rPr>
                        <a:t>Checa - El Quinche</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latin typeface="Times New Roman"/>
                          <a:ea typeface="Times New Roman"/>
                        </a:rPr>
                        <a:t>7,09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9550">
                <a:tc>
                  <a:txBody>
                    <a:bodyPr/>
                    <a:lstStyle/>
                    <a:p>
                      <a:pPr algn="l">
                        <a:lnSpc>
                          <a:spcPct val="115000"/>
                        </a:lnSpc>
                        <a:spcAft>
                          <a:spcPts val="0"/>
                        </a:spcAft>
                      </a:pPr>
                      <a:r>
                        <a:rPr lang="es-EC" sz="1100">
                          <a:solidFill>
                            <a:srgbClr val="000000"/>
                          </a:solidFill>
                          <a:latin typeface="Times New Roman"/>
                          <a:ea typeface="Times New Roman"/>
                        </a:rPr>
                        <a:t>El Quinche - Guayllabamba</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latin typeface="Times New Roman"/>
                          <a:ea typeface="Times New Roman"/>
                        </a:rPr>
                        <a:t>13 km</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9075">
                <a:tc>
                  <a:txBody>
                    <a:bodyPr/>
                    <a:lstStyle/>
                    <a:p>
                      <a:pPr algn="l">
                        <a:lnSpc>
                          <a:spcPct val="115000"/>
                        </a:lnSpc>
                        <a:spcAft>
                          <a:spcPts val="0"/>
                        </a:spcAft>
                      </a:pPr>
                      <a:r>
                        <a:rPr lang="es-EC" sz="1100">
                          <a:solidFill>
                            <a:srgbClr val="000000"/>
                          </a:solidFill>
                          <a:latin typeface="Times New Roman"/>
                          <a:ea typeface="Times New Roman"/>
                        </a:rPr>
                        <a:t>Guayllabamba - Quito</a:t>
                      </a:r>
                      <a:endParaRPr lang="es-EC" sz="120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latin typeface="Times New Roman"/>
                          <a:ea typeface="Times New Roman"/>
                        </a:rPr>
                        <a:t>52 Km</a:t>
                      </a:r>
                      <a:endParaRPr lang="es-EC" sz="1200" dirty="0">
                        <a:latin typeface="Times New Roman"/>
                        <a:ea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19491" name="Picture 1"/>
          <p:cNvPicPr>
            <a:picLocks noChangeAspect="1" noChangeArrowheads="1"/>
          </p:cNvPicPr>
          <p:nvPr/>
        </p:nvPicPr>
        <p:blipFill>
          <a:blip r:embed="rId2" cstate="print"/>
          <a:srcRect/>
          <a:stretch>
            <a:fillRect/>
          </a:stretch>
        </p:blipFill>
        <p:spPr bwMode="auto">
          <a:xfrm>
            <a:off x="3492500" y="2349500"/>
            <a:ext cx="5160963" cy="374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395288" y="-100013"/>
            <a:ext cx="8229600" cy="996951"/>
          </a:xfrm>
        </p:spPr>
        <p:txBody>
          <a:bodyPr/>
          <a:lstStyle/>
          <a:p>
            <a:pPr algn="ctr"/>
            <a:r>
              <a:rPr lang="es-EC" smtClean="0"/>
              <a:t>ADM 1660</a:t>
            </a:r>
          </a:p>
        </p:txBody>
      </p:sp>
      <p:pic>
        <p:nvPicPr>
          <p:cNvPr id="20483" name="Imagen 20"/>
          <p:cNvPicPr>
            <a:picLocks noChangeAspect="1" noChangeArrowheads="1"/>
          </p:cNvPicPr>
          <p:nvPr/>
        </p:nvPicPr>
        <p:blipFill>
          <a:blip r:embed="rId2" cstate="print"/>
          <a:srcRect/>
          <a:stretch>
            <a:fillRect/>
          </a:stretch>
        </p:blipFill>
        <p:spPr bwMode="auto">
          <a:xfrm>
            <a:off x="1692275" y="3141663"/>
            <a:ext cx="5481638" cy="3408362"/>
          </a:xfrm>
          <a:prstGeom prst="rect">
            <a:avLst/>
          </a:prstGeom>
          <a:noFill/>
          <a:ln w="9525">
            <a:noFill/>
            <a:miter lim="800000"/>
            <a:headEnd/>
            <a:tailEnd/>
          </a:ln>
        </p:spPr>
      </p:pic>
      <p:sp>
        <p:nvSpPr>
          <p:cNvPr id="20484" name="2 Marcador de contenido"/>
          <p:cNvSpPr>
            <a:spLocks noGrp="1"/>
          </p:cNvSpPr>
          <p:nvPr>
            <p:ph idx="1"/>
          </p:nvPr>
        </p:nvSpPr>
        <p:spPr>
          <a:xfrm>
            <a:off x="250825" y="1052513"/>
            <a:ext cx="8435975" cy="4984750"/>
          </a:xfrm>
        </p:spPr>
        <p:txBody>
          <a:bodyPr/>
          <a:lstStyle/>
          <a:p>
            <a:pPr>
              <a:buFont typeface="Wingdings 2" pitchFamily="18" charset="2"/>
              <a:buNone/>
            </a:pPr>
            <a:r>
              <a:rPr lang="es-EC" sz="1600" smtClean="0">
                <a:latin typeface="Arial" charset="0"/>
                <a:cs typeface="Arial" charset="0"/>
              </a:rPr>
              <a:t>El equipo ADM 1660 consta con tres tipos de tarjetas de acuerdo a su funcionalidad:</a:t>
            </a:r>
          </a:p>
          <a:p>
            <a:endParaRPr lang="es-EC" sz="1600" smtClean="0">
              <a:latin typeface="Arial" charset="0"/>
              <a:cs typeface="Arial" charset="0"/>
            </a:endParaRPr>
          </a:p>
          <a:p>
            <a:r>
              <a:rPr lang="es-EC" sz="1600" smtClean="0">
                <a:latin typeface="Arial" charset="0"/>
                <a:cs typeface="Arial" charset="0"/>
              </a:rPr>
              <a:t>Las placas “</a:t>
            </a:r>
            <a:r>
              <a:rPr lang="es-EC" sz="1600" b="1" smtClean="0">
                <a:latin typeface="Arial" charset="0"/>
                <a:cs typeface="Arial" charset="0"/>
              </a:rPr>
              <a:t>Access card”  </a:t>
            </a:r>
            <a:r>
              <a:rPr lang="es-EC" sz="1600" smtClean="0">
                <a:latin typeface="Arial" charset="0"/>
                <a:cs typeface="Arial" charset="0"/>
              </a:rPr>
              <a:t>contienen las interfaces de señales físicas (conectores eléctricos).</a:t>
            </a:r>
          </a:p>
          <a:p>
            <a:r>
              <a:rPr lang="es-EC" sz="1600" b="1" smtClean="0">
                <a:latin typeface="Arial" charset="0"/>
                <a:cs typeface="Arial" charset="0"/>
              </a:rPr>
              <a:t>Ports card:</a:t>
            </a:r>
            <a:r>
              <a:rPr lang="es-EC" sz="1600" smtClean="0">
                <a:latin typeface="Arial" charset="0"/>
                <a:cs typeface="Arial" charset="0"/>
              </a:rPr>
              <a:t> placa que contiene el procesamiento de la señal SDH.</a:t>
            </a:r>
          </a:p>
          <a:p>
            <a:r>
              <a:rPr lang="es-EC" sz="1600" b="1" smtClean="0">
                <a:latin typeface="Arial" charset="0"/>
                <a:cs typeface="Arial" charset="0"/>
              </a:rPr>
              <a:t>Módulo (eléctrico u óptico): </a:t>
            </a:r>
            <a:r>
              <a:rPr lang="es-EC" sz="1600" smtClean="0">
                <a:latin typeface="Arial" charset="0"/>
                <a:cs typeface="Arial" charset="0"/>
              </a:rPr>
              <a:t>placa especial plug-in (de pequeñas dimensiones) insertada al frente de algunas placas de puertos SDH.</a:t>
            </a:r>
          </a:p>
          <a:p>
            <a:pPr algn="just">
              <a:spcBef>
                <a:spcPct val="0"/>
              </a:spcBef>
              <a:buFont typeface="Wingdings 2" pitchFamily="18" charset="2"/>
              <a:buNone/>
            </a:pPr>
            <a:endParaRPr lang="es-EC"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8229600" cy="1143000"/>
          </a:xfrm>
        </p:spPr>
        <p:txBody>
          <a:bodyPr>
            <a:normAutofit fontScale="90000"/>
          </a:bodyPr>
          <a:lstStyle/>
          <a:p>
            <a:pPr algn="ctr" fontAlgn="auto">
              <a:spcAft>
                <a:spcPts val="0"/>
              </a:spcAft>
              <a:defRPr/>
            </a:pPr>
            <a:r>
              <a:rPr lang="es-EC" dirty="0" smtClean="0"/>
              <a:t> </a:t>
            </a:r>
            <a:br>
              <a:rPr lang="es-EC" dirty="0" smtClean="0"/>
            </a:br>
            <a:r>
              <a:rPr lang="es-EC" dirty="0" smtClean="0"/>
              <a:t/>
            </a:r>
            <a:br>
              <a:rPr lang="es-EC" dirty="0" smtClean="0"/>
            </a:br>
            <a:r>
              <a:rPr lang="es-EC" dirty="0" smtClean="0"/>
              <a:t/>
            </a:r>
            <a:br>
              <a:rPr lang="es-EC" dirty="0" smtClean="0"/>
            </a:br>
            <a:r>
              <a:rPr lang="es-EC" sz="3600" b="1" dirty="0" smtClean="0">
                <a:latin typeface="Arial" pitchFamily="34" charset="0"/>
                <a:cs typeface="Arial" pitchFamily="34" charset="0"/>
              </a:rPr>
              <a:t>Diagrama Estructural de Rack ADM 1660</a:t>
            </a:r>
            <a:r>
              <a:rPr lang="es-EC" dirty="0" smtClean="0"/>
              <a:t/>
            </a:r>
            <a:br>
              <a:rPr lang="es-EC" dirty="0" smtClean="0"/>
            </a:br>
            <a:endParaRPr lang="es-EC" dirty="0"/>
          </a:p>
        </p:txBody>
      </p:sp>
      <p:pic>
        <p:nvPicPr>
          <p:cNvPr id="21507" name="Picture 3"/>
          <p:cNvPicPr>
            <a:picLocks noGrp="1" noChangeAspect="1" noChangeArrowheads="1"/>
          </p:cNvPicPr>
          <p:nvPr>
            <p:ph idx="1"/>
          </p:nvPr>
        </p:nvPicPr>
        <p:blipFill>
          <a:blip r:embed="rId2" cstate="print"/>
          <a:srcRect/>
          <a:stretch>
            <a:fillRect/>
          </a:stretch>
        </p:blipFill>
        <p:spPr>
          <a:xfrm>
            <a:off x="2124075" y="3284538"/>
            <a:ext cx="5008563" cy="3249612"/>
          </a:xfrm>
          <a:noFill/>
        </p:spPr>
      </p:pic>
      <p:sp>
        <p:nvSpPr>
          <p:cNvPr id="6" name="2 Marcador de contenido"/>
          <p:cNvSpPr txBox="1">
            <a:spLocks/>
          </p:cNvSpPr>
          <p:nvPr/>
        </p:nvSpPr>
        <p:spPr>
          <a:xfrm>
            <a:off x="250825" y="692150"/>
            <a:ext cx="8435975" cy="4984750"/>
          </a:xfrm>
          <a:prstGeom prst="rect">
            <a:avLst/>
          </a:prstGeom>
        </p:spPr>
        <p:txBody>
          <a:bodyPr>
            <a:normAutofit/>
          </a:bodyPr>
          <a:lstStyle/>
          <a:p>
            <a:pPr>
              <a:defRPr/>
            </a:pPr>
            <a:r>
              <a:rPr lang="es-EC" sz="1200" b="1" dirty="0">
                <a:latin typeface="Arial" pitchFamily="34" charset="0"/>
                <a:cs typeface="Arial" pitchFamily="34" charset="0"/>
              </a:rPr>
              <a:t>Área de Acceso</a:t>
            </a:r>
            <a:endParaRPr lang="es-EC" sz="1200" dirty="0">
              <a:latin typeface="Arial" pitchFamily="34" charset="0"/>
              <a:cs typeface="Arial" pitchFamily="34" charset="0"/>
            </a:endParaRPr>
          </a:p>
          <a:p>
            <a:pPr>
              <a:defRPr/>
            </a:pPr>
            <a:r>
              <a:rPr lang="es-EC" sz="1200" dirty="0">
                <a:latin typeface="Arial" pitchFamily="34" charset="0"/>
                <a:cs typeface="Arial" pitchFamily="34" charset="0"/>
              </a:rPr>
              <a:t>Tarjetas de Acceso con módulos ópticos y eléctricos que proporcionan la interfaces físicas para los diferentes tipos de señales. </a:t>
            </a:r>
          </a:p>
          <a:p>
            <a:pPr>
              <a:defRPr/>
            </a:pPr>
            <a:r>
              <a:rPr lang="es-EC" sz="1200" b="1" dirty="0">
                <a:latin typeface="Arial" pitchFamily="34" charset="0"/>
                <a:cs typeface="Arial" pitchFamily="34" charset="0"/>
              </a:rPr>
              <a:t>ACCESS LS.-</a:t>
            </a:r>
            <a:r>
              <a:rPr lang="es-EC" sz="1200" dirty="0">
                <a:latin typeface="Arial" pitchFamily="34" charset="0"/>
                <a:cs typeface="Arial" pitchFamily="34" charset="0"/>
              </a:rPr>
              <a:t> Tarjeta  para puertos de 2 Mb/s. </a:t>
            </a:r>
          </a:p>
          <a:p>
            <a:pPr>
              <a:defRPr/>
            </a:pPr>
            <a:r>
              <a:rPr lang="es-EC" sz="1200" b="1" dirty="0">
                <a:latin typeface="Arial" pitchFamily="34" charset="0"/>
                <a:cs typeface="Arial" pitchFamily="34" charset="0"/>
              </a:rPr>
              <a:t>ACCESS HS.-</a:t>
            </a:r>
            <a:r>
              <a:rPr lang="es-EC" sz="1200" dirty="0">
                <a:latin typeface="Arial" pitchFamily="34" charset="0"/>
                <a:cs typeface="Arial" pitchFamily="34" charset="0"/>
              </a:rPr>
              <a:t> Tarjeta corresponde a puerto de 34 Mb/s, 45 Mb/s, 140 Mb/s, </a:t>
            </a:r>
          </a:p>
          <a:p>
            <a:pPr>
              <a:defRPr/>
            </a:pPr>
            <a:r>
              <a:rPr lang="es-EC" sz="1200" b="1" dirty="0">
                <a:latin typeface="Arial" pitchFamily="34" charset="0"/>
                <a:cs typeface="Arial" pitchFamily="34" charset="0"/>
              </a:rPr>
              <a:t>CONGI.-</a:t>
            </a:r>
            <a:r>
              <a:rPr lang="es-EC" sz="1200" dirty="0">
                <a:latin typeface="Arial" pitchFamily="34" charset="0"/>
                <a:cs typeface="Arial" pitchFamily="34" charset="0"/>
              </a:rPr>
              <a:t>  Tarjeta encargada de la alimentación de energía, de indicar alarmas  locales y remotas  del equipo. </a:t>
            </a:r>
          </a:p>
          <a:p>
            <a:pPr>
              <a:defRPr/>
            </a:pPr>
            <a:r>
              <a:rPr lang="es-EC" sz="1200" b="1" dirty="0">
                <a:latin typeface="Arial" pitchFamily="34" charset="0"/>
                <a:cs typeface="Arial" pitchFamily="34" charset="0"/>
              </a:rPr>
              <a:t>SERVICE.-</a:t>
            </a:r>
            <a:r>
              <a:rPr lang="es-EC" sz="1200" dirty="0">
                <a:latin typeface="Arial" pitchFamily="34" charset="0"/>
                <a:cs typeface="Arial" pitchFamily="34" charset="0"/>
              </a:rPr>
              <a:t> Tarjeta encargada de la sincronización del equipo.</a:t>
            </a:r>
          </a:p>
          <a:p>
            <a:pPr>
              <a:defRPr/>
            </a:pPr>
            <a:r>
              <a:rPr lang="es-EC" sz="1200" dirty="0">
                <a:latin typeface="Arial" pitchFamily="34" charset="0"/>
                <a:cs typeface="Arial" pitchFamily="34" charset="0"/>
              </a:rPr>
              <a:t> </a:t>
            </a:r>
            <a:r>
              <a:rPr lang="es-EC" sz="1200" b="1" dirty="0">
                <a:latin typeface="Arial" pitchFamily="34" charset="0"/>
                <a:cs typeface="Arial" pitchFamily="34" charset="0"/>
              </a:rPr>
              <a:t> </a:t>
            </a:r>
            <a:endParaRPr lang="es-EC" sz="1200" dirty="0">
              <a:latin typeface="Arial" pitchFamily="34" charset="0"/>
              <a:cs typeface="Arial" pitchFamily="34" charset="0"/>
            </a:endParaRPr>
          </a:p>
          <a:p>
            <a:pPr>
              <a:defRPr/>
            </a:pPr>
            <a:r>
              <a:rPr lang="es-EC" sz="1200" b="1" dirty="0">
                <a:latin typeface="Arial" pitchFamily="34" charset="0"/>
                <a:cs typeface="Arial" pitchFamily="34" charset="0"/>
              </a:rPr>
              <a:t>Área Básica</a:t>
            </a:r>
            <a:endParaRPr lang="es-EC" sz="1200" dirty="0">
              <a:latin typeface="Arial" pitchFamily="34" charset="0"/>
              <a:cs typeface="Arial" pitchFamily="34" charset="0"/>
            </a:endParaRPr>
          </a:p>
          <a:p>
            <a:pPr>
              <a:defRPr/>
            </a:pPr>
            <a:r>
              <a:rPr lang="es-EC" sz="1200" b="1" dirty="0">
                <a:latin typeface="Arial" pitchFamily="34" charset="0"/>
                <a:cs typeface="Arial" pitchFamily="34" charset="0"/>
              </a:rPr>
              <a:t>EQUICO.</a:t>
            </a:r>
            <a:r>
              <a:rPr lang="es-EC" sz="1200" dirty="0">
                <a:latin typeface="Arial" pitchFamily="34" charset="0"/>
                <a:cs typeface="Arial" pitchFamily="34" charset="0"/>
              </a:rPr>
              <a:t>-  Tarjeta controladora del equipo y mediante la cual se puede conectar al equipo localmente.</a:t>
            </a:r>
          </a:p>
          <a:p>
            <a:pPr>
              <a:defRPr/>
            </a:pPr>
            <a:r>
              <a:rPr lang="es-EC" sz="1200" b="1" dirty="0">
                <a:latin typeface="Arial" pitchFamily="34" charset="0"/>
                <a:cs typeface="Arial" pitchFamily="34" charset="0"/>
              </a:rPr>
              <a:t>MATRIX.-</a:t>
            </a:r>
            <a:r>
              <a:rPr lang="es-EC" sz="1200" dirty="0">
                <a:latin typeface="Arial" pitchFamily="34" charset="0"/>
                <a:cs typeface="Arial" pitchFamily="34" charset="0"/>
              </a:rPr>
              <a:t> Tarjeta encargada de realizar las </a:t>
            </a:r>
            <a:r>
              <a:rPr lang="es-EC" sz="1200" dirty="0" err="1">
                <a:latin typeface="Arial" pitchFamily="34" charset="0"/>
                <a:cs typeface="Arial" pitchFamily="34" charset="0"/>
              </a:rPr>
              <a:t>cross</a:t>
            </a:r>
            <a:r>
              <a:rPr lang="es-EC" sz="1200" dirty="0">
                <a:latin typeface="Arial" pitchFamily="34" charset="0"/>
                <a:cs typeface="Arial" pitchFamily="34" charset="0"/>
              </a:rPr>
              <a:t>-conexiones para creación de servicio, protección de servicios y algunas tareas de sincronización. </a:t>
            </a:r>
          </a:p>
          <a:p>
            <a:pPr>
              <a:defRPr/>
            </a:pPr>
            <a:r>
              <a:rPr lang="fr-FR" sz="1200" b="1" dirty="0">
                <a:latin typeface="Arial" pitchFamily="34" charset="0"/>
                <a:cs typeface="Arial" pitchFamily="34" charset="0"/>
              </a:rPr>
              <a:t>PORT LS–HS, PORT ENHANCED LS–HS.-</a:t>
            </a:r>
            <a:r>
              <a:rPr lang="fr-FR" sz="1200" dirty="0">
                <a:latin typeface="Arial" pitchFamily="34" charset="0"/>
                <a:cs typeface="Arial" pitchFamily="34" charset="0"/>
              </a:rPr>
              <a:t> </a:t>
            </a:r>
            <a:r>
              <a:rPr lang="es-EC" sz="1200" dirty="0">
                <a:latin typeface="Arial" pitchFamily="34" charset="0"/>
                <a:cs typeface="Arial" pitchFamily="34" charset="0"/>
              </a:rPr>
              <a:t>Tarjetas encargadas de  administrar el tráfico.</a:t>
            </a:r>
          </a:p>
          <a:p>
            <a:pPr marL="274320" indent="-274320" algn="just" fontAlgn="auto">
              <a:spcBef>
                <a:spcPts val="0"/>
              </a:spcBef>
              <a:spcAft>
                <a:spcPts val="0"/>
              </a:spcAft>
              <a:buClr>
                <a:schemeClr val="accent3"/>
              </a:buClr>
              <a:buSzPct val="95000"/>
              <a:buFont typeface="Wingdings 2"/>
              <a:buNone/>
              <a:defRPr/>
            </a:pPr>
            <a:endParaRPr lang="es-EC"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68313" y="333375"/>
            <a:ext cx="8229600" cy="925513"/>
          </a:xfrm>
        </p:spPr>
        <p:txBody>
          <a:bodyPr/>
          <a:lstStyle/>
          <a:p>
            <a:pPr algn="ctr"/>
            <a:r>
              <a:rPr lang="es-EC" sz="3600" smtClean="0">
                <a:latin typeface="Arial" charset="0"/>
                <a:cs typeface="Arial" charset="0"/>
              </a:rPr>
              <a:t>Descripción de Tarjetas ADM 1660</a:t>
            </a:r>
          </a:p>
        </p:txBody>
      </p:sp>
      <p:pic>
        <p:nvPicPr>
          <p:cNvPr id="22531" name="Picture 3"/>
          <p:cNvPicPr>
            <a:picLocks noChangeAspect="1" noChangeArrowheads="1"/>
          </p:cNvPicPr>
          <p:nvPr/>
        </p:nvPicPr>
        <p:blipFill>
          <a:blip r:embed="rId2" cstate="print"/>
          <a:srcRect/>
          <a:stretch>
            <a:fillRect/>
          </a:stretch>
        </p:blipFill>
        <p:spPr bwMode="auto">
          <a:xfrm>
            <a:off x="1908175" y="1412875"/>
            <a:ext cx="5111750"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68313" y="260350"/>
            <a:ext cx="8229600" cy="1071563"/>
          </a:xfrm>
        </p:spPr>
        <p:txBody>
          <a:bodyPr/>
          <a:lstStyle/>
          <a:p>
            <a:pPr algn="ctr"/>
            <a:r>
              <a:rPr lang="es-EC" sz="4000" smtClean="0">
                <a:latin typeface="Arial" charset="0"/>
                <a:cs typeface="Arial" charset="0"/>
              </a:rPr>
              <a:t>Distribución de Tarjetería</a:t>
            </a:r>
          </a:p>
        </p:txBody>
      </p:sp>
      <p:pic>
        <p:nvPicPr>
          <p:cNvPr id="23555" name="Picture 3"/>
          <p:cNvPicPr>
            <a:picLocks noChangeAspect="1" noChangeArrowheads="1"/>
          </p:cNvPicPr>
          <p:nvPr/>
        </p:nvPicPr>
        <p:blipFill>
          <a:blip r:embed="rId2" cstate="print"/>
          <a:srcRect/>
          <a:stretch>
            <a:fillRect/>
          </a:stretch>
        </p:blipFill>
        <p:spPr bwMode="auto">
          <a:xfrm>
            <a:off x="5219700" y="1628775"/>
            <a:ext cx="3030538" cy="4537075"/>
          </a:xfrm>
          <a:prstGeom prst="rect">
            <a:avLst/>
          </a:prstGeom>
          <a:noFill/>
          <a:ln w="9525">
            <a:noFill/>
            <a:miter lim="800000"/>
            <a:headEnd/>
            <a:tailEnd/>
          </a:ln>
        </p:spPr>
      </p:pic>
      <p:pic>
        <p:nvPicPr>
          <p:cNvPr id="23556" name="Picture 4"/>
          <p:cNvPicPr>
            <a:picLocks noChangeAspect="1" noChangeArrowheads="1"/>
          </p:cNvPicPr>
          <p:nvPr/>
        </p:nvPicPr>
        <p:blipFill>
          <a:blip r:embed="rId3" cstate="print"/>
          <a:srcRect/>
          <a:stretch>
            <a:fillRect/>
          </a:stretch>
        </p:blipFill>
        <p:spPr bwMode="auto">
          <a:xfrm>
            <a:off x="1187450" y="1628775"/>
            <a:ext cx="304800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68313" y="836613"/>
            <a:ext cx="8229600" cy="1143000"/>
          </a:xfrm>
        </p:spPr>
        <p:txBody>
          <a:bodyPr/>
          <a:lstStyle/>
          <a:p>
            <a:pPr algn="ctr"/>
            <a:r>
              <a:rPr lang="es-EC" sz="3600" smtClean="0">
                <a:latin typeface="Arial" charset="0"/>
                <a:cs typeface="Arial" charset="0"/>
              </a:rPr>
              <a:t>Matriz  Actual de Tráfico de Interfaces de la Red Anillo Aeropuerto</a:t>
            </a:r>
          </a:p>
        </p:txBody>
      </p:sp>
      <p:pic>
        <p:nvPicPr>
          <p:cNvPr id="24579" name="Picture 3"/>
          <p:cNvPicPr>
            <a:picLocks noChangeAspect="1" noChangeArrowheads="1"/>
          </p:cNvPicPr>
          <p:nvPr/>
        </p:nvPicPr>
        <p:blipFill>
          <a:blip r:embed="rId2" cstate="print"/>
          <a:srcRect/>
          <a:stretch>
            <a:fillRect/>
          </a:stretch>
        </p:blipFill>
        <p:spPr bwMode="auto">
          <a:xfrm>
            <a:off x="215900" y="2781300"/>
            <a:ext cx="8964613"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468313" y="620713"/>
            <a:ext cx="8229600" cy="1143000"/>
          </a:xfrm>
        </p:spPr>
        <p:txBody>
          <a:bodyPr/>
          <a:lstStyle/>
          <a:p>
            <a:pPr algn="ctr"/>
            <a:r>
              <a:rPr lang="es-EC" sz="4400" dirty="0" smtClean="0">
                <a:latin typeface="Arial" charset="0"/>
                <a:cs typeface="Arial" charset="0"/>
              </a:rPr>
              <a:t>ANTECEDENTES</a:t>
            </a:r>
          </a:p>
        </p:txBody>
      </p:sp>
      <p:sp>
        <p:nvSpPr>
          <p:cNvPr id="3" name="2 Marcador de contenido"/>
          <p:cNvSpPr>
            <a:spLocks noGrp="1"/>
          </p:cNvSpPr>
          <p:nvPr>
            <p:ph idx="1"/>
          </p:nvPr>
        </p:nvSpPr>
        <p:spPr/>
        <p:txBody>
          <a:bodyPr>
            <a:normAutofit/>
          </a:bodyPr>
          <a:lstStyle/>
          <a:p>
            <a:pPr marL="274320" indent="-274320" algn="just" fontAlgn="auto">
              <a:spcAft>
                <a:spcPts val="0"/>
              </a:spcAft>
              <a:buClr>
                <a:schemeClr val="accent3"/>
              </a:buClr>
              <a:buFont typeface="Wingdings 2"/>
              <a:buChar char=""/>
              <a:defRPr/>
            </a:pPr>
            <a:endParaRPr lang="es-EC"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Demanda más servicios de mejor calidad</a:t>
            </a: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Traslado del nuevo Aeropuerto a </a:t>
            </a:r>
            <a:r>
              <a:rPr lang="es-EC" dirty="0" err="1" smtClean="0">
                <a:latin typeface="Arial" pitchFamily="34" charset="0"/>
                <a:cs typeface="Arial" pitchFamily="34" charset="0"/>
              </a:rPr>
              <a:t>Tababela</a:t>
            </a:r>
            <a:endParaRPr lang="es-EC"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Petición del cliente para ampliar la Red</a:t>
            </a: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Necesidad de un sistema de gestión Mas amigable</a:t>
            </a: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Versiones de software de equipos y Gestión fuera de producción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539750" y="188913"/>
            <a:ext cx="8229600" cy="854075"/>
          </a:xfrm>
        </p:spPr>
        <p:txBody>
          <a:bodyPr/>
          <a:lstStyle/>
          <a:p>
            <a:pPr algn="ctr"/>
            <a:r>
              <a:rPr lang="es-EC" sz="4000" smtClean="0">
                <a:latin typeface="Arial" charset="0"/>
                <a:cs typeface="Arial" charset="0"/>
              </a:rPr>
              <a:t>Puertos Físicos Ocupados</a:t>
            </a:r>
          </a:p>
        </p:txBody>
      </p:sp>
      <p:pic>
        <p:nvPicPr>
          <p:cNvPr id="25603" name="Imagen 49"/>
          <p:cNvPicPr>
            <a:picLocks noChangeAspect="1" noChangeArrowheads="1"/>
          </p:cNvPicPr>
          <p:nvPr/>
        </p:nvPicPr>
        <p:blipFill>
          <a:blip r:embed="rId2" cstate="print"/>
          <a:srcRect/>
          <a:stretch>
            <a:fillRect/>
          </a:stretch>
        </p:blipFill>
        <p:spPr bwMode="auto">
          <a:xfrm>
            <a:off x="1403350" y="1163638"/>
            <a:ext cx="5510213" cy="2520950"/>
          </a:xfrm>
          <a:prstGeom prst="rect">
            <a:avLst/>
          </a:prstGeom>
          <a:noFill/>
          <a:ln w="9525">
            <a:noFill/>
            <a:miter lim="800000"/>
            <a:headEnd/>
            <a:tailEnd/>
          </a:ln>
        </p:spPr>
      </p:pic>
      <p:pic>
        <p:nvPicPr>
          <p:cNvPr id="25604" name="Picture 4"/>
          <p:cNvPicPr>
            <a:picLocks noChangeAspect="1" noChangeArrowheads="1"/>
          </p:cNvPicPr>
          <p:nvPr/>
        </p:nvPicPr>
        <p:blipFill>
          <a:blip r:embed="rId3" cstate="print"/>
          <a:srcRect/>
          <a:stretch>
            <a:fillRect/>
          </a:stretch>
        </p:blipFill>
        <p:spPr bwMode="auto">
          <a:xfrm>
            <a:off x="1331913" y="3860800"/>
            <a:ext cx="5616575"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auto">
              <a:spcAft>
                <a:spcPts val="0"/>
              </a:spcAft>
              <a:defRPr/>
            </a:pPr>
            <a:r>
              <a:rPr lang="es-EC" sz="4000" dirty="0" smtClean="0">
                <a:latin typeface="Arial" pitchFamily="34" charset="0"/>
                <a:cs typeface="Arial" pitchFamily="34" charset="0"/>
              </a:rPr>
              <a:t>Matriz de Tráfico Anillo ETH</a:t>
            </a:r>
            <a:r>
              <a:rPr lang="es-EC" sz="4000" dirty="0" smtClean="0"/>
              <a:t/>
            </a:r>
            <a:br>
              <a:rPr lang="es-EC" sz="4000" dirty="0" smtClean="0"/>
            </a:br>
            <a:endParaRPr lang="es-EC" sz="4000" dirty="0"/>
          </a:p>
        </p:txBody>
      </p:sp>
      <p:pic>
        <p:nvPicPr>
          <p:cNvPr id="26627" name="Imagen 29"/>
          <p:cNvPicPr>
            <a:picLocks noChangeAspect="1" noChangeArrowheads="1"/>
          </p:cNvPicPr>
          <p:nvPr/>
        </p:nvPicPr>
        <p:blipFill>
          <a:blip r:embed="rId2" cstate="print"/>
          <a:srcRect/>
          <a:stretch>
            <a:fillRect/>
          </a:stretch>
        </p:blipFill>
        <p:spPr bwMode="auto">
          <a:xfrm>
            <a:off x="250825" y="1484313"/>
            <a:ext cx="8569325"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468313" y="476250"/>
            <a:ext cx="8229600" cy="1143000"/>
          </a:xfrm>
        </p:spPr>
        <p:txBody>
          <a:bodyPr/>
          <a:lstStyle/>
          <a:p>
            <a:pPr algn="ctr"/>
            <a:r>
              <a:rPr lang="es-EC" sz="4000" smtClean="0">
                <a:latin typeface="Arial" charset="0"/>
                <a:cs typeface="Arial" charset="0"/>
              </a:rPr>
              <a:t>Matriz de Tráfico Anillo SDH</a:t>
            </a:r>
            <a:endParaRPr lang="es-EC" sz="4000" smtClean="0"/>
          </a:p>
        </p:txBody>
      </p:sp>
      <p:pic>
        <p:nvPicPr>
          <p:cNvPr id="27651" name="Imagen 77"/>
          <p:cNvPicPr>
            <a:picLocks noChangeAspect="1" noChangeArrowheads="1"/>
          </p:cNvPicPr>
          <p:nvPr/>
        </p:nvPicPr>
        <p:blipFill>
          <a:blip r:embed="rId2" cstate="print"/>
          <a:srcRect/>
          <a:stretch>
            <a:fillRect/>
          </a:stretch>
        </p:blipFill>
        <p:spPr bwMode="auto">
          <a:xfrm>
            <a:off x="395288" y="1989138"/>
            <a:ext cx="845185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395288" y="404813"/>
            <a:ext cx="8229600" cy="793750"/>
          </a:xfrm>
        </p:spPr>
        <p:txBody>
          <a:bodyPr/>
          <a:lstStyle/>
          <a:p>
            <a:pPr algn="ctr"/>
            <a:r>
              <a:rPr lang="es-EC" sz="3600" smtClean="0">
                <a:latin typeface="Arial" charset="0"/>
                <a:cs typeface="Arial" charset="0"/>
              </a:rPr>
              <a:t>Sistema de Gestión Actual</a:t>
            </a:r>
          </a:p>
        </p:txBody>
      </p:sp>
      <p:sp>
        <p:nvSpPr>
          <p:cNvPr id="28675" name="2 Marcador de contenido"/>
          <p:cNvSpPr>
            <a:spLocks noGrp="1"/>
          </p:cNvSpPr>
          <p:nvPr>
            <p:ph idx="1"/>
          </p:nvPr>
        </p:nvSpPr>
        <p:spPr>
          <a:xfrm>
            <a:off x="539750" y="1484313"/>
            <a:ext cx="8229600" cy="4389437"/>
          </a:xfrm>
        </p:spPr>
        <p:txBody>
          <a:bodyPr/>
          <a:lstStyle/>
          <a:p>
            <a:r>
              <a:rPr lang="es-EC" smtClean="0">
                <a:latin typeface="Arial" charset="0"/>
                <a:cs typeface="Arial" charset="0"/>
              </a:rPr>
              <a:t>Formado por dos Servidores: 1 Máster y 1 de presentación </a:t>
            </a:r>
          </a:p>
          <a:p>
            <a:r>
              <a:rPr lang="es-EC" smtClean="0">
                <a:latin typeface="Arial" charset="0"/>
                <a:cs typeface="Arial" charset="0"/>
              </a:rPr>
              <a:t>La versión es 8.1-PL1</a:t>
            </a:r>
          </a:p>
        </p:txBody>
      </p:sp>
      <p:pic>
        <p:nvPicPr>
          <p:cNvPr id="28676" name="Picture 3"/>
          <p:cNvPicPr>
            <a:picLocks noChangeAspect="1" noChangeArrowheads="1"/>
          </p:cNvPicPr>
          <p:nvPr/>
        </p:nvPicPr>
        <p:blipFill>
          <a:blip r:embed="rId2" cstate="print"/>
          <a:srcRect/>
          <a:stretch>
            <a:fillRect/>
          </a:stretch>
        </p:blipFill>
        <p:spPr bwMode="auto">
          <a:xfrm>
            <a:off x="1476375" y="3068638"/>
            <a:ext cx="5572125"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47"/>
          <p:cNvPicPr>
            <a:picLocks noChangeAspect="1" noChangeArrowheads="1"/>
          </p:cNvPicPr>
          <p:nvPr/>
        </p:nvPicPr>
        <p:blipFill>
          <a:blip r:embed="rId2" cstate="print"/>
          <a:srcRect/>
          <a:stretch>
            <a:fillRect/>
          </a:stretch>
        </p:blipFill>
        <p:spPr bwMode="auto">
          <a:xfrm>
            <a:off x="1116013" y="188913"/>
            <a:ext cx="6927850" cy="4464050"/>
          </a:xfrm>
          <a:prstGeom prst="rect">
            <a:avLst/>
          </a:prstGeom>
          <a:noFill/>
          <a:ln w="9525">
            <a:noFill/>
            <a:miter lim="800000"/>
            <a:headEnd/>
            <a:tailEnd/>
          </a:ln>
        </p:spPr>
      </p:pic>
      <p:sp>
        <p:nvSpPr>
          <p:cNvPr id="29699" name="4 Rectángulo"/>
          <p:cNvSpPr>
            <a:spLocks noChangeArrowheads="1"/>
          </p:cNvSpPr>
          <p:nvPr/>
        </p:nvSpPr>
        <p:spPr bwMode="auto">
          <a:xfrm>
            <a:off x="900113" y="4797425"/>
            <a:ext cx="5040312" cy="1754188"/>
          </a:xfrm>
          <a:prstGeom prst="rect">
            <a:avLst/>
          </a:prstGeom>
          <a:noFill/>
          <a:ln w="9525">
            <a:noFill/>
            <a:miter lim="800000"/>
            <a:headEnd/>
            <a:tailEnd/>
          </a:ln>
        </p:spPr>
        <p:txBody>
          <a:bodyPr>
            <a:spAutoFit/>
          </a:bodyPr>
          <a:lstStyle/>
          <a:p>
            <a:r>
              <a:rPr lang="es-EC">
                <a:latin typeface="Arial" charset="0"/>
                <a:cs typeface="Arial" charset="0"/>
              </a:rPr>
              <a:t>La arquitectura esta compuesta por:</a:t>
            </a:r>
          </a:p>
          <a:p>
            <a:endParaRPr lang="es-EC">
              <a:latin typeface="Arial" charset="0"/>
              <a:cs typeface="Arial" charset="0"/>
            </a:endParaRPr>
          </a:p>
          <a:p>
            <a:pPr>
              <a:buFont typeface="Arial" charset="0"/>
              <a:buChar char="•"/>
            </a:pPr>
            <a:r>
              <a:rPr lang="es-EC">
                <a:latin typeface="Arial" charset="0"/>
                <a:cs typeface="Arial" charset="0"/>
              </a:rPr>
              <a:t> Interfaz de Usuario </a:t>
            </a:r>
            <a:r>
              <a:rPr lang="es-EC" b="1">
                <a:latin typeface="Arial" charset="0"/>
                <a:cs typeface="Arial" charset="0"/>
              </a:rPr>
              <a:t>(1350-OMS GUI)</a:t>
            </a:r>
          </a:p>
          <a:p>
            <a:pPr>
              <a:buFont typeface="Arial" charset="0"/>
              <a:buChar char="•"/>
            </a:pPr>
            <a:r>
              <a:rPr lang="es-EC">
                <a:latin typeface="Arial" charset="0"/>
                <a:cs typeface="Arial" charset="0"/>
              </a:rPr>
              <a:t> Gestión a Nivel de Elemento de Red </a:t>
            </a:r>
            <a:r>
              <a:rPr lang="es-EC" b="1">
                <a:latin typeface="Arial" charset="0"/>
                <a:cs typeface="Arial" charset="0"/>
              </a:rPr>
              <a:t>(EML)</a:t>
            </a:r>
          </a:p>
          <a:p>
            <a:pPr>
              <a:buFont typeface="Arial" charset="0"/>
              <a:buChar char="•"/>
            </a:pPr>
            <a:r>
              <a:rPr lang="es-EC">
                <a:latin typeface="Arial" charset="0"/>
                <a:cs typeface="Arial" charset="0"/>
              </a:rPr>
              <a:t> Gestión a Nivel de Sub-Red </a:t>
            </a:r>
            <a:r>
              <a:rPr lang="es-EC" b="1">
                <a:latin typeface="Arial" charset="0"/>
                <a:cs typeface="Arial" charset="0"/>
              </a:rPr>
              <a:t>(NML)</a:t>
            </a:r>
          </a:p>
          <a:p>
            <a:pPr>
              <a:buFont typeface="Arial" charset="0"/>
              <a:buChar char="•"/>
            </a:pPr>
            <a:endParaRPr lang="es-EC"/>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620713"/>
            <a:ext cx="8229600" cy="1143000"/>
          </a:xfrm>
        </p:spPr>
        <p:txBody>
          <a:bodyPr>
            <a:normAutofit fontScale="90000"/>
          </a:bodyPr>
          <a:lstStyle/>
          <a:p>
            <a:pPr algn="ctr" fontAlgn="auto">
              <a:spcAft>
                <a:spcPts val="0"/>
              </a:spcAft>
              <a:defRPr/>
            </a:pPr>
            <a:r>
              <a:rPr lang="es-EC" sz="4000" b="1" dirty="0" smtClean="0">
                <a:latin typeface="Arial" pitchFamily="34" charset="0"/>
                <a:cs typeface="Arial" pitchFamily="34" charset="0"/>
              </a:rPr>
              <a:t>Aplicaciones del Sistema 1350OMS</a:t>
            </a:r>
            <a:r>
              <a:rPr lang="es-EC" b="1" dirty="0" smtClean="0"/>
              <a:t/>
            </a:r>
            <a:br>
              <a:rPr lang="es-EC" b="1" dirty="0" smtClean="0"/>
            </a:br>
            <a:endParaRPr lang="es-EC" dirty="0"/>
          </a:p>
        </p:txBody>
      </p:sp>
      <p:sp>
        <p:nvSpPr>
          <p:cNvPr id="3" name="2 Marcador de contenido"/>
          <p:cNvSpPr>
            <a:spLocks noGrp="1"/>
          </p:cNvSpPr>
          <p:nvPr>
            <p:ph idx="1"/>
          </p:nvPr>
        </p:nvSpPr>
        <p:spPr>
          <a:xfrm>
            <a:off x="395288" y="1844675"/>
            <a:ext cx="8229600" cy="4767263"/>
          </a:xfrm>
        </p:spPr>
        <p:txBody>
          <a:bodyPr>
            <a:normAutofit fontScale="77500" lnSpcReduction="20000"/>
          </a:bodyPr>
          <a:lstStyle/>
          <a:p>
            <a:pPr marL="274320" indent="-274320" algn="just" fontAlgn="auto">
              <a:spcAft>
                <a:spcPts val="0"/>
              </a:spcAft>
              <a:buClr>
                <a:schemeClr val="accent3"/>
              </a:buClr>
              <a:buFont typeface="Wingdings 2"/>
              <a:buNone/>
              <a:defRPr/>
            </a:pPr>
            <a:r>
              <a:rPr lang="es-ES" sz="2100" b="1" i="1" dirty="0" smtClean="0">
                <a:latin typeface="Arial" pitchFamily="34" charset="0"/>
                <a:cs typeface="Arial" pitchFamily="34" charset="0"/>
              </a:rPr>
              <a:t>EML</a:t>
            </a:r>
            <a:endParaRPr lang="es-EC" sz="21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S" sz="2100" dirty="0" smtClean="0">
                <a:latin typeface="Arial" pitchFamily="34" charset="0"/>
                <a:cs typeface="Arial" pitchFamily="34" charset="0"/>
              </a:rPr>
              <a:t>     Permite la gestión a nivel de elementos a ambos tipos de equipos  Alcatel-</a:t>
            </a:r>
            <a:r>
              <a:rPr lang="es-ES" sz="2100" dirty="0" err="1" smtClean="0">
                <a:latin typeface="Arial" pitchFamily="34" charset="0"/>
                <a:cs typeface="Arial" pitchFamily="34" charset="0"/>
              </a:rPr>
              <a:t>Lucent</a:t>
            </a:r>
            <a:r>
              <a:rPr lang="es-ES" sz="2100" dirty="0" smtClean="0">
                <a:latin typeface="Arial" pitchFamily="34" charset="0"/>
                <a:cs typeface="Arial" pitchFamily="34" charset="0"/>
              </a:rPr>
              <a:t> </a:t>
            </a:r>
            <a:r>
              <a:rPr lang="es-ES" sz="2100" i="1" dirty="0" smtClean="0">
                <a:latin typeface="Arial" pitchFamily="34" charset="0"/>
                <a:cs typeface="Arial" pitchFamily="34" charset="0"/>
              </a:rPr>
              <a:t>ANSI</a:t>
            </a:r>
            <a:r>
              <a:rPr lang="es-ES" sz="2100" dirty="0" smtClean="0">
                <a:latin typeface="Arial" pitchFamily="34" charset="0"/>
                <a:cs typeface="Arial" pitchFamily="34" charset="0"/>
              </a:rPr>
              <a:t> y </a:t>
            </a:r>
            <a:r>
              <a:rPr lang="es-ES" sz="2100" i="1" dirty="0" smtClean="0">
                <a:latin typeface="Arial" pitchFamily="34" charset="0"/>
                <a:cs typeface="Arial" pitchFamily="34" charset="0"/>
              </a:rPr>
              <a:t>ETSI</a:t>
            </a:r>
            <a:r>
              <a:rPr lang="es-ES" sz="2100" dirty="0" smtClean="0">
                <a:latin typeface="Arial" pitchFamily="34" charset="0"/>
                <a:cs typeface="Arial" pitchFamily="34" charset="0"/>
              </a:rPr>
              <a:t> </a:t>
            </a:r>
            <a:r>
              <a:rPr lang="es-ES" sz="2100" i="1" dirty="0" err="1" smtClean="0">
                <a:latin typeface="Arial" pitchFamily="34" charset="0"/>
                <a:cs typeface="Arial" pitchFamily="34" charset="0"/>
              </a:rPr>
              <a:t>NEs</a:t>
            </a:r>
            <a:r>
              <a:rPr lang="es-ES" sz="2100" dirty="0" smtClean="0">
                <a:latin typeface="Arial" pitchFamily="34" charset="0"/>
                <a:cs typeface="Arial" pitchFamily="34" charset="0"/>
              </a:rPr>
              <a:t>. </a:t>
            </a:r>
          </a:p>
          <a:p>
            <a:pPr marL="274320" indent="-274320" algn="just" fontAlgn="auto">
              <a:spcAft>
                <a:spcPts val="0"/>
              </a:spcAft>
              <a:buClr>
                <a:schemeClr val="accent3"/>
              </a:buClr>
              <a:buFont typeface="Wingdings 2"/>
              <a:buNone/>
              <a:defRPr/>
            </a:pPr>
            <a:endParaRPr lang="es-ES" sz="21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S" sz="2100" b="1" i="1" dirty="0" smtClean="0">
                <a:latin typeface="Arial" pitchFamily="34" charset="0"/>
                <a:cs typeface="Arial" pitchFamily="34" charset="0"/>
              </a:rPr>
              <a:t>SDH</a:t>
            </a:r>
            <a:endParaRPr lang="es-EC" sz="21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C" sz="2100" dirty="0" smtClean="0">
                <a:latin typeface="Arial" pitchFamily="34" charset="0"/>
                <a:cs typeface="Arial" pitchFamily="34" charset="0"/>
              </a:rPr>
              <a:t>     Maneja la capa de gestión de red de la jerarquía digital síncrona (SDH) junto con el aprovisionamiento, correlación de alarmas y monitoreo de desempeño SDH. </a:t>
            </a:r>
          </a:p>
          <a:p>
            <a:pPr marL="274320" indent="-274320" algn="just" fontAlgn="auto">
              <a:spcAft>
                <a:spcPts val="0"/>
              </a:spcAft>
              <a:buClr>
                <a:schemeClr val="accent3"/>
              </a:buClr>
              <a:buFont typeface="Wingdings 2"/>
              <a:buNone/>
              <a:defRPr/>
            </a:pPr>
            <a:endParaRPr lang="es-EC" sz="21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S" sz="2100" b="1" i="1" dirty="0" smtClean="0">
                <a:latin typeface="Arial" pitchFamily="34" charset="0"/>
                <a:cs typeface="Arial" pitchFamily="34" charset="0"/>
              </a:rPr>
              <a:t>PKT</a:t>
            </a:r>
            <a:endParaRPr lang="es-EC" sz="21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S" sz="2100" dirty="0" smtClean="0">
                <a:latin typeface="Arial" pitchFamily="34" charset="0"/>
                <a:cs typeface="Arial" pitchFamily="34" charset="0"/>
              </a:rPr>
              <a:t>     Maneja la capa de gestión para la red Ethernet junto con el aprovisionamiento,  correlación de alarmas, y el monitoreo de desempeño de los servicios  </a:t>
            </a:r>
            <a:r>
              <a:rPr lang="es-ES" sz="2100" i="1" dirty="0" smtClean="0">
                <a:latin typeface="Arial" pitchFamily="34" charset="0"/>
                <a:cs typeface="Arial" pitchFamily="34" charset="0"/>
              </a:rPr>
              <a:t>Ethernet</a:t>
            </a:r>
            <a:r>
              <a:rPr lang="es-ES" sz="2100" dirty="0" smtClean="0">
                <a:latin typeface="Arial" pitchFamily="34" charset="0"/>
                <a:cs typeface="Arial" pitchFamily="34" charset="0"/>
              </a:rPr>
              <a:t>. Dentro de los servicios </a:t>
            </a:r>
            <a:r>
              <a:rPr lang="es-ES" sz="2100" i="1" dirty="0" smtClean="0">
                <a:latin typeface="Arial" pitchFamily="34" charset="0"/>
                <a:cs typeface="Arial" pitchFamily="34" charset="0"/>
              </a:rPr>
              <a:t>Ethernet</a:t>
            </a:r>
            <a:r>
              <a:rPr lang="es-ES" sz="2100" dirty="0" smtClean="0">
                <a:latin typeface="Arial" pitchFamily="34" charset="0"/>
                <a:cs typeface="Arial" pitchFamily="34" charset="0"/>
              </a:rPr>
              <a:t>  se incluyen:  </a:t>
            </a:r>
            <a:r>
              <a:rPr lang="es-ES" sz="2100" i="1" dirty="0" err="1" smtClean="0">
                <a:latin typeface="Arial" pitchFamily="34" charset="0"/>
                <a:cs typeface="Arial" pitchFamily="34" charset="0"/>
              </a:rPr>
              <a:t>Multi-Protocol</a:t>
            </a:r>
            <a:r>
              <a:rPr lang="es-ES" sz="2100" i="1" dirty="0" smtClean="0">
                <a:latin typeface="Arial" pitchFamily="34" charset="0"/>
                <a:cs typeface="Arial" pitchFamily="34" charset="0"/>
              </a:rPr>
              <a:t> </a:t>
            </a:r>
            <a:r>
              <a:rPr lang="es-ES" sz="2100" i="1" dirty="0" err="1" smtClean="0">
                <a:latin typeface="Arial" pitchFamily="34" charset="0"/>
                <a:cs typeface="Arial" pitchFamily="34" charset="0"/>
              </a:rPr>
              <a:t>Label</a:t>
            </a:r>
            <a:r>
              <a:rPr lang="es-ES" sz="2100" i="1" dirty="0" smtClean="0">
                <a:latin typeface="Arial" pitchFamily="34" charset="0"/>
                <a:cs typeface="Arial" pitchFamily="34" charset="0"/>
              </a:rPr>
              <a:t> </a:t>
            </a:r>
            <a:r>
              <a:rPr lang="es-ES" sz="2100" i="1" dirty="0" err="1" smtClean="0">
                <a:latin typeface="Arial" pitchFamily="34" charset="0"/>
                <a:cs typeface="Arial" pitchFamily="34" charset="0"/>
              </a:rPr>
              <a:t>Switching</a:t>
            </a:r>
            <a:r>
              <a:rPr lang="es-ES" sz="2100" i="1" dirty="0" smtClean="0">
                <a:latin typeface="Arial" pitchFamily="34" charset="0"/>
                <a:cs typeface="Arial" pitchFamily="34" charset="0"/>
              </a:rPr>
              <a:t> (MPLS)</a:t>
            </a:r>
            <a:r>
              <a:rPr lang="es-ES" sz="2100" dirty="0" smtClean="0">
                <a:latin typeface="Arial" pitchFamily="34" charset="0"/>
                <a:cs typeface="Arial" pitchFamily="34" charset="0"/>
              </a:rPr>
              <a:t>, </a:t>
            </a:r>
            <a:r>
              <a:rPr lang="es-ES" sz="2100" i="1" dirty="0" smtClean="0">
                <a:latin typeface="Arial" pitchFamily="34" charset="0"/>
                <a:cs typeface="Arial" pitchFamily="34" charset="0"/>
              </a:rPr>
              <a:t>Transporte-</a:t>
            </a:r>
            <a:r>
              <a:rPr lang="es-ES" sz="2100" i="1" dirty="0" err="1" smtClean="0">
                <a:latin typeface="Arial" pitchFamily="34" charset="0"/>
                <a:cs typeface="Arial" pitchFamily="34" charset="0"/>
              </a:rPr>
              <a:t>Multi</a:t>
            </a:r>
            <a:r>
              <a:rPr lang="es-ES" sz="2100" i="1" dirty="0" smtClean="0">
                <a:latin typeface="Arial" pitchFamily="34" charset="0"/>
                <a:cs typeface="Arial" pitchFamily="34" charset="0"/>
              </a:rPr>
              <a:t>-</a:t>
            </a:r>
            <a:r>
              <a:rPr lang="es-ES" sz="2100" i="1" dirty="0" err="1" smtClean="0">
                <a:latin typeface="Arial" pitchFamily="34" charset="0"/>
                <a:cs typeface="Arial" pitchFamily="34" charset="0"/>
              </a:rPr>
              <a:t>Protocol</a:t>
            </a:r>
            <a:r>
              <a:rPr lang="es-ES" sz="2100" i="1" dirty="0" smtClean="0">
                <a:latin typeface="Arial" pitchFamily="34" charset="0"/>
                <a:cs typeface="Arial" pitchFamily="34" charset="0"/>
              </a:rPr>
              <a:t> </a:t>
            </a:r>
            <a:r>
              <a:rPr lang="es-ES" sz="2100" i="1" dirty="0" err="1" smtClean="0">
                <a:latin typeface="Arial" pitchFamily="34" charset="0"/>
                <a:cs typeface="Arial" pitchFamily="34" charset="0"/>
              </a:rPr>
              <a:t>Label</a:t>
            </a:r>
            <a:r>
              <a:rPr lang="es-ES" sz="2100" i="1" dirty="0" smtClean="0">
                <a:latin typeface="Arial" pitchFamily="34" charset="0"/>
                <a:cs typeface="Arial" pitchFamily="34" charset="0"/>
              </a:rPr>
              <a:t> Conmutación (T-MPLS)</a:t>
            </a:r>
            <a:r>
              <a:rPr lang="es-ES" sz="2100" dirty="0" smtClean="0">
                <a:latin typeface="Arial" pitchFamily="34" charset="0"/>
                <a:cs typeface="Arial" pitchFamily="34" charset="0"/>
              </a:rPr>
              <a:t>, servicios tipo </a:t>
            </a:r>
            <a:r>
              <a:rPr lang="es-ES" sz="2100" dirty="0" err="1" smtClean="0">
                <a:latin typeface="Arial" pitchFamily="34" charset="0"/>
                <a:cs typeface="Arial" pitchFamily="34" charset="0"/>
              </a:rPr>
              <a:t>brige</a:t>
            </a:r>
            <a:r>
              <a:rPr lang="es-ES" sz="2100" dirty="0" smtClean="0">
                <a:latin typeface="Arial" pitchFamily="34" charset="0"/>
                <a:cs typeface="Arial" pitchFamily="34" charset="0"/>
              </a:rPr>
              <a:t>, servicio de tráfico orientado a la conexión, y </a:t>
            </a:r>
            <a:r>
              <a:rPr lang="es-ES" sz="2100" i="1" dirty="0" err="1" smtClean="0">
                <a:latin typeface="Arial" pitchFamily="34" charset="0"/>
                <a:cs typeface="Arial" pitchFamily="34" charset="0"/>
              </a:rPr>
              <a:t>packet</a:t>
            </a:r>
            <a:r>
              <a:rPr lang="es-ES" sz="2100" i="1" dirty="0" smtClean="0">
                <a:latin typeface="Arial" pitchFamily="34" charset="0"/>
                <a:cs typeface="Arial" pitchFamily="34" charset="0"/>
              </a:rPr>
              <a:t> </a:t>
            </a:r>
            <a:r>
              <a:rPr lang="es-ES" sz="2100" i="1" dirty="0" err="1" smtClean="0">
                <a:latin typeface="Arial" pitchFamily="34" charset="0"/>
                <a:cs typeface="Arial" pitchFamily="34" charset="0"/>
              </a:rPr>
              <a:t>rings</a:t>
            </a:r>
            <a:r>
              <a:rPr lang="es-ES" sz="2100" dirty="0" smtClean="0">
                <a:latin typeface="Arial" pitchFamily="34" charset="0"/>
                <a:cs typeface="Arial" pitchFamily="34" charset="0"/>
              </a:rPr>
              <a:t>. </a:t>
            </a:r>
            <a:endParaRPr lang="es-EC" sz="21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endParaRPr lang="es-EC" sz="21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S" sz="2100" b="1" i="1" dirty="0" smtClean="0">
                <a:latin typeface="Arial" pitchFamily="34" charset="0"/>
                <a:cs typeface="Arial" pitchFamily="34" charset="0"/>
              </a:rPr>
              <a:t> HA</a:t>
            </a:r>
            <a:endParaRPr lang="es-EC" sz="21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S" sz="2100" dirty="0" smtClean="0">
                <a:latin typeface="Arial" pitchFamily="34" charset="0"/>
                <a:cs typeface="Arial" pitchFamily="34" charset="0"/>
              </a:rPr>
              <a:t>     Permite poder configurar la protección para los servidores, es decir permite establecer servidores principales  y de respaldo, en caso de alguna falla la conmutación automática  garantiza el funcionamiento correcto de la aplicación.</a:t>
            </a:r>
            <a:endParaRPr lang="es-EC" sz="2100" dirty="0" smtClean="0">
              <a:latin typeface="Arial" pitchFamily="34" charset="0"/>
              <a:cs typeface="Arial" pitchFamily="34" charset="0"/>
            </a:endParaRPr>
          </a:p>
          <a:p>
            <a:pPr marL="274320" indent="-274320" fontAlgn="auto">
              <a:spcAft>
                <a:spcPts val="0"/>
              </a:spcAft>
              <a:buClr>
                <a:schemeClr val="accent3"/>
              </a:buClr>
              <a:buFont typeface="Wingdings 2"/>
              <a:buNone/>
              <a:defRPr/>
            </a:pPr>
            <a:endParaRPr lang="es-EC" sz="1800" dirty="0" smtClean="0"/>
          </a:p>
          <a:p>
            <a:pPr marL="274320" indent="-274320" fontAlgn="auto">
              <a:spcAft>
                <a:spcPts val="0"/>
              </a:spcAft>
              <a:buClr>
                <a:schemeClr val="accent3"/>
              </a:buClr>
              <a:buFont typeface="Wingdings 2"/>
              <a:buNone/>
              <a:defRPr/>
            </a:pPr>
            <a:endParaRPr lang="es-EC"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395288" y="549275"/>
            <a:ext cx="8229600" cy="719138"/>
          </a:xfrm>
        </p:spPr>
        <p:txBody>
          <a:bodyPr/>
          <a:lstStyle/>
          <a:p>
            <a:pPr algn="ctr"/>
            <a:r>
              <a:rPr lang="es-EC" sz="4000" smtClean="0">
                <a:latin typeface="Arial" charset="0"/>
                <a:cs typeface="Arial" charset="0"/>
              </a:rPr>
              <a:t>Funcionalidades de Gestión</a:t>
            </a:r>
          </a:p>
        </p:txBody>
      </p:sp>
      <p:sp>
        <p:nvSpPr>
          <p:cNvPr id="3" name="2 Marcador de contenido"/>
          <p:cNvSpPr>
            <a:spLocks noGrp="1"/>
          </p:cNvSpPr>
          <p:nvPr>
            <p:ph idx="1"/>
          </p:nvPr>
        </p:nvSpPr>
        <p:spPr>
          <a:xfrm>
            <a:off x="395288" y="1700213"/>
            <a:ext cx="8229600" cy="4840287"/>
          </a:xfrm>
        </p:spPr>
        <p:txBody>
          <a:bodyPr>
            <a:normAutofit fontScale="62500" lnSpcReduction="20000"/>
          </a:bodyPr>
          <a:lstStyle/>
          <a:p>
            <a:pPr marL="274320" indent="-274320" fontAlgn="auto">
              <a:spcAft>
                <a:spcPts val="0"/>
              </a:spcAft>
              <a:buClr>
                <a:schemeClr val="accent3"/>
              </a:buClr>
              <a:buFont typeface="Wingdings 2"/>
              <a:buNone/>
              <a:defRPr/>
            </a:pPr>
            <a:r>
              <a:rPr lang="es-EC" b="1" dirty="0" smtClean="0">
                <a:latin typeface="Arial" pitchFamily="34" charset="0"/>
                <a:cs typeface="Arial" pitchFamily="34" charset="0"/>
              </a:rPr>
              <a:t>Funcionalidades de Operación</a:t>
            </a:r>
          </a:p>
          <a:p>
            <a:pPr marL="274320" indent="-274320" fontAlgn="auto">
              <a:spcAft>
                <a:spcPts val="0"/>
              </a:spcAft>
              <a:buClr>
                <a:schemeClr val="accent3"/>
              </a:buClr>
              <a:buFont typeface="Wingdings 2"/>
              <a:buChar char=""/>
              <a:defRPr/>
            </a:pP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Descubrimiento de la red (nodos, enlaces y servicios).</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Recolección de datos de desempeño de servicios.</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Administración y configuración de protecciones y </a:t>
            </a:r>
            <a:r>
              <a:rPr lang="es-EC" dirty="0" err="1" smtClean="0">
                <a:latin typeface="Arial" pitchFamily="34" charset="0"/>
                <a:cs typeface="Arial" pitchFamily="34" charset="0"/>
              </a:rPr>
              <a:t>cross</a:t>
            </a:r>
            <a:r>
              <a:rPr lang="es-EC" dirty="0" smtClean="0">
                <a:latin typeface="Arial" pitchFamily="34" charset="0"/>
                <a:cs typeface="Arial" pitchFamily="34" charset="0"/>
              </a:rPr>
              <a:t>-conexiones.</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Indicadores de estados, presenta alarmas y eventos en tiempo real.</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Creación de servicios TDM, Ethernet punto-punto y punto-multipunto. </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Herramientas de auditoría, para verificación de base de datos.</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Herramienta de búsqueda avanzada.</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Permite Visualizar gráficamente la Topología de la Red.</a:t>
            </a:r>
          </a:p>
          <a:p>
            <a:pPr marL="274320" indent="-274320" fontAlgn="auto">
              <a:spcAft>
                <a:spcPts val="0"/>
              </a:spcAft>
              <a:buClr>
                <a:schemeClr val="accent3"/>
              </a:buClr>
              <a:buFont typeface="Wingdings 2"/>
              <a:buChar char=""/>
              <a:defRPr/>
            </a:pP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C" b="1" dirty="0" smtClean="0">
                <a:latin typeface="Arial" pitchFamily="34" charset="0"/>
                <a:cs typeface="Arial" pitchFamily="34" charset="0"/>
              </a:rPr>
              <a:t>Funcionalidades de Administración</a:t>
            </a:r>
          </a:p>
          <a:p>
            <a:pPr marL="274320" indent="-274320" fontAlgn="auto">
              <a:spcAft>
                <a:spcPts val="0"/>
              </a:spcAft>
              <a:buClr>
                <a:schemeClr val="accent3"/>
              </a:buClr>
              <a:buFont typeface="Wingdings 2"/>
              <a:buNone/>
              <a:defRPr/>
            </a:pP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Administración acceso de usuarios en la aplicación.</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Control de acceso a los elementos de red.</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Monitoreo de la actividad de todos los usuarios en la aplicación.</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Permite realizar </a:t>
            </a:r>
            <a:r>
              <a:rPr lang="es-EC" dirty="0" err="1" smtClean="0">
                <a:latin typeface="Arial" pitchFamily="34" charset="0"/>
                <a:cs typeface="Arial" pitchFamily="34" charset="0"/>
              </a:rPr>
              <a:t>backups</a:t>
            </a:r>
            <a:r>
              <a:rPr lang="es-EC" i="1" dirty="0" smtClean="0">
                <a:latin typeface="Arial" pitchFamily="34" charset="0"/>
                <a:cs typeface="Arial" pitchFamily="34" charset="0"/>
              </a:rPr>
              <a:t> </a:t>
            </a:r>
            <a:r>
              <a:rPr lang="es-EC" dirty="0" smtClean="0">
                <a:latin typeface="Arial" pitchFamily="34" charset="0"/>
                <a:cs typeface="Arial" pitchFamily="34" charset="0"/>
              </a:rPr>
              <a:t>de la red tanto de servicios como de  elementos de red</a:t>
            </a: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Descarga de software hacia los elementos de Red.</a:t>
            </a:r>
          </a:p>
          <a:p>
            <a:pPr marL="274320" indent="-274320" fontAlgn="auto">
              <a:spcAft>
                <a:spcPts val="0"/>
              </a:spcAft>
              <a:buClr>
                <a:schemeClr val="accent3"/>
              </a:buClr>
              <a:buFont typeface="Wingdings 2"/>
              <a:buChar char=""/>
              <a:defRPr/>
            </a:pPr>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68313" y="188913"/>
            <a:ext cx="8229600" cy="936625"/>
          </a:xfrm>
        </p:spPr>
        <p:txBody>
          <a:bodyPr/>
          <a:lstStyle/>
          <a:p>
            <a:pPr algn="ctr"/>
            <a:r>
              <a:rPr lang="es-EC" sz="4000" smtClean="0">
                <a:latin typeface="Arial" charset="0"/>
                <a:cs typeface="Arial" charset="0"/>
              </a:rPr>
              <a:t>Diferencias entre versiones</a:t>
            </a:r>
          </a:p>
        </p:txBody>
      </p:sp>
      <p:sp>
        <p:nvSpPr>
          <p:cNvPr id="32771" name="2 Marcador de contenido"/>
          <p:cNvSpPr>
            <a:spLocks noGrp="1"/>
          </p:cNvSpPr>
          <p:nvPr>
            <p:ph idx="1"/>
          </p:nvPr>
        </p:nvSpPr>
        <p:spPr>
          <a:xfrm>
            <a:off x="395288" y="1773238"/>
            <a:ext cx="8229600" cy="4911725"/>
          </a:xfrm>
        </p:spPr>
        <p:txBody>
          <a:bodyPr/>
          <a:lstStyle/>
          <a:p>
            <a:pPr>
              <a:buFont typeface="Wingdings 2" pitchFamily="18" charset="2"/>
              <a:buNone/>
            </a:pPr>
            <a:r>
              <a:rPr lang="es-EC" b="1" smtClean="0"/>
              <a:t>Interfaz de Usuario</a:t>
            </a:r>
          </a:p>
          <a:p>
            <a:pPr>
              <a:buFont typeface="Wingdings 2" pitchFamily="18" charset="2"/>
              <a:buNone/>
            </a:pPr>
            <a:endParaRPr lang="es-EC" b="1" smtClean="0"/>
          </a:p>
          <a:p>
            <a:pPr>
              <a:buFont typeface="Wingdings 2" pitchFamily="18" charset="2"/>
              <a:buNone/>
            </a:pPr>
            <a:r>
              <a:rPr lang="es-EC" smtClean="0"/>
              <a:t>       </a:t>
            </a:r>
            <a:r>
              <a:rPr lang="es-EC" smtClean="0">
                <a:latin typeface="Arial" charset="0"/>
                <a:cs typeface="Arial" charset="0"/>
              </a:rPr>
              <a:t>Versión 8.1-PL1                             Versión 9.6.9</a:t>
            </a:r>
          </a:p>
        </p:txBody>
      </p:sp>
      <p:pic>
        <p:nvPicPr>
          <p:cNvPr id="32772" name="Imagen 10"/>
          <p:cNvPicPr>
            <a:picLocks noChangeAspect="1" noChangeArrowheads="1"/>
          </p:cNvPicPr>
          <p:nvPr/>
        </p:nvPicPr>
        <p:blipFill>
          <a:blip r:embed="rId2" cstate="print"/>
          <a:srcRect/>
          <a:stretch>
            <a:fillRect/>
          </a:stretch>
        </p:blipFill>
        <p:spPr bwMode="auto">
          <a:xfrm>
            <a:off x="611188" y="3284538"/>
            <a:ext cx="3668712" cy="2665412"/>
          </a:xfrm>
          <a:prstGeom prst="rect">
            <a:avLst/>
          </a:prstGeom>
          <a:noFill/>
          <a:ln w="9525">
            <a:noFill/>
            <a:miter lim="800000"/>
            <a:headEnd/>
            <a:tailEnd/>
          </a:ln>
        </p:spPr>
      </p:pic>
      <p:pic>
        <p:nvPicPr>
          <p:cNvPr id="32773" name="Imagen 16"/>
          <p:cNvPicPr>
            <a:picLocks noChangeAspect="1" noChangeArrowheads="1"/>
          </p:cNvPicPr>
          <p:nvPr/>
        </p:nvPicPr>
        <p:blipFill>
          <a:blip r:embed="rId3" cstate="print"/>
          <a:srcRect/>
          <a:stretch>
            <a:fillRect/>
          </a:stretch>
        </p:blipFill>
        <p:spPr bwMode="auto">
          <a:xfrm>
            <a:off x="4787900" y="3284538"/>
            <a:ext cx="3962400" cy="266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468313" y="333375"/>
            <a:ext cx="8229600" cy="1069975"/>
          </a:xfrm>
        </p:spPr>
        <p:txBody>
          <a:bodyPr/>
          <a:lstStyle/>
          <a:p>
            <a:pPr algn="ctr"/>
            <a:r>
              <a:rPr lang="es-EC" sz="4000" smtClean="0">
                <a:latin typeface="Arial" charset="0"/>
                <a:cs typeface="Arial" charset="0"/>
              </a:rPr>
              <a:t>Diferencias entre versiones</a:t>
            </a:r>
          </a:p>
        </p:txBody>
      </p:sp>
      <p:sp>
        <p:nvSpPr>
          <p:cNvPr id="33795" name="2 Marcador de contenido"/>
          <p:cNvSpPr>
            <a:spLocks noGrp="1"/>
          </p:cNvSpPr>
          <p:nvPr>
            <p:ph idx="1"/>
          </p:nvPr>
        </p:nvSpPr>
        <p:spPr>
          <a:xfrm>
            <a:off x="468313" y="1773238"/>
            <a:ext cx="8229600" cy="4389437"/>
          </a:xfrm>
        </p:spPr>
        <p:txBody>
          <a:bodyPr/>
          <a:lstStyle/>
          <a:p>
            <a:pPr>
              <a:buFont typeface="Wingdings 2" pitchFamily="18" charset="2"/>
              <a:buNone/>
            </a:pPr>
            <a:r>
              <a:rPr lang="es-EC" smtClean="0"/>
              <a:t>ADMs Soportados</a:t>
            </a:r>
          </a:p>
          <a:p>
            <a:pPr>
              <a:buFont typeface="Wingdings 2" pitchFamily="18" charset="2"/>
              <a:buNone/>
            </a:pPr>
            <a:r>
              <a:rPr lang="es-EC" smtClean="0"/>
              <a:t>            </a:t>
            </a:r>
            <a:r>
              <a:rPr lang="es-EC" sz="2400" smtClean="0">
                <a:latin typeface="Arial" charset="0"/>
                <a:cs typeface="Arial" charset="0"/>
              </a:rPr>
              <a:t>Versión 8.1-PL1                 Versión 9.6.9</a:t>
            </a:r>
          </a:p>
          <a:p>
            <a:pPr>
              <a:buFont typeface="Wingdings 2" pitchFamily="18" charset="2"/>
              <a:buNone/>
            </a:pPr>
            <a:r>
              <a:rPr lang="es-EC" smtClean="0"/>
              <a:t>                Versión </a:t>
            </a:r>
          </a:p>
        </p:txBody>
      </p:sp>
      <p:pic>
        <p:nvPicPr>
          <p:cNvPr id="33796" name="Imagen 68"/>
          <p:cNvPicPr>
            <a:picLocks noChangeAspect="1" noChangeArrowheads="1"/>
          </p:cNvPicPr>
          <p:nvPr/>
        </p:nvPicPr>
        <p:blipFill>
          <a:blip r:embed="rId2" cstate="print"/>
          <a:srcRect/>
          <a:stretch>
            <a:fillRect/>
          </a:stretch>
        </p:blipFill>
        <p:spPr bwMode="auto">
          <a:xfrm>
            <a:off x="971550" y="2636838"/>
            <a:ext cx="3095625" cy="3525837"/>
          </a:xfrm>
          <a:prstGeom prst="rect">
            <a:avLst/>
          </a:prstGeom>
          <a:noFill/>
          <a:ln w="9525">
            <a:noFill/>
            <a:miter lim="800000"/>
            <a:headEnd/>
            <a:tailEnd/>
          </a:ln>
        </p:spPr>
      </p:pic>
      <p:pic>
        <p:nvPicPr>
          <p:cNvPr id="33797" name="Imagen 6"/>
          <p:cNvPicPr>
            <a:picLocks noChangeAspect="1" noChangeArrowheads="1"/>
          </p:cNvPicPr>
          <p:nvPr/>
        </p:nvPicPr>
        <p:blipFill>
          <a:blip r:embed="rId3" cstate="print"/>
          <a:srcRect/>
          <a:stretch>
            <a:fillRect/>
          </a:stretch>
        </p:blipFill>
        <p:spPr bwMode="auto">
          <a:xfrm>
            <a:off x="4643438" y="2636838"/>
            <a:ext cx="3241675" cy="349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468313" y="476250"/>
            <a:ext cx="8229600" cy="1011238"/>
          </a:xfrm>
        </p:spPr>
        <p:txBody>
          <a:bodyPr/>
          <a:lstStyle/>
          <a:p>
            <a:pPr algn="ctr"/>
            <a:r>
              <a:rPr lang="es-EC" sz="4000" smtClean="0">
                <a:latin typeface="Arial" charset="0"/>
                <a:cs typeface="Arial" charset="0"/>
              </a:rPr>
              <a:t>Diferencias entre versiones</a:t>
            </a:r>
            <a:endParaRPr lang="es-EC" sz="4000" smtClean="0"/>
          </a:p>
        </p:txBody>
      </p:sp>
      <p:sp>
        <p:nvSpPr>
          <p:cNvPr id="34819" name="2 Marcador de contenido"/>
          <p:cNvSpPr>
            <a:spLocks noGrp="1"/>
          </p:cNvSpPr>
          <p:nvPr>
            <p:ph idx="1"/>
          </p:nvPr>
        </p:nvSpPr>
        <p:spPr/>
        <p:txBody>
          <a:bodyPr/>
          <a:lstStyle/>
          <a:p>
            <a:pPr>
              <a:buFont typeface="Wingdings 2" pitchFamily="18" charset="2"/>
              <a:buNone/>
            </a:pPr>
            <a:r>
              <a:rPr lang="es-EC" sz="2400" smtClean="0">
                <a:latin typeface="Arial" charset="0"/>
                <a:cs typeface="Arial" charset="0"/>
              </a:rPr>
              <a:t>La versión 9.6.9 posee:</a:t>
            </a:r>
          </a:p>
          <a:p>
            <a:endParaRPr lang="es-EC" sz="2400" smtClean="0">
              <a:latin typeface="Arial" charset="0"/>
              <a:cs typeface="Arial" charset="0"/>
            </a:endParaRPr>
          </a:p>
          <a:p>
            <a:r>
              <a:rPr lang="es-EC" sz="2400" smtClean="0">
                <a:latin typeface="Arial" charset="0"/>
                <a:cs typeface="Arial" charset="0"/>
              </a:rPr>
              <a:t>Autodescubrimiento de la Red.</a:t>
            </a:r>
          </a:p>
          <a:p>
            <a:r>
              <a:rPr lang="es-EC" sz="2400" smtClean="0">
                <a:latin typeface="Arial" charset="0"/>
                <a:cs typeface="Arial" charset="0"/>
              </a:rPr>
              <a:t>Herramienta de búsqueda. </a:t>
            </a:r>
          </a:p>
          <a:p>
            <a:r>
              <a:rPr lang="es-EC" sz="2400" smtClean="0">
                <a:latin typeface="Arial" charset="0"/>
                <a:cs typeface="Arial" charset="0"/>
              </a:rPr>
              <a:t>Corrección de fallas en funcionamiento de aplicaciones. </a:t>
            </a:r>
          </a:p>
          <a:p>
            <a:endParaRPr lang="es-EC" sz="2400" smtClean="0">
              <a:latin typeface="Arial" charset="0"/>
              <a:cs typeface="Arial" charset="0"/>
            </a:endParaRPr>
          </a:p>
          <a:p>
            <a:pPr>
              <a:buFont typeface="Wingdings 2" pitchFamily="18" charset="2"/>
              <a:buNone/>
            </a:pPr>
            <a:endParaRPr lang="es-EC"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auto">
              <a:spcAft>
                <a:spcPts val="0"/>
              </a:spcAft>
              <a:defRPr/>
            </a:pPr>
            <a:r>
              <a:rPr lang="es-ES" sz="4400" cap="all" dirty="0" smtClean="0">
                <a:latin typeface="Arial" pitchFamily="34" charset="0"/>
                <a:cs typeface="Arial" pitchFamily="34" charset="0"/>
              </a:rPr>
              <a:t>JUSTIFICACION E IMPORTANCIA</a:t>
            </a:r>
            <a:r>
              <a:rPr lang="es-EC" b="1" cap="all" dirty="0" smtClean="0"/>
              <a:t/>
            </a:r>
            <a:br>
              <a:rPr lang="es-EC" b="1" cap="all" dirty="0" smtClean="0"/>
            </a:br>
            <a:endParaRPr lang="es-EC" dirty="0"/>
          </a:p>
        </p:txBody>
      </p:sp>
      <p:sp>
        <p:nvSpPr>
          <p:cNvPr id="3" name="2 Marcador de contenido"/>
          <p:cNvSpPr>
            <a:spLocks noGrp="1"/>
          </p:cNvSpPr>
          <p:nvPr>
            <p:ph idx="1"/>
          </p:nvPr>
        </p:nvSpPr>
        <p:spPr>
          <a:xfrm>
            <a:off x="468313" y="1484313"/>
            <a:ext cx="8218487" cy="4840287"/>
          </a:xfrm>
        </p:spPr>
        <p:txBody>
          <a:bodyPr>
            <a:normAutofit fontScale="77500" lnSpcReduction="20000"/>
          </a:bodyPr>
          <a:lstStyle/>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Se ha planteado realizar el estudio técnico de la ampliación de  capacidad del Anillo Aeropuerto  al cliente, dicha ampliación contempla migrar la capacidad del Anillo de un STM16 a un STM64  así el cliente  brindará  servicios de mejor calidad específicamente mayor ancho de banda y poder  mejorar la calidad de servicios Triple Play (voz, datos y video). </a:t>
            </a:r>
          </a:p>
          <a:p>
            <a:pPr marL="274320" indent="-274320" algn="just" fontAlgn="auto">
              <a:spcAft>
                <a:spcPts val="0"/>
              </a:spcAft>
              <a:buClr>
                <a:schemeClr val="accent3"/>
              </a:buClr>
              <a:buFont typeface="Wingdings 2"/>
              <a:buNone/>
              <a:defRPr/>
            </a:pPr>
            <a:endParaRPr lang="es-EC"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Junto con el estudio técnico se realizará un estudio de desempeño del sistema de gestión,  para poder analizar  los resultados y proponer una actualización del mismo que permita realizar de manera más fácil y eficiente las operaciones de “Operación y Mantenimiento” de la red. </a:t>
            </a:r>
          </a:p>
          <a:p>
            <a:pPr marL="274320" indent="-274320" algn="just" fontAlgn="auto">
              <a:spcAft>
                <a:spcPts val="0"/>
              </a:spcAft>
              <a:buClr>
                <a:schemeClr val="accent3"/>
              </a:buClr>
              <a:buFont typeface="Wingdings 2"/>
              <a:buNone/>
              <a:defRPr/>
            </a:pPr>
            <a:r>
              <a:rPr lang="es-EC" dirty="0" smtClean="0">
                <a:latin typeface="Arial" pitchFamily="34" charset="0"/>
                <a:cs typeface="Arial" pitchFamily="34" charset="0"/>
              </a:rPr>
              <a:t> </a:t>
            </a: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Para  la empresa Alcatel-</a:t>
            </a:r>
            <a:r>
              <a:rPr lang="es-EC" dirty="0" err="1" smtClean="0">
                <a:latin typeface="Arial" pitchFamily="34" charset="0"/>
                <a:cs typeface="Arial" pitchFamily="34" charset="0"/>
              </a:rPr>
              <a:t>Lucent</a:t>
            </a:r>
            <a:r>
              <a:rPr lang="es-EC" dirty="0" smtClean="0">
                <a:latin typeface="Arial" pitchFamily="34" charset="0"/>
                <a:cs typeface="Arial" pitchFamily="34" charset="0"/>
              </a:rPr>
              <a:t> es un nuevo proyecto el cual genera nuevos ingresos   y la posibilidad de mostrar  la  buena calidad y el excelente desempeño de los equipos, para que el cliente los mire como referencia y los tenga  en cuenta en sus futuros proyectos para otras regiones.</a:t>
            </a:r>
          </a:p>
          <a:p>
            <a:pPr marL="274320" indent="-274320" fontAlgn="auto">
              <a:spcAft>
                <a:spcPts val="0"/>
              </a:spcAft>
              <a:buClr>
                <a:schemeClr val="accent3"/>
              </a:buClr>
              <a:buFont typeface="Wingdings 2"/>
              <a:buChar char=""/>
              <a:defRPr/>
            </a:pP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981075"/>
            <a:ext cx="8229600" cy="1143000"/>
          </a:xfrm>
        </p:spPr>
        <p:txBody>
          <a:bodyPr>
            <a:normAutofit fontScale="90000"/>
          </a:bodyPr>
          <a:lstStyle/>
          <a:p>
            <a:pPr fontAlgn="auto">
              <a:spcAft>
                <a:spcPts val="0"/>
              </a:spcAft>
              <a:defRPr/>
            </a:pPr>
            <a:r>
              <a:rPr lang="es-EC" sz="4400" dirty="0" smtClean="0">
                <a:latin typeface="Arial" pitchFamily="34" charset="0"/>
                <a:cs typeface="Arial" pitchFamily="34" charset="0"/>
              </a:rPr>
              <a:t>Propuesta Técnica Ampliación Anillo</a:t>
            </a:r>
            <a:r>
              <a:rPr lang="es-EC" dirty="0" smtClean="0"/>
              <a:t/>
            </a:r>
            <a:br>
              <a:rPr lang="es-EC" dirty="0" smtClean="0"/>
            </a:br>
            <a:endParaRPr lang="es-EC" dirty="0"/>
          </a:p>
        </p:txBody>
      </p:sp>
      <p:sp>
        <p:nvSpPr>
          <p:cNvPr id="3" name="2 Marcador de contenido"/>
          <p:cNvSpPr>
            <a:spLocks noGrp="1"/>
          </p:cNvSpPr>
          <p:nvPr>
            <p:ph idx="1"/>
          </p:nvPr>
        </p:nvSpPr>
        <p:spPr>
          <a:xfrm>
            <a:off x="468313" y="1989138"/>
            <a:ext cx="8229600" cy="4389437"/>
          </a:xfrm>
        </p:spPr>
        <p:txBody>
          <a:bodyPr>
            <a:normAutofit lnSpcReduction="10000"/>
          </a:bodyPr>
          <a:lstStyle/>
          <a:p>
            <a:pPr marL="274320" indent="-274320" algn="just" fontAlgn="auto">
              <a:spcAft>
                <a:spcPts val="0"/>
              </a:spcAft>
              <a:buClr>
                <a:schemeClr val="accent3"/>
              </a:buClr>
              <a:buFont typeface="Wingdings 2"/>
              <a:buNone/>
              <a:defRPr/>
            </a:pPr>
            <a:r>
              <a:rPr lang="es-ES" dirty="0" smtClean="0"/>
              <a:t>   </a:t>
            </a:r>
            <a:r>
              <a:rPr lang="es-ES" sz="2000" dirty="0" smtClean="0">
                <a:latin typeface="Arial" pitchFamily="34" charset="0"/>
                <a:cs typeface="Arial" pitchFamily="34" charset="0"/>
              </a:rPr>
              <a:t>De acuerdo a la información actual de la red Anillo Aeropuerto, se ha establecido realizar una ampliación a un anillo STM-64  y duplicar la disponibilidad de puertos para creación de servicios FE (</a:t>
            </a:r>
            <a:r>
              <a:rPr lang="es-ES" sz="2000" dirty="0" err="1" smtClean="0">
                <a:latin typeface="Arial" pitchFamily="34" charset="0"/>
                <a:cs typeface="Arial" pitchFamily="34" charset="0"/>
              </a:rPr>
              <a:t>Fasth</a:t>
            </a:r>
            <a:r>
              <a:rPr lang="es-ES" sz="2000" dirty="0" smtClean="0">
                <a:latin typeface="Arial" pitchFamily="34" charset="0"/>
                <a:cs typeface="Arial" pitchFamily="34" charset="0"/>
              </a:rPr>
              <a:t> Ethernet) y GE (</a:t>
            </a:r>
            <a:r>
              <a:rPr lang="es-ES" sz="2000" dirty="0" err="1" smtClean="0">
                <a:latin typeface="Arial" pitchFamily="34" charset="0"/>
                <a:cs typeface="Arial" pitchFamily="34" charset="0"/>
              </a:rPr>
              <a:t>Gigabit</a:t>
            </a:r>
            <a:r>
              <a:rPr lang="es-ES" sz="2000" dirty="0" smtClean="0">
                <a:latin typeface="Arial" pitchFamily="34" charset="0"/>
                <a:cs typeface="Arial" pitchFamily="34" charset="0"/>
              </a:rPr>
              <a:t> Ethernet) ya que de acuerdo a los recursos físicos y lógicos ocupados en la red son los servicios que mayor demanda tienen.</a:t>
            </a:r>
          </a:p>
          <a:p>
            <a:pPr marL="274320" indent="-274320" algn="just" fontAlgn="auto">
              <a:spcAft>
                <a:spcPts val="0"/>
              </a:spcAft>
              <a:buClr>
                <a:schemeClr val="accent3"/>
              </a:buClr>
              <a:buFont typeface="Wingdings 2"/>
              <a:buNone/>
              <a:defRPr/>
            </a:pPr>
            <a:endParaRPr lang="es-ES" sz="20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S" sz="2000" dirty="0" smtClean="0">
                <a:latin typeface="Arial" pitchFamily="34" charset="0"/>
                <a:cs typeface="Arial" pitchFamily="34" charset="0"/>
              </a:rPr>
              <a:t>Ampliación de los siguientes recursos:</a:t>
            </a:r>
          </a:p>
          <a:p>
            <a:pPr marL="274320" indent="-274320" algn="just" fontAlgn="auto">
              <a:spcAft>
                <a:spcPts val="0"/>
              </a:spcAft>
              <a:buClr>
                <a:schemeClr val="accent3"/>
              </a:buClr>
              <a:buFont typeface="Wingdings 2"/>
              <a:buNone/>
              <a:defRPr/>
            </a:pPr>
            <a:endParaRPr lang="es-ES" sz="20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sz="2000" dirty="0" smtClean="0">
                <a:latin typeface="Arial" pitchFamily="34" charset="0"/>
                <a:cs typeface="Arial" pitchFamily="34" charset="0"/>
              </a:rPr>
              <a:t>Ampliación de la red a un STM64</a:t>
            </a:r>
            <a:endParaRPr lang="es-EC" sz="20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sz="2000" dirty="0" smtClean="0">
                <a:latin typeface="Arial" pitchFamily="34" charset="0"/>
                <a:cs typeface="Arial" pitchFamily="34" charset="0"/>
              </a:rPr>
              <a:t>Duplicar cantidad de puertos GE (</a:t>
            </a:r>
            <a:r>
              <a:rPr lang="es-ES" sz="2000" dirty="0" err="1" smtClean="0">
                <a:latin typeface="Arial" pitchFamily="34" charset="0"/>
                <a:cs typeface="Arial" pitchFamily="34" charset="0"/>
              </a:rPr>
              <a:t>Gigabit</a:t>
            </a:r>
            <a:r>
              <a:rPr lang="es-ES" sz="2000" dirty="0" smtClean="0">
                <a:latin typeface="Arial" pitchFamily="34" charset="0"/>
                <a:cs typeface="Arial" pitchFamily="34" charset="0"/>
              </a:rPr>
              <a:t> Ethernet)</a:t>
            </a:r>
            <a:endParaRPr lang="es-EC" sz="20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sz="2000" dirty="0" smtClean="0">
                <a:latin typeface="Arial" pitchFamily="34" charset="0"/>
                <a:cs typeface="Arial" pitchFamily="34" charset="0"/>
              </a:rPr>
              <a:t>Duplicar cantidad de puertos FE (</a:t>
            </a:r>
            <a:r>
              <a:rPr lang="es-ES" sz="2000" dirty="0" err="1" smtClean="0">
                <a:latin typeface="Arial" pitchFamily="34" charset="0"/>
                <a:cs typeface="Arial" pitchFamily="34" charset="0"/>
              </a:rPr>
              <a:t>Fast</a:t>
            </a:r>
            <a:r>
              <a:rPr lang="es-ES" sz="2000" dirty="0" smtClean="0">
                <a:latin typeface="Arial" pitchFamily="34" charset="0"/>
                <a:cs typeface="Arial" pitchFamily="34" charset="0"/>
              </a:rPr>
              <a:t> Ethernet)</a:t>
            </a:r>
            <a:endParaRPr lang="es-EC" sz="20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sz="2000" dirty="0" smtClean="0">
                <a:latin typeface="Arial" pitchFamily="34" charset="0"/>
                <a:cs typeface="Arial" pitchFamily="34" charset="0"/>
              </a:rPr>
              <a:t>Añadir 21 puertos de 2MB  o E1s.</a:t>
            </a:r>
            <a:endParaRPr lang="es-EC" sz="20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endParaRPr lang="es-EC"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C" sz="5400" dirty="0" smtClean="0">
                <a:latin typeface="Arial" pitchFamily="34" charset="0"/>
                <a:cs typeface="Arial" pitchFamily="34" charset="0"/>
              </a:rPr>
              <a:t/>
            </a:r>
            <a:br>
              <a:rPr lang="es-EC" sz="5400" dirty="0" smtClean="0">
                <a:latin typeface="Arial" pitchFamily="34" charset="0"/>
                <a:cs typeface="Arial" pitchFamily="34" charset="0"/>
              </a:rPr>
            </a:br>
            <a:endParaRPr lang="es-EC" dirty="0"/>
          </a:p>
        </p:txBody>
      </p:sp>
      <p:pic>
        <p:nvPicPr>
          <p:cNvPr id="36867" name="Imagen 16"/>
          <p:cNvPicPr>
            <a:picLocks noChangeAspect="1" noChangeArrowheads="1"/>
          </p:cNvPicPr>
          <p:nvPr/>
        </p:nvPicPr>
        <p:blipFill>
          <a:blip r:embed="rId2" cstate="print"/>
          <a:srcRect/>
          <a:stretch>
            <a:fillRect/>
          </a:stretch>
        </p:blipFill>
        <p:spPr bwMode="auto">
          <a:xfrm>
            <a:off x="4572000" y="2276475"/>
            <a:ext cx="4319588" cy="2665413"/>
          </a:xfrm>
          <a:prstGeom prst="rect">
            <a:avLst/>
          </a:prstGeom>
          <a:noFill/>
          <a:ln w="9525">
            <a:noFill/>
            <a:miter lim="800000"/>
            <a:headEnd/>
            <a:tailEnd/>
          </a:ln>
        </p:spPr>
      </p:pic>
      <p:sp>
        <p:nvSpPr>
          <p:cNvPr id="36868" name="4 Rectángulo"/>
          <p:cNvSpPr>
            <a:spLocks noChangeArrowheads="1"/>
          </p:cNvSpPr>
          <p:nvPr/>
        </p:nvSpPr>
        <p:spPr bwMode="auto">
          <a:xfrm>
            <a:off x="250825" y="1628775"/>
            <a:ext cx="5041900" cy="954088"/>
          </a:xfrm>
          <a:prstGeom prst="rect">
            <a:avLst/>
          </a:prstGeom>
          <a:noFill/>
          <a:ln w="9525">
            <a:noFill/>
            <a:miter lim="800000"/>
            <a:headEnd/>
            <a:tailEnd/>
          </a:ln>
        </p:spPr>
        <p:txBody>
          <a:bodyPr>
            <a:spAutoFit/>
          </a:bodyPr>
          <a:lstStyle/>
          <a:p>
            <a:r>
              <a:rPr lang="es-ES" sz="2400">
                <a:latin typeface="Arial" charset="0"/>
                <a:cs typeface="Arial" charset="0"/>
              </a:rPr>
              <a:t>Ampliación de la red a un STM64</a:t>
            </a:r>
          </a:p>
          <a:p>
            <a:endParaRPr lang="es-ES" sz="1600">
              <a:latin typeface="Arial" charset="0"/>
              <a:cs typeface="Arial" charset="0"/>
            </a:endParaRPr>
          </a:p>
          <a:p>
            <a:r>
              <a:rPr lang="es-ES" sz="1600">
                <a:latin typeface="Arial" charset="0"/>
                <a:cs typeface="Arial" charset="0"/>
              </a:rPr>
              <a:t>Tarjetas CO-64</a:t>
            </a:r>
            <a:endParaRPr lang="es-EC" sz="1600">
              <a:latin typeface="Arial" charset="0"/>
              <a:cs typeface="Arial" charset="0"/>
            </a:endParaRPr>
          </a:p>
        </p:txBody>
      </p:sp>
      <p:sp>
        <p:nvSpPr>
          <p:cNvPr id="7" name="1 Título"/>
          <p:cNvSpPr txBox="1">
            <a:spLocks/>
          </p:cNvSpPr>
          <p:nvPr/>
        </p:nvSpPr>
        <p:spPr>
          <a:xfrm>
            <a:off x="395288" y="836613"/>
            <a:ext cx="8229600" cy="1143000"/>
          </a:xfrm>
          <a:prstGeom prst="rect">
            <a:avLst/>
          </a:prstGeom>
        </p:spPr>
        <p:txBody>
          <a:bodyPr lIns="0" rIns="0" bIns="0" anchor="b">
            <a:normAutofit fontScale="90000" lnSpcReduction="20000"/>
          </a:bodyPr>
          <a:lstStyle/>
          <a:p>
            <a:pPr fontAlgn="auto">
              <a:spcAft>
                <a:spcPts val="0"/>
              </a:spcAft>
              <a:defRPr/>
            </a:pPr>
            <a:r>
              <a:rPr lang="es-EC" sz="4400" dirty="0">
                <a:solidFill>
                  <a:schemeClr val="tx2"/>
                </a:solidFill>
                <a:latin typeface="Arial" pitchFamily="34" charset="0"/>
                <a:ea typeface="+mj-ea"/>
                <a:cs typeface="Arial" pitchFamily="34" charset="0"/>
              </a:rPr>
              <a:t>Propuesta Técnica Ampliación Anillo</a:t>
            </a:r>
            <a:r>
              <a:rPr lang="es-EC" sz="5000" dirty="0">
                <a:solidFill>
                  <a:schemeClr val="tx2"/>
                </a:solidFill>
                <a:latin typeface="+mj-lt"/>
                <a:ea typeface="+mj-ea"/>
                <a:cs typeface="+mj-cs"/>
              </a:rPr>
              <a:t/>
            </a:r>
            <a:br>
              <a:rPr lang="es-EC" sz="5000" dirty="0">
                <a:solidFill>
                  <a:schemeClr val="tx2"/>
                </a:solidFill>
                <a:latin typeface="+mj-lt"/>
                <a:ea typeface="+mj-ea"/>
                <a:cs typeface="+mj-cs"/>
              </a:rPr>
            </a:br>
            <a:endParaRPr lang="es-EC" sz="5000" dirty="0">
              <a:solidFill>
                <a:schemeClr val="tx2"/>
              </a:solidFill>
              <a:latin typeface="+mj-lt"/>
              <a:ea typeface="+mj-ea"/>
              <a:cs typeface="+mj-cs"/>
            </a:endParaRPr>
          </a:p>
        </p:txBody>
      </p:sp>
      <p:pic>
        <p:nvPicPr>
          <p:cNvPr id="36870" name="Imagen 2"/>
          <p:cNvPicPr>
            <a:picLocks noChangeAspect="1" noChangeArrowheads="1"/>
          </p:cNvPicPr>
          <p:nvPr/>
        </p:nvPicPr>
        <p:blipFill>
          <a:blip r:embed="rId3" cstate="print"/>
          <a:srcRect/>
          <a:stretch>
            <a:fillRect/>
          </a:stretch>
        </p:blipFill>
        <p:spPr bwMode="auto">
          <a:xfrm>
            <a:off x="179388" y="3500438"/>
            <a:ext cx="430847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Marcador de contenido"/>
          <p:cNvSpPr>
            <a:spLocks noGrp="1"/>
          </p:cNvSpPr>
          <p:nvPr>
            <p:ph idx="1"/>
          </p:nvPr>
        </p:nvSpPr>
        <p:spPr>
          <a:xfrm>
            <a:off x="457200" y="1628775"/>
            <a:ext cx="8229600" cy="4695825"/>
          </a:xfrm>
        </p:spPr>
        <p:txBody>
          <a:bodyPr/>
          <a:lstStyle/>
          <a:p>
            <a:pPr>
              <a:buFont typeface="Wingdings 2" pitchFamily="18" charset="2"/>
              <a:buNone/>
            </a:pPr>
            <a:r>
              <a:rPr lang="es-EC" sz="1600" b="1" smtClean="0">
                <a:latin typeface="Arial" charset="0"/>
                <a:cs typeface="Arial" charset="0"/>
              </a:rPr>
              <a:t>Ampliación Puertos Gigabit Ethernet. </a:t>
            </a:r>
          </a:p>
          <a:p>
            <a:pPr>
              <a:buFont typeface="Wingdings 2" pitchFamily="18" charset="2"/>
              <a:buNone/>
            </a:pPr>
            <a:endParaRPr lang="es-EC" sz="1600" b="1" smtClean="0">
              <a:latin typeface="Arial" charset="0"/>
              <a:cs typeface="Arial" charset="0"/>
            </a:endParaRPr>
          </a:p>
          <a:p>
            <a:pPr>
              <a:buFont typeface="Wingdings 2" pitchFamily="18" charset="2"/>
              <a:buNone/>
            </a:pPr>
            <a:r>
              <a:rPr lang="es-EC" sz="1600" smtClean="0">
                <a:latin typeface="Arial" charset="0"/>
                <a:cs typeface="Arial" charset="0"/>
              </a:rPr>
              <a:t>Módulo </a:t>
            </a:r>
            <a:r>
              <a:rPr lang="es-ES" sz="1600" b="1" i="1" smtClean="0">
                <a:latin typeface="Arial" charset="0"/>
                <a:cs typeface="Arial" charset="0"/>
              </a:rPr>
              <a:t>1000B-LX</a:t>
            </a:r>
            <a:r>
              <a:rPr lang="es-ES" sz="1600" smtClean="0">
                <a:latin typeface="Arial" charset="0"/>
                <a:cs typeface="Arial" charset="0"/>
              </a:rPr>
              <a:t> </a:t>
            </a:r>
            <a:endParaRPr lang="es-EC" sz="1600" smtClean="0">
              <a:latin typeface="Arial" charset="0"/>
              <a:cs typeface="Arial" charset="0"/>
            </a:endParaRPr>
          </a:p>
          <a:p>
            <a:pPr>
              <a:buFont typeface="Wingdings 2" pitchFamily="18" charset="2"/>
              <a:buNone/>
            </a:pPr>
            <a:endParaRPr lang="es-EC" smtClean="0">
              <a:latin typeface="Arial" charset="0"/>
              <a:cs typeface="Arial" charset="0"/>
            </a:endParaRPr>
          </a:p>
        </p:txBody>
      </p:sp>
      <p:sp>
        <p:nvSpPr>
          <p:cNvPr id="4" name="1 Título"/>
          <p:cNvSpPr txBox="1">
            <a:spLocks noGrp="1"/>
          </p:cNvSpPr>
          <p:nvPr>
            <p:ph type="title"/>
          </p:nvPr>
        </p:nvSpPr>
        <p:spPr>
          <a:xfrm>
            <a:off x="395288" y="1341438"/>
            <a:ext cx="8229600" cy="779462"/>
          </a:xfrm>
        </p:spPr>
        <p:txBody>
          <a:bodyPr>
            <a:normAutofit fontScale="90000"/>
          </a:bodyPr>
          <a:lstStyle/>
          <a:p>
            <a:pPr fontAlgn="auto">
              <a:spcAft>
                <a:spcPts val="0"/>
              </a:spcAft>
              <a:defRPr/>
            </a:pPr>
            <a:r>
              <a:rPr lang="es-EC" sz="4400" dirty="0" smtClean="0">
                <a:latin typeface="Arial" pitchFamily="34" charset="0"/>
                <a:cs typeface="Arial" pitchFamily="34" charset="0"/>
              </a:rPr>
              <a:t>Propuesta Técnica Ampliación Anillo</a:t>
            </a:r>
            <a:r>
              <a:rPr lang="es-EC" dirty="0" smtClean="0">
                <a:latin typeface="Arial" pitchFamily="34" charset="0"/>
                <a:cs typeface="Arial" pitchFamily="34" charset="0"/>
              </a:rPr>
              <a:t/>
            </a:r>
            <a:br>
              <a:rPr lang="es-EC" dirty="0" smtClean="0">
                <a:latin typeface="Arial" pitchFamily="34" charset="0"/>
                <a:cs typeface="Arial" pitchFamily="34" charset="0"/>
              </a:rPr>
            </a:br>
            <a:endParaRPr lang="es-EC" dirty="0">
              <a:latin typeface="Arial" pitchFamily="34" charset="0"/>
              <a:cs typeface="Arial" pitchFamily="34" charset="0"/>
            </a:endParaRPr>
          </a:p>
        </p:txBody>
      </p:sp>
      <p:pic>
        <p:nvPicPr>
          <p:cNvPr id="37892" name="Imagen 3"/>
          <p:cNvPicPr>
            <a:picLocks noChangeAspect="1" noChangeArrowheads="1"/>
          </p:cNvPicPr>
          <p:nvPr/>
        </p:nvPicPr>
        <p:blipFill>
          <a:blip r:embed="rId2" cstate="print"/>
          <a:srcRect/>
          <a:stretch>
            <a:fillRect/>
          </a:stretch>
        </p:blipFill>
        <p:spPr bwMode="auto">
          <a:xfrm>
            <a:off x="1619250" y="2781300"/>
            <a:ext cx="5840413"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Marcador de contenido"/>
          <p:cNvSpPr>
            <a:spLocks noGrp="1"/>
          </p:cNvSpPr>
          <p:nvPr>
            <p:ph idx="1"/>
          </p:nvPr>
        </p:nvSpPr>
        <p:spPr>
          <a:xfrm>
            <a:off x="457200" y="1844675"/>
            <a:ext cx="8229600" cy="4479925"/>
          </a:xfrm>
        </p:spPr>
        <p:txBody>
          <a:bodyPr/>
          <a:lstStyle/>
          <a:p>
            <a:pPr>
              <a:buFont typeface="Wingdings 2" pitchFamily="18" charset="2"/>
              <a:buNone/>
            </a:pPr>
            <a:r>
              <a:rPr lang="es-EC" sz="1600" b="1" smtClean="0">
                <a:latin typeface="Arial" charset="0"/>
                <a:cs typeface="Arial" charset="0"/>
              </a:rPr>
              <a:t>Ampliación Puertos Fast Ethernet. </a:t>
            </a:r>
          </a:p>
          <a:p>
            <a:pPr>
              <a:buFont typeface="Wingdings 2" pitchFamily="18" charset="2"/>
              <a:buNone/>
            </a:pPr>
            <a:endParaRPr lang="es-EC" sz="2400" smtClean="0">
              <a:latin typeface="Arial" charset="0"/>
              <a:cs typeface="Arial" charset="0"/>
            </a:endParaRPr>
          </a:p>
          <a:p>
            <a:pPr>
              <a:buFont typeface="Wingdings 2" pitchFamily="18" charset="2"/>
              <a:buNone/>
            </a:pPr>
            <a:r>
              <a:rPr lang="es-EC" sz="1600" smtClean="0">
                <a:latin typeface="Arial" charset="0"/>
                <a:cs typeface="Arial" charset="0"/>
              </a:rPr>
              <a:t>Tarjetas ISA ES16 y ETH-ATX</a:t>
            </a:r>
          </a:p>
          <a:p>
            <a:endParaRPr lang="es-EC" smtClean="0"/>
          </a:p>
        </p:txBody>
      </p:sp>
      <p:pic>
        <p:nvPicPr>
          <p:cNvPr id="38915" name="Imagen 17"/>
          <p:cNvPicPr>
            <a:picLocks noChangeAspect="1" noChangeArrowheads="1"/>
          </p:cNvPicPr>
          <p:nvPr/>
        </p:nvPicPr>
        <p:blipFill>
          <a:blip r:embed="rId2" cstate="print"/>
          <a:srcRect/>
          <a:stretch>
            <a:fillRect/>
          </a:stretch>
        </p:blipFill>
        <p:spPr bwMode="auto">
          <a:xfrm>
            <a:off x="1692275" y="3213100"/>
            <a:ext cx="6048375" cy="3335338"/>
          </a:xfrm>
          <a:prstGeom prst="rect">
            <a:avLst/>
          </a:prstGeom>
          <a:noFill/>
          <a:ln w="9525">
            <a:noFill/>
            <a:miter lim="800000"/>
            <a:headEnd/>
            <a:tailEnd/>
          </a:ln>
        </p:spPr>
      </p:pic>
      <p:sp>
        <p:nvSpPr>
          <p:cNvPr id="5" name="1 Título"/>
          <p:cNvSpPr txBox="1">
            <a:spLocks/>
          </p:cNvSpPr>
          <p:nvPr/>
        </p:nvSpPr>
        <p:spPr>
          <a:xfrm>
            <a:off x="468313" y="836613"/>
            <a:ext cx="8229600" cy="781050"/>
          </a:xfrm>
          <a:prstGeom prst="rect">
            <a:avLst/>
          </a:prstGeom>
        </p:spPr>
        <p:txBody>
          <a:bodyPr lIns="0" rIns="0" bIns="0" anchor="b">
            <a:normAutofit fontScale="37500" lnSpcReduction="20000"/>
          </a:bodyPr>
          <a:lstStyle/>
          <a:p>
            <a:pPr fontAlgn="auto">
              <a:spcAft>
                <a:spcPts val="0"/>
              </a:spcAft>
              <a:defRPr/>
            </a:pPr>
            <a:r>
              <a:rPr lang="es-EC" sz="10700" dirty="0">
                <a:solidFill>
                  <a:schemeClr val="tx2"/>
                </a:solidFill>
                <a:latin typeface="Arial" pitchFamily="34" charset="0"/>
                <a:ea typeface="+mj-ea"/>
                <a:cs typeface="Arial" pitchFamily="34" charset="0"/>
              </a:rPr>
              <a:t>Propuesta Técnica Ampliación Anillo</a:t>
            </a:r>
            <a:r>
              <a:rPr lang="es-EC" sz="5000" dirty="0">
                <a:solidFill>
                  <a:schemeClr val="tx2"/>
                </a:solidFill>
                <a:latin typeface="+mj-lt"/>
                <a:ea typeface="+mj-ea"/>
                <a:cs typeface="+mj-cs"/>
              </a:rPr>
              <a:t/>
            </a:r>
            <a:br>
              <a:rPr lang="es-EC" sz="5000" dirty="0">
                <a:solidFill>
                  <a:schemeClr val="tx2"/>
                </a:solidFill>
                <a:latin typeface="+mj-lt"/>
                <a:ea typeface="+mj-ea"/>
                <a:cs typeface="+mj-cs"/>
              </a:rPr>
            </a:br>
            <a:endParaRPr lang="es-EC" sz="5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contenido"/>
          <p:cNvSpPr>
            <a:spLocks noGrp="1"/>
          </p:cNvSpPr>
          <p:nvPr>
            <p:ph idx="1"/>
          </p:nvPr>
        </p:nvSpPr>
        <p:spPr/>
        <p:txBody>
          <a:bodyPr/>
          <a:lstStyle/>
          <a:p>
            <a:pPr>
              <a:buFont typeface="Wingdings 2" pitchFamily="18" charset="2"/>
              <a:buNone/>
            </a:pPr>
            <a:r>
              <a:rPr lang="es-EC" sz="1600" b="1" smtClean="0">
                <a:latin typeface="Arial" charset="0"/>
                <a:cs typeface="Arial" charset="0"/>
              </a:rPr>
              <a:t>Ampliación Puertos E1s. </a:t>
            </a:r>
          </a:p>
          <a:p>
            <a:endParaRPr lang="es-EC" smtClean="0">
              <a:latin typeface="Arial" charset="0"/>
              <a:cs typeface="Arial" charset="0"/>
            </a:endParaRPr>
          </a:p>
          <a:p>
            <a:pPr>
              <a:buFont typeface="Wingdings 2" pitchFamily="18" charset="2"/>
              <a:buNone/>
            </a:pPr>
            <a:r>
              <a:rPr lang="es-EC" sz="1600" smtClean="0">
                <a:latin typeface="Arial" charset="0"/>
                <a:cs typeface="Arial" charset="0"/>
              </a:rPr>
              <a:t> Tarjetas P63E1 y E21E1</a:t>
            </a:r>
          </a:p>
        </p:txBody>
      </p:sp>
      <p:sp>
        <p:nvSpPr>
          <p:cNvPr id="4" name="1 Título"/>
          <p:cNvSpPr txBox="1">
            <a:spLocks/>
          </p:cNvSpPr>
          <p:nvPr/>
        </p:nvSpPr>
        <p:spPr>
          <a:xfrm>
            <a:off x="468313" y="908050"/>
            <a:ext cx="8229600" cy="781050"/>
          </a:xfrm>
          <a:prstGeom prst="rect">
            <a:avLst/>
          </a:prstGeom>
        </p:spPr>
        <p:txBody>
          <a:bodyPr lIns="0" rIns="0" bIns="0" anchor="b">
            <a:normAutofit fontScale="37500" lnSpcReduction="20000"/>
          </a:bodyPr>
          <a:lstStyle/>
          <a:p>
            <a:pPr fontAlgn="auto">
              <a:spcAft>
                <a:spcPts val="0"/>
              </a:spcAft>
              <a:defRPr/>
            </a:pPr>
            <a:r>
              <a:rPr lang="es-EC" sz="10700" dirty="0">
                <a:solidFill>
                  <a:schemeClr val="tx2"/>
                </a:solidFill>
                <a:latin typeface="Arial" pitchFamily="34" charset="0"/>
                <a:ea typeface="+mj-ea"/>
                <a:cs typeface="Arial" pitchFamily="34" charset="0"/>
              </a:rPr>
              <a:t>Propuesta Técnica Ampliación Anillo</a:t>
            </a:r>
            <a:r>
              <a:rPr lang="es-EC" sz="5000" dirty="0">
                <a:solidFill>
                  <a:schemeClr val="tx2"/>
                </a:solidFill>
                <a:latin typeface="+mj-lt"/>
                <a:ea typeface="+mj-ea"/>
                <a:cs typeface="+mj-cs"/>
              </a:rPr>
              <a:t/>
            </a:r>
            <a:br>
              <a:rPr lang="es-EC" sz="5000" dirty="0">
                <a:solidFill>
                  <a:schemeClr val="tx2"/>
                </a:solidFill>
                <a:latin typeface="+mj-lt"/>
                <a:ea typeface="+mj-ea"/>
                <a:cs typeface="+mj-cs"/>
              </a:rPr>
            </a:br>
            <a:endParaRPr lang="es-EC" sz="5000" dirty="0">
              <a:solidFill>
                <a:schemeClr val="tx2"/>
              </a:solidFill>
              <a:latin typeface="+mj-lt"/>
              <a:ea typeface="+mj-ea"/>
              <a:cs typeface="+mj-cs"/>
            </a:endParaRPr>
          </a:p>
        </p:txBody>
      </p:sp>
      <p:pic>
        <p:nvPicPr>
          <p:cNvPr id="39940" name="Imagen 18"/>
          <p:cNvPicPr>
            <a:picLocks noChangeAspect="1" noChangeArrowheads="1"/>
          </p:cNvPicPr>
          <p:nvPr/>
        </p:nvPicPr>
        <p:blipFill>
          <a:blip r:embed="rId2" cstate="print"/>
          <a:srcRect/>
          <a:stretch>
            <a:fillRect/>
          </a:stretch>
        </p:blipFill>
        <p:spPr bwMode="auto">
          <a:xfrm>
            <a:off x="1692275" y="3284538"/>
            <a:ext cx="554355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Marcador de contenido"/>
          <p:cNvSpPr>
            <a:spLocks noGrp="1"/>
          </p:cNvSpPr>
          <p:nvPr>
            <p:ph idx="1"/>
          </p:nvPr>
        </p:nvSpPr>
        <p:spPr>
          <a:xfrm>
            <a:off x="468313" y="1628775"/>
            <a:ext cx="8229600" cy="4389438"/>
          </a:xfrm>
        </p:spPr>
        <p:txBody>
          <a:bodyPr/>
          <a:lstStyle/>
          <a:p>
            <a:pPr algn="ctr">
              <a:buFont typeface="Wingdings 2" pitchFamily="18" charset="2"/>
              <a:buNone/>
            </a:pPr>
            <a:r>
              <a:rPr lang="es-EC" smtClean="0"/>
              <a:t>Tarjetas y Módulos Ópticos a Instalar</a:t>
            </a:r>
          </a:p>
        </p:txBody>
      </p:sp>
      <p:pic>
        <p:nvPicPr>
          <p:cNvPr id="40963" name="Imagen 51"/>
          <p:cNvPicPr>
            <a:picLocks noChangeAspect="1" noChangeArrowheads="1"/>
          </p:cNvPicPr>
          <p:nvPr/>
        </p:nvPicPr>
        <p:blipFill>
          <a:blip r:embed="rId2" cstate="print"/>
          <a:srcRect/>
          <a:stretch>
            <a:fillRect/>
          </a:stretch>
        </p:blipFill>
        <p:spPr bwMode="auto">
          <a:xfrm>
            <a:off x="900113" y="2565400"/>
            <a:ext cx="6983412" cy="3167063"/>
          </a:xfrm>
          <a:prstGeom prst="rect">
            <a:avLst/>
          </a:prstGeom>
          <a:noFill/>
          <a:ln w="9525">
            <a:noFill/>
            <a:miter lim="800000"/>
            <a:headEnd/>
            <a:tailEnd/>
          </a:ln>
        </p:spPr>
      </p:pic>
      <p:sp>
        <p:nvSpPr>
          <p:cNvPr id="5" name="1 Título"/>
          <p:cNvSpPr txBox="1">
            <a:spLocks/>
          </p:cNvSpPr>
          <p:nvPr/>
        </p:nvSpPr>
        <p:spPr>
          <a:xfrm>
            <a:off x="468313" y="836613"/>
            <a:ext cx="8229600" cy="781050"/>
          </a:xfrm>
          <a:prstGeom prst="rect">
            <a:avLst/>
          </a:prstGeom>
        </p:spPr>
        <p:txBody>
          <a:bodyPr lIns="0" rIns="0" bIns="0" anchor="b">
            <a:normAutofit fontScale="37500" lnSpcReduction="20000"/>
          </a:bodyPr>
          <a:lstStyle/>
          <a:p>
            <a:pPr fontAlgn="auto">
              <a:spcAft>
                <a:spcPts val="0"/>
              </a:spcAft>
              <a:defRPr/>
            </a:pPr>
            <a:r>
              <a:rPr lang="es-EC" sz="10700" dirty="0">
                <a:solidFill>
                  <a:schemeClr val="tx2"/>
                </a:solidFill>
                <a:latin typeface="Arial" pitchFamily="34" charset="0"/>
                <a:ea typeface="+mj-ea"/>
                <a:cs typeface="Arial" pitchFamily="34" charset="0"/>
              </a:rPr>
              <a:t>Propuesta Técnica Ampliación Anillo</a:t>
            </a:r>
            <a:r>
              <a:rPr lang="es-EC" sz="5000" dirty="0">
                <a:solidFill>
                  <a:schemeClr val="tx2"/>
                </a:solidFill>
                <a:latin typeface="+mj-lt"/>
                <a:ea typeface="+mj-ea"/>
                <a:cs typeface="+mj-cs"/>
              </a:rPr>
              <a:t/>
            </a:r>
            <a:br>
              <a:rPr lang="es-EC" sz="5000" dirty="0">
                <a:solidFill>
                  <a:schemeClr val="tx2"/>
                </a:solidFill>
                <a:latin typeface="+mj-lt"/>
                <a:ea typeface="+mj-ea"/>
                <a:cs typeface="+mj-cs"/>
              </a:rPr>
            </a:br>
            <a:endParaRPr lang="es-EC" sz="5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68313" y="836613"/>
            <a:ext cx="8229600" cy="781050"/>
          </a:xfrm>
          <a:prstGeom prst="rect">
            <a:avLst/>
          </a:prstGeom>
        </p:spPr>
        <p:txBody>
          <a:bodyPr lIns="0" rIns="0" bIns="0" anchor="b">
            <a:normAutofit fontScale="37500" lnSpcReduction="20000"/>
          </a:bodyPr>
          <a:lstStyle/>
          <a:p>
            <a:pPr fontAlgn="auto">
              <a:spcAft>
                <a:spcPts val="0"/>
              </a:spcAft>
              <a:defRPr/>
            </a:pPr>
            <a:r>
              <a:rPr lang="es-EC" sz="10700" dirty="0">
                <a:solidFill>
                  <a:schemeClr val="tx2"/>
                </a:solidFill>
                <a:latin typeface="Arial" pitchFamily="34" charset="0"/>
                <a:ea typeface="+mj-ea"/>
                <a:cs typeface="Arial" pitchFamily="34" charset="0"/>
              </a:rPr>
              <a:t>Propuesta Técnica Ampliación Anillo</a:t>
            </a:r>
            <a:r>
              <a:rPr lang="es-EC" sz="5000" dirty="0">
                <a:solidFill>
                  <a:schemeClr val="tx2"/>
                </a:solidFill>
                <a:latin typeface="+mj-lt"/>
                <a:ea typeface="+mj-ea"/>
                <a:cs typeface="+mj-cs"/>
              </a:rPr>
              <a:t/>
            </a:r>
            <a:br>
              <a:rPr lang="es-EC" sz="5000" dirty="0">
                <a:solidFill>
                  <a:schemeClr val="tx2"/>
                </a:solidFill>
                <a:latin typeface="+mj-lt"/>
                <a:ea typeface="+mj-ea"/>
                <a:cs typeface="+mj-cs"/>
              </a:rPr>
            </a:br>
            <a:endParaRPr lang="es-EC" sz="5000" dirty="0">
              <a:solidFill>
                <a:schemeClr val="tx2"/>
              </a:solidFill>
              <a:latin typeface="+mj-lt"/>
              <a:ea typeface="+mj-ea"/>
              <a:cs typeface="+mj-cs"/>
            </a:endParaRPr>
          </a:p>
        </p:txBody>
      </p:sp>
      <p:pic>
        <p:nvPicPr>
          <p:cNvPr id="41987" name="Picture 4"/>
          <p:cNvPicPr>
            <a:picLocks noChangeAspect="1" noChangeArrowheads="1"/>
          </p:cNvPicPr>
          <p:nvPr/>
        </p:nvPicPr>
        <p:blipFill>
          <a:blip r:embed="rId2" cstate="print"/>
          <a:srcRect/>
          <a:stretch>
            <a:fillRect/>
          </a:stretch>
        </p:blipFill>
        <p:spPr bwMode="auto">
          <a:xfrm>
            <a:off x="179388" y="2276475"/>
            <a:ext cx="8785225" cy="2592388"/>
          </a:xfrm>
          <a:prstGeom prst="rect">
            <a:avLst/>
          </a:prstGeom>
          <a:noFill/>
          <a:ln w="9525">
            <a:noFill/>
            <a:miter lim="800000"/>
            <a:headEnd/>
            <a:tailEnd/>
          </a:ln>
        </p:spPr>
      </p:pic>
      <p:sp>
        <p:nvSpPr>
          <p:cNvPr id="41988" name="2 Marcador de contenido"/>
          <p:cNvSpPr>
            <a:spLocks noGrp="1"/>
          </p:cNvSpPr>
          <p:nvPr>
            <p:ph idx="1"/>
          </p:nvPr>
        </p:nvSpPr>
        <p:spPr>
          <a:xfrm>
            <a:off x="468313" y="1628775"/>
            <a:ext cx="8229600" cy="4389438"/>
          </a:xfrm>
        </p:spPr>
        <p:txBody>
          <a:bodyPr/>
          <a:lstStyle/>
          <a:p>
            <a:pPr algn="ctr">
              <a:buFont typeface="Wingdings 2" pitchFamily="18" charset="2"/>
              <a:buNone/>
            </a:pPr>
            <a:r>
              <a:rPr lang="es-EC" smtClean="0"/>
              <a:t>Matriz de tráfico después de la Ampliación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468313" y="1052513"/>
            <a:ext cx="8229600" cy="1143000"/>
          </a:xfrm>
        </p:spPr>
        <p:txBody>
          <a:bodyPr>
            <a:normAutofit fontScale="90000"/>
          </a:bodyPr>
          <a:lstStyle/>
          <a:p>
            <a:pPr fontAlgn="auto">
              <a:spcAft>
                <a:spcPts val="0"/>
              </a:spcAft>
              <a:defRPr/>
            </a:pPr>
            <a:r>
              <a:rPr lang="es-EC" sz="4400" dirty="0" smtClean="0">
                <a:latin typeface="Arial" pitchFamily="34" charset="0"/>
                <a:cs typeface="Arial" pitchFamily="34" charset="0"/>
              </a:rPr>
              <a:t>Propuesta Técnica Ampliación Anillo</a:t>
            </a:r>
            <a:r>
              <a:rPr lang="es-EC" dirty="0" smtClean="0"/>
              <a:t/>
            </a:r>
            <a:br>
              <a:rPr lang="es-EC" dirty="0" smtClean="0"/>
            </a:br>
            <a:endParaRPr lang="es-EC" dirty="0"/>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1026" name="Object 1"/>
          <p:cNvGraphicFramePr>
            <a:graphicFrameLocks noChangeAspect="1"/>
          </p:cNvGraphicFramePr>
          <p:nvPr/>
        </p:nvGraphicFramePr>
        <p:xfrm>
          <a:off x="1476375" y="2133600"/>
          <a:ext cx="6208713" cy="4535488"/>
        </p:xfrm>
        <a:graphic>
          <a:graphicData uri="http://schemas.openxmlformats.org/presentationml/2006/ole">
            <p:oleObj spid="_x0000_s1026" name="Visio" r:id="rId3" imgW="9653321" imgH="7067041" progId="Visio.Drawing.11">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Marcador de contenido"/>
          <p:cNvSpPr>
            <a:spLocks noGrp="1"/>
          </p:cNvSpPr>
          <p:nvPr>
            <p:ph idx="1"/>
          </p:nvPr>
        </p:nvSpPr>
        <p:spPr/>
        <p:txBody>
          <a:bodyPr/>
          <a:lstStyle/>
          <a:p>
            <a:pPr>
              <a:buFont typeface="Wingdings 2" pitchFamily="18" charset="2"/>
              <a:buNone/>
            </a:pPr>
            <a:r>
              <a:rPr lang="es-EC" sz="2200" smtClean="0">
                <a:latin typeface="Arial" charset="0"/>
                <a:cs typeface="Arial" charset="0"/>
              </a:rPr>
              <a:t>INTEGRACION DE LA RED ANILLO AEROPUERTO EN EL SISTEMA DE GESTION 1350OMS</a:t>
            </a:r>
          </a:p>
          <a:p>
            <a:endParaRPr lang="es-EC" sz="2200" smtClean="0">
              <a:latin typeface="Arial" charset="0"/>
              <a:cs typeface="Arial" charset="0"/>
            </a:endParaRPr>
          </a:p>
          <a:p>
            <a:pPr>
              <a:buFont typeface="Wingdings 2" pitchFamily="18" charset="2"/>
              <a:buNone/>
            </a:pPr>
            <a:r>
              <a:rPr lang="es-ES" sz="2200" smtClean="0">
                <a:latin typeface="Arial" charset="0"/>
                <a:cs typeface="Arial" charset="0"/>
              </a:rPr>
              <a:t>Aspectos a tomar en consideración:</a:t>
            </a:r>
            <a:endParaRPr lang="es-EC" sz="2200" smtClean="0">
              <a:latin typeface="Arial" charset="0"/>
              <a:cs typeface="Arial" charset="0"/>
            </a:endParaRPr>
          </a:p>
          <a:p>
            <a:r>
              <a:rPr lang="es-ES" sz="2200" smtClean="0">
                <a:latin typeface="Arial" charset="0"/>
                <a:cs typeface="Arial" charset="0"/>
              </a:rPr>
              <a:t>Versión de equipamiento NEs (ADMs y tarjetas ISAS).</a:t>
            </a:r>
            <a:endParaRPr lang="es-EC" sz="2200" smtClean="0">
              <a:latin typeface="Arial" charset="0"/>
              <a:cs typeface="Arial" charset="0"/>
            </a:endParaRPr>
          </a:p>
          <a:p>
            <a:r>
              <a:rPr lang="es-ES" sz="2200" smtClean="0">
                <a:latin typeface="Arial" charset="0"/>
                <a:cs typeface="Arial" charset="0"/>
              </a:rPr>
              <a:t>Tarjetas y módulos  a reemplazar y/o añadir en cada ADM.</a:t>
            </a:r>
            <a:endParaRPr lang="es-EC" sz="2200" smtClean="0">
              <a:latin typeface="Arial" charset="0"/>
              <a:cs typeface="Arial" charset="0"/>
            </a:endParaRPr>
          </a:p>
          <a:p>
            <a:r>
              <a:rPr lang="es-ES" sz="2200" smtClean="0">
                <a:latin typeface="Arial" charset="0"/>
                <a:cs typeface="Arial" charset="0"/>
              </a:rPr>
              <a:t>Licencias para el sistema de gestión 1350OMS necesarios para administrar la red Anillo Aeropuerto.</a:t>
            </a:r>
            <a:endParaRPr lang="es-EC" sz="2200" smtClean="0">
              <a:latin typeface="Arial" charset="0"/>
              <a:cs typeface="Arial" charset="0"/>
            </a:endParaRPr>
          </a:p>
          <a:p>
            <a:r>
              <a:rPr lang="es-ES" sz="2200" smtClean="0">
                <a:latin typeface="Arial" charset="0"/>
                <a:cs typeface="Arial" charset="0"/>
              </a:rPr>
              <a:t>Realizar backups tanto de la red como de cada uno de los Nes.</a:t>
            </a:r>
            <a:endParaRPr lang="es-EC" sz="2200" smtClean="0">
              <a:latin typeface="Arial" charset="0"/>
              <a:cs typeface="Arial" charset="0"/>
            </a:endParaRPr>
          </a:p>
          <a:p>
            <a:endParaRPr lang="es-EC" smtClean="0"/>
          </a:p>
        </p:txBody>
      </p:sp>
      <p:sp>
        <p:nvSpPr>
          <p:cNvPr id="4" name="1 Título"/>
          <p:cNvSpPr txBox="1">
            <a:spLocks noGrp="1"/>
          </p:cNvSpPr>
          <p:nvPr>
            <p:ph type="title"/>
          </p:nvPr>
        </p:nvSpPr>
        <p:spPr>
          <a:xfrm>
            <a:off x="468313" y="1125538"/>
            <a:ext cx="8229600" cy="1143000"/>
          </a:xfrm>
        </p:spPr>
        <p:txBody>
          <a:bodyPr>
            <a:normAutofit fontScale="90000"/>
          </a:bodyPr>
          <a:lstStyle/>
          <a:p>
            <a:pPr fontAlgn="auto">
              <a:spcAft>
                <a:spcPts val="0"/>
              </a:spcAft>
              <a:defRPr/>
            </a:pPr>
            <a:r>
              <a:rPr lang="es-EC" sz="4400" dirty="0" smtClean="0">
                <a:latin typeface="Arial" pitchFamily="34" charset="0"/>
                <a:cs typeface="Arial" pitchFamily="34" charset="0"/>
              </a:rPr>
              <a:t>Propuesta Técnica Ampliación Anillo</a:t>
            </a:r>
            <a:r>
              <a:rPr lang="es-EC" dirty="0" smtClean="0"/>
              <a:t/>
            </a:r>
            <a:br>
              <a:rPr lang="es-EC" dirty="0" smtClean="0"/>
            </a:br>
            <a:endParaRPr lang="es-EC"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624387"/>
          </a:xfrm>
        </p:spPr>
        <p:txBody>
          <a:bodyPr>
            <a:normAutofit fontScale="92500" lnSpcReduction="10000"/>
          </a:bodyPr>
          <a:lstStyle/>
          <a:p>
            <a:pPr marL="274320" indent="-274320" algn="ctr" fontAlgn="auto">
              <a:spcAft>
                <a:spcPts val="0"/>
              </a:spcAft>
              <a:buClr>
                <a:schemeClr val="accent3"/>
              </a:buClr>
              <a:buFont typeface="Wingdings 2"/>
              <a:buNone/>
              <a:defRPr/>
            </a:pPr>
            <a:r>
              <a:rPr lang="es-ES" sz="1700" cap="all" dirty="0" smtClean="0">
                <a:latin typeface="Arial" pitchFamily="34" charset="0"/>
                <a:cs typeface="Arial" pitchFamily="34" charset="0"/>
              </a:rPr>
              <a:t>MIGRACION DE SERVICIOS CON TRÁFICO ACTIVO.</a:t>
            </a:r>
          </a:p>
          <a:p>
            <a:pPr marL="274320" indent="-274320" fontAlgn="auto">
              <a:spcAft>
                <a:spcPts val="0"/>
              </a:spcAft>
              <a:buClr>
                <a:schemeClr val="accent3"/>
              </a:buClr>
              <a:buFont typeface="Wingdings 2"/>
              <a:buNone/>
              <a:defRPr/>
            </a:pPr>
            <a:endParaRPr lang="es-ES" sz="1700" cap="all"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sz="1700" dirty="0" smtClean="0">
                <a:latin typeface="Arial" pitchFamily="34" charset="0"/>
                <a:cs typeface="Arial" pitchFamily="34" charset="0"/>
              </a:rPr>
              <a:t>Se debe tomar en cuenta:</a:t>
            </a:r>
          </a:p>
          <a:p>
            <a:pPr marL="274320" indent="-274320" fontAlgn="auto">
              <a:spcAft>
                <a:spcPts val="0"/>
              </a:spcAft>
              <a:buClr>
                <a:schemeClr val="accent3"/>
              </a:buClr>
              <a:buFont typeface="Wingdings 2"/>
              <a:buNone/>
              <a:defRPr/>
            </a:pPr>
            <a:endParaRPr lang="es-ES" sz="17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sz="1700" dirty="0" smtClean="0">
                <a:latin typeface="Arial" pitchFamily="34" charset="0"/>
                <a:cs typeface="Arial" pitchFamily="34" charset="0"/>
              </a:rPr>
              <a:t>No se puede utilizar la herramienta “</a:t>
            </a:r>
            <a:r>
              <a:rPr lang="es-ES" sz="1700" dirty="0" err="1" smtClean="0">
                <a:latin typeface="Arial" pitchFamily="34" charset="0"/>
                <a:cs typeface="Arial" pitchFamily="34" charset="0"/>
              </a:rPr>
              <a:t>Migration</a:t>
            </a:r>
            <a:r>
              <a:rPr lang="es-ES" sz="1700" dirty="0" smtClean="0">
                <a:latin typeface="Arial" pitchFamily="34" charset="0"/>
                <a:cs typeface="Arial" pitchFamily="34" charset="0"/>
              </a:rPr>
              <a:t> Tools” de gestión, debido a las diferentes versiones de gestión.</a:t>
            </a:r>
          </a:p>
          <a:p>
            <a:pPr marL="274320" indent="-274320" fontAlgn="auto">
              <a:spcAft>
                <a:spcPts val="0"/>
              </a:spcAft>
              <a:buClr>
                <a:schemeClr val="accent3"/>
              </a:buClr>
              <a:buFont typeface="Wingdings 2"/>
              <a:buChar char=""/>
              <a:defRPr/>
            </a:pPr>
            <a:r>
              <a:rPr lang="es-ES" sz="1700" dirty="0" smtClean="0">
                <a:latin typeface="Arial" pitchFamily="34" charset="0"/>
                <a:cs typeface="Arial" pitchFamily="34" charset="0"/>
              </a:rPr>
              <a:t>El tráfico actual no puede ser afectado</a:t>
            </a:r>
          </a:p>
          <a:p>
            <a:pPr marL="274320" indent="-274320" fontAlgn="auto">
              <a:spcAft>
                <a:spcPts val="0"/>
              </a:spcAft>
              <a:buClr>
                <a:schemeClr val="accent3"/>
              </a:buClr>
              <a:buFont typeface="Wingdings 2"/>
              <a:buNone/>
              <a:defRPr/>
            </a:pPr>
            <a:endParaRPr lang="es-ES" sz="1700" b="1" cap="all"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sz="1700" b="1" cap="all" dirty="0" smtClean="0">
                <a:latin typeface="Arial" pitchFamily="34" charset="0"/>
                <a:cs typeface="Arial" pitchFamily="34" charset="0"/>
              </a:rPr>
              <a:t>P</a:t>
            </a:r>
            <a:r>
              <a:rPr lang="es-ES" sz="1700" b="1" dirty="0" smtClean="0">
                <a:latin typeface="Arial" pitchFamily="34" charset="0"/>
                <a:cs typeface="Arial" pitchFamily="34" charset="0"/>
              </a:rPr>
              <a:t>rocedimiento:</a:t>
            </a:r>
            <a:endParaRPr lang="es-ES" sz="1700" b="1" cap="all" dirty="0" smtClean="0">
              <a:latin typeface="Arial" pitchFamily="34" charset="0"/>
              <a:cs typeface="Arial" pitchFamily="34" charset="0"/>
            </a:endParaRPr>
          </a:p>
          <a:p>
            <a:pPr marL="274320" indent="-274320" fontAlgn="auto">
              <a:spcAft>
                <a:spcPts val="0"/>
              </a:spcAft>
              <a:buClr>
                <a:schemeClr val="accent3"/>
              </a:buClr>
              <a:buFont typeface="Wingdings 2"/>
              <a:buNone/>
              <a:defRPr/>
            </a:pPr>
            <a:endParaRPr lang="es-EC" sz="1700" cap="all"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sz="1700" dirty="0" smtClean="0">
                <a:latin typeface="Arial" pitchFamily="34" charset="0"/>
                <a:cs typeface="Arial" pitchFamily="34" charset="0"/>
              </a:rPr>
              <a:t>1.- Integración de los Elementos de Red a la gestión 1350OMS, a nivel de EML</a:t>
            </a:r>
            <a:endParaRPr lang="es-EC" sz="1700"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sz="1700" dirty="0" smtClean="0">
                <a:latin typeface="Arial" pitchFamily="34" charset="0"/>
                <a:cs typeface="Arial" pitchFamily="34" charset="0"/>
              </a:rPr>
              <a:t>2.- Extracción de puertos físicos “</a:t>
            </a:r>
            <a:r>
              <a:rPr lang="es-ES" sz="1700" dirty="0" err="1" smtClean="0">
                <a:latin typeface="Arial" pitchFamily="34" charset="0"/>
                <a:cs typeface="Arial" pitchFamily="34" charset="0"/>
              </a:rPr>
              <a:t>NAPs</a:t>
            </a:r>
            <a:r>
              <a:rPr lang="es-ES" sz="1700" dirty="0" smtClean="0">
                <a:latin typeface="Arial" pitchFamily="34" charset="0"/>
                <a:cs typeface="Arial" pitchFamily="34" charset="0"/>
              </a:rPr>
              <a:t>” a nivel SDH</a:t>
            </a:r>
            <a:endParaRPr lang="es-EC" sz="1700"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sz="1700" dirty="0" smtClean="0">
                <a:latin typeface="Arial" pitchFamily="34" charset="0"/>
                <a:cs typeface="Arial" pitchFamily="34" charset="0"/>
              </a:rPr>
              <a:t>3.- Recreación de todos los servicios de la red offline a nivel SDH y PKT.</a:t>
            </a:r>
            <a:endParaRPr lang="es-EC" sz="1700"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sz="1700" dirty="0" smtClean="0">
                <a:latin typeface="Arial" pitchFamily="34" charset="0"/>
                <a:cs typeface="Arial" pitchFamily="34" charset="0"/>
              </a:rPr>
              <a:t>4.- Auditorias de la red recreada en la gestión.</a:t>
            </a:r>
            <a:endParaRPr lang="es-EC" sz="1700"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sz="1700" dirty="0" smtClean="0">
                <a:latin typeface="Arial" pitchFamily="34" charset="0"/>
                <a:cs typeface="Arial" pitchFamily="34" charset="0"/>
              </a:rPr>
              <a:t>5.- Descarga de información desde la gestión hacia los </a:t>
            </a:r>
            <a:r>
              <a:rPr lang="es-ES" sz="1700" dirty="0" err="1" smtClean="0">
                <a:latin typeface="Arial" pitchFamily="34" charset="0"/>
                <a:cs typeface="Arial" pitchFamily="34" charset="0"/>
              </a:rPr>
              <a:t>NEs</a:t>
            </a:r>
            <a:r>
              <a:rPr lang="es-ES" sz="1700" dirty="0" smtClean="0">
                <a:latin typeface="Arial" pitchFamily="34" charset="0"/>
                <a:cs typeface="Arial" pitchFamily="34" charset="0"/>
              </a:rPr>
              <a:t>.</a:t>
            </a:r>
            <a:endParaRPr lang="es-EC" sz="1700"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sz="1700" dirty="0" smtClean="0">
                <a:latin typeface="Arial" pitchFamily="34" charset="0"/>
                <a:cs typeface="Arial" pitchFamily="34" charset="0"/>
              </a:rPr>
              <a:t>6.- </a:t>
            </a:r>
            <a:r>
              <a:rPr lang="es-ES" sz="1700" dirty="0" err="1" smtClean="0">
                <a:latin typeface="Arial" pitchFamily="34" charset="0"/>
                <a:cs typeface="Arial" pitchFamily="34" charset="0"/>
              </a:rPr>
              <a:t>Upgrade</a:t>
            </a:r>
            <a:r>
              <a:rPr lang="es-ES" sz="1700" dirty="0" smtClean="0">
                <a:latin typeface="Arial" pitchFamily="34" charset="0"/>
                <a:cs typeface="Arial" pitchFamily="34" charset="0"/>
              </a:rPr>
              <a:t> de Software de los </a:t>
            </a:r>
            <a:r>
              <a:rPr lang="es-ES" sz="1700" dirty="0" err="1" smtClean="0">
                <a:latin typeface="Arial" pitchFamily="34" charset="0"/>
                <a:cs typeface="Arial" pitchFamily="34" charset="0"/>
              </a:rPr>
              <a:t>NEs</a:t>
            </a:r>
            <a:r>
              <a:rPr lang="es-ES" sz="1700" dirty="0" smtClean="0">
                <a:latin typeface="Arial" pitchFamily="34" charset="0"/>
                <a:cs typeface="Arial" pitchFamily="34" charset="0"/>
              </a:rPr>
              <a:t> (</a:t>
            </a:r>
            <a:r>
              <a:rPr lang="es-ES" sz="1700" dirty="0" err="1" smtClean="0">
                <a:latin typeface="Arial" pitchFamily="34" charset="0"/>
                <a:cs typeface="Arial" pitchFamily="34" charset="0"/>
              </a:rPr>
              <a:t>ADMs</a:t>
            </a:r>
            <a:r>
              <a:rPr lang="es-ES" sz="1700" dirty="0" smtClean="0">
                <a:latin typeface="Arial" pitchFamily="34" charset="0"/>
                <a:cs typeface="Arial" pitchFamily="34" charset="0"/>
              </a:rPr>
              <a:t> y tarjetas ISAS).</a:t>
            </a:r>
            <a:endParaRPr lang="es-EC" sz="1700"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sz="1700" dirty="0" smtClean="0">
                <a:latin typeface="Arial" pitchFamily="34" charset="0"/>
                <a:cs typeface="Arial" pitchFamily="34" charset="0"/>
              </a:rPr>
              <a:t>7.- Colocar las tarjetas necesarias para cumplir con los nuevos servicios ofrecidos. </a:t>
            </a:r>
            <a:endParaRPr lang="es-EC" sz="17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endParaRPr lang="es-EC" dirty="0"/>
          </a:p>
        </p:txBody>
      </p:sp>
      <p:sp>
        <p:nvSpPr>
          <p:cNvPr id="4" name="1 Título"/>
          <p:cNvSpPr txBox="1">
            <a:spLocks/>
          </p:cNvSpPr>
          <p:nvPr/>
        </p:nvSpPr>
        <p:spPr>
          <a:xfrm>
            <a:off x="468313" y="908050"/>
            <a:ext cx="8229600" cy="1143000"/>
          </a:xfrm>
          <a:prstGeom prst="rect">
            <a:avLst/>
          </a:prstGeom>
        </p:spPr>
        <p:txBody>
          <a:bodyPr lIns="0" rIns="0" bIns="0" anchor="b">
            <a:normAutofit fontScale="90000" lnSpcReduction="20000"/>
          </a:bodyPr>
          <a:lstStyle/>
          <a:p>
            <a:pPr fontAlgn="auto">
              <a:spcAft>
                <a:spcPts val="0"/>
              </a:spcAft>
              <a:defRPr/>
            </a:pPr>
            <a:r>
              <a:rPr lang="es-EC" sz="4400" dirty="0">
                <a:solidFill>
                  <a:schemeClr val="tx2"/>
                </a:solidFill>
                <a:latin typeface="Arial" pitchFamily="34" charset="0"/>
                <a:ea typeface="+mj-ea"/>
                <a:cs typeface="Arial" pitchFamily="34" charset="0"/>
              </a:rPr>
              <a:t>Propuesta Técnica Ampliación Anillo</a:t>
            </a:r>
            <a:r>
              <a:rPr lang="es-EC" sz="5000" dirty="0">
                <a:solidFill>
                  <a:schemeClr val="tx2"/>
                </a:solidFill>
                <a:latin typeface="+mj-lt"/>
                <a:ea typeface="+mj-ea"/>
                <a:cs typeface="+mj-cs"/>
              </a:rPr>
              <a:t/>
            </a:r>
            <a:br>
              <a:rPr lang="es-EC" sz="5000" dirty="0">
                <a:solidFill>
                  <a:schemeClr val="tx2"/>
                </a:solidFill>
                <a:latin typeface="+mj-lt"/>
                <a:ea typeface="+mj-ea"/>
                <a:cs typeface="+mj-cs"/>
              </a:rPr>
            </a:br>
            <a:endParaRPr lang="es-EC" sz="5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auto">
              <a:spcAft>
                <a:spcPts val="0"/>
              </a:spcAft>
              <a:defRPr/>
            </a:pPr>
            <a:r>
              <a:rPr lang="es-ES" sz="4400" cap="all" dirty="0" smtClean="0">
                <a:latin typeface="Arial" pitchFamily="34" charset="0"/>
                <a:cs typeface="Arial" pitchFamily="34" charset="0"/>
              </a:rPr>
              <a:t>ALCANCE DEL PROYECTO</a:t>
            </a:r>
            <a:r>
              <a:rPr lang="es-EC" b="1" cap="all" dirty="0" smtClean="0">
                <a:latin typeface="Arial" pitchFamily="34" charset="0"/>
                <a:cs typeface="Arial" pitchFamily="34" charset="0"/>
              </a:rPr>
              <a:t/>
            </a:r>
            <a:br>
              <a:rPr lang="es-EC" b="1" cap="all" dirty="0" smtClean="0">
                <a:latin typeface="Arial" pitchFamily="34" charset="0"/>
                <a:cs typeface="Arial" pitchFamily="34" charset="0"/>
              </a:rPr>
            </a:br>
            <a:endParaRPr lang="es-EC" dirty="0">
              <a:latin typeface="Arial" pitchFamily="34" charset="0"/>
              <a:cs typeface="Arial" pitchFamily="34" charset="0"/>
            </a:endParaRPr>
          </a:p>
        </p:txBody>
      </p:sp>
      <p:sp>
        <p:nvSpPr>
          <p:cNvPr id="3" name="2 Marcador de contenido"/>
          <p:cNvSpPr>
            <a:spLocks noGrp="1"/>
          </p:cNvSpPr>
          <p:nvPr>
            <p:ph idx="1"/>
          </p:nvPr>
        </p:nvSpPr>
        <p:spPr>
          <a:xfrm>
            <a:off x="468313" y="1484313"/>
            <a:ext cx="8229600" cy="4389437"/>
          </a:xfrm>
        </p:spPr>
        <p:txBody>
          <a:bodyPr>
            <a:normAutofit lnSpcReduction="10000"/>
          </a:bodyPr>
          <a:lstStyle/>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Aumento </a:t>
            </a:r>
            <a:r>
              <a:rPr lang="es-EC" dirty="0" smtClean="0">
                <a:latin typeface="Arial" pitchFamily="34" charset="0"/>
                <a:cs typeface="Arial" pitchFamily="34" charset="0"/>
              </a:rPr>
              <a:t>de capacidad en la red de un </a:t>
            </a:r>
            <a:r>
              <a:rPr lang="es-EC" dirty="0" smtClean="0">
                <a:latin typeface="Arial" pitchFamily="34" charset="0"/>
                <a:cs typeface="Arial" pitchFamily="34" charset="0"/>
              </a:rPr>
              <a:t>STM-16 </a:t>
            </a:r>
            <a:r>
              <a:rPr lang="es-EC" dirty="0" smtClean="0">
                <a:latin typeface="Arial" pitchFamily="34" charset="0"/>
                <a:cs typeface="Arial" pitchFamily="34" charset="0"/>
              </a:rPr>
              <a:t>a </a:t>
            </a:r>
            <a:r>
              <a:rPr lang="es-EC" dirty="0" smtClean="0">
                <a:latin typeface="Arial" pitchFamily="34" charset="0"/>
                <a:cs typeface="Arial" pitchFamily="34" charset="0"/>
              </a:rPr>
              <a:t>un STM-64, y la migración </a:t>
            </a:r>
            <a:r>
              <a:rPr lang="es-EC" dirty="0" smtClean="0">
                <a:latin typeface="Arial" pitchFamily="34" charset="0"/>
                <a:cs typeface="Arial" pitchFamily="34" charset="0"/>
              </a:rPr>
              <a:t>el sistema centralizado de gestión Alcatel 1350OMS  de la versión 8.1 PL1 a la versión 9.6.9.</a:t>
            </a:r>
          </a:p>
          <a:p>
            <a:pPr marL="274320" indent="-274320" fontAlgn="auto">
              <a:spcAft>
                <a:spcPts val="0"/>
              </a:spcAft>
              <a:buClr>
                <a:schemeClr val="accent3"/>
              </a:buClr>
              <a:buNone/>
              <a:defRPr/>
            </a:pP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Análisis de todos los requisitos necesarios para realizar la ampliación de capacidad (hardware, software). </a:t>
            </a:r>
          </a:p>
          <a:p>
            <a:pPr marL="274320" indent="-274320" fontAlgn="auto">
              <a:spcAft>
                <a:spcPts val="0"/>
              </a:spcAft>
              <a:buClr>
                <a:schemeClr val="accent3"/>
              </a:buClr>
              <a:buFont typeface="Wingdings 2"/>
              <a:buChar char=""/>
              <a:defRPr/>
            </a:pP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C" dirty="0" smtClean="0">
                <a:latin typeface="Arial" pitchFamily="34" charset="0"/>
                <a:cs typeface="Arial" pitchFamily="34" charset="0"/>
              </a:rPr>
              <a:t>Propuesta del proceso para realizar la ampliación y migración de la red.</a:t>
            </a: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323850" y="188913"/>
            <a:ext cx="8229600" cy="793750"/>
          </a:xfrm>
        </p:spPr>
        <p:txBody>
          <a:bodyPr/>
          <a:lstStyle/>
          <a:p>
            <a:pPr algn="ctr"/>
            <a:r>
              <a:rPr lang="es-EC" sz="4000" smtClean="0">
                <a:latin typeface="Arial" charset="0"/>
                <a:cs typeface="Arial" charset="0"/>
              </a:rPr>
              <a:t>Conclusiones</a:t>
            </a:r>
          </a:p>
        </p:txBody>
      </p:sp>
      <p:sp>
        <p:nvSpPr>
          <p:cNvPr id="45059" name="2 Marcador de contenido"/>
          <p:cNvSpPr>
            <a:spLocks noGrp="1"/>
          </p:cNvSpPr>
          <p:nvPr>
            <p:ph idx="1"/>
          </p:nvPr>
        </p:nvSpPr>
        <p:spPr>
          <a:xfrm>
            <a:off x="323850" y="1196975"/>
            <a:ext cx="8229600" cy="5184775"/>
          </a:xfrm>
        </p:spPr>
        <p:txBody>
          <a:bodyPr/>
          <a:lstStyle/>
          <a:p>
            <a:pPr algn="just"/>
            <a:r>
              <a:rPr lang="es-ES" sz="1600" smtClean="0">
                <a:latin typeface="Arial" charset="0"/>
                <a:cs typeface="Arial" charset="0"/>
              </a:rPr>
              <a:t>La necesidad actual de servicios de voz, datos y video  en nuestros días a generado mayor demanda en lo que se refiere a  ancho de banda y calidad de servicios, por lo que para poder satisfacer estas necesidades, se ha realizado una propuesta técnica para la ampliación del Anillo Aeropuerto basado en tecnología SDH y NG-SDH, permitiendo brindar más y mejores servicios al cliente.</a:t>
            </a:r>
            <a:endParaRPr lang="es-EC" sz="1600" smtClean="0">
              <a:latin typeface="Arial" charset="0"/>
              <a:cs typeface="Arial" charset="0"/>
            </a:endParaRPr>
          </a:p>
          <a:p>
            <a:pPr algn="just">
              <a:buFont typeface="Wingdings 2" pitchFamily="18" charset="2"/>
              <a:buNone/>
            </a:pPr>
            <a:r>
              <a:rPr lang="es-ES" sz="1600" smtClean="0">
                <a:latin typeface="Arial" charset="0"/>
                <a:cs typeface="Arial" charset="0"/>
              </a:rPr>
              <a:t> </a:t>
            </a:r>
            <a:endParaRPr lang="es-EC" sz="1600" smtClean="0">
              <a:latin typeface="Arial" charset="0"/>
              <a:cs typeface="Arial" charset="0"/>
            </a:endParaRPr>
          </a:p>
          <a:p>
            <a:pPr algn="just"/>
            <a:r>
              <a:rPr lang="es-ES" sz="1600" smtClean="0">
                <a:latin typeface="Arial" charset="0"/>
                <a:cs typeface="Arial" charset="0"/>
              </a:rPr>
              <a:t>La ampliación de la red Anillo Aeropuerto es una solución a corto plazo para poder brindar más servicios a los sectores que comprenden el Anillo Aeropuerto, ya que se duplica la cantidad de servicios de transporte SDH  que permite la red y al mismo tiempo se pueden ampliar servicios ya existentes.</a:t>
            </a:r>
            <a:endParaRPr lang="es-EC" sz="1600" smtClean="0">
              <a:latin typeface="Arial" charset="0"/>
              <a:cs typeface="Arial" charset="0"/>
            </a:endParaRPr>
          </a:p>
          <a:p>
            <a:pPr algn="just">
              <a:buFont typeface="Wingdings 2" pitchFamily="18" charset="2"/>
              <a:buNone/>
            </a:pPr>
            <a:r>
              <a:rPr lang="es-ES" sz="1600" smtClean="0">
                <a:latin typeface="Arial" charset="0"/>
                <a:cs typeface="Arial" charset="0"/>
              </a:rPr>
              <a:t> </a:t>
            </a:r>
            <a:endParaRPr lang="es-EC" sz="1600" smtClean="0">
              <a:latin typeface="Arial" charset="0"/>
              <a:cs typeface="Arial" charset="0"/>
            </a:endParaRPr>
          </a:p>
          <a:p>
            <a:pPr algn="just"/>
            <a:r>
              <a:rPr lang="es-ES" sz="1600" smtClean="0">
                <a:latin typeface="Arial" charset="0"/>
                <a:cs typeface="Arial" charset="0"/>
              </a:rPr>
              <a:t>Una de las ventajas de la red es que solo con el cambio de tarjetas en los equipos ADMs 1660  nos permite ampliar la capacidad de la red  de un STM16 a un STM64.</a:t>
            </a:r>
            <a:endParaRPr lang="es-EC" sz="1600" smtClean="0">
              <a:latin typeface="Arial" charset="0"/>
              <a:cs typeface="Arial" charset="0"/>
            </a:endParaRPr>
          </a:p>
          <a:p>
            <a:pPr algn="just">
              <a:buFont typeface="Wingdings 2" pitchFamily="18" charset="2"/>
              <a:buNone/>
            </a:pPr>
            <a:r>
              <a:rPr lang="es-ES" sz="1600" smtClean="0">
                <a:latin typeface="Arial" charset="0"/>
                <a:cs typeface="Arial" charset="0"/>
              </a:rPr>
              <a:t> </a:t>
            </a:r>
            <a:endParaRPr lang="es-EC" sz="1600" smtClean="0">
              <a:latin typeface="Arial" charset="0"/>
              <a:cs typeface="Arial" charset="0"/>
            </a:endParaRPr>
          </a:p>
          <a:p>
            <a:pPr algn="just"/>
            <a:r>
              <a:rPr lang="es-ES" sz="1600" smtClean="0">
                <a:latin typeface="Arial" charset="0"/>
                <a:cs typeface="Arial" charset="0"/>
              </a:rPr>
              <a:t>La red al estar en una topología en Anillo permite garantizar  que los servicios sigan funcionando a pesar de que exista corte de fibra entre dos enlaces, la protección  de red MS-SPRING garantiza que los todos servicios lleguen a su destino, esto nos ahorra el tener que realizar tendidos de fibras de protección, pero reduce la capacidad del anillo a la mitad, es decir del STM64 solo se puede ocupar la mitad 32 STM-1 parar servicios y la otra mitad es para proteger todo el tráfico que va por los primeros 32 STM-1s.</a:t>
            </a:r>
            <a:endParaRPr lang="es-EC" sz="1600" smtClean="0">
              <a:latin typeface="Arial" charset="0"/>
              <a:cs typeface="Arial" charset="0"/>
            </a:endParaRPr>
          </a:p>
          <a:p>
            <a:pPr algn="just">
              <a:buFont typeface="Wingdings 2" pitchFamily="18" charset="2"/>
              <a:buNone/>
            </a:pPr>
            <a:r>
              <a:rPr lang="es-ES" sz="1600" smtClean="0">
                <a:latin typeface="Arial" charset="0"/>
                <a:cs typeface="Arial" charset="0"/>
              </a:rPr>
              <a:t> </a:t>
            </a:r>
            <a:endParaRPr lang="es-EC" sz="16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Marcador de contenido"/>
          <p:cNvSpPr>
            <a:spLocks noGrp="1"/>
          </p:cNvSpPr>
          <p:nvPr>
            <p:ph idx="1"/>
          </p:nvPr>
        </p:nvSpPr>
        <p:spPr/>
        <p:txBody>
          <a:bodyPr/>
          <a:lstStyle/>
          <a:p>
            <a:pPr algn="just">
              <a:buFont typeface="Wingdings 2" pitchFamily="18" charset="2"/>
              <a:buNone/>
            </a:pPr>
            <a:endParaRPr lang="es-EC" sz="2800" smtClean="0">
              <a:latin typeface="Arial" charset="0"/>
              <a:cs typeface="Arial" charset="0"/>
            </a:endParaRPr>
          </a:p>
          <a:p>
            <a:pPr algn="just"/>
            <a:r>
              <a:rPr lang="es-ES" sz="1700" smtClean="0">
                <a:latin typeface="Arial" charset="0"/>
                <a:cs typeface="Arial" charset="0"/>
              </a:rPr>
              <a:t>El sistema de Gestión Centralizado de una red SDH, es una de las ventajas de esta tecnología ya que nos permite administrar, configurar y supervisar remotamente todos los equipos de la red. </a:t>
            </a:r>
            <a:endParaRPr lang="es-EC" sz="1700" smtClean="0">
              <a:latin typeface="Arial" charset="0"/>
              <a:cs typeface="Arial" charset="0"/>
            </a:endParaRPr>
          </a:p>
          <a:p>
            <a:pPr algn="just">
              <a:buFont typeface="Wingdings 2" pitchFamily="18" charset="2"/>
              <a:buNone/>
            </a:pPr>
            <a:r>
              <a:rPr lang="es-ES" sz="1700" smtClean="0">
                <a:latin typeface="Arial" charset="0"/>
                <a:cs typeface="Arial" charset="0"/>
              </a:rPr>
              <a:t> </a:t>
            </a:r>
            <a:endParaRPr lang="es-EC" sz="1700" smtClean="0">
              <a:latin typeface="Arial" charset="0"/>
              <a:cs typeface="Arial" charset="0"/>
            </a:endParaRPr>
          </a:p>
          <a:p>
            <a:pPr algn="just"/>
            <a:r>
              <a:rPr lang="es-ES" sz="1700" smtClean="0">
                <a:latin typeface="Arial" charset="0"/>
                <a:cs typeface="Arial" charset="0"/>
              </a:rPr>
              <a:t>El estudio para la ampliación del anillo Aeropuerto comprendió un estudió de todas las herramientas que dispone la el sistema centralizado de gestión Alcatel 1350OMS, para evitar causar afectación a los usuarios que ya tienen servicios activos, lo cual es una gran ventaja.</a:t>
            </a:r>
            <a:endParaRPr lang="es-EC" sz="1700" smtClean="0">
              <a:latin typeface="Arial" charset="0"/>
              <a:cs typeface="Arial" charset="0"/>
            </a:endParaRPr>
          </a:p>
          <a:p>
            <a:endParaRPr lang="es-EC" smtClean="0"/>
          </a:p>
        </p:txBody>
      </p:sp>
      <p:sp>
        <p:nvSpPr>
          <p:cNvPr id="46083" name="1 Título"/>
          <p:cNvSpPr>
            <a:spLocks noGrp="1"/>
          </p:cNvSpPr>
          <p:nvPr>
            <p:ph type="title"/>
          </p:nvPr>
        </p:nvSpPr>
        <p:spPr>
          <a:xfrm>
            <a:off x="468313" y="1125538"/>
            <a:ext cx="8229600" cy="793750"/>
          </a:xfrm>
        </p:spPr>
        <p:txBody>
          <a:bodyPr/>
          <a:lstStyle/>
          <a:p>
            <a:pPr algn="ctr"/>
            <a:r>
              <a:rPr lang="es-EC" sz="4000" smtClean="0">
                <a:latin typeface="Arial" charset="0"/>
                <a:cs typeface="Arial" charset="0"/>
              </a:rPr>
              <a:t>Conclusiones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395288" y="549275"/>
            <a:ext cx="8229600" cy="863600"/>
          </a:xfrm>
        </p:spPr>
        <p:txBody>
          <a:bodyPr/>
          <a:lstStyle/>
          <a:p>
            <a:pPr algn="ctr"/>
            <a:r>
              <a:rPr lang="es-EC" smtClean="0"/>
              <a:t>R</a:t>
            </a:r>
            <a:r>
              <a:rPr lang="es-EC" sz="4000" smtClean="0">
                <a:latin typeface="Arial" charset="0"/>
                <a:cs typeface="Arial" charset="0"/>
              </a:rPr>
              <a:t>ecomendaciones</a:t>
            </a:r>
          </a:p>
        </p:txBody>
      </p:sp>
      <p:sp>
        <p:nvSpPr>
          <p:cNvPr id="3" name="2 Marcador de contenido"/>
          <p:cNvSpPr>
            <a:spLocks noGrp="1"/>
          </p:cNvSpPr>
          <p:nvPr>
            <p:ph idx="1"/>
          </p:nvPr>
        </p:nvSpPr>
        <p:spPr>
          <a:xfrm>
            <a:off x="395288" y="1557338"/>
            <a:ext cx="8229600" cy="4387850"/>
          </a:xfrm>
        </p:spPr>
        <p:txBody>
          <a:bodyPr>
            <a:normAutofit fontScale="62500" lnSpcReduction="20000"/>
          </a:bodyPr>
          <a:lstStyle/>
          <a:p>
            <a:pPr marL="274320" indent="-274320" fontAlgn="auto">
              <a:spcAft>
                <a:spcPts val="0"/>
              </a:spcAft>
              <a:buClr>
                <a:schemeClr val="accent3"/>
              </a:buClr>
              <a:buFont typeface="Wingdings 2"/>
              <a:buChar char=""/>
              <a:defRPr/>
            </a:pPr>
            <a:r>
              <a:rPr lang="es-ES" dirty="0" smtClean="0">
                <a:latin typeface="Arial" pitchFamily="34" charset="0"/>
                <a:cs typeface="Arial" pitchFamily="34" charset="0"/>
              </a:rPr>
              <a:t>Para realizar la ampliación de los Nodos de la red Anillo Aeropuerto se debe tomar en cuenta las posiciones de los slots en el ADM 1660, ya que el equipo tiene una configuración específica para cada slot y soporta cierto tipo de tarjetas, no se las puede colocar en cualquier posición.</a:t>
            </a: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dirty="0" smtClean="0">
                <a:latin typeface="Arial" pitchFamily="34" charset="0"/>
                <a:cs typeface="Arial" pitchFamily="34" charset="0"/>
              </a:rPr>
              <a:t> </a:t>
            </a: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dirty="0" smtClean="0">
                <a:latin typeface="Arial" pitchFamily="34" charset="0"/>
                <a:cs typeface="Arial" pitchFamily="34" charset="0"/>
              </a:rPr>
              <a:t>El personal que va a realizar los trabajos tanto de ampliación como de migración de la red, debe ser personal bien capacitado para que no existan fallas ni equivocaciones en los procedimientos, además de que se deberá capacitar al cliente para que en el futuro pueda administrar y configurar su red sin ningún problema.</a:t>
            </a: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ES" dirty="0" smtClean="0">
                <a:latin typeface="Arial" pitchFamily="34" charset="0"/>
                <a:cs typeface="Arial" pitchFamily="34" charset="0"/>
              </a:rPr>
              <a:t> </a:t>
            </a: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dirty="0" smtClean="0">
                <a:latin typeface="Arial" pitchFamily="34" charset="0"/>
                <a:cs typeface="Arial" pitchFamily="34" charset="0"/>
              </a:rPr>
              <a:t>Es importante siempre tener un contrato de mantenimiento vigente, en caso de una falla grave solo el soporte técnico especializado podrá resolverlo, esto implica también que los equipos “</a:t>
            </a:r>
            <a:r>
              <a:rPr lang="es-ES" dirty="0" err="1" smtClean="0">
                <a:latin typeface="Arial" pitchFamily="34" charset="0"/>
                <a:cs typeface="Arial" pitchFamily="34" charset="0"/>
              </a:rPr>
              <a:t>ADMs</a:t>
            </a:r>
            <a:r>
              <a:rPr lang="es-ES" dirty="0" smtClean="0">
                <a:latin typeface="Arial" pitchFamily="34" charset="0"/>
                <a:cs typeface="Arial" pitchFamily="34" charset="0"/>
              </a:rPr>
              <a:t>” y el sistema centralizado de gestión este en una versión actual y no en una versión fuera de producción.</a:t>
            </a: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dirty="0" smtClean="0">
                <a:latin typeface="Arial" pitchFamily="34" charset="0"/>
                <a:cs typeface="Arial" pitchFamily="34" charset="0"/>
              </a:rPr>
              <a:t>La capacidad de la red anillo Aeropuerto se debe ampliar debido a que actualmente ya está saturada, en caso de que se necesite más servicios o ampliación de los servicios ya existentes no se podrá realizar, por lo que es necesario que la ampliación se la lleve a cabo en el menor tiempo posible.</a:t>
            </a:r>
            <a:endParaRPr lang="es-EC"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3059113" y="2708275"/>
            <a:ext cx="8229600" cy="1143000"/>
          </a:xfrm>
        </p:spPr>
        <p:txBody>
          <a:bodyPr/>
          <a:lstStyle/>
          <a:p>
            <a:r>
              <a:rPr lang="es-EC" smtClean="0"/>
              <a:t>GRACIAS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auto">
              <a:spcAft>
                <a:spcPts val="0"/>
              </a:spcAft>
              <a:defRPr/>
            </a:pPr>
            <a:r>
              <a:rPr lang="es-ES" sz="4400" cap="all" dirty="0" smtClean="0">
                <a:latin typeface="Arial" pitchFamily="34" charset="0"/>
                <a:cs typeface="Arial" pitchFamily="34" charset="0"/>
              </a:rPr>
              <a:t>OBJETIVOS</a:t>
            </a:r>
            <a:r>
              <a:rPr lang="es-EC" b="1" cap="all" dirty="0" smtClean="0"/>
              <a:t/>
            </a:r>
            <a:br>
              <a:rPr lang="es-EC" b="1" cap="all" dirty="0" smtClean="0"/>
            </a:br>
            <a:endParaRPr lang="es-EC" dirty="0"/>
          </a:p>
        </p:txBody>
      </p:sp>
      <p:sp>
        <p:nvSpPr>
          <p:cNvPr id="3" name="2 Marcador de contenido"/>
          <p:cNvSpPr>
            <a:spLocks noGrp="1"/>
          </p:cNvSpPr>
          <p:nvPr>
            <p:ph idx="1"/>
          </p:nvPr>
        </p:nvSpPr>
        <p:spPr>
          <a:xfrm>
            <a:off x="457200" y="1341438"/>
            <a:ext cx="8229600" cy="4983162"/>
          </a:xfrm>
        </p:spPr>
        <p:txBody>
          <a:bodyPr>
            <a:normAutofit fontScale="70000" lnSpcReduction="20000"/>
          </a:bodyPr>
          <a:lstStyle/>
          <a:p>
            <a:pPr marL="274320" indent="-274320" fontAlgn="auto">
              <a:spcAft>
                <a:spcPts val="0"/>
              </a:spcAft>
              <a:buClr>
                <a:schemeClr val="accent3"/>
              </a:buClr>
              <a:buFont typeface="Wingdings 2"/>
              <a:buNone/>
              <a:defRPr/>
            </a:pPr>
            <a:r>
              <a:rPr lang="es-EC" b="1" dirty="0" smtClean="0">
                <a:latin typeface="Arial" pitchFamily="34" charset="0"/>
                <a:cs typeface="Arial" pitchFamily="34" charset="0"/>
              </a:rPr>
              <a:t>General</a:t>
            </a:r>
          </a:p>
          <a:p>
            <a:pPr marL="274320" indent="-274320" algn="just" fontAlgn="auto">
              <a:spcAft>
                <a:spcPts val="0"/>
              </a:spcAft>
              <a:buClr>
                <a:schemeClr val="accent3"/>
              </a:buClr>
              <a:buFont typeface="Wingdings 2"/>
              <a:buNone/>
              <a:defRPr/>
            </a:pPr>
            <a:endParaRPr lang="es-EC"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C" dirty="0" smtClean="0">
                <a:latin typeface="Arial" pitchFamily="34" charset="0"/>
                <a:cs typeface="Arial" pitchFamily="34" charset="0"/>
              </a:rPr>
              <a:t>    Realizar un estudio y análisis de los requisitos necesarios para realizar la ampliación de capacidad de la red SDH  del Anillo Aeropuerto y también migrar el sistema centralizado de gestión de la red a una versión más actualizada y amigable. </a:t>
            </a:r>
          </a:p>
          <a:p>
            <a:pPr marL="274320" indent="-274320" algn="just" fontAlgn="auto">
              <a:spcAft>
                <a:spcPts val="0"/>
              </a:spcAft>
              <a:buClr>
                <a:schemeClr val="accent3"/>
              </a:buClr>
              <a:buFont typeface="Wingdings 2"/>
              <a:buNone/>
              <a:defRPr/>
            </a:pPr>
            <a:endParaRPr lang="es-EC"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EC" b="1" dirty="0" smtClean="0">
                <a:latin typeface="Arial" pitchFamily="34" charset="0"/>
                <a:cs typeface="Arial" pitchFamily="34" charset="0"/>
              </a:rPr>
              <a:t>Específicos</a:t>
            </a:r>
          </a:p>
          <a:p>
            <a:pPr marL="274320" indent="-274320" algn="just" fontAlgn="auto">
              <a:spcAft>
                <a:spcPts val="0"/>
              </a:spcAft>
              <a:buClr>
                <a:schemeClr val="accent3"/>
              </a:buClr>
              <a:buFont typeface="Wingdings 2"/>
              <a:buNone/>
              <a:defRPr/>
            </a:pPr>
            <a:r>
              <a:rPr lang="es-EC" dirty="0" smtClean="0">
                <a:latin typeface="Arial" pitchFamily="34" charset="0"/>
                <a:cs typeface="Arial" pitchFamily="34" charset="0"/>
              </a:rPr>
              <a:t> </a:t>
            </a: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Estudio y análisis del Sistema de Gestión Alcatel 1350 OMS que es el sistema de gestión que administrará la red Anillo Aeropuerto.</a:t>
            </a: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Estudio del equipamiento del Anillo Aeropuerto  </a:t>
            </a:r>
            <a:r>
              <a:rPr lang="es-EC" dirty="0" err="1" smtClean="0">
                <a:latin typeface="Arial" pitchFamily="34" charset="0"/>
                <a:cs typeface="Arial" pitchFamily="34" charset="0"/>
              </a:rPr>
              <a:t>ADMs</a:t>
            </a:r>
            <a:r>
              <a:rPr lang="es-EC" dirty="0" smtClean="0">
                <a:latin typeface="Arial" pitchFamily="34" charset="0"/>
                <a:cs typeface="Arial" pitchFamily="34" charset="0"/>
              </a:rPr>
              <a:t> “1660 SM” </a:t>
            </a: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Análisis de requisitos para la migración de un Anillo STM16 a STM64 </a:t>
            </a: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Análisis de requisitos para migrar el sistema centralizado de gestión de la versión 8.1 PL1 a la versión 9.6.9.</a:t>
            </a:r>
          </a:p>
          <a:p>
            <a:pPr marL="274320" indent="-274320" algn="just" fontAlgn="auto">
              <a:spcAft>
                <a:spcPts val="0"/>
              </a:spcAft>
              <a:buClr>
                <a:schemeClr val="accent3"/>
              </a:buClr>
              <a:buFont typeface="Wingdings 2"/>
              <a:buChar char=""/>
              <a:defRPr/>
            </a:pPr>
            <a:r>
              <a:rPr lang="es-EC" dirty="0" smtClean="0">
                <a:latin typeface="Arial" pitchFamily="34" charset="0"/>
                <a:cs typeface="Arial" pitchFamily="34" charset="0"/>
              </a:rPr>
              <a:t>Proponer una solución para mejorar la capacidad de recursos de la red Anillo Aeropuerto</a:t>
            </a:r>
          </a:p>
          <a:p>
            <a:pPr marL="274320" indent="-274320" fontAlgn="auto">
              <a:spcAft>
                <a:spcPts val="0"/>
              </a:spcAft>
              <a:buClr>
                <a:schemeClr val="accent3"/>
              </a:buClr>
              <a:buFont typeface="Wingdings 2"/>
              <a:buChar char=""/>
              <a:defRPr/>
            </a:pP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539750" y="0"/>
            <a:ext cx="8229600" cy="1143000"/>
          </a:xfrm>
        </p:spPr>
        <p:txBody>
          <a:bodyPr/>
          <a:lstStyle/>
          <a:p>
            <a:pPr algn="ctr"/>
            <a:r>
              <a:rPr lang="es-EC" sz="4000" smtClean="0">
                <a:latin typeface="Arial" charset="0"/>
                <a:cs typeface="Arial" charset="0"/>
              </a:rPr>
              <a:t>Introducción</a:t>
            </a:r>
          </a:p>
        </p:txBody>
      </p:sp>
      <p:sp>
        <p:nvSpPr>
          <p:cNvPr id="11267" name="2 Marcador de contenido"/>
          <p:cNvSpPr>
            <a:spLocks noGrp="1"/>
          </p:cNvSpPr>
          <p:nvPr>
            <p:ph idx="1"/>
          </p:nvPr>
        </p:nvSpPr>
        <p:spPr>
          <a:xfrm>
            <a:off x="395288" y="1196975"/>
            <a:ext cx="8229600" cy="4389438"/>
          </a:xfrm>
        </p:spPr>
        <p:txBody>
          <a:bodyPr/>
          <a:lstStyle/>
          <a:p>
            <a:pPr>
              <a:buFont typeface="Wingdings 2" pitchFamily="18" charset="2"/>
              <a:buNone/>
            </a:pPr>
            <a:r>
              <a:rPr lang="es-EC" smtClean="0">
                <a:latin typeface="Arial" charset="0"/>
                <a:cs typeface="Arial" charset="0"/>
              </a:rPr>
              <a:t>Tecnología SDH</a:t>
            </a:r>
          </a:p>
          <a:p>
            <a:pPr>
              <a:buFont typeface="Wingdings 2" pitchFamily="18" charset="2"/>
              <a:buNone/>
            </a:pPr>
            <a:endParaRPr lang="es-EC" smtClean="0">
              <a:latin typeface="Arial" charset="0"/>
              <a:cs typeface="Arial" charset="0"/>
            </a:endParaRPr>
          </a:p>
          <a:p>
            <a:pPr algn="just">
              <a:buFont typeface="Wingdings 2" pitchFamily="18" charset="2"/>
              <a:buNone/>
            </a:pPr>
            <a:r>
              <a:rPr lang="es-EC" smtClean="0">
                <a:latin typeface="Arial" charset="0"/>
                <a:cs typeface="Arial" charset="0"/>
              </a:rPr>
              <a:t>    </a:t>
            </a:r>
            <a:r>
              <a:rPr lang="es-EC" sz="2400" smtClean="0">
                <a:latin typeface="Arial" charset="0"/>
                <a:cs typeface="Arial" charset="0"/>
              </a:rPr>
              <a:t>La Jerarquía Digital síncrona es una tecnología dentro del mundo de las telecomunicaciones estandarizada por la ITU que mediante la multiplexación de señales permite transmisión de datos para servicios de alta capacidad, como servicios triple play, datos, voz y video.</a:t>
            </a:r>
          </a:p>
          <a:p>
            <a:endParaRPr lang="es-EC" smtClean="0"/>
          </a:p>
          <a:p>
            <a:pPr>
              <a:buFont typeface="Wingdings 2" pitchFamily="18" charset="2"/>
              <a:buNone/>
            </a:pPr>
            <a:endParaRPr lang="es-EC"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323850" y="404813"/>
            <a:ext cx="8229600" cy="792162"/>
          </a:xfrm>
        </p:spPr>
        <p:txBody>
          <a:bodyPr/>
          <a:lstStyle/>
          <a:p>
            <a:pPr algn="ctr"/>
            <a:r>
              <a:rPr lang="es-EC" sz="4000" smtClean="0">
                <a:latin typeface="Arial" charset="0"/>
                <a:cs typeface="Arial" charset="0"/>
              </a:rPr>
              <a:t>Características</a:t>
            </a:r>
          </a:p>
        </p:txBody>
      </p:sp>
      <p:sp>
        <p:nvSpPr>
          <p:cNvPr id="3" name="2 Marcador de contenido"/>
          <p:cNvSpPr>
            <a:spLocks noGrp="1"/>
          </p:cNvSpPr>
          <p:nvPr>
            <p:ph idx="1"/>
          </p:nvPr>
        </p:nvSpPr>
        <p:spPr>
          <a:xfrm>
            <a:off x="468313" y="1412875"/>
            <a:ext cx="7991475" cy="1800225"/>
          </a:xfrm>
        </p:spPr>
        <p:txBody>
          <a:bodyPr>
            <a:normAutofit fontScale="25000" lnSpcReduction="20000"/>
          </a:bodyPr>
          <a:lstStyle/>
          <a:p>
            <a:pPr marL="274320" indent="-274320" fontAlgn="auto">
              <a:spcAft>
                <a:spcPts val="0"/>
              </a:spcAft>
              <a:buClr>
                <a:schemeClr val="accent3"/>
              </a:buClr>
              <a:buFont typeface="Wingdings 2"/>
              <a:buChar char=""/>
              <a:defRPr/>
            </a:pPr>
            <a:r>
              <a:rPr lang="es-EC" sz="6400" dirty="0" smtClean="0">
                <a:latin typeface="Arial" pitchFamily="34" charset="0"/>
                <a:cs typeface="Arial" pitchFamily="34" charset="0"/>
              </a:rPr>
              <a:t>El STM1 es la Unidad básica de la jerarquía digital síncrona 155Mb/s</a:t>
            </a:r>
          </a:p>
          <a:p>
            <a:pPr marL="274320" indent="-274320" fontAlgn="auto">
              <a:spcAft>
                <a:spcPts val="0"/>
              </a:spcAft>
              <a:buClr>
                <a:schemeClr val="accent3"/>
              </a:buClr>
              <a:buFont typeface="Wingdings 2"/>
              <a:buChar char=""/>
              <a:defRPr/>
            </a:pPr>
            <a:r>
              <a:rPr lang="es-EC" sz="6400" dirty="0" smtClean="0">
                <a:latin typeface="Arial" pitchFamily="34" charset="0"/>
                <a:cs typeface="Arial" pitchFamily="34" charset="0"/>
              </a:rPr>
              <a:t>Permite transmitir señales de alto y bajo orden.</a:t>
            </a:r>
          </a:p>
          <a:p>
            <a:pPr marL="274320" indent="-274320" fontAlgn="auto">
              <a:spcAft>
                <a:spcPts val="0"/>
              </a:spcAft>
              <a:buClr>
                <a:schemeClr val="accent3"/>
              </a:buClr>
              <a:buFont typeface="Wingdings 2"/>
              <a:buChar char=""/>
              <a:defRPr/>
            </a:pPr>
            <a:r>
              <a:rPr lang="es-ES" sz="6400" dirty="0" smtClean="0">
                <a:latin typeface="Arial" pitchFamily="34" charset="0"/>
                <a:cs typeface="Arial" pitchFamily="34" charset="0"/>
              </a:rPr>
              <a:t>Técnica de multiplexado a través de punteros </a:t>
            </a:r>
            <a:endParaRPr lang="es-EC" sz="64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sz="6400" dirty="0" smtClean="0">
                <a:latin typeface="Arial" pitchFamily="34" charset="0"/>
                <a:cs typeface="Arial" pitchFamily="34" charset="0"/>
              </a:rPr>
              <a:t>Estructura modular: A partir de la velocidad básica se obtienen velocidades superiores </a:t>
            </a:r>
            <a:r>
              <a:rPr lang="es-ES" sz="6400" dirty="0" err="1" smtClean="0">
                <a:latin typeface="Arial" pitchFamily="34" charset="0"/>
                <a:cs typeface="Arial" pitchFamily="34" charset="0"/>
              </a:rPr>
              <a:t>multiplexando</a:t>
            </a:r>
            <a:r>
              <a:rPr lang="es-ES" sz="6400" dirty="0" smtClean="0">
                <a:latin typeface="Arial" pitchFamily="34" charset="0"/>
                <a:cs typeface="Arial" pitchFamily="34" charset="0"/>
              </a:rPr>
              <a:t> byte por byte varias señales STM-1.  </a:t>
            </a:r>
            <a:endParaRPr lang="es-EC" sz="64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ES" sz="6400" dirty="0" smtClean="0">
                <a:latin typeface="Arial" pitchFamily="34" charset="0"/>
                <a:cs typeface="Arial" pitchFamily="34" charset="0"/>
              </a:rPr>
              <a:t>A través del puntero, se puede acceder a cualquier canal de 2Mb/s.</a:t>
            </a:r>
            <a:r>
              <a:rPr lang="es-ES" sz="6400" b="1" dirty="0" smtClean="0">
                <a:latin typeface="Arial" pitchFamily="34" charset="0"/>
                <a:cs typeface="Arial" pitchFamily="34" charset="0"/>
              </a:rPr>
              <a:t> </a:t>
            </a:r>
            <a:endParaRPr lang="es-EC" sz="64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r>
              <a:rPr lang="es-CO" sz="6400" dirty="0" smtClean="0">
                <a:latin typeface="Arial" pitchFamily="34" charset="0"/>
                <a:cs typeface="Arial" pitchFamily="34" charset="0"/>
              </a:rPr>
              <a:t>Posee gran cantidad de canales de </a:t>
            </a:r>
            <a:r>
              <a:rPr lang="es-CO" sz="6400" dirty="0" err="1" smtClean="0">
                <a:latin typeface="Arial" pitchFamily="34" charset="0"/>
                <a:cs typeface="Arial" pitchFamily="34" charset="0"/>
              </a:rPr>
              <a:t>overhead</a:t>
            </a:r>
            <a:r>
              <a:rPr lang="es-CO" sz="6400" dirty="0" smtClean="0">
                <a:latin typeface="Arial" pitchFamily="34" charset="0"/>
                <a:cs typeface="Arial" pitchFamily="34" charset="0"/>
              </a:rPr>
              <a:t> que son utilizados para supervisión, gestión, y control de la red</a:t>
            </a:r>
            <a:endParaRPr lang="es-EC" sz="64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endParaRPr lang="es-EC" sz="2000" dirty="0">
              <a:latin typeface="Arial" pitchFamily="34" charset="0"/>
              <a:cs typeface="Arial" pitchFamily="34" charset="0"/>
            </a:endParaRPr>
          </a:p>
        </p:txBody>
      </p:sp>
      <p:pic>
        <p:nvPicPr>
          <p:cNvPr id="12292" name="Imagen 18"/>
          <p:cNvPicPr>
            <a:picLocks noChangeAspect="1" noChangeArrowheads="1"/>
          </p:cNvPicPr>
          <p:nvPr/>
        </p:nvPicPr>
        <p:blipFill>
          <a:blip r:embed="rId2" cstate="print"/>
          <a:srcRect/>
          <a:stretch>
            <a:fillRect/>
          </a:stretch>
        </p:blipFill>
        <p:spPr bwMode="auto">
          <a:xfrm>
            <a:off x="2124075" y="3500438"/>
            <a:ext cx="4776788"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900113" y="333375"/>
            <a:ext cx="7580312" cy="935038"/>
          </a:xfrm>
        </p:spPr>
        <p:txBody>
          <a:bodyPr/>
          <a:lstStyle/>
          <a:p>
            <a:pPr algn="ctr"/>
            <a:r>
              <a:rPr lang="es-EC" smtClean="0"/>
              <a:t>Sincronismo SDH</a:t>
            </a:r>
          </a:p>
        </p:txBody>
      </p:sp>
      <p:sp>
        <p:nvSpPr>
          <p:cNvPr id="13315" name="2 Marcador de contenido"/>
          <p:cNvSpPr>
            <a:spLocks noGrp="1"/>
          </p:cNvSpPr>
          <p:nvPr>
            <p:ph idx="1"/>
          </p:nvPr>
        </p:nvSpPr>
        <p:spPr>
          <a:xfrm>
            <a:off x="457200" y="1484313"/>
            <a:ext cx="8229600" cy="4840287"/>
          </a:xfrm>
        </p:spPr>
        <p:txBody>
          <a:bodyPr/>
          <a:lstStyle/>
          <a:p>
            <a:pPr algn="just"/>
            <a:r>
              <a:rPr lang="es-EC" sz="1600" dirty="0" smtClean="0">
                <a:latin typeface="Arial" charset="0"/>
                <a:cs typeface="Arial" charset="0"/>
              </a:rPr>
              <a:t>SDH es la jerarquía digital síncrona, cuya sincronización debe ser garantizada para el funcionamiento correcto de la red, caso contrario pueden generarse errores importantes en su desempeño.</a:t>
            </a:r>
          </a:p>
          <a:p>
            <a:pPr algn="just"/>
            <a:r>
              <a:rPr lang="es-EC" sz="1600" dirty="0" smtClean="0">
                <a:latin typeface="Arial" charset="0"/>
                <a:cs typeface="Arial" charset="0"/>
              </a:rPr>
              <a:t>Los </a:t>
            </a:r>
            <a:r>
              <a:rPr lang="es-EC" sz="1600" dirty="0" smtClean="0">
                <a:latin typeface="Arial" charset="0"/>
                <a:cs typeface="Arial" charset="0"/>
              </a:rPr>
              <a:t>elementos de dicha red se encuentran sincronizados respecto a un reloj central (reloj de referencia primario PCR de alta precisión), cuya señal es distribuida al resto de unidades de la red: SSU (unidades de sincronización encargados de la regeneración y distribución de la señal de reloj) y SEC (relojes de equipo sincrónico que transfieren la señal)</a:t>
            </a:r>
          </a:p>
        </p:txBody>
      </p:sp>
      <p:pic>
        <p:nvPicPr>
          <p:cNvPr id="13316" name="Imagen 51"/>
          <p:cNvPicPr>
            <a:picLocks noChangeAspect="1" noChangeArrowheads="1"/>
          </p:cNvPicPr>
          <p:nvPr/>
        </p:nvPicPr>
        <p:blipFill>
          <a:blip r:embed="rId2" cstate="print"/>
          <a:srcRect/>
          <a:stretch>
            <a:fillRect/>
          </a:stretch>
        </p:blipFill>
        <p:spPr bwMode="auto">
          <a:xfrm>
            <a:off x="2916238" y="4005263"/>
            <a:ext cx="3527425" cy="211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323850" y="404813"/>
            <a:ext cx="8229600" cy="711200"/>
          </a:xfrm>
        </p:spPr>
        <p:txBody>
          <a:bodyPr/>
          <a:lstStyle/>
          <a:p>
            <a:pPr algn="ctr"/>
            <a:r>
              <a:rPr lang="es-EC" sz="4000" b="1" smtClean="0"/>
              <a:t>Componentes de la Red SDH</a:t>
            </a:r>
          </a:p>
        </p:txBody>
      </p:sp>
      <p:sp>
        <p:nvSpPr>
          <p:cNvPr id="14339" name="2 Marcador de contenido"/>
          <p:cNvSpPr>
            <a:spLocks noGrp="1"/>
          </p:cNvSpPr>
          <p:nvPr>
            <p:ph idx="1"/>
          </p:nvPr>
        </p:nvSpPr>
        <p:spPr>
          <a:xfrm>
            <a:off x="539750" y="1557338"/>
            <a:ext cx="3744913" cy="4608512"/>
          </a:xfrm>
        </p:spPr>
        <p:txBody>
          <a:bodyPr/>
          <a:lstStyle/>
          <a:p>
            <a:r>
              <a:rPr lang="es-EC" smtClean="0"/>
              <a:t>Regeneradores</a:t>
            </a:r>
          </a:p>
          <a:p>
            <a:endParaRPr lang="es-EC" smtClean="0"/>
          </a:p>
          <a:p>
            <a:endParaRPr lang="es-EC" smtClean="0"/>
          </a:p>
          <a:p>
            <a:endParaRPr lang="es-EC" smtClean="0"/>
          </a:p>
          <a:p>
            <a:endParaRPr lang="es-EC" smtClean="0"/>
          </a:p>
          <a:p>
            <a:r>
              <a:rPr lang="es-EC" smtClean="0"/>
              <a:t>Multiplexores</a:t>
            </a:r>
          </a:p>
          <a:p>
            <a:endParaRPr lang="es-EC" smtClean="0"/>
          </a:p>
          <a:p>
            <a:endParaRPr lang="es-EC" smtClean="0"/>
          </a:p>
          <a:p>
            <a:endParaRPr lang="es-EC" smtClean="0"/>
          </a:p>
          <a:p>
            <a:endParaRPr lang="es-EC" smtClean="0"/>
          </a:p>
          <a:p>
            <a:endParaRPr lang="es-EC" smtClean="0"/>
          </a:p>
        </p:txBody>
      </p:sp>
      <p:pic>
        <p:nvPicPr>
          <p:cNvPr id="14340" name="Picture 3"/>
          <p:cNvPicPr>
            <a:picLocks noChangeAspect="1" noChangeArrowheads="1"/>
          </p:cNvPicPr>
          <p:nvPr/>
        </p:nvPicPr>
        <p:blipFill>
          <a:blip r:embed="rId2" cstate="print"/>
          <a:srcRect/>
          <a:stretch>
            <a:fillRect/>
          </a:stretch>
        </p:blipFill>
        <p:spPr bwMode="auto">
          <a:xfrm>
            <a:off x="1835150" y="2420938"/>
            <a:ext cx="5260975" cy="1079500"/>
          </a:xfrm>
          <a:prstGeom prst="rect">
            <a:avLst/>
          </a:prstGeom>
          <a:noFill/>
          <a:ln w="9525">
            <a:noFill/>
            <a:miter lim="800000"/>
            <a:headEnd/>
            <a:tailEnd/>
          </a:ln>
        </p:spPr>
      </p:pic>
      <p:pic>
        <p:nvPicPr>
          <p:cNvPr id="14341" name="Picture 4"/>
          <p:cNvPicPr>
            <a:picLocks noChangeAspect="1" noChangeArrowheads="1"/>
          </p:cNvPicPr>
          <p:nvPr/>
        </p:nvPicPr>
        <p:blipFill>
          <a:blip r:embed="rId3" cstate="print"/>
          <a:srcRect/>
          <a:stretch>
            <a:fillRect/>
          </a:stretch>
        </p:blipFill>
        <p:spPr bwMode="auto">
          <a:xfrm>
            <a:off x="2411413" y="4581525"/>
            <a:ext cx="38893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1087</TotalTime>
  <Words>1870</Words>
  <Application>Microsoft Office PowerPoint</Application>
  <PresentationFormat>Presentación en pantalla (4:3)</PresentationFormat>
  <Paragraphs>273</Paragraphs>
  <Slides>43</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1" baseType="lpstr">
      <vt:lpstr>Trebuchet MS</vt:lpstr>
      <vt:lpstr>Arial</vt:lpstr>
      <vt:lpstr>Calibri</vt:lpstr>
      <vt:lpstr>Constantia</vt:lpstr>
      <vt:lpstr>Wingdings 2</vt:lpstr>
      <vt:lpstr>Times New Roman</vt:lpstr>
      <vt:lpstr>Flujo</vt:lpstr>
      <vt:lpstr>Microsoft Office Visio Drawing</vt:lpstr>
      <vt:lpstr>Diapositiva 1</vt:lpstr>
      <vt:lpstr>ANTECEDENTES</vt:lpstr>
      <vt:lpstr>JUSTIFICACION E IMPORTANCIA </vt:lpstr>
      <vt:lpstr>ALCANCE DEL PROYECTO </vt:lpstr>
      <vt:lpstr>OBJETIVOS </vt:lpstr>
      <vt:lpstr>Introducción</vt:lpstr>
      <vt:lpstr>Características</vt:lpstr>
      <vt:lpstr>Sincronismo SDH</vt:lpstr>
      <vt:lpstr>Componentes de la Red SDH</vt:lpstr>
      <vt:lpstr>Componentes de la Red SDH</vt:lpstr>
      <vt:lpstr>Topologías</vt:lpstr>
      <vt:lpstr>Gestión de Red</vt:lpstr>
      <vt:lpstr>Aplicaciones</vt:lpstr>
      <vt:lpstr>Estado Actual de la Red </vt:lpstr>
      <vt:lpstr>ADM 1660</vt:lpstr>
      <vt:lpstr>    Diagrama Estructural de Rack ADM 1660 </vt:lpstr>
      <vt:lpstr>Descripción de Tarjetas ADM 1660</vt:lpstr>
      <vt:lpstr>Distribución de Tarjetería</vt:lpstr>
      <vt:lpstr>Matriz  Actual de Tráfico de Interfaces de la Red Anillo Aeropuerto</vt:lpstr>
      <vt:lpstr>Puertos Físicos Ocupados</vt:lpstr>
      <vt:lpstr>Matriz de Tráfico Anillo ETH </vt:lpstr>
      <vt:lpstr>Matriz de Tráfico Anillo SDH</vt:lpstr>
      <vt:lpstr>Sistema de Gestión Actual</vt:lpstr>
      <vt:lpstr>Diapositiva 24</vt:lpstr>
      <vt:lpstr>Aplicaciones del Sistema 1350OMS </vt:lpstr>
      <vt:lpstr>Funcionalidades de Gestión</vt:lpstr>
      <vt:lpstr>Diferencias entre versiones</vt:lpstr>
      <vt:lpstr>Diferencias entre versiones</vt:lpstr>
      <vt:lpstr>Diferencias entre versiones</vt:lpstr>
      <vt:lpstr>Propuesta Técnica Ampliación Anillo </vt:lpstr>
      <vt:lpstr> </vt:lpstr>
      <vt:lpstr>Propuesta Técnica Ampliación Anillo </vt:lpstr>
      <vt:lpstr>Diapositiva 33</vt:lpstr>
      <vt:lpstr>Diapositiva 34</vt:lpstr>
      <vt:lpstr>Diapositiva 35</vt:lpstr>
      <vt:lpstr>Diapositiva 36</vt:lpstr>
      <vt:lpstr>Propuesta Técnica Ampliación Anillo </vt:lpstr>
      <vt:lpstr>Propuesta Técnica Ampliación Anillo </vt:lpstr>
      <vt:lpstr>Diapositiva 39</vt:lpstr>
      <vt:lpstr>Conclusiones</vt:lpstr>
      <vt:lpstr>Conclusiones</vt:lpstr>
      <vt:lpstr>Recomendaciones</vt:lpstr>
      <vt:lpstr>GRACIAS</vt:lpstr>
    </vt:vector>
  </TitlesOfParts>
  <Company>Alcatel-Lucent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ALU</dc:creator>
  <cp:lastModifiedBy>ALU</cp:lastModifiedBy>
  <cp:revision>12</cp:revision>
  <dcterms:created xsi:type="dcterms:W3CDTF">2015-04-29T18:41:28Z</dcterms:created>
  <dcterms:modified xsi:type="dcterms:W3CDTF">2015-05-11T07:57:48Z</dcterms:modified>
</cp:coreProperties>
</file>