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428" r:id="rId3"/>
    <p:sldId id="429" r:id="rId4"/>
    <p:sldId id="430" r:id="rId5"/>
    <p:sldId id="356" r:id="rId6"/>
    <p:sldId id="432" r:id="rId7"/>
    <p:sldId id="357" r:id="rId8"/>
    <p:sldId id="366" r:id="rId9"/>
    <p:sldId id="374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425" r:id="rId25"/>
    <p:sldId id="426" r:id="rId26"/>
    <p:sldId id="405" r:id="rId27"/>
    <p:sldId id="406" r:id="rId28"/>
    <p:sldId id="407" r:id="rId29"/>
    <p:sldId id="408" r:id="rId30"/>
    <p:sldId id="409" r:id="rId31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8208" autoAdjust="0"/>
  </p:normalViewPr>
  <p:slideViewPr>
    <p:cSldViewPr>
      <p:cViewPr>
        <p:scale>
          <a:sx n="70" d="100"/>
          <a:sy n="70" d="100"/>
        </p:scale>
        <p:origin x="-88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1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667DA-75D8-45FD-8F73-E064622646C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82D6DB7-2044-49B4-AE5D-B8A3AEE5D46D}">
      <dgm:prSet phldrT="[Texto]"/>
      <dgm:spPr/>
      <dgm:t>
        <a:bodyPr/>
        <a:lstStyle/>
        <a:p>
          <a:r>
            <a:rPr lang="es-EC" dirty="0" smtClean="0"/>
            <a:t>Estudio de Metodología eTOM</a:t>
          </a:r>
          <a:endParaRPr lang="es-EC" dirty="0"/>
        </a:p>
      </dgm:t>
    </dgm:pt>
    <dgm:pt modelId="{C97043A6-D48A-4481-9CD8-279684A92991}" type="parTrans" cxnId="{101E29CE-3F9F-44D5-9882-DD0879A15B50}">
      <dgm:prSet/>
      <dgm:spPr/>
      <dgm:t>
        <a:bodyPr/>
        <a:lstStyle/>
        <a:p>
          <a:endParaRPr lang="es-EC"/>
        </a:p>
      </dgm:t>
    </dgm:pt>
    <dgm:pt modelId="{918FA046-ADF8-4F53-BA5F-3E7D6BDC71F8}" type="sibTrans" cxnId="{101E29CE-3F9F-44D5-9882-DD0879A15B50}">
      <dgm:prSet/>
      <dgm:spPr/>
      <dgm:t>
        <a:bodyPr/>
        <a:lstStyle/>
        <a:p>
          <a:endParaRPr lang="es-EC"/>
        </a:p>
      </dgm:t>
    </dgm:pt>
    <dgm:pt modelId="{866B5649-78D4-4F10-8B7B-1EDF134071BB}">
      <dgm:prSet phldrT="[Texto]"/>
      <dgm:spPr/>
      <dgm:t>
        <a:bodyPr/>
        <a:lstStyle/>
        <a:p>
          <a:r>
            <a:rPr lang="es-EC" dirty="0" smtClean="0"/>
            <a:t>Estudio de Herramienta ITIL</a:t>
          </a:r>
          <a:endParaRPr lang="es-EC" dirty="0"/>
        </a:p>
      </dgm:t>
    </dgm:pt>
    <dgm:pt modelId="{29A49E03-E6FF-46BB-9CAC-2B4C31A1B6A4}" type="parTrans" cxnId="{6270DC43-5FDC-401D-9266-D5E8AE08FC71}">
      <dgm:prSet/>
      <dgm:spPr/>
      <dgm:t>
        <a:bodyPr/>
        <a:lstStyle/>
        <a:p>
          <a:endParaRPr lang="es-EC"/>
        </a:p>
      </dgm:t>
    </dgm:pt>
    <dgm:pt modelId="{2FBFA199-BFBA-433B-AD05-290166D75EF2}" type="sibTrans" cxnId="{6270DC43-5FDC-401D-9266-D5E8AE08FC71}">
      <dgm:prSet/>
      <dgm:spPr/>
      <dgm:t>
        <a:bodyPr/>
        <a:lstStyle/>
        <a:p>
          <a:endParaRPr lang="es-EC"/>
        </a:p>
      </dgm:t>
    </dgm:pt>
    <dgm:pt modelId="{A40F8DB8-42BF-405C-B907-A4740A68DCEE}">
      <dgm:prSet phldrT="[Texto]"/>
      <dgm:spPr/>
      <dgm:t>
        <a:bodyPr/>
        <a:lstStyle/>
        <a:p>
          <a:r>
            <a:rPr lang="es-EC" dirty="0" smtClean="0"/>
            <a:t>Desarrollo de Encuesta</a:t>
          </a:r>
          <a:endParaRPr lang="es-EC" dirty="0"/>
        </a:p>
      </dgm:t>
    </dgm:pt>
    <dgm:pt modelId="{6A287E04-8468-474F-97AE-38D4754C135D}" type="parTrans" cxnId="{59C2A30C-7669-4E61-AFA5-C43064CCF452}">
      <dgm:prSet/>
      <dgm:spPr/>
      <dgm:t>
        <a:bodyPr/>
        <a:lstStyle/>
        <a:p>
          <a:endParaRPr lang="es-EC"/>
        </a:p>
      </dgm:t>
    </dgm:pt>
    <dgm:pt modelId="{AB66A15F-8E75-455E-ADC9-3A9D4FF5FD7A}" type="sibTrans" cxnId="{59C2A30C-7669-4E61-AFA5-C43064CCF452}">
      <dgm:prSet/>
      <dgm:spPr/>
      <dgm:t>
        <a:bodyPr/>
        <a:lstStyle/>
        <a:p>
          <a:endParaRPr lang="es-EC"/>
        </a:p>
      </dgm:t>
    </dgm:pt>
    <dgm:pt modelId="{7BBDDE89-5E28-454A-B7F2-67313102721D}">
      <dgm:prSet phldrT="[Texto]"/>
      <dgm:spPr/>
      <dgm:t>
        <a:bodyPr/>
        <a:lstStyle/>
        <a:p>
          <a:r>
            <a:rPr lang="es-EC" dirty="0" smtClean="0"/>
            <a:t>Hallazgo de Oportunidades</a:t>
          </a:r>
          <a:endParaRPr lang="es-EC" dirty="0"/>
        </a:p>
      </dgm:t>
    </dgm:pt>
    <dgm:pt modelId="{9757E724-8FF9-44D1-97B2-8C253B582E82}" type="parTrans" cxnId="{BE469CA8-196E-4361-A959-0D18274D5B23}">
      <dgm:prSet/>
      <dgm:spPr/>
      <dgm:t>
        <a:bodyPr/>
        <a:lstStyle/>
        <a:p>
          <a:endParaRPr lang="es-EC"/>
        </a:p>
      </dgm:t>
    </dgm:pt>
    <dgm:pt modelId="{5D1135C8-F09E-477E-A530-B21B7E15CF75}" type="sibTrans" cxnId="{BE469CA8-196E-4361-A959-0D18274D5B23}">
      <dgm:prSet/>
      <dgm:spPr/>
      <dgm:t>
        <a:bodyPr/>
        <a:lstStyle/>
        <a:p>
          <a:endParaRPr lang="es-EC"/>
        </a:p>
      </dgm:t>
    </dgm:pt>
    <dgm:pt modelId="{8104B67B-7CAD-4515-AD6C-F668E8ADDC6A}" type="pres">
      <dgm:prSet presAssocID="{F9B667DA-75D8-45FD-8F73-E064622646C0}" presName="CompostProcess" presStyleCnt="0">
        <dgm:presLayoutVars>
          <dgm:dir/>
          <dgm:resizeHandles val="exact"/>
        </dgm:presLayoutVars>
      </dgm:prSet>
      <dgm:spPr/>
    </dgm:pt>
    <dgm:pt modelId="{394E1987-9CC9-471F-AD5F-385CAD63783D}" type="pres">
      <dgm:prSet presAssocID="{F9B667DA-75D8-45FD-8F73-E064622646C0}" presName="arrow" presStyleLbl="bgShp" presStyleIdx="0" presStyleCnt="1" custLinFactNeighborX="-319" custLinFactNeighborY="-3239"/>
      <dgm:spPr/>
    </dgm:pt>
    <dgm:pt modelId="{8789F424-E79D-4716-A942-9A2E8A02E081}" type="pres">
      <dgm:prSet presAssocID="{F9B667DA-75D8-45FD-8F73-E064622646C0}" presName="linearProcess" presStyleCnt="0"/>
      <dgm:spPr/>
    </dgm:pt>
    <dgm:pt modelId="{E5D87263-D26A-42FB-84BC-0E3E2C3B41E7}" type="pres">
      <dgm:prSet presAssocID="{D82D6DB7-2044-49B4-AE5D-B8A3AEE5D46D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E0DAF0-3EF9-4012-8C28-CB97B7BFF810}" type="pres">
      <dgm:prSet presAssocID="{918FA046-ADF8-4F53-BA5F-3E7D6BDC71F8}" presName="sibTrans" presStyleCnt="0"/>
      <dgm:spPr/>
    </dgm:pt>
    <dgm:pt modelId="{2BFB6246-C630-49EE-BFBE-E76CC2B3755A}" type="pres">
      <dgm:prSet presAssocID="{866B5649-78D4-4F10-8B7B-1EDF134071B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982C13-8A0C-4427-ACAF-2B817FE4F783}" type="pres">
      <dgm:prSet presAssocID="{2FBFA199-BFBA-433B-AD05-290166D75EF2}" presName="sibTrans" presStyleCnt="0"/>
      <dgm:spPr/>
    </dgm:pt>
    <dgm:pt modelId="{282B2E63-568C-41C2-B4A5-D1F4A4339EFA}" type="pres">
      <dgm:prSet presAssocID="{A40F8DB8-42BF-405C-B907-A4740A68DCE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6BD953-2979-47A4-B269-9B73007DFF9C}" type="pres">
      <dgm:prSet presAssocID="{AB66A15F-8E75-455E-ADC9-3A9D4FF5FD7A}" presName="sibTrans" presStyleCnt="0"/>
      <dgm:spPr/>
    </dgm:pt>
    <dgm:pt modelId="{C4EDE228-1979-406C-A30A-9ACBA6A23BD0}" type="pres">
      <dgm:prSet presAssocID="{7BBDDE89-5E28-454A-B7F2-67313102721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E469CA8-196E-4361-A959-0D18274D5B23}" srcId="{F9B667DA-75D8-45FD-8F73-E064622646C0}" destId="{7BBDDE89-5E28-454A-B7F2-67313102721D}" srcOrd="3" destOrd="0" parTransId="{9757E724-8FF9-44D1-97B2-8C253B582E82}" sibTransId="{5D1135C8-F09E-477E-A530-B21B7E15CF75}"/>
    <dgm:cxn modelId="{79371B73-FB5B-4A4B-8CE6-8DBE965158F0}" type="presOf" srcId="{D82D6DB7-2044-49B4-AE5D-B8A3AEE5D46D}" destId="{E5D87263-D26A-42FB-84BC-0E3E2C3B41E7}" srcOrd="0" destOrd="0" presId="urn:microsoft.com/office/officeart/2005/8/layout/hProcess9"/>
    <dgm:cxn modelId="{59C2A30C-7669-4E61-AFA5-C43064CCF452}" srcId="{F9B667DA-75D8-45FD-8F73-E064622646C0}" destId="{A40F8DB8-42BF-405C-B907-A4740A68DCEE}" srcOrd="2" destOrd="0" parTransId="{6A287E04-8468-474F-97AE-38D4754C135D}" sibTransId="{AB66A15F-8E75-455E-ADC9-3A9D4FF5FD7A}"/>
    <dgm:cxn modelId="{7E50B5AB-1DEB-42DB-A223-A9991F3647C2}" type="presOf" srcId="{F9B667DA-75D8-45FD-8F73-E064622646C0}" destId="{8104B67B-7CAD-4515-AD6C-F668E8ADDC6A}" srcOrd="0" destOrd="0" presId="urn:microsoft.com/office/officeart/2005/8/layout/hProcess9"/>
    <dgm:cxn modelId="{6270DC43-5FDC-401D-9266-D5E8AE08FC71}" srcId="{F9B667DA-75D8-45FD-8F73-E064622646C0}" destId="{866B5649-78D4-4F10-8B7B-1EDF134071BB}" srcOrd="1" destOrd="0" parTransId="{29A49E03-E6FF-46BB-9CAC-2B4C31A1B6A4}" sibTransId="{2FBFA199-BFBA-433B-AD05-290166D75EF2}"/>
    <dgm:cxn modelId="{FF6A70D3-0CF0-4F92-ACB6-0C52AC98EF11}" type="presOf" srcId="{7BBDDE89-5E28-454A-B7F2-67313102721D}" destId="{C4EDE228-1979-406C-A30A-9ACBA6A23BD0}" srcOrd="0" destOrd="0" presId="urn:microsoft.com/office/officeart/2005/8/layout/hProcess9"/>
    <dgm:cxn modelId="{101E29CE-3F9F-44D5-9882-DD0879A15B50}" srcId="{F9B667DA-75D8-45FD-8F73-E064622646C0}" destId="{D82D6DB7-2044-49B4-AE5D-B8A3AEE5D46D}" srcOrd="0" destOrd="0" parTransId="{C97043A6-D48A-4481-9CD8-279684A92991}" sibTransId="{918FA046-ADF8-4F53-BA5F-3E7D6BDC71F8}"/>
    <dgm:cxn modelId="{A18E47B8-65E8-451B-AD9E-30085A8AA2B5}" type="presOf" srcId="{A40F8DB8-42BF-405C-B907-A4740A68DCEE}" destId="{282B2E63-568C-41C2-B4A5-D1F4A4339EFA}" srcOrd="0" destOrd="0" presId="urn:microsoft.com/office/officeart/2005/8/layout/hProcess9"/>
    <dgm:cxn modelId="{C483C59D-32AC-468B-9C5C-117FADAA3169}" type="presOf" srcId="{866B5649-78D4-4F10-8B7B-1EDF134071BB}" destId="{2BFB6246-C630-49EE-BFBE-E76CC2B3755A}" srcOrd="0" destOrd="0" presId="urn:microsoft.com/office/officeart/2005/8/layout/hProcess9"/>
    <dgm:cxn modelId="{CA377182-8021-4EC0-B8E2-0FBC6CD3AC5C}" type="presParOf" srcId="{8104B67B-7CAD-4515-AD6C-F668E8ADDC6A}" destId="{394E1987-9CC9-471F-AD5F-385CAD63783D}" srcOrd="0" destOrd="0" presId="urn:microsoft.com/office/officeart/2005/8/layout/hProcess9"/>
    <dgm:cxn modelId="{FF62EFDE-2822-42C0-ADDC-EC8A306E5715}" type="presParOf" srcId="{8104B67B-7CAD-4515-AD6C-F668E8ADDC6A}" destId="{8789F424-E79D-4716-A942-9A2E8A02E081}" srcOrd="1" destOrd="0" presId="urn:microsoft.com/office/officeart/2005/8/layout/hProcess9"/>
    <dgm:cxn modelId="{9051B408-6E36-49A0-9A23-B86FBB33268C}" type="presParOf" srcId="{8789F424-E79D-4716-A942-9A2E8A02E081}" destId="{E5D87263-D26A-42FB-84BC-0E3E2C3B41E7}" srcOrd="0" destOrd="0" presId="urn:microsoft.com/office/officeart/2005/8/layout/hProcess9"/>
    <dgm:cxn modelId="{EAABB320-6563-4339-8A9E-AD0FE61B2D69}" type="presParOf" srcId="{8789F424-E79D-4716-A942-9A2E8A02E081}" destId="{55E0DAF0-3EF9-4012-8C28-CB97B7BFF810}" srcOrd="1" destOrd="0" presId="urn:microsoft.com/office/officeart/2005/8/layout/hProcess9"/>
    <dgm:cxn modelId="{B05DBCFD-1D63-4073-989F-B67286157B36}" type="presParOf" srcId="{8789F424-E79D-4716-A942-9A2E8A02E081}" destId="{2BFB6246-C630-49EE-BFBE-E76CC2B3755A}" srcOrd="2" destOrd="0" presId="urn:microsoft.com/office/officeart/2005/8/layout/hProcess9"/>
    <dgm:cxn modelId="{B12E0740-92FA-4F2B-A8EA-CF511E2409BB}" type="presParOf" srcId="{8789F424-E79D-4716-A942-9A2E8A02E081}" destId="{4A982C13-8A0C-4427-ACAF-2B817FE4F783}" srcOrd="3" destOrd="0" presId="urn:microsoft.com/office/officeart/2005/8/layout/hProcess9"/>
    <dgm:cxn modelId="{C44CB2CC-001F-4F06-829C-85E1E2527403}" type="presParOf" srcId="{8789F424-E79D-4716-A942-9A2E8A02E081}" destId="{282B2E63-568C-41C2-B4A5-D1F4A4339EFA}" srcOrd="4" destOrd="0" presId="urn:microsoft.com/office/officeart/2005/8/layout/hProcess9"/>
    <dgm:cxn modelId="{083D956F-D167-4ADE-AB85-7872A3CC42E2}" type="presParOf" srcId="{8789F424-E79D-4716-A942-9A2E8A02E081}" destId="{756BD953-2979-47A4-B269-9B73007DFF9C}" srcOrd="5" destOrd="0" presId="urn:microsoft.com/office/officeart/2005/8/layout/hProcess9"/>
    <dgm:cxn modelId="{A38C75A8-B107-4FA8-9D34-7DECC5803CA6}" type="presParOf" srcId="{8789F424-E79D-4716-A942-9A2E8A02E081}" destId="{C4EDE228-1979-406C-A30A-9ACBA6A23BD0}" srcOrd="6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92B414-B9F1-4EAF-A8E2-3952420FB0A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554758D6-495A-45E3-B1E0-0BB7B705D87B}">
      <dgm:prSet phldrT="[Texto]" custT="1"/>
      <dgm:spPr/>
      <dgm:t>
        <a:bodyPr/>
        <a:lstStyle/>
        <a:p>
          <a:r>
            <a:rPr lang="es-EC" sz="2800" dirty="0" smtClean="0"/>
            <a:t>Diseñar la metodología a aplicar para el modelamiento de los procesos de gestión de incidentes y problemas.</a:t>
          </a:r>
        </a:p>
      </dgm:t>
    </dgm:pt>
    <dgm:pt modelId="{A395A255-5557-4FF2-920F-8054973F4B93}" type="parTrans" cxnId="{2A0FB11F-AA26-4D15-91EA-BEE6AEDA3768}">
      <dgm:prSet/>
      <dgm:spPr/>
      <dgm:t>
        <a:bodyPr/>
        <a:lstStyle/>
        <a:p>
          <a:endParaRPr lang="es-EC" sz="1600"/>
        </a:p>
      </dgm:t>
    </dgm:pt>
    <dgm:pt modelId="{FD059FF9-DA82-4D83-8E73-E937D1560EB5}" type="sibTrans" cxnId="{2A0FB11F-AA26-4D15-91EA-BEE6AEDA3768}">
      <dgm:prSet/>
      <dgm:spPr/>
      <dgm:t>
        <a:bodyPr/>
        <a:lstStyle/>
        <a:p>
          <a:endParaRPr lang="es-EC" sz="1600"/>
        </a:p>
      </dgm:t>
    </dgm:pt>
    <dgm:pt modelId="{6C9BD5F2-9D7B-475E-88A4-155609819361}">
      <dgm:prSet phldrT="[Texto]" custT="1"/>
      <dgm:spPr/>
      <dgm:t>
        <a:bodyPr/>
        <a:lstStyle/>
        <a:p>
          <a:r>
            <a:rPr lang="es-EC" sz="2800" dirty="0" smtClean="0"/>
            <a:t>Modelar los procesos al método escogido para la resolución de incidencias y problemas en base a las buenas prácticas.</a:t>
          </a:r>
          <a:endParaRPr lang="es-EC" sz="2800" dirty="0"/>
        </a:p>
      </dgm:t>
    </dgm:pt>
    <dgm:pt modelId="{5AF48AA6-1D04-47D0-88D8-84FB15DAA313}" type="parTrans" cxnId="{1316158A-0E7E-4510-B1DF-EC7FE0077662}">
      <dgm:prSet/>
      <dgm:spPr/>
      <dgm:t>
        <a:bodyPr/>
        <a:lstStyle/>
        <a:p>
          <a:endParaRPr lang="es-EC" sz="1600"/>
        </a:p>
      </dgm:t>
    </dgm:pt>
    <dgm:pt modelId="{1B5A0B35-D9E3-4CAA-9A1F-D525A2A91E4A}" type="sibTrans" cxnId="{1316158A-0E7E-4510-B1DF-EC7FE0077662}">
      <dgm:prSet/>
      <dgm:spPr/>
      <dgm:t>
        <a:bodyPr/>
        <a:lstStyle/>
        <a:p>
          <a:endParaRPr lang="es-EC" sz="1600"/>
        </a:p>
      </dgm:t>
    </dgm:pt>
    <dgm:pt modelId="{EE75C5F0-6477-4A78-9D18-DD6474B99DB2}" type="pres">
      <dgm:prSet presAssocID="{1292B414-B9F1-4EAF-A8E2-3952420FB0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1CEDE60-E1E3-4035-B7BC-B4ACD864F727}" type="pres">
      <dgm:prSet presAssocID="{554758D6-495A-45E3-B1E0-0BB7B705D87B}" presName="node" presStyleLbl="node1" presStyleIdx="0" presStyleCnt="2" custScaleX="187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EAACA0-DE33-4E30-8A21-D7618D000D60}" type="pres">
      <dgm:prSet presAssocID="{FD059FF9-DA82-4D83-8E73-E937D1560EB5}" presName="sibTrans" presStyleCnt="0"/>
      <dgm:spPr/>
    </dgm:pt>
    <dgm:pt modelId="{B5426E05-50BF-414A-A9A3-D0F9DC992BB5}" type="pres">
      <dgm:prSet presAssocID="{6C9BD5F2-9D7B-475E-88A4-155609819361}" presName="node" presStyleLbl="node1" presStyleIdx="1" presStyleCnt="2" custScaleX="1874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1C6B978-B220-4EC6-A6B1-18DEEBF294EA}" type="presOf" srcId="{6C9BD5F2-9D7B-475E-88A4-155609819361}" destId="{B5426E05-50BF-414A-A9A3-D0F9DC992BB5}" srcOrd="0" destOrd="0" presId="urn:microsoft.com/office/officeart/2005/8/layout/default"/>
    <dgm:cxn modelId="{1609DBBA-2D56-4FAB-96AE-DC1B12764DA7}" type="presOf" srcId="{554758D6-495A-45E3-B1E0-0BB7B705D87B}" destId="{F1CEDE60-E1E3-4035-B7BC-B4ACD864F727}" srcOrd="0" destOrd="0" presId="urn:microsoft.com/office/officeart/2005/8/layout/default"/>
    <dgm:cxn modelId="{1316158A-0E7E-4510-B1DF-EC7FE0077662}" srcId="{1292B414-B9F1-4EAF-A8E2-3952420FB0A0}" destId="{6C9BD5F2-9D7B-475E-88A4-155609819361}" srcOrd="1" destOrd="0" parTransId="{5AF48AA6-1D04-47D0-88D8-84FB15DAA313}" sibTransId="{1B5A0B35-D9E3-4CAA-9A1F-D525A2A91E4A}"/>
    <dgm:cxn modelId="{2A0FB11F-AA26-4D15-91EA-BEE6AEDA3768}" srcId="{1292B414-B9F1-4EAF-A8E2-3952420FB0A0}" destId="{554758D6-495A-45E3-B1E0-0BB7B705D87B}" srcOrd="0" destOrd="0" parTransId="{A395A255-5557-4FF2-920F-8054973F4B93}" sibTransId="{FD059FF9-DA82-4D83-8E73-E937D1560EB5}"/>
    <dgm:cxn modelId="{FDFBA76D-A1F7-47BC-98A5-1EB1CE7B9323}" type="presOf" srcId="{1292B414-B9F1-4EAF-A8E2-3952420FB0A0}" destId="{EE75C5F0-6477-4A78-9D18-DD6474B99DB2}" srcOrd="0" destOrd="0" presId="urn:microsoft.com/office/officeart/2005/8/layout/default"/>
    <dgm:cxn modelId="{1AE71283-F7CB-4EDC-BCC6-536A9323E9F1}" type="presParOf" srcId="{EE75C5F0-6477-4A78-9D18-DD6474B99DB2}" destId="{F1CEDE60-E1E3-4035-B7BC-B4ACD864F727}" srcOrd="0" destOrd="0" presId="urn:microsoft.com/office/officeart/2005/8/layout/default"/>
    <dgm:cxn modelId="{1844B174-C483-4FD7-BDC4-EFA75A776726}" type="presParOf" srcId="{EE75C5F0-6477-4A78-9D18-DD6474B99DB2}" destId="{AEEAACA0-DE33-4E30-8A21-D7618D000D60}" srcOrd="1" destOrd="0" presId="urn:microsoft.com/office/officeart/2005/8/layout/default"/>
    <dgm:cxn modelId="{6C1C37B0-6629-45AD-9C2C-86A30A6E44CB}" type="presParOf" srcId="{EE75C5F0-6477-4A78-9D18-DD6474B99DB2}" destId="{B5426E05-50BF-414A-A9A3-D0F9DC992BB5}" srcOrd="2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B667DA-75D8-45FD-8F73-E064622646C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D82D6DB7-2044-49B4-AE5D-B8A3AEE5D46D}">
      <dgm:prSet phldrT="[Texto]" custT="1"/>
      <dgm:spPr/>
      <dgm:t>
        <a:bodyPr/>
        <a:lstStyle/>
        <a:p>
          <a:r>
            <a:rPr lang="es-EC" sz="2000" dirty="0" smtClean="0"/>
            <a:t>Proceso de Gestión de Incidencias por ITIL</a:t>
          </a:r>
          <a:endParaRPr lang="es-EC" sz="2000" dirty="0"/>
        </a:p>
      </dgm:t>
    </dgm:pt>
    <dgm:pt modelId="{C97043A6-D48A-4481-9CD8-279684A92991}" type="parTrans" cxnId="{101E29CE-3F9F-44D5-9882-DD0879A15B50}">
      <dgm:prSet/>
      <dgm:spPr/>
      <dgm:t>
        <a:bodyPr/>
        <a:lstStyle/>
        <a:p>
          <a:endParaRPr lang="es-EC" sz="1600"/>
        </a:p>
      </dgm:t>
    </dgm:pt>
    <dgm:pt modelId="{918FA046-ADF8-4F53-BA5F-3E7D6BDC71F8}" type="sibTrans" cxnId="{101E29CE-3F9F-44D5-9882-DD0879A15B50}">
      <dgm:prSet/>
      <dgm:spPr/>
      <dgm:t>
        <a:bodyPr/>
        <a:lstStyle/>
        <a:p>
          <a:endParaRPr lang="es-EC" sz="1600"/>
        </a:p>
      </dgm:t>
    </dgm:pt>
    <dgm:pt modelId="{A40F8DB8-42BF-405C-B907-A4740A68DCEE}">
      <dgm:prSet phldrT="[Texto]" custT="1"/>
      <dgm:spPr/>
      <dgm:t>
        <a:bodyPr/>
        <a:lstStyle/>
        <a:p>
          <a:r>
            <a:rPr lang="es-EC" sz="2000" dirty="0" smtClean="0"/>
            <a:t>Definición de Macro procesos y procesos de CNT EP.</a:t>
          </a:r>
          <a:endParaRPr lang="es-EC" sz="2000" dirty="0"/>
        </a:p>
      </dgm:t>
    </dgm:pt>
    <dgm:pt modelId="{6A287E04-8468-474F-97AE-38D4754C135D}" type="parTrans" cxnId="{59C2A30C-7669-4E61-AFA5-C43064CCF452}">
      <dgm:prSet/>
      <dgm:spPr/>
      <dgm:t>
        <a:bodyPr/>
        <a:lstStyle/>
        <a:p>
          <a:endParaRPr lang="es-EC" sz="1600"/>
        </a:p>
      </dgm:t>
    </dgm:pt>
    <dgm:pt modelId="{AB66A15F-8E75-455E-ADC9-3A9D4FF5FD7A}" type="sibTrans" cxnId="{59C2A30C-7669-4E61-AFA5-C43064CCF452}">
      <dgm:prSet/>
      <dgm:spPr/>
      <dgm:t>
        <a:bodyPr/>
        <a:lstStyle/>
        <a:p>
          <a:endParaRPr lang="es-EC" sz="1600"/>
        </a:p>
      </dgm:t>
    </dgm:pt>
    <dgm:pt modelId="{CDFADCE8-EFCB-43E6-AB20-E13967DBDFBB}">
      <dgm:prSet phldrT="[Texto]" custT="1"/>
      <dgm:spPr/>
      <dgm:t>
        <a:bodyPr/>
        <a:lstStyle/>
        <a:p>
          <a:r>
            <a:rPr lang="es-EC" sz="2000" dirty="0" smtClean="0"/>
            <a:t>Proceso de Gestión de Problemas por ITIL</a:t>
          </a:r>
          <a:endParaRPr lang="es-EC" sz="2000" dirty="0"/>
        </a:p>
      </dgm:t>
    </dgm:pt>
    <dgm:pt modelId="{2B5D9F16-C95F-45C0-9431-83F8CD36D44E}" type="parTrans" cxnId="{4AD9653E-81AC-4B34-B492-EBD3FA8F7F78}">
      <dgm:prSet/>
      <dgm:spPr/>
      <dgm:t>
        <a:bodyPr/>
        <a:lstStyle/>
        <a:p>
          <a:endParaRPr lang="es-EC" sz="1600"/>
        </a:p>
      </dgm:t>
    </dgm:pt>
    <dgm:pt modelId="{21B8F05F-2D00-4987-9888-AA9ECABF0838}" type="sibTrans" cxnId="{4AD9653E-81AC-4B34-B492-EBD3FA8F7F78}">
      <dgm:prSet/>
      <dgm:spPr/>
      <dgm:t>
        <a:bodyPr/>
        <a:lstStyle/>
        <a:p>
          <a:endParaRPr lang="es-EC" sz="1600"/>
        </a:p>
      </dgm:t>
    </dgm:pt>
    <dgm:pt modelId="{8104B67B-7CAD-4515-AD6C-F668E8ADDC6A}" type="pres">
      <dgm:prSet presAssocID="{F9B667DA-75D8-45FD-8F73-E064622646C0}" presName="CompostProcess" presStyleCnt="0">
        <dgm:presLayoutVars>
          <dgm:dir/>
          <dgm:resizeHandles val="exact"/>
        </dgm:presLayoutVars>
      </dgm:prSet>
      <dgm:spPr/>
    </dgm:pt>
    <dgm:pt modelId="{394E1987-9CC9-471F-AD5F-385CAD63783D}" type="pres">
      <dgm:prSet presAssocID="{F9B667DA-75D8-45FD-8F73-E064622646C0}" presName="arrow" presStyleLbl="bgShp" presStyleIdx="0" presStyleCnt="1"/>
      <dgm:spPr/>
    </dgm:pt>
    <dgm:pt modelId="{8789F424-E79D-4716-A942-9A2E8A02E081}" type="pres">
      <dgm:prSet presAssocID="{F9B667DA-75D8-45FD-8F73-E064622646C0}" presName="linearProcess" presStyleCnt="0"/>
      <dgm:spPr/>
    </dgm:pt>
    <dgm:pt modelId="{E5D87263-D26A-42FB-84BC-0E3E2C3B41E7}" type="pres">
      <dgm:prSet presAssocID="{D82D6DB7-2044-49B4-AE5D-B8A3AEE5D46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E0DAF0-3EF9-4012-8C28-CB97B7BFF810}" type="pres">
      <dgm:prSet presAssocID="{918FA046-ADF8-4F53-BA5F-3E7D6BDC71F8}" presName="sibTrans" presStyleCnt="0"/>
      <dgm:spPr/>
    </dgm:pt>
    <dgm:pt modelId="{C7644BE7-6C67-4D53-B175-DB6E9C893AF3}" type="pres">
      <dgm:prSet presAssocID="{CDFADCE8-EFCB-43E6-AB20-E13967DBDFB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12DA24-F199-4899-A0B6-8743E6B2CA7D}" type="pres">
      <dgm:prSet presAssocID="{21B8F05F-2D00-4987-9888-AA9ECABF0838}" presName="sibTrans" presStyleCnt="0"/>
      <dgm:spPr/>
    </dgm:pt>
    <dgm:pt modelId="{282B2E63-568C-41C2-B4A5-D1F4A4339EFA}" type="pres">
      <dgm:prSet presAssocID="{A40F8DB8-42BF-405C-B907-A4740A68DC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19FE1CD-C7F2-401B-B7FA-3017DBD3E04B}" type="presOf" srcId="{CDFADCE8-EFCB-43E6-AB20-E13967DBDFBB}" destId="{C7644BE7-6C67-4D53-B175-DB6E9C893AF3}" srcOrd="0" destOrd="0" presId="urn:microsoft.com/office/officeart/2005/8/layout/hProcess9"/>
    <dgm:cxn modelId="{59C2A30C-7669-4E61-AFA5-C43064CCF452}" srcId="{F9B667DA-75D8-45FD-8F73-E064622646C0}" destId="{A40F8DB8-42BF-405C-B907-A4740A68DCEE}" srcOrd="2" destOrd="0" parTransId="{6A287E04-8468-474F-97AE-38D4754C135D}" sibTransId="{AB66A15F-8E75-455E-ADC9-3A9D4FF5FD7A}"/>
    <dgm:cxn modelId="{378AE5A2-3053-4637-AECD-206CC493FB8F}" type="presOf" srcId="{F9B667DA-75D8-45FD-8F73-E064622646C0}" destId="{8104B67B-7CAD-4515-AD6C-F668E8ADDC6A}" srcOrd="0" destOrd="0" presId="urn:microsoft.com/office/officeart/2005/8/layout/hProcess9"/>
    <dgm:cxn modelId="{9E031C1E-6FB4-495E-B8C5-565AB125BA8E}" type="presOf" srcId="{D82D6DB7-2044-49B4-AE5D-B8A3AEE5D46D}" destId="{E5D87263-D26A-42FB-84BC-0E3E2C3B41E7}" srcOrd="0" destOrd="0" presId="urn:microsoft.com/office/officeart/2005/8/layout/hProcess9"/>
    <dgm:cxn modelId="{4AD9653E-81AC-4B34-B492-EBD3FA8F7F78}" srcId="{F9B667DA-75D8-45FD-8F73-E064622646C0}" destId="{CDFADCE8-EFCB-43E6-AB20-E13967DBDFBB}" srcOrd="1" destOrd="0" parTransId="{2B5D9F16-C95F-45C0-9431-83F8CD36D44E}" sibTransId="{21B8F05F-2D00-4987-9888-AA9ECABF0838}"/>
    <dgm:cxn modelId="{E13C071D-18E3-4FAC-8449-C95784EB6769}" type="presOf" srcId="{A40F8DB8-42BF-405C-B907-A4740A68DCEE}" destId="{282B2E63-568C-41C2-B4A5-D1F4A4339EFA}" srcOrd="0" destOrd="0" presId="urn:microsoft.com/office/officeart/2005/8/layout/hProcess9"/>
    <dgm:cxn modelId="{101E29CE-3F9F-44D5-9882-DD0879A15B50}" srcId="{F9B667DA-75D8-45FD-8F73-E064622646C0}" destId="{D82D6DB7-2044-49B4-AE5D-B8A3AEE5D46D}" srcOrd="0" destOrd="0" parTransId="{C97043A6-D48A-4481-9CD8-279684A92991}" sibTransId="{918FA046-ADF8-4F53-BA5F-3E7D6BDC71F8}"/>
    <dgm:cxn modelId="{702E1F1B-9E87-49E6-9C2B-CB3A9B56E268}" type="presParOf" srcId="{8104B67B-7CAD-4515-AD6C-F668E8ADDC6A}" destId="{394E1987-9CC9-471F-AD5F-385CAD63783D}" srcOrd="0" destOrd="0" presId="urn:microsoft.com/office/officeart/2005/8/layout/hProcess9"/>
    <dgm:cxn modelId="{147642E5-C686-4A38-923B-52BB83B706E3}" type="presParOf" srcId="{8104B67B-7CAD-4515-AD6C-F668E8ADDC6A}" destId="{8789F424-E79D-4716-A942-9A2E8A02E081}" srcOrd="1" destOrd="0" presId="urn:microsoft.com/office/officeart/2005/8/layout/hProcess9"/>
    <dgm:cxn modelId="{0B34021B-5A33-4314-A07B-D82DE47AAFD7}" type="presParOf" srcId="{8789F424-E79D-4716-A942-9A2E8A02E081}" destId="{E5D87263-D26A-42FB-84BC-0E3E2C3B41E7}" srcOrd="0" destOrd="0" presId="urn:microsoft.com/office/officeart/2005/8/layout/hProcess9"/>
    <dgm:cxn modelId="{9B71B0FB-A1E1-49B5-913B-2FB187DE7D2B}" type="presParOf" srcId="{8789F424-E79D-4716-A942-9A2E8A02E081}" destId="{55E0DAF0-3EF9-4012-8C28-CB97B7BFF810}" srcOrd="1" destOrd="0" presId="urn:microsoft.com/office/officeart/2005/8/layout/hProcess9"/>
    <dgm:cxn modelId="{B535861E-918A-4413-BA3D-98087DD04C92}" type="presParOf" srcId="{8789F424-E79D-4716-A942-9A2E8A02E081}" destId="{C7644BE7-6C67-4D53-B175-DB6E9C893AF3}" srcOrd="2" destOrd="0" presId="urn:microsoft.com/office/officeart/2005/8/layout/hProcess9"/>
    <dgm:cxn modelId="{AE944316-4F71-4A2A-8033-54B69E65B0F2}" type="presParOf" srcId="{8789F424-E79D-4716-A942-9A2E8A02E081}" destId="{7B12DA24-F199-4899-A0B6-8743E6B2CA7D}" srcOrd="3" destOrd="0" presId="urn:microsoft.com/office/officeart/2005/8/layout/hProcess9"/>
    <dgm:cxn modelId="{53CC5C19-DD98-462C-8B44-65D968BD0122}" type="presParOf" srcId="{8789F424-E79D-4716-A942-9A2E8A02E081}" destId="{282B2E63-568C-41C2-B4A5-D1F4A4339EFA}" srcOrd="4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F0CC47-7323-4FF1-816D-8D9FA4712450}" type="doc">
      <dgm:prSet loTypeId="urn:microsoft.com/office/officeart/2005/8/layout/process1" loCatId="process" qsTypeId="urn:microsoft.com/office/officeart/2005/8/quickstyle/simple1" qsCatId="simple" csTypeId="urn:microsoft.com/office/officeart/2005/8/colors/colorful1#1" csCatId="colorful" phldr="1"/>
      <dgm:spPr/>
    </dgm:pt>
    <dgm:pt modelId="{12B7EF1F-CDFB-495C-9359-7B0116C98877}">
      <dgm:prSet phldrT="[Texto]"/>
      <dgm:spPr/>
      <dgm:t>
        <a:bodyPr/>
        <a:lstStyle/>
        <a:p>
          <a:r>
            <a:rPr lang="es-EC" dirty="0" smtClean="0"/>
            <a:t>Modelamiento de los procesos de Gestión de Incidencias y Problemas</a:t>
          </a:r>
          <a:endParaRPr lang="es-EC" dirty="0"/>
        </a:p>
      </dgm:t>
    </dgm:pt>
    <dgm:pt modelId="{C972F23B-A476-4F9A-B4F3-54E812C6A634}" type="parTrans" cxnId="{832D2E3C-DA2F-41E6-ACAD-3D64E162AAA6}">
      <dgm:prSet/>
      <dgm:spPr/>
      <dgm:t>
        <a:bodyPr/>
        <a:lstStyle/>
        <a:p>
          <a:endParaRPr lang="es-EC"/>
        </a:p>
      </dgm:t>
    </dgm:pt>
    <dgm:pt modelId="{BB18D808-7CB8-461E-9328-A540D0C03659}" type="sibTrans" cxnId="{832D2E3C-DA2F-41E6-ACAD-3D64E162AAA6}">
      <dgm:prSet/>
      <dgm:spPr/>
      <dgm:t>
        <a:bodyPr/>
        <a:lstStyle/>
        <a:p>
          <a:endParaRPr lang="es-EC"/>
        </a:p>
      </dgm:t>
    </dgm:pt>
    <dgm:pt modelId="{3853057E-01CB-49A1-A5B2-D9621D7DB7BE}" type="pres">
      <dgm:prSet presAssocID="{6AF0CC47-7323-4FF1-816D-8D9FA4712450}" presName="Name0" presStyleCnt="0">
        <dgm:presLayoutVars>
          <dgm:dir/>
          <dgm:resizeHandles val="exact"/>
        </dgm:presLayoutVars>
      </dgm:prSet>
      <dgm:spPr/>
    </dgm:pt>
    <dgm:pt modelId="{9F5054FF-3985-4413-BDE7-B9C617366475}" type="pres">
      <dgm:prSet presAssocID="{12B7EF1F-CDFB-495C-9359-7B0116C98877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820D016-7434-40E3-88B1-81613DD2214A}" type="presOf" srcId="{12B7EF1F-CDFB-495C-9359-7B0116C98877}" destId="{9F5054FF-3985-4413-BDE7-B9C617366475}" srcOrd="0" destOrd="0" presId="urn:microsoft.com/office/officeart/2005/8/layout/process1"/>
    <dgm:cxn modelId="{832D2E3C-DA2F-41E6-ACAD-3D64E162AAA6}" srcId="{6AF0CC47-7323-4FF1-816D-8D9FA4712450}" destId="{12B7EF1F-CDFB-495C-9359-7B0116C98877}" srcOrd="0" destOrd="0" parTransId="{C972F23B-A476-4F9A-B4F3-54E812C6A634}" sibTransId="{BB18D808-7CB8-461E-9328-A540D0C03659}"/>
    <dgm:cxn modelId="{DD8CA21F-691C-4852-973F-6E04A8B19182}" type="presOf" srcId="{6AF0CC47-7323-4FF1-816D-8D9FA4712450}" destId="{3853057E-01CB-49A1-A5B2-D9621D7DB7BE}" srcOrd="0" destOrd="0" presId="urn:microsoft.com/office/officeart/2005/8/layout/process1"/>
    <dgm:cxn modelId="{2F8ED4C5-FB7E-43DA-B7E1-DB853D5C8432}" type="presParOf" srcId="{3853057E-01CB-49A1-A5B2-D9621D7DB7BE}" destId="{9F5054FF-3985-4413-BDE7-B9C617366475}" srcOrd="0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5E01A52-E4D4-48F8-BD93-E34C9A742048}" type="datetimeFigureOut">
              <a:rPr lang="es-EC" smtClean="0"/>
              <a:pPr/>
              <a:t>17/11/2014</a:t>
            </a:fld>
            <a:endParaRPr lang="es-EC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C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D6C4E5-B1AD-43FC-AB31-05C01A3B4B16}" type="slidenum">
              <a:rPr lang="es-EC" smtClean="0"/>
              <a:pPr/>
              <a:t>‹Nº›</a:t>
            </a:fld>
            <a:endParaRPr lang="es-EC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571604" y="1785926"/>
            <a:ext cx="7129458" cy="714379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s-ES" sz="16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MAESTRÍA EN GESTIÓN DE LA CALIDAD Y PRODUCTIVIDAD</a:t>
            </a:r>
            <a:r>
              <a:rPr lang="es-EC" sz="16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/>
            </a:r>
            <a:br>
              <a:rPr lang="es-EC" sz="1600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</a:br>
            <a:r>
              <a:rPr lang="es-ES" sz="1600" b="1" dirty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PROYECTO DE GRADO DE MAESTRÍA EN “CALIDAD Y PRODUCTIVIDAD</a:t>
            </a:r>
            <a:r>
              <a:rPr lang="es-ES" sz="1600" b="1" dirty="0" smtClean="0">
                <a:solidFill>
                  <a:prstClr val="black"/>
                </a:solidFill>
                <a:latin typeface="Franklin Gothic Book"/>
                <a:ea typeface="+mn-ea"/>
                <a:cs typeface="+mn-cs"/>
              </a:rPr>
              <a:t>”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2571744"/>
            <a:ext cx="7072362" cy="4143404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endParaRPr lang="es-ES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b="1" dirty="0" smtClean="0">
                <a:solidFill>
                  <a:schemeClr val="tx1"/>
                </a:solidFill>
              </a:rPr>
              <a:t>PROYECTO 1I: 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C" dirty="0" smtClean="0"/>
              <a:t>MODELAMIENTO DE LOS PROCESOS DE GESTIÓN DE INCIDENCIAS Y PROBLEMAS PARA EL ÁREA DE TRANSMISIONES DE LA CNT EP., MEDIANTE EL MÉTODO DE DEFINICIÓN INTEGRADO PARA LA ESTANDARIZACIÓN DE LAS OPERACIONES RECOMENDADO POR LOS ORGANISMOS DE TELECOMUNICACIONES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</a:p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 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b="1" dirty="0" smtClean="0">
                <a:solidFill>
                  <a:schemeClr val="tx1"/>
                </a:solidFill>
              </a:rPr>
              <a:t>AUTOR: 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C" dirty="0" smtClean="0">
                <a:solidFill>
                  <a:schemeClr val="tx1"/>
                </a:solidFill>
              </a:rPr>
              <a:t>Jorge Manuel Tello Muñoz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 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DIRECTOR: 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dirty="0" smtClean="0">
                <a:solidFill>
                  <a:schemeClr val="tx1"/>
                </a:solidFill>
              </a:rPr>
              <a:t>Máster </a:t>
            </a:r>
            <a:r>
              <a:rPr lang="es-ES" dirty="0">
                <a:solidFill>
                  <a:schemeClr val="tx1"/>
                </a:solidFill>
              </a:rPr>
              <a:t>Vicente Merchán R., MSc.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endParaRPr lang="es-MX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MX" b="1" dirty="0">
                <a:solidFill>
                  <a:schemeClr val="tx1"/>
                </a:solidFill>
              </a:rPr>
              <a:t>OPONENTE:</a:t>
            </a:r>
          </a:p>
          <a:p>
            <a:pPr>
              <a:defRPr/>
            </a:pPr>
            <a:r>
              <a:rPr lang="es-MX" dirty="0">
                <a:solidFill>
                  <a:schemeClr val="tx1"/>
                </a:solidFill>
              </a:rPr>
              <a:t>Dr. </a:t>
            </a:r>
            <a:r>
              <a:rPr lang="es-MX" dirty="0" smtClean="0">
                <a:solidFill>
                  <a:schemeClr val="tx1"/>
                </a:solidFill>
              </a:rPr>
              <a:t>Segundo Cargua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 </a:t>
            </a:r>
            <a:endParaRPr lang="es-EC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s-ES" b="1" dirty="0" smtClean="0">
                <a:solidFill>
                  <a:schemeClr val="tx1"/>
                </a:solidFill>
              </a:rPr>
              <a:t>OCTUBRE 2014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1670" y="188640"/>
            <a:ext cx="5811558" cy="124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1285860"/>
            <a:ext cx="8229600" cy="850106"/>
          </a:xfrm>
        </p:spPr>
        <p:txBody>
          <a:bodyPr>
            <a:normAutofit/>
          </a:bodyPr>
          <a:lstStyle/>
          <a:p>
            <a:r>
              <a:rPr lang="es-EC" sz="3200" dirty="0" smtClean="0"/>
              <a:t>   ITIL </a:t>
            </a:r>
            <a:r>
              <a:rPr lang="es-EC" sz="1400" dirty="0" smtClean="0"/>
              <a:t>1/2</a:t>
            </a:r>
            <a:endParaRPr lang="es-EC" sz="1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Estado del Arte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 l="19766" t="19531" r="25329" b="22851"/>
          <a:stretch>
            <a:fillRect/>
          </a:stretch>
        </p:blipFill>
        <p:spPr bwMode="auto">
          <a:xfrm>
            <a:off x="1500166" y="2285992"/>
            <a:ext cx="71438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3060" y="1142984"/>
            <a:ext cx="8229600" cy="850106"/>
          </a:xfrm>
        </p:spPr>
        <p:txBody>
          <a:bodyPr>
            <a:normAutofit/>
          </a:bodyPr>
          <a:lstStyle/>
          <a:p>
            <a:r>
              <a:rPr lang="es-EC" sz="3200" dirty="0" smtClean="0"/>
              <a:t>   ITIL </a:t>
            </a:r>
            <a:r>
              <a:rPr lang="es-EC" sz="1400" dirty="0" smtClean="0"/>
              <a:t>2/2</a:t>
            </a:r>
            <a:r>
              <a:rPr lang="es-EC" sz="3200" dirty="0" smtClean="0"/>
              <a:t> 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2214554"/>
            <a:ext cx="5576134" cy="3676656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En su fase de operación de </a:t>
            </a:r>
            <a:r>
              <a:rPr lang="es-ES" dirty="0" smtClean="0"/>
              <a:t>Servicios:</a:t>
            </a:r>
          </a:p>
          <a:p>
            <a:endParaRPr lang="es-EC" dirty="0"/>
          </a:p>
          <a:p>
            <a:pPr lvl="1"/>
            <a:r>
              <a:rPr lang="es-ES" dirty="0"/>
              <a:t>Gestión de Incidentes</a:t>
            </a:r>
            <a:endParaRPr lang="es-EC" dirty="0"/>
          </a:p>
          <a:p>
            <a:pPr lvl="1"/>
            <a:r>
              <a:rPr lang="es-ES" dirty="0"/>
              <a:t>Gestión de Problemas</a:t>
            </a:r>
            <a:endParaRPr lang="es-EC" dirty="0"/>
          </a:p>
          <a:p>
            <a:pPr lvl="1"/>
            <a:r>
              <a:rPr lang="es-ES" dirty="0"/>
              <a:t>Cumplimiento de Solicitudes</a:t>
            </a:r>
            <a:endParaRPr lang="es-EC" dirty="0"/>
          </a:p>
          <a:p>
            <a:pPr lvl="1"/>
            <a:r>
              <a:rPr lang="es-ES" dirty="0"/>
              <a:t>Gestión de Eventos</a:t>
            </a:r>
            <a:endParaRPr lang="es-EC" dirty="0"/>
          </a:p>
          <a:p>
            <a:pPr lvl="1"/>
            <a:r>
              <a:rPr lang="es-ES" dirty="0"/>
              <a:t>Gestión de Accesos</a:t>
            </a:r>
            <a:endParaRPr lang="es-EC" dirty="0"/>
          </a:p>
          <a:p>
            <a:endParaRPr lang="es-EC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Estado del Arte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42" name="AutoShape 2" descr="data:image/jpeg;base64,/9j/4AAQSkZJRgABAQAAAQABAAD/2wCEAAkGBxQSEhQUEhQSFRUXFBQUFRUXFhUUFRUXFBgWFxQVFRgYHiggGBwlHBUUITIiJSkrMC4uFx8zODMsNygtLiwBCgoKDg0OGRAQGiwkHCUsLCwsLywsLCw0LSwsLCwsLCwsLCwsLSwsLCwsLCwsLCwsLCwsLCwsLCwsLCwsLCwsLP/AABEIAJYBTwMBIgACEQEDEQH/xAAcAAEAAgIDAQAAAAAAAAAAAAAABgcFCAIDBAH/xABSEAABAwIBBQkJCwgJBQAAAAABAAIDBBEFBhIhMWEHEyIyQVFxgZEIFzVSc6GxssEUIzNCVGJykqPR0zRDdIKEosPSJERTZIOT4fDxFRZjwuL/xAAZAQEAAwEBAAAAAAAAAAAAAAAAAgMEAQX/xAAoEQEAAgIBBAEDBAMAAAAAAAAAAQIDERIEITFBURMyYRQicaFCUoH/2gAMAwEAAhEDEQA/ALvREQEREBERARfC4c4QOHOEH1ERAREQEREHGSQN0uIHSQPSvjJmnU5p5dBBUd3RsNjnw6qD42yFkE8kQLc4tlbE8McweMLm3Sq9yhwOSCdsmHxb29lDTRNDWlrL1r6iGQ6Bra+SKT9XaguZjwRcEEc4Nwvqim5jQe56EQgOAjqKxjc64Oa2olDDp5xYqVoCIiAiIgIiICIiAiIgIiICIiAiIgIiICIiDkiIgIiIOKIiAvFiuLRU7c+Z7WDkvpLtjQNJPQuGL1EzW5tPGHyO1FxzY2fOedZ6Bp6FFP8AsKSd5krKlz3nWGDUPFBdqGwAKMzPpZStZ72nUPJie6I5xIp4w0ePJpd0ho0DrJWBnx6pl480nQDmDsbYKwaTIijZ+bLzzue4+YEDzL3jJ2lH9Xi+qFCaWnzK76uKv21VS1xOsk9OlemnaSQGgknUBrPQArEqclaV40MzDzscR5tXmXnqJ6TDWC/HI0DjSv8AuHYFzhrzJOWLdojux2FYPWaDnuiHznm/1R7bKVUUErePKJP1A09oKrjFMv6iS4hDYW8+h7+06B2daj8+ITSfCSyu6XuI7L2CfUiPDsdNe3eey80VDsj5VkqPEZo+JLI3YHG3ZqXYy/hyemmPa5kUDwfLV4s2oAcPHaLOG0jUeqym9NUNkaHsIc06QQpxaJUWpNfLtsiIVJB1umaHBpcM4gkC+khtrkDZcdq7FUuXeOONcDE4j3PZrSPH1yH0NI+aVYeS+Ntq4GyCwcODI3xXDX1HWOlQi8TOlt8Nq1i3yy6IimqEREBERAREQEREBERAREQEREBERAREQckREBERBxRFAssMriHOgp3WtokkGu/Kxh5LcpXLWiITpSbzqElxfKSGn4JdnP8AEbpI6TqCjNXllM/4MMjH13dp0eZQ9jl78OpXzPDI2lzj2Ac5PIFVzmWn6Nax3ZF+KTP40sh2ZxA7As5hWTb5LOmLmt8X456b8X0rLYFk8ynAc6z5PG5G/QHt19CycNYx7nNY7OLeNbSBfUL6r69CsiPlmtaPTCZRYnHh0HvbW57uDG3xiBpc46yBcdoHKqnqqh8rzJI4ve7SSf8AegbFn8v6sy1rwdUYbG0dQc7zuPYFgWsVF7blvwY4pXfuXxrV3MYvrGLua1RiFk2fGNXc1qNau5rVLSuZfGtUkyOxIxSiMngSG1uZ3xSOnV2LAtavXQNO+R2157LdOcLKVfKi87haixWU2Lilp3y6M62aweM88Ue07AVlXFVDl5jnuqbNYfeo7hvM53xn+wbOlWXtqFWHHztr0iz3EkkkkkkknWSdJJ61IMh8b9y1Izj73JZknMNPBf1E9hKjyLNE6nb1LVi1eMtiAiwORNc+ajidIHBwBZcg8MN0NeOe4tp5wVnlridxt41o1OhERdcEREBERAREQEREBERAREQEREBERByREQEREEdy3xf3NTOc02e872zYXa3dQBPTZVDG5TLdYqSZYI+RrHPttcbD1T2qIYVRvnkbFGLucbDmA5SeYBZsk7tp6XT1iuPcsngmHSVMgjjGnW4nU0cpKs2lpoKCHSdJ1u+PI7YPZqC8Ue84ZAGN4UjtJ8Z7uVzuZo/3pUTra58zy+Q3J7AOYDkCsiOP8s97Tknt4ZbFsoZJrgcBnig6SPnH2KV5P0W8wtadDncJ3SeTqFgoTk9S77UMadQOc7obp85sOtS3H6/epafToz3F3QQGk/vHsU4n2ptHpAMuKIsrZCdT82Rp2EAHzhywzGK2sp8BbVxgaGyNuWO5NOtp2H7lWdXQPhcWSNLXDn5doPKFTesxO2vFlia69vO1q7WtX1rV3NauRCU2fGtXa1qNau1rVKIUzYa1SDJLDs+XfCOCzT0u5B1a+xdeEZPvl4T7xx6yToJGwH0lenGcebGzeKXQALF48+aeU/O/5U9a8qpnl2hxy3yh0Op4jpOiVw5B4g2nl7OiupWrKujLjYAknUBpJ6llcOyLqJjd4ETed3G6mDT22VVt2lqxzXHCFuYb2AJJNgBpJJ1Ac6nWSeQZcRLVizdbYeU82+cw+br57alL8CyXgpeE1udJ/aO0u25vI3qXoxfH6emHvsjQeRg4Tz0NGlTrjiO8oZOptf8AbRkmNAAAAAGgAaAANQC5Kt25fSTVUDI273CZWNcDYveHnN4R1NGkGw5tashWVtE+GW+O1NchFHd0PE5abDqqeB2ZLHGHMdZrrHOaNTgQdBOsLXnvu4v8r+wpvw1JBtQiqTcXyyra/wB2+65t83qOJ0fvcTM0u3y/EaL8Ua76lWXfdxf5X9hTfhoNqEWq/fdxf5X9hTfhp33cX+V/YU34aDahFqv33cX+V/YU34ad93F/lf2FN+Gg2oRVLkVljW1GB4hVyzZ08LpxFJvcTc3Mhje3gtaGnS4nSDrVY993F/lf2FN+Gg2oRVBuI5a1uIT1DKubfWsia5o3uJliXWJ97aL6OdezdxytrMP9ye45t63zfs/3uKTOzd7zfhGm1rnVzoLTRar993F/lf2FN+GthNzrE5arDqaed2fK9hL3Wa25z3DU0ADQBqCCSIi6qqcMY57jZrWlzjzBoufMEHbdFWldPUSvY6V5D304qRGcQlw6OBj3ENiaIo3b88BvCc8kXJtYaFI8h8YfMzMlL3neKepikeGtkfBUtcWCUNAbvjXMkaS0AEBp5UEqREQEREFT7qbT7sZtgZb68n+ikGTmGsw2ldPMPfngaOUX4kQ5uc/6LNYngAmq4J32LYmO4PO/OBj6hdx6QFEcuMU3yfeweDFwel54x6tA6iqpjjM2a4vzrWkf9YytrnTPL3m7ieoDkA2BdQcvMHLmHKva3inGQFP8LJ0MHrO/9V05cSe/MHNGD2uP3LM5FQ5tKw+MXu85A8wCjuWT/wCknY1g81/arvFWTzeUqyar9+gbfjN4DurUesW8691ZRxytzZGNcOYi9ujmUAyaxTeJhnHgPs12zmd1eglWG8XBsSNo5Nq7WdwjaOMo5U5FQnSxz2bLhw8+nzry/wDZH/nH+X/9LLHHN6fvdQ3NPJI0EscOQ21jzrKRytlbdrg5p5Wu9o1FOMHO3yjsGRjBx5XH6LQ303WXosEhi0sYC7kLuEb9erqXnrcIkPwdRK3Y5xI7Rp9KwVZhlaL8OR4+bIfQSCnhzcz7Z3EMKkm0STZrPEYyw6yTp614v+hUcXwrwfpyNaOwWURrY5h8IJR9PO9qxj7KM3/C6mLftYn/AF+hpxZjmf4bCb9YFu0rE126G0X3qFztryGjsbe/aoTIvLIq5ySvr09ffdlsWyzq5rjfN7bzRjM/e0u86jbnEm5JJOsnST0rskXUq5mZ8tdKVrHaHpw11pojzSxnscFf6oHC23nhHPLGO14V/K7D7Yut8wiW6z4IrfJD12LUtbabrPgit8kPXYtS1cxLo7nAXOIDnjgHbvywXeQxP+7f5p/lUh7mnj130Kf0yq9UGrmN7klfSwSVEvufMjaXuzZCTYcwzdKgK243UfBNb5B3pC1HQSPI3IupxN0jabe7xhpdnuzeOSBbQb8UqUd4/E/7t/mn+VZ7uavha3ycHrSK+EFR4NkrPhuT+Jw1O957m1EozHZwzTCxuuw03YVr0tv90bwXXfos3qlagILi7mz8qq/IM9dZDul9VD+0fwlj+5s/KqvyDPXWQ7pfVQ/tH8JBRq2y3I/BFH5N3rvWpq2y3I/BFH5N3rvQS9dVXTiRj2O4r2uYehwIPmK7UQVtWQN0xYgycStpmU8csdJLUtc6J5dFVROjY8NdfMJjcAQ4EaRYmT5LwTPfLVVDd7fJHDCyPikRw55z3Mucxz3yyHNuSGhgOm4EiRByREQEREHVNJmtLjyAnsF1SElQXuLjrcS49JNyrsrWZ0bwOVjh2ghUQ1ypy+mzpY3t7A9cg5eUPXIPVW2riuXJtlqWDyTD2i59KhmV7v6VJ0M9UKa5Pm9LB5KP1QoVloLVT9rWH923sWi32vPp98sISpvkbjee3eXnhtHAJ+M0cnSPQoISkcxaQ5pIcDcEawRyquJ0utSLRpbGKYc2dma7QdbXcrT/AL5FAaqKWmkIu5jhqc0kZw5wRrCl+TOPNqWWNhK0cNvP85uz0L3YrhrJ2Zr/ANVw1tPOPuVvnvDN9s6lDqXKydnGzZBtFj2j7llqbLWI/CMe07LPHsPmUVxfDXwPzXjR8Vw4rhs+5Y1xUOUwujHWyz4Mo6Z+qZg2Ouz1rL0GGCX4sMnUx6qJ5XQ5y59T8Jfp/iVuyZO0rtcEXU0D0LzvyQozrhH1pB6HKrG4jK3iyyjoe4egrmMo6puqom63E+lPqV+Hf0+T1ZZhyLov7AfXk/mXJmR1EP6uzrLz6SqyOV1aP6w/sZ/KvpyyrflDvqx/yp9Snwl+nzf7f3K1oMnKVhDm08IcCCDmNJBGkEE6isoFhsj5pX0kT5nF73guJIANi45urZZZlWwx33vUyiW6z4IrfJD12LUtbabrPgit8kPXYtS11Fdnc08eu+hT+mVXqqK7mnj130Kf0yq9UEW3UfBNb5B3pC1HW3G6j4JrfIO9IWo6C6e5q+FrfJwetIr4VD9zV8LW+Tg9aRXwgju6N4Lrv0Wb1StQFt/ujeC679Fm9UrUBBcXc2flVX5BnrrId0vqof2j+Esf3Nn5VV+QZ66yHdL6qH9o/hIKNW2W5H4Io/Ju9d61NW2W5H4Io/Ju9d6CXoiICIiDkiIgIiIOKpDKahNPVSx6hnFzdrX8Jvpt1K71Dd0fADNEJoxeSIG4Gt0esjaQdI/WVeSu4aOmvxvqfEqwD1zD15g5cg5Znp6XZkbNnUUB5mZv1CW+xRnL5lqhp54x5i77wvfuYVefSuZyxyOHU6zh5y7sTdFp+BFJzOcw/rC49VaZ70eZEccswhBcuBcvhK4Eqpq07qaqdG8PY4tcNIIVk5NZSsqRmus2UDS3kdb4zOfo5POqtLlxbIWkFpIINwQbEEaiDyJW3FG+KLwuytpGTMLJAHNPJzbQeQ7VXmUGTb4Lubd8XjW4TfpD2+hZHJvLcG0dUQDqEvIfp8x26uhTcEEchBHUbq7teGT92Ke6lHldDyrJx/IyOW7obRv5vzbuocXq7FX2K4bLTuzZWFvMdbT9Fw0FU2rMNmLJW3hj3ldLyubyuhxVbTEOK9OG0Tp5Y4m8Z7g0bL6z0AXPUvMrF3L8DtnVTxrBZFfm+O/zWHXzqVa7nSObJwrMp/TQhjGsboa1oaBzBosPQuxEWt46JbrPgit8kPXYtS1t5uk0Mk+GVUULC+R8YDWN1uOe06OoFa397bFPkU/Y370FgdzTx676FP6ZVeqqDcGyZqqJ9WaqCSEPbCGZ1uFmmTOtY7R2q30EW3UfBNb5B3pC1HW4G6FRST4bVxRNL5HxFrGjW4kjQFrX3tsU+RT9jfvQT3uavha3ycHrSK+FT24PkxV0UlWaqCSIPZEGF1uEWl97WO0K4UEd3RvBdd+izeqVqAtxcuaR82H1cUTS976eRjGjW5zmkABazd7bFPkU/Y370E27mz8qq/IM9dZDul9VD+0fwl6NwnJaro6ipdVQSRB0LWtLgLEh9yNBXt3esnKqt9x+5YJJszfs/Ntwc7e829zy2PYg14Vj5NbsNVRU0VNHDTuZE0tDnCTONyTps4DlWE722KfIp+xv3p3tsU+RT9jfvQS7v9Vvyek7JP517cD3bayepghdBTBss0UZIElwHva0kXdrsVBO9tinyKfsb96yWTG59iUdZSyPo5msZUQPc4htg1sjS4nTyAFBtGiIg5IiICIiDiiIgqvL3JQwOM8I96cbvaPzZPKPmHzdCha2GewEEEAgixB0gg8hVY5Y5EGIumpWl0et0Y0uZzlnO3ZrHRqoyY/cN/T9R/jZ07l+Ib3UuiOqVmj6Ud3D90v7FYeUlDv1NIwaXWzm/SbpHba3WqRoat0UjJGcZjmvG3NN7HYdXWr5oKts0bJGG7XtDh0HTbpUsc7jSHVV43i8KYJXAuWfy0wj3POXAe9yXc3mDvjM9o2HYo45yqntOmikxaImH0uXW4r4SuDiorIh9JWYwHKmal0NOfHyxuOj9U62nzbFgyV1uKRMx4dmkWjUrowLKmCqsGuzZOWN1g79Xkd1LMTwNeC17WuadBDgCD0grX0uUnwPLqogs1535nM8nPA2P19t1dXL8seTpJjvRL8X3P4JLmFzoXcw4bPqnSOoqJYhkBVs4gZKPmuAPWHW8xKnWD5a0s9hn708/Fk4OnY7intvsUiBClwrZVGbLj7T/ancDyNqJZwyaOSKMaXucLaByNOok7NWtW/TwtY1rGgBrQA0DQABoAC7EUq1iqGXNbJPcREUlQiIgIiICIiAiIgIiICIiAiIgIiICIiDkiIgIiIOKIiAlkRBDsqsh2T3kgtHLrI1MedoHFO0dYXk3P66SB7qKoaWPF3xB3KPjtadRHKLfOU8XlraCOUDPaCWkOY7U5jhqc06wVDj33C2MszXjbvDhi2GsqInRyC4Oo8rSNThtCqTHsFlpX5sgu08R44rhs5jsV0BdNVSskaWSNa9p1tcLhLUizuLNNJ/ChyVwJVk4pudRuJMEjo/mu4begG+cOu6j1RufVbeLvT+h9vWAVE47Q3V6jHPtE3FcSVJhkHWn82wf4jPYV7abc3qTx3wsGwueeyw9K5wt8J/Xxx7QtB/wrOodzWFtjLLJJsaBG32nzhSnDMCp6f4KFjT41rv+s6586nGKfaq3V0jx3VThGRlVUWOZvbPGk4PY3jHsVj5MZMijHwsshtqLiIx9GMGw6TdSBFbXHFWPJntf+BERTUiIiAiIgIiICIiAiIgIiICIiAiIgIiICIiDkiIgIiIOKIiAiIgIiICIiAlkRAsiIgIiICIiAiIgIiICIiAiIgIiICIiAiIgIiICIiAiIgIiIOS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1444" name="AutoShape 4" descr="data:image/jpeg;base64,/9j/4AAQSkZJRgABAQAAAQABAAD/2wCEAAkGBxQSEhQUEhQSFRUXFBQUFRUXFhUUFRUXFBgWFxQVFRgYHiggGBwlHBUUITIiJSkrMC4uFx8zODMsNygtLiwBCgoKDg0OGRAQGiwkHCUsLCwsLywsLCw0LSwsLCwsLCwsLCwsLSwsLCwsLCwsLCwsLCwsLCwsLCwsLCwsLCwsLP/AABEIAJYBTwMBIgACEQEDEQH/xAAcAAEAAgIDAQAAAAAAAAAAAAAABgcFCAIDBAH/xABSEAABAwIBBQkJCwgJBQAAAAABAAIDBBEFBhIhMWEHEyIyQVFxgZEIFzVSc6GxssEUIzNCVGJykqPR0zRDdIKEosPSJERTZIOT4fDxFRZjwuL/xAAZAQEAAwEBAAAAAAAAAAAAAAAAAgMEAQX/xAAoEQEAAgIBBAEDBAMAAAAAAAAAAQIDERIEITFBURMyYRQicaFCUoH/2gAMAwEAAhEDEQA/ALvREQEREBERARfC4c4QOHOEH1ERAREQEREHGSQN0uIHSQPSvjJmnU5p5dBBUd3RsNjnw6qD42yFkE8kQLc4tlbE8McweMLm3Sq9yhwOSCdsmHxb29lDTRNDWlrL1r6iGQ6Bra+SKT9XaguZjwRcEEc4Nwvqim5jQe56EQgOAjqKxjc64Oa2olDDp5xYqVoCIiAiIgIiICIiAiIgIiICIiAiIgIiICIiDkiIgIiIOKIiAvFiuLRU7c+Z7WDkvpLtjQNJPQuGL1EzW5tPGHyO1FxzY2fOedZ6Bp6FFP8AsKSd5krKlz3nWGDUPFBdqGwAKMzPpZStZ72nUPJie6I5xIp4w0ePJpd0ho0DrJWBnx6pl480nQDmDsbYKwaTIijZ+bLzzue4+YEDzL3jJ2lH9Xi+qFCaWnzK76uKv21VS1xOsk9OlemnaSQGgknUBrPQArEqclaV40MzDzscR5tXmXnqJ6TDWC/HI0DjSv8AuHYFzhrzJOWLdojux2FYPWaDnuiHznm/1R7bKVUUErePKJP1A09oKrjFMv6iS4hDYW8+h7+06B2daj8+ITSfCSyu6XuI7L2CfUiPDsdNe3eey80VDsj5VkqPEZo+JLI3YHG3ZqXYy/hyemmPa5kUDwfLV4s2oAcPHaLOG0jUeqym9NUNkaHsIc06QQpxaJUWpNfLtsiIVJB1umaHBpcM4gkC+khtrkDZcdq7FUuXeOONcDE4j3PZrSPH1yH0NI+aVYeS+Ntq4GyCwcODI3xXDX1HWOlQi8TOlt8Nq1i3yy6IimqEREBERAREQEREBERAREQEREBERAREQckREBERBxRFAssMriHOgp3WtokkGu/Kxh5LcpXLWiITpSbzqElxfKSGn4JdnP8AEbpI6TqCjNXllM/4MMjH13dp0eZQ9jl78OpXzPDI2lzj2Ac5PIFVzmWn6Nax3ZF+KTP40sh2ZxA7As5hWTb5LOmLmt8X456b8X0rLYFk8ynAc6z5PG5G/QHt19CycNYx7nNY7OLeNbSBfUL6r69CsiPlmtaPTCZRYnHh0HvbW57uDG3xiBpc46yBcdoHKqnqqh8rzJI4ve7SSf8AegbFn8v6sy1rwdUYbG0dQc7zuPYFgWsVF7blvwY4pXfuXxrV3MYvrGLua1RiFk2fGNXc1qNau5rVLSuZfGtUkyOxIxSiMngSG1uZ3xSOnV2LAtavXQNO+R2157LdOcLKVfKi87haixWU2Lilp3y6M62aweM88Ue07AVlXFVDl5jnuqbNYfeo7hvM53xn+wbOlWXtqFWHHztr0iz3EkkkkkkknWSdJJ61IMh8b9y1Izj73JZknMNPBf1E9hKjyLNE6nb1LVi1eMtiAiwORNc+ajidIHBwBZcg8MN0NeOe4tp5wVnlridxt41o1OhERdcEREBERAREQEREBERAREQEREBERByREQEREEdy3xf3NTOc02e872zYXa3dQBPTZVDG5TLdYqSZYI+RrHPttcbD1T2qIYVRvnkbFGLucbDmA5SeYBZsk7tp6XT1iuPcsngmHSVMgjjGnW4nU0cpKs2lpoKCHSdJ1u+PI7YPZqC8Ue84ZAGN4UjtJ8Z7uVzuZo/3pUTra58zy+Q3J7AOYDkCsiOP8s97Tknt4ZbFsoZJrgcBnig6SPnH2KV5P0W8wtadDncJ3SeTqFgoTk9S77UMadQOc7obp85sOtS3H6/epafToz3F3QQGk/vHsU4n2ptHpAMuKIsrZCdT82Rp2EAHzhywzGK2sp8BbVxgaGyNuWO5NOtp2H7lWdXQPhcWSNLXDn5doPKFTesxO2vFlia69vO1q7WtX1rV3NauRCU2fGtXa1qNau1rVKIUzYa1SDJLDs+XfCOCzT0u5B1a+xdeEZPvl4T7xx6yToJGwH0lenGcebGzeKXQALF48+aeU/O/5U9a8qpnl2hxy3yh0Op4jpOiVw5B4g2nl7OiupWrKujLjYAknUBpJ6llcOyLqJjd4ETed3G6mDT22VVt2lqxzXHCFuYb2AJJNgBpJJ1Ac6nWSeQZcRLVizdbYeU82+cw+br57alL8CyXgpeE1udJ/aO0u25vI3qXoxfH6emHvsjQeRg4Tz0NGlTrjiO8oZOptf8AbRkmNAAAAAGgAaAANQC5Kt25fSTVUDI273CZWNcDYveHnN4R1NGkGw5tashWVtE+GW+O1NchFHd0PE5abDqqeB2ZLHGHMdZrrHOaNTgQdBOsLXnvu4v8r+wpvw1JBtQiqTcXyyra/wB2+65t83qOJ0fvcTM0u3y/EaL8Ua76lWXfdxf5X9hTfhoNqEWq/fdxf5X9hTfhp33cX+V/YU34aDahFqv33cX+V/YU34ad93F/lf2FN+Gg2oRVLkVljW1GB4hVyzZ08LpxFJvcTc3Mhje3gtaGnS4nSDrVY993F/lf2FN+Gg2oRVBuI5a1uIT1DKubfWsia5o3uJliXWJ97aL6OdezdxytrMP9ye45t63zfs/3uKTOzd7zfhGm1rnVzoLTRar993F/lf2FN+GthNzrE5arDqaed2fK9hL3Wa25z3DU0ADQBqCCSIi6qqcMY57jZrWlzjzBoufMEHbdFWldPUSvY6V5D304qRGcQlw6OBj3ENiaIo3b88BvCc8kXJtYaFI8h8YfMzMlL3neKepikeGtkfBUtcWCUNAbvjXMkaS0AEBp5UEqREQEREFT7qbT7sZtgZb68n+ikGTmGsw2ldPMPfngaOUX4kQ5uc/6LNYngAmq4J32LYmO4PO/OBj6hdx6QFEcuMU3yfeweDFwel54x6tA6iqpjjM2a4vzrWkf9YytrnTPL3m7ieoDkA2BdQcvMHLmHKva3inGQFP8LJ0MHrO/9V05cSe/MHNGD2uP3LM5FQ5tKw+MXu85A8wCjuWT/wCknY1g81/arvFWTzeUqyar9+gbfjN4DurUesW8691ZRxytzZGNcOYi9ujmUAyaxTeJhnHgPs12zmd1eglWG8XBsSNo5Nq7WdwjaOMo5U5FQnSxz2bLhw8+nzry/wDZH/nH+X/9LLHHN6fvdQ3NPJI0EscOQ21jzrKRytlbdrg5p5Wu9o1FOMHO3yjsGRjBx5XH6LQ303WXosEhi0sYC7kLuEb9erqXnrcIkPwdRK3Y5xI7Rp9KwVZhlaL8OR4+bIfQSCnhzcz7Z3EMKkm0STZrPEYyw6yTp614v+hUcXwrwfpyNaOwWURrY5h8IJR9PO9qxj7KM3/C6mLftYn/AF+hpxZjmf4bCb9YFu0rE126G0X3qFztryGjsbe/aoTIvLIq5ySvr09ffdlsWyzq5rjfN7bzRjM/e0u86jbnEm5JJOsnST0rskXUq5mZ8tdKVrHaHpw11pojzSxnscFf6oHC23nhHPLGO14V/K7D7Yut8wiW6z4IrfJD12LUtbabrPgit8kPXYtS1cxLo7nAXOIDnjgHbvywXeQxP+7f5p/lUh7mnj130Kf0yq9UGrmN7klfSwSVEvufMjaXuzZCTYcwzdKgK243UfBNb5B3pC1HQSPI3IupxN0jabe7xhpdnuzeOSBbQb8UqUd4/E/7t/mn+VZ7uavha3ycHrSK+EFR4NkrPhuT+Jw1O957m1EozHZwzTCxuuw03YVr0tv90bwXXfos3qlagILi7mz8qq/IM9dZDul9VD+0fwlj+5s/KqvyDPXWQ7pfVQ/tH8JBRq2y3I/BFH5N3rvWpq2y3I/BFH5N3rvQS9dVXTiRj2O4r2uYehwIPmK7UQVtWQN0xYgycStpmU8csdJLUtc6J5dFVROjY8NdfMJjcAQ4EaRYmT5LwTPfLVVDd7fJHDCyPikRw55z3Mucxz3yyHNuSGhgOm4EiRByREQEREHVNJmtLjyAnsF1SElQXuLjrcS49JNyrsrWZ0bwOVjh2ghUQ1ypy+mzpY3t7A9cg5eUPXIPVW2riuXJtlqWDyTD2i59KhmV7v6VJ0M9UKa5Pm9LB5KP1QoVloLVT9rWH923sWi32vPp98sISpvkbjee3eXnhtHAJ+M0cnSPQoISkcxaQ5pIcDcEawRyquJ0utSLRpbGKYc2dma7QdbXcrT/AL5FAaqKWmkIu5jhqc0kZw5wRrCl+TOPNqWWNhK0cNvP85uz0L3YrhrJ2Zr/ANVw1tPOPuVvnvDN9s6lDqXKydnGzZBtFj2j7llqbLWI/CMe07LPHsPmUVxfDXwPzXjR8Vw4rhs+5Y1xUOUwujHWyz4Mo6Z+qZg2Ouz1rL0GGCX4sMnUx6qJ5XQ5y59T8Jfp/iVuyZO0rtcEXU0D0LzvyQozrhH1pB6HKrG4jK3iyyjoe4egrmMo6puqom63E+lPqV+Hf0+T1ZZhyLov7AfXk/mXJmR1EP6uzrLz6SqyOV1aP6w/sZ/KvpyyrflDvqx/yp9Snwl+nzf7f3K1oMnKVhDm08IcCCDmNJBGkEE6isoFhsj5pX0kT5nF73guJIANi45urZZZlWwx33vUyiW6z4IrfJD12LUtbabrPgit8kPXYtS11Fdnc08eu+hT+mVXqqK7mnj130Kf0yq9UEW3UfBNb5B3pC1HW3G6j4JrfIO9IWo6C6e5q+FrfJwetIr4VD9zV8LW+Tg9aRXwgju6N4Lrv0Wb1StQFt/ujeC679Fm9UrUBBcXc2flVX5BnrrId0vqof2j+Esf3Nn5VV+QZ66yHdL6qH9o/hIKNW2W5H4Io/Ju9d61NW2W5H4Io/Ju9d6CXoiICIiDkiIgIiIOKpDKahNPVSx6hnFzdrX8Jvpt1K71Dd0fADNEJoxeSIG4Gt0esjaQdI/WVeSu4aOmvxvqfEqwD1zD15g5cg5Znp6XZkbNnUUB5mZv1CW+xRnL5lqhp54x5i77wvfuYVefSuZyxyOHU6zh5y7sTdFp+BFJzOcw/rC49VaZ70eZEccswhBcuBcvhK4Eqpq07qaqdG8PY4tcNIIVk5NZSsqRmus2UDS3kdb4zOfo5POqtLlxbIWkFpIINwQbEEaiDyJW3FG+KLwuytpGTMLJAHNPJzbQeQ7VXmUGTb4Lubd8XjW4TfpD2+hZHJvLcG0dUQDqEvIfp8x26uhTcEEchBHUbq7teGT92Ke6lHldDyrJx/IyOW7obRv5vzbuocXq7FX2K4bLTuzZWFvMdbT9Fw0FU2rMNmLJW3hj3ldLyubyuhxVbTEOK9OG0Tp5Y4m8Z7g0bL6z0AXPUvMrF3L8DtnVTxrBZFfm+O/zWHXzqVa7nSObJwrMp/TQhjGsboa1oaBzBosPQuxEWt46JbrPgit8kPXYtS1t5uk0Mk+GVUULC+R8YDWN1uOe06OoFa397bFPkU/Y370FgdzTx676FP6ZVeqqDcGyZqqJ9WaqCSEPbCGZ1uFmmTOtY7R2q30EW3UfBNb5B3pC1HW4G6FRST4bVxRNL5HxFrGjW4kjQFrX3tsU+RT9jfvQT3uavha3ycHrSK+FT24PkxV0UlWaqCSIPZEGF1uEWl97WO0K4UEd3RvBdd+izeqVqAtxcuaR82H1cUTS976eRjGjW5zmkABazd7bFPkU/Y370E27mz8qq/IM9dZDul9VD+0fwl6NwnJaro6ipdVQSRB0LWtLgLEh9yNBXt3esnKqt9x+5YJJszfs/Ntwc7e829zy2PYg14Vj5NbsNVRU0VNHDTuZE0tDnCTONyTps4DlWE722KfIp+xv3p3tsU+RT9jfvQS7v9Vvyek7JP517cD3bayepghdBTBss0UZIElwHva0kXdrsVBO9tinyKfsb96yWTG59iUdZSyPo5msZUQPc4htg1sjS4nTyAFBtGiIg5IiICIiDiiIgqvL3JQwOM8I96cbvaPzZPKPmHzdCha2GewEEEAgixB0gg8hVY5Y5EGIumpWl0et0Y0uZzlnO3ZrHRqoyY/cN/T9R/jZ07l+Ib3UuiOqVmj6Ud3D90v7FYeUlDv1NIwaXWzm/SbpHba3WqRoat0UjJGcZjmvG3NN7HYdXWr5oKts0bJGG7XtDh0HTbpUsc7jSHVV43i8KYJXAuWfy0wj3POXAe9yXc3mDvjM9o2HYo45yqntOmikxaImH0uXW4r4SuDiorIh9JWYwHKmal0NOfHyxuOj9U62nzbFgyV1uKRMx4dmkWjUrowLKmCqsGuzZOWN1g79Xkd1LMTwNeC17WuadBDgCD0grX0uUnwPLqogs1535nM8nPA2P19t1dXL8seTpJjvRL8X3P4JLmFzoXcw4bPqnSOoqJYhkBVs4gZKPmuAPWHW8xKnWD5a0s9hn708/Fk4OnY7intvsUiBClwrZVGbLj7T/ancDyNqJZwyaOSKMaXucLaByNOok7NWtW/TwtY1rGgBrQA0DQABoAC7EUq1iqGXNbJPcREUlQiIgIiICIiAiIgIiICIiAiIgIiICIiDkiIgIiIOKIiAlkRBDsqsh2T3kgtHLrI1MedoHFO0dYXk3P66SB7qKoaWPF3xB3KPjtadRHKLfOU8XlraCOUDPaCWkOY7U5jhqc06wVDj33C2MszXjbvDhi2GsqInRyC4Oo8rSNThtCqTHsFlpX5sgu08R44rhs5jsV0BdNVSskaWSNa9p1tcLhLUizuLNNJ/ChyVwJVk4pudRuJMEjo/mu4begG+cOu6j1RufVbeLvT+h9vWAVE47Q3V6jHPtE3FcSVJhkHWn82wf4jPYV7abc3qTx3wsGwueeyw9K5wt8J/Xxx7QtB/wrOodzWFtjLLJJsaBG32nzhSnDMCp6f4KFjT41rv+s6586nGKfaq3V0jx3VThGRlVUWOZvbPGk4PY3jHsVj5MZMijHwsshtqLiIx9GMGw6TdSBFbXHFWPJntf+BERTUiIiAiIgIiICIiAiIgIiICIiAiIgIiICIiDkiIgIiIOKIiAiIgIiICIiAlkRAsiIgIiICIiAiIgIiICIiAiIgIiICIiAiIgIiICIiAiIgIiIOS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1446" name="AutoShape 6" descr="data:image/jpeg;base64,/9j/4AAQSkZJRgABAQAAAQABAAD/2wCEAAkGBxQSEhQUEhQSFRUXFBQUFRUXFhUUFRUXFBgWFxQVFRgYHiggGBwlHBUUITIiJSkrMC4uFx8zODMsNygtLiwBCgoKDg0OGRAQGiwkHCUsLCwsLywsLCw0LSwsLCwsLCwsLCwsLSwsLCwsLCwsLCwsLCwsLCwsLCwsLCwsLCwsLP/AABEIAJYBTwMBIgACEQEDEQH/xAAcAAEAAgIDAQAAAAAAAAAAAAAABgcFCAIDBAH/xABSEAABAwIBBQkJCwgJBQAAAAABAAIDBBEFBhIhMWEHEyIyQVFxgZEIFzVSc6GxssEUIzNCVGJykqPR0zRDdIKEosPSJERTZIOT4fDxFRZjwuL/xAAZAQEAAwEBAAAAAAAAAAAAAAAAAgMEAQX/xAAoEQEAAgIBBAEDBAMAAAAAAAAAAQIDERIEITFBURMyYRQicaFCUoH/2gAMAwEAAhEDEQA/ALvREQEREBERARfC4c4QOHOEH1ERAREQEREHGSQN0uIHSQPSvjJmnU5p5dBBUd3RsNjnw6qD42yFkE8kQLc4tlbE8McweMLm3Sq9yhwOSCdsmHxb29lDTRNDWlrL1r6iGQ6Bra+SKT9XaguZjwRcEEc4Nwvqim5jQe56EQgOAjqKxjc64Oa2olDDp5xYqVoCIiAiIgIiICIiAiIgIiICIiAiIgIiICIiDkiIgIiIOKIiAvFiuLRU7c+Z7WDkvpLtjQNJPQuGL1EzW5tPGHyO1FxzY2fOedZ6Bp6FFP8AsKSd5krKlz3nWGDUPFBdqGwAKMzPpZStZ72nUPJie6I5xIp4w0ePJpd0ho0DrJWBnx6pl480nQDmDsbYKwaTIijZ+bLzzue4+YEDzL3jJ2lH9Xi+qFCaWnzK76uKv21VS1xOsk9OlemnaSQGgknUBrPQArEqclaV40MzDzscR5tXmXnqJ6TDWC/HI0DjSv8AuHYFzhrzJOWLdojux2FYPWaDnuiHznm/1R7bKVUUErePKJP1A09oKrjFMv6iS4hDYW8+h7+06B2daj8+ITSfCSyu6XuI7L2CfUiPDsdNe3eey80VDsj5VkqPEZo+JLI3YHG3ZqXYy/hyemmPa5kUDwfLV4s2oAcPHaLOG0jUeqym9NUNkaHsIc06QQpxaJUWpNfLtsiIVJB1umaHBpcM4gkC+khtrkDZcdq7FUuXeOONcDE4j3PZrSPH1yH0NI+aVYeS+Ntq4GyCwcODI3xXDX1HWOlQi8TOlt8Nq1i3yy6IimqEREBERAREQEREBERAREQEREBERAREQckREBERBxRFAssMriHOgp3WtokkGu/Kxh5LcpXLWiITpSbzqElxfKSGn4JdnP8AEbpI6TqCjNXllM/4MMjH13dp0eZQ9jl78OpXzPDI2lzj2Ac5PIFVzmWn6Nax3ZF+KTP40sh2ZxA7As5hWTb5LOmLmt8X456b8X0rLYFk8ynAc6z5PG5G/QHt19CycNYx7nNY7OLeNbSBfUL6r69CsiPlmtaPTCZRYnHh0HvbW57uDG3xiBpc46yBcdoHKqnqqh8rzJI4ve7SSf8AegbFn8v6sy1rwdUYbG0dQc7zuPYFgWsVF7blvwY4pXfuXxrV3MYvrGLua1RiFk2fGNXc1qNau5rVLSuZfGtUkyOxIxSiMngSG1uZ3xSOnV2LAtavXQNO+R2157LdOcLKVfKi87haixWU2Lilp3y6M62aweM88Ue07AVlXFVDl5jnuqbNYfeo7hvM53xn+wbOlWXtqFWHHztr0iz3EkkkkkkknWSdJJ61IMh8b9y1Izj73JZknMNPBf1E9hKjyLNE6nb1LVi1eMtiAiwORNc+ajidIHBwBZcg8MN0NeOe4tp5wVnlridxt41o1OhERdcEREBERAREQEREBERAREQEREBERByREQEREEdy3xf3NTOc02e872zYXa3dQBPTZVDG5TLdYqSZYI+RrHPttcbD1T2qIYVRvnkbFGLucbDmA5SeYBZsk7tp6XT1iuPcsngmHSVMgjjGnW4nU0cpKs2lpoKCHSdJ1u+PI7YPZqC8Ue84ZAGN4UjtJ8Z7uVzuZo/3pUTra58zy+Q3J7AOYDkCsiOP8s97Tknt4ZbFsoZJrgcBnig6SPnH2KV5P0W8wtadDncJ3SeTqFgoTk9S77UMadQOc7obp85sOtS3H6/epafToz3F3QQGk/vHsU4n2ptHpAMuKIsrZCdT82Rp2EAHzhywzGK2sp8BbVxgaGyNuWO5NOtp2H7lWdXQPhcWSNLXDn5doPKFTesxO2vFlia69vO1q7WtX1rV3NauRCU2fGtXa1qNau1rVKIUzYa1SDJLDs+XfCOCzT0u5B1a+xdeEZPvl4T7xx6yToJGwH0lenGcebGzeKXQALF48+aeU/O/5U9a8qpnl2hxy3yh0Op4jpOiVw5B4g2nl7OiupWrKujLjYAknUBpJ6llcOyLqJjd4ETed3G6mDT22VVt2lqxzXHCFuYb2AJJNgBpJJ1Ac6nWSeQZcRLVizdbYeU82+cw+br57alL8CyXgpeE1udJ/aO0u25vI3qXoxfH6emHvsjQeRg4Tz0NGlTrjiO8oZOptf8AbRkmNAAAAAGgAaAANQC5Kt25fSTVUDI273CZWNcDYveHnN4R1NGkGw5tashWVtE+GW+O1NchFHd0PE5abDqqeB2ZLHGHMdZrrHOaNTgQdBOsLXnvu4v8r+wpvw1JBtQiqTcXyyra/wB2+65t83qOJ0fvcTM0u3y/EaL8Ua76lWXfdxf5X9hTfhoNqEWq/fdxf5X9hTfhp33cX+V/YU34aDahFqv33cX+V/YU34ad93F/lf2FN+Gg2oRVLkVljW1GB4hVyzZ08LpxFJvcTc3Mhje3gtaGnS4nSDrVY993F/lf2FN+Gg2oRVBuI5a1uIT1DKubfWsia5o3uJliXWJ97aL6OdezdxytrMP9ye45t63zfs/3uKTOzd7zfhGm1rnVzoLTRar993F/lf2FN+GthNzrE5arDqaed2fK9hL3Wa25z3DU0ADQBqCCSIi6qqcMY57jZrWlzjzBoufMEHbdFWldPUSvY6V5D304qRGcQlw6OBj3ENiaIo3b88BvCc8kXJtYaFI8h8YfMzMlL3neKepikeGtkfBUtcWCUNAbvjXMkaS0AEBp5UEqREQEREFT7qbT7sZtgZb68n+ikGTmGsw2ldPMPfngaOUX4kQ5uc/6LNYngAmq4J32LYmO4PO/OBj6hdx6QFEcuMU3yfeweDFwel54x6tA6iqpjjM2a4vzrWkf9YytrnTPL3m7ieoDkA2BdQcvMHLmHKva3inGQFP8LJ0MHrO/9V05cSe/MHNGD2uP3LM5FQ5tKw+MXu85A8wCjuWT/wCknY1g81/arvFWTzeUqyar9+gbfjN4DurUesW8691ZRxytzZGNcOYi9ujmUAyaxTeJhnHgPs12zmd1eglWG8XBsSNo5Nq7WdwjaOMo5U5FQnSxz2bLhw8+nzry/wDZH/nH+X/9LLHHN6fvdQ3NPJI0EscOQ21jzrKRytlbdrg5p5Wu9o1FOMHO3yjsGRjBx5XH6LQ303WXosEhi0sYC7kLuEb9erqXnrcIkPwdRK3Y5xI7Rp9KwVZhlaL8OR4+bIfQSCnhzcz7Z3EMKkm0STZrPEYyw6yTp614v+hUcXwrwfpyNaOwWURrY5h8IJR9PO9qxj7KM3/C6mLftYn/AF+hpxZjmf4bCb9YFu0rE126G0X3qFztryGjsbe/aoTIvLIq5ySvr09ffdlsWyzq5rjfN7bzRjM/e0u86jbnEm5JJOsnST0rskXUq5mZ8tdKVrHaHpw11pojzSxnscFf6oHC23nhHPLGO14V/K7D7Yut8wiW6z4IrfJD12LUtbabrPgit8kPXYtS1cxLo7nAXOIDnjgHbvywXeQxP+7f5p/lUh7mnj130Kf0yq9UGrmN7klfSwSVEvufMjaXuzZCTYcwzdKgK243UfBNb5B3pC1HQSPI3IupxN0jabe7xhpdnuzeOSBbQb8UqUd4/E/7t/mn+VZ7uavha3ycHrSK+EFR4NkrPhuT+Jw1O957m1EozHZwzTCxuuw03YVr0tv90bwXXfos3qlagILi7mz8qq/IM9dZDul9VD+0fwlj+5s/KqvyDPXWQ7pfVQ/tH8JBRq2y3I/BFH5N3rvWpq2y3I/BFH5N3rvQS9dVXTiRj2O4r2uYehwIPmK7UQVtWQN0xYgycStpmU8csdJLUtc6J5dFVROjY8NdfMJjcAQ4EaRYmT5LwTPfLVVDd7fJHDCyPikRw55z3Mucxz3yyHNuSGhgOm4EiRByREQEREHVNJmtLjyAnsF1SElQXuLjrcS49JNyrsrWZ0bwOVjh2ghUQ1ypy+mzpY3t7A9cg5eUPXIPVW2riuXJtlqWDyTD2i59KhmV7v6VJ0M9UKa5Pm9LB5KP1QoVloLVT9rWH923sWi32vPp98sISpvkbjee3eXnhtHAJ+M0cnSPQoISkcxaQ5pIcDcEawRyquJ0utSLRpbGKYc2dma7QdbXcrT/AL5FAaqKWmkIu5jhqc0kZw5wRrCl+TOPNqWWNhK0cNvP85uz0L3YrhrJ2Zr/ANVw1tPOPuVvnvDN9s6lDqXKydnGzZBtFj2j7llqbLWI/CMe07LPHsPmUVxfDXwPzXjR8Vw4rhs+5Y1xUOUwujHWyz4Mo6Z+qZg2Ouz1rL0GGCX4sMnUx6qJ5XQ5y59T8Jfp/iVuyZO0rtcEXU0D0LzvyQozrhH1pB6HKrG4jK3iyyjoe4egrmMo6puqom63E+lPqV+Hf0+T1ZZhyLov7AfXk/mXJmR1EP6uzrLz6SqyOV1aP6w/sZ/KvpyyrflDvqx/yp9Snwl+nzf7f3K1oMnKVhDm08IcCCDmNJBGkEE6isoFhsj5pX0kT5nF73guJIANi45urZZZlWwx33vUyiW6z4IrfJD12LUtbabrPgit8kPXYtS11Fdnc08eu+hT+mVXqqK7mnj130Kf0yq9UEW3UfBNb5B3pC1HW3G6j4JrfIO9IWo6C6e5q+FrfJwetIr4VD9zV8LW+Tg9aRXwgju6N4Lrv0Wb1StQFt/ujeC679Fm9UrUBBcXc2flVX5BnrrId0vqof2j+Esf3Nn5VV+QZ66yHdL6qH9o/hIKNW2W5H4Io/Ju9d61NW2W5H4Io/Ju9d6CXoiICIiDkiIgIiIOKpDKahNPVSx6hnFzdrX8Jvpt1K71Dd0fADNEJoxeSIG4Gt0esjaQdI/WVeSu4aOmvxvqfEqwD1zD15g5cg5Znp6XZkbNnUUB5mZv1CW+xRnL5lqhp54x5i77wvfuYVefSuZyxyOHU6zh5y7sTdFp+BFJzOcw/rC49VaZ70eZEccswhBcuBcvhK4Eqpq07qaqdG8PY4tcNIIVk5NZSsqRmus2UDS3kdb4zOfo5POqtLlxbIWkFpIINwQbEEaiDyJW3FG+KLwuytpGTMLJAHNPJzbQeQ7VXmUGTb4Lubd8XjW4TfpD2+hZHJvLcG0dUQDqEvIfp8x26uhTcEEchBHUbq7teGT92Ke6lHldDyrJx/IyOW7obRv5vzbuocXq7FX2K4bLTuzZWFvMdbT9Fw0FU2rMNmLJW3hj3ldLyubyuhxVbTEOK9OG0Tp5Y4m8Z7g0bL6z0AXPUvMrF3L8DtnVTxrBZFfm+O/zWHXzqVa7nSObJwrMp/TQhjGsboa1oaBzBosPQuxEWt46JbrPgit8kPXYtS1t5uk0Mk+GVUULC+R8YDWN1uOe06OoFa397bFPkU/Y370FgdzTx676FP6ZVeqqDcGyZqqJ9WaqCSEPbCGZ1uFmmTOtY7R2q30EW3UfBNb5B3pC1HW4G6FRST4bVxRNL5HxFrGjW4kjQFrX3tsU+RT9jfvQT3uavha3ycHrSK+FT24PkxV0UlWaqCSIPZEGF1uEWl97WO0K4UEd3RvBdd+izeqVqAtxcuaR82H1cUTS976eRjGjW5zmkABazd7bFPkU/Y370E27mz8qq/IM9dZDul9VD+0fwl6NwnJaro6ipdVQSRB0LWtLgLEh9yNBXt3esnKqt9x+5YJJszfs/Ntwc7e829zy2PYg14Vj5NbsNVRU0VNHDTuZE0tDnCTONyTps4DlWE722KfIp+xv3p3tsU+RT9jfvQS7v9Vvyek7JP517cD3bayepghdBTBss0UZIElwHva0kXdrsVBO9tinyKfsb96yWTG59iUdZSyPo5msZUQPc4htg1sjS4nTyAFBtGiIg5IiICIiDiiIgqvL3JQwOM8I96cbvaPzZPKPmHzdCha2GewEEEAgixB0gg8hVY5Y5EGIumpWl0et0Y0uZzlnO3ZrHRqoyY/cN/T9R/jZ07l+Ib3UuiOqVmj6Ud3D90v7FYeUlDv1NIwaXWzm/SbpHba3WqRoat0UjJGcZjmvG3NN7HYdXWr5oKts0bJGG7XtDh0HTbpUsc7jSHVV43i8KYJXAuWfy0wj3POXAe9yXc3mDvjM9o2HYo45yqntOmikxaImH0uXW4r4SuDiorIh9JWYwHKmal0NOfHyxuOj9U62nzbFgyV1uKRMx4dmkWjUrowLKmCqsGuzZOWN1g79Xkd1LMTwNeC17WuadBDgCD0grX0uUnwPLqogs1535nM8nPA2P19t1dXL8seTpJjvRL8X3P4JLmFzoXcw4bPqnSOoqJYhkBVs4gZKPmuAPWHW8xKnWD5a0s9hn708/Fk4OnY7intvsUiBClwrZVGbLj7T/ancDyNqJZwyaOSKMaXucLaByNOok7NWtW/TwtY1rGgBrQA0DQABoAC7EUq1iqGXNbJPcREUlQiIgIiICIiAiIgIiICIiAiIgIiICIiDkiIgIiIOKIiAlkRBDsqsh2T3kgtHLrI1MedoHFO0dYXk3P66SB7qKoaWPF3xB3KPjtadRHKLfOU8XlraCOUDPaCWkOY7U5jhqc06wVDj33C2MszXjbvDhi2GsqInRyC4Oo8rSNThtCqTHsFlpX5sgu08R44rhs5jsV0BdNVSskaWSNa9p1tcLhLUizuLNNJ/ChyVwJVk4pudRuJMEjo/mu4begG+cOu6j1RufVbeLvT+h9vWAVE47Q3V6jHPtE3FcSVJhkHWn82wf4jPYV7abc3qTx3wsGwueeyw9K5wt8J/Xxx7QtB/wrOodzWFtjLLJJsaBG32nzhSnDMCp6f4KFjT41rv+s6586nGKfaq3V0jx3VThGRlVUWOZvbPGk4PY3jHsVj5MZMijHwsshtqLiIx9GMGw6TdSBFbXHFWPJntf+BERTUiIiAiIgIiICIiAiIgIiICIiAiIgIiICIiDkiIgIiIOKIiAiIgIiICIiAlkRAsiIgIiICIiAiIgIiICIiAiIgIiICIiAiIgIiICIiAiIgIiIOSIiAiI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1448" name="AutoShape 8" descr="data:image/jpeg;base64,/9j/4AAQSkZJRgABAQAAAQABAAD/2wCEAAkGBxQSEhUUEBQUFhUVFRQUFRcVFRUUFBYXFBYWFxcWGRQYHSggGBolGxQUITEhJSkrLi8uGB8zODMsNygtLisBCgoKDg0OGxAQGiwkHCUsLCwsLywsLCwuLCwsLCwtLCwsLC8sLCwsLCwsLCwsLCwsLCwsLCwsLCwsLCwsLCwsLP/AABEIAJYBTwMBIgACEQEDEQH/xAAcAAEAAgIDAQAAAAAAAAAAAAAABgcFCAIDBAH/xABTEAABAwIBBAoMCQgJBQAAAAABAAIDBBEFBhIhMQcTIjJBUWFxgZEIFzM1UlRyc6GxssEUI0JigpKj0dM0dISis8PS8BUWJENEU2ST4WODwuLx/8QAGQEBAAMBAQAAAAAAAAAAAAAAAAIDBAEF/8QAKBEBAAICAQQBAwQDAAAAAAAAAAECAxESBCExQVETMmEUInGhQlKB/9oADAMBAAIRAxEAPwC70REBERAREQEXwuHGgcOMIPqIiAiIgIiIOMkgbpcQOcgetfGTNOpzTw6CCo7sjYbHPh1UJI2yFkE8kQLc4tlbE8Mc0eEM4251XuUOByQTtkw2La3soqaJoYwtZetfUQyHQNbXyRSfR5UFzMeCLggjjBuF9UU2MaAU9AIQCBHUVjG51wc1tTKGnTxixUrQEREBERAREQEREBERAREQEREBERAREQEREHJERAREQcUREBeLFcWip2587w0cF9JdyNaNJPMuGL1EzW5tNHnyO1FxzY2fOcdZ5hp5lFP6hSTvMldUue86wwahxBztQ5AAozM+llK1nvadQ8mKbIjnEimjDR4cml3Q0aB0krAz49Uy7+aTmBzB1NsFYNJkRRs/uy88b3uPoBA9C94ydpR/h4vqhQmlp8yu+rir9tVUhxOsk8+lemnaSQGgknUBrPMArEqclaV40MzDxscR6NXoXnqJ6TDWbrfkaPlSv+4dQXOGvMk5Yt2iO7HYVg9ZoOe6IfOeb/UHvspVRQSt7pKJPoBp6wVXGKZf1ElxAGwt49D39Z0Dq6VH6jEJpO6SyO53uI6r2T6kR4djpr27z2XndFQ7I+FZKjxCaPucsjeQONvq6l2Mv4cnpte1zIoHg+WrxZtS0OHhtFnDlLdR6LKb01Q2RoewhzTpBCnFolRak18u2yIikg63TNDg0uGc4EgE6SG2uQOS4612Kpcu8cca4GFxHwazWkeHrefU0j5pVh5L422rgbILBw3MjfBcNfQdY51CLxM6W3w2rWLfLLoiKaoREQEREBERAREQEREBERAREQEREBERByREQEREHFEUCywyuIcYKZ1raJJBrvwtaeC3CepctaIjunSk3nUJLi+UkNPuS7Of4DdJHOdQUZq8spn9zDYx9d3WdHoUPY5e/DqV8zwyJpc49QHGTwBVc5lp+jWsd2Rfikz99LIeQOIHUFnMKybfJZ05LW8Xyzz33vrWWwLJ5lOA59nyeFwN8kcHPr5llIaxj3FrHZxbvraQL8F9V9ehWRHyzWtHpg8osUjw6D4prc9+5jb4RA0ucdZAuPQOFVPVVD5XmSVxc92kk/zoHIs/l/VmSteDqiDY2joDj6XHqCwLWKi9ty34McUrv3L41i7mMX1jF3NaoxCybPjGLua1GtXc1qlpVNnxjVJMjsSMUojJ3EhtbidwEc+rqWBa1eugadsZbXnstz5wUq+VN53C1FispsXFLTvl0Z1rMHG870e88gKyriqhy8xz4VNmsPxUVw3ic75T/cOTnVl7ahVhx87a9Is9xJJcbkkkk6yTpJPSpBkPjfwWpGcfi5bMk4hc7l/QT1EqPIs0TqdvUtWLV4y2ICLA5E1z5qOJ0gIcAWXIO6DdAcOO4tp47rPLXE7h41o1OhERdcEREBERAREQEREBERAREQEREBERByREQEREEdy3xf4NTOc02e87WzkLtbugAnnsqhjcplssVJMsMd9DWOfblcbD2D1qIYVRvnkbFELucbDiHGSeABZsk7tp6XT1iuPcsnguHSVMgjiGnW4nU0cZVm0tNBQQ6TpOt3y5Hcg92oLxR7ThkAY3dSO0nwnu8I8TR/OlRKtrnzPL5DcnqA4gOAKyI4/yz3tOSe3hl8WyhkmuBuGcQOkj5x92pSvJ+iEMLQdDnbp3HcjV0CwUJyepdtqGNOoHOdzN0+k2HSpbj9ftUtPp0Zzi7mIDb/rHqU4n2otHpAcuKIsrZCdUmbI3mIAPpBWFY1W1lPgLauO2qRtyx3Bp1tPIfu6azq6B8LiyVpa4ceo8oPCFTesxLZiyxNde3na1drWr61q7mtXIhKbPjWrta1GtXa1qlEKbWGtUgySw7Pl2wjcx6ed3AOjX1LrwjJ98u6kuyPWSdBI5AfWV6cZx5sbNoo9AAsXj05p4T87/AOqeteVUzy7Q45b5Q2Bp4TpOiVw4B4A5Tw9XNXUzVlXRFxsASTqAFyehZXDsi6iY3eBE3jfpd0MGnrsqrbtLVjmuOELLDewFyTYAaSTxAKdZJ5BlxEtYLN1ti4T5fEPm6+O2pS/Asl4KXdMbnSf5j9LuW3A0cy9GL4/T0w+OkAPA0bp55mjT0qdccR3lDJ1Nr/toyTGgAAAADQANQA4AFyVbty+kmqoWRt2uEysa4Gxe8PObpOpo0g2HFrVkKytonwy3x2p9wijuyHictNh1TPTuzJY2BzHZrXWOe0b1wIOgnWFrz23cX8b+wpvw1JBtQiqTYWyyra/4Z8Mm2zao4nR/FxMzS7bL7xovvRrvqVZdt3F/G/sKb8NBtQi1X7buL+N/YU34adt3F/G/sKb8NBtQi1X7buL+N/YU34adt3F/G/sKb8NBtQiqXIrLGtqMDr6uabOngdOIn7XE3NzIY3t3DWhp0uJ0g61WPbdxfxv7Cm/DQbUIqg2Ecta3EJ6hlbNtjWRNc0bXEyxL7E3jYL6ONezZxytrMP8AgvwKbats27P+Likzs3a83ujTa1zq40FpotV+27i/jf2FN+GthNjrE5arDqaeodnyyMJe6zW3Oe4b1oAGgDUEEkRF1VUwYxz3GzWNLnHkaLn0BB23RVpXT1Er2umeQ98AqQw4jLh0cDHuIbE0RRu254Dd055IuTaw0KR5EYw+ZmZK5zztNPUxPeGiR0FS1xaJA0Bu2NdHI0loAIDTwoJUiIgIiIKn2U2n4YzlgZb68n/CkGTmGsw2ldPOPjpANHCL72IcXGf+FmsTwATVcM77FsTHaON+cCzoF3HnAURy4xTbJ9rB3MW553nfHo0DoKqmOMzZri/OsUj/AKxlbXOleXyG7ndQHAByBdQevMHLmHKG1vFOMgKbush5GD2nf+K6cuJPjmDijB63H7lmcios2kYfCL3frED0AKO5ZP8A7SeRrB6L+9W+Ksnm8pVk1X7dA2++ZuHc41HpFvSvdWUccrc2RjXDiIv1HgUAyaxTaJt0dw+zXcnE7o9RKsN4uDYkco4OVdrO4RtHGUcqcioSbxuezkuHDqOn0ry/1I4px/t/+yyxxzan7XUtzTwPaCWOHHbWPSspHK2Vt2OBB4Wu941FOMHO3yjsGRjBv5XHyWhvrusvRYJDFpYwF3AXbo35zq6F56zCJD3KolbyOcSOsafWsFWYZWj5cjx8yU+okFPDm5n2zuIYVJNokmzWeAxlh0knT0rxf0FRxd1eD5cjWjqFlEa2OYd1Eo8sP96xj7KM3/C6mLftYn9P0NOLRuZ/2mE3+kBbrKxNdshtHcYXHlkcGjqbe/WoTIvLIq5ySvr09ffdlsWyzq5rjbNraeCIZn62l3pUbc4k3JuTrJ0k9K7JF1KuZmfLXSlax2h6cNdaaI8UsZ6nhX+qBwtt54hxyxjreFfyuw+2LrfMIlss96KzzQ9ti1LW2myz3orPND22LUtXMS6OxwFzXgcMcA69uWC7SGJ/6f8A3T/CpD2NO/rvJp/XKr1QauY3sSV9LBJUTbRmRNL3ZshLrDiGbpUBW3Gyj3prfMO9YWo6CR5G5F1OJukbS7XeINLtsdm78kC2g33pUo7R+J/6f/dP8Kz3Y1d1rfIg9qRXwgqPBslZ8NyfxKGqzM9zaiUZjs4ZphY3XYabsK16W3+yN3rrvzab2CtQEFxdjZ+VVXmWe2sh2S+qh/SP3Sx/Y2flVV5lntrIdkvqof0j90go1bZbEfeij8279o9amrbLYj70Ufm3ftHoJeuqrgEjHMdvXtcw8zgQfQV2ograsgbpixJkwlZTsp45YqSWpa50Ty6OpifGx4a6+YTG4Agi2kWJk+S8Ez3yVVS3a3yRwwsYRmkRw55z3Mucxz3yyHNuSG5gOm4EiRByREQEREHVNJmtLjwAnqF1SElQXuLjrcS485Nz61dlazOjeBwscOsEKiGuVOX02dLG9vWHrmHLyteuQeqttXFcuTbLUsA/6bD1i59ahmV7v7U/mZ7AU1yfN6WDzUfshQrLQWqncrWH9W3uWi32vPp98sISpvkbjee3aZDu2jcE/KaODnHqUEJSOYtIc0kOBuCNYI4VXE6XWpFo0tjFMObOzNdoOtruFp/ngUBqopaaQi7mOGotJGcOMEawpfkzjzalljYStG7bx/Obyepe7FcNZOzNf9Fw3zTxj7lb57wzfbOpQ6lysnZv82QfOFndY+5Zamy1iPdGPaeSzx7j6FFcXw18D82QaDvXDeuHJ9yxryocphdGOtlnwZR0z9UzR5V2e1ZegwwS62wydDHqonldDnLn1Pwl+n+JW7Jk7Su1wR9DQ31LzvyQozrhH1nj1OVVtxGVu9lkHM9w9RXYMo6puqol6Xk+tPqV+Hf0+T1ZZhyLov8AIH15P4lyZkdRDVTs6S93rKrL+t1aP8Q/qZ/Cvv8AXKt8Yd9WP+FOdPhL9Pm/2/uVrQZOUrCHMp4Q4EEHMaSCNIIJ1G4WUCw2R80r6SJ87i57wXEkAGxcc3V82yzKthjvveplEtlnvRWeaHtsWpa202We9FZ5oe2xalrqK7Oxp39d5NP65Veqorsad/XeTT+uVXqgi2yj3prfMO9YWo6242Ue9Nb5h3rC1HQXT2NXda3yIPakV8Kh+xq7rW+RB7UivhBHdkbvXXfm03sFagLb/ZG71135tN7BWoCC4uxs/KqrzLPbWQ7JfVQ/pH7pY/sbPyqq8yz21kOyX1UP6R+6QUatstiPvRR+bd+0etTVtlsR96KPzbv2j0EvREQEREHJERAREQcVSGU9Caeqlj4M4uZ5L903126Fd6huyPgBmiE0YvJEDcDW6PWRykHSPpKvJXcNHTZON9T4lWAeuYevMHLkHLM9PS7MjZs6igPEzN+oS33KM5fMtUNPhRj0Od94Xv2MKvPpXM4Y5HDodZw9Jd1JsiU+4ik4nOYfpC49krTPejzIjjlmEIJXAlfCVwJVTVp3U1U6N4fG4tc3SCP51KycmspWVIzXWbKBpbwO+c3k5NY9Kq0uXFshaQWkgg3BBsQRwg8CVtxlG+KLwuytpGTMLJAHNPB7weA8qrzKDJt8F3Mu+Ljtum+UPfq5lksmstwbR1ZsdQk+SfKHAeXVzKbAgjgIPUbq7teGT92Ke6lHldDyrJx/IyOW7oLRv4rfFu6BvejqVfYrhstO7NmYW8R1tPM4aCqbVmGzFkrbwx7yul5XN5XQ4qtprDivThtE6eVkTN89waOS+s8wFz0LzKxdi/A7XqnjWCyK/F8p/osOnjUq13Okc2ThWZT+nhDGNY3Q1rQ0DiDRYepdiItbx0S2We9FZ5oe2xalrbzZJoZJ8MqooGF8j4wGtbrJz2nR0ArW/tbYp4lN1N+9BYHY07+u8mn9cqvVVBsDZM1VE+rNXA+IPbAGZ9t1mmS9rHlHWrfQRbZR701vmHesLUdbgbIVFJPhtVFC0vkfEWsa3W4kjQFrX2tsU8Sm6m/egnvY1d1rfIg9qRXwqe2B8mKuikqjVwPiD2RBhdbSWufe1jyhXCgjuyN3rrvzab2CtQFuLlzSPmw+riiaXvfTyMY0a3Oc0gALWbtbYp4lN1N+9BNuxs/KqrzLPbWQ7JfVQ/pH7pejYJyWq6OoqHVcEkQfE1rS4CxIfcjQeJe3Z6ycqq34J8EgfLmbdn5gG5ztrte54bHqQa8Kx8mtmGqoqaKmjhp3MiaWguEmcbknTZwHCsJ2tsU8Sm6m/ena2xTxKbqb96CXdvqt8XpeqT+Ne7A9m2snqYIXQUwbLNFGSBJcB72tJF367FQPtbYp4lN1N+9ZLJjY+xKOsppJKOVrGVED3Ehtg1sjSTr4ACg2jREQckREBERBxREQVXl7koYHGeBvxTjd7R/dk8IHgH0cyha2GewEEEAgixB0gg8FlWOWORBiLpqQF0et0Y0uZxlo4W8msc2qjJj9w39P1H+NnTsX4htdS6I6pmaPKju4fql/UrDykoduppGDS62c3ym6R12t0qkaGrdFIyRm+Y5rxy2N7cx1dKvmgq2zRskYbte0OHMdNudSxzuNIdVXjeLwpguXAuWfy0wj4POXNHxct3N4g75TfeOQ8ijjnKqe06aKTFo3D6XLrcV8JXBxUVkQ+krMYDlTNS6GnPj4Y3HR9E/JPo5FgyV1uKRMx4dmkWjUrowHKmCqsGOzZOGN9g7o4HDmWYnga8Fr2hzToIcAQegrX0u4lJ8Dy6qILNkO3MHA87sDkfr67q6uX5Y8nSTHeiX4vsfwSXMLnQu4hu2fVOkdBsoliGQFWzeBko+Y4A9LXW9F1OsHy1pZ7Av2p5+TJudPI7enrvyKRBwUuFbKozZcfaf7U7geRtRLOGTRvjjGl7nC2gcDTqJPJq1q36eFrGtYwANaA1oGgADQAF2IpVrFUMua2Se4iIpKhERAREQEREBERAREQEREBERAREQEREHJERAREQcUREBLIiCG5VZDsnJkp7Ry6yNUbzygb08o6QvJsf10kD3UVS0seLviDuEfKaDqI4Rb5ynq8tbQRygZ7blpDmO1OY4anNdrBUOPfcLYyzNeNu8OGLYayoidHILg6iNbSNThyhVJj2Cy0r82Qbk7x43rh7jyK6AumqpWSNLJGtc06w4XCXpFncWaaT+FDkrgSrJxTY6jcSaeR0fzXDPb0G+cOm6j1RsfVbd7tT+Z9vaAVE47Q3V6jHPtE3FcSVJhkFWn+7aOeRnuK9tNsb1J7o+Fg5C556rD1rnC3wn9fHHtC0A9Ks6h2NYW2M0r5ORoEbfefSFKcMwKnp+4wsafCtd/13XPpU4xT7VW6ukeO6qcIyMqp7HM2th+VLuepm+PUrHyYyYFGO6yvNtRcWxDmiBsOc3UgRW1xxVjyZ7X/gREU1IiIgIiICIiAiIgIiICIiAiIgIiICIiAiIg5IiICIiDiiIgIiICIiAiIgJZEQLIiICIiAiIgIiICIiAiIgIiICIiAiIgIiICIiAiIgIiICIiDk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1450" name="AutoShape 10" descr="data:image/jpeg;base64,/9j/4AAQSkZJRgABAQAAAQABAAD/2wCEAAkGBxQSEhUUEBQUFhUVFRQUFRcVFRUUFBYXFBYWFxcWGRQYHSggGBolGxQUITEhJSkrLi8uGB8zODMsNygtLisBCgoKDg0OGxAQGiwkHCUsLCwsLywsLCwuLCwsLCwtLCwsLC8sLCwsLCwsLCwsLCwsLCwsLCwsLCwsLCwsLCwsLP/AABEIAJYBTwMBIgACEQEDEQH/xAAcAAEAAgIDAQAAAAAAAAAAAAAABgcFCAIDBAH/xABTEAABAwIBBAoMCQgJBQAAAAABAAIDBBEFBhIhMQcTIjJBUWFxgZEIFzM1UlRyc6GxssEUI0JigpKj0dM0dISis8PS8BUWJENEU2ST4WODwuLx/8QAGQEBAAMBAQAAAAAAAAAAAAAAAAIDBAEF/8QAKBEBAAICAQQBAwQDAAAAAAAAAAECAxESBCExQVETMmEUInGhQlKB/9oADAMBAAIRAxEAPwC70REBERAREQEXwuHGgcOMIPqIiAiIgIiIOMkgbpcQOcgetfGTNOpzTw6CCo7sjYbHPh1UJI2yFkE8kQLc4tlbE8Mc0eEM4251XuUOByQTtkw2La3soqaJoYwtZetfUQyHQNbXyRSfR5UFzMeCLggjjBuF9UU2MaAU9AIQCBHUVjG51wc1tTKGnTxixUrQEREBERAREQEREBERAREQEREBERAREQEREHJERAREQcUREBeLFcWip2587w0cF9JdyNaNJPMuGL1EzW5tNHnyO1FxzY2fOcdZ5hp5lFP6hSTvMldUue86wwahxBztQ5AAozM+llK1nvadQ8mKbIjnEimjDR4cml3Q0aB0krAz49Uy7+aTmBzB1NsFYNJkRRs/uy88b3uPoBA9C94ydpR/h4vqhQmlp8yu+rir9tVUhxOsk8+lemnaSQGgknUBrPMArEqclaV40MzDxscR6NXoXnqJ6TDWbrfkaPlSv+4dQXOGvMk5Yt2iO7HYVg9ZoOe6IfOeb/UHvspVRQSt7pKJPoBp6wVXGKZf1ElxAGwt49D39Z0Dq6VH6jEJpO6SyO53uI6r2T6kR4djpr27z2XndFQ7I+FZKjxCaPucsjeQONvq6l2Mv4cnpte1zIoHg+WrxZtS0OHhtFnDlLdR6LKb01Q2RoewhzTpBCnFolRak18u2yIikg63TNDg0uGc4EgE6SG2uQOS4612Kpcu8cca4GFxHwazWkeHrefU0j5pVh5L422rgbILBw3MjfBcNfQdY51CLxM6W3w2rWLfLLoiKaoREQEREBERAREQEREBERAREQEREBERByREQEREHFEUCywyuIcYKZ1raJJBrvwtaeC3CepctaIjunSk3nUJLi+UkNPuS7Of4DdJHOdQUZq8spn9zDYx9d3WdHoUPY5e/DqV8zwyJpc49QHGTwBVc5lp+jWsd2Rfikz99LIeQOIHUFnMKybfJZ05LW8Xyzz33vrWWwLJ5lOA59nyeFwN8kcHPr5llIaxj3FrHZxbvraQL8F9V9ehWRHyzWtHpg8osUjw6D4prc9+5jb4RA0ucdZAuPQOFVPVVD5XmSVxc92kk/zoHIs/l/VmSteDqiDY2joDj6XHqCwLWKi9ty34McUrv3L41i7mMX1jF3NaoxCybPjGLua1GtXc1qlpVNnxjVJMjsSMUojJ3EhtbidwEc+rqWBa1eugadsZbXnstz5wUq+VN53C1FispsXFLTvl0Z1rMHG870e88gKyriqhy8xz4VNmsPxUVw3ic75T/cOTnVl7ahVhx87a9Is9xJJcbkkkk6yTpJPSpBkPjfwWpGcfi5bMk4hc7l/QT1EqPIs0TqdvUtWLV4y2ICLA5E1z5qOJ0gIcAWXIO6DdAcOO4tp47rPLXE7h41o1OhERdcEREBERAREQEREBERAREQEREBERByREQEREEdy3xf4NTOc02e87WzkLtbugAnnsqhjcplssVJMsMd9DWOfblcbD2D1qIYVRvnkbFELucbDiHGSeABZsk7tp6XT1iuPcsnguHSVMgjiGnW4nU0cZVm0tNBQQ6TpOt3y5Hcg92oLxR7ThkAY3dSO0nwnu8I8TR/OlRKtrnzPL5DcnqA4gOAKyI4/yz3tOSe3hl8WyhkmuBuGcQOkj5x92pSvJ+iEMLQdDnbp3HcjV0CwUJyepdtqGNOoHOdzN0+k2HSpbj9ftUtPp0Zzi7mIDb/rHqU4n2otHpAcuKIsrZCdUmbI3mIAPpBWFY1W1lPgLauO2qRtyx3Bp1tPIfu6azq6B8LiyVpa4ceo8oPCFTesxLZiyxNde3na1drWr61q7mtXIhKbPjWrta1GtXa1qlEKbWGtUgySw7Pl2wjcx6ed3AOjX1LrwjJ98u6kuyPWSdBI5AfWV6cZx5sbNoo9AAsXj05p4T87/AOqeteVUzy7Q45b5Q2Bp4TpOiVw4B4A5Tw9XNXUzVlXRFxsASTqAFyehZXDsi6iY3eBE3jfpd0MGnrsqrbtLVjmuOELLDewFyTYAaSTxAKdZJ5BlxEtYLN1ti4T5fEPm6+O2pS/Asl4KXdMbnSf5j9LuW3A0cy9GL4/T0w+OkAPA0bp55mjT0qdccR3lDJ1Nr/toyTGgAAAADQANQA4AFyVbty+kmqoWRt2uEysa4Gxe8PObpOpo0g2HFrVkKytonwy3x2p9wijuyHictNh1TPTuzJY2BzHZrXWOe0b1wIOgnWFrz23cX8b+wpvw1JBtQiqTYWyyra/4Z8Mm2zao4nR/FxMzS7bL7xovvRrvqVZdt3F/G/sKb8NBtQi1X7buL+N/YU34adt3F/G/sKb8NBtQi1X7buL+N/YU34adt3F/G/sKb8NBtQiqXIrLGtqMDr6uabOngdOIn7XE3NzIY3t3DWhp0uJ0g61WPbdxfxv7Cm/DQbUIqg2Ecta3EJ6hlbNtjWRNc0bXEyxL7E3jYL6ONezZxytrMP8AgvwKbats27P+Likzs3a83ujTa1zq40FpotV+27i/jf2FN+GthNjrE5arDqaeodnyyMJe6zW3Oe4b1oAGgDUEEkRF1VUwYxz3GzWNLnHkaLn0BB23RVpXT1Er2umeQ98AqQw4jLh0cDHuIbE0RRu254Dd055IuTaw0KR5EYw+ZmZK5zztNPUxPeGiR0FS1xaJA0Bu2NdHI0loAIDTwoJUiIgIiIKn2U2n4YzlgZb68n/CkGTmGsw2ldPOPjpANHCL72IcXGf+FmsTwATVcM77FsTHaON+cCzoF3HnAURy4xTbJ9rB3MW553nfHo0DoKqmOMzZri/OsUj/AKxlbXOleXyG7ndQHAByBdQevMHLmHKG1vFOMgKbush5GD2nf+K6cuJPjmDijB63H7lmcios2kYfCL3frED0AKO5ZP8A7SeRrB6L+9W+Ksnm8pVk1X7dA2++ZuHc41HpFvSvdWUccrc2RjXDiIv1HgUAyaxTaJt0dw+zXcnE7o9RKsN4uDYkco4OVdrO4RtHGUcqcioSbxuezkuHDqOn0ry/1I4px/t/+yyxxzan7XUtzTwPaCWOHHbWPSspHK2Vt2OBB4Wu941FOMHO3yjsGRjBv5XHyWhvrusvRYJDFpYwF3AXbo35zq6F56zCJD3KolbyOcSOsafWsFWYZWj5cjx8yU+okFPDm5n2zuIYVJNokmzWeAxlh0knT0rxf0FRxd1eD5cjWjqFlEa2OYd1Eo8sP96xj7KM3/C6mLftYn9P0NOLRuZ/2mE3+kBbrKxNdshtHcYXHlkcGjqbe/WoTIvLIq5ySvr09ffdlsWyzq5rjbNraeCIZn62l3pUbc4k3JuTrJ0k9K7JF1KuZmfLXSlax2h6cNdaaI8UsZ6nhX+qBwtt54hxyxjreFfyuw+2LrfMIlss96KzzQ9ti1LW2myz3orPND22LUtXMS6OxwFzXgcMcA69uWC7SGJ/6f8A3T/CpD2NO/rvJp/XKr1QauY3sSV9LBJUTbRmRNL3ZshLrDiGbpUBW3Gyj3prfMO9YWo6CR5G5F1OJukbS7XeINLtsdm78kC2g33pUo7R+J/6f/dP8Kz3Y1d1rfIg9qRXwgqPBslZ8NyfxKGqzM9zaiUZjs4ZphY3XYabsK16W3+yN3rrvzab2CtQEFxdjZ+VVXmWe2sh2S+qh/SP3Sx/Y2flVV5lntrIdkvqof0j90go1bZbEfeij8279o9amrbLYj70Ufm3ftHoJeuqrgEjHMdvXtcw8zgQfQV2ograsgbpixJkwlZTsp45YqSWpa50Ty6OpifGx4a6+YTG4Agi2kWJk+S8Ez3yVVS3a3yRwwsYRmkRw55z3Mucxz3yyHNuSG5gOm4EiRByREQEREHVNJmtLjwAnqF1SElQXuLjrcS485Nz61dlazOjeBwscOsEKiGuVOX02dLG9vWHrmHLyteuQeqttXFcuTbLUsA/6bD1i59ahmV7v7U/mZ7AU1yfN6WDzUfshQrLQWqncrWH9W3uWi32vPp98sISpvkbjee3aZDu2jcE/KaODnHqUEJSOYtIc0kOBuCNYI4VXE6XWpFo0tjFMObOzNdoOtruFp/ngUBqopaaQi7mOGotJGcOMEawpfkzjzalljYStG7bx/Obyepe7FcNZOzNf9Fw3zTxj7lb57wzfbOpQ6lysnZv82QfOFndY+5Zamy1iPdGPaeSzx7j6FFcXw18D82QaDvXDeuHJ9yxryocphdGOtlnwZR0z9UzR5V2e1ZegwwS62wydDHqonldDnLn1Pwl+n+JW7Jk7Su1wR9DQ31LzvyQozrhH1nj1OVVtxGVu9lkHM9w9RXYMo6puqol6Xk+tPqV+Hf0+T1ZZhyLov8AIH15P4lyZkdRDVTs6S93rKrL+t1aP8Q/qZ/Cvv8AXKt8Yd9WP+FOdPhL9Pm/2/uVrQZOUrCHMp4Q4EEHMaSCNIIJ1G4WUCw2R80r6SJ87i57wXEkAGxcc3V82yzKthjvveplEtlnvRWeaHtsWpa202We9FZ5oe2xalrqK7Oxp39d5NP65Veqorsad/XeTT+uVXqgi2yj3prfMO9YWo6242Ue9Nb5h3rC1HQXT2NXda3yIPakV8Kh+xq7rW+RB7UivhBHdkbvXXfm03sFagLb/ZG71135tN7BWoCC4uxs/KqrzLPbWQ7JfVQ/pH7pY/sbPyqq8yz21kOyX1UP6R+6QUatstiPvRR+bd+0etTVtlsR96KPzbv2j0EvREQEREHJERAREQcVSGU9Caeqlj4M4uZ5L903126Fd6huyPgBmiE0YvJEDcDW6PWRykHSPpKvJXcNHTZON9T4lWAeuYevMHLkHLM9PS7MjZs6igPEzN+oS33KM5fMtUNPhRj0Od94Xv2MKvPpXM4Y5HDodZw9Jd1JsiU+4ik4nOYfpC49krTPejzIjjlmEIJXAlfCVwJVTVp3U1U6N4fG4tc3SCP51KycmspWVIzXWbKBpbwO+c3k5NY9Kq0uXFshaQWkgg3BBsQRwg8CVtxlG+KLwuytpGTMLJAHNPB7weA8qrzKDJt8F3Mu+Ljtum+UPfq5lksmstwbR1ZsdQk+SfKHAeXVzKbAgjgIPUbq7teGT92Ke6lHldDyrJx/IyOW7oLRv4rfFu6BvejqVfYrhstO7NmYW8R1tPM4aCqbVmGzFkrbwx7yul5XN5XQ4qtprDivThtE6eVkTN89waOS+s8wFz0LzKxdi/A7XqnjWCyK/F8p/osOnjUq13Okc2ThWZT+nhDGNY3Q1rQ0DiDRYepdiItbx0S2We9FZ5oe2xalrbzZJoZJ8MqooGF8j4wGtbrJz2nR0ArW/tbYp4lN1N+9BYHY07+u8mn9cqvVVBsDZM1VE+rNXA+IPbAGZ9t1mmS9rHlHWrfQRbZR701vmHesLUdbgbIVFJPhtVFC0vkfEWsa3W4kjQFrX2tsU8Sm6m/egnvY1d1rfIg9qRXwqe2B8mKuikqjVwPiD2RBhdbSWufe1jyhXCgjuyN3rrvzab2CtQFuLlzSPmw+riiaXvfTyMY0a3Oc0gALWbtbYp4lN1N+9BNuxs/KqrzLPbWQ7JfVQ/pH7pejYJyWq6OoqHVcEkQfE1rS4CxIfcjQeJe3Z6ycqq34J8EgfLmbdn5gG5ztrte54bHqQa8Kx8mtmGqoqaKmjhp3MiaWguEmcbknTZwHCsJ2tsU8Sm6m/ena2xTxKbqb96CXdvqt8XpeqT+Ne7A9m2snqYIXQUwbLNFGSBJcB72tJF367FQPtbYp4lN1N+9ZLJjY+xKOsppJKOVrGVED3Ehtg1sjSTr4ACg2jREQckREBERBxREQVXl7koYHGeBvxTjd7R/dk8IHgH0cyha2GewEEEAgixB0gg8FlWOWORBiLpqQF0et0Y0uZxlo4W8msc2qjJj9w39P1H+NnTsX4htdS6I6pmaPKju4fql/UrDykoduppGDS62c3ym6R12t0qkaGrdFIyRm+Y5rxy2N7cx1dKvmgq2zRskYbte0OHMdNudSxzuNIdVXjeLwpguXAuWfy0wj4POXNHxct3N4g75TfeOQ8ijjnKqe06aKTFo3D6XLrcV8JXBxUVkQ+krMYDlTNS6GnPj4Y3HR9E/JPo5FgyV1uKRMx4dmkWjUrowHKmCqsGOzZOGN9g7o4HDmWYnga8Fr2hzToIcAQegrX0u4lJ8Dy6qILNkO3MHA87sDkfr67q6uX5Y8nSTHeiX4vsfwSXMLnQu4hu2fVOkdBsoliGQFWzeBko+Y4A9LXW9F1OsHy1pZ7Av2p5+TJudPI7enrvyKRBwUuFbKozZcfaf7U7geRtRLOGTRvjjGl7nC2gcDTqJPJq1q36eFrGtYwANaA1oGgADQAF2IpVrFUMua2Se4iIpKhERAREQEREBERAREQEREBERAREQEREHJERAREQcUREBLIiCG5VZDsnJkp7Ry6yNUbzygb08o6QvJsf10kD3UVS0seLviDuEfKaDqI4Rb5ynq8tbQRygZ7blpDmO1OY4anNdrBUOPfcLYyzNeNu8OGLYayoidHILg6iNbSNThyhVJj2Cy0r82Qbk7x43rh7jyK6AumqpWSNLJGtc06w4XCXpFncWaaT+FDkrgSrJxTY6jcSaeR0fzXDPb0G+cOm6j1RsfVbd7tT+Z9vaAVE47Q3V6jHPtE3FcSVJhkFWn+7aOeRnuK9tNsb1J7o+Fg5C556rD1rnC3wn9fHHtC0A9Ks6h2NYW2M0r5ORoEbfefSFKcMwKnp+4wsafCtd/13XPpU4xT7VW6ukeO6qcIyMqp7HM2th+VLuepm+PUrHyYyYFGO6yvNtRcWxDmiBsOc3UgRW1xxVjyZ7X/gREU1IiIgIiICIiAiIgIiICIiAiIgIiICIiAiIg5IiICIiDiiIgIiICIiAiIgJZEQLIiICIiAiIgIiICIiAiIgIiICIiAiIgIiICIiAiIgIiICIiDk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51" name="Picture 11"/>
          <p:cNvPicPr>
            <a:picLocks noChangeAspect="1" noChangeArrowheads="1"/>
          </p:cNvPicPr>
          <p:nvPr/>
        </p:nvPicPr>
        <p:blipFill>
          <a:blip r:embed="rId2"/>
          <a:srcRect l="26903" t="48828" r="50586" b="31641"/>
          <a:stretch>
            <a:fillRect/>
          </a:stretch>
        </p:blipFill>
        <p:spPr bwMode="auto">
          <a:xfrm>
            <a:off x="6500826" y="500042"/>
            <a:ext cx="2286016" cy="111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5032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3714752"/>
            <a:ext cx="6779730" cy="278608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/>
              <a:t>El programa BPWin es una herramienta de modelo para analizar, documentar y mejorar complejos procesos de negocio. Y de Tecnologías de la Información – TI. Un modelo BPWin documenta factores importantes, por ejemplo, que actividades son necesarias, como vienen dadas y que recursos necesitan. </a:t>
            </a:r>
            <a:endParaRPr lang="es-EC" sz="24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285852" y="1214422"/>
            <a:ext cx="8229600" cy="85010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BPWIN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Estado del Arte</a:t>
            </a:r>
            <a:endParaRPr lang="es-EC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0418" name="Picture 2" descr="http://www.interface.ru/logworks/bpwi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524000"/>
            <a:ext cx="2838450" cy="2047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1000108"/>
            <a:ext cx="749808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IDEF0 – Modelo Funcional de Procesos</a:t>
            </a:r>
            <a:endParaRPr lang="es-EC" sz="3200" dirty="0"/>
          </a:p>
        </p:txBody>
      </p:sp>
      <p:sp>
        <p:nvSpPr>
          <p:cNvPr id="20" name="19 Marcador de contenido"/>
          <p:cNvSpPr>
            <a:spLocks noGrp="1"/>
          </p:cNvSpPr>
          <p:nvPr>
            <p:ph idx="1"/>
          </p:nvPr>
        </p:nvSpPr>
        <p:spPr>
          <a:xfrm>
            <a:off x="1285852" y="1947866"/>
            <a:ext cx="7286676" cy="20526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/>
              <a:t>	Es un método basado en la combinación de una representación básica de funciones y un texto explicativo para el modelado de decisiones, acciones y actividades de una organización</a:t>
            </a:r>
            <a:endParaRPr lang="es-EC" sz="2400" dirty="0"/>
          </a:p>
        </p:txBody>
      </p:sp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2"/>
          <a:srcRect l="32979" t="39258" r="29136" b="18750"/>
          <a:stretch>
            <a:fillRect/>
          </a:stretch>
        </p:blipFill>
        <p:spPr bwMode="auto">
          <a:xfrm>
            <a:off x="2571736" y="3643314"/>
            <a:ext cx="492922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Estado del Arte</a:t>
            </a:r>
            <a:endParaRPr lang="es-EC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1000108"/>
            <a:ext cx="7498080" cy="1143000"/>
          </a:xfrm>
        </p:spPr>
        <p:txBody>
          <a:bodyPr>
            <a:noAutofit/>
          </a:bodyPr>
          <a:lstStyle/>
          <a:p>
            <a:r>
              <a:rPr lang="es-EC" sz="3200" dirty="0" smtClean="0"/>
              <a:t>Modelo de Administración por procesos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929" y="2042530"/>
            <a:ext cx="4885715" cy="4315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Estado del Arte</a:t>
            </a:r>
            <a:endParaRPr lang="es-EC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1604" y="928670"/>
            <a:ext cx="749808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Gestión de Incidencias ITIL®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3855" t="19096" r="55285" b="46407"/>
          <a:stretch>
            <a:fillRect/>
          </a:stretch>
        </p:blipFill>
        <p:spPr bwMode="auto">
          <a:xfrm>
            <a:off x="1785918" y="2285992"/>
            <a:ext cx="642942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Estado del Arte</a:t>
            </a:r>
            <a:endParaRPr lang="es-EC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928670"/>
            <a:ext cx="749808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Gestión de Problemas ITIL®</a:t>
            </a:r>
            <a:endParaRPr lang="es-EC" sz="32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44031" t="49416" r="13865" b="14397"/>
          <a:stretch>
            <a:fillRect/>
          </a:stretch>
        </p:blipFill>
        <p:spPr bwMode="auto">
          <a:xfrm>
            <a:off x="1500166" y="2000240"/>
            <a:ext cx="707236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588008" y="4270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C" sz="36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Estado del Arte</a:t>
            </a:r>
            <a:endParaRPr lang="es-EC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16542" t="28381" r="18556" b="15899"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00100" y="142852"/>
            <a:ext cx="7855270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Análisis de Resultados</a:t>
            </a:r>
            <a:br>
              <a:rPr lang="es-EC" sz="3600" dirty="0" smtClean="0"/>
            </a:br>
            <a:r>
              <a:rPr lang="es-EC" sz="3600" dirty="0" smtClean="0"/>
              <a:t>Gestión de Incidencias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19892" t="29285" r="15165" b="15055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Análisis de Resultados </a:t>
            </a:r>
            <a:br>
              <a:rPr lang="es-EC" sz="3600" dirty="0" smtClean="0"/>
            </a:br>
            <a:r>
              <a:rPr lang="es-EC" sz="3600" dirty="0" smtClean="0"/>
              <a:t>Gestión de Incidencias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000100" y="0"/>
          <a:ext cx="8143900" cy="6858000"/>
        </p:xfrm>
        <a:graphic>
          <a:graphicData uri="http://schemas.openxmlformats.org/presentationml/2006/ole">
            <p:oleObj spid="_x0000_s119810" r:id="rId3" imgW="7477634" imgH="10464178" progId="Visio.Drawing.11">
              <p:embed/>
            </p:oleObj>
          </a:graphicData>
        </a:graphic>
      </p:graphicFrame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 rot="16200000">
            <a:off x="-1927418" y="3716199"/>
            <a:ext cx="4854898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RESULTADOS </a:t>
            </a:r>
            <a:br>
              <a:rPr lang="es-EC" sz="3600" dirty="0" smtClean="0"/>
            </a:br>
            <a:r>
              <a:rPr lang="es-EC" sz="3600" dirty="0" smtClean="0"/>
              <a:t>Gestión de Incidencias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0" y="785794"/>
            <a:ext cx="749808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Metodología usada en el diagnóstico</a:t>
            </a:r>
            <a:endParaRPr lang="es-EC" sz="3200" dirty="0"/>
          </a:p>
        </p:txBody>
      </p:sp>
      <p:graphicFrame>
        <p:nvGraphicFramePr>
          <p:cNvPr id="4" name="3 Marcador de contenido"/>
          <p:cNvGraphicFramePr>
            <a:graphicFrameLocks/>
          </p:cNvGraphicFramePr>
          <p:nvPr/>
        </p:nvGraphicFramePr>
        <p:xfrm>
          <a:off x="2000232" y="1785926"/>
          <a:ext cx="5929354" cy="4411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>
          <a:xfrm>
            <a:off x="1588008" y="1428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600" dirty="0" smtClean="0"/>
              <a:t>Análisis de Resultados </a:t>
            </a:r>
            <a:br>
              <a:rPr lang="es-EC" sz="3600" dirty="0" smtClean="0"/>
            </a:br>
            <a:r>
              <a:rPr lang="es-EC" sz="3600" dirty="0" smtClean="0"/>
              <a:t>Gestión de Incidencias - Indicadores</a:t>
            </a:r>
            <a:endParaRPr lang="es-EC" sz="3600" dirty="0"/>
          </a:p>
        </p:txBody>
      </p:sp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2"/>
          <a:srcRect l="29687" t="37500" r="29687" b="15000"/>
          <a:stretch>
            <a:fillRect/>
          </a:stretch>
        </p:blipFill>
        <p:spPr bwMode="auto">
          <a:xfrm>
            <a:off x="1428728" y="1428736"/>
            <a:ext cx="7215238" cy="5272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20647" t="29726" r="22494" b="16361"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Análisis de Resultados </a:t>
            </a:r>
            <a:br>
              <a:rPr lang="es-EC" sz="3600" dirty="0" smtClean="0"/>
            </a:br>
            <a:r>
              <a:rPr lang="es-EC" sz="3600" dirty="0" smtClean="0"/>
              <a:t>Gestión de Problemas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21107" t="29756" r="21110" b="16179"/>
          <a:stretch>
            <a:fillRect/>
          </a:stretch>
        </p:blipFill>
        <p:spPr bwMode="auto">
          <a:xfrm>
            <a:off x="0" y="1214422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357290" y="14285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Análisis de Resultados </a:t>
            </a:r>
            <a:br>
              <a:rPr lang="es-EC" sz="3600" dirty="0" smtClean="0"/>
            </a:br>
            <a:r>
              <a:rPr lang="es-EC" sz="3600" dirty="0" smtClean="0"/>
              <a:t>Gestión de Problemas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428728" y="0"/>
          <a:ext cx="6500858" cy="6858000"/>
        </p:xfrm>
        <a:graphic>
          <a:graphicData uri="http://schemas.openxmlformats.org/presentationml/2006/ole">
            <p:oleObj spid="_x0000_s120834" r:id="rId3" imgW="4883378" imgH="8933150" progId="Visio.Drawing.11">
              <p:embed/>
            </p:oleObj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 rot="16200000">
            <a:off x="-1927418" y="3716199"/>
            <a:ext cx="4854898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RESULTADOS</a:t>
            </a:r>
            <a:br>
              <a:rPr lang="es-EC" sz="3600" dirty="0" smtClean="0"/>
            </a:br>
            <a:r>
              <a:rPr lang="es-EC" sz="3600" dirty="0" smtClean="0"/>
              <a:t>Gestión de Problemas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1643042" y="1"/>
          <a:ext cx="5000660" cy="6858000"/>
        </p:xfrm>
        <a:graphic>
          <a:graphicData uri="http://schemas.openxmlformats.org/presentationml/2006/ole">
            <p:oleObj spid="_x0000_s121858" r:id="rId3" imgW="4179517" imgH="10031291" progId="Visio.Drawing.11">
              <p:embed/>
            </p:oleObj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 rot="16200000">
            <a:off x="-1927418" y="3716199"/>
            <a:ext cx="4854898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RESULTADOS</a:t>
            </a:r>
            <a:br>
              <a:rPr lang="es-EC" sz="3600" dirty="0" smtClean="0"/>
            </a:br>
            <a:r>
              <a:rPr lang="es-EC" sz="3600" dirty="0" smtClean="0"/>
              <a:t>Gestión de Problemas</a:t>
            </a:r>
            <a:endParaRPr lang="es-EC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s-EC" sz="3600" dirty="0" smtClean="0"/>
              <a:t>Análisis de Resultados </a:t>
            </a:r>
            <a:br>
              <a:rPr lang="es-EC" sz="3600" dirty="0" smtClean="0"/>
            </a:br>
            <a:r>
              <a:rPr lang="es-EC" sz="3600" dirty="0" smtClean="0"/>
              <a:t>Gestión de Problemas - Indicadores</a:t>
            </a:r>
            <a:endParaRPr lang="es-EC" sz="3600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 l="29687" t="32301" r="29687" b="25833"/>
          <a:stretch>
            <a:fillRect/>
          </a:stretch>
        </p:blipFill>
        <p:spPr bwMode="auto">
          <a:xfrm>
            <a:off x="1285851" y="1643050"/>
            <a:ext cx="732029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994122"/>
          </a:xfrm>
        </p:spPr>
        <p:txBody>
          <a:bodyPr>
            <a:normAutofit/>
          </a:bodyPr>
          <a:lstStyle/>
          <a:p>
            <a:r>
              <a:rPr lang="es-EC" sz="3200" dirty="0" smtClean="0"/>
              <a:t>   CONCLUSIONES </a:t>
            </a:r>
            <a:r>
              <a:rPr lang="es-EC" sz="1500" dirty="0" smtClean="0"/>
              <a:t>1/2</a:t>
            </a:r>
            <a:endParaRPr lang="es-EC" sz="1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57290" y="1500174"/>
            <a:ext cx="7000924" cy="4643470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El diseño posee un nivel administrativo y técnico que se acerca a la realidad del área de operación, y </a:t>
            </a:r>
            <a:r>
              <a:rPr lang="es-EC" sz="2000" dirty="0" smtClean="0"/>
              <a:t>es aplicable a las áreas adyacentes a transmisiones y sus respectivas sub áreas.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Se pueden realizar mejoras continuas con la retroalimentación del cierre de incidencias y problemas. 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C" sz="2000" dirty="0" smtClean="0"/>
              <a:t>El diseño propuesto para la gestión de incidencias y problemas se lo puede implementar en corto plazo.  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S" sz="2000" dirty="0" smtClean="0"/>
              <a:t>Es fundamental un buen equipo de trabajo para cumplir con el compromiso de alinear los procesos de gestión de incidencias y problemas con los objetivos de la organización</a:t>
            </a:r>
            <a:endParaRPr lang="es-EC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53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994122"/>
          </a:xfrm>
        </p:spPr>
        <p:txBody>
          <a:bodyPr>
            <a:normAutofit/>
          </a:bodyPr>
          <a:lstStyle/>
          <a:p>
            <a:r>
              <a:rPr lang="es-EC" sz="3200" dirty="0" smtClean="0"/>
              <a:t>   CONCLUSIONES </a:t>
            </a:r>
            <a:r>
              <a:rPr lang="es-EC" sz="1500" dirty="0" smtClean="0"/>
              <a:t>2/2</a:t>
            </a:r>
            <a:endParaRPr lang="es-EC" sz="1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00166" y="1643050"/>
            <a:ext cx="7072362" cy="4643470"/>
          </a:xfrm>
        </p:spPr>
        <p:txBody>
          <a:bodyPr>
            <a:noAutofit/>
          </a:bodyPr>
          <a:lstStyle/>
          <a:p>
            <a:pPr algn="just"/>
            <a:r>
              <a:rPr lang="es-ES" sz="2000" dirty="0" smtClean="0"/>
              <a:t>El diseño garantiza que al controlar las métricas se podrá mejorar tiempos de resolución de incidencias y problemas, resultando en una mejora respecto a la línea base.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S" sz="2000" dirty="0" smtClean="0"/>
              <a:t>La estructura de los procesos es clara y concisa, y se adapta a los requerimientos para la resolución pronta de incidentes y problemas.</a:t>
            </a:r>
          </a:p>
          <a:p>
            <a:pPr algn="just"/>
            <a:endParaRPr lang="es-EC" sz="2000" dirty="0" smtClean="0"/>
          </a:p>
          <a:p>
            <a:pPr algn="just"/>
            <a:r>
              <a:rPr lang="es-ES" sz="2000" dirty="0" smtClean="0"/>
              <a:t>La metodología propuesta es una recomendación del </a:t>
            </a:r>
            <a:r>
              <a:rPr lang="es-ES" sz="2000" dirty="0" err="1" smtClean="0"/>
              <a:t>TMForum</a:t>
            </a:r>
            <a:r>
              <a:rPr lang="es-ES" sz="2000" dirty="0" smtClean="0"/>
              <a:t>, se obtienen muchas fortalezas y ventajas al ser una práctica real y actual en los procesos de servicios de telecomunicaciones.</a:t>
            </a:r>
            <a:endParaRPr lang="es-EC" sz="2000" dirty="0" smtClean="0"/>
          </a:p>
          <a:p>
            <a:pPr lvl="0" algn="just"/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xmlns="" val="124533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364886"/>
            <a:ext cx="8229600" cy="778098"/>
          </a:xfrm>
        </p:spPr>
        <p:txBody>
          <a:bodyPr/>
          <a:lstStyle/>
          <a:p>
            <a:r>
              <a:rPr lang="es-EC" sz="3600" dirty="0" smtClean="0"/>
              <a:t>   RECOMENDACIONES </a:t>
            </a:r>
            <a:r>
              <a:rPr lang="es-EC" sz="2000" dirty="0" smtClean="0"/>
              <a:t>1/2</a:t>
            </a:r>
            <a:endParaRPr lang="es-EC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728" y="1714488"/>
            <a:ext cx="6982094" cy="4357718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A partir del diseño propuesto, se recomienda la implantación de los procesos propuestos.</a:t>
            </a:r>
          </a:p>
          <a:p>
            <a:pPr algn="just"/>
            <a:endParaRPr lang="es-EC" sz="2400" dirty="0" smtClean="0"/>
          </a:p>
          <a:p>
            <a:pPr algn="just"/>
            <a:r>
              <a:rPr lang="es-ES" sz="2400" dirty="0" smtClean="0"/>
              <a:t>Evitar crear nuevas incidencias cuando una incidencia relacionada se encuentre en el  proceso de resolución.</a:t>
            </a:r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Realizar mantenimientos preventivos en incidencias solucionadas para evitar que se conviertan en problemas.</a:t>
            </a:r>
          </a:p>
          <a:p>
            <a:pPr algn="just"/>
            <a:endParaRPr lang="es-EC" sz="2400" dirty="0" smtClean="0"/>
          </a:p>
          <a:p>
            <a:pPr algn="just"/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364886"/>
            <a:ext cx="8229600" cy="778098"/>
          </a:xfrm>
        </p:spPr>
        <p:txBody>
          <a:bodyPr/>
          <a:lstStyle/>
          <a:p>
            <a:r>
              <a:rPr lang="es-EC" sz="3600" dirty="0" smtClean="0"/>
              <a:t>   RECOMENDACIONES </a:t>
            </a:r>
            <a:r>
              <a:rPr lang="es-EC" sz="2000" dirty="0" smtClean="0"/>
              <a:t>2/2</a:t>
            </a:r>
            <a:endParaRPr lang="es-EC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571604" y="1643050"/>
            <a:ext cx="6767780" cy="3429024"/>
          </a:xfrm>
        </p:spPr>
        <p:txBody>
          <a:bodyPr>
            <a:noAutofit/>
          </a:bodyPr>
          <a:lstStyle/>
          <a:p>
            <a:pPr algn="just"/>
            <a:r>
              <a:rPr lang="es-ES" sz="2400" dirty="0" smtClean="0"/>
              <a:t>Analizar mensualmente los indicadores de gestión de incidencias y problemas para mantener un mejor control de los mismos. </a:t>
            </a:r>
          </a:p>
          <a:p>
            <a:pPr algn="just"/>
            <a:endParaRPr lang="es-EC" sz="2400" dirty="0" smtClean="0"/>
          </a:p>
          <a:p>
            <a:pPr algn="just"/>
            <a:r>
              <a:rPr lang="es-ES" sz="2400" dirty="0" smtClean="0"/>
              <a:t>Designar sistemáticamente personas para resolver incidentes graves y problemas de mayor criticidad. </a:t>
            </a:r>
            <a:endParaRPr lang="es-EC" sz="2400" dirty="0" smtClean="0"/>
          </a:p>
          <a:p>
            <a:pPr algn="just"/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5429288" cy="4857784"/>
          </a:xfrm>
        </p:spPr>
        <p:txBody>
          <a:bodyPr>
            <a:noAutofit/>
          </a:bodyPr>
          <a:lstStyle/>
          <a:p>
            <a:pPr lvl="2" algn="just"/>
            <a:r>
              <a:rPr lang="es-ES" sz="2000" dirty="0" smtClean="0"/>
              <a:t>Los resultados de la evaluación muestran que </a:t>
            </a:r>
            <a:r>
              <a:rPr lang="es-EC" sz="2000" dirty="0" smtClean="0"/>
              <a:t>en general los procesos de incidencias y problemas dentro del área de O&amp;M no superan el nivel medio de madurez respecto al estándar ITIL.</a:t>
            </a:r>
          </a:p>
          <a:p>
            <a:pPr lvl="2" algn="just"/>
            <a:endParaRPr lang="es-EC" sz="2000" dirty="0" smtClean="0"/>
          </a:p>
          <a:p>
            <a:pPr lvl="2" algn="just"/>
            <a:r>
              <a:rPr lang="es-EC" sz="2000" dirty="0" smtClean="0"/>
              <a:t>El grupo responsable posee conocimientos de algunos conceptos de buenas prácticas.</a:t>
            </a:r>
          </a:p>
          <a:p>
            <a:pPr lvl="2" algn="just"/>
            <a:endParaRPr lang="es-EC" sz="2000" dirty="0" smtClean="0"/>
          </a:p>
          <a:p>
            <a:pPr lvl="2" algn="just"/>
            <a:r>
              <a:rPr lang="es-EC" sz="2000" dirty="0" smtClean="0"/>
              <a:t>La mayor parte de los procesos están en fase inicial, sin diseño o implantación.</a:t>
            </a:r>
          </a:p>
          <a:p>
            <a:pPr lvl="1">
              <a:buFont typeface="Wingdings" pitchFamily="2" charset="2"/>
              <a:buChar char="§"/>
            </a:pPr>
            <a:endParaRPr lang="es-EC" sz="2000" dirty="0"/>
          </a:p>
        </p:txBody>
      </p:sp>
      <p:pic>
        <p:nvPicPr>
          <p:cNvPr id="43010" name="Picture 2" descr="http://www.actiweb.es/ejsmartconsulting/imagen3.gif?1111160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928958" cy="3017544"/>
          </a:xfrm>
          <a:prstGeom prst="rect">
            <a:avLst/>
          </a:prstGeom>
          <a:noFill/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1588008" y="1428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71604" y="78580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Diagnóstico </a:t>
            </a: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1/2</a:t>
            </a:r>
            <a:endParaRPr kumimoji="0" lang="es-EC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9752" y="1916832"/>
            <a:ext cx="4643470" cy="1928826"/>
          </a:xfrm>
        </p:spPr>
        <p:txBody>
          <a:bodyPr>
            <a:noAutofit/>
          </a:bodyPr>
          <a:lstStyle/>
          <a:p>
            <a:r>
              <a:rPr lang="es-EC" dirty="0" smtClean="0"/>
              <a:t>Gracias por su atención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3635896" y="522920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“Lo que no se mide, no se puede mejorar”</a:t>
            </a:r>
          </a:p>
          <a:p>
            <a:r>
              <a:rPr lang="es-EC" dirty="0"/>
              <a:t> </a:t>
            </a:r>
            <a:r>
              <a:rPr lang="es-EC" dirty="0" smtClean="0"/>
              <a:t>                                                           Deming.</a:t>
            </a: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5429288" cy="5072074"/>
          </a:xfrm>
        </p:spPr>
        <p:txBody>
          <a:bodyPr>
            <a:noAutofit/>
          </a:bodyPr>
          <a:lstStyle/>
          <a:p>
            <a:pPr lvl="2" algn="just"/>
            <a:r>
              <a:rPr lang="es-EC" sz="2000" dirty="0" smtClean="0"/>
              <a:t>La gestión a una incidencia o problema se da de manera reactiva.</a:t>
            </a:r>
          </a:p>
          <a:p>
            <a:pPr lvl="2" algn="just"/>
            <a:endParaRPr lang="es-EC" sz="2000" dirty="0" smtClean="0"/>
          </a:p>
          <a:p>
            <a:pPr lvl="2" algn="just"/>
            <a:r>
              <a:rPr lang="es-EC" sz="2000" dirty="0" smtClean="0"/>
              <a:t>Los procesos que se ejecutan dentro del área carecen de dueños de los mismos.</a:t>
            </a:r>
          </a:p>
          <a:p>
            <a:pPr lvl="2" algn="just"/>
            <a:endParaRPr lang="es-EC" sz="2000" dirty="0" smtClean="0"/>
          </a:p>
          <a:p>
            <a:pPr lvl="2" algn="just"/>
            <a:r>
              <a:rPr lang="es-EC" sz="2000" dirty="0" smtClean="0"/>
              <a:t>Los indicadores de: disponibilidad, estabilidad, servicio, corrección y pro actividad se los mide de manera informal.</a:t>
            </a:r>
          </a:p>
          <a:p>
            <a:pPr lvl="2" algn="just"/>
            <a:endParaRPr lang="es-EC" sz="2000" dirty="0" smtClean="0"/>
          </a:p>
          <a:p>
            <a:pPr lvl="2" algn="just"/>
            <a:r>
              <a:rPr lang="es-ES" sz="2000" dirty="0" smtClean="0"/>
              <a:t>Los procesos de incidencias y problemas </a:t>
            </a:r>
            <a:r>
              <a:rPr lang="es-EC" sz="2000" dirty="0" smtClean="0"/>
              <a:t>carecen de definiciones en cuanto a objetivos, alcance y métricas.</a:t>
            </a:r>
          </a:p>
          <a:p>
            <a:pPr lvl="1">
              <a:buFont typeface="Wingdings" pitchFamily="2" charset="2"/>
              <a:buChar char="§"/>
            </a:pPr>
            <a:endParaRPr lang="es-EC" sz="20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588008" y="14285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INTRODUCCIÓN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571604" y="785802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kumimoji="0" lang="es-EC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Diagnóstico </a:t>
            </a:r>
            <a:r>
              <a:rPr kumimoji="0" lang="es-EC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lang="es-EC" sz="2000" dirty="0" smtClean="0">
                <a:solidFill>
                  <a:srgbClr val="1F497D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/2</a:t>
            </a:r>
            <a:endParaRPr kumimoji="0" lang="es-EC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4996" name="Picture 4" descr="http://cifigsaa.files.wordpress.com/2010/09/diagn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81200"/>
            <a:ext cx="3048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Problema Fundamental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C" dirty="0" smtClean="0"/>
              <a:t>Dada la información general del proyecto de diagnóstico realizado, se determinó un bajo nivel de madurez en los procesos de incidencias y problemas en el área de operación y mantenimiento de Transmisiones de la CNT EP. Por lo cual, a través de este trabajo se busca establecer un proceso de mejora continua, con el Modelamiento de los Procesos que influya directamente en la gestión de incidencias y problemas.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74514" y="714364"/>
            <a:ext cx="7498080" cy="1143000"/>
          </a:xfrm>
        </p:spPr>
        <p:txBody>
          <a:bodyPr>
            <a:normAutofit/>
          </a:bodyPr>
          <a:lstStyle/>
          <a:p>
            <a:r>
              <a:rPr lang="es-EC" sz="3200" dirty="0" smtClean="0"/>
              <a:t>Gestión de Incidencias y Problemas</a:t>
            </a:r>
            <a:endParaRPr lang="es-EC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4500570"/>
            <a:ext cx="7872410" cy="200026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C" sz="2400" dirty="0" smtClean="0"/>
              <a:t>	Modelamiento de los procesos de gestión de incidencias y problemas para el área de transmisiones de la CNT EP, mediante el método de definición integrado</a:t>
            </a:r>
            <a:endParaRPr lang="es-EC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1413" t="37109" r="53880" b="17969"/>
          <a:stretch>
            <a:fillRect/>
          </a:stretch>
        </p:blipFill>
        <p:spPr bwMode="auto">
          <a:xfrm>
            <a:off x="3500430" y="1857364"/>
            <a:ext cx="2428892" cy="248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 General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38720"/>
          </a:xfrm>
        </p:spPr>
        <p:txBody>
          <a:bodyPr/>
          <a:lstStyle/>
          <a:p>
            <a:r>
              <a:rPr lang="es-EC" dirty="0" smtClean="0"/>
              <a:t>Modelar los procesos de gestión de incidencias y problemas para el área de Transmisiones de la CNT EP., mediante el método de definición integrado para la estandarización de las operaciones recomendado por los organismos de telecomunicaciones.</a:t>
            </a:r>
          </a:p>
          <a:p>
            <a:endParaRPr lang="es-EC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428728" y="28572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Objetivos</a:t>
            </a:r>
            <a:r>
              <a:rPr kumimoji="0" lang="es-EC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Específicos</a:t>
            </a:r>
            <a:endParaRPr kumimoji="0" lang="es-EC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928794" y="18573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Metodología de Investigación</a:t>
            </a:r>
            <a:endParaRPr lang="es-EC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00100" y="2071678"/>
          <a:ext cx="5072098" cy="405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6286512" y="2643182"/>
          <a:ext cx="2643206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2869</TotalTime>
  <Words>831</Words>
  <Application>Microsoft Office PowerPoint</Application>
  <PresentationFormat>Presentación en pantalla (4:3)</PresentationFormat>
  <Paragraphs>110</Paragraphs>
  <Slides>30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Solsticio</vt:lpstr>
      <vt:lpstr>Microsoft Office Visio Drawing</vt:lpstr>
      <vt:lpstr>MAESTRÍA EN GESTIÓN DE LA CALIDAD Y PRODUCTIVIDAD PROYECTO DE GRADO DE MAESTRÍA EN “CALIDAD Y PRODUCTIVIDAD”</vt:lpstr>
      <vt:lpstr>Metodología usada en el diagnóstico</vt:lpstr>
      <vt:lpstr>Diapositiva 3</vt:lpstr>
      <vt:lpstr>Diapositiva 4</vt:lpstr>
      <vt:lpstr>Problema Fundamental</vt:lpstr>
      <vt:lpstr>Gestión de Incidencias y Problemas</vt:lpstr>
      <vt:lpstr>Objetivo General</vt:lpstr>
      <vt:lpstr>Diapositiva 8</vt:lpstr>
      <vt:lpstr>Metodología de Investigación</vt:lpstr>
      <vt:lpstr>   ITIL 1/2</vt:lpstr>
      <vt:lpstr>   ITIL 2/2 </vt:lpstr>
      <vt:lpstr>Diapositiva 12</vt:lpstr>
      <vt:lpstr>IDEF0 – Modelo Funcional de Procesos</vt:lpstr>
      <vt:lpstr>Modelo de Administración por procesos</vt:lpstr>
      <vt:lpstr>Gestión de Incidencias ITIL®</vt:lpstr>
      <vt:lpstr>Gestión de Problemas ITIL®</vt:lpstr>
      <vt:lpstr>Análisis de Resultados Gestión de Incidencias</vt:lpstr>
      <vt:lpstr>Análisis de Resultados  Gestión de Incidencias</vt:lpstr>
      <vt:lpstr>RESULTADOS  Gestión de Incidencias</vt:lpstr>
      <vt:lpstr>Análisis de Resultados  Gestión de Incidencias - Indicadores</vt:lpstr>
      <vt:lpstr>Análisis de Resultados  Gestión de Problemas</vt:lpstr>
      <vt:lpstr>Análisis de Resultados  Gestión de Problemas</vt:lpstr>
      <vt:lpstr>RESULTADOS Gestión de Problemas</vt:lpstr>
      <vt:lpstr>RESULTADOS Gestión de Problemas</vt:lpstr>
      <vt:lpstr>Análisis de Resultados  Gestión de Problemas - Indicadores</vt:lpstr>
      <vt:lpstr>   CONCLUSIONES 1/2</vt:lpstr>
      <vt:lpstr>   CONCLUSIONES 2/2</vt:lpstr>
      <vt:lpstr>   RECOMENDACIONES 1/2</vt:lpstr>
      <vt:lpstr>   RECOMENDACIONES 2/2</vt:lpstr>
      <vt:lpstr>Gracias por su atención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MAESTRÍA EN GESTIÓN DE LA CALIDAD Y PRODUCTIVIDAD PROYECTO DE GRADO DE MAESTRÍA EN “CALIDAD Y PRODUCTIVIDAD”</dc:title>
  <dc:creator>USUARIO</dc:creator>
  <cp:lastModifiedBy>jmtello</cp:lastModifiedBy>
  <cp:revision>183</cp:revision>
  <dcterms:created xsi:type="dcterms:W3CDTF">2014-06-16T14:34:26Z</dcterms:created>
  <dcterms:modified xsi:type="dcterms:W3CDTF">2014-11-17T20:27:18Z</dcterms:modified>
</cp:coreProperties>
</file>