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9">
  <p:sldMasterIdLst>
    <p:sldMasterId id="2147483912" r:id="rId1"/>
  </p:sldMasterIdLst>
  <p:sldIdLst>
    <p:sldId id="257" r:id="rId2"/>
    <p:sldId id="338" r:id="rId3"/>
    <p:sldId id="340" r:id="rId4"/>
    <p:sldId id="339" r:id="rId5"/>
    <p:sldId id="350" r:id="rId6"/>
    <p:sldId id="256" r:id="rId7"/>
    <p:sldId id="352" r:id="rId8"/>
    <p:sldId id="259" r:id="rId9"/>
    <p:sldId id="353" r:id="rId10"/>
    <p:sldId id="354" r:id="rId11"/>
    <p:sldId id="388" r:id="rId12"/>
    <p:sldId id="389" r:id="rId13"/>
    <p:sldId id="390" r:id="rId14"/>
    <p:sldId id="391" r:id="rId15"/>
    <p:sldId id="356" r:id="rId16"/>
    <p:sldId id="357" r:id="rId17"/>
    <p:sldId id="377" r:id="rId18"/>
    <p:sldId id="378" r:id="rId19"/>
    <p:sldId id="343" r:id="rId20"/>
    <p:sldId id="341" r:id="rId21"/>
    <p:sldId id="342" r:id="rId22"/>
    <p:sldId id="381" r:id="rId23"/>
    <p:sldId id="382" r:id="rId24"/>
    <p:sldId id="380" r:id="rId25"/>
    <p:sldId id="267" r:id="rId26"/>
    <p:sldId id="384" r:id="rId27"/>
    <p:sldId id="385" r:id="rId28"/>
    <p:sldId id="386" r:id="rId29"/>
    <p:sldId id="379" r:id="rId30"/>
    <p:sldId id="401" r:id="rId31"/>
    <p:sldId id="383" r:id="rId32"/>
    <p:sldId id="374" r:id="rId33"/>
    <p:sldId id="387" r:id="rId34"/>
    <p:sldId id="393" r:id="rId35"/>
    <p:sldId id="394" r:id="rId36"/>
    <p:sldId id="291" r:id="rId37"/>
    <p:sldId id="396" r:id="rId38"/>
    <p:sldId id="397" r:id="rId39"/>
    <p:sldId id="398" r:id="rId40"/>
    <p:sldId id="392" r:id="rId41"/>
    <p:sldId id="402" r:id="rId42"/>
    <p:sldId id="284" r:id="rId43"/>
    <p:sldId id="294" r:id="rId44"/>
    <p:sldId id="298" r:id="rId45"/>
    <p:sldId id="375" r:id="rId46"/>
    <p:sldId id="333" r:id="rId47"/>
    <p:sldId id="346" r:id="rId48"/>
    <p:sldId id="344" r:id="rId49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00CC"/>
    <a:srgbClr val="CC6600"/>
    <a:srgbClr val="00518E"/>
    <a:srgbClr val="14014B"/>
    <a:srgbClr val="800000"/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91" autoAdjust="0"/>
    <p:restoredTop sz="93277" autoAdjust="0"/>
  </p:normalViewPr>
  <p:slideViewPr>
    <p:cSldViewPr>
      <p:cViewPr>
        <p:scale>
          <a:sx n="50" d="100"/>
          <a:sy n="50" d="100"/>
        </p:scale>
        <p:origin x="-1728" y="-5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75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57364"/>
            <a:ext cx="7772400" cy="1470025"/>
          </a:xfrm>
        </p:spPr>
        <p:txBody>
          <a:bodyPr anchor="ctr"/>
          <a:lstStyle>
            <a:lvl1pPr algn="r">
              <a:defRPr>
                <a:gradFill flip="none" rotWithShape="1">
                  <a:gsLst>
                    <a:gs pos="0">
                      <a:schemeClr val="accent2"/>
                    </a:gs>
                    <a:gs pos="45000">
                      <a:schemeClr val="accent2">
                        <a:tint val="60000"/>
                      </a:schemeClr>
                    </a:gs>
                    <a:gs pos="90000">
                      <a:schemeClr val="accent2">
                        <a:tint val="40000"/>
                      </a:schemeClr>
                    </a:gs>
                    <a:gs pos="100000">
                      <a:schemeClr val="accent2">
                        <a:tint val="20000"/>
                      </a:schemeClr>
                    </a:gs>
                  </a:gsLst>
                  <a:lin ang="16200000" scaled="1"/>
                  <a:tileRect/>
                </a:gra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62792" y="3357562"/>
            <a:ext cx="6400800" cy="1752600"/>
          </a:xfrm>
        </p:spPr>
        <p:txBody>
          <a:bodyPr/>
          <a:lstStyle>
            <a:lvl1pPr marL="0" indent="0" algn="r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ABE5-FAB9-4D53-87CD-B84C1436FDD9}" type="datetimeFigureOut">
              <a:rPr lang="es-ES" smtClean="0"/>
              <a:t>06/05/2015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2C1E-9857-4D5D-94F0-131AA90AAAA8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07747" y="1332379"/>
            <a:ext cx="6482858" cy="144000"/>
            <a:chOff x="2214546" y="1427612"/>
            <a:chExt cx="6482858" cy="144000"/>
          </a:xfrm>
        </p:grpSpPr>
        <p:sp>
          <p:nvSpPr>
            <p:cNvPr id="8" name="Chevron 7"/>
            <p:cNvSpPr/>
            <p:nvPr userDrawn="1"/>
          </p:nvSpPr>
          <p:spPr>
            <a:xfrm flipH="1">
              <a:off x="8643404" y="1427612"/>
              <a:ext cx="54000" cy="144000"/>
            </a:xfrm>
            <a:prstGeom prst="chevro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9" name="Rectangle 8"/>
            <p:cNvSpPr/>
            <p:nvPr userDrawn="1"/>
          </p:nvSpPr>
          <p:spPr>
            <a:xfrm>
              <a:off x="2214546" y="1490779"/>
              <a:ext cx="6429600" cy="1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4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829196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ABE5-FAB9-4D53-87CD-B84C1436FDD9}" type="datetimeFigureOut">
              <a:rPr lang="es-ES" smtClean="0"/>
              <a:t>06/05/2015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2C1E-9857-4D5D-94F0-131AA90AAAA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15206" y="274638"/>
            <a:ext cx="1471594" cy="6154758"/>
          </a:xfrm>
        </p:spPr>
        <p:txBody>
          <a:bodyPr vert="eaVert"/>
          <a:lstStyle>
            <a:lvl1pPr>
              <a:defRPr>
                <a:effectLst>
                  <a:outerShdw blurRad="50800" dist="50800" dir="18900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686568" cy="6154758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ABE5-FAB9-4D53-87CD-B84C1436FDD9}" type="datetimeFigureOut">
              <a:rPr lang="es-ES" smtClean="0"/>
              <a:t>06/05/2015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2C1E-9857-4D5D-94F0-131AA90AAAA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3"/>
          <p:cNvGrpSpPr/>
          <p:nvPr/>
        </p:nvGrpSpPr>
        <p:grpSpPr>
          <a:xfrm>
            <a:off x="2207747" y="1332379"/>
            <a:ext cx="6482858" cy="144000"/>
            <a:chOff x="2214546" y="1427612"/>
            <a:chExt cx="6482858" cy="144000"/>
          </a:xfrm>
        </p:grpSpPr>
        <p:sp>
          <p:nvSpPr>
            <p:cNvPr id="10" name="Chevron 9"/>
            <p:cNvSpPr/>
            <p:nvPr userDrawn="1"/>
          </p:nvSpPr>
          <p:spPr>
            <a:xfrm flipH="1">
              <a:off x="8643404" y="1427612"/>
              <a:ext cx="54000" cy="144000"/>
            </a:xfrm>
            <a:prstGeom prst="chevro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3" name="Rectangle 22"/>
            <p:cNvSpPr/>
            <p:nvPr userDrawn="1"/>
          </p:nvSpPr>
          <p:spPr>
            <a:xfrm>
              <a:off x="2214546" y="1490779"/>
              <a:ext cx="6429600" cy="1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4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ABE5-FAB9-4D53-87CD-B84C1436FDD9}" type="datetimeFigureOut">
              <a:rPr lang="es-ES" smtClean="0"/>
              <a:t>06/05/2015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2C1E-9857-4D5D-94F0-131AA90AAAA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286113"/>
            <a:ext cx="7772400" cy="1362075"/>
          </a:xfrm>
        </p:spPr>
        <p:txBody>
          <a:bodyPr anchor="t"/>
          <a:lstStyle>
            <a:lvl1pPr algn="r">
              <a:defRPr sz="4000" b="0" cap="all">
                <a:gradFill flip="none" rotWithShape="1">
                  <a:gsLst>
                    <a:gs pos="0">
                      <a:schemeClr val="accent2"/>
                    </a:gs>
                    <a:gs pos="45000">
                      <a:schemeClr val="accent2">
                        <a:tint val="60000"/>
                      </a:schemeClr>
                    </a:gs>
                    <a:gs pos="90000">
                      <a:schemeClr val="accent2">
                        <a:tint val="40000"/>
                      </a:schemeClr>
                    </a:gs>
                    <a:gs pos="100000">
                      <a:schemeClr val="accent2">
                        <a:tint val="20000"/>
                      </a:schemeClr>
                    </a:gs>
                  </a:gsLst>
                  <a:lin ang="16200000" scaled="1"/>
                  <a:tileRect/>
                </a:gra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1785926"/>
            <a:ext cx="7772400" cy="150018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r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r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ABE5-FAB9-4D53-87CD-B84C1436FDD9}" type="datetimeFigureOut">
              <a:rPr lang="es-ES" smtClean="0"/>
              <a:t>06/05/2015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2C1E-9857-4D5D-94F0-131AA90AAAA8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2207747" y="1332379"/>
            <a:ext cx="6482858" cy="144000"/>
            <a:chOff x="2214546" y="1427612"/>
            <a:chExt cx="6482858" cy="144000"/>
          </a:xfrm>
        </p:grpSpPr>
        <p:sp>
          <p:nvSpPr>
            <p:cNvPr id="9" name="Chevron 8"/>
            <p:cNvSpPr/>
            <p:nvPr userDrawn="1"/>
          </p:nvSpPr>
          <p:spPr>
            <a:xfrm flipH="1">
              <a:off x="8643404" y="1427612"/>
              <a:ext cx="54000" cy="144000"/>
            </a:xfrm>
            <a:prstGeom prst="chevro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/>
            <p:nvPr userDrawn="1"/>
          </p:nvSpPr>
          <p:spPr>
            <a:xfrm>
              <a:off x="2214546" y="1490779"/>
              <a:ext cx="6429600" cy="1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4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ABE5-FAB9-4D53-87CD-B84C1436FDD9}" type="datetimeFigureOut">
              <a:rPr lang="es-ES" smtClean="0"/>
              <a:t>06/05/2015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2C1E-9857-4D5D-94F0-131AA90AAAA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2207747" y="1332379"/>
            <a:ext cx="6482858" cy="144000"/>
            <a:chOff x="2214546" y="1427612"/>
            <a:chExt cx="6482858" cy="144000"/>
          </a:xfrm>
        </p:grpSpPr>
        <p:sp>
          <p:nvSpPr>
            <p:cNvPr id="11" name="Chevron 10"/>
            <p:cNvSpPr/>
            <p:nvPr userDrawn="1"/>
          </p:nvSpPr>
          <p:spPr>
            <a:xfrm flipH="1">
              <a:off x="8643404" y="1427612"/>
              <a:ext cx="54000" cy="144000"/>
            </a:xfrm>
            <a:prstGeom prst="chevro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 userDrawn="1"/>
          </p:nvSpPr>
          <p:spPr>
            <a:xfrm>
              <a:off x="2214546" y="1490779"/>
              <a:ext cx="6429600" cy="1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4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ABE5-FAB9-4D53-87CD-B84C1436FDD9}" type="datetimeFigureOut">
              <a:rPr lang="es-ES" smtClean="0"/>
              <a:t>06/05/2015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2C1E-9857-4D5D-94F0-131AA90AAAA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207747" y="1332379"/>
            <a:ext cx="6482858" cy="144000"/>
            <a:chOff x="2214546" y="1427612"/>
            <a:chExt cx="6482858" cy="144000"/>
          </a:xfrm>
        </p:grpSpPr>
        <p:sp>
          <p:nvSpPr>
            <p:cNvPr id="7" name="Chevron 6"/>
            <p:cNvSpPr/>
            <p:nvPr userDrawn="1"/>
          </p:nvSpPr>
          <p:spPr>
            <a:xfrm flipH="1">
              <a:off x="8643404" y="1427612"/>
              <a:ext cx="54000" cy="144000"/>
            </a:xfrm>
            <a:prstGeom prst="chevron">
              <a:avLst>
                <a:gd name="adj" fmla="val 50000"/>
              </a:avLst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15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/>
            <p:nvPr userDrawn="1"/>
          </p:nvSpPr>
          <p:spPr>
            <a:xfrm>
              <a:off x="2214546" y="1490779"/>
              <a:ext cx="6429600" cy="18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alpha val="20000"/>
                  </a:schemeClr>
                </a:gs>
                <a:gs pos="100000">
                  <a:schemeClr val="accent1">
                    <a:alpha val="4000"/>
                  </a:schemeClr>
                </a:gs>
              </a:gsLst>
              <a:lin ang="10800000" scaled="1"/>
              <a:tileRect/>
            </a:gradFill>
            <a:ln w="25400" cap="flat" cmpd="sng" algn="ctr">
              <a:noFill/>
              <a:prstDash val="solid"/>
            </a:ln>
          </p:spPr>
          <p:style>
            <a:lnRef idx="2">
              <a:schemeClr val="accent1"/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latinLnBrk="0" hangingPunct="1"/>
              <a:endParaRPr kumimoji="0" lang="zh-CN" alt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ABE5-FAB9-4D53-87CD-B84C1436FDD9}" type="datetimeFigureOut">
              <a:rPr lang="es-ES" smtClean="0"/>
              <a:t>06/05/2015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2C1E-9857-4D5D-94F0-131AA90AAAA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ABE5-FAB9-4D53-87CD-B84C1436FDD9}" type="datetimeFigureOut">
              <a:rPr lang="es-ES" smtClean="0"/>
              <a:t>06/05/2015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2C1E-9857-4D5D-94F0-131AA90AAAA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80745" y="285728"/>
            <a:ext cx="5106055" cy="1162050"/>
          </a:xfrm>
        </p:spPr>
        <p:txBody>
          <a:bodyPr anchor="ctr">
            <a:normAutofit/>
          </a:bodyPr>
          <a:lstStyle>
            <a:lvl1pPr algn="ctr">
              <a:defRPr sz="3200" b="0" kern="1200" cap="all">
                <a:ln w="11430"/>
                <a:gradFill flip="none" rotWithShape="1">
                  <a:gsLst>
                    <a:gs pos="0">
                      <a:schemeClr val="accent2"/>
                    </a:gs>
                    <a:gs pos="45000">
                      <a:schemeClr val="accent2">
                        <a:tint val="60000"/>
                      </a:schemeClr>
                    </a:gs>
                    <a:gs pos="90000">
                      <a:schemeClr val="accent2">
                        <a:tint val="40000"/>
                      </a:schemeClr>
                    </a:gs>
                    <a:gs pos="100000">
                      <a:schemeClr val="accent2">
                        <a:tint val="20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44450" dist="41910" dir="360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46218"/>
            <a:ext cx="5111750" cy="46796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85729"/>
            <a:ext cx="3008313" cy="5840435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400"/>
            </a:lvl1pPr>
            <a:lvl2pPr marL="457200" indent="0">
              <a:spcAft>
                <a:spcPts val="0"/>
              </a:spcAft>
              <a:buNone/>
              <a:defRPr sz="1200"/>
            </a:lvl2pPr>
            <a:lvl3pPr marL="914400" indent="0">
              <a:spcAft>
                <a:spcPts val="0"/>
              </a:spcAft>
              <a:buNone/>
              <a:defRPr sz="1000"/>
            </a:lvl3pPr>
            <a:lvl4pPr marL="1371600" indent="0">
              <a:spcAft>
                <a:spcPts val="0"/>
              </a:spcAft>
              <a:buNone/>
              <a:defRPr sz="900"/>
            </a:lvl4pPr>
            <a:lvl5pPr marL="1828800" indent="0">
              <a:spcAft>
                <a:spcPts val="0"/>
              </a:spcAft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ABE5-FAB9-4D53-87CD-B84C1436FDD9}" type="datetimeFigureOut">
              <a:rPr lang="es-ES" smtClean="0"/>
              <a:t>06/05/2015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2C1E-9857-4D5D-94F0-131AA90AAAA8}" type="slidenum">
              <a:rPr lang="es-ES" smtClean="0"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5272" y="615868"/>
            <a:ext cx="928694" cy="5813528"/>
          </a:xfrm>
        </p:spPr>
        <p:txBody>
          <a:bodyPr vert="eaVert" anchor="ctr">
            <a:normAutofit/>
          </a:bodyPr>
          <a:lstStyle>
            <a:lvl1pPr algn="l">
              <a:defRPr sz="2800" b="0" kern="1200" cap="all">
                <a:ln w="11430"/>
                <a:gradFill flip="none" rotWithShape="1">
                  <a:gsLst>
                    <a:gs pos="0">
                      <a:schemeClr val="accent2"/>
                    </a:gs>
                    <a:gs pos="45000">
                      <a:schemeClr val="accent2">
                        <a:tint val="60000"/>
                      </a:schemeClr>
                    </a:gs>
                    <a:gs pos="90000">
                      <a:schemeClr val="accent2">
                        <a:tint val="40000"/>
                      </a:schemeClr>
                    </a:gs>
                    <a:gs pos="100000">
                      <a:schemeClr val="accent2">
                        <a:tint val="20000"/>
                      </a:schemeClr>
                    </a:gs>
                  </a:gsLst>
                  <a:lin ang="16200000" scaled="1"/>
                  <a:tileRect/>
                </a:gradFill>
                <a:effectLst>
                  <a:outerShdw blurRad="44450" dist="41910" dir="1860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14348" y="612777"/>
            <a:ext cx="6858048" cy="4745051"/>
          </a:xfrm>
          <a:ln w="38100" cap="flat" cmpd="sng" algn="ctr"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path path="rect">
                <a:fillToRect l="100000" t="100000"/>
              </a:path>
              <a:tileRect r="-100000" b="-100000"/>
            </a:gradFill>
            <a:prstDash val="solid"/>
          </a:ln>
          <a:effectLst>
            <a:outerShdw blurRad="38100" dist="50800" dir="5400000" algn="tl" rotWithShape="0">
              <a:srgbClr val="000000">
                <a:alpha val="50000"/>
              </a:srgb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kumimoji="0" lang="es-ES" smtClean="0"/>
              <a:t>Haga clic en el icono para agregar una imagen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4348" y="5500702"/>
            <a:ext cx="6858048" cy="92869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75ABE5-FAB9-4D53-87CD-B84C1436FDD9}" type="datetimeFigureOut">
              <a:rPr lang="es-ES" smtClean="0"/>
              <a:t>06/05/2015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FD2C1E-9857-4D5D-94F0-131AA90AAAA8}" type="slidenum">
              <a:rPr lang="es-ES" smtClean="0"/>
              <a:t>‹Nº›</a:t>
            </a:fld>
            <a:endParaRPr lang="es-E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13">
              <a:alphaModFix amt="30000"/>
              <a:duotone>
                <a:schemeClr val="accent1"/>
                <a:srgbClr val="FFFFFF"/>
              </a:duotone>
            </a:blip>
            <a:tile tx="0" ty="0" sx="100000" sy="100000" flip="none" algn="tl"/>
          </a:blipFill>
          <a:ln w="25400" cap="flat" cmpd="sng" algn="ctr">
            <a:noFill/>
            <a:prstDash val="solid"/>
          </a:ln>
          <a:effectLst/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rtl="0" eaLnBrk="1" latinLnBrk="0" hangingPunct="1"/>
            <a:endParaRPr kumimoji="0" lang="zh-CN" altLang="en-US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8" name="Group 17"/>
          <p:cNvGrpSpPr/>
          <p:nvPr/>
        </p:nvGrpSpPr>
        <p:grpSpPr>
          <a:xfrm>
            <a:off x="0" y="6570024"/>
            <a:ext cx="9144000" cy="288000"/>
            <a:chOff x="0" y="6353387"/>
            <a:chExt cx="9144000" cy="361763"/>
          </a:xfrm>
        </p:grpSpPr>
        <p:grpSp>
          <p:nvGrpSpPr>
            <p:cNvPr id="9" name="Group 16"/>
            <p:cNvGrpSpPr/>
            <p:nvPr/>
          </p:nvGrpSpPr>
          <p:grpSpPr>
            <a:xfrm>
              <a:off x="0" y="6353387"/>
              <a:ext cx="8756597" cy="360000"/>
              <a:chOff x="1" y="6353387"/>
              <a:chExt cx="8756597" cy="360000"/>
            </a:xfrm>
          </p:grpSpPr>
          <p:sp>
            <p:nvSpPr>
              <p:cNvPr id="10" name="Freeform 9"/>
              <p:cNvSpPr/>
              <p:nvPr userDrawn="1"/>
            </p:nvSpPr>
            <p:spPr>
              <a:xfrm>
                <a:off x="1" y="6533387"/>
                <a:ext cx="8756597" cy="180000"/>
              </a:xfrm>
              <a:custGeom>
                <a:avLst/>
                <a:gdLst/>
                <a:ahLst/>
                <a:cxnLst/>
                <a:rect l="0" t="0" r="0" b="0"/>
                <a:pathLst>
                  <a:path w="7867650" h="177288">
                    <a:moveTo>
                      <a:pt x="7867650" y="177288"/>
                    </a:moveTo>
                    <a:lnTo>
                      <a:pt x="0" y="171450"/>
                    </a:lnTo>
                    <a:lnTo>
                      <a:pt x="0" y="0"/>
                    </a:lnTo>
                    <a:lnTo>
                      <a:pt x="7753350" y="0"/>
                    </a:lnTo>
                    <a:close/>
                  </a:path>
                </a:pathLst>
              </a:custGeom>
              <a:gradFill flip="none" rotWithShape="1">
                <a:gsLst>
                  <a:gs pos="25000">
                    <a:schemeClr val="accent1">
                      <a:shade val="50000"/>
                      <a:alpha val="75000"/>
                    </a:schemeClr>
                  </a:gs>
                  <a:gs pos="100000">
                    <a:schemeClr val="accent1">
                      <a:tint val="40000"/>
                      <a:alpha val="5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latinLnBrk="0" hangingPunct="1"/>
                <a:endParaRPr kumimoji="0" lang="zh-CN" altLang="en-US"/>
              </a:p>
            </p:txBody>
          </p:sp>
          <p:sp>
            <p:nvSpPr>
              <p:cNvPr id="11" name="Freeform 10"/>
              <p:cNvSpPr/>
              <p:nvPr userDrawn="1"/>
            </p:nvSpPr>
            <p:spPr>
              <a:xfrm flipV="1">
                <a:off x="1" y="6353387"/>
                <a:ext cx="8756597" cy="180000"/>
              </a:xfrm>
              <a:custGeom>
                <a:avLst/>
                <a:gdLst/>
                <a:ahLst/>
                <a:cxnLst/>
                <a:rect l="0" t="0" r="0" b="0"/>
                <a:pathLst>
                  <a:path w="7867650" h="177288">
                    <a:moveTo>
                      <a:pt x="7867650" y="177288"/>
                    </a:moveTo>
                    <a:lnTo>
                      <a:pt x="0" y="171450"/>
                    </a:lnTo>
                    <a:lnTo>
                      <a:pt x="0" y="0"/>
                    </a:lnTo>
                    <a:lnTo>
                      <a:pt x="7753350" y="0"/>
                    </a:lnTo>
                    <a:close/>
                  </a:path>
                </a:pathLst>
              </a:custGeom>
              <a:gradFill flip="none" rotWithShape="1">
                <a:gsLst>
                  <a:gs pos="25000">
                    <a:schemeClr val="accent1">
                      <a:shade val="75000"/>
                      <a:alpha val="75000"/>
                    </a:schemeClr>
                  </a:gs>
                  <a:gs pos="100000">
                    <a:schemeClr val="accent1">
                      <a:tint val="40000"/>
                      <a:alpha val="5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latinLnBrk="0" hangingPunct="1"/>
                <a:endParaRPr kumimoji="0" lang="zh-CN" altLang="en-US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8640700" y="6354583"/>
              <a:ext cx="503300" cy="360567"/>
              <a:chOff x="8640700" y="6354583"/>
              <a:chExt cx="503300" cy="360567"/>
            </a:xfrm>
          </p:grpSpPr>
          <p:sp>
            <p:nvSpPr>
              <p:cNvPr id="12" name="Chevron 11"/>
              <p:cNvSpPr/>
              <p:nvPr userDrawn="1"/>
            </p:nvSpPr>
            <p:spPr>
              <a:xfrm flipH="1">
                <a:off x="8640700" y="6354583"/>
                <a:ext cx="249884" cy="360000"/>
              </a:xfrm>
              <a:prstGeom prst="chevro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1">
                      <a:alpha val="60000"/>
                    </a:schemeClr>
                  </a:gs>
                  <a:gs pos="100000">
                    <a:schemeClr val="accent1"/>
                  </a:gs>
                </a:gsLst>
                <a:lin ang="10800000" scaled="1"/>
                <a:tileRect/>
              </a:gradFill>
              <a:ln w="25400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latinLnBrk="0" hangingPunct="1"/>
                <a:endParaRPr kumimoji="0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3" name="Chevron 12"/>
              <p:cNvSpPr/>
              <p:nvPr userDrawn="1"/>
            </p:nvSpPr>
            <p:spPr>
              <a:xfrm flipH="1">
                <a:off x="8767248" y="6355150"/>
                <a:ext cx="249884" cy="360000"/>
              </a:xfrm>
              <a:prstGeom prst="chevro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1"/>
                  </a:gs>
                  <a:gs pos="100000">
                    <a:schemeClr val="accent1">
                      <a:shade val="75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latinLnBrk="0" hangingPunct="1"/>
                <a:endParaRPr kumimoji="0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14" name="Chevron 13"/>
              <p:cNvSpPr/>
              <p:nvPr userDrawn="1"/>
            </p:nvSpPr>
            <p:spPr>
              <a:xfrm flipH="1">
                <a:off x="8894116" y="6355000"/>
                <a:ext cx="249884" cy="360000"/>
              </a:xfrm>
              <a:prstGeom prst="chevron">
                <a:avLst>
                  <a:gd name="adj" fmla="val 50000"/>
                </a:avLst>
              </a:prstGeom>
              <a:gradFill flip="none" rotWithShape="1">
                <a:gsLst>
                  <a:gs pos="0">
                    <a:schemeClr val="accent1">
                      <a:shade val="75000"/>
                    </a:schemeClr>
                  </a:gs>
                  <a:gs pos="100000">
                    <a:schemeClr val="accent1">
                      <a:shade val="50000"/>
                      <a:shade val="20000"/>
                    </a:schemeClr>
                  </a:gs>
                </a:gsLst>
                <a:lin ang="10800000" scaled="1"/>
                <a:tileRect/>
              </a:gradFill>
              <a:ln w="25400" cap="flat" cmpd="sng" algn="ctr">
                <a:noFill/>
                <a:prstDash val="solid"/>
              </a:ln>
            </p:spPr>
            <p:style>
              <a:lnRef idx="2">
                <a:schemeClr val="accent1"/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latinLnBrk="0" hangingPunct="1"/>
                <a:endParaRPr kumimoji="0"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rtlCol="0" anchor="ctr">
            <a:normAutofit/>
            <a:scene3d>
              <a:camera prst="orthographicFront"/>
              <a:lightRig rig="threePt" dir="tl">
                <a:rot lat="0" lon="0" rev="7200000"/>
              </a:lightRig>
            </a:scene3d>
            <a:sp3d contourW="6350">
              <a:contourClr>
                <a:schemeClr val="accent1"/>
              </a:contourClr>
            </a:sp3d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570000"/>
            <a:ext cx="1643042" cy="288000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5ABE5-FAB9-4D53-87CD-B84C1436FDD9}" type="datetimeFigureOut">
              <a:rPr lang="es-ES" smtClean="0"/>
              <a:t>06/05/2015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43042" y="6570000"/>
            <a:ext cx="4214842" cy="288000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sz="1200">
                <a:solidFill>
                  <a:schemeClr val="tx1">
                    <a:tint val="8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72528" y="6570000"/>
            <a:ext cx="571472" cy="288000"/>
          </a:xfrm>
          <a:prstGeom prst="rect">
            <a:avLst/>
          </a:prstGeom>
        </p:spPr>
        <p:txBody>
          <a:bodyPr vert="horz" rtlCol="0" anchor="ctr"/>
          <a:lstStyle>
            <a:lvl1pPr algn="ct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</a:lstStyle>
          <a:p>
            <a:fld id="{4AFD2C1E-9857-4D5D-94F0-131AA90AAAA8}" type="slidenum">
              <a:rPr lang="es-ES" smtClean="0"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ctr" rtl="0" eaLnBrk="1" latinLnBrk="0" hangingPunct="1">
        <a:spcBef>
          <a:spcPct val="0"/>
        </a:spcBef>
        <a:buNone/>
        <a:defRPr kumimoji="0" lang="zh-CN" altLang="en-US" sz="4400" b="1" kern="1200" dirty="0">
          <a:ln w="11430"/>
          <a:gradFill flip="none" rotWithShape="1">
            <a:gsLst>
              <a:gs pos="0">
                <a:schemeClr val="accent2"/>
              </a:gs>
              <a:gs pos="45000">
                <a:schemeClr val="accent2">
                  <a:tint val="60000"/>
                </a:schemeClr>
              </a:gs>
              <a:gs pos="90000">
                <a:schemeClr val="accent2">
                  <a:tint val="40000"/>
                </a:schemeClr>
              </a:gs>
              <a:gs pos="100000">
                <a:schemeClr val="accent2">
                  <a:tint val="20000"/>
                </a:schemeClr>
              </a:gs>
            </a:gsLst>
            <a:lin ang="5400000" scaled="1"/>
            <a:tileRect/>
          </a:gradFill>
          <a:effectLst>
            <a:outerShdw blurRad="44450" dist="41910" dir="3600000" algn="tl">
              <a:srgbClr val="000000">
                <a:alpha val="50000"/>
              </a:srgbClr>
            </a:outerShdw>
          </a:effectLst>
          <a:latin typeface="+mj-lt"/>
          <a:ea typeface="+mj-ea"/>
          <a:cs typeface="+mj-cs"/>
        </a:defRPr>
      </a:lvl1pPr>
      <a:lvl2pPr eaLnBrk="1" latinLnBrk="0" hangingPunct="1">
        <a:defRPr kumimoji="0">
          <a:solidFill>
            <a:schemeClr val="tx2"/>
          </a:solidFill>
        </a:defRPr>
      </a:lvl2pPr>
      <a:lvl3pPr eaLnBrk="1" latinLnBrk="0" hangingPunct="1">
        <a:defRPr kumimoji="0">
          <a:solidFill>
            <a:schemeClr val="tx2"/>
          </a:solidFill>
        </a:defRPr>
      </a:lvl3pPr>
      <a:lvl4pPr eaLnBrk="1" latinLnBrk="0" hangingPunct="1">
        <a:defRPr kumimoji="0">
          <a:solidFill>
            <a:schemeClr val="tx2"/>
          </a:solidFill>
        </a:defRPr>
      </a:lvl4pPr>
      <a:lvl5pPr eaLnBrk="1" latinLnBrk="0" hangingPunct="1">
        <a:defRPr kumimoji="0">
          <a:solidFill>
            <a:schemeClr val="tx2"/>
          </a:solidFill>
        </a:defRPr>
      </a:lvl5pPr>
      <a:lvl6pPr eaLnBrk="1" latinLnBrk="0" hangingPunct="1">
        <a:defRPr kumimoji="0">
          <a:solidFill>
            <a:schemeClr val="tx2"/>
          </a:solidFill>
        </a:defRPr>
      </a:lvl6pPr>
      <a:lvl7pPr eaLnBrk="1" latinLnBrk="0" hangingPunct="1">
        <a:defRPr kumimoji="0">
          <a:solidFill>
            <a:schemeClr val="tx2"/>
          </a:solidFill>
        </a:defRPr>
      </a:lvl7pPr>
      <a:lvl8pPr eaLnBrk="1" latinLnBrk="0" hangingPunct="1">
        <a:defRPr kumimoji="0">
          <a:solidFill>
            <a:schemeClr val="tx2"/>
          </a:solidFill>
        </a:defRPr>
      </a:lvl8pPr>
      <a:lvl9pPr eaLnBrk="1" latinLnBrk="0" hangingPunct="1">
        <a:defRPr kumimoji="0">
          <a:solidFill>
            <a:schemeClr val="tx2"/>
          </a:solidFill>
        </a:defRPr>
      </a:lvl9pPr>
    </p:titleStyle>
    <p:bodyStyle>
      <a:lvl1pPr marL="342900" indent="-342900" algn="l" rtl="0" eaLnBrk="1" latinLnBrk="0" hangingPunct="1">
        <a:spcBef>
          <a:spcPct val="20000"/>
        </a:spcBef>
        <a:buClr>
          <a:schemeClr val="tx2"/>
        </a:buClr>
        <a:buSzPct val="50000"/>
        <a:buFont typeface="Wingdings 2"/>
        <a:buChar char="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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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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tx2"/>
        </a:buClr>
        <a:buSzPct val="60000"/>
        <a:buFont typeface="Wingdings 2"/>
        <a:buChar char="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hyperlink" Target="Fotos%20presentaci&#243;n/Hipervinculos/Indicadores%20Ambientales.pptx" TargetMode="Externa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Fotos%20presentaci&#243;n/Hipervinculos/Almohadillas.pptx" TargetMode="External"/><Relationship Id="rId2" Type="http://schemas.openxmlformats.org/officeDocument/2006/relationships/hyperlink" Target="Fotos%20presentaci&#243;n/Hipervinculos/Adoquines%20Ecol&#243;gicos.pptx" TargetMode="Externa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Fotos%20presentaci&#243;n/Hipervinculos/Matriz%20de%20Monitoreo%20Ejemplo.pptx" TargetMode="Externa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jc_sukin\Desktop\Fotos presentación\Mayo 2014 (9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9571" y="2977979"/>
            <a:ext cx="9680995" cy="3259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39552" y="2924944"/>
            <a:ext cx="8208912" cy="1963189"/>
          </a:xfrm>
          <a:noFill/>
        </p:spPr>
        <p:txBody>
          <a:bodyPr>
            <a:noAutofit/>
          </a:bodyPr>
          <a:lstStyle/>
          <a:p>
            <a:r>
              <a:rPr lang="es-ES" sz="2400" dirty="0">
                <a:solidFill>
                  <a:srgbClr val="800000"/>
                </a:solidFill>
              </a:rPr>
              <a:t>TEMA: “DETERMINACIÓN DE CAPACIDAD DE CARGA, Y PROPUESTA DE MONITOREO DE IMPACTOS DEL TURISMO, PARA LA ZONA ALTA DE LA RESERVA ECOLÓGICA ANTISANA, CANTÓN ARCHIDONA, PROVINCIA DE NAPO”.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61256" y="1412776"/>
            <a:ext cx="8208912" cy="1080120"/>
          </a:xfrm>
        </p:spPr>
        <p:txBody>
          <a:bodyPr>
            <a:noAutofit/>
          </a:bodyPr>
          <a:lstStyle/>
          <a:p>
            <a:pPr algn="ctr">
              <a:spcBef>
                <a:spcPct val="0"/>
              </a:spcBef>
            </a:pPr>
            <a:r>
              <a:rPr lang="es-ES" altLang="en-US" sz="2400" b="1" dirty="0">
                <a:ln w="11430"/>
                <a:gradFill flip="none" rotWithShape="1">
                  <a:gsLst>
                    <a:gs pos="0">
                      <a:schemeClr val="accent2"/>
                    </a:gs>
                    <a:gs pos="45000">
                      <a:schemeClr val="accent2">
                        <a:tint val="60000"/>
                      </a:schemeClr>
                    </a:gs>
                    <a:gs pos="90000">
                      <a:schemeClr val="accent2">
                        <a:tint val="40000"/>
                      </a:schemeClr>
                    </a:gs>
                    <a:gs pos="100000">
                      <a:schemeClr val="accent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4450" dist="41910" dir="360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</a:rPr>
              <a:t>TESIS PRESENTADA PARA OBTENER EL TÍTULO DE</a:t>
            </a:r>
          </a:p>
          <a:p>
            <a:pPr algn="ctr">
              <a:spcBef>
                <a:spcPct val="0"/>
              </a:spcBef>
            </a:pPr>
            <a:r>
              <a:rPr lang="es-ES" altLang="en-US" sz="2400" b="1" dirty="0">
                <a:ln w="11430"/>
                <a:gradFill flip="none" rotWithShape="1">
                  <a:gsLst>
                    <a:gs pos="0">
                      <a:schemeClr val="accent2"/>
                    </a:gs>
                    <a:gs pos="45000">
                      <a:schemeClr val="accent2">
                        <a:tint val="60000"/>
                      </a:schemeClr>
                    </a:gs>
                    <a:gs pos="90000">
                      <a:schemeClr val="accent2">
                        <a:tint val="40000"/>
                      </a:schemeClr>
                    </a:gs>
                    <a:gs pos="100000">
                      <a:schemeClr val="accent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4450" dist="41910" dir="360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</a:rPr>
              <a:t>MAGISTER EN SISTEMAS DE GESTIÓN AMBIENTAL</a:t>
            </a:r>
          </a:p>
        </p:txBody>
      </p:sp>
      <p:pic>
        <p:nvPicPr>
          <p:cNvPr id="8" name="7 Imagen" descr="C:\Users\JICA 108\SkyDrive\Posibles Temas de Tesis\Desarrollo de la Capitulación\LOGO-PRINCIPAL-ESPE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12" y="152400"/>
            <a:ext cx="3787775" cy="97917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6 Imagen" descr="Reantisana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52400"/>
            <a:ext cx="1028623" cy="979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867409" y="5386981"/>
            <a:ext cx="48470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b="1" dirty="0">
                <a:solidFill>
                  <a:schemeClr val="bg1">
                    <a:lumMod val="95000"/>
                  </a:schemeClr>
                </a:solidFill>
              </a:rPr>
              <a:t>Autor: Ing. Juan Carlos Chávez </a:t>
            </a:r>
            <a:r>
              <a:rPr lang="es-EC" b="1" dirty="0" smtClean="0">
                <a:solidFill>
                  <a:schemeClr val="bg1">
                    <a:lumMod val="95000"/>
                  </a:schemeClr>
                </a:solidFill>
              </a:rPr>
              <a:t>Cabrera</a:t>
            </a:r>
            <a:endParaRPr lang="es-ES" dirty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es-EC" b="1" dirty="0">
                <a:solidFill>
                  <a:schemeClr val="bg1">
                    <a:lumMod val="95000"/>
                  </a:schemeClr>
                </a:solidFill>
              </a:rPr>
              <a:t>Director de Tesis: Dr. Fabián Rodríguez Ph.D.</a:t>
            </a:r>
            <a:endParaRPr lang="es-ES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1806650" y="6211669"/>
            <a:ext cx="496855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fld id="{4D8D1A79-8E49-4AF3-8673-03B9F95A3001}" type="datetime2">
              <a:rPr lang="es-ES_tradnl" b="1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miércoles, 06 de mayo de 2015</a:t>
            </a:fld>
            <a:endParaRPr lang="es-ES_tradnl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b="1" dirty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fld id="{D29DC063-4CF8-4CE0-91FE-4D1A957442A4}" type="datetime10">
              <a:rPr lang="fr-FR" b="1" smtClean="0">
                <a:solidFill>
                  <a:schemeClr val="accent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t>13:50</a:t>
            </a:fld>
            <a:endParaRPr lang="es-ES" b="1" dirty="0">
              <a:solidFill>
                <a:schemeClr val="accent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4256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>
            <a:spLocks noGrp="1"/>
          </p:cNvSpPr>
          <p:nvPr>
            <p:ph type="title"/>
          </p:nvPr>
        </p:nvSpPr>
        <p:spPr>
          <a:xfrm>
            <a:off x="374848" y="476672"/>
            <a:ext cx="8229600" cy="1143000"/>
          </a:xfrm>
        </p:spPr>
        <p:txBody>
          <a:bodyPr>
            <a:normAutofit/>
          </a:bodyPr>
          <a:lstStyle/>
          <a:p>
            <a:r>
              <a:rPr lang="es-ES" altLang="en-US" dirty="0"/>
              <a:t>Capacidad de Carga Real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90599" y="2214339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b="1" dirty="0">
                <a:latin typeface="Arial" pitchFamily="34" charset="0"/>
                <a:cs typeface="Arial" pitchFamily="34" charset="0"/>
              </a:rPr>
              <a:t>F</a:t>
            </a:r>
            <a:r>
              <a:rPr lang="es-EC" b="1" dirty="0" smtClean="0">
                <a:latin typeface="Arial" pitchFamily="34" charset="0"/>
                <a:cs typeface="Arial" pitchFamily="34" charset="0"/>
              </a:rPr>
              <a:t>actores </a:t>
            </a:r>
            <a:r>
              <a:rPr lang="es-EC" b="1" dirty="0">
                <a:latin typeface="Arial" pitchFamily="34" charset="0"/>
                <a:cs typeface="Arial" pitchFamily="34" charset="0"/>
              </a:rPr>
              <a:t>externos </a:t>
            </a:r>
            <a:r>
              <a:rPr lang="es-EC" dirty="0">
                <a:latin typeface="Arial" pitchFamily="34" charset="0"/>
                <a:cs typeface="Arial" pitchFamily="34" charset="0"/>
              </a:rPr>
              <a:t>que actúan de manera directa sobre la capacidad que tiene un </a:t>
            </a:r>
            <a:r>
              <a:rPr lang="es-EC" dirty="0" smtClean="0">
                <a:latin typeface="Arial" pitchFamily="34" charset="0"/>
                <a:cs typeface="Arial" pitchFamily="34" charset="0"/>
              </a:rPr>
              <a:t>sendero, para </a:t>
            </a:r>
            <a:r>
              <a:rPr lang="es-EC" b="1" dirty="0">
                <a:latin typeface="Arial" pitchFamily="34" charset="0"/>
                <a:cs typeface="Arial" pitchFamily="34" charset="0"/>
              </a:rPr>
              <a:t>soportar una determinada cantidad de personas</a:t>
            </a:r>
            <a:r>
              <a:rPr lang="es-EC" dirty="0">
                <a:latin typeface="Arial" pitchFamily="34" charset="0"/>
                <a:cs typeface="Arial" pitchFamily="34" charset="0"/>
              </a:rPr>
              <a:t>. </a:t>
            </a:r>
            <a:endParaRPr lang="es-EC" dirty="0" smtClean="0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5 Rectángulo"/>
              <p:cNvSpPr/>
              <p:nvPr/>
            </p:nvSpPr>
            <p:spPr>
              <a:xfrm>
                <a:off x="2493115" y="3284984"/>
                <a:ext cx="386977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latin typeface="Cambria Math"/>
                        </a:rPr>
                        <m:t>𝐶𝐶𝑅</m:t>
                      </m:r>
                      <m:r>
                        <a:rPr lang="es-ES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s-ES">
                          <a:latin typeface="Cambria Math"/>
                        </a:rPr>
                        <m:t>CCF</m:t>
                      </m:r>
                      <m:r>
                        <a:rPr lang="es-ES">
                          <a:latin typeface="Cambria Math"/>
                        </a:rPr>
                        <m:t> </m:t>
                      </m:r>
                      <m:r>
                        <a:rPr lang="es-ES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s-E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/>
                            </a:rPr>
                            <m:t>𝐹𝐶</m:t>
                          </m:r>
                        </m:e>
                        <m:sub>
                          <m:r>
                            <a:rPr lang="es-ES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a:rPr lang="es-ES" i="1">
                          <a:latin typeface="Cambria Math"/>
                        </a:rPr>
                        <m:t> ∗</m:t>
                      </m:r>
                      <m:sSub>
                        <m:sSubPr>
                          <m:ctrlPr>
                            <a:rPr lang="es-E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/>
                            </a:rPr>
                            <m:t>𝐹𝐶</m:t>
                          </m:r>
                        </m:e>
                        <m:sub>
                          <m:r>
                            <a:rPr lang="es-ES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a:rPr lang="es-ES" i="1">
                          <a:latin typeface="Cambria Math"/>
                        </a:rPr>
                        <m:t>∗</m:t>
                      </m:r>
                      <m:sSub>
                        <m:sSubPr>
                          <m:ctrlPr>
                            <a:rPr lang="es-ES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s-ES" i="1">
                              <a:latin typeface="Cambria Math"/>
                            </a:rPr>
                            <m:t>𝐹𝐶</m:t>
                          </m:r>
                        </m:e>
                        <m:sub>
                          <m:r>
                            <a:rPr lang="es-ES" i="1">
                              <a:latin typeface="Cambria Math"/>
                            </a:rPr>
                            <m:t>3</m:t>
                          </m:r>
                        </m:sub>
                      </m:sSub>
                      <m:r>
                        <a:rPr lang="es-ES" i="1">
                          <a:latin typeface="Cambria Math"/>
                        </a:rPr>
                        <m:t>………</m:t>
                      </m:r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6" name="5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3115" y="3284984"/>
                <a:ext cx="3869777" cy="369332"/>
              </a:xfrm>
              <a:prstGeom prst="rect">
                <a:avLst/>
              </a:prstGeom>
              <a:blipFill rotWithShape="1">
                <a:blip r:embed="rId2"/>
                <a:stretch>
                  <a:fillRect b="-1667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6 Rectángulo"/>
              <p:cNvSpPr/>
              <p:nvPr/>
            </p:nvSpPr>
            <p:spPr>
              <a:xfrm>
                <a:off x="3699875" y="5373216"/>
                <a:ext cx="1486304" cy="61831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latin typeface="Cambria Math"/>
                        </a:rPr>
                        <m:t>𝐹𝐶</m:t>
                      </m:r>
                      <m:r>
                        <a:rPr lang="es-ES">
                          <a:latin typeface="Cambria Math"/>
                        </a:rPr>
                        <m:t>=1</m:t>
                      </m:r>
                      <m:r>
                        <a:rPr lang="es-ES" i="1">
                          <a:latin typeface="Cambria Math"/>
                        </a:rPr>
                        <m:t>−</m:t>
                      </m:r>
                      <m:f>
                        <m:fPr>
                          <m:ctrlPr>
                            <a:rPr lang="es-ES" i="1">
                              <a:latin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s-ES">
                              <a:latin typeface="Cambria Math"/>
                            </a:rPr>
                            <m:t>Ml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s-ES">
                              <a:latin typeface="Cambria Math"/>
                            </a:rPr>
                            <m:t>Mt</m:t>
                          </m:r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7" name="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9875" y="5373216"/>
                <a:ext cx="1486304" cy="61831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7 Rectángulo"/>
          <p:cNvSpPr/>
          <p:nvPr/>
        </p:nvSpPr>
        <p:spPr>
          <a:xfrm>
            <a:off x="590599" y="4190591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>
                <a:latin typeface="Arial" pitchFamily="34" charset="0"/>
                <a:cs typeface="Arial" pitchFamily="34" charset="0"/>
              </a:rPr>
              <a:t>Los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factores de corrección </a:t>
            </a:r>
            <a:r>
              <a:rPr lang="es-ES" dirty="0">
                <a:latin typeface="Arial" pitchFamily="34" charset="0"/>
                <a:cs typeface="Arial" pitchFamily="34" charset="0"/>
              </a:rPr>
              <a:t>(FC)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son tantos como factores limitantes se identifiquen</a:t>
            </a:r>
            <a:r>
              <a:rPr lang="es-ES" dirty="0">
                <a:latin typeface="Arial" pitchFamily="34" charset="0"/>
                <a:cs typeface="Arial" pitchFamily="34" charset="0"/>
              </a:rPr>
              <a:t> para el normal desarrollo de la actividad turística en un lugar, sendero</a:t>
            </a:r>
            <a:r>
              <a:rPr lang="es-E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4399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Factores </a:t>
            </a:r>
            <a:r>
              <a:rPr lang="es-ES" dirty="0"/>
              <a:t>de Corrección</a:t>
            </a:r>
          </a:p>
        </p:txBody>
      </p:sp>
      <p:sp>
        <p:nvSpPr>
          <p:cNvPr id="3" name="2 Rectángulo"/>
          <p:cNvSpPr/>
          <p:nvPr/>
        </p:nvSpPr>
        <p:spPr>
          <a:xfrm>
            <a:off x="251520" y="1916832"/>
            <a:ext cx="8096175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 Social (Fcs)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(periodos de tiempo, número de personas por grupo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);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Factores </a:t>
            </a:r>
            <a:r>
              <a:rPr lang="es-ES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físicos y </a:t>
            </a:r>
            <a:r>
              <a:rPr lang="es-ES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ambientales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Pendiente;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_tradnl" dirty="0" smtClean="0">
                <a:latin typeface="Arial" pitchFamily="34" charset="0"/>
                <a:cs typeface="Arial" pitchFamily="34" charset="0"/>
              </a:rPr>
              <a:t>Erodabilidad;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_tradnl" dirty="0" smtClean="0">
                <a:latin typeface="Arial" pitchFamily="34" charset="0"/>
                <a:cs typeface="Arial" pitchFamily="34" charset="0"/>
              </a:rPr>
              <a:t>Accesibilidad;</a:t>
            </a:r>
            <a:endParaRPr lang="es-ES" dirty="0">
              <a:latin typeface="Arial" pitchFamily="34" charset="0"/>
              <a:cs typeface="Arial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Anegamiento;</a:t>
            </a:r>
            <a:endParaRPr lang="es-ES" dirty="0">
              <a:latin typeface="Arial" pitchFamily="34" charset="0"/>
              <a:cs typeface="Arial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>
                <a:latin typeface="Arial" pitchFamily="34" charset="0"/>
                <a:cs typeface="Arial" pitchFamily="34" charset="0"/>
              </a:rPr>
              <a:t>Deterioro de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Flora;</a:t>
            </a:r>
            <a:endParaRPr lang="es-ES" dirty="0">
              <a:latin typeface="Arial" pitchFamily="34" charset="0"/>
              <a:cs typeface="Arial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Precipitación;</a:t>
            </a:r>
            <a:endParaRPr lang="es-ES" dirty="0">
              <a:latin typeface="Arial" pitchFamily="34" charset="0"/>
              <a:cs typeface="Arial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Heliofanía;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_tradnl" b="1" dirty="0" smtClean="0">
                <a:latin typeface="Arial" pitchFamily="34" charset="0"/>
                <a:cs typeface="Arial" pitchFamily="34" charset="0"/>
              </a:rPr>
              <a:t>Factor de Compactación del Suelo</a:t>
            </a:r>
            <a:r>
              <a:rPr lang="es-ES_tradnl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b="1" dirty="0" smtClean="0">
                <a:latin typeface="Arial" pitchFamily="34" charset="0"/>
                <a:cs typeface="Arial" pitchFamily="34" charset="0"/>
              </a:rPr>
              <a:t>Factor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Pérdida de Nutrientes en el </a:t>
            </a:r>
            <a:r>
              <a:rPr lang="es-ES" b="1" dirty="0" smtClean="0">
                <a:latin typeface="Arial" pitchFamily="34" charset="0"/>
                <a:cs typeface="Arial" pitchFamily="34" charset="0"/>
              </a:rPr>
              <a:t>Suelo;</a:t>
            </a:r>
            <a:endParaRPr lang="es-ES" b="1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Factores </a:t>
            </a:r>
            <a:r>
              <a:rPr lang="es-ES" b="1" dirty="0" smtClean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biológicos</a:t>
            </a:r>
            <a:r>
              <a:rPr lang="es-ES" dirty="0">
                <a:latin typeface="Arial" pitchFamily="34" charset="0"/>
                <a:cs typeface="Arial" pitchFamily="34" charset="0"/>
              </a:rPr>
              <a:t>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Flora;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_tradnl" dirty="0" smtClean="0">
                <a:latin typeface="Arial" pitchFamily="34" charset="0"/>
                <a:cs typeface="Arial" pitchFamily="34" charset="0"/>
              </a:rPr>
              <a:t>Fauna (Herpetofauna, Avifauna, Mastofauna);</a:t>
            </a:r>
            <a:endParaRPr lang="es-ES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E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146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67544" y="332656"/>
            <a:ext cx="8229600" cy="1143000"/>
          </a:xfrm>
        </p:spPr>
        <p:txBody>
          <a:bodyPr>
            <a:normAutofit/>
          </a:bodyPr>
          <a:lstStyle/>
          <a:p>
            <a:pPr lvl="1" algn="ctr" rtl="0">
              <a:spcBef>
                <a:spcPct val="0"/>
              </a:spcBef>
            </a:pPr>
            <a:r>
              <a:rPr lang="es-EC" altLang="en-US" sz="4400" b="1" kern="1200" dirty="0">
                <a:ln w="11430"/>
                <a:gradFill flip="none" rotWithShape="1">
                  <a:gsLst>
                    <a:gs pos="0">
                      <a:schemeClr val="accent2"/>
                    </a:gs>
                    <a:gs pos="45000">
                      <a:schemeClr val="accent2">
                        <a:tint val="60000"/>
                      </a:schemeClr>
                    </a:gs>
                    <a:gs pos="90000">
                      <a:schemeClr val="accent2">
                        <a:tint val="40000"/>
                      </a:schemeClr>
                    </a:gs>
                    <a:gs pos="100000">
                      <a:schemeClr val="accent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4450" dist="41910" dir="360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</a:rPr>
              <a:t>Factor Social</a:t>
            </a:r>
            <a:endParaRPr lang="es-ES" altLang="en-US" sz="4400" b="1" kern="1200" dirty="0">
              <a:ln w="11430"/>
              <a:gradFill flip="none" rotWithShape="1">
                <a:gsLst>
                  <a:gs pos="0">
                    <a:schemeClr val="accent2"/>
                  </a:gs>
                  <a:gs pos="45000">
                    <a:schemeClr val="accent2">
                      <a:tint val="60000"/>
                    </a:schemeClr>
                  </a:gs>
                  <a:gs pos="90000">
                    <a:schemeClr val="accent2">
                      <a:tint val="40000"/>
                    </a:schemeClr>
                  </a:gs>
                  <a:gs pos="100000">
                    <a:schemeClr val="accent2">
                      <a:tint val="20000"/>
                    </a:schemeClr>
                  </a:gs>
                </a:gsLst>
                <a:lin ang="5400000" scaled="1"/>
                <a:tileRect/>
              </a:gradFill>
              <a:effectLst>
                <a:outerShdw blurRad="44450" dist="41910" dir="3600000" algn="tl">
                  <a:srgbClr val="000000">
                    <a:alpha val="5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sp>
        <p:nvSpPr>
          <p:cNvPr id="5" name="4 Marcador de contenido"/>
          <p:cNvSpPr>
            <a:spLocks noGrp="1"/>
          </p:cNvSpPr>
          <p:nvPr>
            <p:ph sz="half" idx="1"/>
          </p:nvPr>
        </p:nvSpPr>
        <p:spPr>
          <a:xfrm>
            <a:off x="395536" y="1628800"/>
            <a:ext cx="40386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indent="0">
              <a:buNone/>
            </a:pPr>
            <a:endParaRPr lang="es-ES" sz="1800" dirty="0" smtClean="0">
              <a:latin typeface="Arial" pitchFamily="34" charset="0"/>
              <a:cs typeface="Arial" pitchFamily="34" charset="0"/>
            </a:endParaRPr>
          </a:p>
          <a:p>
            <a:r>
              <a:rPr lang="es-EC" sz="1800" b="1" dirty="0" smtClean="0">
                <a:latin typeface="Arial" pitchFamily="34" charset="0"/>
                <a:cs typeface="Arial" pitchFamily="34" charset="0"/>
              </a:rPr>
              <a:t>10 personas por cada sendero </a:t>
            </a:r>
          </a:p>
          <a:p>
            <a:endParaRPr lang="es-EC" sz="1800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" sz="1800" dirty="0" smtClean="0">
                <a:latin typeface="Arial" pitchFamily="34" charset="0"/>
                <a:cs typeface="Arial" pitchFamily="34" charset="0"/>
              </a:rPr>
              <a:t>Otro limitante </a:t>
            </a:r>
            <a:r>
              <a:rPr lang="es-ES" sz="1800" dirty="0">
                <a:latin typeface="Arial" pitchFamily="34" charset="0"/>
                <a:cs typeface="Arial" pitchFamily="34" charset="0"/>
              </a:rPr>
              <a:t>para el ingreso de 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visitantes, </a:t>
            </a:r>
            <a:r>
              <a:rPr lang="es-ES" sz="1800" dirty="0">
                <a:latin typeface="Arial" pitchFamily="34" charset="0"/>
                <a:cs typeface="Arial" pitchFamily="34" charset="0"/>
              </a:rPr>
              <a:t>es el </a:t>
            </a:r>
            <a:r>
              <a:rPr lang="es-ES" sz="1800" b="1" dirty="0">
                <a:latin typeface="Arial" pitchFamily="34" charset="0"/>
                <a:cs typeface="Arial" pitchFamily="34" charset="0"/>
              </a:rPr>
              <a:t>espacio requerido entre grupos</a:t>
            </a:r>
            <a:r>
              <a:rPr lang="es-ES" sz="1800" dirty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es-EC" sz="1800" dirty="0">
              <a:latin typeface="Arial" pitchFamily="34" charset="0"/>
              <a:cs typeface="Arial" pitchFamily="34" charset="0"/>
            </a:endParaRPr>
          </a:p>
          <a:p>
            <a:r>
              <a:rPr lang="es-ES" sz="1800" b="1" dirty="0">
                <a:latin typeface="Arial" pitchFamily="34" charset="0"/>
                <a:cs typeface="Arial" pitchFamily="34" charset="0"/>
              </a:rPr>
              <a:t>Evitar aglomeraciones e inconvenientes</a:t>
            </a:r>
            <a:r>
              <a:rPr lang="es-ES" sz="1800" dirty="0">
                <a:latin typeface="Arial" pitchFamily="34" charset="0"/>
                <a:cs typeface="Arial" pitchFamily="34" charset="0"/>
              </a:rPr>
              <a:t> en el flujo de turistas</a:t>
            </a:r>
            <a:endParaRPr lang="es-EC" sz="1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jc_sukin\Desktop\Fotos presentación\Abril 2013 (5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131" y="1772816"/>
            <a:ext cx="4648869" cy="3100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3 Rectángulo"/>
              <p:cNvSpPr/>
              <p:nvPr/>
            </p:nvSpPr>
            <p:spPr>
              <a:xfrm>
                <a:off x="1907704" y="5301208"/>
                <a:ext cx="1157689" cy="610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latin typeface="Cambria Math"/>
                        </a:rPr>
                        <m:t>𝑁𝐺</m:t>
                      </m:r>
                      <m:r>
                        <a:rPr lang="es-ES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S" i="1">
                              <a:latin typeface="Cambria Math"/>
                            </a:rPr>
                            <m:t>𝐿𝑇</m:t>
                          </m:r>
                        </m:num>
                        <m:den>
                          <m:r>
                            <a:rPr lang="es-ES" i="1">
                              <a:latin typeface="Cambria Math"/>
                            </a:rPr>
                            <m:t>𝐷𝐺</m:t>
                          </m:r>
                        </m:den>
                      </m:f>
                    </m:oMath>
                  </m:oMathPara>
                </a14:m>
                <a:endParaRPr lang="es-ES" dirty="0"/>
              </a:p>
            </p:txBody>
          </p:sp>
        </mc:Choice>
        <mc:Fallback xmlns="">
          <p:sp>
            <p:nvSpPr>
              <p:cNvPr id="4" name="3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7704" y="5301208"/>
                <a:ext cx="1157689" cy="610936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68111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77280" y="448632"/>
            <a:ext cx="8229600" cy="1143000"/>
          </a:xfrm>
        </p:spPr>
        <p:txBody>
          <a:bodyPr>
            <a:normAutofit fontScale="90000"/>
          </a:bodyPr>
          <a:lstStyle/>
          <a:p>
            <a:pPr lvl="1" algn="ctr" rtl="0">
              <a:spcBef>
                <a:spcPct val="0"/>
              </a:spcBef>
            </a:pPr>
            <a:r>
              <a:rPr lang="es-EC" altLang="en-US" sz="4400" b="1" kern="1200" dirty="0">
                <a:ln w="11430"/>
                <a:gradFill flip="none" rotWithShape="1">
                  <a:gsLst>
                    <a:gs pos="0">
                      <a:schemeClr val="accent2"/>
                    </a:gs>
                    <a:gs pos="45000">
                      <a:schemeClr val="accent2">
                        <a:tint val="60000"/>
                      </a:schemeClr>
                    </a:gs>
                    <a:gs pos="90000">
                      <a:schemeClr val="accent2">
                        <a:tint val="40000"/>
                      </a:schemeClr>
                    </a:gs>
                    <a:gs pos="100000">
                      <a:schemeClr val="accent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4450" dist="41910" dir="360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</a:rPr>
              <a:t>Factores Físicos y Ambientales</a:t>
            </a:r>
            <a:r>
              <a:rPr lang="es-ES" altLang="en-US" sz="2800" b="1" kern="1200" dirty="0">
                <a:ln w="11430"/>
                <a:solidFill>
                  <a:schemeClr val="tx1"/>
                </a:solidFill>
                <a:effectLst>
                  <a:outerShdw blurRad="44450" dist="41910" dir="360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  <a:t/>
            </a:r>
            <a:br>
              <a:rPr lang="es-ES" altLang="en-US" sz="2800" b="1" kern="1200" dirty="0">
                <a:ln w="11430"/>
                <a:solidFill>
                  <a:schemeClr val="tx1"/>
                </a:solidFill>
                <a:effectLst>
                  <a:outerShdw blurRad="44450" dist="41910" dir="360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ea typeface="+mj-ea"/>
                <a:cs typeface="Arial" pitchFamily="34" charset="0"/>
              </a:rPr>
            </a:br>
            <a:endParaRPr lang="es-ES" altLang="en-US" sz="2800" b="1" kern="1200" dirty="0">
              <a:ln w="11430"/>
              <a:solidFill>
                <a:schemeClr val="tx1"/>
              </a:solidFill>
              <a:effectLst>
                <a:outerShdw blurRad="44450" dist="41910" dir="360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8194" name="Picture 2" descr="C:\Users\jc_sukin\Desktop\Fotos presentación\Agosto 2014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298" y="4627188"/>
            <a:ext cx="1311455" cy="1857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jc_sukin\Desktop\Fotos presentación\Agosto 2014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66" y="4616910"/>
            <a:ext cx="2630734" cy="1867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jc_sukin\Desktop\Fotos presentación\Junio 2014 (3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627188"/>
            <a:ext cx="2630734" cy="1857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C:\Users\jc_sukin\Desktop\Fotos presentación\Nueva carpeta\20140913_14031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66" y="1988840"/>
            <a:ext cx="2536819" cy="178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1" name="Picture 9" descr="C:\Users\jc_sukin\Desktop\Fotos presentación\Nueva carpeta\20140913_15084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261" y="1988840"/>
            <a:ext cx="1341492" cy="178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C:\Users\jc_sukin\Desktop\Fotos presentación\Nueva carpeta\20140913_15323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2034" y="1988841"/>
            <a:ext cx="2384875" cy="178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3" name="Picture 11" descr="C:\Users\jc_sukin\Desktop\Fotos presentación\Nueva carpeta\20140913_15323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077" y="1988840"/>
            <a:ext cx="1341492" cy="178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C:\Users\jc_sukin\Desktop\Fotos presentación\Nueva carpeta\20140913_14033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378" y="4616909"/>
            <a:ext cx="1400790" cy="1867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7115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2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r>
              <a:rPr lang="es-E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 </a:t>
            </a:r>
            <a:br>
              <a:rPr lang="es-E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es-EC" sz="4000" dirty="0"/>
              <a:t>Factores Biológicos</a:t>
            </a:r>
            <a:r>
              <a:rPr lang="es-E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s-ES" sz="280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endParaRPr lang="es-ES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1207293"/>
            <a:ext cx="7787208" cy="4525963"/>
          </a:xfrm>
        </p:spPr>
        <p:txBody>
          <a:bodyPr>
            <a:normAutofit/>
          </a:bodyPr>
          <a:lstStyle/>
          <a:p>
            <a:pPr algn="just"/>
            <a:r>
              <a:rPr lang="es-ES" sz="1800" dirty="0" smtClean="0">
                <a:latin typeface="Arial" pitchFamily="34" charset="0"/>
                <a:cs typeface="Arial" pitchFamily="34" charset="0"/>
              </a:rPr>
              <a:t>No se realizó un </a:t>
            </a:r>
            <a:r>
              <a:rPr lang="es-ES" sz="1800" dirty="0">
                <a:latin typeface="Arial" pitchFamily="34" charset="0"/>
                <a:cs typeface="Arial" pitchFamily="34" charset="0"/>
              </a:rPr>
              <a:t>levantamiento de esta 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información, debido a todos los estudios existentes, únicamente el enfoque fue para darle un valor en base a información generada por otros estudios. Posteriormente se habló sobre </a:t>
            </a:r>
            <a:r>
              <a:rPr lang="es-ES" sz="1800" dirty="0">
                <a:latin typeface="Arial" pitchFamily="34" charset="0"/>
                <a:cs typeface="Arial" pitchFamily="34" charset="0"/>
              </a:rPr>
              <a:t>su influencia como factor limitante para el desarrollo de la actividad </a:t>
            </a:r>
            <a:r>
              <a:rPr lang="es-ES" sz="1800" dirty="0" smtClean="0">
                <a:latin typeface="Arial" pitchFamily="34" charset="0"/>
                <a:cs typeface="Arial" pitchFamily="34" charset="0"/>
              </a:rPr>
              <a:t>turística.</a:t>
            </a:r>
          </a:p>
          <a:p>
            <a:pPr marL="0" indent="0" algn="just">
              <a:buNone/>
            </a:pPr>
            <a:endParaRPr lang="es-ES" sz="1800" dirty="0" smtClean="0">
              <a:latin typeface="Arial" pitchFamily="34" charset="0"/>
              <a:cs typeface="Arial" pitchFamily="34" charset="0"/>
            </a:endParaRPr>
          </a:p>
          <a:p>
            <a:pPr marL="0" indent="0" algn="just">
              <a:buNone/>
            </a:pPr>
            <a:endParaRPr lang="es-ES" sz="1800" dirty="0"/>
          </a:p>
        </p:txBody>
      </p:sp>
      <p:pic>
        <p:nvPicPr>
          <p:cNvPr id="6" name="Picture 3" descr="C:\Users\jc_sukin\Desktop\Fotos presentación\Fauna (1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14415"/>
            <a:ext cx="2655288" cy="186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jc_sukin\Desktop\Fotos presentación\Junio 2014 (6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506" y="4653136"/>
            <a:ext cx="2655289" cy="186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jc_sukin\Desktop\Fotos presentación\Fauna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6" y="4655751"/>
            <a:ext cx="2658977" cy="186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jc_sukin\Desktop\Fotos presentación\Agosto 2014 (14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714415"/>
            <a:ext cx="2651611" cy="1869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jc_sukin\Desktop\Fotos presentación\Abril 2013 (32)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653136"/>
            <a:ext cx="2655288" cy="188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jc_sukin\Desktop\Fotos presentación\Abril 2013 (26)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2714415"/>
            <a:ext cx="2658977" cy="187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084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s-EC" altLang="en-US" sz="4400" b="1" kern="1200" dirty="0">
                <a:ln w="11430"/>
                <a:gradFill flip="none" rotWithShape="1">
                  <a:gsLst>
                    <a:gs pos="0">
                      <a:schemeClr val="accent2"/>
                    </a:gs>
                    <a:gs pos="45000">
                      <a:schemeClr val="accent2">
                        <a:tint val="60000"/>
                      </a:schemeClr>
                    </a:gs>
                    <a:gs pos="90000">
                      <a:schemeClr val="accent2">
                        <a:tint val="40000"/>
                      </a:schemeClr>
                    </a:gs>
                    <a:gs pos="100000">
                      <a:schemeClr val="accent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4450" dist="41910" dir="360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</a:rPr>
              <a:t>Capacidad de Manejo </a:t>
            </a:r>
            <a:r>
              <a:rPr lang="es-EC" altLang="en-US" sz="4400" b="1" kern="1200" dirty="0" smtClean="0">
                <a:ln w="11430"/>
                <a:gradFill flip="none" rotWithShape="1">
                  <a:gsLst>
                    <a:gs pos="0">
                      <a:schemeClr val="accent2"/>
                    </a:gs>
                    <a:gs pos="45000">
                      <a:schemeClr val="accent2">
                        <a:tint val="60000"/>
                      </a:schemeClr>
                    </a:gs>
                    <a:gs pos="90000">
                      <a:schemeClr val="accent2">
                        <a:tint val="40000"/>
                      </a:schemeClr>
                    </a:gs>
                    <a:gs pos="100000">
                      <a:schemeClr val="accent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4450" dist="41910" dir="360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</a:rPr>
              <a:t> (CM)</a:t>
            </a:r>
            <a:endParaRPr lang="es-ES" altLang="en-US" sz="4400" b="1" kern="1200" dirty="0">
              <a:ln w="11430"/>
              <a:gradFill flip="none" rotWithShape="1">
                <a:gsLst>
                  <a:gs pos="0">
                    <a:schemeClr val="accent2"/>
                  </a:gs>
                  <a:gs pos="45000">
                    <a:schemeClr val="accent2">
                      <a:tint val="60000"/>
                    </a:schemeClr>
                  </a:gs>
                  <a:gs pos="90000">
                    <a:schemeClr val="accent2">
                      <a:tint val="40000"/>
                    </a:schemeClr>
                  </a:gs>
                  <a:gs pos="100000">
                    <a:schemeClr val="accent2">
                      <a:tint val="20000"/>
                    </a:schemeClr>
                  </a:gs>
                </a:gsLst>
                <a:lin ang="5400000" scaled="1"/>
                <a:tileRect/>
              </a:gradFill>
              <a:effectLst>
                <a:outerShdw blurRad="44450" dist="41910" dir="3600000" algn="tl">
                  <a:srgbClr val="000000">
                    <a:alpha val="5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2 Rectángulo"/>
              <p:cNvSpPr/>
              <p:nvPr/>
            </p:nvSpPr>
            <p:spPr>
              <a:xfrm>
                <a:off x="735782" y="980728"/>
                <a:ext cx="7632848" cy="39554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 algn="just">
                  <a:buFont typeface="Arial" pitchFamily="34" charset="0"/>
                  <a:buChar char="•"/>
                </a:pPr>
                <a:r>
                  <a:rPr lang="es-ES" dirty="0">
                    <a:latin typeface="Arial" pitchFamily="34" charset="0"/>
                    <a:cs typeface="Arial" pitchFamily="34" charset="0"/>
                  </a:rPr>
                  <a:t>M</a:t>
                </a:r>
                <a:r>
                  <a:rPr lang="es-ES" dirty="0" smtClean="0">
                    <a:latin typeface="Arial" pitchFamily="34" charset="0"/>
                    <a:cs typeface="Arial" pitchFamily="34" charset="0"/>
                  </a:rPr>
                  <a:t>atriz que analiza la parte operativa del sendero.</a:t>
                </a:r>
              </a:p>
              <a:p>
                <a:pPr marL="285750" indent="-285750" algn="just">
                  <a:buFont typeface="Arial" pitchFamily="34" charset="0"/>
                  <a:buChar char="•"/>
                </a:pPr>
                <a:endParaRPr lang="es-ES" dirty="0">
                  <a:latin typeface="Arial" pitchFamily="34" charset="0"/>
                  <a:cs typeface="Arial" pitchFamily="34" charset="0"/>
                </a:endParaRPr>
              </a:p>
              <a:p>
                <a:pPr marL="285750" indent="-285750" algn="just">
                  <a:buFont typeface="Arial" pitchFamily="34" charset="0"/>
                  <a:buChar char="•"/>
                </a:pPr>
                <a:r>
                  <a:rPr lang="es-ES" b="1" dirty="0" smtClean="0">
                    <a:latin typeface="Arial" pitchFamily="34" charset="0"/>
                    <a:cs typeface="Arial" pitchFamily="34" charset="0"/>
                  </a:rPr>
                  <a:t>Infraestructura</a:t>
                </a:r>
                <a:r>
                  <a:rPr lang="es-ES" dirty="0" smtClean="0">
                    <a:latin typeface="Arial" pitchFamily="34" charset="0"/>
                    <a:cs typeface="Arial" pitchFamily="34" charset="0"/>
                  </a:rPr>
                  <a:t> (Baños, caminería, guardianía, centro de interpretación, estación meteorológica, mirador, parqueadero, puentes, refugio, restaurante, señalización, entre otros) ; </a:t>
                </a:r>
              </a:p>
              <a:p>
                <a:pPr marL="285750" indent="-285750" algn="just">
                  <a:buFont typeface="Arial" pitchFamily="34" charset="0"/>
                  <a:buChar char="•"/>
                </a:pPr>
                <a:r>
                  <a:rPr lang="es-ES" b="1" dirty="0" smtClean="0">
                    <a:latin typeface="Arial" pitchFamily="34" charset="0"/>
                    <a:cs typeface="Arial" pitchFamily="34" charset="0"/>
                  </a:rPr>
                  <a:t>Equipamiento</a:t>
                </a:r>
                <a:r>
                  <a:rPr lang="es-ES" dirty="0" smtClean="0">
                    <a:latin typeface="Arial" pitchFamily="34" charset="0"/>
                    <a:cs typeface="Arial" pitchFamily="34" charset="0"/>
                  </a:rPr>
                  <a:t> (Botiquín, Extintor, Radio, Teléfono, Vehículos); y,</a:t>
                </a:r>
              </a:p>
              <a:p>
                <a:pPr marL="285750" indent="-285750" algn="just">
                  <a:buFont typeface="Arial" pitchFamily="34" charset="0"/>
                  <a:buChar char="•"/>
                </a:pPr>
                <a:r>
                  <a:rPr lang="es-ES" b="1" dirty="0" smtClean="0">
                    <a:latin typeface="Arial" pitchFamily="34" charset="0"/>
                    <a:cs typeface="Arial" pitchFamily="34" charset="0"/>
                  </a:rPr>
                  <a:t>Personal</a:t>
                </a:r>
                <a:r>
                  <a:rPr lang="es-ES" dirty="0" smtClean="0">
                    <a:latin typeface="Arial" pitchFamily="34" charset="0"/>
                    <a:cs typeface="Arial" pitchFamily="34" charset="0"/>
                  </a:rPr>
                  <a:t> (No de personas que labora en la zona de estudio).</a:t>
                </a:r>
              </a:p>
              <a:p>
                <a:pPr marL="285750" indent="-285750" algn="just">
                  <a:buFont typeface="Arial" pitchFamily="34" charset="0"/>
                  <a:buChar char="•"/>
                </a:pPr>
                <a:endParaRPr lang="es-ES_tradnl" dirty="0">
                  <a:latin typeface="Arial" pitchFamily="34" charset="0"/>
                  <a:cs typeface="Arial" pitchFamily="34" charset="0"/>
                </a:endParaRPr>
              </a:p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i="1">
                          <a:latin typeface="Cambria Math"/>
                        </a:rPr>
                        <m:t>𝐶𝑀</m:t>
                      </m:r>
                      <m:r>
                        <a:rPr lang="es-ES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i="1"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s-ES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s-ES">
                                  <a:latin typeface="Cambria Math"/>
                                </a:rPr>
                                <m:t>Infr</m:t>
                              </m:r>
                              <m:r>
                                <a:rPr lang="es-ES">
                                  <a:latin typeface="Cambria Math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s-ES">
                                  <a:latin typeface="Cambria Math"/>
                                </a:rPr>
                                <m:t>Eq</m:t>
                              </m:r>
                              <m:r>
                                <a:rPr lang="es-ES">
                                  <a:latin typeface="Cambria Math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s-ES">
                                  <a:latin typeface="Cambria Math"/>
                                </a:rPr>
                                <m:t>Pers</m:t>
                              </m:r>
                            </m:e>
                            <m:sub>
                              <m:r>
                                <a:rPr lang="es-ES">
                                  <a:latin typeface="Cambria Math"/>
                                </a:rPr>
                                <m:t>:</m:t>
                              </m:r>
                            </m:sub>
                          </m:sSub>
                        </m:num>
                        <m:den>
                          <m:r>
                            <a:rPr lang="es-ES" i="1">
                              <a:latin typeface="Cambria Math"/>
                            </a:rPr>
                            <m:t>3</m:t>
                          </m:r>
                        </m:den>
                      </m:f>
                      <m:r>
                        <a:rPr lang="es-ES" i="1">
                          <a:latin typeface="Cambria Math"/>
                        </a:rPr>
                        <m:t>∗</m:t>
                      </m:r>
                      <m:r>
                        <a:rPr lang="es-ES">
                          <a:latin typeface="Cambria Math"/>
                        </a:rPr>
                        <m:t>100</m:t>
                      </m:r>
                    </m:oMath>
                  </m:oMathPara>
                </a14:m>
                <a:endParaRPr lang="es-ES" dirty="0">
                  <a:latin typeface="Arial" pitchFamily="34" charset="0"/>
                  <a:cs typeface="Arial" pitchFamily="34" charset="0"/>
                </a:endParaRPr>
              </a:p>
              <a:p>
                <a:pPr marL="285750" indent="-285750" algn="just">
                  <a:buFont typeface="Arial" pitchFamily="34" charset="0"/>
                  <a:buChar char="•"/>
                </a:pPr>
                <a:endParaRPr lang="es-ES" dirty="0" smtClean="0">
                  <a:latin typeface="Arial" pitchFamily="34" charset="0"/>
                  <a:cs typeface="Arial" pitchFamily="34" charset="0"/>
                </a:endParaRPr>
              </a:p>
              <a:p>
                <a:pPr marL="285750" indent="-285750" algn="just">
                  <a:buFont typeface="Arial" pitchFamily="34" charset="0"/>
                  <a:buChar char="•"/>
                </a:pPr>
                <a:r>
                  <a:rPr lang="es-ES" dirty="0" smtClean="0">
                    <a:latin typeface="Arial" pitchFamily="34" charset="0"/>
                    <a:cs typeface="Arial" pitchFamily="34" charset="0"/>
                  </a:rPr>
                  <a:t>Para mantener la objetividad en el análisis se estableció una tabla donde se determinaron los rangos de calificación a las diferentes coberturas en los servicios. </a:t>
                </a:r>
                <a:endParaRPr lang="es-ES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 xmlns="">
          <p:sp>
            <p:nvSpPr>
              <p:cNvPr id="3" name="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5782" y="980728"/>
                <a:ext cx="7632848" cy="3955442"/>
              </a:xfrm>
              <a:prstGeom prst="rect">
                <a:avLst/>
              </a:prstGeom>
              <a:blipFill rotWithShape="1">
                <a:blip r:embed="rId2"/>
                <a:stretch>
                  <a:fillRect l="-559" t="-770" r="-639" b="-1541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2209890"/>
              </p:ext>
            </p:extLst>
          </p:nvPr>
        </p:nvGraphicFramePr>
        <p:xfrm>
          <a:off x="941463" y="4941168"/>
          <a:ext cx="7086921" cy="162226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362307"/>
                <a:gridCol w="2362307"/>
                <a:gridCol w="2362307"/>
              </a:tblGrid>
              <a:tr h="299186">
                <a:tc gridSpan="3">
                  <a:txBody>
                    <a:bodyPr/>
                    <a:lstStyle/>
                    <a:p>
                      <a:pPr marL="914400" indent="-91440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ES" sz="1200" dirty="0" smtClean="0">
                          <a:effectLst/>
                        </a:rPr>
                        <a:t>Parámetros </a:t>
                      </a:r>
                      <a:r>
                        <a:rPr lang="es-ES" sz="1200" dirty="0">
                          <a:effectLst/>
                        </a:rPr>
                        <a:t>de calificación para ponderar la capacidad de </a:t>
                      </a:r>
                      <a:r>
                        <a:rPr lang="es-ES" sz="1200" dirty="0" smtClean="0">
                          <a:effectLst/>
                        </a:rPr>
                        <a:t>manejo</a:t>
                      </a:r>
                      <a:endParaRPr lang="es-ES" sz="1200" dirty="0">
                        <a:effectLst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454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% Valor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Ponderación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Calificación</a:t>
                      </a:r>
                      <a:endParaRPr lang="es-E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454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≤ 35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Insatisfactorio</a:t>
                      </a:r>
                      <a:endParaRPr lang="es-E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454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36-50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Poco Satisfactorio</a:t>
                      </a:r>
                      <a:endParaRPr lang="es-E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454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51-75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Medianamente Satisfactorio</a:t>
                      </a:r>
                      <a:endParaRPr lang="es-E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454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76-89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3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Satisfactorio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454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≥90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Muy Satisfactorio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5801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r>
                        <a:rPr lang="es-ES" sz="1200" dirty="0" smtClean="0">
                          <a:effectLst/>
                        </a:rPr>
                        <a:t>Fuente</a:t>
                      </a:r>
                      <a:r>
                        <a:rPr lang="es-ES" sz="1200" dirty="0">
                          <a:effectLst/>
                        </a:rPr>
                        <a:t>: Cifuentes, M., (1992). Método de Carga Turística.</a:t>
                      </a:r>
                      <a:endParaRPr lang="es-E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6763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6471" y="332656"/>
            <a:ext cx="8229600" cy="1368152"/>
          </a:xfrm>
        </p:spPr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s-EC" altLang="en-US" sz="4400" b="1" kern="1200" dirty="0" smtClean="0">
                <a:ln w="11430"/>
                <a:gradFill flip="none" rotWithShape="1">
                  <a:gsLst>
                    <a:gs pos="0">
                      <a:schemeClr val="accent2"/>
                    </a:gs>
                    <a:gs pos="45000">
                      <a:schemeClr val="accent2">
                        <a:tint val="60000"/>
                      </a:schemeClr>
                    </a:gs>
                    <a:gs pos="90000">
                      <a:schemeClr val="accent2">
                        <a:tint val="40000"/>
                      </a:schemeClr>
                    </a:gs>
                    <a:gs pos="100000">
                      <a:schemeClr val="accent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4450" dist="41910" dir="360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</a:rPr>
              <a:t>Capacidad de Carga Efectiva (CCE)</a:t>
            </a:r>
            <a:endParaRPr lang="es-ES" altLang="en-US" sz="4400" b="1" kern="1200" dirty="0">
              <a:ln w="11430"/>
              <a:gradFill flip="none" rotWithShape="1">
                <a:gsLst>
                  <a:gs pos="0">
                    <a:schemeClr val="accent2"/>
                  </a:gs>
                  <a:gs pos="45000">
                    <a:schemeClr val="accent2">
                      <a:tint val="60000"/>
                    </a:schemeClr>
                  </a:gs>
                  <a:gs pos="90000">
                    <a:schemeClr val="accent2">
                      <a:tint val="40000"/>
                    </a:schemeClr>
                  </a:gs>
                  <a:gs pos="100000">
                    <a:schemeClr val="accent2">
                      <a:tint val="20000"/>
                    </a:schemeClr>
                  </a:gs>
                </a:gsLst>
                <a:lin ang="5400000" scaled="1"/>
                <a:tileRect/>
              </a:gradFill>
              <a:effectLst>
                <a:outerShdw blurRad="44450" dist="41910" dir="3600000" algn="tl">
                  <a:srgbClr val="000000">
                    <a:alpha val="50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2 Rectángulo"/>
              <p:cNvSpPr/>
              <p:nvPr/>
            </p:nvSpPr>
            <p:spPr>
              <a:xfrm>
                <a:off x="714847" y="2305903"/>
                <a:ext cx="7632848" cy="313932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s-EC" b="1" dirty="0" smtClean="0"/>
                  <a:t>Límite </a:t>
                </a:r>
                <a:r>
                  <a:rPr lang="es-EC" b="1" dirty="0"/>
                  <a:t>máximo de visitas </a:t>
                </a:r>
                <a:r>
                  <a:rPr lang="es-EC" dirty="0"/>
                  <a:t>que se pueden permitir </a:t>
                </a:r>
                <a:r>
                  <a:rPr lang="es-EC" b="1" dirty="0"/>
                  <a:t>dentro de un área</a:t>
                </a:r>
                <a:r>
                  <a:rPr lang="es-EC" dirty="0"/>
                  <a:t>, tomando en cuenta la </a:t>
                </a:r>
                <a:r>
                  <a:rPr lang="es-EC" b="1" dirty="0"/>
                  <a:t>capacidad para ordenarlas y </a:t>
                </a:r>
                <a:r>
                  <a:rPr lang="es-EC" b="1" dirty="0" smtClean="0"/>
                  <a:t>manejarlas</a:t>
                </a:r>
                <a:r>
                  <a:rPr lang="es-EC" dirty="0" smtClean="0"/>
                  <a:t>.</a:t>
                </a:r>
              </a:p>
              <a:p>
                <a:endParaRPr lang="es-ES_tradnl" dirty="0" smtClean="0"/>
              </a:p>
              <a:p>
                <a:endParaRPr lang="es-ES_tradnl" dirty="0" smtClean="0"/>
              </a:p>
              <a:p>
                <a:endParaRPr lang="es-ES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/>
                        </a:rPr>
                        <m:t>𝐶𝐶𝐸</m:t>
                      </m:r>
                      <m:r>
                        <a:rPr lang="en-US">
                          <a:latin typeface="Cambria Math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CCR</m:t>
                      </m:r>
                      <m:r>
                        <a:rPr lang="en-US" i="1">
                          <a:latin typeface="Cambria Math"/>
                        </a:rPr>
                        <m:t>∗</m:t>
                      </m:r>
                      <m:r>
                        <m:rPr>
                          <m:sty m:val="p"/>
                        </m:rPr>
                        <a:rPr lang="en-US">
                          <a:latin typeface="Cambria Math"/>
                        </a:rPr>
                        <m:t>CM</m:t>
                      </m:r>
                    </m:oMath>
                  </m:oMathPara>
                </a14:m>
                <a:endParaRPr lang="es-ES" dirty="0"/>
              </a:p>
              <a:p>
                <a:r>
                  <a:rPr lang="es-EC" dirty="0"/>
                  <a:t> </a:t>
                </a:r>
                <a:endParaRPr lang="es-EC" dirty="0" smtClean="0"/>
              </a:p>
              <a:p>
                <a:endParaRPr lang="es-ES" dirty="0"/>
              </a:p>
              <a:p>
                <a:r>
                  <a:rPr lang="es-EC" dirty="0"/>
                  <a:t>Dónde:</a:t>
                </a:r>
                <a:endParaRPr lang="es-ES" dirty="0"/>
              </a:p>
              <a:p>
                <a:r>
                  <a:rPr lang="es-EC" dirty="0" smtClean="0"/>
                  <a:t>CCR   =</a:t>
                </a:r>
                <a:r>
                  <a:rPr lang="es-EC" dirty="0"/>
                  <a:t>	 Capacidad de Carga Real</a:t>
                </a:r>
                <a:endParaRPr lang="es-ES" dirty="0"/>
              </a:p>
              <a:p>
                <a:r>
                  <a:rPr lang="es-EC" dirty="0" smtClean="0"/>
                  <a:t>CM     =</a:t>
                </a:r>
                <a:r>
                  <a:rPr lang="es-EC" dirty="0"/>
                  <a:t>	Capacidad de Manejo</a:t>
                </a:r>
                <a:endParaRPr lang="es-ES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3" name="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847" y="2305903"/>
                <a:ext cx="7632848" cy="3139321"/>
              </a:xfrm>
              <a:prstGeom prst="rect">
                <a:avLst/>
              </a:prstGeom>
              <a:blipFill rotWithShape="1">
                <a:blip r:embed="rId2"/>
                <a:stretch>
                  <a:fillRect l="-639" t="-1165" r="-719" b="-1942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4898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:\jc_sukin@msn.com\PHOTOS ECUADOR\ECUADOR\Mapas\AREAS PROTEGIDAS\MAPA SNAP 20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7592" y="-19050"/>
            <a:ext cx="9562120" cy="6754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908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:\Trabajos\REAntisana\Mapas REA, R. Of\Mapa REA Modelo Triangular Terre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6963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34487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c_sukin\Desktop\Fotos presentación\Mapa Ubicación de la Zona de Estudi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18" y="116632"/>
            <a:ext cx="916408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3996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51520" y="274638"/>
            <a:ext cx="4204134" cy="1210146"/>
          </a:xfrm>
        </p:spPr>
        <p:txBody>
          <a:bodyPr>
            <a:normAutofit/>
          </a:bodyPr>
          <a:lstStyle/>
          <a:p>
            <a:r>
              <a:rPr lang="es-ES_tradnl" altLang="en-US" dirty="0"/>
              <a:t>Justificación</a:t>
            </a:r>
            <a:endParaRPr lang="es-ES" altLang="en-US" dirty="0"/>
          </a:p>
        </p:txBody>
      </p:sp>
      <p:sp>
        <p:nvSpPr>
          <p:cNvPr id="3" name="2 Rectángulo"/>
          <p:cNvSpPr/>
          <p:nvPr/>
        </p:nvSpPr>
        <p:spPr>
          <a:xfrm>
            <a:off x="395536" y="1484784"/>
            <a:ext cx="399644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ES" dirty="0"/>
              <a:t>El 21 de julio de 1993, se crea la Reserva Ecológica Antisana. Considerando que: </a:t>
            </a:r>
            <a:r>
              <a:rPr lang="es-ES" i="1" dirty="0"/>
              <a:t>“… el área del volcán Antisana presenta gran importancia desde el punto de vista ecológico, científico y de uso sostenible de los recursos naturales renovables; </a:t>
            </a:r>
            <a:r>
              <a:rPr lang="es-ES" b="1" i="1" dirty="0"/>
              <a:t>por ser uno de los últimos sitios en el Ecuador donde existe el cóndor andino Vultur gryphus; así como por constituir un reservorio natural que abastece a los Proyectos de Agua Potable de la Capital de la República</a:t>
            </a:r>
            <a:r>
              <a:rPr lang="es-ES" i="1" dirty="0"/>
              <a:t>…</a:t>
            </a:r>
            <a:r>
              <a:rPr lang="es-ES" dirty="0"/>
              <a:t>” (Resolución No. 0018 RA/INEFAN, 1993).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 descr="C:\Users\jc_sukin\Desktop\Fotos presentación\ANTI_20140506100943_0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932" y="0"/>
            <a:ext cx="460106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87389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Datos Generales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39552" y="1340768"/>
            <a:ext cx="82089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Toponimia</a:t>
            </a:r>
            <a:r>
              <a:rPr lang="es-ES" dirty="0">
                <a:latin typeface="Arial" pitchFamily="34" charset="0"/>
                <a:cs typeface="Arial" pitchFamily="34" charset="0"/>
              </a:rPr>
              <a:t>	</a:t>
            </a:r>
          </a:p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	</a:t>
            </a:r>
            <a:r>
              <a:rPr lang="es-ES" b="1" dirty="0" smtClean="0">
                <a:latin typeface="Arial" pitchFamily="34" charset="0"/>
                <a:cs typeface="Arial" pitchFamily="34" charset="0"/>
              </a:rPr>
              <a:t>Mica</a:t>
            </a:r>
            <a:r>
              <a:rPr lang="es-ES" dirty="0">
                <a:latin typeface="Arial" pitchFamily="34" charset="0"/>
                <a:cs typeface="Arial" pitchFamily="34" charset="0"/>
              </a:rPr>
              <a:t>.- nombre Plato de madera, para molde de raspaduras (Cordero, L., 2003).</a:t>
            </a:r>
          </a:p>
          <a:p>
            <a:pPr algn="just"/>
            <a:r>
              <a:rPr lang="es-ES" dirty="0">
                <a:latin typeface="Arial" pitchFamily="34" charset="0"/>
                <a:cs typeface="Arial" pitchFamily="34" charset="0"/>
              </a:rPr>
              <a:t>	</a:t>
            </a:r>
            <a:r>
              <a:rPr lang="es-ES" b="1" dirty="0" smtClean="0">
                <a:latin typeface="Arial" pitchFamily="34" charset="0"/>
                <a:cs typeface="Arial" pitchFamily="34" charset="0"/>
              </a:rPr>
              <a:t>Cocha</a:t>
            </a:r>
            <a:r>
              <a:rPr lang="es-ES" dirty="0">
                <a:latin typeface="Arial" pitchFamily="34" charset="0"/>
                <a:cs typeface="Arial" pitchFamily="34" charset="0"/>
              </a:rPr>
              <a:t>.- nombre Lago o Laguna (Cordero, L., 2003).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Base </a:t>
            </a:r>
            <a:r>
              <a:rPr lang="es-ES" dirty="0">
                <a:latin typeface="Arial" pitchFamily="34" charset="0"/>
                <a:cs typeface="Arial" pitchFamily="34" charset="0"/>
              </a:rPr>
              <a:t>legal	</a:t>
            </a:r>
          </a:p>
          <a:p>
            <a:pPr algn="just"/>
            <a:r>
              <a:rPr lang="es-ES" dirty="0">
                <a:latin typeface="Arial" pitchFamily="34" charset="0"/>
                <a:cs typeface="Arial" pitchFamily="34" charset="0"/>
              </a:rPr>
              <a:t>	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Pertenece al Patrimonio de Áreas Naturales del Estado - </a:t>
            </a:r>
            <a:r>
              <a:rPr lang="es-ES" b="1" dirty="0" smtClean="0">
                <a:latin typeface="Arial" pitchFamily="34" charset="0"/>
                <a:cs typeface="Arial" pitchFamily="34" charset="0"/>
              </a:rPr>
              <a:t>PANE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.</a:t>
            </a:r>
            <a:endParaRPr lang="es-ES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>
                <a:latin typeface="Arial" pitchFamily="34" charset="0"/>
                <a:cs typeface="Arial" pitchFamily="34" charset="0"/>
              </a:rPr>
              <a:t>Ubicación.-	</a:t>
            </a:r>
          </a:p>
          <a:p>
            <a:pPr algn="just"/>
            <a:r>
              <a:rPr lang="es-ES" dirty="0">
                <a:latin typeface="Arial" pitchFamily="34" charset="0"/>
                <a:cs typeface="Arial" pitchFamily="34" charset="0"/>
              </a:rPr>
              <a:t>	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Provincia </a:t>
            </a:r>
            <a:r>
              <a:rPr lang="es-ES" dirty="0">
                <a:latin typeface="Arial" pitchFamily="34" charset="0"/>
                <a:cs typeface="Arial" pitchFamily="34" charset="0"/>
              </a:rPr>
              <a:t>de </a:t>
            </a:r>
            <a:r>
              <a:rPr lang="es-ES" b="1" dirty="0" smtClean="0">
                <a:latin typeface="Arial" pitchFamily="34" charset="0"/>
                <a:cs typeface="Arial" pitchFamily="34" charset="0"/>
              </a:rPr>
              <a:t>Napo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ES" dirty="0">
                <a:latin typeface="Arial" pitchFamily="34" charset="0"/>
                <a:cs typeface="Arial" pitchFamily="34" charset="0"/>
              </a:rPr>
              <a:t>Cantón </a:t>
            </a:r>
            <a:r>
              <a:rPr lang="es-ES" b="1" dirty="0" smtClean="0">
                <a:latin typeface="Arial" pitchFamily="34" charset="0"/>
                <a:cs typeface="Arial" pitchFamily="34" charset="0"/>
              </a:rPr>
              <a:t>Archidona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ES" dirty="0">
                <a:latin typeface="Arial" pitchFamily="34" charset="0"/>
                <a:cs typeface="Arial" pitchFamily="34" charset="0"/>
              </a:rPr>
              <a:t>Parroquia </a:t>
            </a:r>
            <a:r>
              <a:rPr lang="es-ES" b="1" dirty="0" smtClean="0">
                <a:latin typeface="Arial" pitchFamily="34" charset="0"/>
                <a:cs typeface="Arial" pitchFamily="34" charset="0"/>
              </a:rPr>
              <a:t>Cotundo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.</a:t>
            </a:r>
            <a:endParaRPr lang="es-ES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" dirty="0">
                <a:latin typeface="Arial" pitchFamily="34" charset="0"/>
                <a:cs typeface="Arial" pitchFamily="34" charset="0"/>
              </a:rPr>
              <a:t>	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Sector Micaloma, </a:t>
            </a:r>
            <a:r>
              <a:rPr lang="es-ES" b="1" dirty="0" smtClean="0">
                <a:latin typeface="Arial" pitchFamily="34" charset="0"/>
                <a:cs typeface="Arial" pitchFamily="34" charset="0"/>
              </a:rPr>
              <a:t>Z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ona </a:t>
            </a:r>
            <a:r>
              <a:rPr lang="es-ES" b="1" dirty="0" smtClean="0">
                <a:latin typeface="Arial" pitchFamily="34" charset="0"/>
                <a:cs typeface="Arial" pitchFamily="34" charset="0"/>
              </a:rPr>
              <a:t>A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lta de la </a:t>
            </a:r>
            <a:r>
              <a:rPr lang="es-ES" b="1" dirty="0" smtClean="0">
                <a:latin typeface="Arial" pitchFamily="34" charset="0"/>
                <a:cs typeface="Arial" pitchFamily="34" charset="0"/>
              </a:rPr>
              <a:t>REA</a:t>
            </a:r>
            <a:r>
              <a:rPr lang="es-ES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>
                <a:latin typeface="Arial" pitchFamily="34" charset="0"/>
                <a:cs typeface="Arial" pitchFamily="34" charset="0"/>
              </a:rPr>
              <a:t>Extensión.- 	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118,5 Has</a:t>
            </a:r>
            <a:r>
              <a:rPr lang="es-ES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>
                <a:latin typeface="Arial" pitchFamily="34" charset="0"/>
                <a:cs typeface="Arial" pitchFamily="34" charset="0"/>
              </a:rPr>
              <a:t>Rango Altitudinal.-  Desde los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3921</a:t>
            </a:r>
            <a:r>
              <a:rPr lang="es-ES" dirty="0">
                <a:latin typeface="Arial" pitchFamily="34" charset="0"/>
                <a:cs typeface="Arial" pitchFamily="34" charset="0"/>
              </a:rPr>
              <a:t> msnm hasta los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4094</a:t>
            </a:r>
            <a:r>
              <a:rPr lang="es-ES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msnm.</a:t>
            </a:r>
            <a:endParaRPr lang="es-ES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>
                <a:latin typeface="Arial" pitchFamily="34" charset="0"/>
                <a:cs typeface="Arial" pitchFamily="34" charset="0"/>
              </a:rPr>
              <a:t>Clima.- 	</a:t>
            </a:r>
          </a:p>
          <a:p>
            <a:pPr algn="just"/>
            <a:r>
              <a:rPr lang="es-ES" dirty="0">
                <a:latin typeface="Arial" pitchFamily="34" charset="0"/>
                <a:cs typeface="Arial" pitchFamily="34" charset="0"/>
              </a:rPr>
              <a:t>		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Ecuatorial Frío de Alta Montaña</a:t>
            </a:r>
            <a:r>
              <a:rPr lang="es-ES" dirty="0">
                <a:latin typeface="Arial" pitchFamily="34" charset="0"/>
                <a:cs typeface="Arial" pitchFamily="34" charset="0"/>
              </a:rPr>
              <a:t>,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(</a:t>
            </a:r>
            <a:r>
              <a:rPr lang="es-ES" dirty="0">
                <a:latin typeface="Arial" pitchFamily="34" charset="0"/>
                <a:cs typeface="Arial" pitchFamily="34" charset="0"/>
              </a:rPr>
              <a:t>Pourrut, 1983).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>
                <a:latin typeface="Arial" pitchFamily="34" charset="0"/>
                <a:cs typeface="Arial" pitchFamily="34" charset="0"/>
              </a:rPr>
              <a:t>Temperatura.-	Promedio de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5.7° C</a:t>
            </a:r>
            <a:r>
              <a:rPr lang="es-ES" dirty="0">
                <a:latin typeface="Arial" pitchFamily="34" charset="0"/>
                <a:cs typeface="Arial" pitchFamily="34" charset="0"/>
              </a:rPr>
              <a:t>  (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2,4 ° C – 6,9 ° C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Época </a:t>
            </a:r>
            <a:r>
              <a:rPr lang="es-ES" dirty="0">
                <a:latin typeface="Arial" pitchFamily="34" charset="0"/>
                <a:cs typeface="Arial" pitchFamily="34" charset="0"/>
              </a:rPr>
              <a:t>de Visita.-	</a:t>
            </a:r>
            <a:r>
              <a:rPr lang="es-ES" b="1" dirty="0" smtClean="0">
                <a:latin typeface="Arial" pitchFamily="34" charset="0"/>
                <a:cs typeface="Arial" pitchFamily="34" charset="0"/>
              </a:rPr>
              <a:t>Todo el año</a:t>
            </a:r>
            <a:endParaRPr lang="es-ES" b="1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Suelos:</a:t>
            </a:r>
            <a:r>
              <a:rPr lang="es-ES" dirty="0">
                <a:latin typeface="Arial" pitchFamily="34" charset="0"/>
                <a:cs typeface="Arial" pitchFamily="34" charset="0"/>
              </a:rPr>
              <a:t>	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Andosoles, e </a:t>
            </a:r>
            <a:r>
              <a:rPr lang="es-ES" b="1" dirty="0" smtClean="0">
                <a:latin typeface="Arial" pitchFamily="34" charset="0"/>
                <a:cs typeface="Arial" pitchFamily="34" charset="0"/>
              </a:rPr>
              <a:t>Histosoles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.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2698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s-ES" dirty="0"/>
              <a:t>Aspectos Físicos</a:t>
            </a:r>
          </a:p>
        </p:txBody>
      </p:sp>
      <p:grpSp>
        <p:nvGrpSpPr>
          <p:cNvPr id="3" name="Lienzo 21"/>
          <p:cNvGrpSpPr/>
          <p:nvPr/>
        </p:nvGrpSpPr>
        <p:grpSpPr>
          <a:xfrm>
            <a:off x="4283968" y="1412776"/>
            <a:ext cx="4464670" cy="2160240"/>
            <a:chOff x="0" y="0"/>
            <a:chExt cx="3384550" cy="1564640"/>
          </a:xfrm>
        </p:grpSpPr>
        <p:sp>
          <p:nvSpPr>
            <p:cNvPr id="4" name="3 Rectángulo"/>
            <p:cNvSpPr/>
            <p:nvPr/>
          </p:nvSpPr>
          <p:spPr>
            <a:xfrm>
              <a:off x="0" y="0"/>
              <a:ext cx="3384550" cy="1564640"/>
            </a:xfrm>
            <a:prstGeom prst="rect">
              <a:avLst/>
            </a:prstGeom>
            <a:noFill/>
          </p:spPr>
        </p:sp>
        <p:pic>
          <p:nvPicPr>
            <p:cNvPr id="5" name="48 Imagen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" y="1"/>
              <a:ext cx="3347187" cy="1529568"/>
            </a:xfrm>
            <a:prstGeom prst="rect">
              <a:avLst/>
            </a:prstGeom>
          </p:spPr>
        </p:pic>
      </p:grpSp>
      <p:sp>
        <p:nvSpPr>
          <p:cNvPr id="6" name="5 Rectángulo"/>
          <p:cNvSpPr/>
          <p:nvPr/>
        </p:nvSpPr>
        <p:spPr>
          <a:xfrm>
            <a:off x="179512" y="1052736"/>
            <a:ext cx="414046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ES" dirty="0"/>
              <a:t>Geología</a:t>
            </a:r>
          </a:p>
          <a:p>
            <a:pPr algn="just"/>
            <a:r>
              <a:rPr lang="es-ES" dirty="0" smtClean="0"/>
              <a:t>	</a:t>
            </a:r>
            <a:r>
              <a:rPr lang="es-ES" b="1" dirty="0" smtClean="0"/>
              <a:t>Cordillera </a:t>
            </a:r>
            <a:r>
              <a:rPr lang="es-ES" b="1" dirty="0"/>
              <a:t>Real 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/>
              <a:t>Vulcanología</a:t>
            </a:r>
          </a:p>
          <a:p>
            <a:pPr algn="just"/>
            <a:r>
              <a:rPr lang="es-ES" dirty="0"/>
              <a:t>	</a:t>
            </a:r>
            <a:r>
              <a:rPr lang="es-ES" b="1" dirty="0" smtClean="0"/>
              <a:t>Antisana</a:t>
            </a:r>
            <a:endParaRPr lang="es-ES" b="1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/>
              <a:t>Mineralogía</a:t>
            </a:r>
          </a:p>
          <a:p>
            <a:pPr algn="just"/>
            <a:r>
              <a:rPr lang="es-ES" dirty="0" smtClean="0"/>
              <a:t>	</a:t>
            </a:r>
            <a:r>
              <a:rPr lang="es-ES" b="1" dirty="0" smtClean="0"/>
              <a:t>Rocas </a:t>
            </a:r>
            <a:r>
              <a:rPr lang="es-ES" b="1" dirty="0"/>
              <a:t>Volcánicas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/>
              <a:t>Topografía</a:t>
            </a:r>
          </a:p>
          <a:p>
            <a:pPr algn="just"/>
            <a:r>
              <a:rPr lang="es-ES" dirty="0" smtClean="0"/>
              <a:t>	</a:t>
            </a:r>
            <a:r>
              <a:rPr lang="es-ES" b="1" dirty="0" smtClean="0"/>
              <a:t>Paramos Volcánicos</a:t>
            </a:r>
            <a:endParaRPr lang="es-ES" b="1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/>
              <a:t>Geomorfología</a:t>
            </a:r>
          </a:p>
          <a:p>
            <a:pPr algn="just"/>
            <a:r>
              <a:rPr lang="es-ES" dirty="0" smtClean="0"/>
              <a:t>	</a:t>
            </a:r>
            <a:r>
              <a:rPr lang="es-ES" b="1" dirty="0" smtClean="0"/>
              <a:t>Páramos </a:t>
            </a:r>
            <a:r>
              <a:rPr lang="es-ES" b="1" dirty="0"/>
              <a:t>y lagunas en suelos  </a:t>
            </a:r>
            <a:r>
              <a:rPr lang="es-ES" b="1" dirty="0" smtClean="0"/>
              <a:t> 	volcánicos</a:t>
            </a:r>
            <a:endParaRPr lang="es-ES" b="1" dirty="0"/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 smtClean="0"/>
              <a:t>Hidrografía</a:t>
            </a:r>
          </a:p>
          <a:p>
            <a:pPr algn="just"/>
            <a:r>
              <a:rPr lang="es-ES" dirty="0"/>
              <a:t>	</a:t>
            </a:r>
            <a:r>
              <a:rPr lang="es-ES" b="1" dirty="0"/>
              <a:t>Subcuenca del río </a:t>
            </a:r>
            <a:r>
              <a:rPr lang="es-ES" b="1" dirty="0" smtClean="0"/>
              <a:t>Antisana y 	Laguna Embalse La Mica.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Precipitación</a:t>
            </a:r>
            <a:r>
              <a:rPr lang="es-ES" b="1" dirty="0" smtClean="0"/>
              <a:t> </a:t>
            </a:r>
          </a:p>
          <a:p>
            <a:pPr algn="just"/>
            <a:r>
              <a:rPr lang="es-ES" b="1" dirty="0"/>
              <a:t>	</a:t>
            </a:r>
            <a:r>
              <a:rPr lang="es-ES" b="1" dirty="0" smtClean="0"/>
              <a:t>Promedio 880 mm  </a:t>
            </a:r>
          </a:p>
          <a:p>
            <a:pPr algn="just"/>
            <a:r>
              <a:rPr lang="es-ES" b="1" dirty="0"/>
              <a:t>	</a:t>
            </a:r>
            <a:r>
              <a:rPr lang="es-ES" b="1" dirty="0" smtClean="0"/>
              <a:t>(800 mm – 1400 mm).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Tipo de </a:t>
            </a:r>
            <a:r>
              <a:rPr lang="es-ES" dirty="0" smtClean="0"/>
              <a:t>Laguna</a:t>
            </a:r>
            <a:r>
              <a:rPr lang="es-ES" dirty="0"/>
              <a:t>	</a:t>
            </a:r>
            <a:endParaRPr lang="es-ES" dirty="0" smtClean="0"/>
          </a:p>
          <a:p>
            <a:pPr algn="just"/>
            <a:r>
              <a:rPr lang="es-ES" b="1" dirty="0"/>
              <a:t>	</a:t>
            </a:r>
            <a:r>
              <a:rPr lang="es-ES" b="1" dirty="0" smtClean="0"/>
              <a:t>Represamiento Artificial. 	Embalse </a:t>
            </a:r>
            <a:r>
              <a:rPr lang="es-ES" b="1" dirty="0"/>
              <a:t>de la EPMAPS</a:t>
            </a:r>
            <a:r>
              <a:rPr lang="es-ES" b="1" dirty="0" smtClean="0"/>
              <a:t>.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29232492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1027" name="Picture 3" descr="C:\Users\jc_sukin\Desktop\Fotos presentación\IGM HISTORIA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310800" cy="6601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13728" y="6558164"/>
            <a:ext cx="5904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600" b="1" dirty="0">
                <a:latin typeface="Arial" pitchFamily="34" charset="0"/>
                <a:cs typeface="Arial" pitchFamily="34" charset="0"/>
              </a:rPr>
              <a:t>Fuente: Instituto Geográfico Militar, 1956</a:t>
            </a:r>
            <a:endParaRPr lang="es-ES" sz="1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85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2050" name="Picture 2" descr="C:\Users\jc_sukin\Desktop\Fotos presentación\IGM HISTORIA 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267" y="0"/>
            <a:ext cx="9437787" cy="65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-38374" y="6488668"/>
            <a:ext cx="59065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b="1" dirty="0">
                <a:latin typeface="Arial" pitchFamily="34" charset="0"/>
                <a:cs typeface="Arial" pitchFamily="34" charset="0"/>
              </a:rPr>
              <a:t>Fuente: Instituto Geográfico Militar, </a:t>
            </a:r>
            <a:r>
              <a:rPr lang="es-AR" b="1" dirty="0" smtClean="0">
                <a:latin typeface="Arial" pitchFamily="34" charset="0"/>
                <a:cs typeface="Arial" pitchFamily="34" charset="0"/>
              </a:rPr>
              <a:t>2000</a:t>
            </a:r>
            <a:endParaRPr lang="es-ES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21792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" y="1600200"/>
            <a:ext cx="8929719" cy="4972072"/>
          </a:xfrm>
          <a:ln>
            <a:miter lim="800000"/>
            <a:headEnd/>
            <a:tailEnd/>
          </a:ln>
        </p:spPr>
        <p:txBody>
          <a:bodyPr rtlCol="0">
            <a:normAutofit/>
          </a:bodyPr>
          <a:lstStyle/>
          <a:p>
            <a:pPr>
              <a:lnSpc>
                <a:spcPct val="80000"/>
              </a:lnSpc>
              <a:buFont typeface="Arial" pitchFamily="34" charset="0"/>
              <a:buChar char="•"/>
              <a:defRPr/>
            </a:pPr>
            <a:r>
              <a:rPr lang="es-AR" sz="1900" dirty="0">
                <a:solidFill>
                  <a:schemeClr val="accent2"/>
                </a:solidFill>
              </a:rPr>
              <a:t>Zonas de Vida.- (MAE, 2012</a:t>
            </a:r>
            <a:r>
              <a:rPr lang="es-AR" sz="1900" dirty="0" smtClean="0">
                <a:solidFill>
                  <a:schemeClr val="accent2"/>
                </a:solidFill>
              </a:rPr>
              <a:t>).</a:t>
            </a:r>
            <a:r>
              <a:rPr lang="es-AR" sz="1900" dirty="0"/>
              <a:t>	</a:t>
            </a:r>
            <a:endParaRPr lang="es-AR" sz="1900" dirty="0" smtClean="0"/>
          </a:p>
          <a:p>
            <a:pPr lvl="1">
              <a:lnSpc>
                <a:spcPct val="80000"/>
              </a:lnSpc>
              <a:defRPr/>
            </a:pPr>
            <a:r>
              <a:rPr lang="es-ES" sz="1800" b="1" dirty="0" smtClean="0"/>
              <a:t>Herbazal </a:t>
            </a:r>
            <a:r>
              <a:rPr lang="es-ES" sz="1800" b="1" dirty="0"/>
              <a:t>inundable montano alto y montano alto superior de páramo;</a:t>
            </a:r>
          </a:p>
          <a:p>
            <a:pPr lvl="1">
              <a:lnSpc>
                <a:spcPct val="80000"/>
              </a:lnSpc>
              <a:defRPr/>
            </a:pPr>
            <a:r>
              <a:rPr lang="es-ES" sz="1800" b="1" dirty="0" smtClean="0"/>
              <a:t>Herbazal </a:t>
            </a:r>
            <a:r>
              <a:rPr lang="es-ES" sz="1800" b="1" dirty="0"/>
              <a:t>montano alto y montano alto superior de páramo; y,</a:t>
            </a:r>
          </a:p>
          <a:p>
            <a:pPr lvl="1">
              <a:lnSpc>
                <a:spcPct val="80000"/>
              </a:lnSpc>
              <a:defRPr/>
            </a:pPr>
            <a:r>
              <a:rPr lang="es-ES" sz="1800" b="1" dirty="0" smtClean="0"/>
              <a:t>Herbazal </a:t>
            </a:r>
            <a:r>
              <a:rPr lang="es-ES" sz="1800" b="1" dirty="0"/>
              <a:t>y arbustal montano alto y montano alto superior de páramo</a:t>
            </a:r>
            <a:r>
              <a:rPr lang="es-ES" sz="1800" b="1" dirty="0" smtClean="0"/>
              <a:t>.</a:t>
            </a:r>
            <a:endParaRPr lang="es-AR" sz="1900" b="1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900" dirty="0" smtClean="0">
                <a:solidFill>
                  <a:schemeClr val="accent2"/>
                </a:solidFill>
              </a:rPr>
              <a:t>Pisos Zoogeográficos.-</a:t>
            </a:r>
            <a:r>
              <a:rPr lang="es-AR" sz="1900" dirty="0" smtClean="0">
                <a:solidFill>
                  <a:schemeClr val="accent2"/>
                </a:solidFill>
                <a:hlinkClick r:id="rId2" action="ppaction://hlinksldjump"/>
              </a:rPr>
              <a:t> </a:t>
            </a:r>
          </a:p>
          <a:p>
            <a:pPr lvl="1">
              <a:lnSpc>
                <a:spcPct val="80000"/>
              </a:lnSpc>
              <a:defRPr/>
            </a:pPr>
            <a:r>
              <a:rPr lang="es-AR" sz="1800" b="1" dirty="0" smtClean="0"/>
              <a:t>Piso Altoandino</a:t>
            </a:r>
            <a:r>
              <a:rPr lang="es-AR" sz="1800" dirty="0" smtClean="0"/>
              <a:t>, </a:t>
            </a:r>
            <a:r>
              <a:rPr lang="es-ES" sz="1800" dirty="0"/>
              <a:t>(Albuja, 1999</a:t>
            </a:r>
            <a:r>
              <a:rPr lang="es-ES" sz="1800" dirty="0" smtClean="0"/>
              <a:t>).</a:t>
            </a:r>
            <a:endParaRPr lang="es-AR" sz="1800" dirty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900" dirty="0" smtClean="0">
                <a:solidFill>
                  <a:schemeClr val="accent2"/>
                </a:solidFill>
              </a:rPr>
              <a:t>Flora</a:t>
            </a:r>
            <a:r>
              <a:rPr lang="es-AR" sz="1900" dirty="0">
                <a:solidFill>
                  <a:schemeClr val="accent2"/>
                </a:solidFill>
              </a:rPr>
              <a:t>.-</a:t>
            </a:r>
            <a:r>
              <a:rPr lang="es-AR" sz="1900" dirty="0"/>
              <a:t>	</a:t>
            </a:r>
            <a:endParaRPr lang="es-AR" sz="1900" dirty="0" smtClean="0"/>
          </a:p>
          <a:p>
            <a:pPr lvl="1">
              <a:lnSpc>
                <a:spcPct val="80000"/>
              </a:lnSpc>
              <a:defRPr/>
            </a:pPr>
            <a:r>
              <a:rPr lang="es-AR" sz="1800" b="1" dirty="0"/>
              <a:t>Almohadilla, achicoria, achupalla, chuquiragua, paja de páramo, </a:t>
            </a:r>
            <a:r>
              <a:rPr lang="es-AR" sz="1800" b="1" dirty="0" err="1"/>
              <a:t>sachamor</a:t>
            </a:r>
            <a:r>
              <a:rPr lang="es-AR" sz="1800" b="1" dirty="0"/>
              <a:t>, </a:t>
            </a:r>
            <a:r>
              <a:rPr lang="es-AR" sz="1800" b="1" dirty="0" err="1" smtClean="0"/>
              <a:t>sunfo</a:t>
            </a:r>
            <a:r>
              <a:rPr lang="es-AR" sz="1800" b="1" dirty="0"/>
              <a:t>, </a:t>
            </a:r>
            <a:r>
              <a:rPr lang="es-AR" sz="1800" b="1" dirty="0" smtClean="0"/>
              <a:t>entre </a:t>
            </a:r>
            <a:r>
              <a:rPr lang="es-AR" sz="1800" b="1" dirty="0"/>
              <a:t>otros.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900" dirty="0">
                <a:solidFill>
                  <a:schemeClr val="accent2"/>
                </a:solidFill>
              </a:rPr>
              <a:t>Fauna</a:t>
            </a:r>
            <a:r>
              <a:rPr lang="es-AR" sz="1900" dirty="0"/>
              <a:t>.-	</a:t>
            </a:r>
            <a:endParaRPr lang="es-AR" sz="1900" dirty="0" smtClean="0"/>
          </a:p>
          <a:p>
            <a:pPr lvl="1">
              <a:lnSpc>
                <a:spcPct val="80000"/>
              </a:lnSpc>
              <a:defRPr/>
            </a:pPr>
            <a:r>
              <a:rPr lang="es-AR" sz="1800" b="1" dirty="0"/>
              <a:t>Cóndor, </a:t>
            </a:r>
            <a:r>
              <a:rPr lang="es-AR" sz="1800" b="1" dirty="0" smtClean="0"/>
              <a:t>lobo </a:t>
            </a:r>
            <a:r>
              <a:rPr lang="es-AR" sz="1800" b="1" dirty="0"/>
              <a:t>de paramo, </a:t>
            </a:r>
            <a:r>
              <a:rPr lang="es-AR" sz="1800" b="1" dirty="0" smtClean="0"/>
              <a:t>oso </a:t>
            </a:r>
            <a:r>
              <a:rPr lang="es-AR" sz="1800" b="1" dirty="0"/>
              <a:t>de anteojos, </a:t>
            </a:r>
            <a:r>
              <a:rPr lang="es-AR" sz="1800" b="1" dirty="0" smtClean="0"/>
              <a:t>puma</a:t>
            </a:r>
            <a:r>
              <a:rPr lang="es-AR" sz="1800" b="1" dirty="0"/>
              <a:t>, </a:t>
            </a:r>
            <a:r>
              <a:rPr lang="es-AR" sz="1800" b="1" dirty="0" smtClean="0"/>
              <a:t>venado </a:t>
            </a:r>
            <a:r>
              <a:rPr lang="es-AR" sz="1800" b="1" dirty="0"/>
              <a:t>de cola blanca entre otros</a:t>
            </a:r>
            <a:r>
              <a:rPr lang="es-AR" sz="1800" dirty="0"/>
              <a:t>.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900" dirty="0" smtClean="0">
                <a:solidFill>
                  <a:schemeClr val="accent2"/>
                </a:solidFill>
              </a:rPr>
              <a:t>Infraestructura </a:t>
            </a:r>
            <a:r>
              <a:rPr lang="es-AR" sz="1900" dirty="0">
                <a:solidFill>
                  <a:schemeClr val="accent2"/>
                </a:solidFill>
              </a:rPr>
              <a:t>Vial.-</a:t>
            </a:r>
            <a:r>
              <a:rPr lang="es-AR" sz="1900" dirty="0"/>
              <a:t>	1 vía de </a:t>
            </a:r>
            <a:r>
              <a:rPr lang="es-AR" sz="1900" dirty="0" smtClean="0"/>
              <a:t>2º </a:t>
            </a:r>
            <a:r>
              <a:rPr lang="es-AR" sz="1900" dirty="0"/>
              <a:t>Orden 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es-AR" sz="1900" dirty="0">
                <a:solidFill>
                  <a:schemeClr val="accent2"/>
                </a:solidFill>
              </a:rPr>
              <a:t>Proyectos en Desarrollo.-</a:t>
            </a:r>
            <a:r>
              <a:rPr lang="es-AR" sz="1900" dirty="0"/>
              <a:t>	</a:t>
            </a:r>
          </a:p>
          <a:p>
            <a:pPr lvl="1">
              <a:lnSpc>
                <a:spcPct val="80000"/>
              </a:lnSpc>
              <a:defRPr/>
            </a:pPr>
            <a:r>
              <a:rPr lang="es-ES" sz="1900" b="1" dirty="0" smtClean="0"/>
              <a:t>Proyecto </a:t>
            </a:r>
            <a:r>
              <a:rPr lang="es-ES" sz="1900" b="1" dirty="0"/>
              <a:t>la Mica – Quito </a:t>
            </a:r>
            <a:r>
              <a:rPr lang="es-ES" sz="1900" b="1" dirty="0" smtClean="0"/>
              <a:t>Sur;</a:t>
            </a:r>
          </a:p>
          <a:p>
            <a:pPr lvl="1">
              <a:lnSpc>
                <a:spcPct val="80000"/>
              </a:lnSpc>
              <a:defRPr/>
            </a:pPr>
            <a:r>
              <a:rPr lang="es-ES" sz="1900" b="1" dirty="0" smtClean="0"/>
              <a:t>Proyecto </a:t>
            </a:r>
            <a:r>
              <a:rPr lang="es-ES" sz="1900" b="1" dirty="0"/>
              <a:t>Ríos </a:t>
            </a:r>
            <a:r>
              <a:rPr lang="es-ES" sz="1900" b="1" dirty="0" smtClean="0"/>
              <a:t>Orientales; y,</a:t>
            </a:r>
          </a:p>
          <a:p>
            <a:pPr lvl="1">
              <a:lnSpc>
                <a:spcPct val="80000"/>
              </a:lnSpc>
              <a:defRPr/>
            </a:pPr>
            <a:r>
              <a:rPr lang="es-ES" sz="1900" b="1" dirty="0" smtClean="0"/>
              <a:t>Proyecto </a:t>
            </a:r>
            <a:r>
              <a:rPr lang="es-ES" sz="1900" b="1" dirty="0"/>
              <a:t>Delimitación Física y Desarrollo del Turismo Sostenible del Patrimonio de Áreas Naturales del </a:t>
            </a:r>
            <a:r>
              <a:rPr lang="es-ES" sz="1900" b="1" dirty="0" smtClean="0"/>
              <a:t>Estado.</a:t>
            </a:r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143000"/>
          </a:xfrm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s-AR" altLang="en-US" dirty="0"/>
              <a:t>Aspectos Bióticos y Socioeconómicos</a:t>
            </a:r>
          </a:p>
        </p:txBody>
      </p:sp>
    </p:spTree>
    <p:extLst>
      <p:ext uri="{BB962C8B-B14F-4D97-AF65-F5344CB8AC3E}">
        <p14:creationId xmlns:p14="http://schemas.microsoft.com/office/powerpoint/2010/main" val="554538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es-ES" altLang="en-US" sz="4000" dirty="0"/>
              <a:t>Área de Estudio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7544" y="1628800"/>
            <a:ext cx="4038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1800" b="1" dirty="0" smtClean="0">
                <a:latin typeface="Arial" pitchFamily="34" charset="0"/>
                <a:cs typeface="Arial" pitchFamily="34" charset="0"/>
              </a:rPr>
              <a:t>Senderos</a:t>
            </a:r>
          </a:p>
          <a:p>
            <a:pPr marL="0" indent="0" algn="ctr">
              <a:buNone/>
            </a:pPr>
            <a:endParaRPr lang="es-ES" sz="1800" b="1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s-EC" sz="1800" b="1" dirty="0">
                <a:latin typeface="Arial" pitchFamily="34" charset="0"/>
                <a:cs typeface="Arial" pitchFamily="34" charset="0"/>
              </a:rPr>
              <a:t>Sendero </a:t>
            </a:r>
            <a:r>
              <a:rPr lang="es-EC" sz="1800" b="1" dirty="0" smtClean="0">
                <a:latin typeface="Arial" pitchFamily="34" charset="0"/>
                <a:cs typeface="Arial" pitchFamily="34" charset="0"/>
              </a:rPr>
              <a:t>Micaloma</a:t>
            </a:r>
          </a:p>
          <a:p>
            <a:pPr lvl="0"/>
            <a:r>
              <a:rPr lang="es-EC" sz="1800" dirty="0" smtClean="0">
                <a:latin typeface="Arial" pitchFamily="34" charset="0"/>
                <a:cs typeface="Arial" pitchFamily="34" charset="0"/>
              </a:rPr>
              <a:t>Sendero Patourco</a:t>
            </a:r>
          </a:p>
          <a:p>
            <a:pPr lvl="0"/>
            <a:r>
              <a:rPr lang="es-EC" sz="1800" dirty="0" smtClean="0">
                <a:latin typeface="Arial" pitchFamily="34" charset="0"/>
                <a:cs typeface="Arial" pitchFamily="34" charset="0"/>
              </a:rPr>
              <a:t>Sendero Gallaretas</a:t>
            </a:r>
          </a:p>
        </p:txBody>
      </p:sp>
      <p:pic>
        <p:nvPicPr>
          <p:cNvPr id="6146" name="Picture 2" descr="C:\Users\jc_sukin\OneDrive\Posibles Temas de Tesis\ANTISANA\Mapas REA\Mapa REA - Sendero de Micaloma y Su Variant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1412776"/>
            <a:ext cx="5508104" cy="3897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52412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es-ES" altLang="en-US" sz="4000" dirty="0"/>
              <a:t>Área de Estudio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7544" y="1628800"/>
            <a:ext cx="4038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1800" b="1" dirty="0" smtClean="0">
                <a:latin typeface="Arial" pitchFamily="34" charset="0"/>
                <a:cs typeface="Arial" pitchFamily="34" charset="0"/>
              </a:rPr>
              <a:t>Senderos</a:t>
            </a:r>
          </a:p>
          <a:p>
            <a:pPr marL="0" indent="0" algn="ctr">
              <a:buNone/>
            </a:pPr>
            <a:endParaRPr lang="es-ES" sz="1800" b="1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s-EC" sz="1800" dirty="0">
                <a:latin typeface="Arial" pitchFamily="34" charset="0"/>
                <a:cs typeface="Arial" pitchFamily="34" charset="0"/>
              </a:rPr>
              <a:t>Sendero </a:t>
            </a:r>
            <a:r>
              <a:rPr lang="es-EC" sz="1800" dirty="0" smtClean="0">
                <a:latin typeface="Arial" pitchFamily="34" charset="0"/>
                <a:cs typeface="Arial" pitchFamily="34" charset="0"/>
              </a:rPr>
              <a:t>Micaloma</a:t>
            </a:r>
          </a:p>
          <a:p>
            <a:pPr lvl="0"/>
            <a:r>
              <a:rPr lang="es-EC" sz="1800" b="1" dirty="0" smtClean="0">
                <a:latin typeface="Arial" pitchFamily="34" charset="0"/>
                <a:cs typeface="Arial" pitchFamily="34" charset="0"/>
              </a:rPr>
              <a:t>Sendero Patourco</a:t>
            </a:r>
          </a:p>
          <a:p>
            <a:pPr lvl="0"/>
            <a:r>
              <a:rPr lang="es-EC" sz="1800" dirty="0" smtClean="0">
                <a:latin typeface="Arial" pitchFamily="34" charset="0"/>
                <a:cs typeface="Arial" pitchFamily="34" charset="0"/>
              </a:rPr>
              <a:t>Sendero Gallaretas</a:t>
            </a:r>
          </a:p>
        </p:txBody>
      </p:sp>
      <p:pic>
        <p:nvPicPr>
          <p:cNvPr id="6147" name="Picture 3" descr="C:\Users\jc_sukin\OneDrive\Posibles Temas de Tesis\ANTISANA\Mapas REA\Mapa REA - Sendero Patourc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7" y="1412776"/>
            <a:ext cx="5508103" cy="3897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264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es-ES" altLang="en-US" sz="4000" dirty="0"/>
              <a:t>Área de Estudio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7544" y="1628800"/>
            <a:ext cx="4038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1800" b="1" dirty="0" smtClean="0">
                <a:latin typeface="Arial" pitchFamily="34" charset="0"/>
                <a:cs typeface="Arial" pitchFamily="34" charset="0"/>
              </a:rPr>
              <a:t>Senderos</a:t>
            </a:r>
          </a:p>
          <a:p>
            <a:pPr marL="0" indent="0" algn="ctr">
              <a:buNone/>
            </a:pPr>
            <a:endParaRPr lang="es-ES" sz="1800" b="1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s-EC" sz="1800" dirty="0">
                <a:latin typeface="Arial" pitchFamily="34" charset="0"/>
                <a:cs typeface="Arial" pitchFamily="34" charset="0"/>
              </a:rPr>
              <a:t>Sendero </a:t>
            </a:r>
            <a:r>
              <a:rPr lang="es-EC" sz="1800" dirty="0" smtClean="0">
                <a:latin typeface="Arial" pitchFamily="34" charset="0"/>
                <a:cs typeface="Arial" pitchFamily="34" charset="0"/>
              </a:rPr>
              <a:t>Micaloma</a:t>
            </a:r>
          </a:p>
          <a:p>
            <a:pPr lvl="0"/>
            <a:r>
              <a:rPr lang="es-EC" sz="1800" dirty="0" smtClean="0">
                <a:latin typeface="Arial" pitchFamily="34" charset="0"/>
                <a:cs typeface="Arial" pitchFamily="34" charset="0"/>
              </a:rPr>
              <a:t>Sendero Patourco</a:t>
            </a:r>
          </a:p>
          <a:p>
            <a:pPr lvl="0"/>
            <a:r>
              <a:rPr lang="es-EC" sz="1800" b="1" dirty="0" smtClean="0">
                <a:latin typeface="Arial" pitchFamily="34" charset="0"/>
                <a:cs typeface="Arial" pitchFamily="34" charset="0"/>
              </a:rPr>
              <a:t>Sendero Gallaretas</a:t>
            </a:r>
          </a:p>
        </p:txBody>
      </p:sp>
      <p:pic>
        <p:nvPicPr>
          <p:cNvPr id="6148" name="Picture 4" descr="C:\Users\jc_sukin\OneDrive\Posibles Temas de Tesis\ANTISANA\Mapas REA\Mapa REA - Sendero Gallareta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12776"/>
            <a:ext cx="549473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264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es-ES" altLang="en-US" sz="4000" dirty="0"/>
              <a:t>Área de Estudio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7544" y="1628800"/>
            <a:ext cx="403860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1800" b="1" dirty="0" smtClean="0">
                <a:latin typeface="Arial" pitchFamily="34" charset="0"/>
                <a:cs typeface="Arial" pitchFamily="34" charset="0"/>
              </a:rPr>
              <a:t>Senderos</a:t>
            </a:r>
          </a:p>
          <a:p>
            <a:pPr marL="0" indent="0" algn="ctr">
              <a:buNone/>
            </a:pPr>
            <a:endParaRPr lang="es-ES" sz="1800" b="1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s-EC" sz="1800" b="1" dirty="0">
                <a:latin typeface="Arial" pitchFamily="34" charset="0"/>
                <a:cs typeface="Arial" pitchFamily="34" charset="0"/>
              </a:rPr>
              <a:t>Sendero </a:t>
            </a:r>
            <a:r>
              <a:rPr lang="es-EC" sz="1800" b="1" dirty="0" smtClean="0">
                <a:latin typeface="Arial" pitchFamily="34" charset="0"/>
                <a:cs typeface="Arial" pitchFamily="34" charset="0"/>
              </a:rPr>
              <a:t>Micaloma</a:t>
            </a:r>
          </a:p>
          <a:p>
            <a:pPr lvl="0"/>
            <a:r>
              <a:rPr lang="es-EC" sz="1800" b="1" dirty="0" smtClean="0">
                <a:latin typeface="Arial" pitchFamily="34" charset="0"/>
                <a:cs typeface="Arial" pitchFamily="34" charset="0"/>
              </a:rPr>
              <a:t>Sendero Patourco</a:t>
            </a:r>
          </a:p>
          <a:p>
            <a:pPr lvl="0"/>
            <a:r>
              <a:rPr lang="es-EC" sz="1800" b="1" dirty="0" smtClean="0">
                <a:latin typeface="Arial" pitchFamily="34" charset="0"/>
                <a:cs typeface="Arial" pitchFamily="34" charset="0"/>
              </a:rPr>
              <a:t>Sendero Gallaretas</a:t>
            </a:r>
          </a:p>
        </p:txBody>
      </p:sp>
      <p:pic>
        <p:nvPicPr>
          <p:cNvPr id="6149" name="Picture 5" descr="C:\Users\jc_sukin\OneDrive\Posibles Temas de Tesis\ANTISANA\Mapas REA\Mapa REA - Sendero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412776"/>
            <a:ext cx="5496271" cy="388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42647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Perfil </a:t>
            </a:r>
            <a:r>
              <a:rPr lang="es-ES" dirty="0"/>
              <a:t>y características del Turista</a:t>
            </a:r>
          </a:p>
        </p:txBody>
      </p:sp>
      <p:sp>
        <p:nvSpPr>
          <p:cNvPr id="3" name="2 Rectángulo"/>
          <p:cNvSpPr/>
          <p:nvPr/>
        </p:nvSpPr>
        <p:spPr>
          <a:xfrm>
            <a:off x="395536" y="1196752"/>
            <a:ext cx="4104456" cy="371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s-AR" dirty="0" smtClean="0">
                <a:solidFill>
                  <a:schemeClr val="accent2"/>
                </a:solidFill>
              </a:rPr>
              <a:t>Visitantes Nacionales.-</a:t>
            </a:r>
            <a:r>
              <a:rPr lang="es-AR" dirty="0"/>
              <a:t>	</a:t>
            </a:r>
            <a:endParaRPr lang="es-ES" dirty="0"/>
          </a:p>
          <a:p>
            <a:pPr lvl="0"/>
            <a:r>
              <a:rPr lang="es-ES" sz="1700" dirty="0" smtClean="0"/>
              <a:t>Edad:</a:t>
            </a:r>
          </a:p>
          <a:p>
            <a:pPr lvl="0"/>
            <a:r>
              <a:rPr lang="es-ES" sz="1700" dirty="0"/>
              <a:t>	</a:t>
            </a:r>
            <a:r>
              <a:rPr lang="es-ES" sz="1700" b="1" dirty="0" smtClean="0"/>
              <a:t>entre </a:t>
            </a:r>
            <a:r>
              <a:rPr lang="es-ES" sz="1700" b="1" dirty="0"/>
              <a:t>20 y 50 años</a:t>
            </a:r>
            <a:r>
              <a:rPr lang="es-ES" sz="1700" dirty="0"/>
              <a:t>;</a:t>
            </a:r>
          </a:p>
          <a:p>
            <a:pPr lvl="0"/>
            <a:r>
              <a:rPr lang="es-ES" sz="1700" dirty="0"/>
              <a:t>Género: </a:t>
            </a:r>
            <a:endParaRPr lang="es-ES" sz="1700" dirty="0" smtClean="0"/>
          </a:p>
          <a:p>
            <a:pPr lvl="0"/>
            <a:r>
              <a:rPr lang="es-ES" sz="1700" dirty="0"/>
              <a:t>	</a:t>
            </a:r>
            <a:r>
              <a:rPr lang="es-ES" sz="1700" b="1" dirty="0" smtClean="0"/>
              <a:t>mayoritariamente </a:t>
            </a:r>
            <a:r>
              <a:rPr lang="es-ES" sz="1700" b="1" dirty="0"/>
              <a:t>masculino</a:t>
            </a:r>
            <a:r>
              <a:rPr lang="es-ES" sz="1700" dirty="0"/>
              <a:t>;</a:t>
            </a:r>
          </a:p>
          <a:p>
            <a:pPr lvl="0"/>
            <a:r>
              <a:rPr lang="es-ES" sz="1700" dirty="0"/>
              <a:t>E</a:t>
            </a:r>
            <a:r>
              <a:rPr lang="es-ES" sz="1700" dirty="0" smtClean="0"/>
              <a:t>ducación</a:t>
            </a:r>
            <a:r>
              <a:rPr lang="es-ES" sz="1700" dirty="0"/>
              <a:t>: </a:t>
            </a:r>
            <a:endParaRPr lang="es-ES" sz="1700" dirty="0" smtClean="0"/>
          </a:p>
          <a:p>
            <a:pPr lvl="0"/>
            <a:r>
              <a:rPr lang="es-ES" sz="1700" dirty="0"/>
              <a:t>	</a:t>
            </a:r>
            <a:r>
              <a:rPr lang="es-ES" sz="1700" b="1" dirty="0" smtClean="0"/>
              <a:t>3er </a:t>
            </a:r>
            <a:r>
              <a:rPr lang="es-ES" sz="1700" b="1" dirty="0"/>
              <a:t>nivel o universitario</a:t>
            </a:r>
            <a:r>
              <a:rPr lang="es-ES" sz="1700" dirty="0"/>
              <a:t>;</a:t>
            </a:r>
          </a:p>
          <a:p>
            <a:pPr lvl="0"/>
            <a:r>
              <a:rPr lang="es-ES" sz="1700" dirty="0"/>
              <a:t>Ocupación: </a:t>
            </a:r>
            <a:endParaRPr lang="es-ES" sz="1700" dirty="0" smtClean="0"/>
          </a:p>
          <a:p>
            <a:pPr lvl="0"/>
            <a:r>
              <a:rPr lang="es-ES" sz="1700" dirty="0"/>
              <a:t>	</a:t>
            </a:r>
            <a:r>
              <a:rPr lang="es-ES" sz="1700" b="1" dirty="0" smtClean="0"/>
              <a:t>&gt; 50 </a:t>
            </a:r>
            <a:r>
              <a:rPr lang="es-ES" sz="1700" b="1" dirty="0"/>
              <a:t>% es empleado privado</a:t>
            </a:r>
            <a:r>
              <a:rPr lang="es-ES" sz="1700" dirty="0"/>
              <a:t>;</a:t>
            </a:r>
          </a:p>
          <a:p>
            <a:pPr lvl="0"/>
            <a:r>
              <a:rPr lang="es-ES" sz="1700" dirty="0"/>
              <a:t>Propósito de la visita: </a:t>
            </a:r>
            <a:endParaRPr lang="es-ES" sz="1700" dirty="0" smtClean="0"/>
          </a:p>
          <a:p>
            <a:pPr lvl="0"/>
            <a:r>
              <a:rPr lang="es-ES" sz="1700" dirty="0"/>
              <a:t>	</a:t>
            </a:r>
            <a:r>
              <a:rPr lang="es-ES" sz="1700" b="1" dirty="0" smtClean="0"/>
              <a:t>Observación </a:t>
            </a:r>
            <a:r>
              <a:rPr lang="es-ES" sz="1700" b="1" dirty="0"/>
              <a:t>Flora, Fauna, </a:t>
            </a:r>
            <a:r>
              <a:rPr lang="es-ES" sz="1700" b="1" dirty="0" smtClean="0"/>
              <a:t>	Paisaje </a:t>
            </a:r>
            <a:r>
              <a:rPr lang="es-ES" sz="1700" b="1" dirty="0"/>
              <a:t>y recreación; y</a:t>
            </a:r>
            <a:r>
              <a:rPr lang="es-ES" sz="1700" dirty="0"/>
              <a:t>,</a:t>
            </a:r>
          </a:p>
          <a:p>
            <a:pPr lvl="0"/>
            <a:r>
              <a:rPr lang="es-ES" sz="1700" dirty="0"/>
              <a:t>Movilización: </a:t>
            </a:r>
            <a:endParaRPr lang="es-ES" sz="1700" dirty="0" smtClean="0"/>
          </a:p>
          <a:p>
            <a:pPr lvl="0"/>
            <a:r>
              <a:rPr lang="es-ES" sz="1700" dirty="0"/>
              <a:t>	</a:t>
            </a:r>
            <a:r>
              <a:rPr lang="es-ES" sz="1700" b="1" dirty="0" smtClean="0"/>
              <a:t>&gt;</a:t>
            </a:r>
            <a:r>
              <a:rPr lang="es-ES" sz="1700" b="1" dirty="0"/>
              <a:t> 50 %</a:t>
            </a:r>
            <a:r>
              <a:rPr lang="es-ES" sz="1700" b="1" dirty="0" smtClean="0"/>
              <a:t> </a:t>
            </a:r>
            <a:r>
              <a:rPr lang="es-ES" sz="1700" b="1" dirty="0"/>
              <a:t>va en carro propio</a:t>
            </a:r>
            <a:r>
              <a:rPr lang="es-ES" sz="1700" dirty="0" smtClean="0"/>
              <a:t>.</a:t>
            </a:r>
            <a:endParaRPr lang="es-ES" sz="1700" dirty="0"/>
          </a:p>
        </p:txBody>
      </p:sp>
      <p:pic>
        <p:nvPicPr>
          <p:cNvPr id="4" name="110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2123728" y="4967015"/>
            <a:ext cx="4680520" cy="1890985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4499992" y="1196752"/>
            <a:ext cx="4104456" cy="377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dirty="0" smtClean="0">
                <a:solidFill>
                  <a:schemeClr val="accent2"/>
                </a:solidFill>
              </a:rPr>
              <a:t>Visitantes</a:t>
            </a:r>
            <a:r>
              <a:rPr lang="es-ES" dirty="0" smtClean="0">
                <a:solidFill>
                  <a:schemeClr val="accent2"/>
                </a:solidFill>
              </a:rPr>
              <a:t> Extranjeros:</a:t>
            </a:r>
            <a:endParaRPr lang="es-ES" dirty="0">
              <a:solidFill>
                <a:schemeClr val="accent2"/>
              </a:solidFill>
            </a:endParaRPr>
          </a:p>
          <a:p>
            <a:pPr lvl="0"/>
            <a:r>
              <a:rPr lang="es-ES" sz="1700" dirty="0" smtClean="0"/>
              <a:t>Edad: </a:t>
            </a:r>
          </a:p>
          <a:p>
            <a:pPr lvl="0"/>
            <a:r>
              <a:rPr lang="es-ES" sz="1700" dirty="0"/>
              <a:t>	</a:t>
            </a:r>
            <a:r>
              <a:rPr lang="es-ES" sz="1700" b="1" dirty="0" smtClean="0"/>
              <a:t>entre </a:t>
            </a:r>
            <a:r>
              <a:rPr lang="es-ES" sz="1700" b="1" dirty="0"/>
              <a:t>30 y 50 años</a:t>
            </a:r>
            <a:r>
              <a:rPr lang="es-ES" sz="1700" dirty="0"/>
              <a:t>;</a:t>
            </a:r>
          </a:p>
          <a:p>
            <a:pPr lvl="0"/>
            <a:r>
              <a:rPr lang="es-ES" sz="1700" dirty="0"/>
              <a:t>Género: </a:t>
            </a:r>
            <a:endParaRPr lang="es-ES" sz="1700" dirty="0" smtClean="0"/>
          </a:p>
          <a:p>
            <a:pPr lvl="0"/>
            <a:r>
              <a:rPr lang="es-ES" sz="1700" dirty="0"/>
              <a:t>	</a:t>
            </a:r>
            <a:r>
              <a:rPr lang="es-ES" sz="1700" b="1" dirty="0" smtClean="0"/>
              <a:t>mayoritariamente </a:t>
            </a:r>
            <a:r>
              <a:rPr lang="es-ES" sz="1700" b="1" dirty="0"/>
              <a:t>masculino</a:t>
            </a:r>
            <a:r>
              <a:rPr lang="es-ES" sz="1700" dirty="0"/>
              <a:t>;</a:t>
            </a:r>
          </a:p>
          <a:p>
            <a:pPr lvl="0"/>
            <a:r>
              <a:rPr lang="es-ES" sz="1700" dirty="0"/>
              <a:t>E</a:t>
            </a:r>
            <a:r>
              <a:rPr lang="es-ES" sz="1700" dirty="0" smtClean="0"/>
              <a:t>ducación</a:t>
            </a:r>
            <a:r>
              <a:rPr lang="es-ES" sz="1700" dirty="0"/>
              <a:t>: </a:t>
            </a:r>
            <a:endParaRPr lang="es-ES" sz="1700" dirty="0" smtClean="0"/>
          </a:p>
          <a:p>
            <a:pPr lvl="0"/>
            <a:r>
              <a:rPr lang="es-ES" sz="1700" dirty="0"/>
              <a:t>	</a:t>
            </a:r>
            <a:r>
              <a:rPr lang="es-ES" sz="1700" b="1" dirty="0" smtClean="0"/>
              <a:t>3er </a:t>
            </a:r>
            <a:r>
              <a:rPr lang="es-ES" sz="1700" b="1" dirty="0"/>
              <a:t>nivel o universitario</a:t>
            </a:r>
            <a:r>
              <a:rPr lang="es-ES" sz="1700" dirty="0"/>
              <a:t>;</a:t>
            </a:r>
          </a:p>
          <a:p>
            <a:pPr lvl="0"/>
            <a:r>
              <a:rPr lang="es-ES" sz="1700" dirty="0"/>
              <a:t>Ocupación: </a:t>
            </a:r>
            <a:endParaRPr lang="es-ES" sz="1700" dirty="0" smtClean="0"/>
          </a:p>
          <a:p>
            <a:pPr lvl="0"/>
            <a:r>
              <a:rPr lang="es-ES" sz="1700" dirty="0"/>
              <a:t>	</a:t>
            </a:r>
            <a:r>
              <a:rPr lang="es-ES" sz="1700" b="1" dirty="0" smtClean="0"/>
              <a:t>&gt; </a:t>
            </a:r>
            <a:r>
              <a:rPr lang="es-ES" sz="1700" b="1" dirty="0"/>
              <a:t>50 % es empleado privado;</a:t>
            </a:r>
          </a:p>
          <a:p>
            <a:pPr lvl="0"/>
            <a:r>
              <a:rPr lang="es-ES" sz="1700" dirty="0"/>
              <a:t>Propósito de la visita: </a:t>
            </a:r>
            <a:endParaRPr lang="es-ES" sz="1700" dirty="0" smtClean="0"/>
          </a:p>
          <a:p>
            <a:pPr lvl="0"/>
            <a:r>
              <a:rPr lang="es-ES" sz="1700" dirty="0"/>
              <a:t>	</a:t>
            </a:r>
            <a:r>
              <a:rPr lang="es-ES" sz="1700" b="1" dirty="0" smtClean="0"/>
              <a:t>Observación </a:t>
            </a:r>
            <a:r>
              <a:rPr lang="es-ES" sz="1700" b="1" dirty="0"/>
              <a:t>Flora, Fauna, </a:t>
            </a:r>
            <a:r>
              <a:rPr lang="es-ES" sz="1700" b="1" dirty="0" smtClean="0"/>
              <a:t>	Paisaje</a:t>
            </a:r>
            <a:r>
              <a:rPr lang="es-ES" sz="1700" b="1" dirty="0"/>
              <a:t>; y,</a:t>
            </a:r>
          </a:p>
          <a:p>
            <a:pPr lvl="0"/>
            <a:r>
              <a:rPr lang="es-ES" sz="1700" dirty="0"/>
              <a:t>Movilización: </a:t>
            </a:r>
            <a:endParaRPr lang="es-ES" sz="1700" dirty="0" smtClean="0"/>
          </a:p>
          <a:p>
            <a:pPr lvl="0"/>
            <a:r>
              <a:rPr lang="es-ES" sz="1700" dirty="0"/>
              <a:t>	</a:t>
            </a:r>
            <a:r>
              <a:rPr lang="es-ES" sz="1700" b="1" dirty="0" smtClean="0"/>
              <a:t>&gt; </a:t>
            </a:r>
            <a:r>
              <a:rPr lang="es-ES" sz="1700" b="1" dirty="0"/>
              <a:t>50 % </a:t>
            </a:r>
            <a:r>
              <a:rPr lang="es-ES" sz="1700" b="1" dirty="0" smtClean="0"/>
              <a:t>va </a:t>
            </a:r>
            <a:r>
              <a:rPr lang="es-ES" sz="1700" b="1" dirty="0"/>
              <a:t>en bus de turismo</a:t>
            </a:r>
            <a:r>
              <a:rPr lang="es-ES" sz="1700" b="1" dirty="0" smtClean="0"/>
              <a:t>.</a:t>
            </a:r>
            <a:endParaRPr lang="es-ES" sz="1700" b="1" dirty="0"/>
          </a:p>
        </p:txBody>
      </p:sp>
    </p:spTree>
    <p:extLst>
      <p:ext uri="{BB962C8B-B14F-4D97-AF65-F5344CB8AC3E}">
        <p14:creationId xmlns:p14="http://schemas.microsoft.com/office/powerpoint/2010/main" val="371848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pic>
        <p:nvPicPr>
          <p:cNvPr id="4" name="Picture 2" descr="C:\Documents and Settings\Administrador.COLOSO\Mis documentos\Mis imágenes\MApa Didactico de la Zona de Muertepungo.bm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2 Rectángulo"/>
          <p:cNvSpPr/>
          <p:nvPr/>
        </p:nvSpPr>
        <p:spPr>
          <a:xfrm>
            <a:off x="2627784" y="6311061"/>
            <a:ext cx="59046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1600" b="1" dirty="0">
                <a:latin typeface="Arial" pitchFamily="34" charset="0"/>
                <a:cs typeface="Arial" pitchFamily="34" charset="0"/>
              </a:rPr>
              <a:t>Guía Didáctica del SNAP. Ministerio del Ambiente</a:t>
            </a:r>
            <a:br>
              <a:rPr lang="es-AR" sz="1600" b="1" dirty="0">
                <a:latin typeface="Arial" pitchFamily="34" charset="0"/>
                <a:cs typeface="Arial" pitchFamily="34" charset="0"/>
              </a:rPr>
            </a:br>
            <a:r>
              <a:rPr lang="es-AR" sz="1600" b="1" dirty="0">
                <a:latin typeface="Arial" pitchFamily="34" charset="0"/>
                <a:cs typeface="Arial" pitchFamily="34" charset="0"/>
              </a:rPr>
              <a:t>Mapa Ilustrador de la Reserva Ecológica Antisana</a:t>
            </a:r>
            <a:endParaRPr lang="es-ES" sz="1600" b="1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3562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Bellezas </a:t>
            </a:r>
            <a:r>
              <a:rPr lang="es-ES" dirty="0"/>
              <a:t>Escénicas</a:t>
            </a:r>
          </a:p>
        </p:txBody>
      </p:sp>
      <p:pic>
        <p:nvPicPr>
          <p:cNvPr id="3" name="Picture 2" descr="C:\Users\jc_sukin\Desktop\Fotos presentación\Pano 04-201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212976"/>
            <a:ext cx="9163200" cy="1114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857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/>
          <a:lstStyle/>
          <a:p>
            <a:r>
              <a:rPr lang="es-ES" dirty="0" smtClean="0"/>
              <a:t>Muestreo </a:t>
            </a:r>
            <a:r>
              <a:rPr lang="es-ES" dirty="0"/>
              <a:t>de Suelos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226162"/>
            <a:ext cx="4811241" cy="5449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131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4774729" y="2173695"/>
            <a:ext cx="4369271" cy="355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944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s-ES" dirty="0" smtClean="0"/>
              <a:t>Resultados </a:t>
            </a:r>
            <a:r>
              <a:rPr lang="es-ES" dirty="0"/>
              <a:t>del Muestreo de suelos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1094275"/>
              </p:ext>
            </p:extLst>
          </p:nvPr>
        </p:nvGraphicFramePr>
        <p:xfrm>
          <a:off x="6" y="935763"/>
          <a:ext cx="9143988" cy="58776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53142"/>
                <a:gridCol w="653142"/>
                <a:gridCol w="653142"/>
                <a:gridCol w="653142"/>
                <a:gridCol w="653142"/>
                <a:gridCol w="653142"/>
                <a:gridCol w="653142"/>
                <a:gridCol w="653142"/>
                <a:gridCol w="653142"/>
                <a:gridCol w="653142"/>
                <a:gridCol w="653142"/>
                <a:gridCol w="653142"/>
                <a:gridCol w="653142"/>
                <a:gridCol w="653142"/>
              </a:tblGrid>
              <a:tr h="168612">
                <a:tc gridSpan="14">
                  <a:txBody>
                    <a:bodyPr/>
                    <a:lstStyle/>
                    <a:p>
                      <a:pPr marL="914400" indent="-91440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ES" sz="1000" dirty="0" smtClean="0">
                          <a:effectLst/>
                        </a:rPr>
                        <a:t>Resultados </a:t>
                      </a:r>
                      <a:r>
                        <a:rPr lang="es-ES" sz="1000" dirty="0">
                          <a:effectLst/>
                        </a:rPr>
                        <a:t>del Muestreo de Suelos</a:t>
                      </a:r>
                      <a:endParaRPr lang="es-ES" sz="1000" b="1" dirty="0">
                        <a:effectLst/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58046" marR="58046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0638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ID</a:t>
                      </a:r>
                      <a:endParaRPr lang="es-E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s-ES" sz="9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Compt</a:t>
                      </a:r>
                      <a:endParaRPr kumimoji="0" lang="es-ES" sz="9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46" marR="58046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s-ES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Rangos </a:t>
                      </a:r>
                      <a:r>
                        <a:rPr kumimoji="0" lang="es-ES" sz="9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Compt</a:t>
                      </a:r>
                      <a:endParaRPr kumimoji="0" lang="es-ES" sz="9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46" marR="58046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s-ES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</a:t>
                      </a:r>
                    </a:p>
                  </a:txBody>
                  <a:tcPr marL="58046" marR="58046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s-ES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Rango pH</a:t>
                      </a:r>
                    </a:p>
                  </a:txBody>
                  <a:tcPr marL="58046" marR="58046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s-ES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C.E.</a:t>
                      </a:r>
                    </a:p>
                  </a:txBody>
                  <a:tcPr marL="58046" marR="58046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s-ES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Rangos C.E.</a:t>
                      </a:r>
                    </a:p>
                  </a:txBody>
                  <a:tcPr marL="58046" marR="58046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s-ES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M.O.</a:t>
                      </a:r>
                    </a:p>
                  </a:txBody>
                  <a:tcPr marL="58046" marR="58046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s-ES" sz="9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Rang</a:t>
                      </a:r>
                      <a:r>
                        <a:rPr kumimoji="0" lang="es-ES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% M.O.</a:t>
                      </a:r>
                    </a:p>
                  </a:txBody>
                  <a:tcPr marL="58046" marR="58046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s-ES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kumimoji="0" lang="es-ES" sz="9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Humed</a:t>
                      </a:r>
                      <a:endParaRPr kumimoji="0" lang="es-ES" sz="9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46" marR="58046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s-ES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Are</a:t>
                      </a:r>
                    </a:p>
                  </a:txBody>
                  <a:tcPr marL="58046" marR="58046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s-ES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kumimoji="0" lang="es-ES" sz="9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Lim</a:t>
                      </a:r>
                      <a:endParaRPr kumimoji="0" lang="es-ES" sz="9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46" marR="58046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s-ES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  <a:r>
                        <a:rPr kumimoji="0" lang="es-ES" sz="900" b="1" kern="1200" dirty="0" err="1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Arci</a:t>
                      </a:r>
                      <a:endParaRPr kumimoji="0" lang="es-ES" sz="9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8046" marR="58046" marT="0" marB="0" anchor="ctr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spcAft>
                          <a:spcPts val="0"/>
                        </a:spcAft>
                      </a:pPr>
                      <a:r>
                        <a:rPr kumimoji="0" lang="es-ES" sz="9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Clase Textural</a:t>
                      </a:r>
                    </a:p>
                  </a:txBody>
                  <a:tcPr marL="58046" marR="58046" marT="0" marB="0" anchor="ctr">
                    <a:solidFill>
                      <a:schemeClr val="accent1"/>
                    </a:solidFill>
                  </a:tcPr>
                </a:tc>
              </a:tr>
              <a:tr h="14511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1S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0,70</a:t>
                      </a:r>
                      <a:endParaRPr lang="es-E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 0,6 – 0,7 Medio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6,47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L Ac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24,5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&gt;5,0 Alto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61,77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41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51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8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Franco-Limoso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2S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0,70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6,47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24,5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61,77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41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51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8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1N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0,95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 0.9 – 1 Bajo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5,62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L Ac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26,4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&gt;5,0 Alto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78,95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41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51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8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Franco-Limoso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2N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0,95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5,62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26,4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78,95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41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51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8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3S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0,67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 0,6 – 0,7 Medio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5,70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L Ac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13,0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&gt;5,0 Alto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59,43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10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Franco-Limoso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4S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0,67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5,70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13,0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59,43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10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3N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0,95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 0.9 – 1 Bajo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4,93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Ac RC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18,1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&gt;5,0 Alto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80,8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10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Franco-Limoso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4N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0,95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4,93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18,1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80,8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10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5S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0,55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 0,01 – 0,6 Alto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5,22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Ac RC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16,0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&gt;5,0 Alto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56,62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33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57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10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Franco-Limoso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6S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0,55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5,22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16,0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56,62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33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57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10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5N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0,97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 0.9 – 1 Bajo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6,32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L Ac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22,8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&gt;5,0 Alto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70,9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41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47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12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Franco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6N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0,97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6,32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22,8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70,9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41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47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12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7S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0,65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 0,6 – 0,7 Medio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5,42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Ac RC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12,3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&gt;5,0 Alto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8S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0,65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5,42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12,3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7N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0,94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 0.9 – 1 Bajo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5,30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Ac RC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16,5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&gt;5,0 Alto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8N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0,94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5,30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16,5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9S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0,66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 0,6 – 0,7 Medio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5,63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L Ac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14,2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&gt;5,0 Alto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29,9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38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51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11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Franco-Limoso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10S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0,66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5,63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14,2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29,9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38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51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11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9N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0,96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 0.9 – 1 Bajo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5,84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L Ac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27,2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&gt;5,0 Alto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44,0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36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51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13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Franco-Limoso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10N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0,96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5,84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27,2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44,0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36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51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13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11S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0,61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 0,6 – 0,7 Medio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5,37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Ac RC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11,4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&gt;5,0 Alto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25,7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28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59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13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Franco-Limoso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12S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0,61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5,37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11,4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25,7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28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59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13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11N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0,99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 0.9 – 1 Bajo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6,78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PN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15,0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&gt;5,0 Alto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37,4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36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53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11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Franco-Limoso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12N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0,99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6,78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15,0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37,4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36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53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11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13S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0,58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 0,01 – 0,6 Alto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5,60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L Ac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13,0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&gt;5,0 Alto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32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13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Franco-Limoso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14S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0,58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5,60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13,0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32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13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15S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0,57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 0,01 – 0,6 Alto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5,52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L Ac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17,6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&gt;5,0 Alto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36,5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16S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0,57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5,52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17,6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36,5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17S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0,66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 0,6 – 0,7 Medio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5,63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L Ac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22,3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&gt;5,0 Alto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42,8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18S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0,66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5,63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22,3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42,8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19S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0,60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 0,01 – 0,6 Alto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5,93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L Ac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17,9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&gt;5,0 Alto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48,36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20S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0,60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5,93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17,9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48,36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13N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0,97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 0.9 – 1 Bajo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6,76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PN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0,28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&lt;2 Normal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18,0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&gt;5,0 Alto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53,72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14N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0,97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6,76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0,28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18,0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53,72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21S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0,50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 0,01 – 0,6 Alto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5,65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L Ac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0,18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&lt;2 Normal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13,7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&gt;5,0 Alto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47,95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22S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0,50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5,65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0,18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13,7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47,95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15NH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0,95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 0.9 – 1 Bajo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5,45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Ac RC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0,24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&lt;2 Normal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73,6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&gt;5,0 Alto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89,35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</a:tr>
              <a:tr h="10319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16NH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0,95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5,45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0,24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73,6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89,35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1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</a:tr>
              <a:tr h="207998">
                <a:tc gridSpan="14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000" dirty="0">
                          <a:effectLst/>
                        </a:rPr>
                        <a:t>Fuente: Resultados del laboratorio de suelos del INIAP</a:t>
                      </a:r>
                      <a:endParaRPr lang="es-ES" sz="11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8046" marR="58046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1089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Autofit/>
          </a:bodyPr>
          <a:lstStyle/>
          <a:p>
            <a:r>
              <a:rPr lang="es-ES" sz="3200" dirty="0"/>
              <a:t>Análisis de Correlación de Pearson y </a:t>
            </a:r>
            <a:r>
              <a:rPr lang="es-ES" sz="3200" dirty="0" smtClean="0"/>
              <a:t>determinación</a:t>
            </a:r>
            <a:endParaRPr lang="es-ES" sz="3200" dirty="0"/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6405976"/>
              </p:ext>
            </p:extLst>
          </p:nvPr>
        </p:nvGraphicFramePr>
        <p:xfrm>
          <a:off x="179512" y="1784753"/>
          <a:ext cx="4051935" cy="40218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6104"/>
                <a:gridCol w="1944216"/>
                <a:gridCol w="1171615"/>
              </a:tblGrid>
              <a:tr h="279424">
                <a:tc gridSpan="3">
                  <a:txBody>
                    <a:bodyPr/>
                    <a:lstStyle/>
                    <a:p>
                      <a:pPr marL="914400" indent="-914400" algn="l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ES" sz="1300" dirty="0" smtClean="0">
                          <a:effectLst/>
                        </a:rPr>
                        <a:t>Correlación </a:t>
                      </a:r>
                      <a:r>
                        <a:rPr lang="es-ES" sz="1300" dirty="0">
                          <a:effectLst/>
                        </a:rPr>
                        <a:t>entre Uso del Suelo y </a:t>
                      </a:r>
                      <a:r>
                        <a:rPr lang="es-ES" sz="1300" dirty="0" smtClean="0">
                          <a:effectLst/>
                        </a:rPr>
                        <a:t>Compactación</a:t>
                      </a:r>
                      <a:r>
                        <a:rPr lang="es-ES" sz="1300" baseline="0" dirty="0" smtClean="0">
                          <a:effectLst/>
                        </a:rPr>
                        <a:t> </a:t>
                      </a:r>
                      <a:r>
                        <a:rPr lang="es-ES" sz="1300" dirty="0" smtClean="0">
                          <a:effectLst/>
                        </a:rPr>
                        <a:t>del </a:t>
                      </a:r>
                      <a:r>
                        <a:rPr lang="es-ES" sz="1300" dirty="0">
                          <a:effectLst/>
                        </a:rPr>
                        <a:t>Suelo</a:t>
                      </a:r>
                      <a:endParaRPr lang="es-ES" sz="1300" b="1" dirty="0">
                        <a:effectLst/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24297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Sendero</a:t>
                      </a:r>
                      <a:endParaRPr lang="es-ES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Coef. Pearson (r)</a:t>
                      </a:r>
                      <a:endParaRPr lang="es-ES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Coeficiente de Determinación</a:t>
                      </a:r>
                      <a:endParaRPr lang="es-ES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/>
                </a:tc>
              </a:tr>
              <a:tr h="11372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Micaloma</a:t>
                      </a:r>
                      <a:endParaRPr lang="es-ES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-0,90896</a:t>
                      </a:r>
                      <a:endParaRPr lang="es-ES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0,826213</a:t>
                      </a:r>
                      <a:endParaRPr lang="es-ES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8967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300" dirty="0">
                          <a:effectLst/>
                        </a:rPr>
                        <a:t>Correlación negativa casi  perfecta, donde a mayor actividad Humana mayor compactación del suelo.</a:t>
                      </a:r>
                      <a:endParaRPr lang="es-ES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Relación</a:t>
                      </a:r>
                      <a:r>
                        <a:rPr lang="en-US" sz="1300" dirty="0">
                          <a:effectLst/>
                        </a:rPr>
                        <a:t> Lineal Alta</a:t>
                      </a:r>
                      <a:endParaRPr lang="es-ES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1372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Patourco</a:t>
                      </a:r>
                      <a:endParaRPr lang="es-ES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-0,94077</a:t>
                      </a:r>
                      <a:endParaRPr lang="es-ES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0,885044</a:t>
                      </a:r>
                      <a:endParaRPr lang="es-ES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8967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Correlación negativa casi  perfecta, donde a mayor actividad Humana mayor compactación del suelo.</a:t>
                      </a:r>
                      <a:endParaRPr lang="es-ES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Relación</a:t>
                      </a:r>
                      <a:r>
                        <a:rPr lang="en-US" sz="1300" dirty="0">
                          <a:effectLst/>
                        </a:rPr>
                        <a:t> Lineal Alta</a:t>
                      </a:r>
                      <a:endParaRPr lang="es-ES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121489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Gallaretas</a:t>
                      </a:r>
                      <a:endParaRPr lang="es-ES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-0,999429</a:t>
                      </a:r>
                      <a:endParaRPr lang="es-ES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0,998858</a:t>
                      </a:r>
                      <a:endParaRPr lang="es-ES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  <a:tr h="78967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300">
                          <a:effectLst/>
                        </a:rPr>
                        <a:t>Correlación negativa casi perfecta, donde a mayor actividad Humana mayor compactación del suelo.</a:t>
                      </a:r>
                      <a:endParaRPr lang="es-ES" sz="13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Relación</a:t>
                      </a:r>
                      <a:r>
                        <a:rPr lang="en-US" sz="1300" dirty="0">
                          <a:effectLst/>
                        </a:rPr>
                        <a:t> Lineal Alta</a:t>
                      </a:r>
                      <a:endParaRPr lang="es-ES" sz="13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7" name="Rectangle 7"/>
          <p:cNvSpPr>
            <a:spLocks noChangeArrowheads="1"/>
          </p:cNvSpPr>
          <p:nvPr/>
        </p:nvSpPr>
        <p:spPr bwMode="auto">
          <a:xfrm>
            <a:off x="4427984" y="1323729"/>
            <a:ext cx="457200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Gráfico de Correlación entre Variables de Compactación del Suelo y Uso del Suelo en los tres senderos</a:t>
            </a:r>
            <a:endParaRPr kumimoji="0" lang="es-ES" alt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Lienzo 18"/>
          <p:cNvGrpSpPr/>
          <p:nvPr/>
        </p:nvGrpSpPr>
        <p:grpSpPr>
          <a:xfrm>
            <a:off x="4427984" y="2247059"/>
            <a:ext cx="4716016" cy="4134269"/>
            <a:chOff x="0" y="0"/>
            <a:chExt cx="3289300" cy="2642235"/>
          </a:xfrm>
        </p:grpSpPr>
        <p:sp>
          <p:nvSpPr>
            <p:cNvPr id="11" name="3 Rectángulo"/>
            <p:cNvSpPr/>
            <p:nvPr/>
          </p:nvSpPr>
          <p:spPr>
            <a:xfrm>
              <a:off x="0" y="0"/>
              <a:ext cx="3289300" cy="2642235"/>
            </a:xfrm>
            <a:prstGeom prst="rect">
              <a:avLst/>
            </a:prstGeom>
            <a:noFill/>
          </p:spPr>
        </p:sp>
        <p:pic>
          <p:nvPicPr>
            <p:cNvPr id="12" name="7 Imagen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3285460" cy="2632547"/>
            </a:xfrm>
            <a:prstGeom prst="rect">
              <a:avLst/>
            </a:prstGeom>
          </p:spPr>
        </p:pic>
      </p:grp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0" y="309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29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205523285"/>
              </p:ext>
            </p:extLst>
          </p:nvPr>
        </p:nvGraphicFramePr>
        <p:xfrm>
          <a:off x="179512" y="1196752"/>
          <a:ext cx="4327401" cy="51846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08112"/>
                <a:gridCol w="2077356"/>
                <a:gridCol w="1241933"/>
              </a:tblGrid>
              <a:tr h="68806">
                <a:tc gridSpan="3">
                  <a:txBody>
                    <a:bodyPr/>
                    <a:lstStyle/>
                    <a:p>
                      <a:pPr marL="914400" indent="-91440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ES" sz="1400" dirty="0" smtClean="0">
                          <a:effectLst/>
                        </a:rPr>
                        <a:t>Correlación </a:t>
                      </a:r>
                      <a:r>
                        <a:rPr lang="es-ES" sz="1400" dirty="0">
                          <a:effectLst/>
                        </a:rPr>
                        <a:t>entre Compactación del Suelo y potencial de Hidrógeno del Suelo</a:t>
                      </a:r>
                      <a:endParaRPr lang="es-ES" sz="1600" b="1" dirty="0">
                        <a:effectLst/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33655" marR="33655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598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Sendero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Coef. Pearson (r)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Coeficiente de Determinación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/>
                </a:tc>
              </a:tr>
              <a:tr h="5983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Micaloma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0,686408484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0,471156606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/>
                </a:tc>
              </a:tr>
              <a:tr h="17949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Correlación positiva, donde la compactación del suelo expresada en porcentaje tiene una relación con el potencial de Hidrogeno en el Suelo.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Relación lineal Media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/>
                </a:tc>
              </a:tr>
              <a:tr h="5983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Patourco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0.394915781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0.155958474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/>
                </a:tc>
              </a:tr>
              <a:tr h="17949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Correlación positiva media baja, no se puede encontrar mucha relación entre la compactación del suelo u el potencial de Hidrógeno en el Suelo.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Relación Lineal Baja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/>
                </a:tc>
              </a:tr>
              <a:tr h="5983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Gallaretas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-0.391815593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0.153519459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/>
                </a:tc>
              </a:tr>
              <a:tr h="11966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Correlación negativa, donde la compactación tiene una relación media - baja con el Potencial de Hidrógeno en el Suelo.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 err="1">
                          <a:effectLst/>
                        </a:rPr>
                        <a:t>Relación</a:t>
                      </a:r>
                      <a:r>
                        <a:rPr lang="en-US" sz="1400" dirty="0">
                          <a:effectLst/>
                        </a:rPr>
                        <a:t> Lineal Baja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/>
                </a:tc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572000" y="1196752"/>
            <a:ext cx="4572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Gráfico de Correlación entre Variables de Compactación del Suelo y potencial de Hidrógeno del Suelo</a:t>
            </a:r>
            <a:r>
              <a:rPr kumimoji="0" lang="es-ES" altLang="es-ES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Narrow" pitchFamily="34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s-ES" altLang="es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en los tres senderos</a:t>
            </a:r>
            <a:endParaRPr kumimoji="0" lang="es-ES" alt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Lienzo 20"/>
          <p:cNvGrpSpPr/>
          <p:nvPr/>
        </p:nvGrpSpPr>
        <p:grpSpPr>
          <a:xfrm>
            <a:off x="4572000" y="2348880"/>
            <a:ext cx="4572000" cy="4048229"/>
            <a:chOff x="0" y="0"/>
            <a:chExt cx="2977515" cy="2392045"/>
          </a:xfrm>
        </p:grpSpPr>
        <p:sp>
          <p:nvSpPr>
            <p:cNvPr id="8" name="3 Rectángulo"/>
            <p:cNvSpPr/>
            <p:nvPr/>
          </p:nvSpPr>
          <p:spPr>
            <a:xfrm>
              <a:off x="0" y="0"/>
              <a:ext cx="2977515" cy="2392045"/>
            </a:xfrm>
            <a:prstGeom prst="rect">
              <a:avLst/>
            </a:prstGeom>
            <a:noFill/>
          </p:spPr>
        </p:sp>
        <p:pic>
          <p:nvPicPr>
            <p:cNvPr id="9" name="9 Imagen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977116" cy="2385479"/>
            </a:xfrm>
            <a:prstGeom prst="rect">
              <a:avLst/>
            </a:prstGeom>
          </p:spPr>
        </p:pic>
      </p:grp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284956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842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Marcador de contenido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93719473"/>
              </p:ext>
            </p:extLst>
          </p:nvPr>
        </p:nvGraphicFramePr>
        <p:xfrm>
          <a:off x="251520" y="980728"/>
          <a:ext cx="4248472" cy="497128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36104"/>
                <a:gridCol w="2016224"/>
                <a:gridCol w="1296144"/>
              </a:tblGrid>
              <a:tr h="68806">
                <a:tc gridSpan="3">
                  <a:txBody>
                    <a:bodyPr/>
                    <a:lstStyle/>
                    <a:p>
                      <a:pPr marL="914400" indent="-91440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ES" sz="1400" dirty="0" smtClean="0">
                          <a:effectLst/>
                        </a:rPr>
                        <a:t>Correlación </a:t>
                      </a:r>
                      <a:r>
                        <a:rPr lang="es-ES" sz="1400" dirty="0">
                          <a:effectLst/>
                        </a:rPr>
                        <a:t>entre Uso  del Suelo y Porcentaje de Humedad del Suelo</a:t>
                      </a:r>
                      <a:endParaRPr lang="es-ES" sz="1600" b="1" dirty="0">
                        <a:effectLst/>
                        <a:latin typeface="Arial Narrow"/>
                        <a:ea typeface="Calibri"/>
                        <a:cs typeface="Times New Roman"/>
                      </a:endParaRPr>
                    </a:p>
                  </a:txBody>
                  <a:tcPr marL="33655" marR="33655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5983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Sendero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Coef. Pearson (r)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Coeficiente de Determinación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/>
                </a:tc>
              </a:tr>
              <a:tr h="5983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Micaloma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-0.440599948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0.194128314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 anchor="ctr"/>
                </a:tc>
              </a:tr>
              <a:tr h="59831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Correlación negativa media, no existe mucha relación.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Relación Lineal Baja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 anchor="ctr"/>
                </a:tc>
              </a:tr>
              <a:tr h="5983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Patourco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-0.579381341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0.335682739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 anchor="ctr"/>
                </a:tc>
              </a:tr>
              <a:tr h="179493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>
                          <a:effectLst/>
                        </a:rPr>
                        <a:t>Correlación negativa media alta,  donde la actividad Humana expresada en uno tiene una relación inversa media con el Porcentaje de Humedad en el Suelo.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Relación Lineal Media Baja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 anchor="ctr"/>
                </a:tc>
              </a:tr>
              <a:tr h="59831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Gallaretas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-0.899703722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>
                          <a:effectLst/>
                        </a:rPr>
                        <a:t>0.809466788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 anchor="ctr"/>
                </a:tc>
              </a:tr>
              <a:tr h="11966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Correlación negativa casi perfecta, donde la compactación tiene una relación alta con el Porcentaje de Humedad en el Suelo.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400" dirty="0">
                          <a:effectLst/>
                        </a:rPr>
                        <a:t> Relación Lineal alta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33655" marR="33655" marT="0" marB="0" anchor="ctr"/>
                </a:tc>
              </a:tr>
            </a:tbl>
          </a:graphicData>
        </a:graphic>
      </p:graphicFrame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4572000" y="980728"/>
            <a:ext cx="4408478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Gráfico de Correlación entre Variables de Uso del Suelo y Porcentaje de Humedad del Suelo</a:t>
            </a:r>
            <a:endParaRPr kumimoji="0" lang="es-ES" altLang="es-ES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7" name="Lienzo 22"/>
          <p:cNvGrpSpPr/>
          <p:nvPr/>
        </p:nvGrpSpPr>
        <p:grpSpPr>
          <a:xfrm>
            <a:off x="4572000" y="1916832"/>
            <a:ext cx="4572000" cy="4014192"/>
            <a:chOff x="0" y="0"/>
            <a:chExt cx="3072765" cy="2286000"/>
          </a:xfrm>
        </p:grpSpPr>
        <p:sp>
          <p:nvSpPr>
            <p:cNvPr id="8" name="3 Rectángulo"/>
            <p:cNvSpPr/>
            <p:nvPr/>
          </p:nvSpPr>
          <p:spPr>
            <a:xfrm>
              <a:off x="0" y="0"/>
              <a:ext cx="3072765" cy="2286000"/>
            </a:xfrm>
            <a:prstGeom prst="rect">
              <a:avLst/>
            </a:prstGeom>
            <a:noFill/>
          </p:spPr>
        </p:sp>
        <p:pic>
          <p:nvPicPr>
            <p:cNvPr id="9" name="11 Imagen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2852964" cy="2286000"/>
            </a:xfrm>
            <a:prstGeom prst="rect">
              <a:avLst/>
            </a:prstGeom>
          </p:spPr>
        </p:pic>
      </p:grp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0" y="2743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519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9208" y="0"/>
            <a:ext cx="8229600" cy="764704"/>
          </a:xfrm>
        </p:spPr>
        <p:txBody>
          <a:bodyPr>
            <a:normAutofit/>
          </a:bodyPr>
          <a:lstStyle/>
          <a:p>
            <a:r>
              <a:rPr lang="es-ES" altLang="en-US" dirty="0"/>
              <a:t>Resultados Senderos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313180"/>
              </p:ext>
            </p:extLst>
          </p:nvPr>
        </p:nvGraphicFramePr>
        <p:xfrm>
          <a:off x="395536" y="846996"/>
          <a:ext cx="8352928" cy="5909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31257"/>
                <a:gridCol w="1641351"/>
                <a:gridCol w="1224136"/>
                <a:gridCol w="1656184"/>
              </a:tblGrid>
              <a:tr h="423400">
                <a:tc>
                  <a:txBody>
                    <a:bodyPr/>
                    <a:lstStyle/>
                    <a:p>
                      <a:endParaRPr lang="es-ES" sz="1200" dirty="0">
                        <a:effectLst/>
                        <a:latin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Sendero de Micaloma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Sendero Patourco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Sendero Gallaretas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/>
                </a:tc>
              </a:tr>
              <a:tr h="176417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Capacidad de Carga Física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76417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Capacidad de Carga Física (CCF):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11700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20318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9262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/>
                </a:tc>
              </a:tr>
              <a:tr h="149954">
                <a:tc gridSpan="4">
                  <a:txBody>
                    <a:bodyPr/>
                    <a:lstStyle/>
                    <a:p>
                      <a:endParaRPr lang="es-ES" sz="1200" dirty="0">
                        <a:effectLst/>
                        <a:latin typeface="Times New Roman"/>
                      </a:endParaRPr>
                    </a:p>
                  </a:txBody>
                  <a:tcPr marL="57473" marR="57473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49954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Factores de Corrección de la Capacidad de Carga Real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Factor Social: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0,09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0,09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0,09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</a:tr>
              <a:tr h="149954">
                <a:tc>
                  <a:txBody>
                    <a:bodyPr/>
                    <a:lstStyle/>
                    <a:p>
                      <a:endParaRPr lang="es-ES" sz="1200" dirty="0">
                        <a:effectLst/>
                        <a:latin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Factor de Erodabilidad: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0,67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0,66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0,63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Factor de Accesibilidad: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0,74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0,81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0,82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Factor de Anegamiento: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0,99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0,47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0,98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Factor de Deterioro de Flora: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0,99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0,98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0,98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Factor de Precipitación: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0,73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0,73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0,73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Factor de Heliofanía: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1,00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1,00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1,00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Factor de Compactación de Suelo:</a:t>
                      </a:r>
                      <a:endParaRPr lang="es-E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Factor Perdida de Nutrientes en el Suelo</a:t>
                      </a:r>
                      <a:endParaRPr lang="es-E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Factor Flora: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1,00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1,00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1,00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Factor de Fauna: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0,88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0,66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0,66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</a:tr>
              <a:tr h="149954">
                <a:tc gridSpan="4">
                  <a:txBody>
                    <a:bodyPr/>
                    <a:lstStyle/>
                    <a:p>
                      <a:endParaRPr lang="es-ES" sz="1200" dirty="0">
                        <a:effectLst/>
                        <a:latin typeface="Times New Roman"/>
                      </a:endParaRPr>
                    </a:p>
                  </a:txBody>
                  <a:tcPr marL="57473" marR="57473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49954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Capacidad de Carga Real 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Número de personas por grupo: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 panose="020F0502020204030204" pitchFamily="34" charset="0"/>
                        </a:rPr>
                        <a:t>10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Capacidad de Carga Real (CCR) Visitas/día: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 smtClean="0">
                          <a:effectLst/>
                          <a:latin typeface="Calibri" panose="020F0502020204030204" pitchFamily="34" charset="0"/>
                          <a:ea typeface="+mn-ea"/>
                        </a:rPr>
                        <a:t>336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Calibri" panose="020F0502020204030204" pitchFamily="34" charset="0"/>
                        </a:rPr>
                        <a:t>217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 smtClean="0">
                          <a:effectLst/>
                          <a:latin typeface="Calibri" panose="020F0502020204030204" pitchFamily="34" charset="0"/>
                          <a:ea typeface="+mn-ea"/>
                        </a:rPr>
                        <a:t>202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</a:tr>
              <a:tr h="149954">
                <a:tc gridSpan="4">
                  <a:txBody>
                    <a:bodyPr/>
                    <a:lstStyle/>
                    <a:p>
                      <a:endParaRPr lang="es-ES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73" marR="57473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49954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 panose="020F0502020204030204" pitchFamily="34" charset="0"/>
                        </a:rPr>
                        <a:t>Capacidad de Manejo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Capacidad de Manejo (CM) 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  <a:latin typeface="Calibri" panose="020F0502020204030204" pitchFamily="34" charset="0"/>
                        </a:rPr>
                        <a:t>0,74</a:t>
                      </a:r>
                      <a:endParaRPr lang="es-ES" sz="120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 panose="020F0502020204030204" pitchFamily="34" charset="0"/>
                        </a:rPr>
                        <a:t>0,74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57473" marR="5747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 panose="020F0502020204030204" pitchFamily="34" charset="0"/>
                        </a:rPr>
                        <a:t>0,73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57473" marR="57473" marT="0" marB="0"/>
                </a:tc>
              </a:tr>
              <a:tr h="149954">
                <a:tc gridSpan="4">
                  <a:txBody>
                    <a:bodyPr/>
                    <a:lstStyle/>
                    <a:p>
                      <a:endParaRPr lang="es-ES" sz="12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57473" marR="57473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Capacidad de Carga Efectiva (CCE) 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 smtClean="0"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248</a:t>
                      </a: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 smtClean="0">
                          <a:effectLst/>
                          <a:latin typeface="Calibri" panose="020F0502020204030204" pitchFamily="34" charset="0"/>
                          <a:ea typeface="+mn-ea"/>
                        </a:rPr>
                        <a:t>160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57473" marR="5747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dirty="0" smtClean="0">
                          <a:effectLst/>
                          <a:latin typeface="Calibri" panose="020F0502020204030204" pitchFamily="34" charset="0"/>
                          <a:ea typeface="+mn-ea"/>
                        </a:rPr>
                        <a:t>148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57473" marR="57473" marT="0" marB="0"/>
                </a:tc>
              </a:tr>
              <a:tr h="176417">
                <a:tc>
                  <a:txBody>
                    <a:bodyPr/>
                    <a:lstStyle/>
                    <a:p>
                      <a:endParaRPr lang="es-ES" sz="1200">
                        <a:effectLst/>
                        <a:latin typeface="Times New Roman"/>
                      </a:endParaRPr>
                    </a:p>
                  </a:txBody>
                  <a:tcPr marL="57473" marR="5747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 panose="020F0502020204030204" pitchFamily="34" charset="0"/>
                        </a:rPr>
                        <a:t>Visitantes/día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Capacidad de Carga Efectiva (CCE) 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effectLst/>
                          <a:latin typeface="Calibri" panose="020F0502020204030204" pitchFamily="34" charset="0"/>
                        </a:rPr>
                        <a:t>90600</a:t>
                      </a: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_tradnl" sz="1200" b="1" dirty="0" smtClean="0">
                          <a:effectLst/>
                          <a:latin typeface="Calibri" panose="020F0502020204030204" pitchFamily="34" charset="0"/>
                          <a:ea typeface="+mn-ea"/>
                        </a:rPr>
                        <a:t>58538</a:t>
                      </a:r>
                      <a:endParaRPr lang="es-ES" sz="1200" b="1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effectLst/>
                          <a:latin typeface="Calibri" panose="020F0502020204030204" pitchFamily="34" charset="0"/>
                          <a:ea typeface="Times New Roman"/>
                        </a:rPr>
                        <a:t>53868</a:t>
                      </a:r>
                    </a:p>
                  </a:txBody>
                  <a:tcPr marL="57473" marR="57473" marT="0" marB="0"/>
                </a:tc>
              </a:tr>
              <a:tr h="149954">
                <a:tc>
                  <a:txBody>
                    <a:bodyPr/>
                    <a:lstStyle/>
                    <a:p>
                      <a:endParaRPr lang="es-ES" sz="1200">
                        <a:effectLst/>
                        <a:latin typeface="Times New Roman"/>
                      </a:endParaRPr>
                    </a:p>
                  </a:txBody>
                  <a:tcPr marL="57473" marR="5747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 panose="020F0502020204030204" pitchFamily="34" charset="0"/>
                        </a:rPr>
                        <a:t>Visitantes/año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Valores reales de visitas al año (ejemplo año 2013)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 panose="020F0502020204030204" pitchFamily="34" charset="0"/>
                        </a:rPr>
                        <a:t>6970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23828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 panose="020F0502020204030204" pitchFamily="34" charset="0"/>
                        </a:rPr>
                        <a:t>3242</a:t>
                      </a:r>
                      <a:endParaRPr lang="es-ES" sz="1200" dirty="0">
                        <a:effectLst/>
                        <a:latin typeface="Calibri" panose="020F0502020204030204" pitchFamily="34" charset="0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Visitantes/año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6 Imagen" descr="Reantisa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988" y="152400"/>
            <a:ext cx="718873" cy="6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53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29208" y="0"/>
            <a:ext cx="8229600" cy="764704"/>
          </a:xfrm>
        </p:spPr>
        <p:txBody>
          <a:bodyPr>
            <a:normAutofit/>
          </a:bodyPr>
          <a:lstStyle/>
          <a:p>
            <a:r>
              <a:rPr lang="es-ES" altLang="en-US" dirty="0"/>
              <a:t>Resultados Senderos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6167154"/>
              </p:ext>
            </p:extLst>
          </p:nvPr>
        </p:nvGraphicFramePr>
        <p:xfrm>
          <a:off x="395536" y="846996"/>
          <a:ext cx="8352928" cy="59098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31257"/>
                <a:gridCol w="1641351"/>
                <a:gridCol w="1224136"/>
                <a:gridCol w="1656184"/>
              </a:tblGrid>
              <a:tr h="423400">
                <a:tc>
                  <a:txBody>
                    <a:bodyPr/>
                    <a:lstStyle/>
                    <a:p>
                      <a:endParaRPr lang="es-ES" sz="1200" dirty="0">
                        <a:effectLst/>
                        <a:latin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Sendero de Micaloma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Sendero Patourco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Sendero Gallaretas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/>
                </a:tc>
              </a:tr>
              <a:tr h="176417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Capacidad de Carga Física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76417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Capacidad de Carga Física (CCF):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11700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20318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9262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/>
                </a:tc>
              </a:tr>
              <a:tr h="149954">
                <a:tc gridSpan="4">
                  <a:txBody>
                    <a:bodyPr/>
                    <a:lstStyle/>
                    <a:p>
                      <a:endParaRPr lang="es-ES" sz="1200" dirty="0">
                        <a:effectLst/>
                        <a:latin typeface="Times New Roman"/>
                      </a:endParaRPr>
                    </a:p>
                  </a:txBody>
                  <a:tcPr marL="57473" marR="57473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49954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Factores de Corrección de la Capacidad de Carga Real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Factor Social: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0,09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0,09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0,09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</a:tr>
              <a:tr h="149954">
                <a:tc>
                  <a:txBody>
                    <a:bodyPr/>
                    <a:lstStyle/>
                    <a:p>
                      <a:endParaRPr lang="es-ES" sz="1200" dirty="0">
                        <a:effectLst/>
                        <a:latin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 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Factor de Erodabilidad: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0,67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0,66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0,63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Factor de Accesibilidad: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0,74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0,81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0,82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Factor de Anegamiento: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0,99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0,47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0,98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Factor de Deterioro de Flora: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0,99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0,98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0,98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Factor de Precipitación: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0,73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0,73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0,73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Factor de Heliofanía: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1,00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1,00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1,00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Factor de Compactación de Suelo:</a:t>
                      </a:r>
                      <a:endParaRPr lang="es-E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</a:rPr>
                        <a:t>0,59</a:t>
                      </a:r>
                      <a:endParaRPr lang="es-ES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 smtClean="0">
                          <a:effectLst/>
                        </a:rPr>
                        <a:t>0,60</a:t>
                      </a:r>
                      <a:endParaRPr lang="es-ES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</a:rPr>
                        <a:t>0,66</a:t>
                      </a:r>
                      <a:endParaRPr lang="es-ES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</a:rPr>
                        <a:t>Factor Perdida de Nutrientes en el Suelo</a:t>
                      </a:r>
                      <a:endParaRPr lang="es-ES" sz="16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>
                          <a:effectLst/>
                        </a:rPr>
                        <a:t>0,75</a:t>
                      </a:r>
                      <a:endParaRPr lang="es-ES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</a:rPr>
                        <a:t>0,59</a:t>
                      </a:r>
                      <a:endParaRPr lang="es-ES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</a:rPr>
                        <a:t>0,72</a:t>
                      </a:r>
                      <a:endParaRPr lang="es-ES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Factor Flora: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1,00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1,00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1,00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Factor de Fauna: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0,88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0,66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0,66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</a:tr>
              <a:tr h="149954">
                <a:tc gridSpan="4">
                  <a:txBody>
                    <a:bodyPr/>
                    <a:lstStyle/>
                    <a:p>
                      <a:endParaRPr lang="es-ES" sz="1200" dirty="0">
                        <a:effectLst/>
                        <a:latin typeface="Times New Roman"/>
                      </a:endParaRPr>
                    </a:p>
                  </a:txBody>
                  <a:tcPr marL="57473" marR="57473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49954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Capacidad de Carga Real 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Número de personas por grupo: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10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10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10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Capacidad de Carga Real (CCR) Visitas/día: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149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77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96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</a:tr>
              <a:tr h="149954">
                <a:tc gridSpan="4">
                  <a:txBody>
                    <a:bodyPr/>
                    <a:lstStyle/>
                    <a:p>
                      <a:endParaRPr lang="es-ES" sz="1200" dirty="0">
                        <a:effectLst/>
                        <a:latin typeface="Times New Roman"/>
                      </a:endParaRPr>
                    </a:p>
                  </a:txBody>
                  <a:tcPr marL="57473" marR="57473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49954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Capacidad de Manejo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Capacidad de Manejo (CM) 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0,74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0,74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0,73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/>
                </a:tc>
              </a:tr>
              <a:tr h="149954">
                <a:tc gridSpan="4">
                  <a:txBody>
                    <a:bodyPr/>
                    <a:lstStyle/>
                    <a:p>
                      <a:endParaRPr lang="es-ES" sz="1200" dirty="0">
                        <a:effectLst/>
                        <a:latin typeface="Times New Roman"/>
                      </a:endParaRPr>
                    </a:p>
                  </a:txBody>
                  <a:tcPr marL="57473" marR="57473" marT="0" marB="0" anchor="b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Capacidad de Carga Efectiva (CCE) 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110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b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57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70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/>
                </a:tc>
              </a:tr>
              <a:tr h="176417">
                <a:tc>
                  <a:txBody>
                    <a:bodyPr/>
                    <a:lstStyle/>
                    <a:p>
                      <a:endParaRPr lang="es-ES" sz="1200">
                        <a:effectLst/>
                        <a:latin typeface="Times New Roman"/>
                      </a:endParaRPr>
                    </a:p>
                  </a:txBody>
                  <a:tcPr marL="57473" marR="5747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Visitantes/día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Capacidad de Carga Efectiva (CCE) 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>
                          <a:effectLst/>
                        </a:rPr>
                        <a:t>40310</a:t>
                      </a:r>
                      <a:endParaRPr lang="es-ES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</a:rPr>
                        <a:t>20854</a:t>
                      </a:r>
                      <a:endParaRPr lang="es-ES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</a:rPr>
                        <a:t>25497</a:t>
                      </a:r>
                      <a:endParaRPr lang="es-ES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/>
                </a:tc>
              </a:tr>
              <a:tr h="149954">
                <a:tc>
                  <a:txBody>
                    <a:bodyPr/>
                    <a:lstStyle/>
                    <a:p>
                      <a:endParaRPr lang="es-ES" sz="1200">
                        <a:effectLst/>
                        <a:latin typeface="Times New Roman"/>
                      </a:endParaRPr>
                    </a:p>
                  </a:txBody>
                  <a:tcPr marL="57473" marR="5747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</a:rPr>
                        <a:t>Visitantes/año</a:t>
                      </a:r>
                      <a:endParaRPr lang="es-ES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Valores reales de visitas al año (ejemplo año 2013)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>
                          <a:effectLst/>
                        </a:rPr>
                        <a:t>6970</a:t>
                      </a:r>
                      <a:endParaRPr lang="es-ES" sz="1600" b="1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0000"/>
                          </a:solidFill>
                          <a:effectLst/>
                        </a:rPr>
                        <a:t>23828</a:t>
                      </a:r>
                      <a:endParaRPr lang="es-ES" sz="1600" b="1" dirty="0">
                        <a:solidFill>
                          <a:srgbClr val="FF0000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</a:rPr>
                        <a:t>3242</a:t>
                      </a:r>
                      <a:endParaRPr lang="es-ES" sz="16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</a:tr>
              <a:tr h="1499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es-ES" sz="1200">
                          <a:effectLst/>
                        </a:rPr>
                        <a:t> </a:t>
                      </a:r>
                      <a:endParaRPr lang="es-ES" sz="16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</a:rPr>
                        <a:t>Visitantes/año</a:t>
                      </a:r>
                      <a:endParaRPr lang="es-ES" sz="16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57473" marR="57473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7" name="6 Imagen" descr="Reantisana.jpg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2988" y="152400"/>
            <a:ext cx="718873" cy="68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4789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dirty="0">
                <a:effectLst/>
              </a:rPr>
              <a:t>Matriz de Seguimiento de Impactos</a:t>
            </a:r>
            <a:endParaRPr lang="es-ES" dirty="0"/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6464478"/>
              </p:ext>
            </p:extLst>
          </p:nvPr>
        </p:nvGraphicFramePr>
        <p:xfrm>
          <a:off x="251520" y="1412776"/>
          <a:ext cx="6048673" cy="327396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98955"/>
                <a:gridCol w="1298955"/>
                <a:gridCol w="249295"/>
                <a:gridCol w="249295"/>
                <a:gridCol w="249295"/>
                <a:gridCol w="249295"/>
                <a:gridCol w="249295"/>
                <a:gridCol w="249295"/>
                <a:gridCol w="249295"/>
                <a:gridCol w="249295"/>
                <a:gridCol w="249295"/>
                <a:gridCol w="249295"/>
                <a:gridCol w="326378"/>
                <a:gridCol w="326378"/>
                <a:gridCol w="305057"/>
              </a:tblGrid>
              <a:tr h="11568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Senderismo</a:t>
                      </a:r>
                      <a:endParaRPr lang="es-E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endParaRPr lang="es-ES" sz="1000">
                        <a:effectLst/>
                        <a:latin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endParaRPr lang="es-ES" sz="1000">
                        <a:effectLst/>
                        <a:latin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endParaRPr lang="es-ES" sz="1000">
                        <a:effectLst/>
                        <a:latin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endParaRPr lang="es-ES" sz="1000">
                        <a:effectLst/>
                        <a:latin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endParaRPr lang="es-ES" sz="1000">
                        <a:effectLst/>
                        <a:latin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endParaRPr lang="es-ES" sz="1000">
                        <a:effectLst/>
                        <a:latin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endParaRPr lang="es-ES" sz="1000">
                        <a:effectLst/>
                        <a:latin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endParaRPr lang="es-ES" sz="1000">
                        <a:effectLst/>
                        <a:latin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endParaRPr lang="es-ES" sz="1000">
                        <a:effectLst/>
                        <a:latin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endParaRPr lang="es-ES" sz="1000">
                        <a:effectLst/>
                        <a:latin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endParaRPr lang="es-ES" sz="1000">
                        <a:effectLst/>
                        <a:latin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endParaRPr lang="es-ES" sz="1000">
                        <a:effectLst/>
                        <a:latin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endParaRPr lang="es-ES" sz="1000">
                        <a:effectLst/>
                        <a:latin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endParaRPr lang="es-ES" sz="1000">
                        <a:effectLst/>
                        <a:latin typeface="Times New Roman"/>
                      </a:endParaRPr>
                    </a:p>
                  </a:txBody>
                  <a:tcPr marL="44211" marR="44211" marT="0" marB="0" anchor="ctr"/>
                </a:tc>
              </a:tr>
              <a:tr h="61612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Indicador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Impacto</a:t>
                      </a:r>
                      <a:endParaRPr lang="es-E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Naturaleza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Intensidad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Extensión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Momento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Persistencia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Reversibilidad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Sinergia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Acumulación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Causa-Efecto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Periodicidad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Recuperabilidad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Cuantificación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Clase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vert="vert270" anchor="ctr"/>
                </a:tc>
              </a:tr>
              <a:tr h="124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Aire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Generación de Ruido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-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</a:tr>
              <a:tr h="19032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Agua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Contaminación (Basura)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-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10</a:t>
                      </a:r>
                      <a:endParaRPr lang="es-E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</a:tr>
              <a:tr h="124890"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Suelo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Erosión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-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</a:tr>
              <a:tr h="18930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Compactación de suelo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-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</a:tr>
              <a:tr h="12489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Anegamiento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-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</a:tr>
              <a:tr h="12489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Apertura de senderos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-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</a:tr>
              <a:tr h="19032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Contaminación (Basura)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-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</a:tr>
              <a:tr h="12489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Pérdida de Nutrientes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-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</a:tr>
              <a:tr h="124890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Calidad Escénica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Paisaje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+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 </a:t>
                      </a:r>
                      <a:endParaRPr lang="es-E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</a:tr>
              <a:tr h="12489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Flora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Deterioro de flora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-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</a:tr>
              <a:tr h="12489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Pérdida de Cobertura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-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</a:tr>
              <a:tr h="12489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Pérdida de Diversidad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-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</a:tr>
              <a:tr h="12489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Fauna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Pérdida de Diversidad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-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</a:tr>
              <a:tr h="12489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Cambios de densidad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-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</a:tr>
              <a:tr h="11831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Aspecto Humano</a:t>
                      </a:r>
                      <a:endParaRPr lang="es-E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Turismo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+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</a:tr>
              <a:tr h="11831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Empleo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+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 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10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</a:tr>
              <a:tr h="118317">
                <a:tc>
                  <a:txBody>
                    <a:bodyPr/>
                    <a:lstStyle/>
                    <a:p>
                      <a:endParaRPr lang="es-ES" sz="1000" dirty="0">
                        <a:effectLst/>
                        <a:latin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Importancia Total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endParaRPr lang="es-ES" sz="1000">
                        <a:effectLst/>
                        <a:latin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endParaRPr lang="es-ES" sz="1000">
                        <a:effectLst/>
                        <a:latin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endParaRPr lang="es-ES" sz="1000">
                        <a:effectLst/>
                        <a:latin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endParaRPr lang="es-ES" sz="1000">
                        <a:effectLst/>
                        <a:latin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endParaRPr lang="es-ES" sz="1000">
                        <a:effectLst/>
                        <a:latin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endParaRPr lang="es-ES" sz="1000">
                        <a:effectLst/>
                        <a:latin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endParaRPr lang="es-ES" sz="1000">
                        <a:effectLst/>
                        <a:latin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endParaRPr lang="es-ES" sz="1000">
                        <a:effectLst/>
                        <a:latin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endParaRPr lang="es-ES" sz="1000">
                        <a:effectLst/>
                        <a:latin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endParaRPr lang="es-ES" sz="1000">
                        <a:effectLst/>
                        <a:latin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endParaRPr lang="es-ES" sz="1000">
                        <a:effectLst/>
                        <a:latin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>
                          <a:effectLst/>
                        </a:rPr>
                        <a:t>0</a:t>
                      </a:r>
                      <a:endParaRPr lang="es-ES" sz="12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</a:rPr>
                        <a:t>10</a:t>
                      </a:r>
                      <a:endParaRPr lang="es-ES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44211" marR="44211" marT="0" marB="0" anchor="ctr"/>
                </a:tc>
              </a:tr>
            </a:tbl>
          </a:graphicData>
        </a:graphic>
      </p:graphicFrame>
      <p:pic>
        <p:nvPicPr>
          <p:cNvPr id="15361" name="Imagen 1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3160" y="2060848"/>
            <a:ext cx="2140881" cy="169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87624" y="4811960"/>
            <a:ext cx="6869078" cy="1784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403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4892229"/>
              </p:ext>
            </p:extLst>
          </p:nvPr>
        </p:nvGraphicFramePr>
        <p:xfrm>
          <a:off x="0" y="692696"/>
          <a:ext cx="9144002" cy="563996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17311"/>
                <a:gridCol w="2976908"/>
                <a:gridCol w="329073"/>
                <a:gridCol w="329073"/>
                <a:gridCol w="329073"/>
                <a:gridCol w="329073"/>
                <a:gridCol w="329073"/>
                <a:gridCol w="329073"/>
                <a:gridCol w="329073"/>
                <a:gridCol w="329073"/>
                <a:gridCol w="329073"/>
                <a:gridCol w="329073"/>
                <a:gridCol w="329073"/>
                <a:gridCol w="360851"/>
                <a:gridCol w="1169129"/>
              </a:tblGrid>
              <a:tr h="116628">
                <a:tc gridSpan="15">
                  <a:txBody>
                    <a:bodyPr/>
                    <a:lstStyle/>
                    <a:p>
                      <a:pPr marL="914400" indent="-914400" algn="ctr">
                        <a:lnSpc>
                          <a:spcPct val="115000"/>
                        </a:lnSpc>
                        <a:spcBef>
                          <a:spcPts val="1200"/>
                        </a:spcBef>
                        <a:spcAft>
                          <a:spcPts val="0"/>
                        </a:spcAft>
                        <a:tabLst>
                          <a:tab pos="914400" algn="l"/>
                        </a:tabLst>
                      </a:pPr>
                      <a:r>
                        <a:rPr lang="es-ES" sz="1600" dirty="0" smtClean="0">
                          <a:effectLst/>
                        </a:rPr>
                        <a:t>Matriz </a:t>
                      </a:r>
                      <a:r>
                        <a:rPr lang="es-ES" sz="1600" dirty="0">
                          <a:effectLst/>
                        </a:rPr>
                        <a:t>de Valoración Cuantitativa Sendero </a:t>
                      </a:r>
                      <a:r>
                        <a:rPr lang="es-ES" sz="1600" dirty="0" smtClean="0">
                          <a:effectLst/>
                        </a:rPr>
                        <a:t>Patourco</a:t>
                      </a:r>
                      <a:endParaRPr lang="es-ES" sz="1600" dirty="0">
                        <a:effectLst/>
                      </a:endParaRPr>
                    </a:p>
                  </a:txBody>
                  <a:tcPr marL="14659" marR="14659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1214273"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Indicador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vert="vert27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Impacto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Naturaleza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Intensidad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Extensión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Momento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Persistencia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Reversibilidad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Sinergia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Acumulación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Causa - Efecto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Periodicidad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Recuperación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Cuantificación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vert="vert270" anchor="ctr"/>
                </a:tc>
                <a:tc>
                  <a:txBody>
                    <a:bodyPr/>
                    <a:lstStyle/>
                    <a:p>
                      <a:pPr marL="71755" marR="71755"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Importancia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vert="vert270" anchor="ctr"/>
                </a:tc>
              </a:tr>
              <a:tr h="13207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Aire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Generación de Ruido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-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27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Moderado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</a:tr>
              <a:tr h="21602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Agua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Contaminación (Basura)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-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Irrelevante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</a:tr>
              <a:tr h="72008">
                <a:tc rowSpan="6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Suelo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Erosión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-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40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Moderado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Compactación de Suelo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-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51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tx1"/>
                          </a:solidFill>
                          <a:effectLst/>
                        </a:rPr>
                        <a:t>Severo</a:t>
                      </a:r>
                      <a:endParaRPr lang="es-ES" sz="18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>
                    <a:solidFill>
                      <a:srgbClr val="CC6600"/>
                    </a:solidFill>
                  </a:tcPr>
                </a:tc>
              </a:tr>
              <a:tr h="44192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Anegamiento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-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</a:t>
                      </a:r>
                      <a:endParaRPr lang="es-E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36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Moderado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</a:tr>
              <a:tr h="6628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Apertura de senderos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-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</a:t>
                      </a:r>
                      <a:endParaRPr lang="es-E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46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Moderado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Contaminación (Basura)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-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1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23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Irrelevante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</a:tr>
              <a:tr h="11048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Pérdida de Nutrientes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-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6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6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57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Severo</a:t>
                      </a:r>
                      <a:endParaRPr lang="es-E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>
                    <a:solidFill>
                      <a:srgbClr val="CC6600"/>
                    </a:solidFill>
                  </a:tcPr>
                </a:tc>
              </a:tr>
              <a:tr h="13257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Calidad Escénica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Paisaje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+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Moderado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</a:tr>
              <a:tr h="104760">
                <a:tc row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Flora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Deterioro de Flora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-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Moderado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</a:tr>
              <a:tr h="198864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Pérdida de Cobertura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-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38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Moderado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</a:tr>
              <a:tr h="14401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Pérdida de Diversidad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-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43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Moderado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</a:tr>
              <a:tr h="14401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Fauna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Pérdida de Diversidad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-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Moderado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</a:tr>
              <a:tr h="144016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Cambio de Densidad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-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32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Moderado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</a:tr>
              <a:tr h="14401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Aspecto Humano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Turismo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+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46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Moderado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</a:tr>
              <a:tr h="72008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Empleo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+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2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>
                          <a:effectLst/>
                        </a:rPr>
                        <a:t>46</a:t>
                      </a:r>
                      <a:endParaRPr lang="es-ES" sz="180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Moderado</a:t>
                      </a:r>
                      <a:endParaRPr lang="es-ES" sz="18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14659" marR="14659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32161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284183" y="268586"/>
            <a:ext cx="4204134" cy="1210146"/>
          </a:xfrm>
        </p:spPr>
        <p:txBody>
          <a:bodyPr>
            <a:normAutofit/>
          </a:bodyPr>
          <a:lstStyle/>
          <a:p>
            <a:r>
              <a:rPr lang="es-ES_tradnl" altLang="en-US" dirty="0"/>
              <a:t>Problema</a:t>
            </a:r>
            <a:endParaRPr lang="es-ES" altLang="en-US" dirty="0"/>
          </a:p>
        </p:txBody>
      </p:sp>
      <p:sp>
        <p:nvSpPr>
          <p:cNvPr id="3" name="2 Rectángulo"/>
          <p:cNvSpPr/>
          <p:nvPr/>
        </p:nvSpPr>
        <p:spPr>
          <a:xfrm>
            <a:off x="395536" y="1484784"/>
            <a:ext cx="399644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ES_tradnl" sz="2200" dirty="0" smtClean="0">
                <a:latin typeface="Arial" pitchFamily="34" charset="0"/>
                <a:cs typeface="Arial" pitchFamily="34" charset="0"/>
              </a:rPr>
              <a:t>Crecimiento del Turismo sin un manejo adecuado;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_tradnl" sz="2200" dirty="0" smtClean="0">
                <a:latin typeface="Arial" pitchFamily="34" charset="0"/>
                <a:cs typeface="Arial" pitchFamily="34" charset="0"/>
              </a:rPr>
              <a:t>Limitaciones en el control por temas económicos;</a:t>
            </a:r>
            <a:endParaRPr lang="es-ES" sz="2200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sz="2200" dirty="0" smtClean="0">
                <a:latin typeface="Arial" pitchFamily="34" charset="0"/>
                <a:cs typeface="Arial" pitchFamily="34" charset="0"/>
              </a:rPr>
              <a:t>Compra </a:t>
            </a:r>
            <a:r>
              <a:rPr lang="es-ES" sz="2200" dirty="0">
                <a:latin typeface="Arial" pitchFamily="34" charset="0"/>
                <a:cs typeface="Arial" pitchFamily="34" charset="0"/>
              </a:rPr>
              <a:t>de la Hacienda Antisana por parte del Estado Ecuatoriano (diciembre 2010</a:t>
            </a:r>
            <a:r>
              <a:rPr lang="es-ES" sz="2200" dirty="0" smtClean="0">
                <a:latin typeface="Arial" pitchFamily="34" charset="0"/>
                <a:cs typeface="Arial" pitchFamily="34" charset="0"/>
              </a:rPr>
              <a:t>);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sz="2200" dirty="0">
                <a:latin typeface="Arial" pitchFamily="34" charset="0"/>
                <a:cs typeface="Arial" pitchFamily="34" charset="0"/>
              </a:rPr>
              <a:t>Acuerdo Ministerial  No. 006 de fecha 11 de abril de 2012 del Ministerio del </a:t>
            </a:r>
            <a:r>
              <a:rPr lang="es-ES" sz="2200" dirty="0" smtClean="0">
                <a:latin typeface="Arial" pitchFamily="34" charset="0"/>
                <a:cs typeface="Arial" pitchFamily="34" charset="0"/>
              </a:rPr>
              <a:t>Ambiente;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S_tradnl" sz="2200" dirty="0" smtClean="0">
                <a:latin typeface="Arial" pitchFamily="34" charset="0"/>
                <a:cs typeface="Arial" pitchFamily="34" charset="0"/>
              </a:rPr>
              <a:t>Falta de Información de Capacidad de Carga Turística.</a:t>
            </a:r>
            <a:endParaRPr lang="es-ES" sz="2200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13 Imagen"/>
          <p:cNvPicPr/>
          <p:nvPr/>
        </p:nvPicPr>
        <p:blipFill>
          <a:blip r:embed="rId2"/>
          <a:stretch>
            <a:fillRect/>
          </a:stretch>
        </p:blipFill>
        <p:spPr>
          <a:xfrm>
            <a:off x="4684728" y="3881036"/>
            <a:ext cx="4011048" cy="1942133"/>
          </a:xfrm>
          <a:prstGeom prst="rect">
            <a:avLst/>
          </a:prstGeom>
        </p:spPr>
      </p:pic>
      <p:sp>
        <p:nvSpPr>
          <p:cNvPr id="5" name="4 Rectángulo"/>
          <p:cNvSpPr/>
          <p:nvPr/>
        </p:nvSpPr>
        <p:spPr>
          <a:xfrm>
            <a:off x="4391980" y="5823169"/>
            <a:ext cx="42964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atin typeface="Arial" pitchFamily="34" charset="0"/>
                <a:cs typeface="Arial" pitchFamily="34" charset="0"/>
              </a:rPr>
              <a:t>Ingreso de Visitantes a la REA años 2006 al 2013.</a:t>
            </a:r>
          </a:p>
        </p:txBody>
      </p:sp>
      <p:pic>
        <p:nvPicPr>
          <p:cNvPr id="3074" name="Picture 2" descr="C:\Users\jc_sukin\Desktop\Fotos presentación\Áreas Protegidas, Desprotegidas_Página_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1980" y="1484784"/>
            <a:ext cx="4600251" cy="1947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6 Rectángulo"/>
          <p:cNvSpPr/>
          <p:nvPr/>
        </p:nvSpPr>
        <p:spPr>
          <a:xfrm>
            <a:off x="4390813" y="3431933"/>
            <a:ext cx="46014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latin typeface="Arial" pitchFamily="34" charset="0"/>
                <a:cs typeface="Arial" pitchFamily="34" charset="0"/>
              </a:rPr>
              <a:t>Revista Vistazo, 2012.</a:t>
            </a:r>
          </a:p>
        </p:txBody>
      </p:sp>
    </p:spTree>
    <p:extLst>
      <p:ext uri="{BB962C8B-B14F-4D97-AF65-F5344CB8AC3E}">
        <p14:creationId xmlns:p14="http://schemas.microsoft.com/office/powerpoint/2010/main" val="394995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:\Trabajos\REAntisana\Propuestas 2011\Propuesta de Mica\Mapa Zonificació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910" y="2204864"/>
            <a:ext cx="4551090" cy="32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95536" y="2937326"/>
            <a:ext cx="41973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Zona de </a:t>
            </a:r>
            <a:r>
              <a:rPr lang="en-US" b="1" dirty="0" err="1"/>
              <a:t>Uso</a:t>
            </a:r>
            <a:r>
              <a:rPr lang="en-US" b="1" dirty="0"/>
              <a:t> </a:t>
            </a:r>
            <a:r>
              <a:rPr lang="en-US" b="1" dirty="0" err="1" smtClean="0"/>
              <a:t>Público</a:t>
            </a:r>
            <a:r>
              <a:rPr lang="en-US" b="1" dirty="0" smtClean="0"/>
              <a:t>;</a:t>
            </a:r>
            <a:endParaRPr lang="es-E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Zona de </a:t>
            </a:r>
            <a:r>
              <a:rPr lang="en-US" b="1" dirty="0" err="1"/>
              <a:t>Uso</a:t>
            </a:r>
            <a:r>
              <a:rPr lang="en-US" b="1" dirty="0"/>
              <a:t> </a:t>
            </a:r>
            <a:r>
              <a:rPr lang="en-US" b="1" dirty="0" err="1" smtClean="0"/>
              <a:t>Turístico</a:t>
            </a:r>
            <a:r>
              <a:rPr lang="en-US" b="1" dirty="0" smtClean="0"/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Zona de </a:t>
            </a:r>
            <a:r>
              <a:rPr lang="en-US" b="1" dirty="0" err="1"/>
              <a:t>Restauración</a:t>
            </a:r>
            <a:r>
              <a:rPr lang="en-US" b="1" dirty="0"/>
              <a:t> </a:t>
            </a:r>
            <a:r>
              <a:rPr lang="en-US" b="1" dirty="0" err="1" smtClean="0"/>
              <a:t>Ecológica</a:t>
            </a:r>
            <a:r>
              <a:rPr lang="en-US" b="1" dirty="0" smtClean="0"/>
              <a:t>; y,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Zona de </a:t>
            </a:r>
            <a:r>
              <a:rPr lang="en-US" b="1" dirty="0" err="1"/>
              <a:t>Conservación</a:t>
            </a:r>
            <a:r>
              <a:rPr lang="en-US" b="1" dirty="0"/>
              <a:t> e </a:t>
            </a:r>
            <a:r>
              <a:rPr lang="en-US" b="1" dirty="0" err="1" smtClean="0"/>
              <a:t>Investigación</a:t>
            </a:r>
            <a:r>
              <a:rPr lang="en-US" b="1" dirty="0" smtClean="0"/>
              <a:t>.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601588" y="260648"/>
            <a:ext cx="8229600" cy="1143000"/>
          </a:xfrm>
          <a:prstGeom prst="rect">
            <a:avLst/>
          </a:prstGeom>
        </p:spPr>
        <p:txBody>
          <a:bodyPr vert="horz" rtlCol="0" anchor="ctr">
            <a:normAutofit fontScale="90000" lnSpcReduction="20000"/>
            <a:scene3d>
              <a:camera prst="orthographicFront"/>
              <a:lightRig rig="threePt" dir="tl">
                <a:rot lat="0" lon="0" rev="7200000"/>
              </a:lightRig>
            </a:scene3d>
            <a:sp3d contourW="6350">
              <a:contourClr>
                <a:schemeClr val="accent1"/>
              </a:contourClr>
            </a:sp3d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lang="zh-CN" altLang="en-US" sz="4400" b="1" kern="1200" dirty="0">
                <a:ln w="11430"/>
                <a:gradFill flip="none" rotWithShape="1">
                  <a:gsLst>
                    <a:gs pos="0">
                      <a:schemeClr val="accent2"/>
                    </a:gs>
                    <a:gs pos="45000">
                      <a:schemeClr val="accent2">
                        <a:tint val="60000"/>
                      </a:schemeClr>
                    </a:gs>
                    <a:gs pos="90000">
                      <a:schemeClr val="accent2">
                        <a:tint val="40000"/>
                      </a:schemeClr>
                    </a:gs>
                    <a:gs pos="100000">
                      <a:schemeClr val="accent2">
                        <a:tint val="20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4450" dist="41910" dir="3600000" algn="tl">
                    <a:srgbClr val="000000">
                      <a:alpha val="5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eaLnBrk="1" latinLnBrk="0" hangingPunct="1">
              <a:defRPr kumimoji="0">
                <a:solidFill>
                  <a:schemeClr val="tx2"/>
                </a:solidFill>
              </a:defRPr>
            </a:lvl2pPr>
            <a:lvl3pPr eaLnBrk="1" latinLnBrk="0" hangingPunct="1">
              <a:defRPr kumimoji="0">
                <a:solidFill>
                  <a:schemeClr val="tx2"/>
                </a:solidFill>
              </a:defRPr>
            </a:lvl3pPr>
            <a:lvl4pPr eaLnBrk="1" latinLnBrk="0" hangingPunct="1">
              <a:defRPr kumimoji="0">
                <a:solidFill>
                  <a:schemeClr val="tx2"/>
                </a:solidFill>
              </a:defRPr>
            </a:lvl4pPr>
            <a:lvl5pPr eaLnBrk="1" latinLnBrk="0" hangingPunct="1">
              <a:defRPr kumimoji="0">
                <a:solidFill>
                  <a:schemeClr val="tx2"/>
                </a:solidFill>
              </a:defRPr>
            </a:lvl5pPr>
            <a:lvl6pPr eaLnBrk="1" latinLnBrk="0" hangingPunct="1">
              <a:defRPr kumimoji="0">
                <a:solidFill>
                  <a:schemeClr val="tx2"/>
                </a:solidFill>
              </a:defRPr>
            </a:lvl6pPr>
            <a:lvl7pPr eaLnBrk="1" latinLnBrk="0" hangingPunct="1">
              <a:defRPr kumimoji="0">
                <a:solidFill>
                  <a:schemeClr val="tx2"/>
                </a:solidFill>
              </a:defRPr>
            </a:lvl7pPr>
            <a:lvl8pPr eaLnBrk="1" latinLnBrk="0" hangingPunct="1">
              <a:defRPr kumimoji="0">
                <a:solidFill>
                  <a:schemeClr val="tx2"/>
                </a:solidFill>
              </a:defRPr>
            </a:lvl8pPr>
            <a:lvl9pPr eaLnBrk="1" latinLnBrk="0" hangingPunct="1">
              <a:defRPr kumimoji="0">
                <a:solidFill>
                  <a:schemeClr val="tx2"/>
                </a:solidFill>
              </a:defRPr>
            </a:lvl9pPr>
          </a:lstStyle>
          <a:p>
            <a:r>
              <a:rPr lang="es-ES" smtClean="0"/>
              <a:t>Propuesta de Sistema de Monitoreo de Impactos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0270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29600" cy="1143000"/>
          </a:xfrm>
        </p:spPr>
        <p:txBody>
          <a:bodyPr>
            <a:normAutofit/>
          </a:bodyPr>
          <a:lstStyle/>
          <a:p>
            <a:r>
              <a:rPr lang="es-ES" altLang="en-US" sz="4000" dirty="0" smtClean="0"/>
              <a:t>Áreas de Influencia</a:t>
            </a:r>
            <a:endParaRPr lang="es-ES" altLang="en-US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201100" y="1844824"/>
            <a:ext cx="2880320" cy="4525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S" sz="1800" b="1" dirty="0" smtClean="0">
                <a:latin typeface="Arial" pitchFamily="34" charset="0"/>
                <a:cs typeface="Arial" pitchFamily="34" charset="0"/>
              </a:rPr>
              <a:t>Senderos</a:t>
            </a:r>
          </a:p>
          <a:p>
            <a:pPr marL="0" indent="0" algn="ctr">
              <a:buNone/>
            </a:pPr>
            <a:endParaRPr lang="es-ES" sz="1800" b="1" dirty="0" smtClean="0">
              <a:latin typeface="Arial" pitchFamily="34" charset="0"/>
              <a:cs typeface="Arial" pitchFamily="34" charset="0"/>
            </a:endParaRPr>
          </a:p>
          <a:p>
            <a:pPr lvl="0"/>
            <a:r>
              <a:rPr lang="es-EC" sz="1800" b="1" dirty="0">
                <a:latin typeface="Arial" pitchFamily="34" charset="0"/>
                <a:cs typeface="Arial" pitchFamily="34" charset="0"/>
              </a:rPr>
              <a:t>Sendero </a:t>
            </a:r>
            <a:r>
              <a:rPr lang="es-EC" sz="1800" b="1" dirty="0" smtClean="0">
                <a:latin typeface="Arial" pitchFamily="34" charset="0"/>
                <a:cs typeface="Arial" pitchFamily="34" charset="0"/>
              </a:rPr>
              <a:t>Micaloma</a:t>
            </a:r>
          </a:p>
          <a:p>
            <a:pPr lvl="0"/>
            <a:r>
              <a:rPr lang="es-EC" sz="1800" b="1" dirty="0" smtClean="0">
                <a:latin typeface="Arial" pitchFamily="34" charset="0"/>
                <a:cs typeface="Arial" pitchFamily="34" charset="0"/>
              </a:rPr>
              <a:t>Sendero Patourco</a:t>
            </a:r>
          </a:p>
          <a:p>
            <a:pPr lvl="0"/>
            <a:r>
              <a:rPr lang="es-EC" sz="1800" b="1" dirty="0" smtClean="0">
                <a:latin typeface="Arial" pitchFamily="34" charset="0"/>
                <a:cs typeface="Arial" pitchFamily="34" charset="0"/>
              </a:rPr>
              <a:t>Sendero Gallaretas</a:t>
            </a:r>
          </a:p>
        </p:txBody>
      </p:sp>
      <p:pic>
        <p:nvPicPr>
          <p:cNvPr id="17410" name="Picture 2" descr="C:\Users\jc_sukin\OneDrive\Posibles Temas de Tesis\ANTISANA\Mapas REA\Mapa REA - Áreas de Influenc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412776"/>
            <a:ext cx="6091874" cy="4311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8971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altLang="en-US" dirty="0"/>
              <a:t>Conclusiones Generales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459210" y="1628800"/>
            <a:ext cx="835292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Se </a:t>
            </a:r>
            <a:r>
              <a:rPr lang="es-ES" b="1" dirty="0"/>
              <a:t>determinó la capacidad de carga turística para los tres senderos</a:t>
            </a:r>
            <a:r>
              <a:rPr lang="es-ES" dirty="0"/>
              <a:t>: </a:t>
            </a:r>
            <a:r>
              <a:rPr lang="es-ES" b="1" dirty="0"/>
              <a:t>Micaloma, Patourco y Gallaretas</a:t>
            </a:r>
            <a:r>
              <a:rPr lang="es-ES" dirty="0"/>
              <a:t>, los cuales constituyen las zonas o sitios de recreación dentro de la zona alta de la Reserva Ecológica Antisana - ZAREA, estableciéndose como </a:t>
            </a:r>
            <a:r>
              <a:rPr lang="es-ES" b="1" dirty="0"/>
              <a:t>zona crítica el sendero Patourco</a:t>
            </a:r>
            <a:r>
              <a:rPr lang="es-ES" dirty="0"/>
              <a:t>. </a:t>
            </a:r>
            <a:endParaRPr lang="es-E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/>
              <a:t>Se </a:t>
            </a:r>
            <a:r>
              <a:rPr lang="es-ES" b="1" dirty="0"/>
              <a:t>caracterizó el área de </a:t>
            </a:r>
            <a:r>
              <a:rPr lang="es-ES" b="1" dirty="0" smtClean="0"/>
              <a:t>estudio</a:t>
            </a:r>
            <a:r>
              <a:rPr lang="es-ES" dirty="0" smtClean="0"/>
              <a:t>, </a:t>
            </a:r>
            <a:r>
              <a:rPr lang="es-ES" dirty="0"/>
              <a:t>a manera de una </a:t>
            </a:r>
            <a:r>
              <a:rPr lang="es-ES" dirty="0" smtClean="0"/>
              <a:t>caracterización </a:t>
            </a:r>
            <a:r>
              <a:rPr lang="es-ES" dirty="0"/>
              <a:t>general, pero a su vez con aspectos físicos, climáticos, biológicos y socioeconómicos, esta caracterización permitió conocer además de la situación actual, también aspectos propios que </a:t>
            </a:r>
            <a:r>
              <a:rPr lang="es-ES" b="1" dirty="0"/>
              <a:t>servirán de apoyo al personal que labora en la zona de estudio</a:t>
            </a:r>
            <a:r>
              <a:rPr lang="es-ES" dirty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b="1" dirty="0"/>
              <a:t>Se identificó y se propuso una lista de </a:t>
            </a:r>
            <a:r>
              <a:rPr lang="es-ES" b="1" dirty="0">
                <a:hlinkClick r:id="rId2" action="ppaction://hlinkpres?slideindex=1&amp;slidetitle="/>
              </a:rPr>
              <a:t>indicadores ambientales</a:t>
            </a:r>
            <a:r>
              <a:rPr lang="es-ES" dirty="0">
                <a:hlinkClick r:id="rId2" action="ppaction://hlinkpres?slideindex=1&amp;slidetitle="/>
              </a:rPr>
              <a:t> </a:t>
            </a:r>
            <a:r>
              <a:rPr lang="es-ES" dirty="0"/>
              <a:t>en las zonas de uso </a:t>
            </a:r>
            <a:r>
              <a:rPr lang="es-ES" dirty="0" smtClean="0"/>
              <a:t>turístico</a:t>
            </a:r>
            <a:r>
              <a:rPr lang="es-ES" dirty="0"/>
              <a:t>, que </a:t>
            </a:r>
            <a:r>
              <a:rPr lang="es-ES" dirty="0" smtClean="0"/>
              <a:t>permitirán </a:t>
            </a:r>
            <a:r>
              <a:rPr lang="es-ES" b="1" dirty="0"/>
              <a:t>evaluar posibles impactos ocasionados </a:t>
            </a:r>
            <a:r>
              <a:rPr lang="es-ES" dirty="0"/>
              <a:t>por la actividad antropogénica en la zona de estudio, </a:t>
            </a:r>
            <a:r>
              <a:rPr lang="es-ES" b="1" dirty="0"/>
              <a:t>pensando</a:t>
            </a:r>
            <a:r>
              <a:rPr lang="es-ES" dirty="0"/>
              <a:t> en la </a:t>
            </a:r>
            <a:r>
              <a:rPr lang="es-ES" b="1" dirty="0"/>
              <a:t>conservación</a:t>
            </a:r>
            <a:r>
              <a:rPr lang="es-ES" dirty="0"/>
              <a:t> de estas tres zonas de recreación </a:t>
            </a:r>
            <a:r>
              <a:rPr lang="es-ES" b="1" dirty="0"/>
              <a:t>y</a:t>
            </a:r>
            <a:r>
              <a:rPr lang="es-ES" dirty="0"/>
              <a:t> al mismo tiempo que exista </a:t>
            </a:r>
            <a:r>
              <a:rPr lang="es-ES" b="1" dirty="0"/>
              <a:t>satisfacción del turista</a:t>
            </a:r>
            <a:r>
              <a:rPr lang="es-ES" dirty="0"/>
              <a:t>.</a:t>
            </a:r>
            <a:endParaRPr lang="es-ES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615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21196" y="269776"/>
            <a:ext cx="8229600" cy="1143000"/>
          </a:xfrm>
        </p:spPr>
        <p:txBody>
          <a:bodyPr>
            <a:normAutofit/>
          </a:bodyPr>
          <a:lstStyle/>
          <a:p>
            <a:r>
              <a:rPr lang="es-ES" altLang="en-US" dirty="0"/>
              <a:t>Conclusiones Generales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467544" y="1502782"/>
            <a:ext cx="813690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S" dirty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" b="1" dirty="0" smtClean="0">
                <a:latin typeface="Arial" pitchFamily="34" charset="0"/>
                <a:cs typeface="Arial" pitchFamily="34" charset="0"/>
              </a:rPr>
              <a:t>Los factores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de corrección </a:t>
            </a:r>
            <a:r>
              <a:rPr lang="es-ES" b="1" dirty="0" smtClean="0">
                <a:latin typeface="Arial" pitchFamily="34" charset="0"/>
                <a:cs typeface="Arial" pitchFamily="34" charset="0"/>
              </a:rPr>
              <a:t>de compactación y perdida de nutrientes en el Suelo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s-ES" dirty="0">
                <a:latin typeface="Arial" pitchFamily="34" charset="0"/>
                <a:cs typeface="Arial" pitchFamily="34" charset="0"/>
              </a:rPr>
              <a:t>que son el aporte fundamental de este trabajo,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demostraron que tienen una gran importancia</a:t>
            </a:r>
            <a:r>
              <a:rPr lang="es-ES" dirty="0">
                <a:latin typeface="Arial" pitchFamily="34" charset="0"/>
                <a:cs typeface="Arial" pitchFamily="34" charset="0"/>
              </a:rPr>
              <a:t>, al ser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limitantes </a:t>
            </a:r>
            <a:r>
              <a:rPr lang="es-ES" dirty="0">
                <a:latin typeface="Arial" pitchFamily="34" charset="0"/>
                <a:cs typeface="Arial" pitchFamily="34" charset="0"/>
              </a:rPr>
              <a:t>en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estos senderos principalmente en el </a:t>
            </a:r>
            <a:r>
              <a:rPr lang="es-ES" b="1" dirty="0" smtClean="0">
                <a:latin typeface="Arial" pitchFamily="34" charset="0"/>
                <a:cs typeface="Arial" pitchFamily="34" charset="0"/>
              </a:rPr>
              <a:t>Sendero Patourco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.</a:t>
            </a:r>
            <a:endParaRPr lang="es-ES" dirty="0">
              <a:latin typeface="Arial" pitchFamily="34" charset="0"/>
              <a:cs typeface="Arial" pitchFamily="34" charset="0"/>
            </a:endParaRPr>
          </a:p>
          <a:p>
            <a:pPr algn="just"/>
            <a:endParaRPr lang="es-ES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s-ES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C:\Users\jc_sukin\Desktop\Fotos presentación\Agosto 2014 (8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841497"/>
            <a:ext cx="3082495" cy="217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c_sukin\Desktop\Fotos presentación\Ene 2014 (5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561" y="3516649"/>
            <a:ext cx="2020869" cy="2862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C:\Users\jc_sukin\Desktop\Fotos presentación\Junio 2014 (8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60" y="3841497"/>
            <a:ext cx="3120663" cy="2212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80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0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0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0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altLang="en-US" dirty="0"/>
              <a:t>Recomendaciones Generales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608881" y="1340768"/>
            <a:ext cx="8064896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Se </a:t>
            </a:r>
            <a:r>
              <a:rPr lang="es-ES" dirty="0">
                <a:latin typeface="Arial" pitchFamily="34" charset="0"/>
                <a:cs typeface="Arial" pitchFamily="34" charset="0"/>
              </a:rPr>
              <a:t>recomienda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actualizar la línea base </a:t>
            </a:r>
            <a:r>
              <a:rPr lang="es-ES" dirty="0">
                <a:latin typeface="Arial" pitchFamily="34" charset="0"/>
                <a:cs typeface="Arial" pitchFamily="34" charset="0"/>
              </a:rPr>
              <a:t>referente a los recursos bióticos existentes de la Reserva Ecológica Antisana.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Se </a:t>
            </a:r>
            <a:r>
              <a:rPr lang="es-ES" dirty="0">
                <a:latin typeface="Arial" pitchFamily="34" charset="0"/>
                <a:cs typeface="Arial" pitchFamily="34" charset="0"/>
              </a:rPr>
              <a:t>recomienda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aplicar la propuesta de monitoreo </a:t>
            </a:r>
            <a:r>
              <a:rPr lang="es-ES" dirty="0">
                <a:latin typeface="Arial" pitchFamily="34" charset="0"/>
                <a:cs typeface="Arial" pitchFamily="34" charset="0"/>
              </a:rPr>
              <a:t>puesto que, la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capacidad de carga es un método que ayuda a determinar límites para visitación </a:t>
            </a:r>
            <a:r>
              <a:rPr lang="es-ES" dirty="0">
                <a:latin typeface="Arial" pitchFamily="34" charset="0"/>
                <a:cs typeface="Arial" pitchFamily="34" charset="0"/>
              </a:rPr>
              <a:t>en una zona establecida, e identifica los impactos que se realizan por la actividad turística,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sin embargo sin un control o monitoreo, la capacidad de carga no tiene sentido ser estudiada</a:t>
            </a:r>
            <a:r>
              <a:rPr lang="es-ES" dirty="0">
                <a:latin typeface="Arial" pitchFamily="34" charset="0"/>
                <a:cs typeface="Arial" pitchFamily="34" charset="0"/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De </a:t>
            </a:r>
            <a:r>
              <a:rPr lang="es-ES" dirty="0">
                <a:latin typeface="Arial" pitchFamily="34" charset="0"/>
                <a:cs typeface="Arial" pitchFamily="34" charset="0"/>
              </a:rPr>
              <a:t>acuerdo al estudio cálculo de capacidad de carga del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sendero de Micaloma</a:t>
            </a:r>
            <a:r>
              <a:rPr lang="es-ES" dirty="0">
                <a:latin typeface="Arial" pitchFamily="34" charset="0"/>
                <a:cs typeface="Arial" pitchFamily="34" charset="0"/>
              </a:rPr>
              <a:t>, se recomienda, </a:t>
            </a:r>
            <a:r>
              <a:rPr lang="es-ES" b="1" dirty="0">
                <a:latin typeface="Arial" pitchFamily="34" charset="0"/>
                <a:cs typeface="Arial" pitchFamily="34" charset="0"/>
                <a:hlinkClick r:id="rId2" action="ppaction://hlinkpres?slideindex=1&amp;slidetitle="/>
              </a:rPr>
              <a:t>incorporar camineras o adoquines ecológicos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 </a:t>
            </a:r>
            <a:r>
              <a:rPr lang="es-ES" dirty="0">
                <a:latin typeface="Arial" pitchFamily="34" charset="0"/>
                <a:cs typeface="Arial" pitchFamily="34" charset="0"/>
              </a:rPr>
              <a:t>en las zonas por donde el sendero atraviesa las </a:t>
            </a:r>
            <a:r>
              <a:rPr lang="es-ES" dirty="0">
                <a:latin typeface="Arial" pitchFamily="34" charset="0"/>
                <a:cs typeface="Arial" pitchFamily="34" charset="0"/>
                <a:hlinkClick r:id="rId3" action="ppaction://hlinkpres?slideindex=1&amp;slidetitle="/>
              </a:rPr>
              <a:t>almohadillas</a:t>
            </a:r>
            <a:r>
              <a:rPr lang="es-ES" dirty="0">
                <a:latin typeface="Arial" pitchFamily="34" charset="0"/>
                <a:cs typeface="Arial" pitchFamily="34" charset="0"/>
              </a:rPr>
              <a:t>, además de realizar monitoreos para controlar la afectación y pisoteo en las zonas de 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almohadillas.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De </a:t>
            </a:r>
            <a:r>
              <a:rPr lang="es-ES" dirty="0">
                <a:latin typeface="Arial" pitchFamily="34" charset="0"/>
                <a:cs typeface="Arial" pitchFamily="34" charset="0"/>
              </a:rPr>
              <a:t>acuerdo al estudio cálculo de capacidad de carga del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sendero de Patourco</a:t>
            </a:r>
            <a:r>
              <a:rPr lang="es-ES" dirty="0">
                <a:latin typeface="Arial" pitchFamily="34" charset="0"/>
                <a:cs typeface="Arial" pitchFamily="34" charset="0"/>
              </a:rPr>
              <a:t>, se recomienda,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incorporar camineras o adoquines ecológicos</a:t>
            </a:r>
            <a:r>
              <a:rPr lang="es-ES" dirty="0">
                <a:latin typeface="Arial" pitchFamily="34" charset="0"/>
                <a:cs typeface="Arial" pitchFamily="34" charset="0"/>
              </a:rPr>
              <a:t>,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casi en la totalidad del sendero</a:t>
            </a:r>
            <a:r>
              <a:rPr lang="es-ES" dirty="0">
                <a:latin typeface="Arial" pitchFamily="34" charset="0"/>
                <a:cs typeface="Arial" pitchFamily="34" charset="0"/>
              </a:rPr>
              <a:t>, pues es el principal acceso utilizado por los turistas para conocer la laguna de la Mica, y para apreciar sobre los ecosistemas de la zona de estudio en un tiempo limitado. </a:t>
            </a:r>
          </a:p>
        </p:txBody>
      </p:sp>
    </p:spTree>
    <p:extLst>
      <p:ext uri="{BB962C8B-B14F-4D97-AF65-F5344CB8AC3E}">
        <p14:creationId xmlns:p14="http://schemas.microsoft.com/office/powerpoint/2010/main" val="428133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altLang="en-US" dirty="0"/>
              <a:t>Recomendaciones Generales</a:t>
            </a:r>
          </a:p>
        </p:txBody>
      </p:sp>
      <p:sp>
        <p:nvSpPr>
          <p:cNvPr id="3" name="2 Rectángulo"/>
          <p:cNvSpPr/>
          <p:nvPr/>
        </p:nvSpPr>
        <p:spPr>
          <a:xfrm>
            <a:off x="608881" y="1340768"/>
            <a:ext cx="806489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Se </a:t>
            </a:r>
            <a:r>
              <a:rPr lang="es-ES" dirty="0">
                <a:latin typeface="Arial" pitchFamily="34" charset="0"/>
                <a:cs typeface="Arial" pitchFamily="34" charset="0"/>
              </a:rPr>
              <a:t>recomienda que los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días de mayor visitación </a:t>
            </a:r>
            <a:r>
              <a:rPr lang="es-ES" dirty="0">
                <a:latin typeface="Arial" pitchFamily="34" charset="0"/>
                <a:cs typeface="Arial" pitchFamily="34" charset="0"/>
              </a:rPr>
              <a:t>se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oriente</a:t>
            </a:r>
            <a:r>
              <a:rPr lang="es-ES" dirty="0">
                <a:latin typeface="Arial" pitchFamily="34" charset="0"/>
                <a:cs typeface="Arial" pitchFamily="34" charset="0"/>
              </a:rPr>
              <a:t> a los turistas a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elegir los otros senderos </a:t>
            </a:r>
            <a:r>
              <a:rPr lang="es-ES" dirty="0">
                <a:latin typeface="Arial" pitchFamily="34" charset="0"/>
                <a:cs typeface="Arial" pitchFamily="34" charset="0"/>
              </a:rPr>
              <a:t>como alternativa de uso sustentable y de cuidado ambiental para la protección de este sendero.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Realizar </a:t>
            </a:r>
            <a:r>
              <a:rPr lang="es-ES" b="1" dirty="0">
                <a:latin typeface="Arial" pitchFamily="34" charset="0"/>
                <a:cs typeface="Arial" pitchFamily="34" charset="0"/>
                <a:hlinkClick r:id="rId2" action="ppaction://hlinkpres?slideindex=1&amp;slidetitle="/>
              </a:rPr>
              <a:t>monitoreos para controlar la afectación </a:t>
            </a:r>
            <a:r>
              <a:rPr lang="es-ES" dirty="0">
                <a:latin typeface="Arial" pitchFamily="34" charset="0"/>
                <a:cs typeface="Arial" pitchFamily="34" charset="0"/>
              </a:rPr>
              <a:t>y pisoteo en las zonas de degradación del suelo, a la vez también se recomienda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analizar la apertura de otras zonas de recreación que permitan dar una alternativa sostenible</a:t>
            </a:r>
            <a:r>
              <a:rPr lang="es-ES" dirty="0">
                <a:latin typeface="Arial" pitchFamily="34" charset="0"/>
                <a:cs typeface="Arial" pitchFamily="34" charset="0"/>
              </a:rPr>
              <a:t> y que sean similares al sendero Patourco, es decir que puedan mostrar en un corto tiempo el ecosistema de páramo y a su vez que puedan apreciar la belleza del embalse de la Mica.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De </a:t>
            </a:r>
            <a:r>
              <a:rPr lang="es-ES" dirty="0">
                <a:latin typeface="Arial" pitchFamily="34" charset="0"/>
                <a:cs typeface="Arial" pitchFamily="34" charset="0"/>
              </a:rPr>
              <a:t>acuerdo al estudio cálculo de capacidad de carga del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sendero de Gallaretas</a:t>
            </a:r>
            <a:r>
              <a:rPr lang="es-ES" dirty="0">
                <a:latin typeface="Arial" pitchFamily="34" charset="0"/>
                <a:cs typeface="Arial" pitchFamily="34" charset="0"/>
              </a:rPr>
              <a:t>, se recomienda, un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estudio de factibilidad</a:t>
            </a:r>
            <a:r>
              <a:rPr lang="es-ES" dirty="0">
                <a:latin typeface="Arial" pitchFamily="34" charset="0"/>
                <a:cs typeface="Arial" pitchFamily="34" charset="0"/>
              </a:rPr>
              <a:t>, para ver si es necesaria la implementación de un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baño ecológico </a:t>
            </a:r>
            <a:r>
              <a:rPr lang="es-ES" dirty="0">
                <a:latin typeface="Arial" pitchFamily="34" charset="0"/>
                <a:cs typeface="Arial" pitchFamily="34" charset="0"/>
              </a:rPr>
              <a:t>en la zona del sendero Gallaretas.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Se </a:t>
            </a:r>
            <a:r>
              <a:rPr lang="es-ES" dirty="0">
                <a:latin typeface="Arial" pitchFamily="34" charset="0"/>
                <a:cs typeface="Arial" pitchFamily="34" charset="0"/>
              </a:rPr>
              <a:t>recomienda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realizar patrullajes por parte de los guardaparques todos los días en cada uno de los senderos</a:t>
            </a:r>
            <a:r>
              <a:rPr lang="es-ES" dirty="0">
                <a:latin typeface="Arial" pitchFamily="34" charset="0"/>
                <a:cs typeface="Arial" pitchFamily="34" charset="0"/>
              </a:rPr>
              <a:t>, para prevenir posibles problemas que se puedan presentar por parte de turistas, especialmente en el sendero de Micaloma debido al grado de dificultad que este presenta al recorrerlo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.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98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c_sukin\Desktop\Fotos presentación\Abril 2013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348" y="0"/>
            <a:ext cx="9165347" cy="6453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755576" y="548680"/>
            <a:ext cx="7772400" cy="1470025"/>
          </a:xfrm>
        </p:spPr>
        <p:txBody>
          <a:bodyPr>
            <a:normAutofit/>
          </a:bodyPr>
          <a:lstStyle/>
          <a:p>
            <a:pPr algn="ctr"/>
            <a:r>
              <a:rPr lang="es-ES" altLang="en-US" dirty="0">
                <a:gradFill flip="none" rotWithShape="1">
                  <a:gsLst>
                    <a:gs pos="0">
                      <a:schemeClr val="accent2"/>
                    </a:gs>
                    <a:gs pos="45000">
                      <a:schemeClr val="accent2">
                        <a:tint val="60000"/>
                      </a:schemeClr>
                    </a:gs>
                    <a:gs pos="90000">
                      <a:schemeClr val="accent2">
                        <a:tint val="40000"/>
                      </a:schemeClr>
                    </a:gs>
                    <a:gs pos="100000">
                      <a:schemeClr val="accent2">
                        <a:tint val="20000"/>
                      </a:schemeClr>
                    </a:gs>
                  </a:gsLst>
                  <a:lin ang="5400000" scaled="1"/>
                  <a:tileRect/>
                </a:gradFill>
              </a:rPr>
              <a:t>Agradecimientos</a:t>
            </a:r>
          </a:p>
        </p:txBody>
      </p:sp>
      <p:sp>
        <p:nvSpPr>
          <p:cNvPr id="5" name="4 Subtítulo"/>
          <p:cNvSpPr>
            <a:spLocks noGrp="1"/>
          </p:cNvSpPr>
          <p:nvPr>
            <p:ph type="subTitle" idx="1"/>
          </p:nvPr>
        </p:nvSpPr>
        <p:spPr>
          <a:xfrm>
            <a:off x="755576" y="1844824"/>
            <a:ext cx="7776864" cy="3672408"/>
          </a:xfrm>
        </p:spPr>
        <p:txBody>
          <a:bodyPr>
            <a:normAutofit/>
          </a:bodyPr>
          <a:lstStyle/>
          <a:p>
            <a:pPr algn="just"/>
            <a:r>
              <a:rPr lang="es-E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Dr. Fabián Rodríguez E., M.Sc., Ph.D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., Director de Tesis.</a:t>
            </a:r>
          </a:p>
          <a:p>
            <a:pPr algn="just"/>
            <a:r>
              <a:rPr lang="it-IT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Ing. Tania Crisanto M.Sc</a:t>
            </a:r>
            <a:r>
              <a:rPr lang="it-IT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., Oponente de la Tesis.</a:t>
            </a:r>
          </a:p>
          <a:p>
            <a:pPr algn="just"/>
            <a:r>
              <a:rPr lang="es-ES_tradnl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Ing. </a:t>
            </a:r>
            <a:r>
              <a:rPr lang="es-ES_tradnl" sz="1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Esthela</a:t>
            </a:r>
            <a:r>
              <a:rPr lang="es-ES_tradnl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Salazar Proaño, M.Sc</a:t>
            </a:r>
            <a:r>
              <a:rPr lang="es-ES_tradnl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., Coordinadora de la Maestría SGA.</a:t>
            </a:r>
          </a:p>
          <a:p>
            <a:pPr algn="just"/>
            <a:r>
              <a:rPr lang="es-E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Dr. </a:t>
            </a:r>
            <a:r>
              <a:rPr lang="es-ES" sz="1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Yoshihiko</a:t>
            </a:r>
            <a:r>
              <a:rPr lang="es-E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s-ES" sz="18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Hayakawa</a:t>
            </a:r>
            <a:r>
              <a:rPr lang="es-E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Ph.D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., Voluntario Sénior de JICA.</a:t>
            </a:r>
          </a:p>
          <a:p>
            <a:pPr algn="just"/>
            <a:r>
              <a:rPr lang="es-E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Dr. Patricio Taco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Responsable de Área y demás personal técnico de la Reserva Ecológica Antisana.</a:t>
            </a:r>
          </a:p>
          <a:p>
            <a:pPr algn="just"/>
            <a:r>
              <a:rPr lang="es-E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Guardaparques Sres. Augusto Granda y demás personal de la REA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s-E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Laboratorio de Manejo de Suelos y Aguas del INIAP</a:t>
            </a:r>
            <a:r>
              <a:rPr lang="es-ES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s-ES_tradnl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todas las demás personas que me insistieron y apoyaron para poder terminar esta tesis</a:t>
            </a:r>
            <a:r>
              <a:rPr lang="es-ES_tradnl" sz="1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ES" sz="18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_tradnl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Dios.</a:t>
            </a:r>
            <a:endParaRPr lang="es-ES" sz="18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41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jc_sukin\OneDrive\Posibles Temas de Tesis\Antisana Fotos\Sep 2014\100_23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-21754" y="0"/>
            <a:ext cx="9144000" cy="2357453"/>
          </a:xfrm>
          <a:noFill/>
        </p:spPr>
        <p:txBody>
          <a:bodyPr>
            <a:noAutofit/>
            <a:scene3d>
              <a:camera prst="orthographicFront"/>
              <a:lightRig rig="threePt" dir="tl">
                <a:rot lat="0" lon="0" rev="7200000"/>
              </a:lightRig>
            </a:scene3d>
            <a:sp3d contourW="6350">
              <a:contourClr>
                <a:schemeClr val="accent1"/>
              </a:contourClr>
            </a:sp3d>
          </a:bodyPr>
          <a:lstStyle/>
          <a:p>
            <a:r>
              <a:rPr lang="es-AR" sz="3200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Cuando alguien se pregunte por el costo de la protección del medio ambiente, debe formularse otra pregunta: ¿Cuánto costaría a nuestra civilización no protegerlo?</a:t>
            </a:r>
          </a:p>
        </p:txBody>
      </p:sp>
      <p:sp>
        <p:nvSpPr>
          <p:cNvPr id="5" name="4 Rectángulo"/>
          <p:cNvSpPr/>
          <p:nvPr/>
        </p:nvSpPr>
        <p:spPr>
          <a:xfrm>
            <a:off x="3586708" y="5085184"/>
            <a:ext cx="558011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es-AR" altLang="en-US" sz="3200" b="1" dirty="0" err="1">
                <a:ln w="11430"/>
                <a:solidFill>
                  <a:srgbClr val="0000CC"/>
                </a:solidFill>
                <a:effectLst>
                  <a:outerShdw blurRad="44450" dist="41910" dir="3600000" algn="tl">
                    <a:srgbClr val="000000">
                      <a:alpha val="50000"/>
                    </a:srgbClr>
                  </a:outerShdw>
                </a:effectLst>
              </a:rPr>
              <a:t>Gaylord</a:t>
            </a:r>
            <a:r>
              <a:rPr lang="es-AR" altLang="en-US" sz="3200" b="1" dirty="0">
                <a:ln w="11430"/>
                <a:solidFill>
                  <a:srgbClr val="0000CC"/>
                </a:solidFill>
                <a:effectLst>
                  <a:outerShdw blurRad="44450" dist="41910" dir="3600000" algn="tl">
                    <a:srgbClr val="000000">
                      <a:alpha val="50000"/>
                    </a:srgbClr>
                  </a:outerShdw>
                </a:effectLst>
              </a:rPr>
              <a:t> </a:t>
            </a:r>
            <a:r>
              <a:rPr lang="es-AR" altLang="en-US" sz="3200" b="1" dirty="0" err="1">
                <a:ln w="11430"/>
                <a:solidFill>
                  <a:srgbClr val="0000CC"/>
                </a:solidFill>
                <a:effectLst>
                  <a:outerShdw blurRad="44450" dist="41910" dir="3600000" algn="tl">
                    <a:srgbClr val="000000">
                      <a:alpha val="50000"/>
                    </a:srgbClr>
                  </a:outerShdw>
                </a:effectLst>
              </a:rPr>
              <a:t>Anton</a:t>
            </a:r>
            <a:r>
              <a:rPr lang="es-AR" altLang="en-US" sz="3200" b="1" dirty="0">
                <a:ln w="11430"/>
                <a:solidFill>
                  <a:srgbClr val="0000CC"/>
                </a:solidFill>
                <a:effectLst>
                  <a:outerShdw blurRad="44450" dist="41910" dir="3600000" algn="tl">
                    <a:srgbClr val="000000">
                      <a:alpha val="50000"/>
                    </a:srgbClr>
                  </a:outerShdw>
                </a:effectLst>
              </a:rPr>
              <a:t> Nelson</a:t>
            </a:r>
          </a:p>
        </p:txBody>
      </p:sp>
    </p:spTree>
    <p:extLst>
      <p:ext uri="{BB962C8B-B14F-4D97-AF65-F5344CB8AC3E}">
        <p14:creationId xmlns:p14="http://schemas.microsoft.com/office/powerpoint/2010/main" val="184551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c_sukin\Desktop\Fotos presentación\Mayo 2014 (1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71053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1259632" y="4365104"/>
            <a:ext cx="7043758" cy="2201467"/>
          </a:xfrm>
        </p:spPr>
        <p:txBody>
          <a:bodyPr>
            <a:normAutofit/>
          </a:bodyPr>
          <a:lstStyle/>
          <a:p>
            <a:r>
              <a:rPr lang="es-AR" altLang="en-US" sz="5400" dirty="0">
                <a:solidFill>
                  <a:srgbClr val="0000FF"/>
                </a:solidFill>
                <a:latin typeface="+mn-lt"/>
                <a:ea typeface="+mn-ea"/>
                <a:cs typeface="+mn-cs"/>
              </a:rPr>
              <a:t>GRACIAS POR SU ATENCIÓN</a:t>
            </a:r>
          </a:p>
        </p:txBody>
      </p:sp>
    </p:spTree>
    <p:extLst>
      <p:ext uri="{BB962C8B-B14F-4D97-AF65-F5344CB8AC3E}">
        <p14:creationId xmlns:p14="http://schemas.microsoft.com/office/powerpoint/2010/main" val="159985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Hipótesis</a:t>
            </a:r>
            <a:endParaRPr lang="es-ES" dirty="0"/>
          </a:p>
        </p:txBody>
      </p:sp>
      <p:sp>
        <p:nvSpPr>
          <p:cNvPr id="3" name="2 Rectángulo"/>
          <p:cNvSpPr/>
          <p:nvPr/>
        </p:nvSpPr>
        <p:spPr>
          <a:xfrm>
            <a:off x="587227" y="1726407"/>
            <a:ext cx="8208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Los sitios de uso turístico de la zona alta de la Reserva Ecológica Antisana - ZAREA, actualmente se encuentran en el límite de su capacidad de carga</a:t>
            </a:r>
            <a:r>
              <a:rPr lang="es-E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sz="2800" dirty="0">
                <a:latin typeface="Arial" pitchFamily="34" charset="0"/>
                <a:cs typeface="Arial" pitchFamily="34" charset="0"/>
              </a:rPr>
              <a:t>La utilización de indicadores ambientales para los sitios de uso turístico de la ZAREA, permiten obtener resultados que midan la afectación del ecosistema, debido a la actividad turística.</a:t>
            </a:r>
          </a:p>
        </p:txBody>
      </p:sp>
    </p:spTree>
    <p:extLst>
      <p:ext uri="{BB962C8B-B14F-4D97-AF65-F5344CB8AC3E}">
        <p14:creationId xmlns:p14="http://schemas.microsoft.com/office/powerpoint/2010/main" val="1829443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altLang="en-US" dirty="0"/>
              <a:t>Objetivos</a:t>
            </a:r>
          </a:p>
        </p:txBody>
      </p:sp>
      <p:sp>
        <p:nvSpPr>
          <p:cNvPr id="5" name="4 Rectángulo"/>
          <p:cNvSpPr/>
          <p:nvPr/>
        </p:nvSpPr>
        <p:spPr>
          <a:xfrm>
            <a:off x="587227" y="1726407"/>
            <a:ext cx="820891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ES" b="1" dirty="0" smtClean="0">
                <a:latin typeface="Arial" pitchFamily="34" charset="0"/>
                <a:cs typeface="Arial" pitchFamily="34" charset="0"/>
              </a:rPr>
              <a:t>Caracterizar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s-ES" dirty="0">
                <a:latin typeface="Arial" pitchFamily="34" charset="0"/>
                <a:cs typeface="Arial" pitchFamily="34" charset="0"/>
              </a:rPr>
              <a:t>el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área de estudio</a:t>
            </a:r>
            <a:r>
              <a:rPr lang="es-ES" dirty="0">
                <a:latin typeface="Arial" pitchFamily="34" charset="0"/>
                <a:cs typeface="Arial" pitchFamily="34" charset="0"/>
              </a:rPr>
              <a:t>, conociendo la situación actual del turismo en la ZAREA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;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S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b="1" dirty="0" smtClean="0">
                <a:latin typeface="Arial" pitchFamily="34" charset="0"/>
                <a:cs typeface="Arial" pitchFamily="34" charset="0"/>
              </a:rPr>
              <a:t>Determinar </a:t>
            </a:r>
            <a:r>
              <a:rPr lang="es-ES" dirty="0">
                <a:latin typeface="Arial" pitchFamily="34" charset="0"/>
                <a:cs typeface="Arial" pitchFamily="34" charset="0"/>
              </a:rPr>
              <a:t>la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capacidad de carga turística </a:t>
            </a:r>
            <a:r>
              <a:rPr lang="es-ES" dirty="0">
                <a:latin typeface="Arial" pitchFamily="34" charset="0"/>
                <a:cs typeface="Arial" pitchFamily="34" charset="0"/>
              </a:rPr>
              <a:t>para los sitios de uso turístico de la ZAREA; y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,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S" dirty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b="1" dirty="0" smtClean="0">
                <a:latin typeface="Arial" pitchFamily="34" charset="0"/>
                <a:cs typeface="Arial" pitchFamily="34" charset="0"/>
              </a:rPr>
              <a:t>Identificar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y proponer </a:t>
            </a:r>
            <a:r>
              <a:rPr lang="es-ES" dirty="0">
                <a:latin typeface="Arial" pitchFamily="34" charset="0"/>
                <a:cs typeface="Arial" pitchFamily="34" charset="0"/>
              </a:rPr>
              <a:t>una lista de </a:t>
            </a:r>
            <a:r>
              <a:rPr lang="es-ES" b="1" dirty="0">
                <a:latin typeface="Arial" pitchFamily="34" charset="0"/>
                <a:cs typeface="Arial" pitchFamily="34" charset="0"/>
              </a:rPr>
              <a:t>indicadores ambientales</a:t>
            </a:r>
            <a:r>
              <a:rPr lang="es-ES" dirty="0">
                <a:latin typeface="Arial" pitchFamily="34" charset="0"/>
                <a:cs typeface="Arial" pitchFamily="34" charset="0"/>
              </a:rPr>
              <a:t>, de manejo en las zonas de uso turístico de la ZAREA, que permitan evaluar el impacto de la actividad turística frente a los recursos bióticos del área y el nivel de satisfacción del visitante.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424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altLang="en-US" dirty="0" smtClean="0"/>
              <a:t>Metodología</a:t>
            </a:r>
            <a:endParaRPr lang="es-ES" altLang="en-US" dirty="0"/>
          </a:p>
        </p:txBody>
      </p:sp>
      <p:sp>
        <p:nvSpPr>
          <p:cNvPr id="5" name="4 Rectángulo"/>
          <p:cNvSpPr/>
          <p:nvPr/>
        </p:nvSpPr>
        <p:spPr>
          <a:xfrm>
            <a:off x="587227" y="1726407"/>
            <a:ext cx="82089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 algn="just">
              <a:buFont typeface="+mj-lt"/>
              <a:buAutoNum type="arabicPeriod"/>
            </a:pPr>
            <a:endParaRPr lang="es-ES" dirty="0">
              <a:latin typeface="Arial" pitchFamily="34" charset="0"/>
              <a:cs typeface="Arial" pitchFamily="34" charset="0"/>
            </a:endParaRPr>
          </a:p>
          <a:p>
            <a:pPr marL="800100" lvl="1" indent="-342900" algn="just">
              <a:buFont typeface="+mj-lt"/>
              <a:buAutoNum type="arabicPeriod"/>
            </a:pPr>
            <a:endParaRPr lang="es-ES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587227" y="1582341"/>
            <a:ext cx="82089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/>
              <a:t>La presente investigación </a:t>
            </a:r>
            <a:r>
              <a:rPr lang="es-ES" dirty="0" smtClean="0"/>
              <a:t>fue desarrollada en base a distintos tipos de investigación:</a:t>
            </a:r>
          </a:p>
          <a:p>
            <a:pPr algn="just"/>
            <a:endParaRPr lang="es-E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Para la </a:t>
            </a:r>
            <a:r>
              <a:rPr lang="es-ES" b="1" dirty="0"/>
              <a:t>c</a:t>
            </a:r>
            <a:r>
              <a:rPr lang="es-ES" b="1" dirty="0" smtClean="0"/>
              <a:t>aracterización de la zona de estudio</a:t>
            </a:r>
            <a:r>
              <a:rPr lang="es-ES" dirty="0" smtClean="0"/>
              <a:t>, se realizó una fuerte revisión de </a:t>
            </a:r>
            <a:r>
              <a:rPr lang="es-ES" b="1" dirty="0" smtClean="0"/>
              <a:t>fuentes bibliográficas</a:t>
            </a:r>
            <a:r>
              <a:rPr lang="es-ES" dirty="0" smtClean="0"/>
              <a:t>, conjuntamente para conocer las características intrínsecas que se desarrollan en el área de investigación se tuvo que realizar </a:t>
            </a:r>
            <a:r>
              <a:rPr lang="es-ES" b="1" dirty="0" smtClean="0"/>
              <a:t>investigación de campo</a:t>
            </a:r>
            <a:r>
              <a:rPr lang="es-ES" dirty="0" smtClean="0"/>
              <a:t>, con la finalidad de </a:t>
            </a:r>
            <a:r>
              <a:rPr lang="es-ES" b="1" dirty="0" smtClean="0"/>
              <a:t>recolectar información</a:t>
            </a:r>
            <a:r>
              <a:rPr lang="es-ES" dirty="0" smtClean="0"/>
              <a:t>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Otro tipo de investigación que se desarrolló en el presente estudio fue la </a:t>
            </a:r>
            <a:r>
              <a:rPr lang="es-ES" b="1" dirty="0" smtClean="0"/>
              <a:t>experimental</a:t>
            </a:r>
            <a:r>
              <a:rPr lang="es-ES" dirty="0" smtClean="0"/>
              <a:t>, ya que se colectaron varias muestras de suelo, con el afán de encontrar una </a:t>
            </a:r>
            <a:r>
              <a:rPr lang="es-ES" b="1" dirty="0" smtClean="0"/>
              <a:t>diferencia e impacto en la Zona Alta de la Reserva Ecológica Antisana por uso antropogénico </a:t>
            </a:r>
            <a:r>
              <a:rPr lang="es-ES" dirty="0" smtClean="0"/>
              <a:t>específicamente uso turístico.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" dirty="0" smtClean="0"/>
              <a:t>También para la </a:t>
            </a:r>
            <a:r>
              <a:rPr lang="es-ES" b="1" dirty="0" smtClean="0"/>
              <a:t>propuesta del sistema de monitoreo</a:t>
            </a:r>
            <a:r>
              <a:rPr lang="es-ES" dirty="0" smtClean="0"/>
              <a:t>, entre otros aspectos se utilizó </a:t>
            </a:r>
            <a:r>
              <a:rPr lang="es-ES" b="1" dirty="0" smtClean="0"/>
              <a:t>fuentes primarias</a:t>
            </a:r>
            <a:r>
              <a:rPr lang="es-ES" dirty="0" smtClean="0"/>
              <a:t>, recorriendo y entrevistando al personal que labora en la zona de estudio.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1882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altLang="en-US" dirty="0"/>
              <a:t>Capacidad de Carga Turística</a:t>
            </a:r>
          </a:p>
        </p:txBody>
      </p:sp>
      <p:sp>
        <p:nvSpPr>
          <p:cNvPr id="3" name="2 Rectángulo"/>
          <p:cNvSpPr/>
          <p:nvPr/>
        </p:nvSpPr>
        <p:spPr>
          <a:xfrm>
            <a:off x="467544" y="1484784"/>
            <a:ext cx="446449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ES" dirty="0">
                <a:latin typeface="Arial" pitchFamily="34" charset="0"/>
                <a:cs typeface="Arial" pitchFamily="34" charset="0"/>
              </a:rPr>
              <a:t>A</a:t>
            </a:r>
            <a:r>
              <a:rPr lang="es-ES" dirty="0" smtClean="0">
                <a:latin typeface="Arial" pitchFamily="34" charset="0"/>
                <a:cs typeface="Arial" pitchFamily="34" charset="0"/>
              </a:rPr>
              <a:t>nálisis técnico – científico.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S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Experiencias de Cifuentes.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s-ES" dirty="0" smtClean="0">
              <a:latin typeface="Arial" pitchFamily="34" charset="0"/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dirty="0" smtClean="0">
                <a:latin typeface="Arial" pitchFamily="34" charset="0"/>
                <a:cs typeface="Arial" pitchFamily="34" charset="0"/>
              </a:rPr>
              <a:t>Metodología que se acople a la realidad administrativa, social y ambiental de la REA.</a:t>
            </a:r>
          </a:p>
          <a:p>
            <a:pPr algn="just"/>
            <a:endParaRPr lang="es-ES" dirty="0" smtClean="0">
              <a:latin typeface="Arial" pitchFamily="34" charset="0"/>
              <a:cs typeface="Arial" pitchFamily="34" charset="0"/>
            </a:endParaRPr>
          </a:p>
          <a:p>
            <a:pPr algn="just"/>
            <a:endParaRPr lang="es-ES" dirty="0" smtClean="0"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Establecer la Capacidad de Carga Física (CCF);</a:t>
            </a:r>
          </a:p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Calcular la Capacidad de Carga Real (CCR);</a:t>
            </a:r>
          </a:p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Establecer la Capacidad de Manejo (CM);</a:t>
            </a:r>
          </a:p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Establecer la Capacidad de Carga Efectiva (CCE).</a:t>
            </a:r>
            <a:endParaRPr lang="es-E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http://www.antoniogarzon.com/wp-content/uploads/2011/11/capacidad-carg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0886" y="1991443"/>
            <a:ext cx="3507723" cy="258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180886" y="4815573"/>
            <a:ext cx="3476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dirty="0" smtClean="0">
                <a:latin typeface="Arial" pitchFamily="34" charset="0"/>
                <a:cs typeface="Arial" pitchFamily="34" charset="0"/>
              </a:rPr>
              <a:t>Moratoria Vs Desarrollo Sostenible, (Garzón, 2011).</a:t>
            </a:r>
          </a:p>
        </p:txBody>
      </p:sp>
    </p:spTree>
    <p:extLst>
      <p:ext uri="{BB962C8B-B14F-4D97-AF65-F5344CB8AC3E}">
        <p14:creationId xmlns:p14="http://schemas.microsoft.com/office/powerpoint/2010/main" val="3299679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altLang="en-US" dirty="0"/>
              <a:t>Capacidad de Carga Física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6 Rectángulo"/>
              <p:cNvSpPr/>
              <p:nvPr/>
            </p:nvSpPr>
            <p:spPr>
              <a:xfrm>
                <a:off x="280136" y="1340768"/>
                <a:ext cx="8640960" cy="53251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C" dirty="0" smtClean="0"/>
                  <a:t>Espacio </a:t>
                </a:r>
                <a:r>
                  <a:rPr lang="es-EC" dirty="0"/>
                  <a:t>físico </a:t>
                </a:r>
                <a:r>
                  <a:rPr lang="es-EC" dirty="0" smtClean="0"/>
                  <a:t>de un </a:t>
                </a:r>
                <a:r>
                  <a:rPr lang="es-EC" dirty="0"/>
                  <a:t>sendero </a:t>
                </a:r>
                <a:r>
                  <a:rPr lang="es-EC" dirty="0" smtClean="0"/>
                  <a:t>y </a:t>
                </a:r>
                <a:r>
                  <a:rPr lang="es-EC" dirty="0"/>
                  <a:t>la  relación entre el número de visitas que se puede hacer en dicho sitio, en </a:t>
                </a:r>
                <a:r>
                  <a:rPr lang="es-EC" dirty="0" smtClean="0"/>
                  <a:t>tiempo </a:t>
                </a:r>
                <a:r>
                  <a:rPr lang="es-EC" dirty="0"/>
                  <a:t>determinado tomando en </a:t>
                </a:r>
                <a:r>
                  <a:rPr lang="es-EC" dirty="0" smtClean="0"/>
                  <a:t>cuenta:</a:t>
                </a:r>
              </a:p>
              <a:p>
                <a:endParaRPr lang="es-ES" dirty="0"/>
              </a:p>
              <a:p>
                <a:r>
                  <a:rPr lang="es-EC" dirty="0"/>
                  <a:t>	Superficie disponible;</a:t>
                </a:r>
                <a:endParaRPr lang="es-ES" dirty="0"/>
              </a:p>
              <a:p>
                <a:r>
                  <a:rPr lang="es-EC" dirty="0"/>
                  <a:t>	Espacio ocupado por persona;</a:t>
                </a:r>
                <a:endParaRPr lang="es-ES" dirty="0"/>
              </a:p>
              <a:p>
                <a:r>
                  <a:rPr lang="es-EC" dirty="0"/>
                  <a:t>	Horario de visitas; y,</a:t>
                </a:r>
                <a:endParaRPr lang="es-ES" dirty="0"/>
              </a:p>
              <a:p>
                <a:r>
                  <a:rPr lang="es-EC" dirty="0"/>
                  <a:t>	Tiempo necesario por visita</a:t>
                </a:r>
                <a:r>
                  <a:rPr lang="es-EC" dirty="0" smtClean="0"/>
                  <a:t>.</a:t>
                </a:r>
              </a:p>
              <a:p>
                <a:endParaRPr lang="es-ES" dirty="0"/>
              </a:p>
              <a:p>
                <a:pPr/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𝐶𝐶𝐹</m:t>
                    </m:r>
                    <m:r>
                      <a:rPr lang="en-US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s-ES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i="1">
                            <a:latin typeface="Cambria Math"/>
                          </a:rPr>
                          <m:t>𝐿𝑇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SP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∗</m:t>
                    </m:r>
                    <m:r>
                      <a:rPr lang="en-US" i="1">
                        <a:latin typeface="Cambria Math"/>
                      </a:rPr>
                      <m:t>𝑁𝑉</m:t>
                    </m:r>
                  </m:oMath>
                </a14:m>
                <a:r>
                  <a:rPr lang="es-ES" dirty="0" smtClean="0"/>
                  <a:t> 		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𝐶𝐶𝐹</m:t>
                    </m:r>
                    <m:r>
                      <a:rPr lang="es-ES_tradnl" b="0" i="1" smtClean="0">
                        <a:latin typeface="Cambria Math"/>
                      </a:rPr>
                      <m:t> </m:t>
                    </m:r>
                    <m:r>
                      <a:rPr lang="es-ES_tradnl" b="0" i="1" smtClean="0">
                        <a:latin typeface="Cambria Math"/>
                      </a:rPr>
                      <m:t>𝑀𝑖𝑐𝑎𝑙𝑜𝑚𝑎</m:t>
                    </m:r>
                    <m:r>
                      <a:rPr lang="en-US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s-ES" i="1">
                            <a:latin typeface="Cambria Math"/>
                          </a:rPr>
                        </m:ctrlPr>
                      </m:fPr>
                      <m:num>
                        <m:r>
                          <a:rPr lang="es-ES_tradnl" b="0" i="1" smtClean="0">
                            <a:latin typeface="Cambria Math"/>
                          </a:rPr>
                          <m:t>2600</m:t>
                        </m:r>
                      </m:num>
                      <m:den>
                        <m:r>
                          <a:rPr lang="es-ES_tradnl" b="0" i="0" smtClean="0">
                            <a:latin typeface="Cambria Math"/>
                          </a:rPr>
                          <m:t>1</m:t>
                        </m:r>
                      </m:den>
                    </m:f>
                    <m:r>
                      <a:rPr lang="en-US" i="1">
                        <a:latin typeface="Cambria Math"/>
                      </a:rPr>
                      <m:t>∗</m:t>
                    </m:r>
                    <m:f>
                      <m:fPr>
                        <m:ctrlPr>
                          <a:rPr lang="es-ES" i="1">
                            <a:latin typeface="Cambria Math"/>
                          </a:rPr>
                        </m:ctrlPr>
                      </m:fPr>
                      <m:num>
                        <m:r>
                          <a:rPr lang="es-ES_tradnl" b="0" i="1" smtClean="0">
                            <a:latin typeface="Cambria Math"/>
                          </a:rPr>
                          <m:t>9</m:t>
                        </m:r>
                        <m:r>
                          <a:rPr lang="es-ES_tradnl" b="0" i="1" smtClean="0">
                            <a:latin typeface="Cambria Math"/>
                          </a:rPr>
                          <m:t>h</m:t>
                        </m:r>
                      </m:num>
                      <m:den>
                        <m:r>
                          <a:rPr lang="es-ES_tradnl" b="0" i="0" smtClean="0">
                            <a:latin typeface="Cambria Math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s-ES_tradnl" b="0" i="0" smtClean="0">
                            <a:latin typeface="Cambria Math"/>
                          </a:rPr>
                          <m:t>h</m:t>
                        </m:r>
                      </m:den>
                    </m:f>
                  </m:oMath>
                </a14:m>
                <a:r>
                  <a:rPr lang="es-ES" dirty="0" smtClean="0"/>
                  <a:t>		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𝐶𝐶𝐹</m:t>
                    </m:r>
                    <m:r>
                      <a:rPr lang="en-US">
                        <a:latin typeface="Cambria Math"/>
                      </a:rPr>
                      <m:t>=</m:t>
                    </m:r>
                    <m:r>
                      <a:rPr lang="es-ES_tradnl" b="0" i="0" smtClean="0">
                        <a:latin typeface="Cambria Math"/>
                      </a:rPr>
                      <m:t>11700</m:t>
                    </m:r>
                  </m:oMath>
                </a14:m>
                <a:endParaRPr lang="es-ES" dirty="0"/>
              </a:p>
              <a:p>
                <a:endParaRPr lang="es-EC" dirty="0" smtClean="0"/>
              </a:p>
              <a:p>
                <a:r>
                  <a:rPr lang="es-EC" sz="1400" dirty="0" smtClean="0"/>
                  <a:t>Dónde</a:t>
                </a:r>
                <a:r>
                  <a:rPr lang="es-EC" sz="1400" dirty="0"/>
                  <a:t>:</a:t>
                </a:r>
                <a:endParaRPr lang="es-ES" sz="1400" dirty="0"/>
              </a:p>
              <a:p>
                <a:r>
                  <a:rPr lang="es-EC" sz="1400" dirty="0" smtClean="0"/>
                  <a:t>LT</a:t>
                </a:r>
                <a:r>
                  <a:rPr lang="es-EC" sz="1400" dirty="0"/>
                  <a:t> </a:t>
                </a:r>
                <a:r>
                  <a:rPr lang="es-EC" sz="1400" dirty="0" smtClean="0"/>
                  <a:t>    =	Longitud </a:t>
                </a:r>
                <a:r>
                  <a:rPr lang="es-EC" sz="1400" dirty="0"/>
                  <a:t>total del sendero </a:t>
                </a:r>
                <a:endParaRPr lang="es-ES" sz="1400" dirty="0"/>
              </a:p>
              <a:p>
                <a:r>
                  <a:rPr lang="es-EC" sz="1400" dirty="0" smtClean="0"/>
                  <a:t>SP     =</a:t>
                </a:r>
                <a:r>
                  <a:rPr lang="es-EC" sz="1400" dirty="0"/>
                  <a:t>	Superficie utilizada por una persona para moverse libremente </a:t>
                </a:r>
                <a:endParaRPr lang="es-ES" sz="1400" dirty="0"/>
              </a:p>
              <a:p>
                <a:r>
                  <a:rPr lang="es-EC" sz="1400" dirty="0" smtClean="0"/>
                  <a:t>NV    =</a:t>
                </a:r>
                <a:r>
                  <a:rPr lang="es-EC" sz="1400" dirty="0"/>
                  <a:t>	Número de veces que el sitio puede ser visitado por una persona en un día</a:t>
                </a:r>
                <a:r>
                  <a:rPr lang="es-EC" sz="1400" dirty="0" smtClean="0"/>
                  <a:t>.</a:t>
                </a:r>
                <a:endParaRPr lang="es-EC" sz="1400" dirty="0" smtClean="0"/>
              </a:p>
              <a:p>
                <a:pPr/>
                <a:endParaRPr lang="en-US" sz="1400" i="1" dirty="0" smtClean="0"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400" i="1">
                          <a:latin typeface="Cambria Math"/>
                        </a:rPr>
                        <m:t>𝑁𝑉</m:t>
                      </m:r>
                      <m:r>
                        <a:rPr lang="en-US" sz="140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S" sz="1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400" i="1">
                              <a:latin typeface="Cambria Math"/>
                            </a:rPr>
                            <m:t>𝐻𝑉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n-US" sz="1400">
                              <a:latin typeface="Cambria Math"/>
                            </a:rPr>
                            <m:t>TV</m:t>
                          </m:r>
                        </m:den>
                      </m:f>
                    </m:oMath>
                  </m:oMathPara>
                </a14:m>
                <a:endParaRPr lang="es-ES" sz="1400" dirty="0" smtClean="0"/>
              </a:p>
              <a:p>
                <a:pPr/>
                <a:endParaRPr lang="es-ES" sz="1400" dirty="0"/>
              </a:p>
              <a:p>
                <a:r>
                  <a:rPr lang="es-EC" sz="1400" dirty="0"/>
                  <a:t>Dónde:</a:t>
                </a:r>
                <a:endParaRPr lang="es-ES" sz="1400" dirty="0"/>
              </a:p>
              <a:p>
                <a:r>
                  <a:rPr lang="es-EC" sz="1400" dirty="0" smtClean="0"/>
                  <a:t>HV    =</a:t>
                </a:r>
                <a:r>
                  <a:rPr lang="es-EC" sz="1400" dirty="0"/>
                  <a:t>	Número de horas de atención que la REA abre sus puertas a los visitantes.</a:t>
                </a:r>
                <a:endParaRPr lang="es-ES" sz="1400" dirty="0"/>
              </a:p>
              <a:p>
                <a:r>
                  <a:rPr lang="es-EC" sz="1400" dirty="0" smtClean="0"/>
                  <a:t>TV    =</a:t>
                </a:r>
                <a:r>
                  <a:rPr lang="es-EC" sz="1400" dirty="0"/>
                  <a:t>	Tiempo necesario para visitar o recorrer un sendero.</a:t>
                </a:r>
                <a:endParaRPr lang="es-ES" sz="1400" dirty="0">
                  <a:latin typeface="Arial" pitchFamily="34" charset="0"/>
                  <a:cs typeface="Arial" pitchFamily="34" charset="0"/>
                </a:endParaRPr>
              </a:p>
            </p:txBody>
          </p:sp>
        </mc:Choice>
        <mc:Fallback>
          <p:sp>
            <p:nvSpPr>
              <p:cNvPr id="7" name="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0136" y="1340768"/>
                <a:ext cx="8640960" cy="5325112"/>
              </a:xfrm>
              <a:prstGeom prst="rect">
                <a:avLst/>
              </a:prstGeom>
              <a:blipFill rotWithShape="1">
                <a:blip r:embed="rId2"/>
                <a:stretch>
                  <a:fillRect l="-635" t="-687" b="-115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2 Flecha derecha"/>
          <p:cNvSpPr/>
          <p:nvPr/>
        </p:nvSpPr>
        <p:spPr>
          <a:xfrm>
            <a:off x="2267744" y="3573016"/>
            <a:ext cx="576064" cy="430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Flecha derecha"/>
          <p:cNvSpPr/>
          <p:nvPr/>
        </p:nvSpPr>
        <p:spPr>
          <a:xfrm>
            <a:off x="6012160" y="3574756"/>
            <a:ext cx="576064" cy="430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7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Welcome">
  <a:themeElements>
    <a:clrScheme name="Equidad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elcome">
      <a:majorFont>
        <a:latin typeface="Book Antiqua"/>
        <a:ea typeface=""/>
        <a:cs typeface=""/>
        <a:font script="Jpan" typeface="ＭＳ Ｐゴシック"/>
        <a:font script="Hang" typeface="돋움"/>
        <a:font script="Hans" typeface="华文中宋"/>
        <a:font script="Hant" typeface="微軟正黑體"/>
        <a:font script="Arab" typeface="Times New  Roman"/>
        <a:font script="Hebr" typeface="Times New 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 Cherokee"/>
        <a:font script="Yiii" typeface="Microsoft Yi  Baiti"/>
        <a:font script="Tibt" typeface="Microsoft  Himalaya"/>
        <a:font script="Thaa" typeface="MV Boli"/>
        <a:font script="Deva" typeface="Mangal"/>
        <a:font script="Telu" typeface="Gautami"/>
        <a:font script="Taml" typeface="Latha"/>
        <a:font script="Syrc" typeface="Estrangelo  Edessa"/>
        <a:font script="Orya" typeface="Kalinga"/>
        <a:font script="Mlym" typeface="Kartika"/>
        <a:font script="Laoo" typeface="DokChampa"/>
        <a:font script="Sinh" typeface="Iskoola Pota"/>
        <a:font script="Mong" typeface="Mongolian  Baiti"/>
        <a:font script="Viet" typeface="Times New  Roman"/>
        <a:font script="Uigh" typeface="Microsoft  Uighur"/>
      </a:majorFont>
      <a:minorFont>
        <a:latin typeface="Cambria"/>
        <a:ea typeface=""/>
        <a:cs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 Roman"/>
        <a:font script="Hebr" typeface="Times New 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 Cherokee"/>
        <a:font script="Yiii" typeface="Microsoft Yi  Baiti"/>
        <a:font script="Tibt" typeface="Microsoft  Himalaya"/>
        <a:font script="Thaa" typeface="MV Boli"/>
        <a:font script="Deva" typeface="Mangal"/>
        <a:font script="Telu" typeface="Gautami"/>
        <a:font script="Taml" typeface="Latha"/>
        <a:font script="Syrc" typeface="Estrangelo  Edessa"/>
        <a:font script="Orya" typeface="Kalinga"/>
        <a:font script="Mlym" typeface="Kartika"/>
        <a:font script="Laoo" typeface="DokChampa"/>
        <a:font script="Sinh" typeface="Iskoola Pota"/>
        <a:font script="Mong" typeface="Mongolian  Baiti"/>
        <a:font script="Viet" typeface="Times New  Roman"/>
        <a:font script="Uigh" typeface="Microsoft  Uighur"/>
      </a:minorFont>
    </a:fontScheme>
    <a:fmtScheme name="Welcome">
      <a:fillStyleLst>
        <a:solidFill>
          <a:schemeClr val="phClr">
            <a:tint val="100000"/>
            <a:shade val="100000"/>
            <a:hueMod val="100000"/>
            <a:satMod val="150000"/>
          </a:schemeClr>
        </a:solidFill>
        <a:gradFill rotWithShape="1">
          <a:gsLst>
            <a:gs pos="0">
              <a:schemeClr val="phClr">
                <a:tint val="10000"/>
                <a:shade val="100000"/>
                <a:hueMod val="100000"/>
                <a:satMod val="1000000"/>
              </a:schemeClr>
            </a:gs>
            <a:gs pos="100000">
              <a:schemeClr val="phClr">
                <a:tint val="100000"/>
                <a:shade val="100000"/>
                <a:hueMod val="100000"/>
                <a:satMod val="300000"/>
              </a:schemeClr>
            </a:gs>
          </a:gsLst>
          <a:lin ang="16200000" scaled="1"/>
        </a:gradFill>
        <a:gradFill flip="none" rotWithShape="1">
          <a:gsLst>
            <a:gs pos="0">
              <a:schemeClr val="phClr">
                <a:tint val="70000"/>
              </a:schemeClr>
            </a:gs>
            <a:gs pos="30000">
              <a:schemeClr val="phClr">
                <a:tint val="90000"/>
              </a:schemeClr>
            </a:gs>
            <a:gs pos="88000">
              <a:schemeClr val="phClr">
                <a:shade val="30000"/>
              </a:schemeClr>
            </a:gs>
            <a:gs pos="100000">
              <a:schemeClr val="phClr">
                <a:shade val="20000"/>
              </a:schemeClr>
            </a:gs>
          </a:gsLst>
          <a:lin ang="5400000" scaled="1"/>
          <a:tileRect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>
              <a:schemeClr val="phClr">
                <a:tint val="100000"/>
                <a:shade val="100000"/>
                <a:hueMod val="100000"/>
                <a:satMod val="100000"/>
              </a:schemeClr>
            </a:glow>
          </a:effectLst>
        </a:effectStyle>
        <a:effectStyle>
          <a:effectLst>
            <a:outerShdw blurRad="39000" dist="25400" dir="5400000">
              <a:srgbClr val="000000">
                <a:alpha val="40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prstMaterial="powder">
            <a:bevelT w="152400"/>
            <a:contourClr>
              <a:schemeClr val="phClr"/>
            </a:contourClr>
          </a:sp3d>
        </a:effectStyle>
      </a:effectStyleLst>
      <a:bg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100000"/>
                <a:shade val="30000"/>
                <a:hueMod val="100000"/>
              </a:schemeClr>
            </a:gs>
            <a:gs pos="20000">
              <a:schemeClr val="phClr">
                <a:tint val="100000"/>
                <a:shade val="100000"/>
                <a:hueMod val="100000"/>
              </a:schemeClr>
            </a:gs>
            <a:gs pos="100000">
              <a:schemeClr val="phClr">
                <a:tint val="90000"/>
                <a:shade val="100000"/>
                <a:hueMod val="100000"/>
                <a:satMod val="16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30000"/>
                <a:hueMod val="100000"/>
                <a:satMod val="1600000"/>
              </a:schemeClr>
            </a:gs>
            <a:gs pos="20000">
              <a:schemeClr val="phClr">
                <a:tint val="100000"/>
                <a:shade val="100000"/>
                <a:hueMod val="100000"/>
                <a:satMod val="500000"/>
              </a:schemeClr>
            </a:gs>
            <a:gs pos="100000">
              <a:schemeClr val="phClr">
                <a:tint val="90000"/>
                <a:shade val="100000"/>
                <a:hueMod val="100000"/>
                <a:satMod val="160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de bienvenida</Template>
  <TotalTime>3896</TotalTime>
  <Words>3547</Words>
  <Application>Microsoft Office PowerPoint</Application>
  <PresentationFormat>Presentación en pantalla (4:3)</PresentationFormat>
  <Paragraphs>1490</Paragraphs>
  <Slides>48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48</vt:i4>
      </vt:variant>
    </vt:vector>
  </HeadingPairs>
  <TitlesOfParts>
    <vt:vector size="49" baseType="lpstr">
      <vt:lpstr>Welcome</vt:lpstr>
      <vt:lpstr>TEMA: “DETERMINACIÓN DE CAPACIDAD DE CARGA, Y PROPUESTA DE MONITOREO DE IMPACTOS DEL TURISMO, PARA LA ZONA ALTA DE LA RESERVA ECOLÓGICA ANTISANA, CANTÓN ARCHIDONA, PROVINCIA DE NAPO”.</vt:lpstr>
      <vt:lpstr>Justificación</vt:lpstr>
      <vt:lpstr>Presentación de PowerPoint</vt:lpstr>
      <vt:lpstr>Problema</vt:lpstr>
      <vt:lpstr>Hipótesis</vt:lpstr>
      <vt:lpstr>Objetivos</vt:lpstr>
      <vt:lpstr>Metodología</vt:lpstr>
      <vt:lpstr>Capacidad de Carga Turística</vt:lpstr>
      <vt:lpstr>Capacidad de Carga Física </vt:lpstr>
      <vt:lpstr>Capacidad de Carga Real</vt:lpstr>
      <vt:lpstr>Factores de Corrección</vt:lpstr>
      <vt:lpstr>Factor Social</vt:lpstr>
      <vt:lpstr>Factores Físicos y Ambientales </vt:lpstr>
      <vt:lpstr>  Factores Biológicos </vt:lpstr>
      <vt:lpstr>Capacidad de Manejo  (CM)</vt:lpstr>
      <vt:lpstr>Capacidad de Carga Efectiva (CCE)</vt:lpstr>
      <vt:lpstr>Presentación de PowerPoint</vt:lpstr>
      <vt:lpstr>Presentación de PowerPoint</vt:lpstr>
      <vt:lpstr>Presentación de PowerPoint</vt:lpstr>
      <vt:lpstr>Datos Generales</vt:lpstr>
      <vt:lpstr>Aspectos Físicos</vt:lpstr>
      <vt:lpstr>Presentación de PowerPoint</vt:lpstr>
      <vt:lpstr>Presentación de PowerPoint</vt:lpstr>
      <vt:lpstr>Aspectos Bióticos y Socioeconómicos</vt:lpstr>
      <vt:lpstr>Área de Estudio</vt:lpstr>
      <vt:lpstr>Área de Estudio</vt:lpstr>
      <vt:lpstr>Área de Estudio</vt:lpstr>
      <vt:lpstr>Área de Estudio</vt:lpstr>
      <vt:lpstr>Perfil y características del Turista</vt:lpstr>
      <vt:lpstr>Bellezas Escénicas</vt:lpstr>
      <vt:lpstr>Muestreo de Suelos</vt:lpstr>
      <vt:lpstr>Resultados del Muestreo de suelos</vt:lpstr>
      <vt:lpstr>Análisis de Correlación de Pearson y determinación</vt:lpstr>
      <vt:lpstr>Presentación de PowerPoint</vt:lpstr>
      <vt:lpstr>Presentación de PowerPoint</vt:lpstr>
      <vt:lpstr>Resultados Senderos</vt:lpstr>
      <vt:lpstr>Resultados Senderos</vt:lpstr>
      <vt:lpstr>Matriz de Seguimiento de Impactos</vt:lpstr>
      <vt:lpstr>Presentación de PowerPoint</vt:lpstr>
      <vt:lpstr>Presentación de PowerPoint</vt:lpstr>
      <vt:lpstr>Áreas de Influencia</vt:lpstr>
      <vt:lpstr>Conclusiones Generales</vt:lpstr>
      <vt:lpstr>Conclusiones Generales</vt:lpstr>
      <vt:lpstr>Recomendaciones Generales</vt:lpstr>
      <vt:lpstr>Recomendaciones Generales</vt:lpstr>
      <vt:lpstr>Agradecimientos</vt:lpstr>
      <vt:lpstr>Cuando alguien se pregunte por el costo de la protección del medio ambiente, debe formularse otra pregunta: ¿Cuánto costaría a nuestra civilización no protegerlo?</vt:lpstr>
      <vt:lpstr>GRACIAS POR SU ATENCIÓN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Iván Cárdenas P.</dc:creator>
  <cp:lastModifiedBy>jc_sukin</cp:lastModifiedBy>
  <cp:revision>213</cp:revision>
  <dcterms:created xsi:type="dcterms:W3CDTF">2011-01-04T14:39:27Z</dcterms:created>
  <dcterms:modified xsi:type="dcterms:W3CDTF">2015-05-07T02:25:14Z</dcterms:modified>
</cp:coreProperties>
</file>