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6"/>
  </p:notesMasterIdLst>
  <p:sldIdLst>
    <p:sldId id="256" r:id="rId2"/>
    <p:sldId id="257" r:id="rId3"/>
    <p:sldId id="269" r:id="rId4"/>
    <p:sldId id="265" r:id="rId5"/>
    <p:sldId id="266" r:id="rId6"/>
    <p:sldId id="270" r:id="rId7"/>
    <p:sldId id="271" r:id="rId8"/>
    <p:sldId id="272" r:id="rId9"/>
    <p:sldId id="273" r:id="rId10"/>
    <p:sldId id="259" r:id="rId11"/>
    <p:sldId id="268" r:id="rId12"/>
    <p:sldId id="260" r:id="rId13"/>
    <p:sldId id="274" r:id="rId14"/>
    <p:sldId id="275" r:id="rId15"/>
    <p:sldId id="263" r:id="rId16"/>
    <p:sldId id="279" r:id="rId17"/>
    <p:sldId id="276" r:id="rId18"/>
    <p:sldId id="280" r:id="rId19"/>
    <p:sldId id="281" r:id="rId20"/>
    <p:sldId id="282" r:id="rId21"/>
    <p:sldId id="283" r:id="rId22"/>
    <p:sldId id="277" r:id="rId23"/>
    <p:sldId id="285" r:id="rId24"/>
    <p:sldId id="286" r:id="rId25"/>
    <p:sldId id="287" r:id="rId26"/>
    <p:sldId id="288" r:id="rId27"/>
    <p:sldId id="289" r:id="rId28"/>
    <p:sldId id="290" r:id="rId29"/>
    <p:sldId id="284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78" r:id="rId38"/>
    <p:sldId id="298" r:id="rId39"/>
    <p:sldId id="299" r:id="rId40"/>
    <p:sldId id="300" r:id="rId41"/>
    <p:sldId id="301" r:id="rId42"/>
    <p:sldId id="302" r:id="rId43"/>
    <p:sldId id="303" r:id="rId44"/>
    <p:sldId id="30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06360-8956-4564-9D39-24F29B2B1FEB}" type="datetimeFigureOut">
              <a:rPr lang="es-ES" smtClean="0"/>
              <a:t>17/05/2015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BDEA-A604-4860-854A-2FDA12E23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92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3BDEA-A604-4860-854A-2FDA12E236A4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789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3BDEA-A604-4860-854A-2FDA12E236A4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789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3BDEA-A604-4860-854A-2FDA12E236A4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789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3BDEA-A604-4860-854A-2FDA12E236A4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789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3BDEA-A604-4860-854A-2FDA12E236A4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789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3BDEA-A604-4860-854A-2FDA12E236A4}" type="slidenum">
              <a:rPr lang="es-ES" smtClean="0"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789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3BDEA-A604-4860-854A-2FDA12E236A4}" type="slidenum">
              <a:rPr lang="es-ES" smtClean="0"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789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3BDEA-A604-4860-854A-2FDA12E236A4}" type="slidenum">
              <a:rPr lang="es-ES" smtClean="0"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78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2AB9-35DC-4B76-AB4A-4AEB2F8ED54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1141A3-5EEB-49A7-A0D7-494B055D128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2AB9-35DC-4B76-AB4A-4AEB2F8ED54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41A3-5EEB-49A7-A0D7-494B055D1288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E1141A3-5EEB-49A7-A0D7-494B055D1288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2AB9-35DC-4B76-AB4A-4AEB2F8ED54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2AB9-35DC-4B76-AB4A-4AEB2F8ED54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E1141A3-5EEB-49A7-A0D7-494B055D128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2AB9-35DC-4B76-AB4A-4AEB2F8ED54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1141A3-5EEB-49A7-A0D7-494B055D1288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FC52AB9-35DC-4B76-AB4A-4AEB2F8ED54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41A3-5EEB-49A7-A0D7-494B055D128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2AB9-35DC-4B76-AB4A-4AEB2F8ED54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E1141A3-5EEB-49A7-A0D7-494B055D1288}" type="slidenum">
              <a:rPr lang="en-US" smtClean="0"/>
              <a:t>‹Nº›</a:t>
            </a:fld>
            <a:endParaRPr lang="en-U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2AB9-35DC-4B76-AB4A-4AEB2F8ED54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E1141A3-5EEB-49A7-A0D7-494B055D128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2AB9-35DC-4B76-AB4A-4AEB2F8ED54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1141A3-5EEB-49A7-A0D7-494B055D128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1141A3-5EEB-49A7-A0D7-494B055D1288}" type="slidenum">
              <a:rPr lang="en-US" smtClean="0"/>
              <a:t>‹Nº›</a:t>
            </a:fld>
            <a:endParaRPr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2AB9-35DC-4B76-AB4A-4AEB2F8ED54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E1141A3-5EEB-49A7-A0D7-494B055D1288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FC52AB9-35DC-4B76-AB4A-4AEB2F8ED54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FC52AB9-35DC-4B76-AB4A-4AEB2F8ED54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1141A3-5EEB-49A7-A0D7-494B055D1288}" type="slidenum">
              <a:rPr lang="en-US" smtClean="0"/>
              <a:t>‹Nº›</a:t>
            </a:fld>
            <a:endParaRPr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1.xls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3.bin"/><Relationship Id="rId7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3.xls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5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6.xlsx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Document7.docx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47800" y="381001"/>
            <a:ext cx="7246034" cy="1523999"/>
          </a:xfrm>
        </p:spPr>
        <p:txBody>
          <a:bodyPr>
            <a:noAutofit/>
          </a:bodyPr>
          <a:lstStyle/>
          <a:p>
            <a:pPr algn="ctr"/>
            <a:r>
              <a:rPr lang="es-EC" sz="2500" b="1" dirty="0">
                <a:effectLst/>
                <a:latin typeface="Times New Roman" pitchFamily="18" charset="0"/>
                <a:cs typeface="Times New Roman" pitchFamily="18" charset="0"/>
              </a:rPr>
              <a:t>Programa de Optimización de la Gestión de Residuos Sólidos producidos en los hogares de la Ciudadela Huayna-Cápac de la ciudad de Cuenca</a:t>
            </a:r>
            <a:r>
              <a:rPr lang="es-EC" sz="2500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5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953000"/>
            <a:ext cx="3682299" cy="164287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615591" y="2895600"/>
            <a:ext cx="58855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Maestría en Sistemas de Gestión Ambiental</a:t>
            </a:r>
          </a:p>
          <a:p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Maestrante: Mónica García Álvarez</a:t>
            </a:r>
          </a:p>
          <a:p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Tutor: Ing. Fabio Villalba</a:t>
            </a:r>
          </a:p>
          <a:p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Fecha: 07 de Mayo de 2014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33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37064"/>
          </a:xfrm>
        </p:spPr>
        <p:txBody>
          <a:bodyPr>
            <a:normAutofit/>
          </a:bodyPr>
          <a:lstStyle/>
          <a:p>
            <a:pPr algn="ctr"/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OBJETIVOS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s-EC" b="1" dirty="0"/>
              <a:t>	</a:t>
            </a:r>
            <a:r>
              <a:rPr lang="es-EC" sz="2600" b="1" dirty="0" smtClean="0">
                <a:latin typeface="Times New Roman" pitchFamily="18" charset="0"/>
                <a:cs typeface="Times New Roman" pitchFamily="18" charset="0"/>
              </a:rPr>
              <a:t>General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C" sz="2600" dirty="0" smtClean="0">
                <a:latin typeface="Times New Roman" pitchFamily="18" charset="0"/>
                <a:cs typeface="Times New Roman" pitchFamily="18" charset="0"/>
              </a:rPr>
              <a:t>Establecer un Plan </a:t>
            </a:r>
            <a:r>
              <a:rPr lang="es-EC" sz="2600" dirty="0">
                <a:latin typeface="Times New Roman" pitchFamily="18" charset="0"/>
                <a:cs typeface="Times New Roman" pitchFamily="18" charset="0"/>
              </a:rPr>
              <a:t>de Gestión de </a:t>
            </a:r>
            <a:r>
              <a:rPr lang="es-EC" sz="2600" dirty="0" smtClean="0">
                <a:latin typeface="Times New Roman" pitchFamily="18" charset="0"/>
                <a:cs typeface="Times New Roman" pitchFamily="18" charset="0"/>
              </a:rPr>
              <a:t>Residuos Sólidos </a:t>
            </a:r>
            <a:r>
              <a:rPr lang="es-EC" sz="2600" dirty="0">
                <a:latin typeface="Times New Roman" pitchFamily="18" charset="0"/>
                <a:cs typeface="Times New Roman" pitchFamily="18" charset="0"/>
              </a:rPr>
              <a:t>de la ciudadela </a:t>
            </a:r>
            <a:r>
              <a:rPr lang="es-EC" sz="2600" dirty="0" smtClean="0">
                <a:latin typeface="Times New Roman" pitchFamily="18" charset="0"/>
                <a:cs typeface="Times New Roman" pitchFamily="18" charset="0"/>
              </a:rPr>
              <a:t>Huayna-Cápac, que contribuya a la disposición final de los mismos realizado por EMAC-EP</a:t>
            </a: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s-EC" sz="26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4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37064"/>
          </a:xfrm>
        </p:spPr>
        <p:txBody>
          <a:bodyPr>
            <a:normAutofit/>
          </a:bodyPr>
          <a:lstStyle/>
          <a:p>
            <a:pPr algn="ctr"/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OBJETIVOS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s-EC" b="1" dirty="0"/>
              <a:t>	</a:t>
            </a:r>
            <a:r>
              <a:rPr lang="es-EC" sz="2600" b="1" dirty="0" smtClean="0">
                <a:latin typeface="Times New Roman" pitchFamily="18" charset="0"/>
                <a:cs typeface="Times New Roman" pitchFamily="18" charset="0"/>
              </a:rPr>
              <a:t>              Específicos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C" sz="2600" dirty="0" smtClean="0">
                <a:latin typeface="Times New Roman" pitchFamily="18" charset="0"/>
                <a:cs typeface="Times New Roman" pitchFamily="18" charset="0"/>
              </a:rPr>
              <a:t>Realizar el inventario </a:t>
            </a:r>
            <a:r>
              <a:rPr lang="es-EC" sz="2600" dirty="0">
                <a:latin typeface="Times New Roman" pitchFamily="18" charset="0"/>
                <a:cs typeface="Times New Roman" pitchFamily="18" charset="0"/>
              </a:rPr>
              <a:t>y caracterización de los residuos sólidos </a:t>
            </a:r>
            <a:r>
              <a:rPr lang="es-EC" sz="2600" dirty="0" smtClean="0">
                <a:latin typeface="Times New Roman" pitchFamily="18" charset="0"/>
                <a:cs typeface="Times New Roman" pitchFamily="18" charset="0"/>
              </a:rPr>
              <a:t>generados en los hogares de la ciudadela Huayna-Cápac</a:t>
            </a:r>
          </a:p>
          <a:p>
            <a:pPr marL="0" lvl="0" indent="0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C" sz="2600" dirty="0" smtClean="0">
                <a:latin typeface="Times New Roman" pitchFamily="18" charset="0"/>
                <a:cs typeface="Times New Roman" pitchFamily="18" charset="0"/>
              </a:rPr>
              <a:t>Levantar un diagnóstico de la gestión actual de los residuos producidos en la ciudadela</a:t>
            </a:r>
          </a:p>
          <a:p>
            <a:pPr marL="0" lvl="0" indent="0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C" sz="2600" dirty="0" smtClean="0">
                <a:latin typeface="Times New Roman" pitchFamily="18" charset="0"/>
                <a:cs typeface="Times New Roman" pitchFamily="18" charset="0"/>
              </a:rPr>
              <a:t>Evaluar </a:t>
            </a:r>
            <a:r>
              <a:rPr lang="es-EC" sz="2600" dirty="0">
                <a:latin typeface="Times New Roman" pitchFamily="18" charset="0"/>
                <a:cs typeface="Times New Roman" pitchFamily="18" charset="0"/>
              </a:rPr>
              <a:t>el comportamiento de los habitantes de la ciudadela respecto a la gestión de los residuos sólidos</a:t>
            </a:r>
            <a:r>
              <a:rPr lang="es-EC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C" sz="2600" dirty="0">
                <a:latin typeface="Times New Roman" pitchFamily="18" charset="0"/>
                <a:cs typeface="Times New Roman" pitchFamily="18" charset="0"/>
              </a:rPr>
              <a:t>Desarrollar una propuesta de Plan de Gestión Integral de Residuos Sólidos para los moradores de la ciudadela</a:t>
            </a:r>
            <a:r>
              <a:rPr lang="es-EC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0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MARCO LEGAL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CONSTITUCIÓN 2008</a:t>
            </a:r>
          </a:p>
          <a:p>
            <a:pPr lvl="1" algn="just"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Ambiente sano, artículo 14</a:t>
            </a:r>
          </a:p>
          <a:p>
            <a:pPr lvl="1" algn="just"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Derechos de la naturaleza, artículos 71, 72</a:t>
            </a:r>
          </a:p>
          <a:p>
            <a:pPr lvl="1" algn="just"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Naturaleza y ambiente, artículos 395, 396</a:t>
            </a:r>
          </a:p>
          <a:p>
            <a:pPr lvl="1" algn="just">
              <a:buFont typeface="Arial" pitchFamily="34" charset="0"/>
              <a:buChar char="•"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LEY DE GESTIÓN AMBIENTAL</a:t>
            </a: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Título I: Ámbito y Principios de la Ley, artículos 1, 2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s-EC" dirty="0">
                <a:latin typeface="Times New Roman" pitchFamily="18" charset="0"/>
                <a:cs typeface="Times New Roman" pitchFamily="18" charset="0"/>
              </a:rPr>
              <a:t>Título I: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De la Autoridad Ambiental, artículo 8</a:t>
            </a:r>
          </a:p>
          <a:p>
            <a:pPr lvl="1" algn="just">
              <a:buFont typeface="Arial" pitchFamily="34" charset="0"/>
              <a:buChar char="•"/>
            </a:pPr>
            <a:r>
              <a:rPr lang="es-EC" dirty="0">
                <a:latin typeface="Times New Roman" pitchFamily="18" charset="0"/>
                <a:cs typeface="Times New Roman" pitchFamily="18" charset="0"/>
              </a:rPr>
              <a:t>Título I: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Participación ciudadana,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artículo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20, 30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5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MARCO LEGAL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TEXTO UNIFICADO DE LEGISLACIÓN AMBIENTAL TULAS</a:t>
            </a:r>
          </a:p>
          <a:p>
            <a:pPr lvl="1" algn="just">
              <a:buFont typeface="Arial" pitchFamily="34" charset="0"/>
              <a:buChar char="•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Libro 6, Anexo 6</a:t>
            </a:r>
          </a:p>
          <a:p>
            <a:pPr lvl="2" algn="just"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4.13 Normas generales para la recuperación de desechos sólidos no peligrosos.</a:t>
            </a:r>
          </a:p>
          <a:p>
            <a:pPr lvl="1" algn="just">
              <a:buFont typeface="Arial" pitchFamily="34" charset="0"/>
              <a:buChar char="•"/>
            </a:pPr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ÁMBITO DE LA ORDENANZA Y COMPETENCIA DE LA EMAC-EP</a:t>
            </a:r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Artículos 1, 2</a:t>
            </a:r>
            <a:endParaRPr lang="es-EC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80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MARCO LEGAL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40080" y="1371600"/>
            <a:ext cx="8503920" cy="457200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ORDENANZA MUNICIPAL DE FECHA 01 DE ABRIL DE 2010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Sistemas de tratamiento y reciclaje, artículos 14, 15 y 16</a:t>
            </a:r>
          </a:p>
          <a:p>
            <a:pPr marL="274320" lvl="1" indent="0" algn="just">
              <a:buNone/>
            </a:pPr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INSTRUCTIVO (por aprobar) EMAC-EP</a:t>
            </a:r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Almacenamiento de residuos sólidos multiusuarios</a:t>
            </a:r>
          </a:p>
          <a:p>
            <a:pPr lvl="2" algn="just"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4.4 Normas generales para el almacenamiento de desechos sólidos no peligrosos:  artículos 4.4.8, 4.4.9 y 4.4.16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6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METODOLOGÍA</a:t>
            </a:r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sz="2500" dirty="0" smtClean="0">
                <a:latin typeface="Times New Roman" pitchFamily="18" charset="0"/>
                <a:cs typeface="Times New Roman" pitchFamily="18" charset="0"/>
              </a:rPr>
              <a:t>Determinación de la muestra</a:t>
            </a:r>
          </a:p>
          <a:p>
            <a:pPr lvl="1" algn="just">
              <a:buFont typeface="Arial" pitchFamily="34" charset="0"/>
              <a:buChar char="•"/>
            </a:pPr>
            <a:r>
              <a:rPr lang="es-EC" sz="2500" dirty="0" smtClean="0">
                <a:latin typeface="Times New Roman" pitchFamily="18" charset="0"/>
                <a:cs typeface="Times New Roman" pitchFamily="18" charset="0"/>
              </a:rPr>
              <a:t>Definición de la población</a:t>
            </a:r>
          </a:p>
          <a:p>
            <a:pPr lvl="1" algn="just">
              <a:buFont typeface="Arial" pitchFamily="34" charset="0"/>
              <a:buChar char="•"/>
            </a:pPr>
            <a:endParaRPr lang="es-EC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endParaRPr lang="es-EC" sz="1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endParaRPr lang="es-EC" sz="1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endParaRPr lang="es-EC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68680" lvl="3" indent="0">
              <a:buNone/>
            </a:pPr>
            <a:r>
              <a:rPr lang="es-ES" sz="2100" dirty="0">
                <a:latin typeface="Times New Roman" pitchFamily="18" charset="0"/>
                <a:cs typeface="Times New Roman" pitchFamily="18" charset="0"/>
              </a:rPr>
              <a:t>N= Tamaño de la </a:t>
            </a:r>
            <a:r>
              <a:rPr lang="es-ES" sz="2100" dirty="0" smtClean="0">
                <a:latin typeface="Times New Roman" pitchFamily="18" charset="0"/>
                <a:cs typeface="Times New Roman" pitchFamily="18" charset="0"/>
              </a:rPr>
              <a:t>población</a:t>
            </a:r>
            <a:endParaRPr lang="es-ES" sz="1700" dirty="0">
              <a:latin typeface="Times New Roman" pitchFamily="18" charset="0"/>
              <a:cs typeface="Times New Roman" pitchFamily="18" charset="0"/>
            </a:endParaRPr>
          </a:p>
          <a:p>
            <a:pPr marL="868680" lvl="3" indent="0">
              <a:buNone/>
            </a:pPr>
            <a:r>
              <a:rPr lang="es-ES" sz="2100" dirty="0">
                <a:latin typeface="Times New Roman" pitchFamily="18" charset="0"/>
                <a:cs typeface="Times New Roman" pitchFamily="18" charset="0"/>
              </a:rPr>
              <a:t>n= Tamaño de la muestra </a:t>
            </a:r>
            <a:endParaRPr lang="es-E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868680" lvl="3" indent="0">
              <a:buNone/>
            </a:pPr>
            <a:r>
              <a:rPr lang="es-ES" sz="2100" dirty="0" smtClean="0">
                <a:latin typeface="Times New Roman" pitchFamily="18" charset="0"/>
                <a:cs typeface="Times New Roman" pitchFamily="18" charset="0"/>
              </a:rPr>
              <a:t>ϭ=Varianza de la muestra, valor constante de 0,50.</a:t>
            </a:r>
            <a:endParaRPr lang="es-E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868680" lvl="3" indent="0">
              <a:buNone/>
            </a:pPr>
            <a:r>
              <a:rPr lang="es-ES" sz="2100" dirty="0" smtClean="0">
                <a:latin typeface="Times New Roman" pitchFamily="18" charset="0"/>
                <a:cs typeface="Times New Roman" pitchFamily="18" charset="0"/>
              </a:rPr>
              <a:t>z=Nivel </a:t>
            </a:r>
            <a:r>
              <a:rPr lang="es-ES" sz="2100" dirty="0">
                <a:latin typeface="Times New Roman" pitchFamily="18" charset="0"/>
                <a:cs typeface="Times New Roman" pitchFamily="18" charset="0"/>
              </a:rPr>
              <a:t>de confianza, </a:t>
            </a:r>
            <a:r>
              <a:rPr lang="es-ES" sz="2100" dirty="0" smtClean="0">
                <a:latin typeface="Times New Roman" pitchFamily="18" charset="0"/>
                <a:cs typeface="Times New Roman" pitchFamily="18" charset="0"/>
              </a:rPr>
              <a:t>relación </a:t>
            </a:r>
            <a:r>
              <a:rPr lang="es-ES" sz="2100" dirty="0">
                <a:latin typeface="Times New Roman" pitchFamily="18" charset="0"/>
                <a:cs typeface="Times New Roman" pitchFamily="18" charset="0"/>
              </a:rPr>
              <a:t>al 95% de confianza equivale a 1,96 </a:t>
            </a:r>
            <a:r>
              <a:rPr lang="es-ES" sz="2100" dirty="0" smtClean="0">
                <a:latin typeface="Times New Roman" pitchFamily="18" charset="0"/>
                <a:cs typeface="Times New Roman" pitchFamily="18" charset="0"/>
              </a:rPr>
              <a:t>(más </a:t>
            </a:r>
            <a:r>
              <a:rPr lang="es-ES" sz="2100" dirty="0">
                <a:latin typeface="Times New Roman" pitchFamily="18" charset="0"/>
                <a:cs typeface="Times New Roman" pitchFamily="18" charset="0"/>
              </a:rPr>
              <a:t>usual) </a:t>
            </a:r>
            <a:endParaRPr lang="es-E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868680" lvl="3" indent="0">
              <a:buNone/>
            </a:pPr>
            <a:r>
              <a:rPr lang="es-ES" sz="21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s-ES" sz="2100" dirty="0">
                <a:latin typeface="Times New Roman" pitchFamily="18" charset="0"/>
                <a:cs typeface="Times New Roman" pitchFamily="18" charset="0"/>
              </a:rPr>
              <a:t>=Error permisible, </a:t>
            </a:r>
            <a:r>
              <a:rPr lang="es-ES" sz="2100" dirty="0" smtClean="0">
                <a:latin typeface="Times New Roman" pitchFamily="18" charset="0"/>
                <a:cs typeface="Times New Roman" pitchFamily="18" charset="0"/>
              </a:rPr>
              <a:t>varía </a:t>
            </a:r>
            <a:r>
              <a:rPr lang="es-ES" sz="2100" dirty="0">
                <a:latin typeface="Times New Roman" pitchFamily="18" charset="0"/>
                <a:cs typeface="Times New Roman" pitchFamily="18" charset="0"/>
              </a:rPr>
              <a:t>entre el 1% (0,01) y 9% (0,09), valor que queda a criterio del encuestador.</a:t>
            </a:r>
          </a:p>
          <a:p>
            <a:endParaRPr lang="es-ES" sz="2800" dirty="0"/>
          </a:p>
          <a:p>
            <a:pPr lvl="1" algn="just">
              <a:buFont typeface="Arial" pitchFamily="34" charset="0"/>
              <a:buChar char="•"/>
            </a:pPr>
            <a:endParaRPr lang="es-EC" sz="1800" dirty="0">
              <a:latin typeface="Times New Roman" pitchFamily="18" charset="0"/>
              <a:cs typeface="Times New Roman" pitchFamily="18" charset="0"/>
            </a:endParaRPr>
          </a:p>
          <a:p>
            <a:pPr marL="274320" lvl="1" indent="0" algn="just">
              <a:buNone/>
            </a:pPr>
            <a:endParaRPr lang="es-ES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28900"/>
            <a:ext cx="264033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1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METODOLOGÍA</a:t>
            </a:r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sz="2500" dirty="0" smtClean="0">
                <a:latin typeface="Times New Roman" pitchFamily="18" charset="0"/>
                <a:cs typeface="Times New Roman" pitchFamily="18" charset="0"/>
              </a:rPr>
              <a:t>Determinación de la muestra</a:t>
            </a:r>
          </a:p>
          <a:p>
            <a:pPr lvl="1" algn="just">
              <a:buFont typeface="Arial" pitchFamily="34" charset="0"/>
              <a:buChar char="•"/>
            </a:pPr>
            <a:r>
              <a:rPr lang="es-EC" sz="2500" dirty="0" smtClean="0">
                <a:latin typeface="Times New Roman" pitchFamily="18" charset="0"/>
                <a:cs typeface="Times New Roman" pitchFamily="18" charset="0"/>
              </a:rPr>
              <a:t>Definición de la población</a:t>
            </a:r>
          </a:p>
          <a:p>
            <a:pPr lvl="1" algn="just">
              <a:buFont typeface="Arial" pitchFamily="34" charset="0"/>
              <a:buChar char="•"/>
            </a:pPr>
            <a:endParaRPr lang="es-EC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endParaRPr lang="es-EC" sz="1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endParaRPr lang="es-EC" sz="1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endParaRPr lang="es-EC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68680" lvl="3" indent="0" algn="just">
              <a:buNone/>
            </a:pPr>
            <a:r>
              <a:rPr lang="es-ES" sz="2100" dirty="0" smtClean="0">
                <a:latin typeface="Times New Roman" pitchFamily="18" charset="0"/>
                <a:cs typeface="Times New Roman" pitchFamily="18" charset="0"/>
              </a:rPr>
              <a:t>Aplicando la fórmula y considerando 98 viviendas de las 121 que era el universo original (23 destinadas a locales comerciales), y consideradas 83 (15 no cumplen en los días de estudio),se determina lo siguiente:</a:t>
            </a:r>
          </a:p>
          <a:p>
            <a:pPr marL="868680" lvl="3" indent="0">
              <a:buNone/>
            </a:pPr>
            <a:r>
              <a:rPr lang="es-ES" sz="21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2100" dirty="0" smtClean="0">
                <a:latin typeface="Times New Roman" pitchFamily="18" charset="0"/>
                <a:cs typeface="Times New Roman" pitchFamily="18" charset="0"/>
              </a:rPr>
              <a:t>	E= 1%		n=97</a:t>
            </a:r>
          </a:p>
          <a:p>
            <a:pPr marL="868680" lvl="3" indent="0">
              <a:buNone/>
            </a:pPr>
            <a:r>
              <a:rPr lang="es-ES" sz="21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2100" dirty="0" smtClean="0">
                <a:latin typeface="Times New Roman" pitchFamily="18" charset="0"/>
                <a:cs typeface="Times New Roman" pitchFamily="18" charset="0"/>
              </a:rPr>
              <a:t>	E= 9%		n=54</a:t>
            </a:r>
          </a:p>
          <a:p>
            <a:pPr marL="868680" lvl="3" indent="0">
              <a:buNone/>
            </a:pPr>
            <a:r>
              <a:rPr lang="es-ES" sz="21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2100" dirty="0" smtClean="0">
                <a:latin typeface="Times New Roman" pitchFamily="18" charset="0"/>
                <a:cs typeface="Times New Roman" pitchFamily="18" charset="0"/>
              </a:rPr>
              <a:t>	E= 5%		n=78</a:t>
            </a:r>
            <a:endParaRPr lang="es-ES" sz="2100" dirty="0">
              <a:latin typeface="Times New Roman" pitchFamily="18" charset="0"/>
              <a:cs typeface="Times New Roman" pitchFamily="18" charset="0"/>
            </a:endParaRPr>
          </a:p>
          <a:p>
            <a:endParaRPr lang="es-ES" sz="2800" dirty="0"/>
          </a:p>
          <a:p>
            <a:pPr lvl="1" algn="just">
              <a:buFont typeface="Arial" pitchFamily="34" charset="0"/>
              <a:buChar char="•"/>
            </a:pPr>
            <a:endParaRPr lang="es-EC" sz="1800" dirty="0">
              <a:latin typeface="Times New Roman" pitchFamily="18" charset="0"/>
              <a:cs typeface="Times New Roman" pitchFamily="18" charset="0"/>
            </a:endParaRPr>
          </a:p>
          <a:p>
            <a:pPr marL="274320" lvl="1" indent="0" algn="just">
              <a:buNone/>
            </a:pPr>
            <a:endParaRPr lang="es-ES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28900"/>
            <a:ext cx="264033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18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METODOLOGÍA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Determinación de la producción per cápita</a:t>
            </a:r>
          </a:p>
          <a:p>
            <a:pPr marL="0" indent="0" algn="just">
              <a:buNone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Determinación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composición de los residuos sólidos</a:t>
            </a:r>
          </a:p>
          <a:p>
            <a:pPr marL="0" indent="0" algn="just">
              <a:buNone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Determinación de la densidad de los residuos sólidos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42903"/>
            <a:ext cx="8153400" cy="47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16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DATOS OBTENIDOS DEL ESTUDIO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Tabla 5.1 Producción semanal kg (pág. 60)</a:t>
            </a:r>
          </a:p>
          <a:p>
            <a:pPr lvl="1" algn="ctr">
              <a:buFont typeface="Arial" pitchFamily="34" charset="0"/>
              <a:buChar char="•"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Font typeface="Arial" pitchFamily="34" charset="0"/>
              <a:buChar char="•"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Tabla 5.2 Producción per cápita kg/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hab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/día (pág. 62)</a:t>
            </a:r>
          </a:p>
          <a:p>
            <a:pPr marL="0" indent="0" algn="just">
              <a:buNone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382172"/>
              </p:ext>
            </p:extLst>
          </p:nvPr>
        </p:nvGraphicFramePr>
        <p:xfrm>
          <a:off x="1371600" y="2286000"/>
          <a:ext cx="5791200" cy="1249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Hoja de cálculo" r:id="rId4" imgW="2295473" imgH="495210" progId="Excel.Sheet.12">
                  <p:embed/>
                </p:oleObj>
              </mc:Choice>
              <mc:Fallback>
                <p:oleObj name="Hoja de cálculo" r:id="rId4" imgW="2295473" imgH="4952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1600" y="2286000"/>
                        <a:ext cx="5791200" cy="1249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41405"/>
              </p:ext>
            </p:extLst>
          </p:nvPr>
        </p:nvGraphicFramePr>
        <p:xfrm>
          <a:off x="1371600" y="4648200"/>
          <a:ext cx="6003681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Hoja de cálculo" r:id="rId7" imgW="2295473" imgH="495210" progId="Excel.Sheet.12">
                  <p:embed/>
                </p:oleObj>
              </mc:Choice>
              <mc:Fallback>
                <p:oleObj name="Hoja de cálculo" r:id="rId7" imgW="2295473" imgH="4952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1600" y="4648200"/>
                        <a:ext cx="6003681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091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DATOS OBTENIDOS DEL ESTUDIO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Tabla 5.3 Composición de residuos sólidos  % (pág. 64)</a:t>
            </a:r>
          </a:p>
          <a:p>
            <a:pPr lvl="1" algn="ctr">
              <a:buFont typeface="Arial" pitchFamily="34" charset="0"/>
              <a:buChar char="•"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Font typeface="Arial" pitchFamily="34" charset="0"/>
              <a:buChar char="•"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Tabla 5.4 Densidades kg/m3 (pág. 65)</a:t>
            </a:r>
          </a:p>
          <a:p>
            <a:pPr marL="0" indent="0" algn="just">
              <a:buNone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953381"/>
              </p:ext>
            </p:extLst>
          </p:nvPr>
        </p:nvGraphicFramePr>
        <p:xfrm>
          <a:off x="304800" y="2362200"/>
          <a:ext cx="855921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Hoja de cálculo" r:id="rId4" imgW="6572197" imgH="819240" progId="Excel.Sheet.12">
                  <p:embed/>
                </p:oleObj>
              </mc:Choice>
              <mc:Fallback>
                <p:oleObj name="Hoja de cálculo" r:id="rId4" imgW="6572197" imgH="8192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2362200"/>
                        <a:ext cx="855921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88903"/>
              </p:ext>
            </p:extLst>
          </p:nvPr>
        </p:nvGraphicFramePr>
        <p:xfrm>
          <a:off x="304800" y="4876799"/>
          <a:ext cx="8610600" cy="1213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Hoja de cálculo" r:id="rId7" imgW="5810282" imgH="819240" progId="Excel.Sheet.12">
                  <p:embed/>
                </p:oleObj>
              </mc:Choice>
              <mc:Fallback>
                <p:oleObj name="Hoja de cálculo" r:id="rId7" imgW="5810282" imgH="8192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" y="4876799"/>
                        <a:ext cx="8610600" cy="1213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1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762000"/>
          </a:xfrm>
        </p:spPr>
        <p:txBody>
          <a:bodyPr>
            <a:normAutofit/>
          </a:bodyPr>
          <a:lstStyle/>
          <a:p>
            <a:pPr algn="ctr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INTRODUCCIÓN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6799"/>
          </a:xfrm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es-EC" sz="3800" dirty="0" smtClean="0">
                <a:latin typeface="Times New Roman" pitchFamily="18" charset="0"/>
                <a:cs typeface="Times New Roman" pitchFamily="18" charset="0"/>
              </a:rPr>
              <a:t>La ciudad de Cuenca está ubicada en la provincia del Azuay.</a:t>
            </a:r>
          </a:p>
          <a:p>
            <a:pPr>
              <a:buFont typeface="Arial" pitchFamily="34" charset="0"/>
              <a:buChar char="•"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3800" dirty="0" smtClean="0">
                <a:latin typeface="Times New Roman" pitchFamily="18" charset="0"/>
                <a:cs typeface="Times New Roman" pitchFamily="18" charset="0"/>
              </a:rPr>
              <a:t>La superficie urbana es de 72 km</a:t>
            </a:r>
            <a:r>
              <a:rPr lang="es-EC" sz="3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C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3800" dirty="0" smtClean="0">
                <a:latin typeface="Times New Roman" pitchFamily="18" charset="0"/>
                <a:cs typeface="Times New Roman" pitchFamily="18" charset="0"/>
              </a:rPr>
              <a:t>Cuenta con 505.585 habitantes aproximadamente, según censo de población 2010.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290904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COMPARACIÓN DE DATOS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Los datos promedio, se encuentra dentro del rango de las ciudadelas piloto.</a:t>
            </a:r>
          </a:p>
          <a:p>
            <a:pPr lvl="1" algn="ctr">
              <a:buFont typeface="Arial" pitchFamily="34" charset="0"/>
              <a:buChar char="•"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Font typeface="Arial" pitchFamily="34" charset="0"/>
              <a:buChar char="•"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Font typeface="Arial" pitchFamily="34" charset="0"/>
              <a:buChar char="•"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074207"/>
              </p:ext>
            </p:extLst>
          </p:nvPr>
        </p:nvGraphicFramePr>
        <p:xfrm>
          <a:off x="533400" y="2286000"/>
          <a:ext cx="7924800" cy="3873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Hoja de cálculo" r:id="rId4" imgW="4657682" imgH="2276565" progId="Excel.Sheet.12">
                  <p:embed/>
                </p:oleObj>
              </mc:Choice>
              <mc:Fallback>
                <p:oleObj name="Hoja de cálculo" r:id="rId4" imgW="4657682" imgH="22765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2286000"/>
                        <a:ext cx="7924800" cy="3873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34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COMPARACIÓN DE DATOS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algn="ctr">
              <a:buFont typeface="Arial" pitchFamily="34" charset="0"/>
              <a:buChar char="•"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Font typeface="Arial" pitchFamily="34" charset="0"/>
              <a:buChar char="•"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Font typeface="Arial" pitchFamily="34" charset="0"/>
              <a:buChar char="•"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84765"/>
              </p:ext>
            </p:extLst>
          </p:nvPr>
        </p:nvGraphicFramePr>
        <p:xfrm>
          <a:off x="381000" y="1905000"/>
          <a:ext cx="837978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Hoja de cálculo" r:id="rId4" imgW="2295473" imgH="980985" progId="Excel.Sheet.12">
                  <p:embed/>
                </p:oleObj>
              </mc:Choice>
              <mc:Fallback>
                <p:oleObj name="Hoja de cálculo" r:id="rId4" imgW="2295473" imgH="9809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1905000"/>
                        <a:ext cx="8379780" cy="358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10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ENCUESTAS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EC" dirty="0"/>
              <a:t>Considera que la adopción de medidas en cuanto a la protección del medio ambiente, tiene que ser</a:t>
            </a:r>
            <a:r>
              <a:rPr lang="es-EC" dirty="0" smtClean="0"/>
              <a:t>...</a:t>
            </a:r>
          </a:p>
          <a:p>
            <a:pPr lvl="0" algn="just">
              <a:buFont typeface="Arial" pitchFamily="34" charset="0"/>
              <a:buChar char="•"/>
            </a:pP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marL="274320" lvl="1" indent="0" algn="ctr">
              <a:buNone/>
            </a:pP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3733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58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ENCUESTAS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ES" dirty="0"/>
              <a:t>¿Sabe qué empresa realiza la recolección de la basura en el cantón Cuenca?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marL="274320" lvl="1" indent="0" algn="ctr">
              <a:buNone/>
            </a:pP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19400"/>
            <a:ext cx="3886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79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ENCUESTAS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ES" dirty="0"/>
              <a:t>¿</a:t>
            </a:r>
            <a:r>
              <a:rPr lang="es-EC" dirty="0"/>
              <a:t>Sabe usted lo que es reciclar</a:t>
            </a:r>
            <a:r>
              <a:rPr lang="es-ES" dirty="0"/>
              <a:t>?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marL="274320" lvl="1" indent="0" algn="ctr">
              <a:buNone/>
            </a:pP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170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62200"/>
            <a:ext cx="3886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71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ENCUESTAS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EC" dirty="0"/>
              <a:t>¿Clasifica usted la basura que genera en su casa? 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8194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590800"/>
            <a:ext cx="42291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18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ENCUESTAS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EC" dirty="0"/>
              <a:t>¿Qué aspectos cree que dificultan esta clasificación? </a:t>
            </a:r>
            <a:endParaRPr lang="es-EC" dirty="0" smtClean="0"/>
          </a:p>
          <a:p>
            <a:pPr marL="0" lvl="0" indent="0" algn="ctr">
              <a:buNone/>
            </a:pPr>
            <a:endParaRPr lang="en-US" dirty="0"/>
          </a:p>
        </p:txBody>
      </p:sp>
      <p:pic>
        <p:nvPicPr>
          <p:cNvPr id="9218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5943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00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ENCUESTAS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EC" dirty="0"/>
              <a:t>¿Qué tipo de residuos clasifica usted? </a:t>
            </a:r>
            <a:endParaRPr lang="es-EC" dirty="0" smtClean="0"/>
          </a:p>
          <a:p>
            <a:pPr marL="0" lvl="0" indent="0" algn="ctr">
              <a:buNone/>
            </a:pPr>
            <a:endParaRPr lang="en-US" dirty="0"/>
          </a:p>
        </p:txBody>
      </p:sp>
      <p:pic>
        <p:nvPicPr>
          <p:cNvPr id="10242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66" y="2438400"/>
            <a:ext cx="507682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44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ENCUESTAS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ES" dirty="0"/>
              <a:t>¿Sabe cuál es el destino final de la basura</a:t>
            </a:r>
            <a:r>
              <a:rPr lang="es-ES" dirty="0" smtClean="0"/>
              <a:t>?</a:t>
            </a:r>
          </a:p>
          <a:p>
            <a:pPr lvl="0" algn="ctr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1266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49244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46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PROPUESTA DEL PLAN DE GESTIÓN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Programa de capacitación: talleres bimensuales, dos días consecutivos.</a:t>
            </a:r>
          </a:p>
          <a:p>
            <a:pPr lvl="1" algn="just">
              <a:buFont typeface="Arial" pitchFamily="34" charset="0"/>
              <a:buChar char="•"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Manual guía: manera de como clasificar y reciclara los RS</a:t>
            </a:r>
          </a:p>
          <a:p>
            <a:pPr algn="just">
              <a:buFont typeface="Arial" pitchFamily="34" charset="0"/>
              <a:buChar char="•"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Propuesta de almacenamiento domiciliario</a:t>
            </a:r>
          </a:p>
          <a:p>
            <a:pPr algn="just">
              <a:buFont typeface="Arial" pitchFamily="34" charset="0"/>
              <a:buChar char="•"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Estudio económico</a:t>
            </a:r>
          </a:p>
          <a:p>
            <a:pPr marL="274320" lvl="1" indent="0" algn="just">
              <a:buNone/>
            </a:pP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0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762000"/>
          </a:xfrm>
        </p:spPr>
        <p:txBody>
          <a:bodyPr>
            <a:normAutofit/>
          </a:bodyPr>
          <a:lstStyle/>
          <a:p>
            <a:pPr algn="ctr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¿QUÉ ES EMAC-EP?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6799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es-EC" sz="3800" dirty="0" smtClean="0">
                <a:latin typeface="Times New Roman" pitchFamily="18" charset="0"/>
                <a:cs typeface="Times New Roman" pitchFamily="18" charset="0"/>
              </a:rPr>
              <a:t>Empresa pública que opera en el sistema de recolección de basura en el cantón Cuenca, creada el 15 de Diciembre de 1998.</a:t>
            </a:r>
          </a:p>
          <a:p>
            <a:pPr>
              <a:buFont typeface="Arial" pitchFamily="34" charset="0"/>
              <a:buChar char="•"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3800" dirty="0" smtClean="0">
                <a:latin typeface="Times New Roman" pitchFamily="18" charset="0"/>
                <a:cs typeface="Times New Roman" pitchFamily="18" charset="0"/>
              </a:rPr>
              <a:t>Presta servicios públicos de barrido, limpieza, recolección, transporte tratamiento y disposición final de residuos sólidos no peligros y peligrosos.</a:t>
            </a:r>
          </a:p>
          <a:p>
            <a:pPr>
              <a:buFont typeface="Arial" pitchFamily="34" charset="0"/>
              <a:buChar char="•"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3800" dirty="0" smtClean="0">
                <a:latin typeface="Times New Roman" pitchFamily="18" charset="0"/>
                <a:cs typeface="Times New Roman" pitchFamily="18" charset="0"/>
              </a:rPr>
              <a:t>Mantenimiento y readecuación de parques y áreas verdes</a:t>
            </a:r>
          </a:p>
          <a:p>
            <a:pPr>
              <a:buFont typeface="Arial" pitchFamily="34" charset="0"/>
              <a:buChar char="•"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3800" dirty="0" smtClean="0"/>
              <a:t>Tiene una cobertura del 98.6% en recolección de residuos sólidos.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79893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PROPUESTA DEL PLAN DE GESTIÓN: Manual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Clasificación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Desechos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Sólidos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Imagen 1" descr="C:\Users\Usuario\Desktop\Manual Definitivo  hoja 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44" y="1527175"/>
            <a:ext cx="3232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72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PROPUESTA DEL PLAN DE GESTIÓN: Manual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Clasificación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Desechos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Sólidos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Imagen 47" descr="C:\Users\Owner\Desktop\imagenes manual RS 06 ener 2014\Manual Definitivo RS HC_06enero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t="1587"/>
          <a:stretch>
            <a:fillRect/>
          </a:stretch>
        </p:blipFill>
        <p:spPr bwMode="auto">
          <a:xfrm>
            <a:off x="2966841" y="1527175"/>
            <a:ext cx="317380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01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PROPUESTA DEL PLAN DE GESTIÓN: Manual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Clasificación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Desechos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Sólidos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Imagen 61" descr="C:\Users\Owner\Desktop\imagenes manual RS 06 ener 2014\Manual Definitivo RS HC_06enero3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" t="2248"/>
          <a:stretch>
            <a:fillRect/>
          </a:stretch>
        </p:blipFill>
        <p:spPr bwMode="auto">
          <a:xfrm>
            <a:off x="2946852" y="1527175"/>
            <a:ext cx="321378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01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PROPUESTA DEL PLAN DE GESTIÓN: Manual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Clasificación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Desechos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Sólidos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Imagen 62" descr="C:\Users\Owner\Desktop\imagenes manual RS 06 ener 2014\Manual Definitivo RS HC_06enero4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" t="1321"/>
          <a:stretch>
            <a:fillRect/>
          </a:stretch>
        </p:blipFill>
        <p:spPr bwMode="auto">
          <a:xfrm>
            <a:off x="2952743" y="1527175"/>
            <a:ext cx="320200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89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PROPUESTA DEL PLAN DE GESTIÓN: Manual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Clasificación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Desechos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Sólidos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Imagen 63" descr="C:\Users\Owner\Desktop\imagenes manual RS 06 ener 2014\Manual Definitivo RS HC_06enero5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1984"/>
          <a:stretch>
            <a:fillRect/>
          </a:stretch>
        </p:blipFill>
        <p:spPr bwMode="auto">
          <a:xfrm>
            <a:off x="2944981" y="1527175"/>
            <a:ext cx="321752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97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PROPUESTA DEL PLAN DE GESTIÓN: Manual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Clasificación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Desechos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Sólidos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Imagen 64" descr="C:\Users\Owner\Desktop\imagenes manual RS 06 ener 2014\Manual Definitivo RS HC_06enero6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1720"/>
          <a:stretch>
            <a:fillRect/>
          </a:stretch>
        </p:blipFill>
        <p:spPr bwMode="auto">
          <a:xfrm>
            <a:off x="2949302" y="1527175"/>
            <a:ext cx="320888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30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PROPUESTA DEL PLAN DE GESTIÓN: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Estudio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Económico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 indent="0" algn="ctr">
              <a:buNone/>
            </a:pP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911995"/>
              </p:ext>
            </p:extLst>
          </p:nvPr>
        </p:nvGraphicFramePr>
        <p:xfrm>
          <a:off x="457200" y="2133600"/>
          <a:ext cx="8139041" cy="252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Documento" r:id="rId4" imgW="5947158" imgH="1843255" progId="Word.Document.12">
                  <p:embed/>
                </p:oleObj>
              </mc:Choice>
              <mc:Fallback>
                <p:oleObj name="Documento" r:id="rId4" imgW="5947158" imgH="18432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133600"/>
                        <a:ext cx="8139041" cy="2522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7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CONCLUSIONES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EC" dirty="0"/>
              <a:t>Al caracterizar los residuos </a:t>
            </a:r>
            <a:r>
              <a:rPr lang="es-EC" dirty="0" smtClean="0"/>
              <a:t>sólidos, </a:t>
            </a:r>
            <a:r>
              <a:rPr lang="es-EC" dirty="0"/>
              <a:t>se encontró una tasa de generación </a:t>
            </a:r>
            <a:r>
              <a:rPr lang="es-EC" dirty="0" smtClean="0"/>
              <a:t>per cápita de 0,588 </a:t>
            </a:r>
            <a:r>
              <a:rPr lang="es-ES" dirty="0" smtClean="0"/>
              <a:t>kg/</a:t>
            </a:r>
            <a:r>
              <a:rPr lang="es-ES" dirty="0" err="1" smtClean="0"/>
              <a:t>hab</a:t>
            </a:r>
            <a:r>
              <a:rPr lang="es-ES" dirty="0" smtClean="0"/>
              <a:t>/día</a:t>
            </a:r>
            <a:r>
              <a:rPr lang="es-EC" dirty="0"/>
              <a:t>, cuyo valor está dentro de la tasa promedio a nivel </a:t>
            </a:r>
            <a:r>
              <a:rPr lang="es-EC" dirty="0" smtClean="0"/>
              <a:t>nacional (</a:t>
            </a:r>
            <a:r>
              <a:rPr lang="es-ES" dirty="0"/>
              <a:t>0.686 kg/</a:t>
            </a:r>
            <a:r>
              <a:rPr lang="es-ES" dirty="0" err="1"/>
              <a:t>hab</a:t>
            </a:r>
            <a:r>
              <a:rPr lang="es-ES" dirty="0"/>
              <a:t>/día </a:t>
            </a:r>
            <a:r>
              <a:rPr lang="es-ES" dirty="0" smtClean="0"/>
              <a:t>según Informe </a:t>
            </a:r>
            <a:r>
              <a:rPr lang="es-ES" dirty="0"/>
              <a:t>Analítico del Ecuador, Evaluación 2002</a:t>
            </a:r>
            <a:r>
              <a:rPr lang="es-EC" dirty="0"/>
              <a:t>); y además es compatible con </a:t>
            </a:r>
            <a:r>
              <a:rPr lang="es-ES" dirty="0" smtClean="0"/>
              <a:t>0.600 </a:t>
            </a:r>
            <a:r>
              <a:rPr lang="es-ES" dirty="0"/>
              <a:t>kg/</a:t>
            </a:r>
            <a:r>
              <a:rPr lang="es-ES" dirty="0" err="1"/>
              <a:t>hab</a:t>
            </a:r>
            <a:r>
              <a:rPr lang="es-ES" dirty="0"/>
              <a:t>/día asumido por la EMAC-EP para las ciudadelas piloto que son Vista Linda y Villa Verde.</a:t>
            </a:r>
          </a:p>
          <a:p>
            <a:pPr lvl="1" algn="just">
              <a:buFont typeface="Arial" pitchFamily="34" charset="0"/>
              <a:buChar char="•"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marL="274320" lvl="1" indent="0" algn="just">
              <a:buNone/>
            </a:pP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8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CONCLUSIONES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EC" sz="3200" dirty="0"/>
              <a:t>La gestión actual de residuos, es deficiente en cuanto al conocimiento y tratamiento del manejo de los residuos sólidos. </a:t>
            </a:r>
            <a:endParaRPr lang="es-EC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399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CONCLUSIONES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s-EC" sz="3200" dirty="0"/>
              <a:t>Los habitantes de la ciudadela desconocen el manejo, gestión y tratamientos de residuos </a:t>
            </a:r>
            <a:r>
              <a:rPr lang="es-EC" sz="3200" dirty="0" smtClean="0"/>
              <a:t>sólidos</a:t>
            </a:r>
            <a:r>
              <a:rPr lang="es-ES" sz="3200" dirty="0" smtClean="0"/>
              <a:t>.</a:t>
            </a:r>
            <a:endParaRPr lang="es-E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227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153400" cy="737064"/>
          </a:xfrm>
        </p:spPr>
        <p:txBody>
          <a:bodyPr>
            <a:normAutofit/>
          </a:bodyPr>
          <a:lstStyle/>
          <a:p>
            <a:pPr algn="ctr"/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FRECUENCIA DE RECOLECCIÓN DE EMAC-EP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C" sz="2600" dirty="0" smtClean="0"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EC" sz="2600" dirty="0" err="1" smtClean="0">
                <a:latin typeface="Times New Roman" pitchFamily="18" charset="0"/>
                <a:cs typeface="Times New Roman" pitchFamily="18" charset="0"/>
              </a:rPr>
              <a:t>interdiaria</a:t>
            </a:r>
            <a:r>
              <a:rPr lang="es-EC" sz="2600" dirty="0" smtClean="0">
                <a:latin typeface="Times New Roman" pitchFamily="18" charset="0"/>
                <a:cs typeface="Times New Roman" pitchFamily="18" charset="0"/>
              </a:rPr>
              <a:t> en toda la ciudad, operando en horario nocturno en el centro de la ciudad.</a:t>
            </a:r>
          </a:p>
          <a:p>
            <a:pPr marL="0" indent="0" algn="just">
              <a:buNone/>
            </a:pPr>
            <a:endParaRPr lang="es-EC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2600" dirty="0" smtClean="0">
                <a:latin typeface="Times New Roman" pitchFamily="18" charset="0"/>
                <a:cs typeface="Times New Roman" pitchFamily="18" charset="0"/>
              </a:rPr>
              <a:t>Lunes, miércoles y viernes</a:t>
            </a:r>
          </a:p>
          <a:p>
            <a:pPr marL="0" indent="0" algn="just">
              <a:buNone/>
            </a:pPr>
            <a:endParaRPr lang="es-EC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2600" dirty="0" smtClean="0">
                <a:latin typeface="Times New Roman" pitchFamily="18" charset="0"/>
                <a:cs typeface="Times New Roman" pitchFamily="18" charset="0"/>
              </a:rPr>
              <a:t>Martes, jueves y sábado</a:t>
            </a:r>
          </a:p>
          <a:p>
            <a:pPr marL="0" indent="0" algn="just">
              <a:buNone/>
            </a:pPr>
            <a:endParaRPr lang="es-EC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2600" dirty="0" smtClean="0">
                <a:latin typeface="Times New Roman" pitchFamily="18" charset="0"/>
                <a:cs typeface="Times New Roman" pitchFamily="18" charset="0"/>
              </a:rPr>
              <a:t>El día intermedio de recolección, se hace el material reciclable (funda celeste) </a:t>
            </a:r>
          </a:p>
          <a:p>
            <a:pPr marL="0" indent="0" algn="just">
              <a:buNone/>
            </a:pPr>
            <a:endParaRPr lang="es-EC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CONCLUSIONES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EC" sz="3200" dirty="0" smtClean="0"/>
              <a:t>Aprovechar el estudio económico, pues significa un ingreso para solventar gastos que genere la Casa Comunal</a:t>
            </a:r>
            <a:r>
              <a:rPr lang="es-ES" sz="3200" dirty="0" smtClean="0"/>
              <a:t>.</a:t>
            </a:r>
            <a:endParaRPr lang="es-E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574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RECOMENDACIONES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C" sz="3200" dirty="0"/>
              <a:t>A los moradores de la ciudadela Huayna-Cápac, adoptar el plan de manejo de los residuos en su </a:t>
            </a:r>
            <a:r>
              <a:rPr lang="es-EC" sz="3200" dirty="0" smtClean="0"/>
              <a:t>domicilio</a:t>
            </a:r>
            <a:r>
              <a:rPr lang="es-ES" sz="3200" dirty="0" smtClean="0"/>
              <a:t>.</a:t>
            </a:r>
            <a:endParaRPr lang="es-E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55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RECOMENDACIONES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s-EC" sz="3200" dirty="0"/>
              <a:t>A la Directiva, el buscar que los moradores entreguen sus materiales reciclados, puesto que con la comercialización de los mismos, existe la posibilidad de tener un ingreso para gastos de la ciudadela en </a:t>
            </a:r>
            <a:r>
              <a:rPr lang="es-EC" sz="3200" dirty="0" smtClean="0"/>
              <a:t>general</a:t>
            </a:r>
            <a:r>
              <a:rPr lang="es-ES" sz="3200" dirty="0" smtClean="0"/>
              <a:t>.</a:t>
            </a:r>
            <a:endParaRPr lang="es-E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273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RECOMENDACIONES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EC" sz="3200" dirty="0"/>
              <a:t>A la EMAC-EP realizar estas capacitaciones propuestas a los moradores de la ciudadela, ya que esto permitirá reducir el ingreso de residuos sólidos al relleno sanitario, colaborar con la planta de </a:t>
            </a:r>
            <a:r>
              <a:rPr lang="es-EC" sz="3200" dirty="0" smtClean="0"/>
              <a:t>compostaje.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18197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RECOMENDACIONES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EC" sz="3200" dirty="0"/>
              <a:t>Al realizar este programa de Gestión de Residuos Sólidos, la ciudadela Huayna-Cápac se uniría a las 2 ciudadelas piloto (Vista Linda y Villa Nueva), en donde la EMAC-EP está incursionando en la gestión de los mismos, y demostrar que el resto de barrios de Cuenca, si pueden colaborar con la EMAC-EP, en cuanto a los residuos sólidos se refiere.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91267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153400" cy="737064"/>
          </a:xfrm>
        </p:spPr>
        <p:txBody>
          <a:bodyPr>
            <a:normAutofit/>
          </a:bodyPr>
          <a:lstStyle/>
          <a:p>
            <a:pPr algn="ctr"/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CENTROS DE ACOPIO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Asociación de recicladores Urbanos de Cuenca (ARUC)</a:t>
            </a:r>
          </a:p>
          <a:p>
            <a:pPr algn="just">
              <a:buFont typeface="Arial" pitchFamily="34" charset="0"/>
              <a:buChar char="•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Asociación de recicladores del Valle (AREV)</a:t>
            </a:r>
          </a:p>
          <a:p>
            <a:pPr algn="just">
              <a:buFont typeface="Arial" pitchFamily="34" charset="0"/>
              <a:buChar char="•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 Asociación de recicladores de Pichacay</a:t>
            </a:r>
          </a:p>
          <a:p>
            <a:pPr algn="just">
              <a:buFont typeface="Arial" pitchFamily="34" charset="0"/>
              <a:buChar char="•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Asociación de recicladores del Chorro</a:t>
            </a:r>
          </a:p>
          <a:p>
            <a:pPr algn="just">
              <a:buFont typeface="Arial" pitchFamily="34" charset="0"/>
              <a:buChar char="•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Asociación de recicladores de San Alfonso (centro)</a:t>
            </a:r>
          </a:p>
          <a:p>
            <a:pPr marL="0" indent="0" algn="just">
              <a:buNone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s-EC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s-EC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153400" cy="737064"/>
          </a:xfrm>
        </p:spPr>
        <p:txBody>
          <a:bodyPr>
            <a:normAutofit/>
          </a:bodyPr>
          <a:lstStyle/>
          <a:p>
            <a:pPr algn="ctr"/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UBICACIÓN DE LA CIUDADELA HUAYNA-CÁPAC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Está ubicada en el centro de la ciudad de Cuenca</a:t>
            </a:r>
          </a:p>
          <a:p>
            <a:pPr algn="just">
              <a:buFont typeface="Arial" pitchFamily="34" charset="0"/>
              <a:buChar char="•"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Pertenece a la parroquia de San Blas</a:t>
            </a:r>
          </a:p>
          <a:p>
            <a:pPr algn="just">
              <a:buFont typeface="Arial" pitchFamily="34" charset="0"/>
              <a:buChar char="•"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La ciudadela está dividida en manzanas: A, B, C, D, E, F Y G.</a:t>
            </a:r>
          </a:p>
          <a:p>
            <a:pPr algn="just">
              <a:buFont typeface="Arial" pitchFamily="34" charset="0"/>
              <a:buChar char="•"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Cuenta con 121 viviendas</a:t>
            </a:r>
          </a:p>
          <a:p>
            <a:pPr marL="0" indent="0" algn="just">
              <a:buNone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Construida en 1983 y no tiene un espacio propio de almacenamiento temporal de los residuos sólidos.</a:t>
            </a:r>
          </a:p>
          <a:p>
            <a:pPr marL="0" indent="0" algn="just">
              <a:buNone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s-EC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s-EC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1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153400" cy="737064"/>
          </a:xfrm>
        </p:spPr>
        <p:txBody>
          <a:bodyPr>
            <a:normAutofit/>
          </a:bodyPr>
          <a:lstStyle/>
          <a:p>
            <a:pPr algn="ctr"/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UBICACIÓN DE LA CIUDADELA HUAYNA-CÁPAC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s-EC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s-EC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s-EC" sz="2400" b="1" dirty="0" smtClean="0"/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sz="2400" b="1" dirty="0" smtClean="0"/>
          </a:p>
          <a:p>
            <a:pPr marL="0" indent="0">
              <a:buNone/>
            </a:pPr>
            <a:endParaRPr lang="es-EC" sz="2400" b="1" dirty="0"/>
          </a:p>
          <a:p>
            <a:pPr marL="0" indent="0" algn="r">
              <a:buNone/>
            </a:pPr>
            <a:endParaRPr lang="es-EC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s-EC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s-EC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s-EC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Sistema de Información Geográfica Cuenca e Instituto Militar Geográfico.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Captur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85" y="1600201"/>
            <a:ext cx="5126615" cy="391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34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153400" cy="737064"/>
          </a:xfrm>
        </p:spPr>
        <p:txBody>
          <a:bodyPr>
            <a:normAutofit/>
          </a:bodyPr>
          <a:lstStyle/>
          <a:p>
            <a:pPr algn="ctr"/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UBICACIÓN DE LA CIUDADELA HUAYNA-CÁPAC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s-EC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s-EC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s-EC" sz="2400" b="1" dirty="0" smtClean="0"/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sz="2400" b="1" dirty="0" smtClean="0"/>
          </a:p>
          <a:p>
            <a:pPr marL="0" indent="0">
              <a:buNone/>
            </a:pPr>
            <a:endParaRPr lang="es-EC" sz="2400" b="1" dirty="0"/>
          </a:p>
          <a:p>
            <a:pPr marL="0" indent="0" algn="r">
              <a:buNone/>
            </a:pPr>
            <a:endParaRPr lang="es-EC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s-EC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s-EC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s-EC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s-EC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Sistema de Información Geográfica Cuenca e Instituto Militar Geográfico.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2050" name="Imagen 44" descr="C:\Users\Usuario\Desktop\Imagen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325829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49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153400" cy="737064"/>
          </a:xfrm>
        </p:spPr>
        <p:txBody>
          <a:bodyPr>
            <a:normAutofit/>
          </a:bodyPr>
          <a:lstStyle/>
          <a:p>
            <a:pPr algn="ctr"/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UBICACIÓN DE LA CIUDADELA HUAYNA-CÁPAC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s-EC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s-EC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s-EC" sz="2400" b="1" dirty="0" smtClean="0"/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sz="2400" b="1" dirty="0" smtClean="0"/>
          </a:p>
          <a:p>
            <a:pPr marL="0" indent="0">
              <a:buNone/>
            </a:pPr>
            <a:endParaRPr lang="es-EC" sz="2400" b="1" dirty="0"/>
          </a:p>
          <a:p>
            <a:pPr marL="0" indent="0" algn="r">
              <a:buNone/>
            </a:pPr>
            <a:endParaRPr lang="es-EC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s-EC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s-EC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s-EC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s-EC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Sistema de Información Geográfica Cuenca e Instituto Militar Geográfico.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3074" name="Picture 2" descr="Imag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6345"/>
            <a:ext cx="64551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4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550</TotalTime>
  <Words>1227</Words>
  <Application>Microsoft Office PowerPoint</Application>
  <PresentationFormat>Presentación en pantalla (4:3)</PresentationFormat>
  <Paragraphs>255</Paragraphs>
  <Slides>44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44</vt:i4>
      </vt:variant>
    </vt:vector>
  </HeadingPairs>
  <TitlesOfParts>
    <vt:vector size="47" baseType="lpstr">
      <vt:lpstr>Civil</vt:lpstr>
      <vt:lpstr>Hoja de cálculo</vt:lpstr>
      <vt:lpstr>Documento</vt:lpstr>
      <vt:lpstr>Programa de Optimización de la Gestión de Residuos Sólidos producidos en los hogares de la Ciudadela Huayna-Cápac de la ciudad de Cuenca. </vt:lpstr>
      <vt:lpstr>INTRODUCCIÓN</vt:lpstr>
      <vt:lpstr>¿QUÉ ES EMAC-EP?</vt:lpstr>
      <vt:lpstr>FRECUENCIA DE RECOLECCIÓN DE EMAC-EP</vt:lpstr>
      <vt:lpstr>CENTROS DE ACOPIO</vt:lpstr>
      <vt:lpstr>UBICACIÓN DE LA CIUDADELA HUAYNA-CÁPAC</vt:lpstr>
      <vt:lpstr>UBICACIÓN DE LA CIUDADELA HUAYNA-CÁPAC</vt:lpstr>
      <vt:lpstr>UBICACIÓN DE LA CIUDADELA HUAYNA-CÁPAC</vt:lpstr>
      <vt:lpstr>UBICACIÓN DE LA CIUDADELA HUAYNA-CÁPAC</vt:lpstr>
      <vt:lpstr>OBJETIVOS</vt:lpstr>
      <vt:lpstr>OBJETIVOS</vt:lpstr>
      <vt:lpstr>MARCO LEGAL</vt:lpstr>
      <vt:lpstr>MARCO LEGAL</vt:lpstr>
      <vt:lpstr>MARCO LEGAL</vt:lpstr>
      <vt:lpstr>METODOLOGÍA</vt:lpstr>
      <vt:lpstr>METODOLOGÍA</vt:lpstr>
      <vt:lpstr>METODOLOGÍA</vt:lpstr>
      <vt:lpstr>DATOS OBTENIDOS DEL ESTUDIO</vt:lpstr>
      <vt:lpstr>DATOS OBTENIDOS DEL ESTUDIO</vt:lpstr>
      <vt:lpstr>COMPARACIÓN DE DATOS</vt:lpstr>
      <vt:lpstr>COMPARACIÓN DE DATOS</vt:lpstr>
      <vt:lpstr>ENCUESTAS</vt:lpstr>
      <vt:lpstr>ENCUESTAS</vt:lpstr>
      <vt:lpstr>ENCUESTAS</vt:lpstr>
      <vt:lpstr>ENCUESTAS</vt:lpstr>
      <vt:lpstr>ENCUESTAS</vt:lpstr>
      <vt:lpstr>ENCUESTAS</vt:lpstr>
      <vt:lpstr>ENCUESTAS</vt:lpstr>
      <vt:lpstr>PROPUESTA DEL PLAN DE GESTIÓN</vt:lpstr>
      <vt:lpstr>PROPUESTA DEL PLAN DE GESTIÓN: Manual de Clasificación de Desechos Sólidos</vt:lpstr>
      <vt:lpstr>PROPUESTA DEL PLAN DE GESTIÓN: Manual de Clasificación de Desechos Sólidos</vt:lpstr>
      <vt:lpstr>PROPUESTA DEL PLAN DE GESTIÓN: Manual de Clasificación de Desechos Sólidos</vt:lpstr>
      <vt:lpstr>PROPUESTA DEL PLAN DE GESTIÓN: Manual de Clasificación de Desechos Sólidos</vt:lpstr>
      <vt:lpstr>PROPUESTA DEL PLAN DE GESTIÓN: Manual de Clasificación de Desechos Sólidos</vt:lpstr>
      <vt:lpstr>PROPUESTA DEL PLAN DE GESTIÓN: Manual de Clasificación de Desechos Sólidos</vt:lpstr>
      <vt:lpstr>PROPUESTA DEL PLAN DE GESTIÓN: Estudio Económico</vt:lpstr>
      <vt:lpstr>CONCLUSIONES</vt:lpstr>
      <vt:lpstr>CONCLUSIONES</vt:lpstr>
      <vt:lpstr>CONCLUSIONES</vt:lpstr>
      <vt:lpstr>CONCLUSIONES</vt:lpstr>
      <vt:lpstr>RECOMENDACIONES</vt:lpstr>
      <vt:lpstr>RECOMENDACIONES</vt:lpstr>
      <vt:lpstr>RECOMENDACIONES</vt:lpstr>
      <vt:lpstr>RECOMENDACIONES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Owner</dc:creator>
  <cp:lastModifiedBy>Owner</cp:lastModifiedBy>
  <cp:revision>57</cp:revision>
  <dcterms:created xsi:type="dcterms:W3CDTF">2013-06-13T20:59:45Z</dcterms:created>
  <dcterms:modified xsi:type="dcterms:W3CDTF">2015-05-17T14:13:20Z</dcterms:modified>
</cp:coreProperties>
</file>