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8"/>
  </p:notesMasterIdLst>
  <p:handoutMasterIdLst>
    <p:handoutMasterId r:id="rId39"/>
  </p:handoutMasterIdLst>
  <p:sldIdLst>
    <p:sldId id="256" r:id="rId3"/>
    <p:sldId id="258" r:id="rId4"/>
    <p:sldId id="259" r:id="rId5"/>
    <p:sldId id="260" r:id="rId6"/>
    <p:sldId id="261" r:id="rId7"/>
    <p:sldId id="262" r:id="rId8"/>
    <p:sldId id="263" r:id="rId9"/>
    <p:sldId id="264" r:id="rId10"/>
    <p:sldId id="265" r:id="rId11"/>
    <p:sldId id="267" r:id="rId12"/>
    <p:sldId id="270" r:id="rId13"/>
    <p:sldId id="269" r:id="rId14"/>
    <p:sldId id="268" r:id="rId15"/>
    <p:sldId id="271" r:id="rId16"/>
    <p:sldId id="272" r:id="rId17"/>
    <p:sldId id="273" r:id="rId18"/>
    <p:sldId id="274" r:id="rId19"/>
    <p:sldId id="291"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6" autoAdjust="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57D022-77B9-4373-874A-CF82A4361697}" type="datetime1">
              <a:rPr lang="es-ES" smtClean="0"/>
              <a:t>27/02/2015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E6F2D-6B72-4C05-94F7-E88919B4D2B3}" type="datetime1">
              <a:rPr lang="es-ES" smtClean="0"/>
              <a:t>27/02/2015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4 Marcador de pie de página"/>
          <p:cNvSpPr>
            <a:spLocks noGrp="1"/>
          </p:cNvSpPr>
          <p:nvPr>
            <p:ph type="ftr" sz="quarter" idx="11"/>
          </p:nvPr>
        </p:nvSpPr>
        <p:spPr/>
        <p:txBody>
          <a:bodyPr/>
          <a:lstStyle/>
          <a:p>
            <a:r>
              <a:rPr lang="es-ES" smtClean="0"/>
              <a:t>Autor: Carlos Gallegos</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4 Marcador de pie de página"/>
          <p:cNvSpPr>
            <a:spLocks noGrp="1"/>
          </p:cNvSpPr>
          <p:nvPr>
            <p:ph type="ftr" sz="quarter" idx="11"/>
          </p:nvPr>
        </p:nvSpPr>
        <p:spPr/>
        <p:txBody>
          <a:bodyPr/>
          <a:lstStyle/>
          <a:p>
            <a:r>
              <a:rPr lang="es-ES" smtClean="0"/>
              <a:t>Autor: Carlos Gallegos</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4 Marcador de pie de página"/>
          <p:cNvSpPr>
            <a:spLocks noGrp="1"/>
          </p:cNvSpPr>
          <p:nvPr>
            <p:ph type="ftr" sz="quarter" idx="11"/>
          </p:nvPr>
        </p:nvSpPr>
        <p:spPr/>
        <p:txBody>
          <a:bodyPr/>
          <a:lstStyle/>
          <a:p>
            <a:r>
              <a:rPr lang="es-ES" smtClean="0"/>
              <a:t>Autor: Carlos Gallegos</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6" name="5 Marcador de pie de página"/>
          <p:cNvSpPr>
            <a:spLocks noGrp="1"/>
          </p:cNvSpPr>
          <p:nvPr>
            <p:ph type="ftr" sz="quarter" idx="11"/>
          </p:nvPr>
        </p:nvSpPr>
        <p:spPr/>
        <p:txBody>
          <a:bodyPr/>
          <a:lstStyle/>
          <a:p>
            <a:r>
              <a:rPr lang="es-ES" smtClean="0"/>
              <a:t>Autor: Carlos Gallegos</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8" name="7 Marcador de pie de página"/>
          <p:cNvSpPr>
            <a:spLocks noGrp="1"/>
          </p:cNvSpPr>
          <p:nvPr>
            <p:ph type="ftr" sz="quarter" idx="11"/>
          </p:nvPr>
        </p:nvSpPr>
        <p:spPr/>
        <p:txBody>
          <a:bodyPr/>
          <a:lstStyle/>
          <a:p>
            <a:r>
              <a:rPr lang="es-ES" smtClean="0"/>
              <a:t>Autor: Carlos Gallegos</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4" name="3 Marcador de pie de página"/>
          <p:cNvSpPr>
            <a:spLocks noGrp="1"/>
          </p:cNvSpPr>
          <p:nvPr>
            <p:ph type="ftr" sz="quarter" idx="11"/>
          </p:nvPr>
        </p:nvSpPr>
        <p:spPr/>
        <p:txBody>
          <a:bodyPr/>
          <a:lstStyle/>
          <a:p>
            <a:r>
              <a:rPr lang="es-ES" smtClean="0"/>
              <a:t>Autor: Carlos Gallegos</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3" name="2 Marcador de pie de página"/>
          <p:cNvSpPr>
            <a:spLocks noGrp="1"/>
          </p:cNvSpPr>
          <p:nvPr>
            <p:ph type="ftr" sz="quarter" idx="11"/>
          </p:nvPr>
        </p:nvSpPr>
        <p:spPr/>
        <p:txBody>
          <a:bodyPr/>
          <a:lstStyle/>
          <a:p>
            <a:r>
              <a:rPr lang="es-ES" smtClean="0"/>
              <a:t>Autor: Carlos Gallegos</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6" name="5 Marcador de pie de página"/>
          <p:cNvSpPr>
            <a:spLocks noGrp="1"/>
          </p:cNvSpPr>
          <p:nvPr>
            <p:ph type="ftr" sz="quarter" idx="11"/>
          </p:nvPr>
        </p:nvSpPr>
        <p:spPr/>
        <p:txBody>
          <a:bodyPr/>
          <a:lstStyle/>
          <a:p>
            <a:r>
              <a:rPr lang="es-ES" smtClean="0"/>
              <a:t>Autor: Carlos Gallegos</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6" name="5 Marcador de pie de página"/>
          <p:cNvSpPr>
            <a:spLocks noGrp="1"/>
          </p:cNvSpPr>
          <p:nvPr>
            <p:ph type="ftr" sz="quarter" idx="11"/>
          </p:nvPr>
        </p:nvSpPr>
        <p:spPr/>
        <p:txBody>
          <a:bodyPr/>
          <a:lstStyle/>
          <a:p>
            <a:r>
              <a:rPr lang="es-ES" smtClean="0"/>
              <a:t>Autor: Carlos Gallegos</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4 Marcador de pie de página"/>
          <p:cNvSpPr>
            <a:spLocks noGrp="1"/>
          </p:cNvSpPr>
          <p:nvPr>
            <p:ph type="ftr" sz="quarter" idx="11"/>
          </p:nvPr>
        </p:nvSpPr>
        <p:spPr/>
        <p:txBody>
          <a:bodyPr/>
          <a:lstStyle/>
          <a:p>
            <a:r>
              <a:rPr lang="es-ES" smtClean="0"/>
              <a:t>Autor: Carlos Gallegos</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4 Marcador de pie de página"/>
          <p:cNvSpPr>
            <a:spLocks noGrp="1"/>
          </p:cNvSpPr>
          <p:nvPr>
            <p:ph type="ftr" sz="quarter" idx="11"/>
          </p:nvPr>
        </p:nvSpPr>
        <p:spPr/>
        <p:txBody>
          <a:bodyPr/>
          <a:lstStyle/>
          <a:p>
            <a:r>
              <a:rPr lang="es-ES" smtClean="0"/>
              <a:t>Autor: Carlos Gallegos</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Autor: Carlos Gallegos</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C" smtClean="0"/>
              <a:t>DISEÑO E IMPLEMENTACIÓN DE UN SISTEMA DE CONTROL Y PROTECCIÓN DE TEMPERATURAS, PRESIONES Y NIVELES DEL MOTOR GENERADOR 3 NIIGATA DE 3.2 MW  EN LA PLANTA LAFARGE CEMENTOS OTAVALO</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 Carlos Gallegos</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image" Target="../media/image42.jpg"/><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png"/><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0" y="1295400"/>
            <a:ext cx="80772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dirty="0">
                <a:latin typeface="Arial" panose="020B0604020202020204" pitchFamily="34" charset="0"/>
                <a:cs typeface="Arial" panose="020B0604020202020204" pitchFamily="34" charset="0"/>
              </a:rPr>
              <a:t>DISEÑO E IMPLEMENTACIÓN DE UN SISTEMA DE CONTROL Y PROTECCIÓN DE TEMPERATURAS, PRESIONES Y NIVELES DEL MOTOR GENERADOR 3 NIIGATA DE 3.2 MW  EN LA PLANTA LAFARGE CEMENTOS OTAVALO</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6" name="5 Subtítulo"/>
          <p:cNvSpPr>
            <a:spLocks noGrp="1"/>
          </p:cNvSpPr>
          <p:nvPr>
            <p:ph type="subTitle" idx="1"/>
          </p:nvPr>
        </p:nvSpPr>
        <p:spPr>
          <a:xfrm>
            <a:off x="1562100" y="3496893"/>
            <a:ext cx="6477000" cy="1905000"/>
          </a:xfrm>
        </p:spPr>
        <p:txBody>
          <a:bodyPr>
            <a:normAutofit/>
          </a:bodyPr>
          <a:lstStyle/>
          <a:p>
            <a:r>
              <a:rPr lang="es-EC" sz="2800" dirty="0" smtClean="0"/>
              <a:t>Presentado</a:t>
            </a:r>
            <a:r>
              <a:rPr lang="en-US" sz="2800" dirty="0" smtClean="0"/>
              <a:t> por:</a:t>
            </a:r>
          </a:p>
          <a:p>
            <a:r>
              <a:rPr lang="es-EC" sz="2800" dirty="0" smtClean="0"/>
              <a:t>Carlos Leonardo Gallegos Correa</a:t>
            </a:r>
            <a:endParaRPr lang="en-US" sz="2800" dirty="0" smtClean="0"/>
          </a:p>
        </p:txBody>
      </p:sp>
      <p:sp>
        <p:nvSpPr>
          <p:cNvPr id="7"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8" name="7 Marcador de número de diapositiva"/>
          <p:cNvSpPr>
            <a:spLocks noGrp="1"/>
          </p:cNvSpPr>
          <p:nvPr>
            <p:ph type="sldNum" sz="quarter" idx="12"/>
          </p:nvPr>
        </p:nvSpPr>
        <p:spPr>
          <a:xfrm>
            <a:off x="6934200" y="3368675"/>
            <a:ext cx="2133600" cy="365125"/>
          </a:xfrm>
        </p:spPr>
        <p:txBody>
          <a:bodyPr/>
          <a:lstStyle/>
          <a:p>
            <a:fld id="{43AF908C-076E-4FB3-8B0D-B1FA4702EDFF}" type="slidenum">
              <a:rPr lang="es-ES" smtClean="0"/>
              <a:t>1</a:t>
            </a:fld>
            <a:endParaRPr lang="es-ES" dirty="0"/>
          </a:p>
        </p:txBody>
      </p:sp>
      <p:sp>
        <p:nvSpPr>
          <p:cNvPr id="2"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2000" b="1" noProof="1"/>
              <a:t>Proyecto</a:t>
            </a:r>
          </a:p>
          <a:p>
            <a:r>
              <a:rPr lang="es-EC" sz="2000" noProof="1" smtClean="0"/>
              <a:t>Tablero de control</a:t>
            </a:r>
            <a:endParaRPr lang="es-EC" sz="2000" noProof="1"/>
          </a:p>
          <a:p>
            <a:pPr lvl="1"/>
            <a:r>
              <a:rPr lang="es-EC" sz="1800" noProof="1" smtClean="0"/>
              <a:t>Balizas.</a:t>
            </a:r>
            <a:endParaRPr lang="es-EC" sz="1800" noProof="1"/>
          </a:p>
          <a:p>
            <a:pPr lvl="1"/>
            <a:r>
              <a:rPr lang="es-EC" sz="1800" noProof="1" smtClean="0"/>
              <a:t>Sirena 250 decibeles.</a:t>
            </a:r>
          </a:p>
          <a:p>
            <a:pPr lvl="1"/>
            <a:r>
              <a:rPr lang="es-EC" sz="1800" noProof="1" smtClean="0"/>
              <a:t>14 entradas de 4 a 20 ma.</a:t>
            </a:r>
          </a:p>
          <a:p>
            <a:pPr lvl="1"/>
            <a:r>
              <a:rPr lang="es-EC" sz="1800" noProof="1" smtClean="0"/>
              <a:t>27 sensores RTD (PT100)</a:t>
            </a:r>
          </a:p>
          <a:p>
            <a:pPr lvl="1"/>
            <a:r>
              <a:rPr lang="es-EC" sz="1800" noProof="1" smtClean="0"/>
              <a:t>18 sensores termocupla tipo K</a:t>
            </a:r>
          </a:p>
          <a:p>
            <a:pPr lvl="1"/>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10</a:t>
            </a:fld>
            <a:endParaRPr lang="es-E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766" y="1478755"/>
            <a:ext cx="3108722" cy="4144963"/>
          </a:xfrm>
          <a:prstGeom prst="rect">
            <a:avLst/>
          </a:prstGeom>
        </p:spPr>
      </p:pic>
      <p:sp>
        <p:nvSpPr>
          <p:cNvPr id="8"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9"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1593559567"/>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3" name="Content Placeholder 2"/>
          <p:cNvSpPr>
            <a:spLocks noGrp="1"/>
          </p:cNvSpPr>
          <p:nvPr>
            <p:ph idx="1"/>
          </p:nvPr>
        </p:nvSpPr>
        <p:spPr/>
        <p:txBody>
          <a:bodyPr>
            <a:normAutofit/>
          </a:bodyPr>
          <a:lstStyle/>
          <a:p>
            <a:pPr marL="0" indent="0">
              <a:buNone/>
            </a:pPr>
            <a:r>
              <a:rPr lang="es-EC" sz="2000" b="1" noProof="1" smtClean="0"/>
              <a:t>Tablero de control</a:t>
            </a:r>
            <a:endParaRPr lang="es-EC" sz="2000" b="1" noProof="1"/>
          </a:p>
          <a:p>
            <a:r>
              <a:rPr lang="es-EC" sz="2000" noProof="1" smtClean="0"/>
              <a:t>Voltajes</a:t>
            </a:r>
          </a:p>
          <a:p>
            <a:pPr lvl="1"/>
            <a:r>
              <a:rPr lang="es-EC" sz="1600" noProof="1" smtClean="0"/>
              <a:t>440 Vac.</a:t>
            </a:r>
          </a:p>
          <a:p>
            <a:pPr lvl="1"/>
            <a:r>
              <a:rPr lang="es-EC" sz="1600" noProof="1" smtClean="0"/>
              <a:t>220 Vac.</a:t>
            </a:r>
          </a:p>
          <a:p>
            <a:pPr lvl="1"/>
            <a:r>
              <a:rPr lang="es-EC" sz="1600" noProof="1" smtClean="0"/>
              <a:t>120 Vac.</a:t>
            </a:r>
          </a:p>
          <a:p>
            <a:pPr lvl="1"/>
            <a:r>
              <a:rPr lang="es-EC" sz="1600" noProof="1" smtClean="0"/>
              <a:t>125Vcc.</a:t>
            </a:r>
          </a:p>
          <a:p>
            <a:pPr lvl="1"/>
            <a:r>
              <a:rPr lang="es-EC" sz="1600" noProof="1" smtClean="0"/>
              <a:t>24 Vcc.</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11</a:t>
            </a:fld>
            <a:endParaRPr lang="es-E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679765"/>
            <a:ext cx="2667000" cy="3556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5286"/>
          <a:stretch/>
        </p:blipFill>
        <p:spPr>
          <a:xfrm rot="16200000">
            <a:off x="6069013" y="3532377"/>
            <a:ext cx="1577975" cy="1828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692274"/>
            <a:ext cx="2352471" cy="1764353"/>
          </a:xfrm>
          <a:prstGeom prst="rect">
            <a:avLst/>
          </a:prstGeom>
        </p:spPr>
      </p:pic>
      <p:sp>
        <p:nvSpPr>
          <p:cNvPr id="14"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5"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48096547"/>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3" name="Content Placeholder 2"/>
          <p:cNvSpPr>
            <a:spLocks noGrp="1"/>
          </p:cNvSpPr>
          <p:nvPr>
            <p:ph idx="1"/>
          </p:nvPr>
        </p:nvSpPr>
        <p:spPr/>
        <p:txBody>
          <a:bodyPr>
            <a:normAutofit/>
          </a:bodyPr>
          <a:lstStyle/>
          <a:p>
            <a:pPr marL="0" indent="0">
              <a:buNone/>
            </a:pPr>
            <a:r>
              <a:rPr lang="es-EC" sz="2000" b="1" noProof="1" smtClean="0"/>
              <a:t>Tablero de control</a:t>
            </a:r>
            <a:endParaRPr lang="es-EC" sz="2000" b="1" noProof="1"/>
          </a:p>
          <a:p>
            <a:r>
              <a:rPr lang="es-EC" sz="2000" noProof="1" smtClean="0"/>
              <a:t>Equipos para </a:t>
            </a:r>
            <a:r>
              <a:rPr lang="es-EC" sz="2000" noProof="1" smtClean="0"/>
              <a:t>protección</a:t>
            </a:r>
            <a:endParaRPr lang="es-EC" sz="20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12</a:t>
            </a:fld>
            <a:endParaRPr lang="es-ES" dirty="0"/>
          </a:p>
        </p:txBody>
      </p:sp>
      <p:pic>
        <p:nvPicPr>
          <p:cNvPr id="10" name="Imagen 30" descr="C:\Documents and Settings\INNOVATRONICA\Desktop\GEN 3B\FOTOS\MEJORES\20140116_155752.jpg"/>
          <p:cNvPicPr/>
          <p:nvPr/>
        </p:nvPicPr>
        <p:blipFill>
          <a:blip r:embed="rId2" cstate="print"/>
          <a:srcRect/>
          <a:stretch>
            <a:fillRect/>
          </a:stretch>
        </p:blipFill>
        <p:spPr bwMode="auto">
          <a:xfrm>
            <a:off x="771525" y="2580154"/>
            <a:ext cx="2514600" cy="1890395"/>
          </a:xfrm>
          <a:prstGeom prst="rect">
            <a:avLst/>
          </a:prstGeom>
          <a:noFill/>
          <a:ln w="9525">
            <a:noFill/>
            <a:miter lim="800000"/>
            <a:headEnd/>
            <a:tailEnd/>
          </a:ln>
        </p:spPr>
      </p:pic>
      <p:pic>
        <p:nvPicPr>
          <p:cNvPr id="11" name="Imagen 31" descr="C:\Documents and Settings\INNOVATRONICA\Desktop\GEN 3B\FOTOS\MEJORES\20140116_155927.jpg"/>
          <p:cNvPicPr/>
          <p:nvPr/>
        </p:nvPicPr>
        <p:blipFill>
          <a:blip r:embed="rId3" cstate="print"/>
          <a:srcRect/>
          <a:stretch>
            <a:fillRect/>
          </a:stretch>
        </p:blipFill>
        <p:spPr bwMode="auto">
          <a:xfrm>
            <a:off x="3581400" y="4114800"/>
            <a:ext cx="2514600" cy="1885950"/>
          </a:xfrm>
          <a:prstGeom prst="rect">
            <a:avLst/>
          </a:prstGeom>
          <a:noFill/>
          <a:ln w="9525">
            <a:noFill/>
            <a:miter lim="800000"/>
            <a:headEnd/>
            <a:tailEnd/>
          </a:ln>
        </p:spPr>
      </p:pic>
      <p:pic>
        <p:nvPicPr>
          <p:cNvPr id="12" name="Imagen 32" descr="C:\Documents and Settings\INNOVATRONICA\Desktop\GEN 3B\FOTOS\MEJORES\20140116_160553.jpg"/>
          <p:cNvPicPr/>
          <p:nvPr/>
        </p:nvPicPr>
        <p:blipFill>
          <a:blip r:embed="rId4" cstate="print"/>
          <a:srcRect/>
          <a:stretch>
            <a:fillRect/>
          </a:stretch>
        </p:blipFill>
        <p:spPr bwMode="auto">
          <a:xfrm>
            <a:off x="5188709" y="1519711"/>
            <a:ext cx="2714625" cy="2038350"/>
          </a:xfrm>
          <a:prstGeom prst="rect">
            <a:avLst/>
          </a:prstGeom>
          <a:noFill/>
          <a:ln w="9525">
            <a:noFill/>
            <a:miter lim="800000"/>
            <a:headEnd/>
            <a:tailEnd/>
          </a:ln>
        </p:spPr>
      </p:pic>
      <p:sp>
        <p:nvSpPr>
          <p:cNvPr id="13"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4"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174487947"/>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3" name="Content Placeholder 2"/>
          <p:cNvSpPr>
            <a:spLocks noGrp="1"/>
          </p:cNvSpPr>
          <p:nvPr>
            <p:ph idx="1"/>
          </p:nvPr>
        </p:nvSpPr>
        <p:spPr/>
        <p:txBody>
          <a:bodyPr>
            <a:normAutofit/>
          </a:bodyPr>
          <a:lstStyle/>
          <a:p>
            <a:pPr marL="0" indent="0">
              <a:buNone/>
            </a:pPr>
            <a:r>
              <a:rPr lang="es-EC" sz="2000" b="1" noProof="1" smtClean="0"/>
              <a:t>Tablero de control</a:t>
            </a:r>
            <a:endParaRPr lang="es-EC" sz="2000" b="1" noProof="1"/>
          </a:p>
          <a:p>
            <a:r>
              <a:rPr lang="es-EC" sz="2000" noProof="1" smtClean="0"/>
              <a:t>Equipos de control</a:t>
            </a:r>
            <a:endParaRPr lang="es-EC" sz="2000" noProof="1"/>
          </a:p>
          <a:p>
            <a:pPr lvl="1"/>
            <a:r>
              <a:rPr lang="es-EC" sz="1800" noProof="1" smtClean="0"/>
              <a:t>PLC S7-300</a:t>
            </a:r>
          </a:p>
          <a:p>
            <a:pPr lvl="2"/>
            <a:r>
              <a:rPr lang="es-EC" sz="1400" noProof="1" smtClean="0"/>
              <a:t>Modulo de comunicación Lean (CP 343-1)</a:t>
            </a:r>
          </a:p>
          <a:p>
            <a:pPr lvl="2"/>
            <a:r>
              <a:rPr lang="es-EC" sz="1400" noProof="1" smtClean="0"/>
              <a:t>Módulo de interface (IM 153-1)</a:t>
            </a:r>
          </a:p>
          <a:p>
            <a:pPr lvl="2"/>
            <a:r>
              <a:rPr lang="es-EC" sz="1400" noProof="1" smtClean="0"/>
              <a:t>14 Módulos de 8 entradas  Analogicas configurables</a:t>
            </a:r>
          </a:p>
          <a:p>
            <a:pPr lvl="2"/>
            <a:r>
              <a:rPr lang="es-EC" sz="1400" noProof="1" smtClean="0"/>
              <a:t>4 Módulos de 16 entradas discretas.</a:t>
            </a:r>
          </a:p>
          <a:p>
            <a:pPr lvl="2"/>
            <a:r>
              <a:rPr lang="es-EC" sz="1400" noProof="1" smtClean="0"/>
              <a:t>2 Móludos de 16 salidas discretas</a:t>
            </a:r>
            <a:endParaRPr lang="es-EC" sz="1400" noProof="1"/>
          </a:p>
          <a:p>
            <a:pPr lvl="1"/>
            <a:r>
              <a:rPr lang="es-EC" sz="1800" noProof="1" smtClean="0"/>
              <a:t>44 reles.</a:t>
            </a:r>
          </a:p>
          <a:p>
            <a:pPr lvl="1"/>
            <a:r>
              <a:rPr lang="es-EC" sz="1800" noProof="1" smtClean="0"/>
              <a:t>19 temporizadores.</a:t>
            </a:r>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13</a:t>
            </a:fld>
            <a:endParaRPr lang="es-E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20945" b="15811"/>
          <a:stretch/>
        </p:blipFill>
        <p:spPr>
          <a:xfrm rot="5400000">
            <a:off x="5768424" y="2796624"/>
            <a:ext cx="3855552" cy="1828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538005"/>
            <a:ext cx="1871450" cy="2100795"/>
          </a:xfrm>
          <a:prstGeom prst="rect">
            <a:avLst/>
          </a:prstGeom>
        </p:spPr>
      </p:pic>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172538527"/>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3" name="Content Placeholder 2"/>
          <p:cNvSpPr>
            <a:spLocks noGrp="1"/>
          </p:cNvSpPr>
          <p:nvPr>
            <p:ph idx="1"/>
          </p:nvPr>
        </p:nvSpPr>
        <p:spPr/>
        <p:txBody>
          <a:bodyPr>
            <a:normAutofit/>
          </a:bodyPr>
          <a:lstStyle/>
          <a:p>
            <a:pPr marL="0" indent="0">
              <a:buNone/>
            </a:pPr>
            <a:r>
              <a:rPr lang="es-EC" sz="2000" b="1" noProof="1" smtClean="0"/>
              <a:t>Tablero de control</a:t>
            </a:r>
            <a:endParaRPr lang="es-EC" sz="2000" b="1" noProof="1"/>
          </a:p>
          <a:p>
            <a:r>
              <a:rPr lang="es-EC" sz="2000" noProof="1" smtClean="0"/>
              <a:t>Señales de sensores</a:t>
            </a:r>
          </a:p>
          <a:p>
            <a:pPr lvl="1"/>
            <a:r>
              <a:rPr lang="es-EC" sz="1600" noProof="1" smtClean="0"/>
              <a:t>Presión, viscosidad y temperatura del combustible (4-20ma).</a:t>
            </a:r>
          </a:p>
          <a:p>
            <a:pPr lvl="1"/>
            <a:r>
              <a:rPr lang="es-EC" sz="1600" noProof="1" smtClean="0"/>
              <a:t>Temperaturas (termocuplas tipo k).</a:t>
            </a:r>
          </a:p>
          <a:p>
            <a:pPr lvl="1"/>
            <a:r>
              <a:rPr lang="es-EC" sz="1600" noProof="1" smtClean="0"/>
              <a:t>Temperatura (PT100).</a:t>
            </a:r>
          </a:p>
          <a:p>
            <a:pPr lvl="1"/>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14</a:t>
            </a:fld>
            <a:endParaRPr lang="es-E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707914"/>
            <a:ext cx="2946400" cy="22098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9799" t="12667" b="18000"/>
          <a:stretch/>
        </p:blipFill>
        <p:spPr>
          <a:xfrm rot="5400000">
            <a:off x="1078979" y="3364493"/>
            <a:ext cx="2160042" cy="2946400"/>
          </a:xfrm>
          <a:prstGeom prst="rect">
            <a:avLst/>
          </a:prstGeom>
        </p:spPr>
      </p:pic>
      <p:sp>
        <p:nvSpPr>
          <p:cNvPr id="12"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3"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509845212"/>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3" name="Content Placeholder 2"/>
          <p:cNvSpPr>
            <a:spLocks noGrp="1"/>
          </p:cNvSpPr>
          <p:nvPr>
            <p:ph idx="1"/>
          </p:nvPr>
        </p:nvSpPr>
        <p:spPr/>
        <p:txBody>
          <a:bodyPr>
            <a:normAutofit/>
          </a:bodyPr>
          <a:lstStyle/>
          <a:p>
            <a:pPr marL="0" indent="0">
              <a:buNone/>
            </a:pPr>
            <a:r>
              <a:rPr lang="es-EC" sz="2000" b="1" noProof="1" smtClean="0"/>
              <a:t>Tablero de control</a:t>
            </a:r>
            <a:endParaRPr lang="es-EC" sz="2000" b="1" noProof="1"/>
          </a:p>
          <a:p>
            <a:r>
              <a:rPr lang="es-EC" sz="2000" noProof="1" smtClean="0"/>
              <a:t>Tablero de control</a:t>
            </a:r>
          </a:p>
          <a:p>
            <a:pPr lvl="1"/>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15</a:t>
            </a:fld>
            <a:endParaRPr lang="es-E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150" y="2942811"/>
            <a:ext cx="3403600" cy="25527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27701" y="2222453"/>
            <a:ext cx="4030260" cy="3022695"/>
          </a:xfrm>
          <a:prstGeom prst="rect">
            <a:avLst/>
          </a:prstGeom>
        </p:spPr>
      </p:pic>
      <p:sp>
        <p:nvSpPr>
          <p:cNvPr id="12"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3"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214714480"/>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3" name="Content Placeholder 2"/>
          <p:cNvSpPr>
            <a:spLocks noGrp="1"/>
          </p:cNvSpPr>
          <p:nvPr>
            <p:ph idx="1"/>
          </p:nvPr>
        </p:nvSpPr>
        <p:spPr/>
        <p:txBody>
          <a:bodyPr>
            <a:normAutofit/>
          </a:bodyPr>
          <a:lstStyle/>
          <a:p>
            <a:pPr marL="0" indent="0">
              <a:buNone/>
            </a:pPr>
            <a:r>
              <a:rPr lang="es-EC" sz="2000" b="1" noProof="1" smtClean="0"/>
              <a:t>Tablero de control</a:t>
            </a:r>
            <a:endParaRPr lang="es-EC" sz="2000" b="1" noProof="1"/>
          </a:p>
          <a:p>
            <a:r>
              <a:rPr lang="es-EC" sz="2000" noProof="1" smtClean="0"/>
              <a:t>Parte externa del tablero</a:t>
            </a:r>
          </a:p>
          <a:p>
            <a:pPr lvl="1"/>
            <a:r>
              <a:rPr lang="es-EC" sz="1600" noProof="1" smtClean="0"/>
              <a:t>Luces indicadoras.</a:t>
            </a:r>
          </a:p>
          <a:p>
            <a:pPr lvl="1"/>
            <a:r>
              <a:rPr lang="es-EC" sz="1600" noProof="1" smtClean="0"/>
              <a:t>Pulsadores y selectores</a:t>
            </a:r>
          </a:p>
          <a:p>
            <a:pPr lvl="1"/>
            <a:r>
              <a:rPr lang="es-EC" sz="1600" noProof="1" smtClean="0"/>
              <a:t>Terminal de operador</a:t>
            </a:r>
          </a:p>
          <a:p>
            <a:pPr lvl="1"/>
            <a:r>
              <a:rPr lang="es-EC" sz="1600" noProof="1" smtClean="0"/>
              <a:t>Tacometro.</a:t>
            </a:r>
          </a:p>
          <a:p>
            <a:pPr lvl="1"/>
            <a:r>
              <a:rPr lang="es-EC" sz="1600" noProof="1" smtClean="0"/>
              <a:t>Balizas.</a:t>
            </a:r>
          </a:p>
          <a:p>
            <a:pPr lvl="1"/>
            <a:r>
              <a:rPr lang="es-EC" sz="1600" noProof="1" smtClean="0"/>
              <a:t>Sirena.</a:t>
            </a:r>
          </a:p>
          <a:p>
            <a:pPr lvl="1"/>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16</a:t>
            </a:fld>
            <a:endParaRPr lang="es-E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73023" y="1971071"/>
            <a:ext cx="4241800" cy="318135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8113"/>
          <a:stretch/>
        </p:blipFill>
        <p:spPr>
          <a:xfrm rot="5400000">
            <a:off x="2264817" y="2877539"/>
            <a:ext cx="609600" cy="3846122"/>
          </a:xfrm>
          <a:prstGeom prst="rect">
            <a:avLst/>
          </a:prstGeom>
        </p:spPr>
      </p:pic>
      <p:sp>
        <p:nvSpPr>
          <p:cNvPr id="12"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3"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2832790179"/>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17</a:t>
            </a:fld>
            <a:endParaRPr lang="es-E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678" y="1565387"/>
            <a:ext cx="6667500" cy="4336825"/>
          </a:xfrm>
          <a:prstGeom prst="rect">
            <a:avLst/>
          </a:prstGeom>
        </p:spPr>
      </p:pic>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Arquitectura de RED</a:t>
            </a:r>
            <a:endParaRPr lang="es-EC" sz="1600" noProof="1" smtClean="0"/>
          </a:p>
          <a:p>
            <a:pPr lvl="1"/>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2668565435"/>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18</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Protocolos</a:t>
            </a:r>
          </a:p>
          <a:p>
            <a:pPr lvl="1"/>
            <a:r>
              <a:rPr lang="es-EC" sz="1600" noProof="1" smtClean="0"/>
              <a:t>Profibus DP</a:t>
            </a:r>
          </a:p>
          <a:p>
            <a:pPr lvl="1"/>
            <a:r>
              <a:rPr lang="es-EC" sz="1600" noProof="1" smtClean="0"/>
              <a:t>Insutrial Ethernet</a:t>
            </a:r>
          </a:p>
          <a:p>
            <a:pPr lvl="1"/>
            <a:r>
              <a:rPr lang="es-EC" sz="1600" noProof="1" smtClean="0"/>
              <a:t>PLC S7-300.</a:t>
            </a:r>
          </a:p>
          <a:p>
            <a:pPr lvl="1"/>
            <a:r>
              <a:rPr lang="es-EC" sz="1600" noProof="1" smtClean="0"/>
              <a:t>Módulo de comunicación </a:t>
            </a:r>
            <a:r>
              <a:rPr lang="es-ES" sz="1600" dirty="0"/>
              <a:t>CP 343-1 </a:t>
            </a:r>
            <a:r>
              <a:rPr lang="es-ES" sz="1600" dirty="0" smtClean="0"/>
              <a:t>LEAN.</a:t>
            </a:r>
          </a:p>
          <a:p>
            <a:pPr lvl="1"/>
            <a:r>
              <a:rPr lang="es-ES" sz="1600" noProof="1" smtClean="0"/>
              <a:t>Terminal de operador con Wincc Flex.</a:t>
            </a:r>
          </a:p>
          <a:p>
            <a:pPr lvl="1"/>
            <a:r>
              <a:rPr lang="es-ES" sz="1600" noProof="1" smtClean="0"/>
              <a:t>PC Windos Servwer 2008 Con Wincc</a:t>
            </a:r>
            <a:endParaRPr lang="es-EC" sz="1600" noProof="1" smtClean="0"/>
          </a:p>
          <a:p>
            <a:pPr lvl="1"/>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225" y="1828800"/>
            <a:ext cx="3000375" cy="24392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27" y="4038600"/>
            <a:ext cx="4700589" cy="2133600"/>
          </a:xfrm>
          <a:prstGeom prst="rect">
            <a:avLst/>
          </a:prstGeom>
        </p:spPr>
      </p:pic>
    </p:spTree>
    <p:extLst>
      <p:ext uri="{BB962C8B-B14F-4D97-AF65-F5344CB8AC3E}">
        <p14:creationId xmlns:p14="http://schemas.microsoft.com/office/powerpoint/2010/main" val="2362861066"/>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19</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Terminal de operador.</a:t>
            </a:r>
          </a:p>
          <a:p>
            <a:pPr lvl="1"/>
            <a:r>
              <a:rPr lang="es-EC" sz="1600" noProof="1" smtClean="0"/>
              <a:t>Alimentacion 24 Vcc.</a:t>
            </a:r>
          </a:p>
          <a:p>
            <a:pPr lvl="1"/>
            <a:r>
              <a:rPr lang="es-EC" sz="1600" noProof="1" smtClean="0"/>
              <a:t>Comunicación Pofinet, Profibus.</a:t>
            </a:r>
          </a:p>
          <a:p>
            <a:pPr lvl="1"/>
            <a:r>
              <a:rPr lang="es-EC" sz="1600" noProof="1" smtClean="0"/>
              <a:t>Pantallas de 10 Pulg.</a:t>
            </a:r>
          </a:p>
          <a:p>
            <a:pPr lvl="1"/>
            <a:r>
              <a:rPr lang="es-EC" sz="1600" noProof="1" smtClean="0"/>
              <a:t>Conectores USB.</a:t>
            </a:r>
          </a:p>
          <a:p>
            <a:pPr lvl="1"/>
            <a:r>
              <a:rPr lang="en-US" sz="1600" noProof="1" smtClean="0"/>
              <a:t>Wincc Flex</a:t>
            </a:r>
            <a:endParaRPr lang="es-EC" sz="1600" noProof="1" smtClean="0"/>
          </a:p>
          <a:p>
            <a:pPr marL="457200" lvl="1" indent="0">
              <a:buNone/>
            </a:pP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1066" y="2743200"/>
            <a:ext cx="3759200" cy="2819400"/>
          </a:xfrm>
          <a:prstGeom prst="rect">
            <a:avLst/>
          </a:prstGeom>
        </p:spPr>
      </p:pic>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628626732"/>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a:t>
            </a:r>
            <a:endParaRPr lang="es-EC" dirty="0"/>
          </a:p>
        </p:txBody>
      </p:sp>
      <p:sp>
        <p:nvSpPr>
          <p:cNvPr id="3" name="Content Placeholder 2"/>
          <p:cNvSpPr>
            <a:spLocks noGrp="1"/>
          </p:cNvSpPr>
          <p:nvPr>
            <p:ph idx="1"/>
          </p:nvPr>
        </p:nvSpPr>
        <p:spPr/>
        <p:txBody>
          <a:bodyPr/>
          <a:lstStyle/>
          <a:p>
            <a:pPr marL="0" indent="0" algn="just">
              <a:buNone/>
            </a:pPr>
            <a:endParaRPr lang="es-ES" sz="2400" b="1" dirty="0" smtClean="0"/>
          </a:p>
          <a:p>
            <a:pPr marL="0" indent="0" algn="just">
              <a:buNone/>
            </a:pPr>
            <a:endParaRPr lang="es-ES" sz="2400" b="1" dirty="0"/>
          </a:p>
          <a:p>
            <a:pPr marL="0" indent="0" algn="just">
              <a:buNone/>
            </a:pPr>
            <a:r>
              <a:rPr lang="es-ES" sz="2400" b="1" dirty="0" smtClean="0"/>
              <a:t>General</a:t>
            </a:r>
            <a:endParaRPr lang="es-ES" sz="2400" b="1" dirty="0"/>
          </a:p>
          <a:p>
            <a:pPr algn="just"/>
            <a:r>
              <a:rPr lang="es-ES" sz="2000" dirty="0" smtClean="0"/>
              <a:t>Diseñar </a:t>
            </a:r>
            <a:r>
              <a:rPr lang="es-ES" sz="2000" dirty="0"/>
              <a:t>e implementar un sistema de control y protección de temperaturas, presiones y niveles del motor Generador 3 Niigata de 3.2 MW  en la planta Lafarge Cementos </a:t>
            </a:r>
            <a:r>
              <a:rPr lang="es-ES" sz="2000" dirty="0" err="1"/>
              <a:t>Otavalo</a:t>
            </a:r>
            <a:r>
              <a:rPr lang="es-ES" sz="2000" dirty="0"/>
              <a:t>.</a:t>
            </a:r>
          </a:p>
          <a:p>
            <a:pPr marL="0" indent="0">
              <a:buNone/>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a:t>
            </a:fld>
            <a:endParaRPr lang="es-ES" dirty="0"/>
          </a:p>
        </p:txBody>
      </p:sp>
      <p:sp>
        <p:nvSpPr>
          <p:cNvPr id="7"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8"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64852640"/>
      </p:ext>
    </p:extLst>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20</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Windows Server 2008 Standard .</a:t>
            </a:r>
          </a:p>
          <a:p>
            <a:pPr lvl="1"/>
            <a:r>
              <a:rPr lang="es-EC" sz="1600" noProof="1" smtClean="0"/>
              <a:t>3 monitores.</a:t>
            </a:r>
          </a:p>
          <a:p>
            <a:pPr lvl="1"/>
            <a:r>
              <a:rPr lang="es-EC" sz="1600" noProof="1" smtClean="0"/>
              <a:t>Tarjeta Matrox.</a:t>
            </a:r>
          </a:p>
          <a:p>
            <a:pPr lvl="1"/>
            <a:r>
              <a:rPr lang="en-US" sz="1600" noProof="1" smtClean="0"/>
              <a:t>Wincc</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340" y="2075573"/>
            <a:ext cx="3505200" cy="2628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15" y="3561473"/>
            <a:ext cx="3048000" cy="2286000"/>
          </a:xfrm>
          <a:prstGeom prst="rect">
            <a:avLst/>
          </a:prstGeom>
        </p:spPr>
      </p:pic>
    </p:spTree>
    <p:extLst>
      <p:ext uri="{BB962C8B-B14F-4D97-AF65-F5344CB8AC3E}">
        <p14:creationId xmlns:p14="http://schemas.microsoft.com/office/powerpoint/2010/main" val="2166203213"/>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21</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n-US" sz="1600" noProof="1" smtClean="0"/>
              <a:t>Inicio de la aplicaci</a:t>
            </a:r>
            <a:r>
              <a:rPr lang="es-EC" sz="1600" noProof="1" smtClean="0"/>
              <a:t>ó</a:t>
            </a:r>
            <a:r>
              <a:rPr lang="en-US" sz="1600" noProof="1" smtClean="0"/>
              <a:t>n</a:t>
            </a:r>
            <a:endParaRPr lang="es-EC" sz="1600" noProof="1" smtClean="0"/>
          </a:p>
          <a:p>
            <a:pPr marL="457200" lvl="1" indent="0">
              <a:buNone/>
            </a:pP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9" name="Picture 8" descr="icono"/>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19504"/>
            <a:ext cx="762000" cy="1063466"/>
          </a:xfrm>
          <a:prstGeom prst="rect">
            <a:avLst/>
          </a:prstGeom>
          <a:noFill/>
          <a:ln>
            <a:noFill/>
          </a:ln>
        </p:spPr>
      </p:pic>
    </p:spTree>
    <p:extLst>
      <p:ext uri="{BB962C8B-B14F-4D97-AF65-F5344CB8AC3E}">
        <p14:creationId xmlns:p14="http://schemas.microsoft.com/office/powerpoint/2010/main" val="1670252890"/>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22</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Modos de Acceso</a:t>
            </a:r>
          </a:p>
          <a:p>
            <a:pPr marL="457200" lvl="1" indent="0">
              <a:buNone/>
            </a:pP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76" y="5105400"/>
            <a:ext cx="909975" cy="9099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765" y="5380037"/>
            <a:ext cx="868363" cy="868363"/>
          </a:xfrm>
          <a:prstGeom prst="rect">
            <a:avLst/>
          </a:prstGeom>
        </p:spPr>
      </p:pic>
      <p:sp>
        <p:nvSpPr>
          <p:cNvPr id="13" name="Rectangular Callout 12"/>
          <p:cNvSpPr/>
          <p:nvPr/>
        </p:nvSpPr>
        <p:spPr>
          <a:xfrm>
            <a:off x="457201" y="2895600"/>
            <a:ext cx="3657600" cy="2209800"/>
          </a:xfrm>
          <a:prstGeom prst="wedge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4" name="Rectangular Callout 13"/>
          <p:cNvSpPr/>
          <p:nvPr/>
        </p:nvSpPr>
        <p:spPr>
          <a:xfrm>
            <a:off x="4368088" y="1692275"/>
            <a:ext cx="3480512" cy="2952412"/>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00" y="3080544"/>
            <a:ext cx="2946400" cy="55245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740" y="1828800"/>
            <a:ext cx="2946400" cy="5524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0" y="3723709"/>
            <a:ext cx="2946400" cy="55245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40" y="2467546"/>
            <a:ext cx="2946400" cy="5524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707" y="4379151"/>
            <a:ext cx="2929294" cy="54924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2846" y="3127407"/>
            <a:ext cx="2929294" cy="54924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964" y="3768725"/>
            <a:ext cx="2924176" cy="548283"/>
          </a:xfrm>
          <a:prstGeom prst="rect">
            <a:avLst/>
          </a:prstGeom>
        </p:spPr>
      </p:pic>
    </p:spTree>
    <p:extLst>
      <p:ext uri="{BB962C8B-B14F-4D97-AF65-F5344CB8AC3E}">
        <p14:creationId xmlns:p14="http://schemas.microsoft.com/office/powerpoint/2010/main" val="3927290939"/>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23</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Señalización pantalla de Alarma</a:t>
            </a:r>
          </a:p>
          <a:p>
            <a:pPr marL="457200" lvl="1" indent="0">
              <a:buNone/>
            </a:pP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19" name="Picture 18" descr="a4"/>
          <p:cNvPicPr/>
          <p:nvPr/>
        </p:nvPicPr>
        <p:blipFill rotWithShape="1">
          <a:blip r:embed="rId2">
            <a:extLst>
              <a:ext uri="{28A0092B-C50C-407E-A947-70E740481C1C}">
                <a14:useLocalDpi xmlns:a14="http://schemas.microsoft.com/office/drawing/2010/main" val="0"/>
              </a:ext>
            </a:extLst>
          </a:blip>
          <a:srcRect t="13885" b="6431"/>
          <a:stretch/>
        </p:blipFill>
        <p:spPr bwMode="auto">
          <a:xfrm>
            <a:off x="950680" y="3200400"/>
            <a:ext cx="5128260" cy="2295525"/>
          </a:xfrm>
          <a:prstGeom prst="rect">
            <a:avLst/>
          </a:prstGeom>
          <a:noFill/>
          <a:ln>
            <a:noFill/>
          </a:ln>
          <a:extLst>
            <a:ext uri="{53640926-AAD7-44D8-BBD7-CCE9431645EC}">
              <a14:shadowObscured xmlns:a14="http://schemas.microsoft.com/office/drawing/2010/main"/>
            </a:ext>
          </a:extLst>
        </p:spPr>
      </p:pic>
      <p:pic>
        <p:nvPicPr>
          <p:cNvPr id="20" name="Picture 19" descr="a2"/>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12912"/>
            <a:ext cx="4890770" cy="467995"/>
          </a:xfrm>
          <a:prstGeom prst="rect">
            <a:avLst/>
          </a:prstGeom>
          <a:noFill/>
          <a:ln>
            <a:noFill/>
          </a:ln>
        </p:spPr>
      </p:pic>
    </p:spTree>
    <p:extLst>
      <p:ext uri="{BB962C8B-B14F-4D97-AF65-F5344CB8AC3E}">
        <p14:creationId xmlns:p14="http://schemas.microsoft.com/office/powerpoint/2010/main" val="4110770243"/>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24</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Señalización</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9" name="Picture 8" descr="a6"/>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0200"/>
            <a:ext cx="4281170" cy="1969135"/>
          </a:xfrm>
          <a:prstGeom prst="rect">
            <a:avLst/>
          </a:prstGeom>
          <a:noFill/>
          <a:ln>
            <a:noFill/>
          </a:ln>
        </p:spPr>
      </p:pic>
      <p:pic>
        <p:nvPicPr>
          <p:cNvPr id="12" name="Picture 11" descr="a7"/>
          <p:cNvPicPr/>
          <p:nvPr/>
        </p:nvPicPr>
        <p:blipFill>
          <a:blip r:embed="rId3">
            <a:extLst>
              <a:ext uri="{28A0092B-C50C-407E-A947-70E740481C1C}">
                <a14:useLocalDpi xmlns:a14="http://schemas.microsoft.com/office/drawing/2010/main" val="0"/>
              </a:ext>
            </a:extLst>
          </a:blip>
          <a:srcRect/>
          <a:stretch>
            <a:fillRect/>
          </a:stretch>
        </p:blipFill>
        <p:spPr bwMode="auto">
          <a:xfrm>
            <a:off x="3822700" y="3843972"/>
            <a:ext cx="4313555" cy="1983740"/>
          </a:xfrm>
          <a:prstGeom prst="rect">
            <a:avLst/>
          </a:prstGeom>
          <a:noFill/>
          <a:ln>
            <a:noFill/>
          </a:ln>
        </p:spPr>
      </p:pic>
      <p:pic>
        <p:nvPicPr>
          <p:cNvPr id="13" name="Picture 12" descr="a8"/>
          <p:cNvPicPr/>
          <p:nvPr/>
        </p:nvPicPr>
        <p:blipFill>
          <a:blip r:embed="rId4">
            <a:extLst>
              <a:ext uri="{28A0092B-C50C-407E-A947-70E740481C1C}">
                <a14:useLocalDpi xmlns:a14="http://schemas.microsoft.com/office/drawing/2010/main" val="0"/>
              </a:ext>
            </a:extLst>
          </a:blip>
          <a:srcRect/>
          <a:stretch>
            <a:fillRect/>
          </a:stretch>
        </p:blipFill>
        <p:spPr bwMode="auto">
          <a:xfrm>
            <a:off x="1218883" y="3733800"/>
            <a:ext cx="1562735" cy="1243965"/>
          </a:xfrm>
          <a:prstGeom prst="rect">
            <a:avLst/>
          </a:prstGeom>
          <a:noFill/>
          <a:ln>
            <a:noFill/>
          </a:ln>
        </p:spPr>
      </p:pic>
    </p:spTree>
    <p:extLst>
      <p:ext uri="{BB962C8B-B14F-4D97-AF65-F5344CB8AC3E}">
        <p14:creationId xmlns:p14="http://schemas.microsoft.com/office/powerpoint/2010/main" val="626957856"/>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25</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Inicio</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grpSp>
        <p:nvGrpSpPr>
          <p:cNvPr id="14" name="Group 13"/>
          <p:cNvGrpSpPr/>
          <p:nvPr/>
        </p:nvGrpSpPr>
        <p:grpSpPr>
          <a:xfrm>
            <a:off x="3333750" y="2650491"/>
            <a:ext cx="5188585" cy="2339340"/>
            <a:chOff x="0" y="0"/>
            <a:chExt cx="5188585" cy="2339340"/>
          </a:xfrm>
        </p:grpSpPr>
        <p:pic>
          <p:nvPicPr>
            <p:cNvPr id="15" name="Picture 14" descr="inicio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88585" cy="2339340"/>
            </a:xfrm>
            <a:prstGeom prst="rect">
              <a:avLst/>
            </a:prstGeom>
            <a:noFill/>
            <a:ln>
              <a:noFill/>
            </a:ln>
          </p:spPr>
        </p:pic>
        <p:pic>
          <p:nvPicPr>
            <p:cNvPr id="16" name="Picture 15" descr="C:\Users\INNDPI\Desktop\fotos\Trabajo\20140114_18474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0121" y="159488"/>
              <a:ext cx="1914525" cy="2040890"/>
            </a:xfrm>
            <a:prstGeom prst="rect">
              <a:avLst/>
            </a:prstGeom>
            <a:noFill/>
            <a:ln>
              <a:noFill/>
            </a:ln>
          </p:spPr>
        </p:pic>
        <p:pic>
          <p:nvPicPr>
            <p:cNvPr id="17" name="Picture 16" descr="C:\Users\INNDPI\Desktop\fotos\Trabajo\20140108_16103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700670" y="-340242"/>
              <a:ext cx="1920240" cy="3032760"/>
            </a:xfrm>
            <a:prstGeom prst="rect">
              <a:avLst/>
            </a:prstGeom>
            <a:noFill/>
            <a:ln>
              <a:noFill/>
            </a:ln>
          </p:spPr>
        </p:pic>
      </p:grpSp>
      <p:pic>
        <p:nvPicPr>
          <p:cNvPr id="18" name="Picture 17" descr="C:\Users\Carlos\Desktop\Capture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930317"/>
            <a:ext cx="2647950" cy="2100579"/>
          </a:xfrm>
          <a:prstGeom prst="rect">
            <a:avLst/>
          </a:prstGeom>
          <a:noFill/>
          <a:ln>
            <a:noFill/>
          </a:ln>
        </p:spPr>
      </p:pic>
    </p:spTree>
    <p:extLst>
      <p:ext uri="{BB962C8B-B14F-4D97-AF65-F5344CB8AC3E}">
        <p14:creationId xmlns:p14="http://schemas.microsoft.com/office/powerpoint/2010/main" val="3469657255"/>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26</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Navegación</a:t>
            </a:r>
          </a:p>
          <a:p>
            <a:pPr lvl="1"/>
            <a:r>
              <a:rPr lang="en-US" sz="1600" noProof="1" smtClean="0"/>
              <a:t>Me</a:t>
            </a:r>
            <a:r>
              <a:rPr lang="es-EC" sz="1600" noProof="1" smtClean="0"/>
              <a:t>nús</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419600"/>
            <a:ext cx="7315200" cy="1371600"/>
          </a:xfrm>
          <a:prstGeom prst="rect">
            <a:avLst/>
          </a:prstGeom>
        </p:spPr>
      </p:pic>
      <p:pic>
        <p:nvPicPr>
          <p:cNvPr id="13" name="Picture 12" descr="C:\Users\Carlos\Desktop\Capture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92275"/>
            <a:ext cx="3668395" cy="2452688"/>
          </a:xfrm>
          <a:prstGeom prst="rect">
            <a:avLst/>
          </a:prstGeom>
          <a:noFill/>
          <a:ln>
            <a:noFill/>
          </a:ln>
        </p:spPr>
      </p:pic>
    </p:spTree>
    <p:extLst>
      <p:ext uri="{BB962C8B-B14F-4D97-AF65-F5344CB8AC3E}">
        <p14:creationId xmlns:p14="http://schemas.microsoft.com/office/powerpoint/2010/main" val="2993078804"/>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27</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Navegación </a:t>
            </a:r>
          </a:p>
          <a:p>
            <a:pPr lvl="1"/>
            <a:r>
              <a:rPr lang="es-EC" sz="1600" noProof="1" smtClean="0"/>
              <a:t>Tendencia</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67200"/>
            <a:ext cx="8102600" cy="1519238"/>
          </a:xfrm>
          <a:prstGeom prst="rect">
            <a:avLst/>
          </a:prstGeom>
        </p:spPr>
      </p:pic>
      <p:pic>
        <p:nvPicPr>
          <p:cNvPr id="13" name="Picture 12" descr="C:\Users\Carlos\Desktop\pantallas\touch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474311"/>
            <a:ext cx="3378200" cy="2518252"/>
          </a:xfrm>
          <a:prstGeom prst="rect">
            <a:avLst/>
          </a:prstGeom>
          <a:noFill/>
          <a:ln>
            <a:noFill/>
          </a:ln>
        </p:spPr>
      </p:pic>
    </p:spTree>
    <p:extLst>
      <p:ext uri="{BB962C8B-B14F-4D97-AF65-F5344CB8AC3E}">
        <p14:creationId xmlns:p14="http://schemas.microsoft.com/office/powerpoint/2010/main" val="946693853"/>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28</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Navegación</a:t>
            </a:r>
          </a:p>
          <a:p>
            <a:pPr lvl="1"/>
            <a:r>
              <a:rPr lang="es-EC" sz="1600" noProof="1" smtClean="0"/>
              <a:t>Pantallas de mediciones</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9" name="Picture 8" descr="C:\Users\Carlos\Desktop\Capture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3645360"/>
            <a:ext cx="3276600" cy="2190764"/>
          </a:xfrm>
          <a:prstGeom prst="rect">
            <a:avLst/>
          </a:prstGeom>
          <a:noFill/>
          <a:ln>
            <a:noFill/>
          </a:ln>
        </p:spPr>
      </p:pic>
      <p:pic>
        <p:nvPicPr>
          <p:cNvPr id="12" name="Picture 11" descr="C:\Users\Carlos\Desktop\Capture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57536"/>
            <a:ext cx="3247030" cy="2197786"/>
          </a:xfrm>
          <a:prstGeom prst="rect">
            <a:avLst/>
          </a:prstGeom>
          <a:noFill/>
          <a:ln>
            <a:noFill/>
          </a:ln>
        </p:spPr>
      </p:pic>
      <p:pic>
        <p:nvPicPr>
          <p:cNvPr id="14" name="Picture 13" descr="C:\Users\Carlos\Desktop\Capture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645360"/>
            <a:ext cx="3209499" cy="2190764"/>
          </a:xfrm>
          <a:prstGeom prst="rect">
            <a:avLst/>
          </a:prstGeom>
          <a:noFill/>
          <a:ln>
            <a:noFill/>
          </a:ln>
        </p:spPr>
      </p:pic>
    </p:spTree>
    <p:extLst>
      <p:ext uri="{BB962C8B-B14F-4D97-AF65-F5344CB8AC3E}">
        <p14:creationId xmlns:p14="http://schemas.microsoft.com/office/powerpoint/2010/main" val="2726010030"/>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29</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Navegación</a:t>
            </a:r>
          </a:p>
          <a:p>
            <a:pPr lvl="1"/>
            <a:r>
              <a:rPr lang="es-EC" sz="1600" noProof="1" smtClean="0"/>
              <a:t>Sistemas auxiliares</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13" name="Picture 12" descr="C:\Users\Carlos\Desktop\Capture9.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17638"/>
            <a:ext cx="3733800" cy="2666999"/>
          </a:xfrm>
          <a:prstGeom prst="rect">
            <a:avLst/>
          </a:prstGeom>
          <a:noFill/>
          <a:ln>
            <a:noFill/>
          </a:ln>
        </p:spPr>
      </p:pic>
      <p:pic>
        <p:nvPicPr>
          <p:cNvPr id="15" name="Picture 14" descr="C:\Users\Carlos\Desktop\Capture1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79" y="3368675"/>
            <a:ext cx="3682621" cy="2560955"/>
          </a:xfrm>
          <a:prstGeom prst="rect">
            <a:avLst/>
          </a:prstGeom>
          <a:noFill/>
          <a:ln>
            <a:noFill/>
          </a:ln>
        </p:spPr>
      </p:pic>
    </p:spTree>
    <p:extLst>
      <p:ext uri="{BB962C8B-B14F-4D97-AF65-F5344CB8AC3E}">
        <p14:creationId xmlns:p14="http://schemas.microsoft.com/office/powerpoint/2010/main" val="2521634214"/>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OBJETIVOS</a:t>
            </a:r>
            <a:endParaRPr lang="es-EC"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s-EC" sz="2400" b="1" dirty="0"/>
              <a:t>Objetivo Especifico</a:t>
            </a:r>
          </a:p>
          <a:p>
            <a:pPr lvl="0" algn="just"/>
            <a:r>
              <a:rPr lang="es-EC" sz="2400" dirty="0" smtClean="0"/>
              <a:t>Analizar </a:t>
            </a:r>
            <a:r>
              <a:rPr lang="es-EC" sz="2400" dirty="0"/>
              <a:t>las características y especificaciones técnicas del funcionamiento de los instrumentos de monitoreo, control, comunicación para la automatización del motor generador</a:t>
            </a:r>
          </a:p>
          <a:p>
            <a:pPr lvl="0" algn="just"/>
            <a:r>
              <a:rPr lang="es-EC" sz="2400" dirty="0"/>
              <a:t>Determinar los parámetros del funcionamiento según los requerimientos del sistema  para el control y protección del motor generador.</a:t>
            </a:r>
          </a:p>
          <a:p>
            <a:pPr lvl="0" algn="just"/>
            <a:r>
              <a:rPr lang="es-EC" sz="2400" dirty="0"/>
              <a:t>Estimar un diseño para un  sistema de adquisición de datos, que permita lograr una mejor operación y monitoreo del motor generador.</a:t>
            </a:r>
          </a:p>
          <a:p>
            <a:pPr lvl="0" algn="just"/>
            <a:r>
              <a:rPr lang="es-EC" sz="2400" dirty="0" smtClean="0"/>
              <a:t>Comprobar </a:t>
            </a:r>
            <a:r>
              <a:rPr lang="es-EC" sz="2400" dirty="0"/>
              <a:t>el funcionamiento del motor generador mediante un protocolo de pruebas del sistema eléctrico, sistema de control y del sistema SCADA.</a:t>
            </a:r>
          </a:p>
          <a:p>
            <a:pPr marL="0" indent="0">
              <a:buNone/>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a:t>
            </a:fld>
            <a:endParaRPr lang="es-ES" dirty="0"/>
          </a:p>
        </p:txBody>
      </p:sp>
      <p:sp>
        <p:nvSpPr>
          <p:cNvPr id="7"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8"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171130892"/>
      </p:ext>
    </p:extLst>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30</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Navegación</a:t>
            </a:r>
          </a:p>
          <a:p>
            <a:pPr lvl="1"/>
            <a:r>
              <a:rPr lang="es-EC" sz="1600" noProof="1" smtClean="0"/>
              <a:t>Pantalla de medición</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37" y="4267200"/>
            <a:ext cx="8288869" cy="155416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331" y="1485900"/>
            <a:ext cx="3505200" cy="2628900"/>
          </a:xfrm>
          <a:prstGeom prst="rect">
            <a:avLst/>
          </a:prstGeom>
        </p:spPr>
      </p:pic>
    </p:spTree>
    <p:extLst>
      <p:ext uri="{BB962C8B-B14F-4D97-AF65-F5344CB8AC3E}">
        <p14:creationId xmlns:p14="http://schemas.microsoft.com/office/powerpoint/2010/main" val="2743661590"/>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Implementación</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31</a:t>
            </a:fld>
            <a:endParaRPr lang="es-ES" dirty="0"/>
          </a:p>
        </p:txBody>
      </p:sp>
      <p:sp>
        <p:nvSpPr>
          <p:cNvPr id="3" name="Content Placeholder 2"/>
          <p:cNvSpPr>
            <a:spLocks noGrp="1"/>
          </p:cNvSpPr>
          <p:nvPr>
            <p:ph idx="1"/>
          </p:nvPr>
        </p:nvSpPr>
        <p:spPr/>
        <p:txBody>
          <a:bodyPr>
            <a:normAutofit/>
          </a:bodyPr>
          <a:lstStyle/>
          <a:p>
            <a:pPr marL="0" indent="0">
              <a:buNone/>
            </a:pPr>
            <a:r>
              <a:rPr lang="es-EC" sz="2000" b="1" noProof="1" smtClean="0"/>
              <a:t>Sistema SCADA</a:t>
            </a:r>
            <a:endParaRPr lang="es-EC" sz="2000" b="1" noProof="1"/>
          </a:p>
          <a:p>
            <a:r>
              <a:rPr lang="es-EC" sz="2000" noProof="1" smtClean="0"/>
              <a:t>Interface HMI</a:t>
            </a:r>
          </a:p>
          <a:p>
            <a:pPr lvl="1"/>
            <a:r>
              <a:rPr lang="es-EC" sz="1600" noProof="1" smtClean="0"/>
              <a:t>Sistemas auxiliares</a:t>
            </a:r>
            <a:endParaRPr lang="es-EC" sz="1600" noProof="1"/>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343400"/>
            <a:ext cx="8153400" cy="15287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2677318"/>
            <a:ext cx="8153400" cy="1528763"/>
          </a:xfrm>
          <a:prstGeom prst="rect">
            <a:avLst/>
          </a:prstGeom>
        </p:spPr>
      </p:pic>
    </p:spTree>
    <p:extLst>
      <p:ext uri="{BB962C8B-B14F-4D97-AF65-F5344CB8AC3E}">
        <p14:creationId xmlns:p14="http://schemas.microsoft.com/office/powerpoint/2010/main" val="483560497"/>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CONCLUSIONES</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32</a:t>
            </a:fld>
            <a:endParaRPr lang="es-ES" dirty="0"/>
          </a:p>
        </p:txBody>
      </p:sp>
      <p:sp>
        <p:nvSpPr>
          <p:cNvPr id="3" name="Content Placeholder 2"/>
          <p:cNvSpPr>
            <a:spLocks noGrp="1"/>
          </p:cNvSpPr>
          <p:nvPr>
            <p:ph idx="1"/>
          </p:nvPr>
        </p:nvSpPr>
        <p:spPr/>
        <p:txBody>
          <a:bodyPr>
            <a:normAutofit/>
          </a:bodyPr>
          <a:lstStyle/>
          <a:p>
            <a:pPr lvl="0" algn="just"/>
            <a:r>
              <a:rPr lang="es-EC" sz="2000" dirty="0"/>
              <a:t>Mediante el sistema SCADA se logró mejorar el control la supervisión de las presiones, temperatura y niveles de todos los sistemas auxiliares del motor generador</a:t>
            </a:r>
            <a:r>
              <a:rPr lang="es-EC" sz="2000" dirty="0" smtClean="0"/>
              <a:t>.</a:t>
            </a:r>
          </a:p>
          <a:p>
            <a:pPr algn="just"/>
            <a:r>
              <a:rPr lang="es-EC" sz="2000" dirty="0"/>
              <a:t>Se realizó el diseño de la interface HMI acorde con lo detallado por el operador y lo inspeccionado en campo, con esto se obtuvo una mejor interpretación y navegación del sistema SCADA por parte de los operadores.</a:t>
            </a:r>
          </a:p>
          <a:p>
            <a:pPr algn="just"/>
            <a:r>
              <a:rPr lang="es-EC" sz="2000" dirty="0"/>
              <a:t>Mediante el protocolo de pruebas se comprobó todos los parámetros de funcionamiento para el control y protecciones del motor. En las pruebas se corrigieron algunas fallas alcanzando un rendimiento eficiente del motor generador.</a:t>
            </a:r>
          </a:p>
          <a:p>
            <a:pPr lvl="0"/>
            <a:endParaRPr lang="es-EC" sz="2000" dirty="0"/>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1635896470"/>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CONCLUSIONES</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33</a:t>
            </a:fld>
            <a:endParaRPr lang="es-ES" dirty="0"/>
          </a:p>
        </p:txBody>
      </p:sp>
      <p:sp>
        <p:nvSpPr>
          <p:cNvPr id="3" name="Content Placeholder 2"/>
          <p:cNvSpPr>
            <a:spLocks noGrp="1"/>
          </p:cNvSpPr>
          <p:nvPr>
            <p:ph idx="1"/>
          </p:nvPr>
        </p:nvSpPr>
        <p:spPr/>
        <p:txBody>
          <a:bodyPr>
            <a:normAutofit/>
          </a:bodyPr>
          <a:lstStyle/>
          <a:p>
            <a:pPr lvl="0" algn="just"/>
            <a:r>
              <a:rPr lang="es-EC" sz="2000" dirty="0"/>
              <a:t>El desempeño de la red Industrial Ethernet fue óptimo, ya que fue capaz de manejar el tráfico desde el PLC hacia la terminal de operador y la Interface HMI ubicada en el cuarto de control. Cabe recalcar que el PLC también transmite y recibe datos de los módulos de periferia descentraliza (ET 200M), mediante el protocolo </a:t>
            </a:r>
            <a:r>
              <a:rPr lang="es-EC" sz="2000" dirty="0" err="1"/>
              <a:t>Profibus</a:t>
            </a:r>
            <a:r>
              <a:rPr lang="es-EC" sz="2000" dirty="0"/>
              <a:t>, con esto se aprovechó al máximo el PLC.</a:t>
            </a:r>
          </a:p>
          <a:p>
            <a:pPr lvl="0"/>
            <a:endParaRPr lang="es-EC" sz="2000" dirty="0"/>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1118664769"/>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RECOMENDACIONES</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34</a:t>
            </a:fld>
            <a:endParaRPr lang="es-ES" dirty="0"/>
          </a:p>
        </p:txBody>
      </p:sp>
      <p:sp>
        <p:nvSpPr>
          <p:cNvPr id="3" name="Content Placeholder 2"/>
          <p:cNvSpPr>
            <a:spLocks noGrp="1"/>
          </p:cNvSpPr>
          <p:nvPr>
            <p:ph idx="1"/>
          </p:nvPr>
        </p:nvSpPr>
        <p:spPr/>
        <p:txBody>
          <a:bodyPr>
            <a:normAutofit/>
          </a:bodyPr>
          <a:lstStyle/>
          <a:p>
            <a:pPr lvl="0" algn="just"/>
            <a:r>
              <a:rPr lang="es-EC" sz="2000" dirty="0"/>
              <a:t>La implementación del proyecto con la tarjeta </a:t>
            </a:r>
            <a:r>
              <a:rPr lang="es-EC" sz="2000" dirty="0" err="1"/>
              <a:t>Matrox</a:t>
            </a:r>
            <a:r>
              <a:rPr lang="es-EC" sz="2000" dirty="0"/>
              <a:t> de </a:t>
            </a:r>
            <a:r>
              <a:rPr lang="es-EC" sz="2000" dirty="0" err="1"/>
              <a:t>multi</a:t>
            </a:r>
            <a:r>
              <a:rPr lang="es-EC" sz="2000" dirty="0"/>
              <a:t> pantallas permitirá que a futuro se pueda utilizar las 3 pantallas instaladas para la monitorización de cada unidad en un monitor, es decir,  supervisar los 3 motores a la vez.</a:t>
            </a:r>
          </a:p>
          <a:p>
            <a:pPr algn="just"/>
            <a:r>
              <a:rPr lang="es-EC" sz="2000" dirty="0"/>
              <a:t>Se recomienda utilizar históricos, ya que con estos podemos tener en una base de datos de todas las variables que influyen en el sistema, logrando realizar un análisis más detallado de las fallas.</a:t>
            </a:r>
          </a:p>
          <a:p>
            <a:pPr lvl="0"/>
            <a:endParaRPr lang="es-EC" sz="2000" dirty="0"/>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2960495083"/>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RECOMENDACIONES</a:t>
            </a: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35</a:t>
            </a:fld>
            <a:endParaRPr lang="es-ES" dirty="0"/>
          </a:p>
        </p:txBody>
      </p:sp>
      <p:sp>
        <p:nvSpPr>
          <p:cNvPr id="3" name="Content Placeholder 2"/>
          <p:cNvSpPr>
            <a:spLocks noGrp="1"/>
          </p:cNvSpPr>
          <p:nvPr>
            <p:ph idx="1"/>
          </p:nvPr>
        </p:nvSpPr>
        <p:spPr/>
        <p:txBody>
          <a:bodyPr>
            <a:normAutofit/>
          </a:bodyPr>
          <a:lstStyle/>
          <a:p>
            <a:pPr algn="just"/>
            <a:r>
              <a:rPr lang="es-EC" sz="2000" dirty="0" smtClean="0"/>
              <a:t>El </a:t>
            </a:r>
            <a:r>
              <a:rPr lang="es-EC" sz="2000" dirty="0"/>
              <a:t>encendido del motor se realiza a través de la lógica de control por relés. Este encendido se podría cambiar para realizarlo directamente desde la interfaces HMI.</a:t>
            </a:r>
          </a:p>
          <a:p>
            <a:pPr lvl="0"/>
            <a:endParaRPr lang="es-EC" sz="2000" dirty="0"/>
          </a:p>
          <a:p>
            <a:pPr marL="457200" lvl="1" indent="0">
              <a:buNone/>
            </a:pPr>
            <a:endParaRPr lang="es-EC" sz="1800" noProof="1"/>
          </a:p>
          <a:p>
            <a:pPr>
              <a:buClr>
                <a:schemeClr val="accent3">
                  <a:lumMod val="50000"/>
                </a:schemeClr>
              </a:buClr>
              <a:buFont typeface="Calibri" panose="020F0502020204030204" pitchFamily="34" charset="0"/>
              <a:buChar char="●"/>
            </a:pPr>
            <a:endParaRPr lang="es-EC" dirty="0"/>
          </a:p>
        </p:txBody>
      </p:sp>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09756121"/>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1800" b="1" noProof="1"/>
              <a:t>Seguridad</a:t>
            </a:r>
          </a:p>
          <a:p>
            <a:r>
              <a:rPr lang="en-US" sz="1800" noProof="1"/>
              <a:t>Seguridad Industrial</a:t>
            </a:r>
            <a:r>
              <a:rPr lang="en-US" sz="1800" noProof="1" smtClean="0"/>
              <a:t>.</a:t>
            </a:r>
          </a:p>
          <a:p>
            <a:r>
              <a:rPr lang="en-US" sz="1800" noProof="1" smtClean="0"/>
              <a:t>Areas confinadas.</a:t>
            </a:r>
            <a:endParaRPr lang="en-US" sz="1800" noProof="1"/>
          </a:p>
          <a:p>
            <a:pPr marL="0" indent="0">
              <a:buNone/>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4</a:t>
            </a:fld>
            <a:endParaRPr lang="es-E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015" y="1325563"/>
            <a:ext cx="1647937" cy="14164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953" y="1397401"/>
            <a:ext cx="1623761" cy="156692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994" y="3165818"/>
            <a:ext cx="2381833" cy="126824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2860" y="4459228"/>
            <a:ext cx="1493949" cy="149394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018" y="2917882"/>
            <a:ext cx="2423949" cy="126670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075" y="2743487"/>
            <a:ext cx="2600325" cy="170175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075" y="4654903"/>
            <a:ext cx="2600325" cy="1519917"/>
          </a:xfrm>
          <a:prstGeom prst="rect">
            <a:avLst/>
          </a:prstGeom>
        </p:spPr>
      </p:pic>
      <p:sp>
        <p:nvSpPr>
          <p:cNvPr id="16"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7"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677242733"/>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2000" b="1" noProof="1"/>
              <a:t>Proyecto</a:t>
            </a:r>
          </a:p>
          <a:p>
            <a:r>
              <a:rPr lang="es-EC" sz="2000" noProof="1"/>
              <a:t>Analizador de red</a:t>
            </a:r>
          </a:p>
          <a:p>
            <a:pPr lvl="1"/>
            <a:r>
              <a:rPr lang="es-EC" sz="1800" noProof="1"/>
              <a:t>Temperatura.</a:t>
            </a:r>
          </a:p>
          <a:p>
            <a:pPr lvl="1"/>
            <a:r>
              <a:rPr lang="es-EC" sz="1800" noProof="1"/>
              <a:t>Presiones.</a:t>
            </a:r>
          </a:p>
          <a:p>
            <a:pPr lvl="1"/>
            <a:r>
              <a:rPr lang="es-EC" sz="1800" noProof="1"/>
              <a:t>viscocidad</a:t>
            </a:r>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5</a:t>
            </a:fld>
            <a:endParaRPr lang="es-E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921" y="1650261"/>
            <a:ext cx="2362157" cy="187509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922" y="3890477"/>
            <a:ext cx="2362200" cy="1875125"/>
          </a:xfrm>
          <a:prstGeom prst="rect">
            <a:avLst/>
          </a:prstGeom>
        </p:spPr>
      </p:pic>
      <p:sp>
        <p:nvSpPr>
          <p:cNvPr id="19"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20"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1757671465"/>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2000" b="1" noProof="1"/>
              <a:t>Proyecto</a:t>
            </a:r>
          </a:p>
          <a:p>
            <a:r>
              <a:rPr lang="es-EC" sz="2000" noProof="1"/>
              <a:t>Medidores analogicos</a:t>
            </a:r>
          </a:p>
          <a:p>
            <a:pPr lvl="1"/>
            <a:r>
              <a:rPr lang="es-EC" sz="1800" noProof="1"/>
              <a:t>Presiones.</a:t>
            </a:r>
          </a:p>
          <a:p>
            <a:pPr lvl="1"/>
            <a:r>
              <a:rPr lang="es-EC" sz="1800" noProof="1"/>
              <a:t>Viscocidad.</a:t>
            </a:r>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6</a:t>
            </a:fld>
            <a:endParaRPr lang="es-E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328633"/>
            <a:ext cx="3747110" cy="2810333"/>
          </a:xfrm>
          <a:prstGeom prst="rect">
            <a:avLst/>
          </a:prstGeom>
        </p:spPr>
      </p:pic>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2258528195"/>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2000" b="1" noProof="1"/>
              <a:t>Proyecto</a:t>
            </a:r>
          </a:p>
          <a:p>
            <a:r>
              <a:rPr lang="es-EC" sz="2000" noProof="1" smtClean="0"/>
              <a:t>Indicadores luminosos</a:t>
            </a:r>
            <a:endParaRPr lang="es-EC" sz="2000" noProof="1"/>
          </a:p>
          <a:p>
            <a:pPr lvl="1"/>
            <a:r>
              <a:rPr lang="es-EC" sz="1800" noProof="1" smtClean="0"/>
              <a:t>Pre-lubricación.</a:t>
            </a:r>
            <a:endParaRPr lang="es-EC" sz="1800" noProof="1"/>
          </a:p>
          <a:p>
            <a:pPr lvl="1"/>
            <a:r>
              <a:rPr lang="es-EC" sz="1800" noProof="1" smtClean="0"/>
              <a:t>Arranque.</a:t>
            </a:r>
          </a:p>
          <a:p>
            <a:pPr lvl="1"/>
            <a:r>
              <a:rPr lang="es-EC" sz="1800" noProof="1" smtClean="0"/>
              <a:t>Parada.</a:t>
            </a:r>
          </a:p>
          <a:p>
            <a:pPr lvl="1"/>
            <a:r>
              <a:rPr lang="es-EC" sz="1800" noProof="1" smtClean="0"/>
              <a:t>Averia grande (disparo).</a:t>
            </a:r>
          </a:p>
          <a:p>
            <a:pPr lvl="1"/>
            <a:r>
              <a:rPr lang="es-EC" sz="1800" noProof="1" smtClean="0"/>
              <a:t>Averia pequeña (alarma)</a:t>
            </a:r>
          </a:p>
          <a:p>
            <a:pPr lvl="1"/>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7</a:t>
            </a:fld>
            <a:endParaRPr lang="es-E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429" y="1185271"/>
            <a:ext cx="1783971" cy="23786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699681"/>
            <a:ext cx="2857500" cy="2143125"/>
          </a:xfrm>
          <a:prstGeom prst="rect">
            <a:avLst/>
          </a:prstGeom>
        </p:spPr>
      </p:pic>
      <p:sp>
        <p:nvSpPr>
          <p:cNvPr id="11"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2"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3231135935"/>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2000" b="1" noProof="1"/>
              <a:t>Proyecto</a:t>
            </a:r>
          </a:p>
          <a:p>
            <a:r>
              <a:rPr lang="es-EC" sz="2000" noProof="1" smtClean="0"/>
              <a:t>Pulsadores y selectores</a:t>
            </a:r>
            <a:endParaRPr lang="es-EC" sz="2000" noProof="1"/>
          </a:p>
          <a:p>
            <a:pPr lvl="1"/>
            <a:r>
              <a:rPr lang="es-EC" sz="1800" noProof="1" smtClean="0"/>
              <a:t>Tacometro.</a:t>
            </a:r>
            <a:endParaRPr lang="es-EC" sz="1800" noProof="1"/>
          </a:p>
          <a:p>
            <a:pPr lvl="1"/>
            <a:r>
              <a:rPr lang="es-EC" sz="1800" noProof="1" smtClean="0"/>
              <a:t>Pulsadores para arranque/parada.</a:t>
            </a:r>
          </a:p>
          <a:p>
            <a:pPr lvl="1"/>
            <a:r>
              <a:rPr lang="es-EC" sz="1800" noProof="1" smtClean="0"/>
              <a:t>Pulsador para pre-lubricacion.</a:t>
            </a:r>
          </a:p>
          <a:p>
            <a:pPr lvl="1"/>
            <a:r>
              <a:rPr lang="es-EC" sz="1800" noProof="1" smtClean="0"/>
              <a:t>Pulsador para retablecer alarma.</a:t>
            </a:r>
          </a:p>
          <a:p>
            <a:pPr lvl="1"/>
            <a:r>
              <a:rPr lang="es-EC" sz="1800" noProof="1" smtClean="0"/>
              <a:t>Selector para combustible.</a:t>
            </a:r>
          </a:p>
          <a:p>
            <a:pPr lvl="1"/>
            <a:r>
              <a:rPr lang="es-EC" sz="1800" noProof="1" smtClean="0"/>
              <a:t>Prueba de luces.</a:t>
            </a:r>
          </a:p>
          <a:p>
            <a:pPr lvl="1"/>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8</a:t>
            </a:fld>
            <a:endParaRPr lang="es-E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429" y="1185271"/>
            <a:ext cx="1783971" cy="23786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716740"/>
            <a:ext cx="2819400" cy="2114550"/>
          </a:xfrm>
          <a:prstGeom prst="rect">
            <a:avLst/>
          </a:prstGeom>
        </p:spPr>
      </p:pic>
      <p:sp>
        <p:nvSpPr>
          <p:cNvPr id="11"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2"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1213394806"/>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Introducción</a:t>
            </a:r>
          </a:p>
        </p:txBody>
      </p:sp>
      <p:sp>
        <p:nvSpPr>
          <p:cNvPr id="3" name="Content Placeholder 2"/>
          <p:cNvSpPr>
            <a:spLocks noGrp="1"/>
          </p:cNvSpPr>
          <p:nvPr>
            <p:ph idx="1"/>
          </p:nvPr>
        </p:nvSpPr>
        <p:spPr/>
        <p:txBody>
          <a:bodyPr>
            <a:normAutofit/>
          </a:bodyPr>
          <a:lstStyle/>
          <a:p>
            <a:pPr marL="0" indent="0">
              <a:buNone/>
            </a:pPr>
            <a:r>
              <a:rPr lang="es-EC" sz="2000" b="1" noProof="1"/>
              <a:t>Proyecto</a:t>
            </a:r>
          </a:p>
          <a:p>
            <a:r>
              <a:rPr lang="es-EC" sz="2000" noProof="1" smtClean="0"/>
              <a:t>Circuito de control</a:t>
            </a:r>
            <a:endParaRPr lang="es-EC" sz="2000" noProof="1"/>
          </a:p>
          <a:p>
            <a:pPr lvl="1"/>
            <a:r>
              <a:rPr lang="es-EC" sz="1800" noProof="1" smtClean="0"/>
              <a:t>Reles.</a:t>
            </a:r>
            <a:endParaRPr lang="es-EC" sz="1800" noProof="1"/>
          </a:p>
          <a:p>
            <a:pPr lvl="1"/>
            <a:r>
              <a:rPr lang="es-EC" sz="1800" noProof="1" smtClean="0"/>
              <a:t>temporizadores.</a:t>
            </a:r>
          </a:p>
          <a:p>
            <a:pPr lvl="1"/>
            <a:endParaRPr lang="es-EC" sz="1800" noProof="1"/>
          </a:p>
          <a:p>
            <a:pPr>
              <a:buClr>
                <a:schemeClr val="accent3">
                  <a:lumMod val="50000"/>
                </a:schemeClr>
              </a:buClr>
              <a:buFont typeface="Calibri" panose="020F0502020204030204" pitchFamily="34" charset="0"/>
              <a:buChar char="●"/>
            </a:pPr>
            <a:endParaRPr lang="es-EC" dirty="0"/>
          </a:p>
        </p:txBody>
      </p:sp>
      <p:sp>
        <p:nvSpPr>
          <p:cNvPr id="6" name="Slide Number Placeholder 5"/>
          <p:cNvSpPr>
            <a:spLocks noGrp="1"/>
          </p:cNvSpPr>
          <p:nvPr>
            <p:ph type="sldNum" sz="quarter" idx="12"/>
          </p:nvPr>
        </p:nvSpPr>
        <p:spPr>
          <a:xfrm>
            <a:off x="8610600" y="3368675"/>
            <a:ext cx="457200" cy="365125"/>
          </a:xfrm>
        </p:spPr>
        <p:txBody>
          <a:bodyPr/>
          <a:lstStyle/>
          <a:p>
            <a:fld id="{970440E7-6EC3-4D22-82CC-383AB5DD1DC3}" type="slidenum">
              <a:rPr lang="es-ES" smtClean="0"/>
              <a:t>9</a:t>
            </a:fld>
            <a:endParaRPr lang="es-E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55737"/>
            <a:ext cx="3143250" cy="4191000"/>
          </a:xfrm>
          <a:prstGeom prst="rect">
            <a:avLst/>
          </a:prstGeom>
        </p:spPr>
      </p:pic>
      <p:sp>
        <p:nvSpPr>
          <p:cNvPr id="10" name="6 Marcador de pie de página"/>
          <p:cNvSpPr>
            <a:spLocks noGrp="1"/>
          </p:cNvSpPr>
          <p:nvPr>
            <p:ph type="ftr" sz="quarter" idx="11"/>
          </p:nvPr>
        </p:nvSpPr>
        <p:spPr>
          <a:xfrm>
            <a:off x="2209800" y="6400800"/>
            <a:ext cx="1905000" cy="365125"/>
          </a:xfrm>
        </p:spPr>
        <p:txBody>
          <a:bodyPr/>
          <a:lstStyle/>
          <a:p>
            <a:r>
              <a:rPr lang="es-ES" dirty="0" smtClean="0">
                <a:solidFill>
                  <a:schemeClr val="tx1">
                    <a:lumMod val="65000"/>
                    <a:lumOff val="35000"/>
                  </a:schemeClr>
                </a:solidFill>
              </a:rPr>
              <a:t>Autor: Carlos Gallegos</a:t>
            </a:r>
            <a:endParaRPr lang="es-ES" dirty="0">
              <a:solidFill>
                <a:schemeClr val="tx1">
                  <a:lumMod val="65000"/>
                  <a:lumOff val="35000"/>
                </a:schemeClr>
              </a:solidFill>
            </a:endParaRPr>
          </a:p>
        </p:txBody>
      </p:sp>
      <p:sp>
        <p:nvSpPr>
          <p:cNvPr id="11" name="1 Marcador de fecha"/>
          <p:cNvSpPr>
            <a:spLocks noGrp="1"/>
          </p:cNvSpPr>
          <p:nvPr>
            <p:ph type="dt" sz="half" idx="10"/>
          </p:nvPr>
        </p:nvSpPr>
        <p:spPr>
          <a:xfrm>
            <a:off x="76200" y="6400800"/>
            <a:ext cx="6002740" cy="381000"/>
          </a:xfrm>
        </p:spPr>
        <p:txBody>
          <a:bodyPr/>
          <a:lstStyle/>
          <a:p>
            <a:pPr algn="just"/>
            <a:r>
              <a:rPr lang="es-EC" sz="1100" dirty="0" smtClean="0">
                <a:solidFill>
                  <a:schemeClr val="tx1">
                    <a:lumMod val="65000"/>
                    <a:lumOff val="35000"/>
                  </a:schemeClr>
                </a:solidFill>
              </a:rPr>
              <a:t>PROYECTO DE FIN DE CARRERA</a:t>
            </a:r>
            <a:endParaRPr lang="es-EC" sz="1100" dirty="0">
              <a:solidFill>
                <a:schemeClr val="tx1">
                  <a:lumMod val="65000"/>
                  <a:lumOff val="35000"/>
                </a:schemeClr>
              </a:solidFill>
            </a:endParaRPr>
          </a:p>
        </p:txBody>
      </p:sp>
    </p:spTree>
    <p:extLst>
      <p:ext uri="{BB962C8B-B14F-4D97-AF65-F5344CB8AC3E}">
        <p14:creationId xmlns:p14="http://schemas.microsoft.com/office/powerpoint/2010/main" val="130153375"/>
      </p:ext>
    </p:extLst>
  </p:cSld>
  <p:clrMapOvr>
    <a:masterClrMapping/>
  </p:clrMapOvr>
  <p:transition spd="med">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531238</TotalTime>
  <Words>1209</Words>
  <Application>Microsoft Office PowerPoint</Application>
  <PresentationFormat>On-screen Show (4:3)</PresentationFormat>
  <Paragraphs>305</Paragraphs>
  <Slides>35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Arial</vt:lpstr>
      <vt:lpstr>Calibri</vt:lpstr>
      <vt:lpstr>Theme1</vt:lpstr>
      <vt:lpstr>FORMATO ESPE2013V2</vt:lpstr>
      <vt:lpstr>PowerPoint Presentation</vt:lpstr>
      <vt:lpstr>OBJETIVO</vt:lpstr>
      <vt:lpstr>OBJETIVOS</vt:lpstr>
      <vt:lpstr>Introducción</vt:lpstr>
      <vt:lpstr>Introducción</vt:lpstr>
      <vt:lpstr>Introducción</vt:lpstr>
      <vt:lpstr>Introducción</vt:lpstr>
      <vt:lpstr>Introducción</vt:lpstr>
      <vt:lpstr>Introducción</vt:lpstr>
      <vt:lpstr>Introducción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CONCLUSIONES</vt:lpstr>
      <vt:lpstr>CONCLUSIONES</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INNDPI 02PI</cp:lastModifiedBy>
  <cp:revision>257</cp:revision>
  <dcterms:created xsi:type="dcterms:W3CDTF">2012-08-14T15:29:02Z</dcterms:created>
  <dcterms:modified xsi:type="dcterms:W3CDTF">2015-02-27T17:18:03Z</dcterms:modified>
</cp:coreProperties>
</file>