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67" r:id="rId2"/>
    <p:sldId id="265" r:id="rId3"/>
    <p:sldId id="268" r:id="rId4"/>
    <p:sldId id="269" r:id="rId5"/>
    <p:sldId id="273" r:id="rId6"/>
    <p:sldId id="274" r:id="rId7"/>
    <p:sldId id="275" r:id="rId8"/>
    <p:sldId id="277" r:id="rId9"/>
    <p:sldId id="278" r:id="rId10"/>
    <p:sldId id="279" r:id="rId11"/>
    <p:sldId id="280" r:id="rId12"/>
    <p:sldId id="281" r:id="rId13"/>
    <p:sldId id="282" r:id="rId14"/>
    <p:sldId id="283" r:id="rId15"/>
    <p:sldId id="284" r:id="rId16"/>
    <p:sldId id="285" r:id="rId17"/>
    <p:sldId id="286" r:id="rId18"/>
    <p:sldId id="287" r:id="rId19"/>
    <p:sldId id="289" r:id="rId20"/>
    <p:sldId id="290" r:id="rId21"/>
    <p:sldId id="291" r:id="rId22"/>
    <p:sldId id="292" r:id="rId23"/>
    <p:sldId id="293" r:id="rId24"/>
    <p:sldId id="294" r:id="rId25"/>
    <p:sldId id="295" r:id="rId26"/>
    <p:sldId id="296" r:id="rId27"/>
    <p:sldId id="297" r:id="rId28"/>
    <p:sldId id="298" r:id="rId29"/>
    <p:sldId id="303" r:id="rId30"/>
    <p:sldId id="304" r:id="rId31"/>
    <p:sldId id="299" r:id="rId32"/>
    <p:sldId id="311" r:id="rId33"/>
    <p:sldId id="310" r:id="rId34"/>
    <p:sldId id="305" r:id="rId35"/>
    <p:sldId id="306" r:id="rId36"/>
    <p:sldId id="307" r:id="rId37"/>
    <p:sldId id="312" r:id="rId38"/>
    <p:sldId id="313" r:id="rId39"/>
    <p:sldId id="276" r:id="rId40"/>
    <p:sldId id="314" r:id="rId41"/>
    <p:sldId id="315" r:id="rId42"/>
    <p:sldId id="316" r:id="rId43"/>
    <p:sldId id="317" r:id="rId44"/>
    <p:sldId id="318" r:id="rId45"/>
    <p:sldId id="319" r:id="rId46"/>
    <p:sldId id="320" r:id="rId47"/>
    <p:sldId id="321" r:id="rId48"/>
    <p:sldId id="322" r:id="rId49"/>
    <p:sldId id="323" r:id="rId50"/>
    <p:sldId id="308" r:id="rId51"/>
    <p:sldId id="325" r:id="rId52"/>
    <p:sldId id="32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ESPE UNIVERSIDAD DE LAS FUERZAS ARMADAS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8290E0-F7EE-4820-9D1F-B5821BBC0377}" type="datetimeFigureOut">
              <a:rPr lang="en-US" smtClean="0"/>
              <a:t>6/12/2015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CD92EA-02AE-4B3C-B1AB-B20B3049955B}" type="slidenum">
              <a:rPr lang="en-US" smtClean="0"/>
              <a:t>‹Nº›</a:t>
            </a:fld>
            <a:endParaRPr lang="en-US"/>
          </a:p>
        </p:txBody>
      </p:sp>
    </p:spTree>
    <p:extLst>
      <p:ext uri="{BB962C8B-B14F-4D97-AF65-F5344CB8AC3E}">
        <p14:creationId xmlns:p14="http://schemas.microsoft.com/office/powerpoint/2010/main" val="1431869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ESPE UNIVERSIDAD DE LAS FUERZAS ARMADAS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7776B-6B37-4DB1-9618-BEAAB8528386}" type="datetimeFigureOut">
              <a:rPr lang="en-US" smtClean="0"/>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35F13-3AB6-43F0-9497-B5C744DBC2C5}" type="slidenum">
              <a:rPr lang="en-US" smtClean="0"/>
              <a:t>‹Nº›</a:t>
            </a:fld>
            <a:endParaRPr lang="en-US"/>
          </a:p>
        </p:txBody>
      </p:sp>
    </p:spTree>
    <p:extLst>
      <p:ext uri="{BB962C8B-B14F-4D97-AF65-F5344CB8AC3E}">
        <p14:creationId xmlns:p14="http://schemas.microsoft.com/office/powerpoint/2010/main" val="5387408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10</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11</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12</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13</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14</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15</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16</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17</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18</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35F13-3AB6-43F0-9497-B5C744DBC2C5}" type="slidenum">
              <a:rPr lang="en-US" smtClean="0"/>
              <a:t>19</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20</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21</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22</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23</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24</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25</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26</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27</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28</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29</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30</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31</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32</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33</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34</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35</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36</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37</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38</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39</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40</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41</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42</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43</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44</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45</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46</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47</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48</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49</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5</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50</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51</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52</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6</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7</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8</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35F13-3AB6-43F0-9497-B5C744DBC2C5}" type="slidenum">
              <a:rPr lang="en-US" smtClean="0"/>
              <a:t>9</a:t>
            </a:fld>
            <a:endParaRPr lang="en-US"/>
          </a:p>
        </p:txBody>
      </p:sp>
      <p:sp>
        <p:nvSpPr>
          <p:cNvPr id="5" name="Header Placeholder 4"/>
          <p:cNvSpPr>
            <a:spLocks noGrp="1"/>
          </p:cNvSpPr>
          <p:nvPr>
            <p:ph type="hdr" sz="quarter" idx="11"/>
          </p:nvPr>
        </p:nvSpPr>
        <p:spPr/>
        <p:txBody>
          <a:bodyPr/>
          <a:lstStyle/>
          <a:p>
            <a:r>
              <a:rPr lang="es-ES" smtClean="0"/>
              <a:t>ESPE UNIVERSIDAD DE LAS FUERZAS ARMADAS</a:t>
            </a:r>
            <a:endParaRPr lang="en-US"/>
          </a:p>
        </p:txBody>
      </p:sp>
    </p:spTree>
    <p:extLst>
      <p:ext uri="{BB962C8B-B14F-4D97-AF65-F5344CB8AC3E}">
        <p14:creationId xmlns:p14="http://schemas.microsoft.com/office/powerpoint/2010/main" val="305585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120067-153F-4292-A53A-016839C5389A}"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257806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1F4BC-107D-491E-AE86-6A7C58D14812}"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300118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3ED7B-5457-42FE-BF97-F285538BEFF8}"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213792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19F13-362B-4858-B0F2-6C5FF362E4B9}"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170456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DE829-5EB0-448C-BC4C-7B874494D501}"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46755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A0A13F-E470-4843-A7AC-33F665E59A09}" type="datetime1">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305600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84E9E-88B7-4D1B-B7BB-A3F8E34F2086}" type="datetime1">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380231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17924-E83F-41A3-B069-88D40E0E076D}" type="datetime1">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91716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D94CE-FD90-4706-88A7-C146F69C5C15}" type="datetime1">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23794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099AA-9783-46CE-81C5-7F821AC04676}" type="datetime1">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145851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4566-22CA-4DBD-BD41-E3EAAFDB2B99}" type="datetime1">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2EA6C-98FA-4C88-93E2-CDA191425D28}" type="slidenum">
              <a:rPr lang="en-US" smtClean="0"/>
              <a:t>‹Nº›</a:t>
            </a:fld>
            <a:endParaRPr lang="en-US"/>
          </a:p>
        </p:txBody>
      </p:sp>
    </p:spTree>
    <p:extLst>
      <p:ext uri="{BB962C8B-B14F-4D97-AF65-F5344CB8AC3E}">
        <p14:creationId xmlns:p14="http://schemas.microsoft.com/office/powerpoint/2010/main" val="26556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C7181-F8F2-4FE2-A55D-42F208075EA5}" type="datetime1">
              <a:rPr lang="en-US" smtClean="0"/>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2EA6C-98FA-4C88-93E2-CDA191425D28}" type="slidenum">
              <a:rPr lang="en-US" smtClean="0"/>
              <a:t>‹Nº›</a:t>
            </a:fld>
            <a:endParaRPr lang="en-US"/>
          </a:p>
        </p:txBody>
      </p:sp>
    </p:spTree>
    <p:extLst>
      <p:ext uri="{BB962C8B-B14F-4D97-AF65-F5344CB8AC3E}">
        <p14:creationId xmlns:p14="http://schemas.microsoft.com/office/powerpoint/2010/main" val="1137039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ANEXOS/ANEXO%201-%20Formato%20Encuesta%20de%20Seguridad%202015.docx"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ANEXOS/ANEXO%203%20-%20REGISTRO%20FOTOGRAFICO.docx" TargetMode="External"/><Relationship Id="rId5" Type="http://schemas.openxmlformats.org/officeDocument/2006/relationships/hyperlink" Target="ANEXOS/ANEXO%202-%20Lista%20de%20Chequeo%20Oficinas%20NNUU.xls"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ANEXOS/ANEXO%204%20-%20MATRIZ%20DEL%20METODO%20MOSLER%20BHI.xls" TargetMode="External"/><Relationship Id="rId5" Type="http://schemas.openxmlformats.org/officeDocument/2006/relationships/image" Target="../media/image2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ANEXOS/ANEXO%205%20-%20METODO%20MESERI%20PISOS%205-7-9%20-11.xls"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4.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412776"/>
            <a:ext cx="7686440" cy="1200329"/>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DEPARTAMENTO DE SEGURIDAD Y DEFENSA</a:t>
            </a:r>
          </a:p>
          <a:p>
            <a:pPr algn="ctr"/>
            <a:r>
              <a:rPr lang="en-US" sz="2400" dirty="0" smtClean="0">
                <a:latin typeface="Times New Roman" panose="02020603050405020304" pitchFamily="18" charset="0"/>
                <a:cs typeface="Times New Roman" panose="02020603050405020304" pitchFamily="18" charset="0"/>
              </a:rPr>
              <a:t>CARRERA DE INGENIERIA EN SEGURIDAD – MENCION PUBLICA Y PRIVADA</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99592" y="3174067"/>
            <a:ext cx="7686440" cy="1077218"/>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PREDEFENSA DE TESIS:</a:t>
            </a:r>
            <a:r>
              <a:rPr lang="es-EC" sz="1600" dirty="0" smtClean="0">
                <a:latin typeface="Times New Roman" panose="02020603050405020304" pitchFamily="18" charset="0"/>
                <a:cs typeface="Times New Roman" panose="02020603050405020304" pitchFamily="18" charset="0"/>
              </a:rPr>
              <a:t> </a:t>
            </a:r>
          </a:p>
          <a:p>
            <a:pPr algn="just"/>
            <a:r>
              <a:rPr lang="es-ES" sz="1600" b="1" dirty="0" smtClean="0">
                <a:solidFill>
                  <a:srgbClr val="0000FF"/>
                </a:solidFill>
                <a:latin typeface="Times New Roman" panose="02020603050405020304" pitchFamily="18" charset="0"/>
                <a:cs typeface="Times New Roman" panose="02020603050405020304" pitchFamily="18" charset="0"/>
              </a:rPr>
              <a:t>LA </a:t>
            </a:r>
            <a:r>
              <a:rPr lang="es-ES" sz="1600" b="1" dirty="0">
                <a:solidFill>
                  <a:srgbClr val="0000FF"/>
                </a:solidFill>
                <a:latin typeface="Times New Roman" panose="02020603050405020304" pitchFamily="18" charset="0"/>
                <a:cs typeface="Times New Roman" panose="02020603050405020304" pitchFamily="18" charset="0"/>
              </a:rPr>
              <a:t>SEGURIDAD ANTE RIESGOS NATURALES O ANTROPICOS EN LAS OFICINAS DE BAKER HUGHES DEL EDIFICIO LA PREVISORA, TORRE A - </a:t>
            </a:r>
            <a:r>
              <a:rPr lang="es-ES" sz="1600" b="1" dirty="0" smtClean="0">
                <a:solidFill>
                  <a:srgbClr val="0000FF"/>
                </a:solidFill>
                <a:latin typeface="Times New Roman" panose="02020603050405020304" pitchFamily="18" charset="0"/>
                <a:cs typeface="Times New Roman" panose="02020603050405020304" pitchFamily="18" charset="0"/>
              </a:rPr>
              <a:t>QUITO</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55092" y="4581128"/>
            <a:ext cx="7686440" cy="584775"/>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ELABORADO POR:</a:t>
            </a:r>
            <a:r>
              <a:rPr lang="es-EC" sz="1600" dirty="0" smtClean="0">
                <a:latin typeface="Times New Roman" panose="02020603050405020304" pitchFamily="18" charset="0"/>
                <a:cs typeface="Times New Roman" panose="02020603050405020304" pitchFamily="18" charset="0"/>
              </a:rPr>
              <a:t> </a:t>
            </a:r>
          </a:p>
          <a:p>
            <a:pPr algn="just"/>
            <a:r>
              <a:rPr lang="es-ES" sz="1600" b="1" dirty="0" smtClean="0">
                <a:latin typeface="Times New Roman" panose="02020603050405020304" pitchFamily="18" charset="0"/>
                <a:cs typeface="Times New Roman" panose="02020603050405020304" pitchFamily="18" charset="0"/>
              </a:rPr>
              <a:t>Fernando Javier Ayala Escobar</a:t>
            </a:r>
            <a:endParaRPr lang="en-US"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71600" y="5436513"/>
            <a:ext cx="7686440" cy="338554"/>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15 Mayo 2015</a:t>
            </a:r>
            <a:r>
              <a:rPr lang="es-EC" sz="16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469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10</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46838" y="1522527"/>
            <a:ext cx="3409138" cy="2554545"/>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Seguridad:</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Puertas de Emergencia</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Control de llaves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Control de accesos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Sistemas de intrusión</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Sistemas de Back up de energía</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CCTV</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Mantenimiento de los sistemas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Escaleras de emergencia</a:t>
            </a:r>
            <a:endParaRPr lang="es-ES_tradnl" sz="16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3059832" y="1236264"/>
            <a:ext cx="3409138"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Categorías de las Variables</a:t>
            </a:r>
          </a:p>
        </p:txBody>
      </p:sp>
      <p:sp>
        <p:nvSpPr>
          <p:cNvPr id="8" name="TextBox 7"/>
          <p:cNvSpPr txBox="1"/>
          <p:nvPr/>
        </p:nvSpPr>
        <p:spPr>
          <a:xfrm>
            <a:off x="4907278" y="1449272"/>
            <a:ext cx="3409138" cy="2554545"/>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es-ES_tradnl" sz="1600" b="1" dirty="0" smtClean="0">
                <a:latin typeface="Times New Roman" panose="02020603050405020304" pitchFamily="18" charset="0"/>
                <a:cs typeface="Times New Roman" panose="02020603050405020304" pitchFamily="18" charset="0"/>
              </a:rPr>
              <a:t>Incendios:</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Sistema Eléctrico</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Extintores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Luces de Emergencia</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Alarmas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Rutas de evacuación</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Reserva de agua en el edificio</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Capacitación</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Señalización</a:t>
            </a:r>
            <a:endParaRPr lang="es-ES_tradnl" sz="16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3395110" y="4175209"/>
            <a:ext cx="3409138" cy="2062103"/>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es-ES_tradnl" sz="1600" b="1" dirty="0" smtClean="0">
                <a:latin typeface="Times New Roman" panose="02020603050405020304" pitchFamily="18" charset="0"/>
                <a:cs typeface="Times New Roman" panose="02020603050405020304" pitchFamily="18" charset="0"/>
              </a:rPr>
              <a:t>Sismos:</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Areas Seguras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Ascensores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Vidrio</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Muebles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Señalización</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Capacitación</a:t>
            </a:r>
            <a:endParaRPr lang="es-ES_tradnl"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5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11</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23528" y="908720"/>
            <a:ext cx="3600400" cy="3539430"/>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Seguridad:</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Tamaño de las puertas, libres de obstáculos, abran hacia el exterior, apertura manual, con señalización, distancias hasta escaleras de E.</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Tiempo de duración de sistemas de back up de energía</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Mantenimiento anual o semestral de los sistemas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Escaleras de emergencia cerradas, tienen señalización, tienen luces de emergencia, funcionan.</a:t>
            </a:r>
            <a:endParaRPr lang="es-ES_tradnl" sz="16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2267744" y="332656"/>
            <a:ext cx="4608512"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Indicadores más importantes de cada categoría</a:t>
            </a:r>
          </a:p>
        </p:txBody>
      </p:sp>
      <p:sp>
        <p:nvSpPr>
          <p:cNvPr id="8" name="TextBox 7"/>
          <p:cNvSpPr txBox="1"/>
          <p:nvPr/>
        </p:nvSpPr>
        <p:spPr>
          <a:xfrm>
            <a:off x="4355976" y="1970831"/>
            <a:ext cx="4176464" cy="4770537"/>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es-ES_tradnl" sz="1600" b="1" dirty="0" smtClean="0">
                <a:latin typeface="Times New Roman" panose="02020603050405020304" pitchFamily="18" charset="0"/>
                <a:cs typeface="Times New Roman" panose="02020603050405020304" pitchFamily="18" charset="0"/>
              </a:rPr>
              <a:t>Incendios:</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Mantenimiento del Sistema Eléctrico (frecuencia), verificación de sobrecarga en los medidores del edificio y tableros de distribución de BHI.</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Distancias entre extintores, áreas a proteger</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Funcionamiento luces de Emergencia, ubicación</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Funciona Sistema de detección de alarmas BHI y Edificio, ubicación, difusores de sonido.</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Rutas de evacuación libres de obstáculos, tienen señalización.</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Reserva de agua en el edificio, hidrantes cercanos, siamesas para conexión de CB.</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Frecuencia de entrenamiento</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Señalización disponible y colocada.</a:t>
            </a:r>
            <a:endParaRPr lang="es-ES_tradnl" sz="1600" dirty="0" smtClean="0">
              <a:latin typeface="Times New Roman" panose="02020603050405020304" pitchFamily="18" charset="0"/>
              <a:cs typeface="Times New Roman" panose="02020603050405020304" pitchFamily="18" charset="0"/>
            </a:endParaRPr>
          </a:p>
        </p:txBody>
      </p:sp>
      <p:sp>
        <p:nvSpPr>
          <p:cNvPr id="9" name="Line Callout 1 8"/>
          <p:cNvSpPr/>
          <p:nvPr/>
        </p:nvSpPr>
        <p:spPr>
          <a:xfrm>
            <a:off x="4716015" y="1502954"/>
            <a:ext cx="1571083" cy="557894"/>
          </a:xfrm>
          <a:prstGeom prst="borderCallout1">
            <a:avLst>
              <a:gd name="adj1" fmla="val 51113"/>
              <a:gd name="adj2" fmla="val -263"/>
              <a:gd name="adj3" fmla="val 52891"/>
              <a:gd name="adj4" fmla="val -4639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4008" y="1460683"/>
            <a:ext cx="3240360" cy="600164"/>
          </a:xfrm>
          <a:prstGeom prst="rect">
            <a:avLst/>
          </a:prstGeom>
          <a:noFill/>
        </p:spPr>
        <p:txBody>
          <a:bodyPr wrap="square" rtlCol="0">
            <a:spAutoFit/>
          </a:bodyPr>
          <a:lstStyle/>
          <a:p>
            <a:pPr algn="just"/>
            <a:r>
              <a:rPr lang="es-EC" sz="1100" b="1" dirty="0" smtClean="0">
                <a:solidFill>
                  <a:srgbClr val="FFFF00"/>
                </a:solidFill>
                <a:latin typeface="Times New Roman" panose="02020603050405020304" pitchFamily="18" charset="0"/>
                <a:cs typeface="Times New Roman" panose="02020603050405020304" pitchFamily="18" charset="0"/>
              </a:rPr>
              <a:t>INSTRUMENTOS</a:t>
            </a:r>
            <a:r>
              <a:rPr lang="es-EC" sz="1100" dirty="0" smtClean="0">
                <a:solidFill>
                  <a:schemeClr val="bg1"/>
                </a:solidFill>
                <a:latin typeface="Times New Roman" panose="02020603050405020304" pitchFamily="18" charset="0"/>
                <a:cs typeface="Times New Roman" panose="02020603050405020304" pitchFamily="18" charset="0"/>
              </a:rPr>
              <a:t>-</a:t>
            </a:r>
          </a:p>
          <a:p>
            <a:pPr algn="just"/>
            <a:r>
              <a:rPr lang="es-EC" sz="1100" dirty="0" smtClean="0">
                <a:solidFill>
                  <a:schemeClr val="bg1"/>
                </a:solidFill>
                <a:latin typeface="Times New Roman" panose="02020603050405020304" pitchFamily="18" charset="0"/>
                <a:cs typeface="Times New Roman" panose="02020603050405020304" pitchFamily="18" charset="0"/>
              </a:rPr>
              <a:t>1.- Lista de Chequeo</a:t>
            </a:r>
          </a:p>
          <a:p>
            <a:pPr algn="just"/>
            <a:r>
              <a:rPr lang="es-EC" sz="1100" dirty="0" smtClean="0">
                <a:solidFill>
                  <a:schemeClr val="bg1"/>
                </a:solidFill>
                <a:latin typeface="Times New Roman" panose="02020603050405020304" pitchFamily="18" charset="0"/>
                <a:cs typeface="Times New Roman" panose="02020603050405020304" pitchFamily="18" charset="0"/>
              </a:rPr>
              <a:t>2.- Encuesta</a:t>
            </a:r>
          </a:p>
        </p:txBody>
      </p:sp>
      <p:sp>
        <p:nvSpPr>
          <p:cNvPr id="11" name="Line Callout 1 10"/>
          <p:cNvSpPr/>
          <p:nvPr/>
        </p:nvSpPr>
        <p:spPr>
          <a:xfrm>
            <a:off x="769883" y="5099578"/>
            <a:ext cx="1571083" cy="1065725"/>
          </a:xfrm>
          <a:prstGeom prst="borderCallout1">
            <a:avLst>
              <a:gd name="adj1" fmla="val 51113"/>
              <a:gd name="adj2" fmla="val 102579"/>
              <a:gd name="adj3" fmla="val 51300"/>
              <a:gd name="adj4" fmla="val 25083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7876" y="5057308"/>
            <a:ext cx="3240360" cy="1107996"/>
          </a:xfrm>
          <a:prstGeom prst="rect">
            <a:avLst/>
          </a:prstGeom>
          <a:noFill/>
        </p:spPr>
        <p:txBody>
          <a:bodyPr wrap="square" rtlCol="0">
            <a:spAutoFit/>
          </a:bodyPr>
          <a:lstStyle/>
          <a:p>
            <a:pPr algn="just"/>
            <a:r>
              <a:rPr lang="es-EC" sz="1100" b="1" dirty="0" smtClean="0">
                <a:solidFill>
                  <a:srgbClr val="FFFF00"/>
                </a:solidFill>
                <a:latin typeface="Times New Roman" panose="02020603050405020304" pitchFamily="18" charset="0"/>
                <a:cs typeface="Times New Roman" panose="02020603050405020304" pitchFamily="18" charset="0"/>
              </a:rPr>
              <a:t>INSTRUMENTOS</a:t>
            </a:r>
            <a:r>
              <a:rPr lang="es-EC" sz="1100" dirty="0" smtClean="0">
                <a:solidFill>
                  <a:schemeClr val="bg1"/>
                </a:solidFill>
                <a:latin typeface="Times New Roman" panose="02020603050405020304" pitchFamily="18" charset="0"/>
                <a:cs typeface="Times New Roman" panose="02020603050405020304" pitchFamily="18" charset="0"/>
              </a:rPr>
              <a:t>-</a:t>
            </a:r>
          </a:p>
          <a:p>
            <a:pPr algn="just"/>
            <a:r>
              <a:rPr lang="es-EC" sz="1100" dirty="0" smtClean="0">
                <a:solidFill>
                  <a:schemeClr val="bg1"/>
                </a:solidFill>
                <a:latin typeface="Times New Roman" panose="02020603050405020304" pitchFamily="18" charset="0"/>
                <a:cs typeface="Times New Roman" panose="02020603050405020304" pitchFamily="18" charset="0"/>
              </a:rPr>
              <a:t>1.- Lista de Chequeo</a:t>
            </a:r>
          </a:p>
          <a:p>
            <a:pPr algn="just"/>
            <a:r>
              <a:rPr lang="es-EC" sz="1100" dirty="0" smtClean="0">
                <a:solidFill>
                  <a:schemeClr val="bg1"/>
                </a:solidFill>
                <a:latin typeface="Times New Roman" panose="02020603050405020304" pitchFamily="18" charset="0"/>
                <a:cs typeface="Times New Roman" panose="02020603050405020304" pitchFamily="18" charset="0"/>
              </a:rPr>
              <a:t>2.- Encuesta</a:t>
            </a:r>
          </a:p>
          <a:p>
            <a:pPr algn="just"/>
            <a:r>
              <a:rPr lang="es-EC" sz="1100" dirty="0" smtClean="0">
                <a:solidFill>
                  <a:schemeClr val="bg1"/>
                </a:solidFill>
                <a:latin typeface="Times New Roman" panose="02020603050405020304" pitchFamily="18" charset="0"/>
                <a:cs typeface="Times New Roman" panose="02020603050405020304" pitchFamily="18" charset="0"/>
              </a:rPr>
              <a:t>3.- Método Mosler (AR)</a:t>
            </a:r>
          </a:p>
          <a:p>
            <a:pPr algn="just"/>
            <a:r>
              <a:rPr lang="es-EC" sz="1100" dirty="0" smtClean="0">
                <a:solidFill>
                  <a:schemeClr val="bg1"/>
                </a:solidFill>
                <a:latin typeface="Times New Roman" panose="02020603050405020304" pitchFamily="18" charset="0"/>
                <a:cs typeface="Times New Roman" panose="02020603050405020304" pitchFamily="18" charset="0"/>
              </a:rPr>
              <a:t>4.- Método MESERI (AR)</a:t>
            </a:r>
          </a:p>
          <a:p>
            <a:pPr algn="just"/>
            <a:r>
              <a:rPr lang="es-EC" sz="1100" dirty="0" smtClean="0">
                <a:solidFill>
                  <a:schemeClr val="bg1"/>
                </a:solidFill>
                <a:latin typeface="Times New Roman" panose="02020603050405020304" pitchFamily="18" charset="0"/>
                <a:cs typeface="Times New Roman" panose="02020603050405020304" pitchFamily="18" charset="0"/>
              </a:rPr>
              <a:t>5.- Cámara Infrarroja</a:t>
            </a:r>
          </a:p>
        </p:txBody>
      </p:sp>
    </p:spTree>
    <p:extLst>
      <p:ext uri="{BB962C8B-B14F-4D97-AF65-F5344CB8AC3E}">
        <p14:creationId xmlns:p14="http://schemas.microsoft.com/office/powerpoint/2010/main" val="1518859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12</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47395" y="1274043"/>
            <a:ext cx="4608512"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Indicadores más importantes de cada categoría</a:t>
            </a:r>
          </a:p>
        </p:txBody>
      </p:sp>
      <p:sp>
        <p:nvSpPr>
          <p:cNvPr id="9" name="TextBox 8"/>
          <p:cNvSpPr txBox="1"/>
          <p:nvPr/>
        </p:nvSpPr>
        <p:spPr>
          <a:xfrm>
            <a:off x="539552" y="1988840"/>
            <a:ext cx="5184576" cy="2800767"/>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es-ES_tradnl" sz="1600" b="1" dirty="0" smtClean="0">
                <a:latin typeface="Times New Roman" panose="02020603050405020304" pitchFamily="18" charset="0"/>
                <a:cs typeface="Times New Roman" panose="02020603050405020304" pitchFamily="18" charset="0"/>
              </a:rPr>
              <a:t>Sismos:</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Areas Seguras identificadas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Bloqueo automatizado de los ascensores (de manera manual)</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Vidrio templado o laminado – de acuerdo a norma INEN 2067</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Muebles empotrados y asegurados</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Señalización disponible y colocada</a:t>
            </a:r>
          </a:p>
          <a:p>
            <a:pPr marL="630238"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Frecuencia de entrenamiento, tiempos de reacción y evacuación</a:t>
            </a:r>
            <a:endParaRPr lang="es-ES_tradnl" sz="1600" dirty="0" smtClean="0">
              <a:latin typeface="Times New Roman" panose="02020603050405020304" pitchFamily="18" charset="0"/>
              <a:cs typeface="Times New Roman" panose="02020603050405020304" pitchFamily="18" charset="0"/>
            </a:endParaRPr>
          </a:p>
        </p:txBody>
      </p:sp>
      <p:sp>
        <p:nvSpPr>
          <p:cNvPr id="8" name="Line Callout 1 7"/>
          <p:cNvSpPr/>
          <p:nvPr/>
        </p:nvSpPr>
        <p:spPr>
          <a:xfrm>
            <a:off x="6755899" y="2856360"/>
            <a:ext cx="1571083" cy="938719"/>
          </a:xfrm>
          <a:prstGeom prst="borderCallout1">
            <a:avLst>
              <a:gd name="adj1" fmla="val 51113"/>
              <a:gd name="adj2" fmla="val 302"/>
              <a:gd name="adj3" fmla="val 51300"/>
              <a:gd name="adj4" fmla="val -5713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21394" y="2856360"/>
            <a:ext cx="1811046" cy="938719"/>
          </a:xfrm>
          <a:prstGeom prst="rect">
            <a:avLst/>
          </a:prstGeom>
          <a:noFill/>
        </p:spPr>
        <p:txBody>
          <a:bodyPr wrap="square" rtlCol="0">
            <a:spAutoFit/>
          </a:bodyPr>
          <a:lstStyle/>
          <a:p>
            <a:pPr algn="just"/>
            <a:r>
              <a:rPr lang="es-EC" sz="1100" b="1" dirty="0" smtClean="0">
                <a:solidFill>
                  <a:srgbClr val="FFFF00"/>
                </a:solidFill>
                <a:latin typeface="Times New Roman" panose="02020603050405020304" pitchFamily="18" charset="0"/>
                <a:cs typeface="Times New Roman" panose="02020603050405020304" pitchFamily="18" charset="0"/>
              </a:rPr>
              <a:t>INSTRUMENTOS</a:t>
            </a:r>
            <a:r>
              <a:rPr lang="es-EC" sz="1100" dirty="0" smtClean="0">
                <a:solidFill>
                  <a:schemeClr val="bg1"/>
                </a:solidFill>
                <a:latin typeface="Times New Roman" panose="02020603050405020304" pitchFamily="18" charset="0"/>
                <a:cs typeface="Times New Roman" panose="02020603050405020304" pitchFamily="18" charset="0"/>
              </a:rPr>
              <a:t>-</a:t>
            </a:r>
          </a:p>
          <a:p>
            <a:pPr algn="just"/>
            <a:r>
              <a:rPr lang="es-EC" sz="1100" dirty="0" smtClean="0">
                <a:solidFill>
                  <a:schemeClr val="bg1"/>
                </a:solidFill>
                <a:latin typeface="Times New Roman" panose="02020603050405020304" pitchFamily="18" charset="0"/>
                <a:cs typeface="Times New Roman" panose="02020603050405020304" pitchFamily="18" charset="0"/>
              </a:rPr>
              <a:t>1.- Lista de Chequeo</a:t>
            </a:r>
          </a:p>
          <a:p>
            <a:pPr algn="just"/>
            <a:r>
              <a:rPr lang="es-EC" sz="1100" dirty="0" smtClean="0">
                <a:solidFill>
                  <a:schemeClr val="bg1"/>
                </a:solidFill>
                <a:latin typeface="Times New Roman" panose="02020603050405020304" pitchFamily="18" charset="0"/>
                <a:cs typeface="Times New Roman" panose="02020603050405020304" pitchFamily="18" charset="0"/>
              </a:rPr>
              <a:t>2.- Encuesta</a:t>
            </a:r>
          </a:p>
          <a:p>
            <a:pPr algn="just"/>
            <a:r>
              <a:rPr lang="es-EC" sz="1100" dirty="0" smtClean="0">
                <a:solidFill>
                  <a:schemeClr val="bg1"/>
                </a:solidFill>
                <a:latin typeface="Times New Roman" panose="02020603050405020304" pitchFamily="18" charset="0"/>
                <a:cs typeface="Times New Roman" panose="02020603050405020304" pitchFamily="18" charset="0"/>
              </a:rPr>
              <a:t>3.- Método Mosler (AR)</a:t>
            </a:r>
          </a:p>
          <a:p>
            <a:pPr algn="just"/>
            <a:r>
              <a:rPr lang="es-EC" sz="1100" dirty="0" smtClean="0">
                <a:solidFill>
                  <a:schemeClr val="bg1"/>
                </a:solidFill>
                <a:latin typeface="Times New Roman" panose="02020603050405020304" pitchFamily="18" charset="0"/>
                <a:cs typeface="Times New Roman" panose="02020603050405020304" pitchFamily="18" charset="0"/>
              </a:rPr>
              <a:t>4.- Cámara Infrarroja</a:t>
            </a:r>
          </a:p>
        </p:txBody>
      </p:sp>
    </p:spTree>
    <p:extLst>
      <p:ext uri="{BB962C8B-B14F-4D97-AF65-F5344CB8AC3E}">
        <p14:creationId xmlns:p14="http://schemas.microsoft.com/office/powerpoint/2010/main" val="2336739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13</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5262979"/>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Marco Teórico – conceptos </a:t>
            </a:r>
            <a:r>
              <a:rPr lang="es-ES" sz="1600" b="1" dirty="0">
                <a:solidFill>
                  <a:srgbClr val="0000FF"/>
                </a:solidFill>
                <a:latin typeface="Times New Roman" panose="02020603050405020304" pitchFamily="18" charset="0"/>
                <a:cs typeface="Times New Roman" panose="02020603050405020304" pitchFamily="18" charset="0"/>
              </a:rPr>
              <a:t>m</a:t>
            </a:r>
            <a:r>
              <a:rPr lang="es-ES" sz="1600" b="1" dirty="0" smtClean="0">
                <a:solidFill>
                  <a:srgbClr val="0000FF"/>
                </a:solidFill>
                <a:latin typeface="Times New Roman" panose="02020603050405020304" pitchFamily="18" charset="0"/>
                <a:cs typeface="Times New Roman" panose="02020603050405020304" pitchFamily="18" charset="0"/>
              </a:rPr>
              <a:t>ás importantes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Amenaza:</a:t>
            </a:r>
            <a:r>
              <a:rPr lang="es-ES" sz="1600" dirty="0">
                <a:latin typeface="Times New Roman" panose="02020603050405020304" pitchFamily="18" charset="0"/>
                <a:cs typeface="Times New Roman" panose="02020603050405020304" pitchFamily="18" charset="0"/>
              </a:rPr>
              <a:t> Fenómeno, sustancia, actividad humana o condición peligrosa que puede ocasionar la muerte, lesiones u otros impactos a la salud, al igual que daños a la propiedad, la pérdida de medios de sustento y de servicios, trastornos sociales y económicos, o daños </a:t>
            </a:r>
            <a:r>
              <a:rPr lang="es-ES" sz="1600" dirty="0" smtClean="0">
                <a:latin typeface="Times New Roman" panose="02020603050405020304" pitchFamily="18" charset="0"/>
                <a:cs typeface="Times New Roman" panose="02020603050405020304" pitchFamily="18" charset="0"/>
              </a:rPr>
              <a:t>ambientales.</a:t>
            </a:r>
          </a:p>
          <a:p>
            <a:pPr marL="342900" indent="-342900" algn="just">
              <a:buFont typeface="+mj-lt"/>
              <a:buAutoNum type="arabicPeriod"/>
            </a:pPr>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b="1" dirty="0" smtClean="0">
                <a:latin typeface="Times New Roman" panose="02020603050405020304" pitchFamily="18" charset="0"/>
                <a:cs typeface="Times New Roman" panose="02020603050405020304" pitchFamily="18" charset="0"/>
              </a:rPr>
              <a:t>Desastre</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Una seria interrupción en el funcionamiento de una comunidad o sociedad que ocasiona una gran cantidad de muertes al igual que pérdidas e impactos materiales, económicos y ambientales que exceden la capacidad de la comunidad o la sociedad afectada para hacer frente a la situación mediante el uso de sus propios </a:t>
            </a:r>
            <a:r>
              <a:rPr lang="es-ES" sz="1600" dirty="0" smtClean="0">
                <a:latin typeface="Times New Roman" panose="02020603050405020304" pitchFamily="18" charset="0"/>
                <a:cs typeface="Times New Roman" panose="02020603050405020304" pitchFamily="18" charset="0"/>
              </a:rPr>
              <a:t>recursos.</a:t>
            </a:r>
          </a:p>
          <a:p>
            <a:pPr marL="342900" indent="-342900" algn="just">
              <a:buFont typeface="+mj-lt"/>
              <a:buAutoNum type="arabicPeriod"/>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b="1" dirty="0" smtClean="0">
                <a:latin typeface="Times New Roman" panose="02020603050405020304" pitchFamily="18" charset="0"/>
                <a:cs typeface="Times New Roman" panose="02020603050405020304" pitchFamily="18" charset="0"/>
              </a:rPr>
              <a:t>Emergencia</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Situación adversa provocada por la presencia de un fenómeno natural o antropogénico que puede ser respondida y superada con los recursos propios del individuo, familia, comunidad, sistema, institución o país afectado</a:t>
            </a:r>
            <a:r>
              <a:rPr lang="es-ES" sz="16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b="1" dirty="0" smtClean="0">
                <a:latin typeface="Times New Roman" panose="02020603050405020304" pitchFamily="18" charset="0"/>
                <a:cs typeface="Times New Roman" panose="02020603050405020304" pitchFamily="18" charset="0"/>
              </a:rPr>
              <a:t>Evaluación de Riesgos</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Una metodología para determinar la naturaleza y el grado de riesgo a través del análisis de posibles amenazas y la evaluación de las condiciones existentes de vulnerabilidad que conjuntamente podrían dañar potencialmente a la población, la propiedad, los servicios y los medios de sustento expuestos, al igual que el entorno del cual dependen</a:t>
            </a:r>
            <a:r>
              <a:rPr lang="es-ES" sz="1600" dirty="0" smtClean="0">
                <a:latin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757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14</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4770537"/>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Marco Teórico – conceptos </a:t>
            </a:r>
            <a:r>
              <a:rPr lang="es-ES" sz="1600" b="1" dirty="0">
                <a:solidFill>
                  <a:srgbClr val="0000FF"/>
                </a:solidFill>
                <a:latin typeface="Times New Roman" panose="02020603050405020304" pitchFamily="18" charset="0"/>
                <a:cs typeface="Times New Roman" panose="02020603050405020304" pitchFamily="18" charset="0"/>
              </a:rPr>
              <a:t>m</a:t>
            </a:r>
            <a:r>
              <a:rPr lang="es-ES" sz="1600" b="1" dirty="0" smtClean="0">
                <a:solidFill>
                  <a:srgbClr val="0000FF"/>
                </a:solidFill>
                <a:latin typeface="Times New Roman" panose="02020603050405020304" pitchFamily="18" charset="0"/>
                <a:cs typeface="Times New Roman" panose="02020603050405020304" pitchFamily="18" charset="0"/>
              </a:rPr>
              <a:t>ás importantes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5"/>
            </a:pPr>
            <a:r>
              <a:rPr lang="es-ES_tradnl" sz="1600" b="1" dirty="0" smtClean="0">
                <a:latin typeface="Times New Roman" panose="02020603050405020304" pitchFamily="18" charset="0"/>
                <a:cs typeface="Times New Roman" panose="02020603050405020304" pitchFamily="18" charset="0"/>
              </a:rPr>
              <a:t>Preparación:</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El conocimiento y las capacidades que desarrollan los gobiernos, los profesionales, las</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organizaciones de respuesta y recuperación, las comunidades y las personas para</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prever, responder, y recuperarse de forma efectiva de los impactos de los eventos o las</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condiciones probables, inminentes o actuales que se relacionan con una amenaza</a:t>
            </a:r>
            <a:r>
              <a:rPr lang="es-ES" sz="16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5"/>
            </a:pPr>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5"/>
            </a:pPr>
            <a:r>
              <a:rPr lang="es-ES" sz="1600" b="1" dirty="0" smtClean="0">
                <a:latin typeface="Times New Roman" panose="02020603050405020304" pitchFamily="18" charset="0"/>
                <a:cs typeface="Times New Roman" panose="02020603050405020304" pitchFamily="18" charset="0"/>
              </a:rPr>
              <a:t>Prevención</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La evasión absoluta de los impactos adversos de las amenazas y de los desastres</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conexos</a:t>
            </a:r>
            <a:r>
              <a:rPr lang="es-ES" sz="16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5"/>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5"/>
            </a:pPr>
            <a:r>
              <a:rPr lang="es-ES" sz="1600" b="1" dirty="0" smtClean="0">
                <a:latin typeface="Times New Roman" panose="02020603050405020304" pitchFamily="18" charset="0"/>
                <a:cs typeface="Times New Roman" panose="02020603050405020304" pitchFamily="18" charset="0"/>
              </a:rPr>
              <a:t>Resiliencia</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La capacidad de un sistema, comunidad o sociedad expuestos a una amenaza para</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resistir, absorber, adaptarse y recuperarse de sus efectos de manera oportuna y eficaz,</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lo que incluye la preservación y la restauración de sus estructuras y funciones básicas</a:t>
            </a:r>
            <a:r>
              <a:rPr lang="es-ES" sz="16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5"/>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5"/>
            </a:pPr>
            <a:r>
              <a:rPr lang="es-ES" sz="1600" b="1" dirty="0" smtClean="0">
                <a:latin typeface="Times New Roman" panose="02020603050405020304" pitchFamily="18" charset="0"/>
                <a:cs typeface="Times New Roman" panose="02020603050405020304" pitchFamily="18" charset="0"/>
              </a:rPr>
              <a:t>Respuesta</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El suministro de servicios de emergencia y de asistencia pública durante o</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inmediatamente después de la ocurrencia de un desastre, con el propósito de salvar</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vidas, reducir los impactos a la salud, velar por la seguridad pública y satisfacer las</a:t>
            </a:r>
            <a:r>
              <a:rPr lang="es-ES" sz="1600" b="1"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necesidades básicas de subsistencia de la población afectada</a:t>
            </a:r>
            <a:r>
              <a:rPr lang="es-ES" sz="1600" dirty="0" smtClean="0">
                <a:latin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058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15</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5262979"/>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Marco Teórico – conceptos </a:t>
            </a:r>
            <a:r>
              <a:rPr lang="es-ES" sz="1600" b="1" dirty="0">
                <a:solidFill>
                  <a:srgbClr val="0000FF"/>
                </a:solidFill>
                <a:latin typeface="Times New Roman" panose="02020603050405020304" pitchFamily="18" charset="0"/>
                <a:cs typeface="Times New Roman" panose="02020603050405020304" pitchFamily="18" charset="0"/>
              </a:rPr>
              <a:t>m</a:t>
            </a:r>
            <a:r>
              <a:rPr lang="es-ES" sz="1600" b="1" dirty="0" smtClean="0">
                <a:solidFill>
                  <a:srgbClr val="0000FF"/>
                </a:solidFill>
                <a:latin typeface="Times New Roman" panose="02020603050405020304" pitchFamily="18" charset="0"/>
                <a:cs typeface="Times New Roman" panose="02020603050405020304" pitchFamily="18" charset="0"/>
              </a:rPr>
              <a:t>ás importantes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9"/>
            </a:pPr>
            <a:r>
              <a:rPr lang="es-ES_tradnl" sz="1600" b="1" dirty="0" smtClean="0">
                <a:latin typeface="Times New Roman" panose="02020603050405020304" pitchFamily="18" charset="0"/>
                <a:cs typeface="Times New Roman" panose="02020603050405020304" pitchFamily="18" charset="0"/>
              </a:rPr>
              <a:t>Sismo:</a:t>
            </a:r>
            <a:r>
              <a:rPr lang="es-ES" sz="1600" dirty="0" smtClean="0">
                <a:latin typeface="Times New Roman" panose="02020603050405020304" pitchFamily="18" charset="0"/>
                <a:cs typeface="Times New Roman" panose="02020603050405020304" pitchFamily="18" charset="0"/>
              </a:rPr>
              <a:t> Son movimientos </a:t>
            </a:r>
            <a:r>
              <a:rPr lang="es-ES" sz="1600" dirty="0">
                <a:latin typeface="Times New Roman" panose="02020603050405020304" pitchFamily="18" charset="0"/>
                <a:cs typeface="Times New Roman" panose="02020603050405020304" pitchFamily="18" charset="0"/>
              </a:rPr>
              <a:t>bruscos del terreno, como consecuencia de la liberación repentina de energía en el interior de la Tierra</a:t>
            </a:r>
            <a:r>
              <a:rPr lang="es-ES" sz="16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9"/>
            </a:pPr>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9"/>
            </a:pPr>
            <a:r>
              <a:rPr lang="es-ES" sz="1600" b="1" dirty="0" smtClean="0">
                <a:latin typeface="Times New Roman" panose="02020603050405020304" pitchFamily="18" charset="0"/>
                <a:cs typeface="Times New Roman" panose="02020603050405020304" pitchFamily="18" charset="0"/>
              </a:rPr>
              <a:t>Incendio</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Es un fuego de grandes proporciones que se desarrolla sin control, el cual puede presentarse de manera instantánea o gradual, pudiendo provocar pérdida de vidas humanas, daños materiales, interrupción de los procesos y afectación al medio </a:t>
            </a:r>
            <a:r>
              <a:rPr lang="es-ES" sz="1600" dirty="0" smtClean="0">
                <a:latin typeface="Times New Roman" panose="02020603050405020304" pitchFamily="18" charset="0"/>
                <a:cs typeface="Times New Roman" panose="02020603050405020304" pitchFamily="18" charset="0"/>
              </a:rPr>
              <a:t>ambiente.</a:t>
            </a:r>
          </a:p>
          <a:p>
            <a:pPr marL="342900" indent="-342900" algn="just">
              <a:buFont typeface="+mj-lt"/>
              <a:buAutoNum type="arabicPeriod" startAt="9"/>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9"/>
            </a:pPr>
            <a:r>
              <a:rPr lang="es-ES" sz="1600" b="1" dirty="0" smtClean="0">
                <a:latin typeface="Times New Roman" panose="02020603050405020304" pitchFamily="18" charset="0"/>
                <a:cs typeface="Times New Roman" panose="02020603050405020304" pitchFamily="18" charset="0"/>
              </a:rPr>
              <a:t>Continuidad del Negocio</a:t>
            </a:r>
            <a:r>
              <a:rPr lang="es-ES" sz="1600" dirty="0" smtClean="0">
                <a:latin typeface="Times New Roman" panose="02020603050405020304" pitchFamily="18" charset="0"/>
                <a:cs typeface="Times New Roman" panose="02020603050405020304" pitchFamily="18" charset="0"/>
              </a:rPr>
              <a:t>: Son </a:t>
            </a:r>
            <a:r>
              <a:rPr lang="es-ES" sz="1600" dirty="0">
                <a:latin typeface="Times New Roman" panose="02020603050405020304" pitchFamily="18" charset="0"/>
                <a:cs typeface="Times New Roman" panose="02020603050405020304" pitchFamily="18" charset="0"/>
              </a:rPr>
              <a:t>los procesos y procedimientos que una organización pone en marcha para garantizar que las funciones esenciales puedan continuar durante y después de un desastre. La planificación de la continuidad del negocio trata de evitar la interrupción de los servicios de misión crítica y restablecer el pleno funcionamiento de la forma más rápida y fácil que sea </a:t>
            </a:r>
            <a:r>
              <a:rPr lang="es-ES" sz="1600" dirty="0" smtClean="0">
                <a:latin typeface="Times New Roman" panose="02020603050405020304" pitchFamily="18" charset="0"/>
                <a:cs typeface="Times New Roman" panose="02020603050405020304" pitchFamily="18" charset="0"/>
              </a:rPr>
              <a:t>posible.</a:t>
            </a:r>
          </a:p>
          <a:p>
            <a:pPr marL="342900" indent="-342900" algn="just">
              <a:buFont typeface="+mj-lt"/>
              <a:buAutoNum type="arabicPeriod" startAt="9"/>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9"/>
            </a:pPr>
            <a:r>
              <a:rPr lang="es-ES" sz="1600" b="1" dirty="0" smtClean="0">
                <a:latin typeface="Times New Roman" panose="02020603050405020304" pitchFamily="18" charset="0"/>
                <a:cs typeface="Times New Roman" panose="02020603050405020304" pitchFamily="18" charset="0"/>
              </a:rPr>
              <a:t>Procedimiento de Seguridad</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Es la descripción de forma detallada cada una de las actividades que se deben seguir con relación a las políticas de seguridad emitidas a fin de cumplir de manera efectiva la protección de los activos</a:t>
            </a:r>
            <a:r>
              <a:rPr lang="es-ES" sz="16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9"/>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9"/>
            </a:pPr>
            <a:r>
              <a:rPr lang="es-ES" sz="1600" b="1" dirty="0">
                <a:latin typeface="Times New Roman" panose="02020603050405020304" pitchFamily="18" charset="0"/>
                <a:cs typeface="Times New Roman" panose="02020603050405020304" pitchFamily="18" charset="0"/>
              </a:rPr>
              <a:t>Área Segura</a:t>
            </a:r>
            <a:r>
              <a:rPr lang="es-ES" sz="1600" dirty="0">
                <a:latin typeface="Times New Roman" panose="02020603050405020304" pitchFamily="18" charset="0"/>
                <a:cs typeface="Times New Roman" panose="02020603050405020304" pitchFamily="18" charset="0"/>
              </a:rPr>
              <a:t>: Es el espacio físico que proporciona directa e indirectamente un ambiente confiable y tranquilo a la o las personas que hacen uso de éste</a:t>
            </a:r>
          </a:p>
        </p:txBody>
      </p:sp>
    </p:spTree>
    <p:extLst>
      <p:ext uri="{BB962C8B-B14F-4D97-AF65-F5344CB8AC3E}">
        <p14:creationId xmlns:p14="http://schemas.microsoft.com/office/powerpoint/2010/main" val="1477669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16</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905794"/>
            <a:ext cx="7949710" cy="3539430"/>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Marco Legal más relevante</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Constitución del Ecuador, 2008: </a:t>
            </a:r>
            <a:r>
              <a:rPr lang="es-ES_tradnl" sz="1600" b="1" u="sng" dirty="0" smtClean="0">
                <a:latin typeface="Times New Roman" panose="02020603050405020304" pitchFamily="18" charset="0"/>
                <a:cs typeface="Times New Roman" panose="02020603050405020304" pitchFamily="18" charset="0"/>
              </a:rPr>
              <a:t>Art. 389 </a:t>
            </a:r>
            <a:r>
              <a:rPr lang="es-ES" sz="1600" dirty="0">
                <a:latin typeface="Times New Roman" panose="02020603050405020304" pitchFamily="18" charset="0"/>
                <a:cs typeface="Times New Roman" panose="02020603050405020304" pitchFamily="18" charset="0"/>
              </a:rPr>
              <a:t>El Estado protegerá a las personas, las colectividades y la naturaleza frente a los efectos negativos de los desastres de origen natural o antrópico mediante la prevención ante el riesgo, la mitigación de desastres, la recuperación y mejoramiento de las condiciones sociales, económicas y ambientales, con el objetivo de minimizar la condición de </a:t>
            </a:r>
            <a:r>
              <a:rPr lang="es-ES" sz="1600" dirty="0" smtClean="0">
                <a:latin typeface="Times New Roman" panose="02020603050405020304" pitchFamily="18" charset="0"/>
                <a:cs typeface="Times New Roman" panose="02020603050405020304" pitchFamily="18" charset="0"/>
              </a:rPr>
              <a:t>vulnerabilidad.</a:t>
            </a:r>
          </a:p>
          <a:p>
            <a:pPr marL="342900" indent="-342900" algn="just">
              <a:buFont typeface="+mj-lt"/>
              <a:buAutoNum type="arabicPeriod"/>
            </a:pPr>
            <a:endParaRPr lang="es-ES" sz="16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b="1" dirty="0" smtClean="0">
                <a:latin typeface="Times New Roman" panose="02020603050405020304" pitchFamily="18" charset="0"/>
                <a:cs typeface="Times New Roman" panose="02020603050405020304" pitchFamily="18" charset="0"/>
              </a:rPr>
              <a:t>Ley de Seguridad Pública y del Estado, 2009</a:t>
            </a:r>
            <a:r>
              <a:rPr lang="es-ES" sz="1600" dirty="0" smtClean="0">
                <a:latin typeface="Times New Roman" panose="02020603050405020304" pitchFamily="18" charset="0"/>
                <a:cs typeface="Times New Roman" panose="02020603050405020304" pitchFamily="18" charset="0"/>
              </a:rPr>
              <a:t>: </a:t>
            </a:r>
            <a:r>
              <a:rPr lang="es-ES" sz="1600" b="1" u="sng" dirty="0" smtClean="0">
                <a:latin typeface="Times New Roman" panose="02020603050405020304" pitchFamily="18" charset="0"/>
                <a:cs typeface="Times New Roman" panose="02020603050405020304" pitchFamily="18" charset="0"/>
              </a:rPr>
              <a:t>Art. 11</a:t>
            </a:r>
            <a:r>
              <a:rPr lang="es-ES" sz="1600" dirty="0" smtClean="0">
                <a:latin typeface="Times New Roman" panose="02020603050405020304" pitchFamily="18" charset="0"/>
                <a:cs typeface="Times New Roman" panose="02020603050405020304" pitchFamily="18" charset="0"/>
              </a:rPr>
              <a:t>, item d) </a:t>
            </a:r>
            <a:r>
              <a:rPr lang="es-ES" sz="1600" dirty="0">
                <a:latin typeface="Times New Roman" panose="02020603050405020304" pitchFamily="18" charset="0"/>
                <a:cs typeface="Times New Roman" panose="02020603050405020304" pitchFamily="18" charset="0"/>
              </a:rPr>
              <a:t>de la gestión de riesgos.- la prevención y las medidas para contrarrestar, reducir y mitigar los riesgos de origen natural y antrópico o para reducir la vulnerabilidad, corresponden a las entidades públicas y privadas, nacionales, regionales y locales. La rectoría la ejercerá el estado a través de la </a:t>
            </a:r>
            <a:r>
              <a:rPr lang="es-ES" sz="1600" dirty="0" smtClean="0">
                <a:latin typeface="Times New Roman" panose="02020603050405020304" pitchFamily="18" charset="0"/>
                <a:cs typeface="Times New Roman" panose="02020603050405020304" pitchFamily="18" charset="0"/>
              </a:rPr>
              <a:t>Secretaría Nacional de Gestión de Riesgos.</a:t>
            </a:r>
          </a:p>
          <a:p>
            <a:pPr algn="just"/>
            <a:endParaRPr lang="es-E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259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17</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5539978"/>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Marco Legal más relevante</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4"/>
            </a:pPr>
            <a:r>
              <a:rPr lang="es-ES" sz="1600" b="1" dirty="0" smtClean="0">
                <a:latin typeface="Times New Roman" panose="02020603050405020304" pitchFamily="18" charset="0"/>
                <a:cs typeface="Times New Roman" panose="02020603050405020304" pitchFamily="18" charset="0"/>
              </a:rPr>
              <a:t>Reglamento de Prevención Mitigación y Protección Contra Incendios</a:t>
            </a:r>
            <a:r>
              <a:rPr lang="es-ES_tradnl" sz="1600" b="1" dirty="0" smtClean="0">
                <a:latin typeface="Times New Roman" panose="02020603050405020304" pitchFamily="18" charset="0"/>
                <a:cs typeface="Times New Roman" panose="02020603050405020304" pitchFamily="18" charset="0"/>
              </a:rPr>
              <a:t>, 2009:</a:t>
            </a:r>
          </a:p>
          <a:p>
            <a:pPr marL="630238" indent="-274638" algn="just">
              <a:buFont typeface="Courier New" panose="02070309020205020404" pitchFamily="49" charset="0"/>
              <a:buChar char="o"/>
            </a:pPr>
            <a:r>
              <a:rPr lang="es-ES_tradnl" sz="1400" b="1" u="sng" dirty="0" smtClean="0">
                <a:latin typeface="Times New Roman" panose="02020603050405020304" pitchFamily="18" charset="0"/>
                <a:cs typeface="Times New Roman" panose="02020603050405020304" pitchFamily="18" charset="0"/>
              </a:rPr>
              <a:t>Art. 1 </a:t>
            </a:r>
            <a:r>
              <a:rPr lang="es-EC" sz="1400" dirty="0">
                <a:latin typeface="Times New Roman" panose="02020603050405020304" pitchFamily="18" charset="0"/>
                <a:cs typeface="Times New Roman" panose="02020603050405020304" pitchFamily="18" charset="0"/>
              </a:rPr>
              <a:t>Las disposiciones del Reglamento de Prevención, Mitigación y Protección Contra Incendios, serán aplicadas en todo el territorio nacional, para los proyectos arquitectónicos y de ingeniería, en edificaciones a construirse, así como la modificación, ampliación, remodelación de las ya existentes, sean públicas, privadas o </a:t>
            </a:r>
            <a:r>
              <a:rPr lang="es-EC" sz="1400" dirty="0" smtClean="0">
                <a:latin typeface="Times New Roman" panose="02020603050405020304" pitchFamily="18" charset="0"/>
                <a:cs typeface="Times New Roman" panose="02020603050405020304" pitchFamily="18" charset="0"/>
              </a:rPr>
              <a:t>mixtas…</a:t>
            </a:r>
          </a:p>
          <a:p>
            <a:pPr marL="630238" indent="-274638" algn="just">
              <a:buFont typeface="Courier New" panose="02070309020205020404" pitchFamily="49" charset="0"/>
              <a:buChar char="o"/>
            </a:pPr>
            <a:r>
              <a:rPr lang="es-EC" sz="1400" b="1" u="sng" dirty="0">
                <a:latin typeface="Times New Roman" panose="02020603050405020304" pitchFamily="18" charset="0"/>
                <a:cs typeface="Times New Roman" panose="02020603050405020304" pitchFamily="18" charset="0"/>
              </a:rPr>
              <a:t>Art. </a:t>
            </a:r>
            <a:r>
              <a:rPr lang="es-EC" sz="1400" b="1" u="sng" dirty="0" smtClean="0">
                <a:latin typeface="Times New Roman" panose="02020603050405020304" pitchFamily="18" charset="0"/>
                <a:cs typeface="Times New Roman" panose="02020603050405020304" pitchFamily="18" charset="0"/>
              </a:rPr>
              <a:t>14 </a:t>
            </a:r>
            <a:r>
              <a:rPr lang="es-EC" sz="1400" dirty="0">
                <a:latin typeface="Times New Roman" panose="02020603050405020304" pitchFamily="18" charset="0"/>
                <a:cs typeface="Times New Roman" panose="02020603050405020304" pitchFamily="18" charset="0"/>
              </a:rPr>
              <a:t>Los conductos de escaleras consideradas únicamente de escape deben estar completamente cerrados, sin ventanas ni orificios…..</a:t>
            </a:r>
            <a:endParaRPr lang="es-EC" sz="14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b="1" u="sng" dirty="0" smtClean="0">
                <a:latin typeface="Times New Roman" panose="02020603050405020304" pitchFamily="18" charset="0"/>
                <a:cs typeface="Times New Roman" panose="02020603050405020304" pitchFamily="18" charset="0"/>
              </a:rPr>
              <a:t>Art. 20 </a:t>
            </a:r>
            <a:r>
              <a:rPr lang="es-EC" sz="1400" dirty="0">
                <a:latin typeface="Times New Roman" panose="02020603050405020304" pitchFamily="18" charset="0"/>
                <a:cs typeface="Times New Roman" panose="02020603050405020304" pitchFamily="18" charset="0"/>
              </a:rPr>
              <a:t>Se debe proveer de un mantenimiento preventivo adecuado para garantizar la confiabilidad del método de evacuación seleccionado, en todo momento las instalaciones en las cuales sea necesario mantener las salidas, deben contar con el personal capacitado para conducir a los ocupantes desde el área de peligro inmediato hacia un lugar seguro en caso de </a:t>
            </a:r>
            <a:r>
              <a:rPr lang="es-EC" sz="1400" dirty="0" smtClean="0">
                <a:latin typeface="Times New Roman" panose="02020603050405020304" pitchFamily="18" charset="0"/>
                <a:cs typeface="Times New Roman" panose="02020603050405020304" pitchFamily="18" charset="0"/>
              </a:rPr>
              <a:t>incendio.</a:t>
            </a:r>
          </a:p>
          <a:p>
            <a:pPr marL="630238" indent="-274638" algn="just">
              <a:buFont typeface="Courier New" panose="02070309020205020404" pitchFamily="49" charset="0"/>
              <a:buChar char="o"/>
            </a:pPr>
            <a:r>
              <a:rPr lang="es-EC" sz="1400" b="1" u="sng" dirty="0">
                <a:latin typeface="Times New Roman" panose="02020603050405020304" pitchFamily="18" charset="0"/>
                <a:cs typeface="Times New Roman" panose="02020603050405020304" pitchFamily="18" charset="0"/>
              </a:rPr>
              <a:t>Art. </a:t>
            </a:r>
            <a:r>
              <a:rPr lang="es-EC" sz="1400" b="1" u="sng" dirty="0" smtClean="0">
                <a:latin typeface="Times New Roman" panose="02020603050405020304" pitchFamily="18" charset="0"/>
                <a:cs typeface="Times New Roman" panose="02020603050405020304" pitchFamily="18" charset="0"/>
              </a:rPr>
              <a:t>26</a:t>
            </a:r>
            <a:r>
              <a:rPr lang="es-EC" sz="1400" b="1" dirty="0" smtClean="0">
                <a:latin typeface="Times New Roman" panose="02020603050405020304" pitchFamily="18" charset="0"/>
                <a:cs typeface="Times New Roman" panose="02020603050405020304" pitchFamily="18" charset="0"/>
              </a:rPr>
              <a:t> </a:t>
            </a:r>
            <a:r>
              <a:rPr lang="es-EC" sz="1400" dirty="0">
                <a:latin typeface="Times New Roman" panose="02020603050405020304" pitchFamily="18" charset="0"/>
                <a:cs typeface="Times New Roman" panose="02020603050405020304" pitchFamily="18" charset="0"/>
              </a:rPr>
              <a:t>El alumbrado de señalización, debe indicar de modo permanente la situación de puertas, pasillos, escaleras, el número del piso y salidas de los locales durante el tiempo que permanezcan con </a:t>
            </a:r>
            <a:r>
              <a:rPr lang="es-EC" sz="1400" dirty="0" smtClean="0">
                <a:latin typeface="Times New Roman" panose="02020603050405020304" pitchFamily="18" charset="0"/>
                <a:cs typeface="Times New Roman" panose="02020603050405020304" pitchFamily="18" charset="0"/>
              </a:rPr>
              <a:t>público….</a:t>
            </a:r>
          </a:p>
          <a:p>
            <a:pPr marL="630238" indent="-274638" algn="just">
              <a:buFont typeface="Courier New" panose="02070309020205020404" pitchFamily="49" charset="0"/>
              <a:buChar char="o"/>
            </a:pPr>
            <a:r>
              <a:rPr lang="es-EC" sz="1400" b="1" u="sng" dirty="0">
                <a:latin typeface="Times New Roman" panose="02020603050405020304" pitchFamily="18" charset="0"/>
                <a:cs typeface="Times New Roman" panose="02020603050405020304" pitchFamily="18" charset="0"/>
              </a:rPr>
              <a:t>Art. </a:t>
            </a:r>
            <a:r>
              <a:rPr lang="es-EC" sz="1400" b="1" u="sng" dirty="0" smtClean="0">
                <a:latin typeface="Times New Roman" panose="02020603050405020304" pitchFamily="18" charset="0"/>
                <a:cs typeface="Times New Roman" panose="02020603050405020304" pitchFamily="18" charset="0"/>
              </a:rPr>
              <a:t>114</a:t>
            </a:r>
            <a:r>
              <a:rPr lang="es-EC" sz="1400" b="1" dirty="0" smtClean="0">
                <a:latin typeface="Times New Roman" panose="02020603050405020304" pitchFamily="18" charset="0"/>
                <a:cs typeface="Times New Roman" panose="02020603050405020304" pitchFamily="18" charset="0"/>
              </a:rPr>
              <a:t> </a:t>
            </a:r>
            <a:r>
              <a:rPr lang="es-EC" sz="1400" dirty="0">
                <a:latin typeface="Times New Roman" panose="02020603050405020304" pitchFamily="18" charset="0"/>
                <a:cs typeface="Times New Roman" panose="02020603050405020304" pitchFamily="18" charset="0"/>
              </a:rPr>
              <a:t>Todo edificio público o lugar cerrado que se use como punto de reunión de personas, debe contar con un sistema de detección, alarmas contra incendios, extintores portátiles, sistemas contra incendios, y, de requerirse los accionados en forma automática a través de fuentes alternas eléctricas de respaldo, sistemas de ventilación, equipos necesarios para la prevención y el combate de </a:t>
            </a:r>
            <a:r>
              <a:rPr lang="es-EC" sz="1400" dirty="0" smtClean="0">
                <a:latin typeface="Times New Roman" panose="02020603050405020304" pitchFamily="18" charset="0"/>
                <a:cs typeface="Times New Roman" panose="02020603050405020304" pitchFamily="18" charset="0"/>
              </a:rPr>
              <a:t>incendios….</a:t>
            </a:r>
          </a:p>
          <a:p>
            <a:pPr marL="630238" indent="-274638" algn="just">
              <a:buFont typeface="Courier New" panose="02070309020205020404" pitchFamily="49" charset="0"/>
              <a:buChar char="o"/>
            </a:pPr>
            <a:r>
              <a:rPr lang="es-EC" sz="1400" b="1" u="sng" dirty="0">
                <a:latin typeface="Times New Roman" panose="02020603050405020304" pitchFamily="18" charset="0"/>
                <a:cs typeface="Times New Roman" panose="02020603050405020304" pitchFamily="18" charset="0"/>
              </a:rPr>
              <a:t>Art. </a:t>
            </a:r>
            <a:r>
              <a:rPr lang="es-EC" sz="1400" b="1" u="sng" dirty="0" smtClean="0">
                <a:latin typeface="Times New Roman" panose="02020603050405020304" pitchFamily="18" charset="0"/>
                <a:cs typeface="Times New Roman" panose="02020603050405020304" pitchFamily="18" charset="0"/>
              </a:rPr>
              <a:t>169</a:t>
            </a:r>
            <a:r>
              <a:rPr lang="es-EC" sz="1400" b="1" dirty="0">
                <a:latin typeface="Times New Roman" panose="02020603050405020304" pitchFamily="18" charset="0"/>
                <a:cs typeface="Times New Roman" panose="02020603050405020304" pitchFamily="18" charset="0"/>
              </a:rPr>
              <a:t> </a:t>
            </a:r>
            <a:r>
              <a:rPr lang="es-EC" sz="1400" dirty="0" smtClean="0">
                <a:latin typeface="Times New Roman" panose="02020603050405020304" pitchFamily="18" charset="0"/>
                <a:cs typeface="Times New Roman" panose="02020603050405020304" pitchFamily="18" charset="0"/>
              </a:rPr>
              <a:t>Las </a:t>
            </a:r>
            <a:r>
              <a:rPr lang="es-EC" sz="1400" dirty="0">
                <a:latin typeface="Times New Roman" panose="02020603050405020304" pitchFamily="18" charset="0"/>
                <a:cs typeface="Times New Roman" panose="02020603050405020304" pitchFamily="18" charset="0"/>
              </a:rPr>
              <a:t>instituciones y entidades con un número superior a 20 empleados, deben organizar una BRIGADA CONTRA INCENDIOS, la misma que debe estar periódicamente entrenada para evacuación y combate de incendios dentro de las zonas de </a:t>
            </a:r>
            <a:r>
              <a:rPr lang="es-EC" sz="1400" dirty="0" smtClean="0">
                <a:latin typeface="Times New Roman" panose="02020603050405020304" pitchFamily="18" charset="0"/>
                <a:cs typeface="Times New Roman" panose="02020603050405020304" pitchFamily="18" charset="0"/>
              </a:rPr>
              <a:t>trabajo</a:t>
            </a:r>
            <a:r>
              <a:rPr lang="es-ES" sz="1400" dirty="0">
                <a:latin typeface="Times New Roman" panose="02020603050405020304" pitchFamily="18" charset="0"/>
                <a:cs typeface="Times New Roman" panose="02020603050405020304" pitchFamily="18" charset="0"/>
              </a:rPr>
              <a:t>.</a:t>
            </a:r>
            <a:endParaRPr lang="es-ES"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112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18</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2062103"/>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Marco Legal más relevante</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5"/>
            </a:pPr>
            <a:r>
              <a:rPr lang="es-ES" sz="1600" b="1" dirty="0" smtClean="0">
                <a:latin typeface="Times New Roman" panose="02020603050405020304" pitchFamily="18" charset="0"/>
                <a:cs typeface="Times New Roman" panose="02020603050405020304" pitchFamily="18" charset="0"/>
              </a:rPr>
              <a:t>Norma INEN 2067, Requisitos - Vidrios de Seguridad para </a:t>
            </a:r>
            <a:r>
              <a:rPr lang="es-ES" sz="1600" b="1" dirty="0">
                <a:latin typeface="Times New Roman" panose="02020603050405020304" pitchFamily="18" charset="0"/>
                <a:cs typeface="Times New Roman" panose="02020603050405020304" pitchFamily="18" charset="0"/>
              </a:rPr>
              <a:t>e</a:t>
            </a:r>
            <a:r>
              <a:rPr lang="es-ES" sz="1600" b="1" dirty="0" smtClean="0">
                <a:latin typeface="Times New Roman" panose="02020603050405020304" pitchFamily="18" charset="0"/>
                <a:cs typeface="Times New Roman" panose="02020603050405020304" pitchFamily="18" charset="0"/>
              </a:rPr>
              <a:t>dificaciones, 1996</a:t>
            </a:r>
            <a:r>
              <a:rPr lang="es-ES_tradnl" sz="1600" b="1" dirty="0" smtClean="0">
                <a:latin typeface="Times New Roman" panose="02020603050405020304" pitchFamily="18" charset="0"/>
                <a:cs typeface="Times New Roman" panose="02020603050405020304" pitchFamily="18" charset="0"/>
              </a:rPr>
              <a:t>:</a:t>
            </a:r>
          </a:p>
          <a:p>
            <a:pPr marL="630238" indent="-274638" algn="just">
              <a:buFont typeface="Courier New" panose="02070309020205020404" pitchFamily="49" charset="0"/>
              <a:buChar char="o"/>
            </a:pPr>
            <a:r>
              <a:rPr lang="es-ES_tradnl" sz="1600" b="1" u="sng" dirty="0" smtClean="0">
                <a:latin typeface="Times New Roman" panose="02020603050405020304" pitchFamily="18" charset="0"/>
                <a:cs typeface="Times New Roman" panose="02020603050405020304" pitchFamily="18" charset="0"/>
              </a:rPr>
              <a:t>5 Disposiciones Generales: Item 5.2.2 </a:t>
            </a:r>
            <a:r>
              <a:rPr lang="es-EC" sz="1600" dirty="0">
                <a:latin typeface="Times New Roman" panose="02020603050405020304" pitchFamily="18" charset="0"/>
                <a:cs typeface="Times New Roman" panose="02020603050405020304" pitchFamily="18" charset="0"/>
              </a:rPr>
              <a:t>en caso de rotura, la pieza entera debe romperse en innumerables pedazos granulares disminuyendo el riesgo de cortaduras </a:t>
            </a:r>
            <a:r>
              <a:rPr lang="es-EC" sz="1600" dirty="0" smtClean="0">
                <a:latin typeface="Times New Roman" panose="02020603050405020304" pitchFamily="18" charset="0"/>
                <a:cs typeface="Times New Roman" panose="02020603050405020304" pitchFamily="18" charset="0"/>
              </a:rPr>
              <a:t>profundas</a:t>
            </a:r>
            <a:r>
              <a:rPr lang="es-ES" sz="1600" dirty="0" smtClean="0">
                <a:latin typeface="Times New Roman" panose="02020603050405020304" pitchFamily="18" charset="0"/>
                <a:cs typeface="Times New Roman" panose="02020603050405020304" pitchFamily="18" charset="0"/>
              </a:rPr>
              <a:t>.</a:t>
            </a:r>
          </a:p>
          <a:p>
            <a:pPr marL="630238" indent="-274638" algn="just">
              <a:buFont typeface="Courier New" panose="02070309020205020404" pitchFamily="49" charset="0"/>
              <a:buChar char="o"/>
            </a:pPr>
            <a:endParaRPr lang="es-EC" sz="16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6"/>
            </a:pPr>
            <a:r>
              <a:rPr lang="es-ES" sz="1600" b="1" dirty="0">
                <a:latin typeface="Times New Roman" panose="02020603050405020304" pitchFamily="18" charset="0"/>
                <a:cs typeface="Times New Roman" panose="02020603050405020304" pitchFamily="18" charset="0"/>
              </a:rPr>
              <a:t>Norma </a:t>
            </a:r>
            <a:r>
              <a:rPr lang="es-ES" sz="1600" b="1" dirty="0" smtClean="0">
                <a:latin typeface="Times New Roman" panose="02020603050405020304" pitchFamily="18" charset="0"/>
                <a:cs typeface="Times New Roman" panose="02020603050405020304" pitchFamily="18" charset="0"/>
              </a:rPr>
              <a:t>Técnica NTE 21: Señalización y Requisitos</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71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19</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736320"/>
            <a:ext cx="7949710" cy="4770537"/>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Nivel y Tipo:</a:t>
            </a:r>
          </a:p>
          <a:p>
            <a:pPr algn="just"/>
            <a:endParaRPr lang="es-ES" sz="1600" b="1" dirty="0">
              <a:solidFill>
                <a:srgbClr val="0000FF"/>
              </a:solidFill>
              <a:latin typeface="Times New Roman" panose="02020603050405020304" pitchFamily="18" charset="0"/>
              <a:cs typeface="Times New Roman" panose="02020603050405020304" pitchFamily="18" charset="0"/>
            </a:endParaRPr>
          </a:p>
          <a:p>
            <a:pPr algn="just"/>
            <a:endParaRPr lang="es-ES" sz="1600" b="1" dirty="0" smtClean="0">
              <a:solidFill>
                <a:srgbClr val="0000FF"/>
              </a:solidFill>
              <a:latin typeface="Times New Roman" panose="02020603050405020304" pitchFamily="18" charset="0"/>
              <a:cs typeface="Times New Roman" panose="02020603050405020304" pitchFamily="18" charset="0"/>
            </a:endParaRPr>
          </a:p>
          <a:p>
            <a:pPr algn="just"/>
            <a:endParaRPr lang="es-ES" sz="1600" b="1" dirty="0" smtClean="0">
              <a:solidFill>
                <a:srgbClr val="0000FF"/>
              </a:solidFill>
              <a:latin typeface="Times New Roman" panose="02020603050405020304" pitchFamily="18" charset="0"/>
              <a:cs typeface="Times New Roman" panose="02020603050405020304" pitchFamily="18" charset="0"/>
            </a:endParaRPr>
          </a:p>
          <a:p>
            <a:pPr algn="just"/>
            <a:endParaRPr lang="es-ES" sz="1600" b="1" dirty="0">
              <a:solidFill>
                <a:srgbClr val="0000FF"/>
              </a:solidFill>
              <a:latin typeface="Times New Roman" panose="02020603050405020304" pitchFamily="18" charset="0"/>
              <a:cs typeface="Times New Roman" panose="02020603050405020304" pitchFamily="18" charset="0"/>
            </a:endParaRPr>
          </a:p>
          <a:p>
            <a:pPr algn="just"/>
            <a:r>
              <a:rPr lang="es-ES" sz="1600" b="1" dirty="0" smtClean="0">
                <a:solidFill>
                  <a:srgbClr val="0000FF"/>
                </a:solidFill>
                <a:latin typeface="Times New Roman" panose="02020603050405020304" pitchFamily="18" charset="0"/>
                <a:cs typeface="Times New Roman" panose="02020603050405020304" pitchFamily="18" charset="0"/>
              </a:rPr>
              <a:t>Herramientas de Investigación:</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C" sz="1600" b="1" dirty="0" smtClean="0">
                <a:latin typeface="Times New Roman" panose="02020603050405020304" pitchFamily="18" charset="0"/>
                <a:cs typeface="Times New Roman" panose="02020603050405020304" pitchFamily="18" charset="0"/>
              </a:rPr>
              <a:t>Encuesta de Seguridad: </a:t>
            </a:r>
            <a:r>
              <a:rPr lang="es-EC" sz="1600" dirty="0" smtClean="0">
                <a:latin typeface="Times New Roman" panose="02020603050405020304" pitchFamily="18" charset="0"/>
                <a:cs typeface="Times New Roman" panose="02020603050405020304" pitchFamily="18" charset="0"/>
              </a:rPr>
              <a:t>Obj. -Determinar </a:t>
            </a:r>
            <a:r>
              <a:rPr lang="es-EC" sz="1600" dirty="0">
                <a:latin typeface="Times New Roman" panose="02020603050405020304" pitchFamily="18" charset="0"/>
                <a:cs typeface="Times New Roman" panose="02020603050405020304" pitchFamily="18" charset="0"/>
              </a:rPr>
              <a:t>el nivel de seguridad  y de respuesta que tiene el personal de Baker Hughes frente a un incendio y a un sismo dentro de las oficinas y del edificio La </a:t>
            </a:r>
            <a:r>
              <a:rPr lang="es-EC" sz="1600" dirty="0" smtClean="0">
                <a:latin typeface="Times New Roman" panose="02020603050405020304" pitchFamily="18" charset="0"/>
                <a:cs typeface="Times New Roman" panose="02020603050405020304" pitchFamily="18" charset="0"/>
              </a:rPr>
              <a:t>Previsora.</a:t>
            </a:r>
          </a:p>
          <a:p>
            <a:pPr marL="342900" indent="-342900" algn="just">
              <a:buFont typeface="+mj-lt"/>
              <a:buAutoNum type="arabicPeriod"/>
            </a:pPr>
            <a:r>
              <a:rPr lang="es-EC" sz="1600" b="1" dirty="0" smtClean="0">
                <a:latin typeface="Times New Roman" panose="02020603050405020304" pitchFamily="18" charset="0"/>
                <a:cs typeface="Times New Roman" panose="02020603050405020304" pitchFamily="18" charset="0"/>
              </a:rPr>
              <a:t>Lista de Chequeo: </a:t>
            </a:r>
            <a:r>
              <a:rPr lang="es-EC" sz="1600" dirty="0" smtClean="0">
                <a:latin typeface="Times New Roman" panose="02020603050405020304" pitchFamily="18" charset="0"/>
                <a:cs typeface="Times New Roman" panose="02020603050405020304" pitchFamily="18" charset="0"/>
              </a:rPr>
              <a:t>Obj.- Sacar una radiografía sobre la situación de seguridad actual en las oficinas de BHI y edificio la Previsora, conjuntamente con sus recursos – Registro Fotográfico</a:t>
            </a:r>
          </a:p>
          <a:p>
            <a:pPr marL="342900" indent="-342900" algn="just">
              <a:buFont typeface="+mj-lt"/>
              <a:buAutoNum type="arabicPeriod"/>
            </a:pPr>
            <a:r>
              <a:rPr lang="es-EC" sz="1600" b="1" dirty="0" smtClean="0">
                <a:latin typeface="Times New Roman" panose="02020603050405020304" pitchFamily="18" charset="0"/>
                <a:cs typeface="Times New Roman" panose="02020603050405020304" pitchFamily="18" charset="0"/>
              </a:rPr>
              <a:t>Análisis de riesgos – Método MOSLER</a:t>
            </a:r>
            <a:r>
              <a:rPr lang="es-EC" sz="1600" dirty="0" smtClean="0">
                <a:latin typeface="Times New Roman" panose="02020603050405020304" pitchFamily="18" charset="0"/>
                <a:cs typeface="Times New Roman" panose="02020603050405020304" pitchFamily="18" charset="0"/>
              </a:rPr>
              <a:t>: Obj.- Determinar los riesgos naturales y antrópicos en escenarios exteriores e interiores de las oficinas y edificio la previsora. Se apalancó con una cámara foto térmica para mejorar el criterio. </a:t>
            </a:r>
          </a:p>
          <a:p>
            <a:pPr marL="342900" indent="-342900" algn="just">
              <a:buFont typeface="+mj-lt"/>
              <a:buAutoNum type="arabicPeriod"/>
            </a:pPr>
            <a:r>
              <a:rPr lang="es-EC" sz="1600" b="1" dirty="0" smtClean="0">
                <a:latin typeface="Times New Roman" panose="02020603050405020304" pitchFamily="18" charset="0"/>
                <a:cs typeface="Times New Roman" panose="02020603050405020304" pitchFamily="18" charset="0"/>
              </a:rPr>
              <a:t>Método Simplificado de evaluación de riesgos de Incendio – MESERI</a:t>
            </a:r>
            <a:r>
              <a:rPr lang="es-EC" sz="1600" dirty="0" smtClean="0">
                <a:latin typeface="Times New Roman" panose="02020603050405020304" pitchFamily="18" charset="0"/>
                <a:cs typeface="Times New Roman" panose="02020603050405020304" pitchFamily="18" charset="0"/>
              </a:rPr>
              <a:t>: Obj.- Determinar de manera más objetiva el riesgo de incendio dentro de las oficinas de BHI, contemplando los factores propios de las instalaciones y los factores de protección</a:t>
            </a:r>
          </a:p>
        </p:txBody>
      </p:sp>
      <p:sp>
        <p:nvSpPr>
          <p:cNvPr id="2" name="Line Callout 1 1"/>
          <p:cNvSpPr/>
          <p:nvPr/>
        </p:nvSpPr>
        <p:spPr>
          <a:xfrm>
            <a:off x="2555776" y="1211403"/>
            <a:ext cx="5760640" cy="1404281"/>
          </a:xfrm>
          <a:prstGeom prst="borderCallout1">
            <a:avLst>
              <a:gd name="adj1" fmla="val 51113"/>
              <a:gd name="adj2" fmla="val -263"/>
              <a:gd name="adj3" fmla="val 51300"/>
              <a:gd name="adj4" fmla="val -1249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83768" y="1197004"/>
            <a:ext cx="5832648" cy="1195495"/>
          </a:xfrm>
          <a:prstGeom prst="rect">
            <a:avLst/>
          </a:prstGeom>
          <a:noFill/>
        </p:spPr>
        <p:txBody>
          <a:bodyPr wrap="square" rtlCol="0">
            <a:spAutoFit/>
          </a:bodyPr>
          <a:lstStyle/>
          <a:p>
            <a:pPr algn="just"/>
            <a:r>
              <a:rPr lang="es-EC" sz="1100" b="1" dirty="0">
                <a:solidFill>
                  <a:srgbClr val="FFFF00"/>
                </a:solidFill>
                <a:latin typeface="Times New Roman" panose="02020603050405020304" pitchFamily="18" charset="0"/>
                <a:cs typeface="Times New Roman" panose="02020603050405020304" pitchFamily="18" charset="0"/>
              </a:rPr>
              <a:t>Investigación </a:t>
            </a:r>
            <a:r>
              <a:rPr lang="es-EC" sz="1100" b="1" dirty="0" smtClean="0">
                <a:solidFill>
                  <a:srgbClr val="FFFF00"/>
                </a:solidFill>
                <a:latin typeface="Times New Roman" panose="02020603050405020304" pitchFamily="18" charset="0"/>
                <a:cs typeface="Times New Roman" panose="02020603050405020304" pitchFamily="18" charset="0"/>
              </a:rPr>
              <a:t>cualitativa</a:t>
            </a:r>
            <a:r>
              <a:rPr lang="es-EC" sz="1100" dirty="0">
                <a:solidFill>
                  <a:schemeClr val="bg1"/>
                </a:solidFill>
                <a:latin typeface="Times New Roman" panose="02020603050405020304" pitchFamily="18" charset="0"/>
                <a:cs typeface="Times New Roman" panose="02020603050405020304" pitchFamily="18" charset="0"/>
              </a:rPr>
              <a:t>-</a:t>
            </a:r>
            <a:r>
              <a:rPr lang="es-EC" sz="1100" dirty="0" smtClean="0">
                <a:solidFill>
                  <a:schemeClr val="bg1"/>
                </a:solidFill>
                <a:latin typeface="Times New Roman" panose="02020603050405020304" pitchFamily="18" charset="0"/>
                <a:cs typeface="Times New Roman" panose="02020603050405020304" pitchFamily="18" charset="0"/>
              </a:rPr>
              <a:t> Se interpretó </a:t>
            </a:r>
            <a:r>
              <a:rPr lang="es-EC" sz="1100" dirty="0">
                <a:solidFill>
                  <a:schemeClr val="bg1"/>
                </a:solidFill>
                <a:latin typeface="Times New Roman" panose="02020603050405020304" pitchFamily="18" charset="0"/>
                <a:cs typeface="Times New Roman" panose="02020603050405020304" pitchFamily="18" charset="0"/>
              </a:rPr>
              <a:t>el problema planteado, </a:t>
            </a:r>
            <a:r>
              <a:rPr lang="es-EC" sz="1100" dirty="0" smtClean="0">
                <a:solidFill>
                  <a:schemeClr val="bg1"/>
                </a:solidFill>
                <a:latin typeface="Times New Roman" panose="02020603050405020304" pitchFamily="18" charset="0"/>
                <a:cs typeface="Times New Roman" panose="02020603050405020304" pitchFamily="18" charset="0"/>
              </a:rPr>
              <a:t>analizó </a:t>
            </a:r>
            <a:r>
              <a:rPr lang="es-EC" sz="1100" dirty="0">
                <a:solidFill>
                  <a:schemeClr val="bg1"/>
                </a:solidFill>
                <a:latin typeface="Times New Roman" panose="02020603050405020304" pitchFamily="18" charset="0"/>
                <a:cs typeface="Times New Roman" panose="02020603050405020304" pitchFamily="18" charset="0"/>
              </a:rPr>
              <a:t>sus detalles y las condiciones de seguridad en las que se vive dentro de las oficinas de </a:t>
            </a:r>
            <a:r>
              <a:rPr lang="es-EC" sz="1100" dirty="0" smtClean="0">
                <a:solidFill>
                  <a:schemeClr val="bg1"/>
                </a:solidFill>
                <a:latin typeface="Times New Roman" panose="02020603050405020304" pitchFamily="18" charset="0"/>
                <a:cs typeface="Times New Roman" panose="02020603050405020304" pitchFamily="18" charset="0"/>
              </a:rPr>
              <a:t>BHI y dentro del edificio y</a:t>
            </a:r>
            <a:r>
              <a:rPr lang="es-EC" sz="1100" b="1" dirty="0" smtClean="0">
                <a:solidFill>
                  <a:srgbClr val="FFFF00"/>
                </a:solidFill>
                <a:latin typeface="Times New Roman" panose="02020603050405020304" pitchFamily="18" charset="0"/>
                <a:cs typeface="Times New Roman" panose="02020603050405020304" pitchFamily="18" charset="0"/>
              </a:rPr>
              <a:t> </a:t>
            </a:r>
            <a:r>
              <a:rPr lang="es-EC" sz="1100" dirty="0" smtClean="0">
                <a:solidFill>
                  <a:schemeClr val="bg1"/>
                </a:solidFill>
                <a:latin typeface="Times New Roman" panose="02020603050405020304" pitchFamily="18" charset="0"/>
                <a:cs typeface="Times New Roman" panose="02020603050405020304" pitchFamily="18" charset="0"/>
              </a:rPr>
              <a:t>se pretendió tomar medidas para reducir los riesgos ante un sismo e incendio</a:t>
            </a:r>
            <a:r>
              <a:rPr lang="es-EC" sz="1100" b="1" dirty="0" smtClean="0">
                <a:solidFill>
                  <a:srgbClr val="FFFF00"/>
                </a:solidFill>
                <a:latin typeface="Times New Roman" panose="02020603050405020304" pitchFamily="18" charset="0"/>
                <a:cs typeface="Times New Roman" panose="02020603050405020304" pitchFamily="18" charset="0"/>
              </a:rPr>
              <a:t>. </a:t>
            </a:r>
          </a:p>
          <a:p>
            <a:pPr algn="just"/>
            <a:r>
              <a:rPr lang="es-EC" sz="1100" dirty="0" smtClean="0">
                <a:solidFill>
                  <a:schemeClr val="bg1"/>
                </a:solidFill>
                <a:latin typeface="Times New Roman" panose="02020603050405020304" pitchFamily="18" charset="0"/>
                <a:cs typeface="Times New Roman" panose="02020603050405020304" pitchFamily="18" charset="0"/>
              </a:rPr>
              <a:t>El </a:t>
            </a:r>
            <a:r>
              <a:rPr lang="es-EC" sz="1100" dirty="0">
                <a:solidFill>
                  <a:schemeClr val="bg1"/>
                </a:solidFill>
                <a:latin typeface="Times New Roman" panose="02020603050405020304" pitchFamily="18" charset="0"/>
                <a:cs typeface="Times New Roman" panose="02020603050405020304" pitchFamily="18" charset="0"/>
              </a:rPr>
              <a:t>trabajo </a:t>
            </a:r>
            <a:r>
              <a:rPr lang="es-EC" sz="1100" dirty="0" smtClean="0">
                <a:solidFill>
                  <a:schemeClr val="bg1"/>
                </a:solidFill>
                <a:latin typeface="Times New Roman" panose="02020603050405020304" pitchFamily="18" charset="0"/>
                <a:cs typeface="Times New Roman" panose="02020603050405020304" pitchFamily="18" charset="0"/>
              </a:rPr>
              <a:t>se caracterizó por ser </a:t>
            </a:r>
            <a:r>
              <a:rPr lang="es-EC" sz="1100" b="1" dirty="0" smtClean="0">
                <a:solidFill>
                  <a:srgbClr val="FFFF00"/>
                </a:solidFill>
                <a:latin typeface="Times New Roman" panose="02020603050405020304" pitchFamily="18" charset="0"/>
                <a:cs typeface="Times New Roman" panose="02020603050405020304" pitchFamily="18" charset="0"/>
              </a:rPr>
              <a:t>de campo </a:t>
            </a:r>
            <a:r>
              <a:rPr lang="es-EC" sz="1100" dirty="0" smtClean="0">
                <a:solidFill>
                  <a:schemeClr val="bg1"/>
                </a:solidFill>
                <a:latin typeface="Times New Roman" panose="02020603050405020304" pitchFamily="18" charset="0"/>
                <a:cs typeface="Times New Roman" panose="02020603050405020304" pitchFamily="18" charset="0"/>
              </a:rPr>
              <a:t>con enfoque en las variables, sus indicadores con la aplicación de los instrumentos: Encuesta, Lista de chequeo y análisis de Riesgo Mosler y Meseri.</a:t>
            </a:r>
          </a:p>
          <a:p>
            <a:pPr algn="just"/>
            <a:r>
              <a:rPr lang="es-EC" sz="1100" dirty="0" smtClean="0">
                <a:solidFill>
                  <a:schemeClr val="bg1"/>
                </a:solidFill>
                <a:latin typeface="Times New Roman" panose="02020603050405020304" pitchFamily="18" charset="0"/>
                <a:cs typeface="Times New Roman" panose="02020603050405020304" pitchFamily="18" charset="0"/>
              </a:rPr>
              <a:t>Por su Naturaleza – </a:t>
            </a:r>
            <a:r>
              <a:rPr lang="es-EC" sz="1100" b="1" dirty="0" smtClean="0">
                <a:solidFill>
                  <a:srgbClr val="FFFF00"/>
                </a:solidFill>
                <a:latin typeface="Times New Roman" panose="02020603050405020304" pitchFamily="18" charset="0"/>
                <a:cs typeface="Times New Roman" panose="02020603050405020304" pitchFamily="18" charset="0"/>
              </a:rPr>
              <a:t>Investigación por la Toma de Decisiones</a:t>
            </a:r>
            <a:r>
              <a:rPr lang="es-EC" sz="1100" dirty="0" smtClean="0">
                <a:solidFill>
                  <a:schemeClr val="bg1"/>
                </a:solidFill>
                <a:latin typeface="Times New Roman" panose="02020603050405020304" pitchFamily="18" charset="0"/>
                <a:cs typeface="Times New Roman" panose="02020603050405020304" pitchFamily="18" charset="0"/>
              </a:rPr>
              <a:t>- no solo conclusiones y recomendaciones sino que a través de la propuesta, se pretende facilitar cambios en la cultura de los empleados.</a:t>
            </a:r>
          </a:p>
        </p:txBody>
      </p:sp>
    </p:spTree>
    <p:extLst>
      <p:ext uri="{BB962C8B-B14F-4D97-AF65-F5344CB8AC3E}">
        <p14:creationId xmlns:p14="http://schemas.microsoft.com/office/powerpoint/2010/main" val="1266893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74830" y="1480716"/>
            <a:ext cx="7686440" cy="5293757"/>
          </a:xfrm>
          <a:prstGeom prst="rect">
            <a:avLst/>
          </a:prstGeom>
          <a:noFill/>
        </p:spPr>
        <p:txBody>
          <a:bodyPr wrap="square" rtlCol="0">
            <a:spAutoFit/>
          </a:bodyPr>
          <a:lstStyle/>
          <a:p>
            <a:pPr algn="just"/>
            <a:r>
              <a:rPr lang="es-ES" sz="2000" b="1" dirty="0" smtClean="0">
                <a:solidFill>
                  <a:srgbClr val="0000FF"/>
                </a:solidFill>
                <a:latin typeface="Times New Roman" panose="02020603050405020304" pitchFamily="18" charset="0"/>
                <a:cs typeface="Times New Roman" panose="02020603050405020304" pitchFamily="18" charset="0"/>
              </a:rPr>
              <a:t>SUMARIO:</a:t>
            </a:r>
          </a:p>
          <a:p>
            <a:pPr algn="just"/>
            <a:endParaRPr lang="es-ES" sz="2000" b="1" dirty="0" smtClean="0">
              <a:solidFill>
                <a:srgbClr val="0000FF"/>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Agradecimiento</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Resumen Ejecutivo</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El Problema</a:t>
            </a:r>
          </a:p>
          <a:p>
            <a:pPr marL="800100" lvl="1"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Delimitación</a:t>
            </a:r>
          </a:p>
          <a:p>
            <a:pPr marL="800100" lvl="1"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Justificación</a:t>
            </a:r>
          </a:p>
          <a:p>
            <a:pPr marL="800100" lvl="1"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Objetivos</a:t>
            </a:r>
          </a:p>
          <a:p>
            <a:pPr marL="800100" lvl="1"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Variables</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Marco Teórico </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Marco Legal</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Herramientas de Investigación – Análisis de Resultados</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Conclusiones</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Recomendaciones</a:t>
            </a:r>
          </a:p>
          <a:p>
            <a:pPr marL="342900" indent="-342900" algn="just">
              <a:buFont typeface="+mj-lt"/>
              <a:buAutoNum type="arabicPeriod"/>
            </a:pPr>
            <a:r>
              <a:rPr lang="es-ES" sz="2000" dirty="0" smtClean="0">
                <a:solidFill>
                  <a:srgbClr val="0000FF"/>
                </a:solidFill>
                <a:latin typeface="Times New Roman" panose="02020603050405020304" pitchFamily="18" charset="0"/>
                <a:cs typeface="Times New Roman" panose="02020603050405020304" pitchFamily="18" charset="0"/>
              </a:rPr>
              <a:t>Propuesta</a:t>
            </a:r>
          </a:p>
          <a:p>
            <a:pPr marL="342900" indent="-342900" algn="just">
              <a:buFont typeface="+mj-lt"/>
              <a:buAutoNum type="arabicPeriod"/>
            </a:pPr>
            <a:endParaRPr lang="es-ES" sz="2000" dirty="0" smtClean="0">
              <a:solidFill>
                <a:srgbClr val="0000FF"/>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s-ES"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851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20</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126188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Análisis de Resultados  + Relevantes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C" sz="1600" b="1" dirty="0" smtClean="0">
                <a:latin typeface="Times New Roman" panose="02020603050405020304" pitchFamily="18" charset="0"/>
                <a:cs typeface="Times New Roman" panose="02020603050405020304" pitchFamily="18" charset="0"/>
                <a:hlinkClick r:id="rId5" action="ppaction://hlinkfile"/>
              </a:rPr>
              <a:t>Encuesta</a:t>
            </a:r>
            <a:r>
              <a:rPr lang="es-ES_tradnl" sz="1600" b="1" dirty="0" smtClean="0">
                <a:latin typeface="Times New Roman" panose="02020603050405020304" pitchFamily="18" charset="0"/>
                <a:cs typeface="Times New Roman" panose="02020603050405020304" pitchFamily="18" charset="0"/>
                <a:hlinkClick r:id="rId5" action="ppaction://hlinkfile"/>
              </a:rPr>
              <a:t>:</a:t>
            </a:r>
            <a:endParaRPr lang="es-ES_tradnl" sz="1600" b="1"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dirty="0" smtClean="0">
                <a:latin typeface="Times New Roman" panose="02020603050405020304" pitchFamily="18" charset="0"/>
                <a:cs typeface="Times New Roman" panose="02020603050405020304" pitchFamily="18" charset="0"/>
              </a:rPr>
              <a:t>Población Propuesta = 172 personas</a:t>
            </a:r>
          </a:p>
          <a:p>
            <a:pPr marL="630238" indent="-274638" algn="just">
              <a:buFont typeface="Courier New" panose="02070309020205020404" pitchFamily="49" charset="0"/>
              <a:buChar char="o"/>
            </a:pPr>
            <a:r>
              <a:rPr lang="es-EC" sz="1400" dirty="0" smtClean="0">
                <a:latin typeface="Times New Roman" panose="02020603050405020304" pitchFamily="18" charset="0"/>
                <a:cs typeface="Times New Roman" panose="02020603050405020304" pitchFamily="18" charset="0"/>
              </a:rPr>
              <a:t>Población Final = 119 personas</a:t>
            </a:r>
          </a:p>
        </p:txBody>
      </p:sp>
      <p:pic>
        <p:nvPicPr>
          <p:cNvPr id="7" name="Picture 6" descr="https://chart.googleapis.com/chart?cht=p&amp;chs=345x150&amp;chl=SI%20%5B44%5D%7CNO%20%5B74%5D&amp;chco=d00000&amp;chd=e%3AX2oI"/>
          <p:cNvPicPr/>
          <p:nvPr/>
        </p:nvPicPr>
        <p:blipFill rotWithShape="1">
          <a:blip r:embed="rId6" cstate="email">
            <a:extLst>
              <a:ext uri="{28A0092B-C50C-407E-A947-70E740481C1C}">
                <a14:useLocalDpi xmlns:a14="http://schemas.microsoft.com/office/drawing/2010/main"/>
              </a:ext>
            </a:extLst>
          </a:blip>
          <a:srcRect/>
          <a:stretch/>
        </p:blipFill>
        <p:spPr bwMode="auto">
          <a:xfrm>
            <a:off x="591831" y="3852138"/>
            <a:ext cx="2343705" cy="1449070"/>
          </a:xfrm>
          <a:prstGeom prst="rect">
            <a:avLst/>
          </a:prstGeom>
          <a:noFill/>
          <a:extLst/>
        </p:spPr>
      </p:pic>
      <p:sp>
        <p:nvSpPr>
          <p:cNvPr id="2" name="TextBox 1"/>
          <p:cNvSpPr txBox="1"/>
          <p:nvPr/>
        </p:nvSpPr>
        <p:spPr>
          <a:xfrm>
            <a:off x="604744" y="2798638"/>
            <a:ext cx="3096344" cy="954107"/>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Saber si se sabe o no desbloquear manualmente </a:t>
            </a:r>
            <a:r>
              <a:rPr lang="es-EC" sz="1400" dirty="0">
                <a:latin typeface="Times New Roman" panose="02020603050405020304" pitchFamily="18" charset="0"/>
                <a:cs typeface="Times New Roman" panose="02020603050405020304" pitchFamily="18" charset="0"/>
              </a:rPr>
              <a:t>la puerta </a:t>
            </a:r>
            <a:r>
              <a:rPr lang="es-EC" sz="1400" dirty="0" smtClean="0">
                <a:latin typeface="Times New Roman" panose="02020603050405020304" pitchFamily="18" charset="0"/>
                <a:cs typeface="Times New Roman" panose="02020603050405020304" pitchFamily="18" charset="0"/>
              </a:rPr>
              <a:t>principal  Nota:  falta de entrenamiento y difusión de información</a:t>
            </a:r>
            <a:endParaRPr lang="en-US" sz="1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32042" t="-1" r="32221" b="35458"/>
          <a:stretch/>
        </p:blipFill>
        <p:spPr bwMode="auto">
          <a:xfrm>
            <a:off x="611560" y="5574696"/>
            <a:ext cx="2423604" cy="817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s://chart.googleapis.com/chart?cht=p&amp;chs=345x150&amp;chl=Pocos%20Segura%20%5B11%5D%7CMedianamente%20%5B67%5D%7CBastantes%20Se%20%5B39%5D&amp;chco=9601ac&amp;chd=e%3AGBkpVV"/>
          <p:cNvPicPr/>
          <p:nvPr/>
        </p:nvPicPr>
        <p:blipFill>
          <a:blip r:embed="rId8" cstate="print">
            <a:extLst>
              <a:ext uri="{28A0092B-C50C-407E-A947-70E740481C1C}">
                <a14:useLocalDpi xmlns:a14="http://schemas.microsoft.com/office/drawing/2010/main"/>
              </a:ext>
            </a:extLst>
          </a:blip>
          <a:srcRect/>
          <a:stretch>
            <a:fillRect/>
          </a:stretch>
        </p:blipFill>
        <p:spPr bwMode="auto">
          <a:xfrm>
            <a:off x="4426298" y="3852138"/>
            <a:ext cx="3609975" cy="1569085"/>
          </a:xfrm>
          <a:prstGeom prst="rect">
            <a:avLst/>
          </a:prstGeom>
          <a:noFill/>
          <a:extLst/>
        </p:spPr>
      </p:pic>
      <p:sp>
        <p:nvSpPr>
          <p:cNvPr id="10" name="TextBox 9"/>
          <p:cNvSpPr txBox="1"/>
          <p:nvPr/>
        </p:nvSpPr>
        <p:spPr>
          <a:xfrm>
            <a:off x="5076056" y="2798638"/>
            <a:ext cx="3096344" cy="738664"/>
          </a:xfrm>
          <a:prstGeom prst="rect">
            <a:avLst/>
          </a:prstGeom>
          <a:noFill/>
        </p:spPr>
        <p:txBody>
          <a:bodyPr wrap="square" rtlCol="0">
            <a:spAutoFit/>
          </a:bodyPr>
          <a:lstStyle/>
          <a:p>
            <a:r>
              <a:rPr lang="es-EC" sz="1400" dirty="0" smtClean="0">
                <a:latin typeface="Times New Roman" panose="02020603050405020304" pitchFamily="18" charset="0"/>
                <a:cs typeface="Times New Roman" panose="02020603050405020304" pitchFamily="18" charset="0"/>
              </a:rPr>
              <a:t>Criterio sobre las escaleras de emergencia – Nota: Estrechas y falta de señalización</a:t>
            </a:r>
            <a:endParaRPr lang="en-US" sz="1400" dirty="0">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83956" y="5549464"/>
            <a:ext cx="3376487" cy="92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889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21</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Encuesta - Resultados</a:t>
            </a:r>
          </a:p>
        </p:txBody>
      </p:sp>
      <p:sp>
        <p:nvSpPr>
          <p:cNvPr id="2" name="TextBox 1"/>
          <p:cNvSpPr txBox="1"/>
          <p:nvPr/>
        </p:nvSpPr>
        <p:spPr>
          <a:xfrm>
            <a:off x="611560" y="2060848"/>
            <a:ext cx="3096344" cy="738664"/>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Uso de las escaleras de emergencia cuando no hay iluminación – Falta de entrenamiento e información</a:t>
            </a:r>
            <a:endParaRPr lang="en-US"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92080" y="2096999"/>
            <a:ext cx="2592288" cy="307777"/>
          </a:xfrm>
          <a:prstGeom prst="rect">
            <a:avLst/>
          </a:prstGeom>
          <a:noFill/>
        </p:spPr>
        <p:txBody>
          <a:bodyPr wrap="square" rtlCol="0">
            <a:spAutoFit/>
          </a:bodyPr>
          <a:lstStyle/>
          <a:p>
            <a:pPr algn="ctr"/>
            <a:r>
              <a:rPr lang="es-EC" sz="1400" dirty="0" smtClean="0">
                <a:latin typeface="Times New Roman" panose="02020603050405020304" pitchFamily="18" charset="0"/>
                <a:cs typeface="Times New Roman" panose="02020603050405020304" pitchFamily="18" charset="0"/>
              </a:rPr>
              <a:t>Rutas de evacuación conocidas</a:t>
            </a:r>
            <a:endParaRPr lang="en-US" sz="1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716" y="3068960"/>
            <a:ext cx="2520280" cy="210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9274" y="2601010"/>
            <a:ext cx="4745852" cy="257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040700" y="5187804"/>
            <a:ext cx="4704426" cy="738664"/>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Mayoría conoce la ruta hacia la Torre B por la terraza y por el Lobby, solamente 45 (40% aprox) conoce la ruta por Grupo Farma.</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299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22</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Encuesta - Resultados</a:t>
            </a:r>
          </a:p>
        </p:txBody>
      </p:sp>
      <p:sp>
        <p:nvSpPr>
          <p:cNvPr id="2" name="TextBox 1"/>
          <p:cNvSpPr txBox="1"/>
          <p:nvPr/>
        </p:nvSpPr>
        <p:spPr>
          <a:xfrm>
            <a:off x="467544" y="2060848"/>
            <a:ext cx="3384376" cy="1169551"/>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Preparación de respuesta ante un incendio – Nota: el NO se debe a un pánico ante este evento, falta de entrenamiento y falta de personal q apoye a la brigada contra incendios. </a:t>
            </a:r>
            <a:endParaRPr lang="en-US" sz="14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592" y="3212976"/>
            <a:ext cx="2459360" cy="225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88024" y="2060848"/>
            <a:ext cx="3384376" cy="738664"/>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Conocer el uso de un extintor – Nota: el NO se debe a un pánico ante este evento, falta de entrenamiento. </a:t>
            </a:r>
            <a:endParaRPr lang="en-US" sz="140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20072" y="3230399"/>
            <a:ext cx="2520280" cy="236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86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23</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Encuesta - Resultados</a:t>
            </a:r>
          </a:p>
        </p:txBody>
      </p:sp>
      <p:sp>
        <p:nvSpPr>
          <p:cNvPr id="2" name="TextBox 1"/>
          <p:cNvSpPr txBox="1"/>
          <p:nvPr/>
        </p:nvSpPr>
        <p:spPr>
          <a:xfrm>
            <a:off x="96919" y="2259449"/>
            <a:ext cx="4125625" cy="1169551"/>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Conocer la ubicación del sistema de alarmas de las oficinas de BHI y edificio – Nota:  conocen en sus pisos y solo 16 personas conocen las del edificio también – poco soporte al edificio en caso de emergencia.</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88024" y="1556792"/>
            <a:ext cx="3384376" cy="954107"/>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Conocer sobre la activación del sistema de alarmas para casos de Incendio – Falta de entrenamiento y porque existe personal delegado a esta tarea.</a:t>
            </a:r>
            <a:endParaRPr lang="en-US" sz="1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919" y="3546326"/>
            <a:ext cx="4125625" cy="204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64088" y="2600098"/>
            <a:ext cx="2129210" cy="143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56237" y="4221088"/>
            <a:ext cx="2647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6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24</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Encuesta - Resultados</a:t>
            </a:r>
          </a:p>
        </p:txBody>
      </p:sp>
      <p:sp>
        <p:nvSpPr>
          <p:cNvPr id="2" name="TextBox 1"/>
          <p:cNvSpPr txBox="1"/>
          <p:nvPr/>
        </p:nvSpPr>
        <p:spPr>
          <a:xfrm>
            <a:off x="100859" y="2132856"/>
            <a:ext cx="4323520" cy="954107"/>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Conocer la respuesta ante un sismo – Nota: esta pregunta tuvo un propósito adicional de enseñar los pasos básicos para la respuesta ante un sismo. La gran mayoría captó el objetivo (105 personas)</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808888" y="1916832"/>
            <a:ext cx="4046760" cy="1169551"/>
          </a:xfrm>
          <a:prstGeom prst="rect">
            <a:avLst/>
          </a:prstGeom>
          <a:noFill/>
        </p:spPr>
        <p:txBody>
          <a:bodyPr wrap="square" rtlCol="0">
            <a:spAutoFit/>
          </a:bodyPr>
          <a:lstStyle/>
          <a:p>
            <a:pPr algn="just"/>
            <a:r>
              <a:rPr lang="es-EC" sz="1400" dirty="0">
                <a:latin typeface="Times New Roman" panose="02020603050405020304" pitchFamily="18" charset="0"/>
                <a:cs typeface="Times New Roman" panose="02020603050405020304" pitchFamily="18" charset="0"/>
              </a:rPr>
              <a:t>Conocer la respuesta ante un </a:t>
            </a:r>
            <a:r>
              <a:rPr lang="es-EC" sz="1400" dirty="0" smtClean="0">
                <a:latin typeface="Times New Roman" panose="02020603050405020304" pitchFamily="18" charset="0"/>
                <a:cs typeface="Times New Roman" panose="02020603050405020304" pitchFamily="18" charset="0"/>
              </a:rPr>
              <a:t>sismo, dentro del ascensor </a:t>
            </a:r>
            <a:r>
              <a:rPr lang="es-EC" sz="1400" dirty="0">
                <a:latin typeface="Times New Roman" panose="02020603050405020304" pitchFamily="18" charset="0"/>
                <a:cs typeface="Times New Roman" panose="02020603050405020304" pitchFamily="18" charset="0"/>
              </a:rPr>
              <a:t>– Nota: esta pregunta tuvo un propósito adicional de enseñar los pasos básicos para la respuesta ante un </a:t>
            </a:r>
            <a:r>
              <a:rPr lang="es-EC" sz="1400" dirty="0" smtClean="0">
                <a:latin typeface="Times New Roman" panose="02020603050405020304" pitchFamily="18" charset="0"/>
                <a:cs typeface="Times New Roman" panose="02020603050405020304" pitchFamily="18" charset="0"/>
              </a:rPr>
              <a:t>sismo dentro del ascensor. </a:t>
            </a:r>
            <a:r>
              <a:rPr lang="es-EC" sz="1400" dirty="0">
                <a:latin typeface="Times New Roman" panose="02020603050405020304" pitchFamily="18" charset="0"/>
                <a:cs typeface="Times New Roman" panose="02020603050405020304" pitchFamily="18" charset="0"/>
              </a:rPr>
              <a:t>La gran mayoría captó el objetivo </a:t>
            </a:r>
            <a:r>
              <a:rPr lang="es-EC" sz="1400" dirty="0" smtClean="0">
                <a:latin typeface="Times New Roman" panose="02020603050405020304" pitchFamily="18" charset="0"/>
                <a:cs typeface="Times New Roman" panose="02020603050405020304" pitchFamily="18" charset="0"/>
              </a:rPr>
              <a:t>(112 </a:t>
            </a:r>
            <a:r>
              <a:rPr lang="es-EC" sz="1400" dirty="0">
                <a:latin typeface="Times New Roman" panose="02020603050405020304" pitchFamily="18" charset="0"/>
                <a:cs typeface="Times New Roman" panose="02020603050405020304" pitchFamily="18" charset="0"/>
              </a:rPr>
              <a:t>personas)</a:t>
            </a:r>
            <a:endParaRPr lang="en-US" sz="1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1047" y="3429000"/>
            <a:ext cx="4293332" cy="191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08888" y="3133571"/>
            <a:ext cx="40195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4948" y="4941168"/>
            <a:ext cx="4247600" cy="115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39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25</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Encuesta - Resultados</a:t>
            </a:r>
          </a:p>
        </p:txBody>
      </p:sp>
      <p:sp>
        <p:nvSpPr>
          <p:cNvPr id="2" name="TextBox 1"/>
          <p:cNvSpPr txBox="1"/>
          <p:nvPr/>
        </p:nvSpPr>
        <p:spPr>
          <a:xfrm>
            <a:off x="439918" y="2132856"/>
            <a:ext cx="3456385" cy="738664"/>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Debería haber señalización sobre las áreas seguras dentro de las oficinas para protegerse ante un sismo</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586415" y="1916832"/>
            <a:ext cx="4046760" cy="954107"/>
          </a:xfrm>
          <a:prstGeom prst="rect">
            <a:avLst/>
          </a:prstGeom>
          <a:noFill/>
        </p:spPr>
        <p:txBody>
          <a:bodyPr wrap="square" rtlCol="0">
            <a:spAutoFit/>
          </a:bodyPr>
          <a:lstStyle/>
          <a:p>
            <a:pPr algn="just"/>
            <a:r>
              <a:rPr lang="es-EC" sz="1400" dirty="0">
                <a:latin typeface="Times New Roman" panose="02020603050405020304" pitchFamily="18" charset="0"/>
                <a:cs typeface="Times New Roman" panose="02020603050405020304" pitchFamily="18" charset="0"/>
              </a:rPr>
              <a:t>Conocer la </a:t>
            </a:r>
            <a:r>
              <a:rPr lang="es-EC" sz="1400" dirty="0" smtClean="0">
                <a:latin typeface="Times New Roman" panose="02020603050405020304" pitchFamily="18" charset="0"/>
                <a:cs typeface="Times New Roman" panose="02020603050405020304" pitchFamily="18" charset="0"/>
              </a:rPr>
              <a:t>ruta de evacuación más segura si estuviese en los subsuelos del edificio Nota: las áreas más seguras son las escaleras de emergencia para salir al punto de reunión.</a:t>
            </a:r>
            <a:endParaRPr lang="en-US" sz="1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576" y="3140227"/>
            <a:ext cx="2540651" cy="212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3140227"/>
            <a:ext cx="3959045" cy="223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865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26</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830997"/>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Análisis de Resultados  + Relevantes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es-EC" sz="1600" b="1" dirty="0" smtClean="0">
                <a:latin typeface="Times New Roman" panose="02020603050405020304" pitchFamily="18" charset="0"/>
                <a:cs typeface="Times New Roman" panose="02020603050405020304" pitchFamily="18" charset="0"/>
                <a:hlinkClick r:id="rId5" action="ppaction://hlinkfile"/>
              </a:rPr>
              <a:t>Lista de Chequeo</a:t>
            </a:r>
            <a:r>
              <a:rPr lang="es-EC" sz="1600" b="1" dirty="0" smtClean="0">
                <a:latin typeface="Times New Roman" panose="02020603050405020304" pitchFamily="18" charset="0"/>
                <a:cs typeface="Times New Roman" panose="02020603050405020304" pitchFamily="18" charset="0"/>
              </a:rPr>
              <a:t> – </a:t>
            </a:r>
            <a:r>
              <a:rPr lang="es-EC" sz="1600" b="1" dirty="0" smtClean="0">
                <a:latin typeface="Times New Roman" panose="02020603050405020304" pitchFamily="18" charset="0"/>
                <a:cs typeface="Times New Roman" panose="02020603050405020304" pitchFamily="18" charset="0"/>
                <a:hlinkClick r:id="rId6" action="ppaction://hlinkfile"/>
              </a:rPr>
              <a:t>Registro Fotográfico</a:t>
            </a:r>
            <a:endParaRPr lang="es-ES_tradnl" sz="1600" b="1"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841723" y="5445224"/>
            <a:ext cx="7344816" cy="1169551"/>
          </a:xfrm>
          <a:prstGeom prst="rect">
            <a:avLst/>
          </a:prstGeom>
          <a:noFill/>
        </p:spPr>
        <p:txBody>
          <a:bodyPr wrap="square" rtlCol="0">
            <a:spAutoFit/>
          </a:bodyPr>
          <a:lstStyle/>
          <a:p>
            <a:pPr marL="177800" indent="-17780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Seguridad: indica un alto cumplimiento de los indicadores evaluados</a:t>
            </a:r>
          </a:p>
          <a:p>
            <a:pPr marL="177800" indent="-17780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Incendio: pone énfasis </a:t>
            </a:r>
            <a:r>
              <a:rPr lang="es-EC" sz="1400" dirty="0">
                <a:latin typeface="Times New Roman" panose="02020603050405020304" pitchFamily="18" charset="0"/>
                <a:cs typeface="Times New Roman" panose="02020603050405020304" pitchFamily="18" charset="0"/>
              </a:rPr>
              <a:t>a la </a:t>
            </a:r>
            <a:r>
              <a:rPr lang="es-ES_tradnl" sz="1400" dirty="0">
                <a:latin typeface="Times New Roman" panose="02020603050405020304" pitchFamily="18" charset="0"/>
                <a:cs typeface="Times New Roman" panose="02020603050405020304" pitchFamily="18" charset="0"/>
              </a:rPr>
              <a:t>vulnerabilidad que se tiene en la verificación del sistema eléctrico al no contar con mantenimiento preventivo en equipos, partes y tableros de </a:t>
            </a:r>
            <a:r>
              <a:rPr lang="es-ES_tradnl" sz="1400" dirty="0" smtClean="0">
                <a:latin typeface="Times New Roman" panose="02020603050405020304" pitchFamily="18" charset="0"/>
                <a:cs typeface="Times New Roman" panose="02020603050405020304" pitchFamily="18" charset="0"/>
              </a:rPr>
              <a:t>distribución.</a:t>
            </a:r>
          </a:p>
          <a:p>
            <a:pPr marL="177800" indent="-177800" algn="just">
              <a:buFont typeface="Arial" panose="020B0604020202020204" pitchFamily="34" charset="0"/>
              <a:buChar char="•"/>
            </a:pPr>
            <a:r>
              <a:rPr lang="es-ES_tradnl" sz="1400" dirty="0" smtClean="0">
                <a:latin typeface="Times New Roman" panose="02020603050405020304" pitchFamily="18" charset="0"/>
                <a:cs typeface="Times New Roman" panose="02020603050405020304" pitchFamily="18" charset="0"/>
              </a:rPr>
              <a:t>Sismos: Enfoca a no tener señalética para las áreas seguras y tampoco los muebles asegurados al piso y empotrados.</a:t>
            </a:r>
            <a:endParaRPr lang="en-US" sz="1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75656" y="2204864"/>
            <a:ext cx="60769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557463" y="3382913"/>
            <a:ext cx="40290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490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27</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Lista de Chequeo - Resultados</a:t>
            </a:r>
          </a:p>
        </p:txBody>
      </p:sp>
      <p:sp>
        <p:nvSpPr>
          <p:cNvPr id="9" name="TextBox 8"/>
          <p:cNvSpPr txBox="1"/>
          <p:nvPr/>
        </p:nvSpPr>
        <p:spPr>
          <a:xfrm>
            <a:off x="926233" y="1772816"/>
            <a:ext cx="7344816" cy="307777"/>
          </a:xfrm>
          <a:prstGeom prst="rect">
            <a:avLst/>
          </a:prstGeom>
          <a:noFill/>
        </p:spPr>
        <p:txBody>
          <a:bodyPr wrap="square" rtlCol="0">
            <a:spAutoFit/>
          </a:bodyPr>
          <a:lstStyle/>
          <a:p>
            <a:pPr algn="ctr"/>
            <a:r>
              <a:rPr lang="es-EC" sz="1400" dirty="0" smtClean="0">
                <a:latin typeface="Times New Roman" panose="02020603050405020304" pitchFamily="18" charset="0"/>
                <a:cs typeface="Times New Roman" panose="02020603050405020304" pitchFamily="18" charset="0"/>
              </a:rPr>
              <a:t>TIEMPO DE EVACUACION</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71340" y="2687788"/>
            <a:ext cx="15335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340" y="4509120"/>
            <a:ext cx="4885581" cy="188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96651" y="4005064"/>
            <a:ext cx="7344816" cy="307777"/>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1.- </a:t>
            </a:r>
            <a:r>
              <a:rPr lang="es-ES" sz="1400" dirty="0">
                <a:latin typeface="Times New Roman" panose="02020603050405020304" pitchFamily="18" charset="0"/>
                <a:cs typeface="Times New Roman" panose="02020603050405020304" pitchFamily="18" charset="0"/>
              </a:rPr>
              <a:t>Tiempo de llegada al Punto de reunión (Club de Leones) – Formula Aplicada</a:t>
            </a:r>
            <a:endParaRPr lang="es-EC" sz="1400" dirty="0" smtClean="0">
              <a:latin typeface="Times New Roman" panose="02020603050405020304" pitchFamily="18" charset="0"/>
              <a:cs typeface="Times New Roman" panose="02020603050405020304" pitchFamily="18" charset="0"/>
            </a:endParaRPr>
          </a:p>
        </p:txBody>
      </p:sp>
      <p:pic>
        <p:nvPicPr>
          <p:cNvPr id="8196"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3968" y="2335469"/>
            <a:ext cx="2952328" cy="147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974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28</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288973" y="886901"/>
            <a:ext cx="4421318"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Lista de Chequeo - Resultados</a:t>
            </a:r>
          </a:p>
        </p:txBody>
      </p:sp>
      <p:sp>
        <p:nvSpPr>
          <p:cNvPr id="13" name="TextBox 12"/>
          <p:cNvSpPr txBox="1"/>
          <p:nvPr/>
        </p:nvSpPr>
        <p:spPr>
          <a:xfrm>
            <a:off x="611560" y="1484784"/>
            <a:ext cx="7344816" cy="307777"/>
          </a:xfrm>
          <a:prstGeom prst="rect">
            <a:avLst/>
          </a:prstGeom>
          <a:noFill/>
        </p:spPr>
        <p:txBody>
          <a:bodyPr wrap="square" rtlCol="0">
            <a:spAutoFit/>
          </a:bodyPr>
          <a:lstStyle/>
          <a:p>
            <a:pPr algn="just"/>
            <a:r>
              <a:rPr lang="es-EC" sz="1400" dirty="0">
                <a:latin typeface="Times New Roman" panose="02020603050405020304" pitchFamily="18" charset="0"/>
                <a:cs typeface="Times New Roman" panose="02020603050405020304" pitchFamily="18" charset="0"/>
              </a:rPr>
              <a:t>2</a:t>
            </a:r>
            <a:r>
              <a:rPr lang="es-EC" sz="1400" dirty="0" smtClean="0">
                <a:latin typeface="Times New Roman" panose="02020603050405020304" pitchFamily="18" charset="0"/>
                <a:cs typeface="Times New Roman" panose="02020603050405020304" pitchFamily="18" charset="0"/>
              </a:rPr>
              <a:t>.- </a:t>
            </a:r>
            <a:r>
              <a:rPr lang="es-ES" sz="1400" dirty="0">
                <a:latin typeface="Times New Roman" panose="02020603050405020304" pitchFamily="18" charset="0"/>
                <a:cs typeface="Times New Roman" panose="02020603050405020304" pitchFamily="18" charset="0"/>
              </a:rPr>
              <a:t>Tiempo de llegada al Punto de reunión (Club de Leones) – Capacidad Máxima – ORD No. 3457</a:t>
            </a:r>
            <a:endParaRPr lang="es-EC" sz="1400" dirty="0" smtClean="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23728" y="1907588"/>
            <a:ext cx="4751809" cy="208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11560" y="4206090"/>
            <a:ext cx="7344816" cy="307777"/>
          </a:xfrm>
          <a:prstGeom prst="rect">
            <a:avLst/>
          </a:prstGeom>
          <a:noFill/>
        </p:spPr>
        <p:txBody>
          <a:bodyPr wrap="square" rtlCol="0">
            <a:spAutoFit/>
          </a:bodyPr>
          <a:lstStyle/>
          <a:p>
            <a:pPr algn="just"/>
            <a:r>
              <a:rPr lang="es-EC" sz="1400" dirty="0" smtClean="0">
                <a:latin typeface="Times New Roman" panose="02020603050405020304" pitchFamily="18" charset="0"/>
                <a:cs typeface="Times New Roman" panose="02020603050405020304" pitchFamily="18" charset="0"/>
              </a:rPr>
              <a:t>3.- </a:t>
            </a:r>
            <a:r>
              <a:rPr lang="es-ES" sz="1400" dirty="0">
                <a:latin typeface="Times New Roman" panose="02020603050405020304" pitchFamily="18" charset="0"/>
                <a:cs typeface="Times New Roman" panose="02020603050405020304" pitchFamily="18" charset="0"/>
              </a:rPr>
              <a:t>Tiempo de llegada al Punto de reunión (Club de Leones) – Tiempo Real – Velocidad 1 Seg</a:t>
            </a:r>
            <a:endParaRPr lang="es-EC" sz="1400" dirty="0" smtClean="0">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1640" y="4519044"/>
            <a:ext cx="4849919" cy="205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Line Callout 1 16"/>
          <p:cNvSpPr/>
          <p:nvPr/>
        </p:nvSpPr>
        <p:spPr>
          <a:xfrm>
            <a:off x="6435330" y="4712178"/>
            <a:ext cx="2304256" cy="1065378"/>
          </a:xfrm>
          <a:prstGeom prst="borderCallout1">
            <a:avLst>
              <a:gd name="adj1" fmla="val 51113"/>
              <a:gd name="adj2" fmla="val -263"/>
              <a:gd name="adj3" fmla="val 51300"/>
              <a:gd name="adj4" fmla="val -1249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63322" y="4669908"/>
            <a:ext cx="2376264" cy="1107996"/>
          </a:xfrm>
          <a:prstGeom prst="rect">
            <a:avLst/>
          </a:prstGeom>
          <a:noFill/>
        </p:spPr>
        <p:txBody>
          <a:bodyPr wrap="square" rtlCol="0">
            <a:spAutoFit/>
          </a:bodyPr>
          <a:lstStyle/>
          <a:p>
            <a:pPr algn="just"/>
            <a:r>
              <a:rPr lang="es-EC" sz="1100" b="1" dirty="0" smtClean="0">
                <a:solidFill>
                  <a:srgbClr val="FFFF00"/>
                </a:solidFill>
                <a:latin typeface="Times New Roman" panose="02020603050405020304" pitchFamily="18" charset="0"/>
                <a:cs typeface="Times New Roman" panose="02020603050405020304" pitchFamily="18" charset="0"/>
              </a:rPr>
              <a:t>Nota</a:t>
            </a:r>
            <a:r>
              <a:rPr lang="es-EC" sz="1100" dirty="0" smtClean="0">
                <a:solidFill>
                  <a:schemeClr val="bg1"/>
                </a:solidFill>
                <a:latin typeface="Times New Roman" panose="02020603050405020304" pitchFamily="18" charset="0"/>
                <a:cs typeface="Times New Roman" panose="02020603050405020304" pitchFamily="18" charset="0"/>
              </a:rPr>
              <a:t>- El tiempo de evacuación promedio en una prueba real fue de 5 min y 26 seg,  desde el lugar más lejano del piso 11 y sin considerar personal adicional en las escaleras de emergencia y sin pánico</a:t>
            </a:r>
          </a:p>
        </p:txBody>
      </p:sp>
    </p:spTree>
    <p:extLst>
      <p:ext uri="{BB962C8B-B14F-4D97-AF65-F5344CB8AC3E}">
        <p14:creationId xmlns:p14="http://schemas.microsoft.com/office/powerpoint/2010/main" val="3883847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29</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2231" y="5055269"/>
            <a:ext cx="5685953" cy="1754326"/>
          </a:xfrm>
          <a:prstGeom prst="rect">
            <a:avLst/>
          </a:prstGeom>
          <a:noFill/>
        </p:spPr>
        <p:txBody>
          <a:bodyPr wrap="square" rtlCol="0">
            <a:spAutoFit/>
          </a:bodyPr>
          <a:lstStyle/>
          <a:p>
            <a:pPr marL="177800" indent="-177800" algn="just">
              <a:buFont typeface="Arial" panose="020B0604020202020204" pitchFamily="34" charset="0"/>
              <a:buChar char="•"/>
            </a:pPr>
            <a:r>
              <a:rPr lang="es-ES" sz="1200" dirty="0" smtClean="0">
                <a:latin typeface="Times New Roman" panose="02020603050405020304" pitchFamily="18" charset="0"/>
                <a:cs typeface="Times New Roman" panose="02020603050405020304" pitchFamily="18" charset="0"/>
              </a:rPr>
              <a:t>F – Función: Consecuencias </a:t>
            </a:r>
            <a:r>
              <a:rPr lang="es-ES" sz="1200" dirty="0">
                <a:latin typeface="Times New Roman" panose="02020603050405020304" pitchFamily="18" charset="0"/>
                <a:cs typeface="Times New Roman" panose="02020603050405020304" pitchFamily="18" charset="0"/>
              </a:rPr>
              <a:t>negativas que pueden  afectar o alterar la </a:t>
            </a:r>
            <a:r>
              <a:rPr lang="es-ES" sz="1200" dirty="0" smtClean="0">
                <a:latin typeface="Times New Roman" panose="02020603050405020304" pitchFamily="18" charset="0"/>
                <a:cs typeface="Times New Roman" panose="02020603050405020304" pitchFamily="18" charset="0"/>
              </a:rPr>
              <a:t>actividad</a:t>
            </a:r>
          </a:p>
          <a:p>
            <a:pPr marL="177800" indent="-177800" algn="just">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S </a:t>
            </a:r>
            <a:r>
              <a:rPr lang="es-EC" sz="1200" dirty="0" smtClean="0">
                <a:latin typeface="Times New Roman" panose="02020603050405020304" pitchFamily="18" charset="0"/>
                <a:cs typeface="Times New Roman" panose="02020603050405020304" pitchFamily="18" charset="0"/>
              </a:rPr>
              <a:t>– Sustitución: </a:t>
            </a:r>
            <a:r>
              <a:rPr lang="es-ES" sz="1200" dirty="0">
                <a:latin typeface="Times New Roman" panose="02020603050405020304" pitchFamily="18" charset="0"/>
                <a:cs typeface="Times New Roman" panose="02020603050405020304" pitchFamily="18" charset="0"/>
              </a:rPr>
              <a:t>Dificultades que pueden tenerse para sustituir o reponer los bienes o </a:t>
            </a:r>
            <a:r>
              <a:rPr lang="es-ES" sz="1200" dirty="0" smtClean="0">
                <a:latin typeface="Times New Roman" panose="02020603050405020304" pitchFamily="18" charset="0"/>
                <a:cs typeface="Times New Roman" panose="02020603050405020304" pitchFamily="18" charset="0"/>
              </a:rPr>
              <a:t>servicios</a:t>
            </a:r>
          </a:p>
          <a:p>
            <a:pPr marL="177800" indent="-177800" algn="just">
              <a:buFont typeface="Arial" panose="020B0604020202020204" pitchFamily="34" charset="0"/>
              <a:buChar char="•"/>
            </a:pPr>
            <a:r>
              <a:rPr lang="es-ES" sz="1200" dirty="0">
                <a:latin typeface="Times New Roman" panose="02020603050405020304" pitchFamily="18" charset="0"/>
                <a:cs typeface="Times New Roman" panose="02020603050405020304" pitchFamily="18" charset="0"/>
              </a:rPr>
              <a:t>P – Profundidad: Perturbación y efectos psicológicos que se pueden producir como consecuencia de los daños a la </a:t>
            </a:r>
            <a:r>
              <a:rPr lang="es-ES" sz="1200" dirty="0" smtClean="0">
                <a:latin typeface="Times New Roman" panose="02020603050405020304" pitchFamily="18" charset="0"/>
                <a:cs typeface="Times New Roman" panose="02020603050405020304" pitchFamily="18" charset="0"/>
              </a:rPr>
              <a:t>imagen.</a:t>
            </a:r>
          </a:p>
          <a:p>
            <a:pPr marL="177800" indent="-177800" algn="just">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E – Extensión: </a:t>
            </a:r>
            <a:r>
              <a:rPr lang="es-ES" sz="1200" dirty="0">
                <a:latin typeface="Times New Roman" panose="02020603050405020304" pitchFamily="18" charset="0"/>
                <a:cs typeface="Times New Roman" panose="02020603050405020304" pitchFamily="18" charset="0"/>
              </a:rPr>
              <a:t>Alcance de los daños o pérdidas que pueden causar en la entidad</a:t>
            </a:r>
          </a:p>
          <a:p>
            <a:pPr marL="177800" indent="-177800" algn="just">
              <a:buFont typeface="Arial" panose="020B0604020202020204" pitchFamily="34" charset="0"/>
              <a:buChar char="•"/>
            </a:pPr>
            <a:r>
              <a:rPr lang="es-ES" sz="1200" dirty="0">
                <a:latin typeface="Times New Roman" panose="02020603050405020304" pitchFamily="18" charset="0"/>
                <a:cs typeface="Times New Roman" panose="02020603050405020304" pitchFamily="18" charset="0"/>
              </a:rPr>
              <a:t>A -  Agresión: Referido a la probabilidad o posibilidad de que el riesgo se manifieste</a:t>
            </a:r>
          </a:p>
          <a:p>
            <a:pPr marL="177800" indent="-177800" algn="just">
              <a:buFont typeface="Arial" panose="020B0604020202020204" pitchFamily="34" charset="0"/>
              <a:buChar char="•"/>
            </a:pPr>
            <a:r>
              <a:rPr lang="es-ES" sz="1200" dirty="0">
                <a:latin typeface="Times New Roman" panose="02020603050405020304" pitchFamily="18" charset="0"/>
                <a:cs typeface="Times New Roman" panose="02020603050405020304" pitchFamily="18" charset="0"/>
              </a:rPr>
              <a:t>V – Vulnerabilidad:  Referido a la probabilidad o posibilidad de que realmente se produzcan daños ó perdidas</a:t>
            </a:r>
            <a:endParaRPr lang="en-US" sz="12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5" cstate="email">
            <a:extLst>
              <a:ext uri="{28A0092B-C50C-407E-A947-70E740481C1C}">
                <a14:useLocalDpi xmlns:a14="http://schemas.microsoft.com/office/drawing/2010/main"/>
              </a:ext>
            </a:extLst>
          </a:blip>
          <a:stretch>
            <a:fillRect/>
          </a:stretch>
        </p:blipFill>
        <p:spPr>
          <a:xfrm>
            <a:off x="542231" y="1455991"/>
            <a:ext cx="7943800" cy="3485177"/>
          </a:xfrm>
          <a:prstGeom prst="rect">
            <a:avLst/>
          </a:prstGeom>
          <a:ln>
            <a:solidFill>
              <a:schemeClr val="tx1"/>
            </a:solidFill>
          </a:ln>
        </p:spPr>
      </p:pic>
      <p:sp>
        <p:nvSpPr>
          <p:cNvPr id="9" name="TextBox 8"/>
          <p:cNvSpPr txBox="1"/>
          <p:nvPr/>
        </p:nvSpPr>
        <p:spPr>
          <a:xfrm>
            <a:off x="2677927" y="437763"/>
            <a:ext cx="3672408" cy="830997"/>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Análisis de Resultados  + Relevantes</a:t>
            </a:r>
          </a:p>
          <a:p>
            <a:pPr algn="ctr"/>
            <a:endParaRPr lang="es-ES" sz="1600" b="1" dirty="0" smtClean="0">
              <a:latin typeface="Times New Roman" panose="02020603050405020304" pitchFamily="18" charset="0"/>
              <a:cs typeface="Times New Roman" panose="02020603050405020304" pitchFamily="18" charset="0"/>
            </a:endParaRPr>
          </a:p>
          <a:p>
            <a:pPr marL="342900" indent="-342900" algn="ctr">
              <a:buFont typeface="+mj-lt"/>
              <a:buAutoNum type="arabicPeriod" startAt="3"/>
            </a:pPr>
            <a:r>
              <a:rPr lang="es-EC" sz="1600" b="1" dirty="0" smtClean="0">
                <a:latin typeface="Times New Roman" panose="02020603050405020304" pitchFamily="18" charset="0"/>
                <a:cs typeface="Times New Roman" panose="02020603050405020304" pitchFamily="18" charset="0"/>
                <a:hlinkClick r:id="rId6" action="ppaction://hlinkfile"/>
              </a:rPr>
              <a:t>Método Mosler</a:t>
            </a:r>
            <a:endParaRPr lang="es-ES_tradnl" sz="1600" b="1" dirty="0" smtClean="0">
              <a:latin typeface="Times New Roman" panose="02020603050405020304" pitchFamily="18" charset="0"/>
              <a:cs typeface="Times New Roman" panose="02020603050405020304" pitchFamily="18" charset="0"/>
            </a:endParaRPr>
          </a:p>
        </p:txBody>
      </p:sp>
      <p:pic>
        <p:nvPicPr>
          <p:cNvPr id="11" name="Picture 10"/>
          <p:cNvPicPr/>
          <p:nvPr/>
        </p:nvPicPr>
        <p:blipFill>
          <a:blip r:embed="rId7">
            <a:extLst>
              <a:ext uri="{28A0092B-C50C-407E-A947-70E740481C1C}">
                <a14:useLocalDpi xmlns:a14="http://schemas.microsoft.com/office/drawing/2010/main"/>
              </a:ext>
            </a:extLst>
          </a:blip>
          <a:stretch>
            <a:fillRect/>
          </a:stretch>
        </p:blipFill>
        <p:spPr>
          <a:xfrm>
            <a:off x="6444208" y="5331345"/>
            <a:ext cx="2571750" cy="819150"/>
          </a:xfrm>
          <a:prstGeom prst="rect">
            <a:avLst/>
          </a:prstGeom>
        </p:spPr>
      </p:pic>
    </p:spTree>
    <p:extLst>
      <p:ext uri="{BB962C8B-B14F-4D97-AF65-F5344CB8AC3E}">
        <p14:creationId xmlns:p14="http://schemas.microsoft.com/office/powerpoint/2010/main" val="3741181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74830" y="1412776"/>
            <a:ext cx="7686440" cy="4031873"/>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AGRADECIMIENTO:</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AutoNum type="arabicPeriod"/>
            </a:pPr>
            <a:r>
              <a:rPr lang="es-ES" sz="1600" dirty="0" smtClean="0">
                <a:latin typeface="Times New Roman" panose="02020603050405020304" pitchFamily="18" charset="0"/>
                <a:cs typeface="Times New Roman" panose="02020603050405020304" pitchFamily="18" charset="0"/>
              </a:rPr>
              <a:t>A mi Dios por darme la fuerza de perseverar y alcanzar este objetivo</a:t>
            </a:r>
          </a:p>
          <a:p>
            <a:pPr marL="342900" indent="-342900" algn="just">
              <a:buAutoNum type="arabicPeriod"/>
            </a:pPr>
            <a:endParaRPr lang="es-ES"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s-ES" sz="1600" dirty="0" smtClean="0">
                <a:latin typeface="Times New Roman" panose="02020603050405020304" pitchFamily="18" charset="0"/>
                <a:cs typeface="Times New Roman" panose="02020603050405020304" pitchFamily="18" charset="0"/>
              </a:rPr>
              <a:t>A mi familia, esposa e hijos, padres, suegros y cuñado por motivarme cada día a lograr subir este escalón de mi vida</a:t>
            </a:r>
          </a:p>
          <a:p>
            <a:pPr marL="342900" indent="-342900" algn="just">
              <a:buAutoNum type="arabicPeriod"/>
            </a:pPr>
            <a:endParaRPr lang="es-ES"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s-ES" sz="1600" dirty="0" smtClean="0">
                <a:latin typeface="Times New Roman" panose="02020603050405020304" pitchFamily="18" charset="0"/>
                <a:cs typeface="Times New Roman" panose="02020603050405020304" pitchFamily="18" charset="0"/>
              </a:rPr>
              <a:t>Al Gerente de la Empresa Baker Hughes por darme la oportunidad de aportar con un grano de arena a la mejora de los procesos internos de seguridad con este proyecto</a:t>
            </a:r>
          </a:p>
          <a:p>
            <a:pPr marL="342900" indent="-342900" algn="just">
              <a:buAutoNum type="arabicPeriod"/>
            </a:pPr>
            <a:endParaRPr lang="es-ES"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s-ES" sz="1600" dirty="0" smtClean="0">
                <a:latin typeface="Times New Roman" panose="02020603050405020304" pitchFamily="18" charset="0"/>
                <a:cs typeface="Times New Roman" panose="02020603050405020304" pitchFamily="18" charset="0"/>
              </a:rPr>
              <a:t>A la Administración del Edificio La Previsora por abrir sus puertas y facilitar la información sin egoísmo y con el objetivo de dejarse ayudar con ideas que ayuden a la seguridad del edificio.</a:t>
            </a:r>
          </a:p>
          <a:p>
            <a:pPr marL="342900" indent="-342900" algn="just">
              <a:buAutoNum type="arabicPeriod"/>
            </a:pPr>
            <a:endParaRPr lang="es-ES" sz="1600" dirty="0">
              <a:latin typeface="Times New Roman" panose="02020603050405020304" pitchFamily="18" charset="0"/>
              <a:cs typeface="Times New Roman" panose="02020603050405020304" pitchFamily="18" charset="0"/>
            </a:endParaRPr>
          </a:p>
          <a:p>
            <a:pPr marL="342900" indent="-342900" algn="just">
              <a:buAutoNum type="arabicPeriod"/>
            </a:pPr>
            <a:r>
              <a:rPr lang="es-ES" sz="1600" dirty="0" smtClean="0">
                <a:latin typeface="Times New Roman" panose="02020603050405020304" pitchFamily="18" charset="0"/>
                <a:cs typeface="Times New Roman" panose="02020603050405020304" pitchFamily="18" charset="0"/>
              </a:rPr>
              <a:t>A ustedes, Mi Crnl. René Patricio Vásquez y Doctora Ma. Alexandra Gallardo por su paciencia y profesionalismo al guiarme en este tan anhelado paso de mi vida.</a:t>
            </a:r>
          </a:p>
        </p:txBody>
      </p:sp>
    </p:spTree>
    <p:extLst>
      <p:ext uri="{BB962C8B-B14F-4D97-AF65-F5344CB8AC3E}">
        <p14:creationId xmlns:p14="http://schemas.microsoft.com/office/powerpoint/2010/main" val="269952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30</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19495" y="886901"/>
            <a:ext cx="3989271"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Resultados  Método Mosler</a:t>
            </a:r>
          </a:p>
        </p:txBody>
      </p:sp>
      <p:pic>
        <p:nvPicPr>
          <p:cNvPr id="8" name="Picture 7"/>
          <p:cNvPicPr/>
          <p:nvPr/>
        </p:nvPicPr>
        <p:blipFill>
          <a:blip r:embed="rId5" cstate="email">
            <a:extLst>
              <a:ext uri="{28A0092B-C50C-407E-A947-70E740481C1C}">
                <a14:useLocalDpi xmlns:a14="http://schemas.microsoft.com/office/drawing/2010/main"/>
              </a:ext>
            </a:extLst>
          </a:blip>
          <a:stretch>
            <a:fillRect/>
          </a:stretch>
        </p:blipFill>
        <p:spPr>
          <a:xfrm>
            <a:off x="107503" y="1592084"/>
            <a:ext cx="8928993" cy="3240360"/>
          </a:xfrm>
          <a:prstGeom prst="rect">
            <a:avLst/>
          </a:prstGeom>
          <a:ln>
            <a:solidFill>
              <a:schemeClr val="tx1"/>
            </a:solidFill>
          </a:ln>
        </p:spPr>
      </p:pic>
      <p:pic>
        <p:nvPicPr>
          <p:cNvPr id="10" name="Picture 9"/>
          <p:cNvPicPr/>
          <p:nvPr/>
        </p:nvPicPr>
        <p:blipFill>
          <a:blip r:embed="rId6">
            <a:extLst>
              <a:ext uri="{28A0092B-C50C-407E-A947-70E740481C1C}">
                <a14:useLocalDpi xmlns:a14="http://schemas.microsoft.com/office/drawing/2010/main"/>
              </a:ext>
            </a:extLst>
          </a:blip>
          <a:stretch>
            <a:fillRect/>
          </a:stretch>
        </p:blipFill>
        <p:spPr>
          <a:xfrm>
            <a:off x="2000249" y="4976460"/>
            <a:ext cx="2571750" cy="819150"/>
          </a:xfrm>
          <a:prstGeom prst="rect">
            <a:avLst/>
          </a:prstGeom>
        </p:spPr>
      </p:pic>
      <p:pic>
        <p:nvPicPr>
          <p:cNvPr id="11" name="Picture 10"/>
          <p:cNvPicPr/>
          <p:nvPr/>
        </p:nvPicPr>
        <p:blipFill>
          <a:blip r:embed="rId7">
            <a:extLst>
              <a:ext uri="{28A0092B-C50C-407E-A947-70E740481C1C}">
                <a14:useLocalDpi xmlns:a14="http://schemas.microsoft.com/office/drawing/2010/main"/>
              </a:ext>
            </a:extLst>
          </a:blip>
          <a:stretch>
            <a:fillRect/>
          </a:stretch>
        </p:blipFill>
        <p:spPr>
          <a:xfrm>
            <a:off x="5113654" y="4968205"/>
            <a:ext cx="1847850" cy="981075"/>
          </a:xfrm>
          <a:prstGeom prst="rect">
            <a:avLst/>
          </a:prstGeom>
        </p:spPr>
      </p:pic>
    </p:spTree>
    <p:extLst>
      <p:ext uri="{BB962C8B-B14F-4D97-AF65-F5344CB8AC3E}">
        <p14:creationId xmlns:p14="http://schemas.microsoft.com/office/powerpoint/2010/main" val="3741181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31</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1" y="1628800"/>
            <a:ext cx="3312368" cy="209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9495" y="886901"/>
            <a:ext cx="3989271" cy="584775"/>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Resultados  Método Mosler – complemento indicadores </a:t>
            </a:r>
            <a:r>
              <a:rPr lang="es-EC" sz="1600" b="1" dirty="0" smtClean="0">
                <a:solidFill>
                  <a:srgbClr val="0000FF"/>
                </a:solidFill>
                <a:latin typeface="Times New Roman" panose="02020603050405020304" pitchFamily="18" charset="0"/>
                <a:cs typeface="Times New Roman" panose="02020603050405020304" pitchFamily="18" charset="0"/>
              </a:rPr>
              <a:t>Cámara Foto térmica</a:t>
            </a:r>
            <a:endParaRPr lang="es-ES" sz="1600" b="1" dirty="0" smtClean="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67544" y="2196152"/>
            <a:ext cx="4345783" cy="1384995"/>
          </a:xfrm>
          <a:prstGeom prst="rect">
            <a:avLst/>
          </a:prstGeom>
          <a:noFill/>
        </p:spPr>
        <p:txBody>
          <a:bodyPr wrap="square" rtlCol="0">
            <a:spAutoFit/>
          </a:bodyPr>
          <a:lstStyle/>
          <a:p>
            <a:pPr algn="just"/>
            <a:r>
              <a:rPr lang="es-EC" sz="1400" b="1" dirty="0" smtClean="0">
                <a:latin typeface="Times New Roman" panose="02020603050405020304" pitchFamily="18" charset="0"/>
                <a:cs typeface="Times New Roman" panose="02020603050405020304" pitchFamily="18" charset="0"/>
              </a:rPr>
              <a:t>Area de Medidores Subsuelo 2 – Tablero de Distribución</a:t>
            </a:r>
            <a:r>
              <a:rPr lang="es-EC" sz="1400" dirty="0" smtClean="0">
                <a:latin typeface="Times New Roman" panose="02020603050405020304" pitchFamily="18" charset="0"/>
                <a:cs typeface="Times New Roman" panose="02020603050405020304" pitchFamily="18" charset="0"/>
              </a:rPr>
              <a:t>: </a:t>
            </a:r>
            <a:r>
              <a:rPr lang="es-EC" sz="1400" b="1" dirty="0" smtClean="0">
                <a:solidFill>
                  <a:srgbClr val="FF0000"/>
                </a:solidFill>
                <a:latin typeface="Times New Roman" panose="02020603050405020304" pitchFamily="18" charset="0"/>
                <a:cs typeface="Times New Roman" panose="02020603050405020304" pitchFamily="18" charset="0"/>
              </a:rPr>
              <a:t>RIESGO MUY ALTO</a:t>
            </a:r>
            <a:r>
              <a:rPr lang="es-EC" sz="1400" dirty="0" smtClean="0">
                <a:latin typeface="Times New Roman" panose="02020603050405020304" pitchFamily="18" charset="0"/>
                <a:cs typeface="Times New Roman" panose="02020603050405020304" pitchFamily="18" charset="0"/>
              </a:rPr>
              <a:t>. Esto </a:t>
            </a:r>
            <a:r>
              <a:rPr lang="es-ES" sz="1400" dirty="0" smtClean="0">
                <a:latin typeface="Times New Roman" panose="02020603050405020304" pitchFamily="18" charset="0"/>
                <a:cs typeface="Times New Roman" panose="02020603050405020304" pitchFamily="18" charset="0"/>
              </a:rPr>
              <a:t>se </a:t>
            </a:r>
            <a:r>
              <a:rPr lang="es-ES" sz="1400" dirty="0">
                <a:latin typeface="Times New Roman" panose="02020603050405020304" pitchFamily="18" charset="0"/>
                <a:cs typeface="Times New Roman" panose="02020603050405020304" pitchFamily="18" charset="0"/>
              </a:rPr>
              <a:t>debe, a que en las barras donde ingresa el alto voltaje desde el transformador, se tiene un calentamiento en los cables y no hay suficiente espacio, debido al incremento de carga del edificio.</a:t>
            </a:r>
            <a:endParaRPr lang="en-US" sz="1400" dirty="0">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26704" y="4077072"/>
            <a:ext cx="511957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8215" y="4581128"/>
            <a:ext cx="3477682" cy="954107"/>
          </a:xfrm>
          <a:prstGeom prst="rect">
            <a:avLst/>
          </a:prstGeom>
          <a:noFill/>
        </p:spPr>
        <p:txBody>
          <a:bodyPr wrap="square" rtlCol="0">
            <a:spAutoFit/>
          </a:bodyPr>
          <a:lstStyle/>
          <a:p>
            <a:pPr algn="just"/>
            <a:r>
              <a:rPr lang="es-EC" sz="1400" b="1" dirty="0" smtClean="0">
                <a:latin typeface="Times New Roman" panose="02020603050405020304" pitchFamily="18" charset="0"/>
                <a:cs typeface="Times New Roman" panose="02020603050405020304" pitchFamily="18" charset="0"/>
              </a:rPr>
              <a:t>Area de Medidores Subsuelo 2 – Breaker Piso 5</a:t>
            </a:r>
            <a:r>
              <a:rPr lang="es-EC" sz="1400" dirty="0" smtClean="0">
                <a:latin typeface="Times New Roman" panose="02020603050405020304" pitchFamily="18" charset="0"/>
                <a:cs typeface="Times New Roman" panose="02020603050405020304" pitchFamily="18" charset="0"/>
              </a:rPr>
              <a:t>: Existen puntos de calor moderados</a:t>
            </a:r>
            <a:r>
              <a:rPr lang="es-ES" sz="1400" dirty="0">
                <a:latin typeface="Times New Roman" panose="02020603050405020304" pitchFamily="18" charset="0"/>
                <a:cs typeface="Times New Roman" panose="02020603050405020304" pitchFamily="18" charset="0"/>
              </a:rPr>
              <a:t> </a:t>
            </a:r>
            <a:r>
              <a:rPr lang="es-ES" sz="1400" b="1" dirty="0" smtClean="0">
                <a:solidFill>
                  <a:srgbClr val="FFFF00"/>
                </a:solidFill>
                <a:latin typeface="Times New Roman" panose="02020603050405020304" pitchFamily="18" charset="0"/>
                <a:cs typeface="Times New Roman" panose="02020603050405020304" pitchFamily="18" charset="0"/>
              </a:rPr>
              <a:t>RIESGO NORMAL </a:t>
            </a:r>
            <a:r>
              <a:rPr lang="es-ES" sz="1400" dirty="0" smtClean="0">
                <a:latin typeface="Times New Roman" panose="02020603050405020304" pitchFamily="18" charset="0"/>
                <a:cs typeface="Times New Roman" panose="02020603050405020304" pitchFamily="18" charset="0"/>
              </a:rPr>
              <a:t>que se producen por el mal empleo de las conexiones al breaker.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083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32</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Resultados  Método Mosler</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46533" y="1844824"/>
            <a:ext cx="500911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23529" y="1916832"/>
            <a:ext cx="3384376" cy="1600438"/>
          </a:xfrm>
          <a:prstGeom prst="rect">
            <a:avLst/>
          </a:prstGeom>
          <a:noFill/>
        </p:spPr>
        <p:txBody>
          <a:bodyPr wrap="square" rtlCol="0">
            <a:spAutoFit/>
          </a:bodyPr>
          <a:lstStyle/>
          <a:p>
            <a:pPr algn="just"/>
            <a:r>
              <a:rPr lang="es-EC" sz="1400" b="1" dirty="0" smtClean="0">
                <a:latin typeface="Times New Roman" panose="02020603050405020304" pitchFamily="18" charset="0"/>
                <a:cs typeface="Times New Roman" panose="02020603050405020304" pitchFamily="18" charset="0"/>
              </a:rPr>
              <a:t>Area de Medidores Subsuelo 2 – Breaker Piso 7</a:t>
            </a:r>
            <a:r>
              <a:rPr lang="es-EC" sz="1400" dirty="0" smtClean="0">
                <a:latin typeface="Times New Roman" panose="02020603050405020304" pitchFamily="18" charset="0"/>
                <a:cs typeface="Times New Roman" panose="02020603050405020304" pitchFamily="18" charset="0"/>
              </a:rPr>
              <a:t>: Existen recalentamientos que alcanzan temperaturas de hasta 38.2 grados. Esto produce con el tiempo, desgaste de la chaqueta del cable</a:t>
            </a:r>
            <a:r>
              <a:rPr lang="es-ES" sz="1400" dirty="0">
                <a:latin typeface="Times New Roman" panose="02020603050405020304" pitchFamily="18" charset="0"/>
                <a:cs typeface="Times New Roman" panose="02020603050405020304" pitchFamily="18" charset="0"/>
              </a:rPr>
              <a:t> </a:t>
            </a:r>
            <a:r>
              <a:rPr lang="es-ES" sz="1400" dirty="0" smtClean="0">
                <a:latin typeface="Times New Roman" panose="02020603050405020304" pitchFamily="18" charset="0"/>
                <a:cs typeface="Times New Roman" panose="02020603050405020304" pitchFamily="18" charset="0"/>
              </a:rPr>
              <a:t>teniendo un </a:t>
            </a:r>
            <a:r>
              <a:rPr lang="es-ES" sz="1400" b="1" dirty="0" smtClean="0">
                <a:solidFill>
                  <a:srgbClr val="FF0000"/>
                </a:solidFill>
                <a:latin typeface="Times New Roman" panose="02020603050405020304" pitchFamily="18" charset="0"/>
                <a:cs typeface="Times New Roman" panose="02020603050405020304" pitchFamily="18" charset="0"/>
              </a:rPr>
              <a:t>RIESGO MUY ALTO</a:t>
            </a:r>
            <a:r>
              <a:rPr lang="es-ES" sz="1400" dirty="0" smtClean="0">
                <a:latin typeface="Times New Roman" panose="02020603050405020304" pitchFamily="18" charset="0"/>
                <a:cs typeface="Times New Roman" panose="02020603050405020304" pitchFamily="18" charset="0"/>
              </a:rPr>
              <a:t> de corto circuito, pérdida de energía e incendio.</a:t>
            </a:r>
            <a:endParaRPr lang="en-US"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04127" y="4564866"/>
            <a:ext cx="3384376" cy="1169551"/>
          </a:xfrm>
          <a:prstGeom prst="rect">
            <a:avLst/>
          </a:prstGeom>
          <a:noFill/>
        </p:spPr>
        <p:txBody>
          <a:bodyPr wrap="square" rtlCol="0">
            <a:spAutoFit/>
          </a:bodyPr>
          <a:lstStyle/>
          <a:p>
            <a:pPr algn="just"/>
            <a:r>
              <a:rPr lang="es-EC" sz="1400" b="1" dirty="0" smtClean="0">
                <a:latin typeface="Times New Roman" panose="02020603050405020304" pitchFamily="18" charset="0"/>
                <a:cs typeface="Times New Roman" panose="02020603050405020304" pitchFamily="18" charset="0"/>
              </a:rPr>
              <a:t>Area de Medidores Subsuelo 2 – Breaker Piso 11</a:t>
            </a:r>
            <a:r>
              <a:rPr lang="es-EC" sz="1400" dirty="0">
                <a:latin typeface="Times New Roman" panose="02020603050405020304" pitchFamily="18" charset="0"/>
                <a:cs typeface="Times New Roman" panose="02020603050405020304" pitchFamily="18" charset="0"/>
              </a:rPr>
              <a:t>: Existen puntos de calor </a:t>
            </a:r>
            <a:r>
              <a:rPr lang="es-EC" sz="1400" dirty="0" smtClean="0">
                <a:latin typeface="Times New Roman" panose="02020603050405020304" pitchFamily="18" charset="0"/>
                <a:cs typeface="Times New Roman" panose="02020603050405020304" pitchFamily="18" charset="0"/>
              </a:rPr>
              <a:t>moderados con 28.6 grados centígrados</a:t>
            </a:r>
            <a:r>
              <a:rPr lang="es-ES" sz="1400" dirty="0" smtClean="0">
                <a:latin typeface="Times New Roman" panose="02020603050405020304" pitchFamily="18" charset="0"/>
                <a:cs typeface="Times New Roman" panose="02020603050405020304" pitchFamily="18" charset="0"/>
              </a:rPr>
              <a:t> teniendo un </a:t>
            </a:r>
            <a:r>
              <a:rPr lang="es-ES" sz="1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RIESGO </a:t>
            </a:r>
            <a:r>
              <a:rPr lang="es-ES"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NORMAL </a:t>
            </a:r>
            <a:r>
              <a:rPr lang="es-ES" sz="1400" dirty="0">
                <a:latin typeface="Times New Roman" panose="02020603050405020304" pitchFamily="18" charset="0"/>
                <a:cs typeface="Times New Roman" panose="02020603050405020304" pitchFamily="18" charset="0"/>
              </a:rPr>
              <a:t>que se producen por el mal empleo de las conexiones al breaker.</a:t>
            </a:r>
            <a:endParaRPr lang="en-US" sz="1400" dirty="0">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52432" y="4221088"/>
            <a:ext cx="3797315" cy="213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923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33</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1560" y="1268760"/>
            <a:ext cx="7949710"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Resultados  Método Mosler</a:t>
            </a:r>
          </a:p>
        </p:txBody>
      </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4679801" y="2083807"/>
            <a:ext cx="1734820" cy="177673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4017" y="1867272"/>
            <a:ext cx="14763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40041" y="2803887"/>
            <a:ext cx="936104"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7290" y="2095510"/>
            <a:ext cx="3384376" cy="1600438"/>
          </a:xfrm>
          <a:prstGeom prst="rect">
            <a:avLst/>
          </a:prstGeom>
          <a:noFill/>
        </p:spPr>
        <p:txBody>
          <a:bodyPr wrap="square" rtlCol="0">
            <a:spAutoFit/>
          </a:bodyPr>
          <a:lstStyle/>
          <a:p>
            <a:pPr algn="just"/>
            <a:r>
              <a:rPr lang="es-EC" sz="1400" b="1" dirty="0" smtClean="0">
                <a:latin typeface="Times New Roman" panose="02020603050405020304" pitchFamily="18" charset="0"/>
                <a:cs typeface="Times New Roman" panose="02020603050405020304" pitchFamily="18" charset="0"/>
              </a:rPr>
              <a:t>Area de Medidores Subsuelo 2 – Breaker Piso 9</a:t>
            </a:r>
            <a:r>
              <a:rPr lang="es-EC" sz="1400" dirty="0" smtClean="0">
                <a:latin typeface="Times New Roman" panose="02020603050405020304" pitchFamily="18" charset="0"/>
                <a:cs typeface="Times New Roman" panose="02020603050405020304" pitchFamily="18" charset="0"/>
              </a:rPr>
              <a:t>: Existen recalentamientos que alcanzan temperaturas de hasta 40.4 grados. Esto produce con el tiempo, desgaste de la chaqueta del cable</a:t>
            </a:r>
            <a:r>
              <a:rPr lang="es-ES" sz="1400" dirty="0">
                <a:latin typeface="Times New Roman" panose="02020603050405020304" pitchFamily="18" charset="0"/>
                <a:cs typeface="Times New Roman" panose="02020603050405020304" pitchFamily="18" charset="0"/>
              </a:rPr>
              <a:t> </a:t>
            </a:r>
            <a:r>
              <a:rPr lang="es-ES" sz="1400" dirty="0" smtClean="0">
                <a:latin typeface="Times New Roman" panose="02020603050405020304" pitchFamily="18" charset="0"/>
                <a:cs typeface="Times New Roman" panose="02020603050405020304" pitchFamily="18" charset="0"/>
              </a:rPr>
              <a:t>teniendo un </a:t>
            </a:r>
            <a:r>
              <a:rPr lang="es-ES" sz="1400" b="1" dirty="0" smtClean="0">
                <a:solidFill>
                  <a:srgbClr val="FF0000"/>
                </a:solidFill>
                <a:latin typeface="Times New Roman" panose="02020603050405020304" pitchFamily="18" charset="0"/>
                <a:cs typeface="Times New Roman" panose="02020603050405020304" pitchFamily="18" charset="0"/>
              </a:rPr>
              <a:t>RIESGO MUY ALTO</a:t>
            </a:r>
            <a:r>
              <a:rPr lang="es-ES" sz="1400" dirty="0" smtClean="0">
                <a:latin typeface="Times New Roman" panose="02020603050405020304" pitchFamily="18" charset="0"/>
                <a:cs typeface="Times New Roman" panose="02020603050405020304" pitchFamily="18" charset="0"/>
              </a:rPr>
              <a:t> de corto circuito, pérdida de energía e incendio.</a:t>
            </a:r>
            <a:endParaRPr lang="en-US" sz="1400" dirty="0">
              <a:latin typeface="Times New Roman" panose="02020603050405020304" pitchFamily="18" charset="0"/>
              <a:cs typeface="Times New Roman" panose="02020603050405020304" pitchFamily="18" charset="0"/>
            </a:endParaRPr>
          </a:p>
        </p:txBody>
      </p:sp>
      <p:pic>
        <p:nvPicPr>
          <p:cNvPr id="1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58423" y="4624797"/>
            <a:ext cx="3441969" cy="15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93873" y="4779149"/>
            <a:ext cx="3384376" cy="954107"/>
          </a:xfrm>
          <a:prstGeom prst="rect">
            <a:avLst/>
          </a:prstGeom>
          <a:noFill/>
        </p:spPr>
        <p:txBody>
          <a:bodyPr wrap="square" rtlCol="0">
            <a:spAutoFit/>
          </a:bodyPr>
          <a:lstStyle/>
          <a:p>
            <a:pPr algn="just"/>
            <a:r>
              <a:rPr lang="es-EC" sz="1400" b="1" dirty="0" smtClean="0">
                <a:latin typeface="Times New Roman" panose="02020603050405020304" pitchFamily="18" charset="0"/>
                <a:cs typeface="Times New Roman" panose="02020603050405020304" pitchFamily="18" charset="0"/>
              </a:rPr>
              <a:t>Area de Tablero Eléctrico –Piso 9</a:t>
            </a:r>
            <a:r>
              <a:rPr lang="es-EC" sz="1400" dirty="0" smtClean="0">
                <a:latin typeface="Times New Roman" panose="02020603050405020304" pitchFamily="18" charset="0"/>
                <a:cs typeface="Times New Roman" panose="02020603050405020304" pitchFamily="18" charset="0"/>
              </a:rPr>
              <a:t>: </a:t>
            </a:r>
            <a:r>
              <a:rPr lang="es-ES" sz="1400" dirty="0">
                <a:latin typeface="Times New Roman" panose="02020603050405020304" pitchFamily="18" charset="0"/>
                <a:cs typeface="Times New Roman" panose="02020603050405020304" pitchFamily="18" charset="0"/>
              </a:rPr>
              <a:t>daño en la chaqueta aislante del cable el cual ha sido reparado con taipe lo que no garantiza un aislamiento eficiente</a:t>
            </a:r>
            <a:r>
              <a:rPr lang="es-E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5090472" y="4924906"/>
            <a:ext cx="2304256" cy="288032"/>
          </a:xfrm>
          <a:prstGeom prst="straightConnector1">
            <a:avLst/>
          </a:prstGeom>
          <a:noFill/>
          <a:ln w="381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684505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34</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1268760"/>
            <a:ext cx="7949710" cy="830997"/>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Análisis de Resultados  + Relevantes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4"/>
            </a:pPr>
            <a:r>
              <a:rPr lang="es-EC" sz="1600" b="1" dirty="0" smtClean="0">
                <a:latin typeface="Times New Roman" panose="02020603050405020304" pitchFamily="18" charset="0"/>
                <a:cs typeface="Times New Roman" panose="02020603050405020304" pitchFamily="18" charset="0"/>
                <a:hlinkClick r:id="rId5" action="ppaction://hlinkfile"/>
              </a:rPr>
              <a:t>Método Meseri</a:t>
            </a:r>
            <a:endParaRPr lang="es-ES_tradnl" sz="1600" b="1"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899592" y="2348880"/>
            <a:ext cx="7577860" cy="2062103"/>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latin typeface="Times New Roman" panose="02020603050405020304" pitchFamily="18" charset="0"/>
                <a:cs typeface="Times New Roman" panose="02020603050405020304" pitchFamily="18" charset="0"/>
              </a:rPr>
              <a:t>Piso 5</a:t>
            </a:r>
            <a:r>
              <a:rPr lang="es-ES_tradnl" sz="1600" dirty="0">
                <a:latin typeface="Times New Roman" panose="02020603050405020304" pitchFamily="18" charset="0"/>
                <a:cs typeface="Times New Roman" panose="02020603050405020304" pitchFamily="18" charset="0"/>
              </a:rPr>
              <a:t>: Con una valorización de 6,43 lo que en la tabla de valorización del riesgo se lo califica como </a:t>
            </a:r>
            <a:r>
              <a:rPr lang="es-ES_tradnl"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Medio.</a:t>
            </a:r>
            <a:endParaRPr lang="en-US"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_tradnl" sz="1600" b="1" dirty="0">
                <a:latin typeface="Times New Roman" panose="02020603050405020304" pitchFamily="18" charset="0"/>
                <a:cs typeface="Times New Roman" panose="02020603050405020304" pitchFamily="18" charset="0"/>
              </a:rPr>
              <a:t>Piso 7</a:t>
            </a:r>
            <a:r>
              <a:rPr lang="es-ES_tradnl" sz="1600" dirty="0">
                <a:latin typeface="Times New Roman" panose="02020603050405020304" pitchFamily="18" charset="0"/>
                <a:cs typeface="Times New Roman" panose="02020603050405020304" pitchFamily="18" charset="0"/>
              </a:rPr>
              <a:t>: Con una valorización de 6,17 lo que en la tabla de valorización del riesgo se lo califica como </a:t>
            </a:r>
            <a:r>
              <a:rPr lang="es-ES_tradnl"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Medio.</a:t>
            </a:r>
            <a:endParaRPr lang="en-US"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_tradnl" sz="1600" b="1" dirty="0">
                <a:latin typeface="Times New Roman" panose="02020603050405020304" pitchFamily="18" charset="0"/>
                <a:cs typeface="Times New Roman" panose="02020603050405020304" pitchFamily="18" charset="0"/>
              </a:rPr>
              <a:t>Piso 9:</a:t>
            </a:r>
            <a:r>
              <a:rPr lang="es-ES_tradnl" sz="1600" dirty="0">
                <a:latin typeface="Times New Roman" panose="02020603050405020304" pitchFamily="18" charset="0"/>
                <a:cs typeface="Times New Roman" panose="02020603050405020304" pitchFamily="18" charset="0"/>
              </a:rPr>
              <a:t> Con una valorización de 6,42, lo que en la tabla de valorización del riesgo se lo califica como </a:t>
            </a:r>
            <a:r>
              <a:rPr lang="es-ES_tradnl"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Medio.</a:t>
            </a:r>
            <a:endParaRPr lang="en-US"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_tradnl" sz="1600" b="1" dirty="0">
                <a:latin typeface="Times New Roman" panose="02020603050405020304" pitchFamily="18" charset="0"/>
                <a:cs typeface="Times New Roman" panose="02020603050405020304" pitchFamily="18" charset="0"/>
              </a:rPr>
              <a:t>Piso 11: </a:t>
            </a:r>
            <a:r>
              <a:rPr lang="es-ES_tradnl" sz="1600" dirty="0">
                <a:latin typeface="Times New Roman" panose="02020603050405020304" pitchFamily="18" charset="0"/>
                <a:cs typeface="Times New Roman" panose="02020603050405020304" pitchFamily="18" charset="0"/>
              </a:rPr>
              <a:t>Con una valorización de 6,31, lo que en la tabla de valorización del riesgo se lo califica como </a:t>
            </a:r>
            <a:r>
              <a:rPr lang="es-ES_tradnl"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Medio.</a:t>
            </a:r>
            <a:endParaRPr lang="en-US"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075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35</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67544" y="1268760"/>
            <a:ext cx="8093726" cy="5509200"/>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Conclusiones</a:t>
            </a:r>
            <a:endParaRPr lang="es-ES" sz="1600" b="1" dirty="0" smtClean="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smtClean="0">
                <a:latin typeface="Times New Roman" panose="02020603050405020304" pitchFamily="18" charset="0"/>
                <a:cs typeface="Times New Roman" panose="02020603050405020304" pitchFamily="18" charset="0"/>
              </a:rPr>
              <a:t>La señalización es una estrategia  muy importante para en caso de emergencia y desastre, permite ayudar y guiar al personal en la toma de decisiones; sin embargo, no </a:t>
            </a:r>
            <a:r>
              <a:rPr lang="es-ES" sz="1400" dirty="0">
                <a:latin typeface="Times New Roman" panose="02020603050405020304" pitchFamily="18" charset="0"/>
                <a:cs typeface="Times New Roman" panose="02020603050405020304" pitchFamily="18" charset="0"/>
              </a:rPr>
              <a:t>existe señalización en los dispositivos de emergencia para desbloquear </a:t>
            </a:r>
            <a:r>
              <a:rPr lang="es-ES" sz="1400" dirty="0" smtClean="0">
                <a:latin typeface="Times New Roman" panose="02020603050405020304" pitchFamily="18" charset="0"/>
                <a:cs typeface="Times New Roman" panose="02020603050405020304" pitchFamily="18" charset="0"/>
              </a:rPr>
              <a:t>las </a:t>
            </a:r>
            <a:r>
              <a:rPr lang="es-ES" sz="1400" dirty="0">
                <a:latin typeface="Times New Roman" panose="02020603050405020304" pitchFamily="18" charset="0"/>
                <a:cs typeface="Times New Roman" panose="02020603050405020304" pitchFamily="18" charset="0"/>
              </a:rPr>
              <a:t>puertas </a:t>
            </a:r>
            <a:r>
              <a:rPr lang="es-ES" sz="1400" dirty="0" smtClean="0">
                <a:latin typeface="Times New Roman" panose="02020603050405020304" pitchFamily="18" charset="0"/>
                <a:cs typeface="Times New Roman" panose="02020603050405020304" pitchFamily="18" charset="0"/>
              </a:rPr>
              <a:t>principales, en las zonas seguras, en las partes bajas de las escaleras de emergencia.</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El mobiliario </a:t>
            </a:r>
            <a:r>
              <a:rPr lang="es-ES" sz="1400" dirty="0" smtClean="0">
                <a:latin typeface="Times New Roman" panose="02020603050405020304" pitchFamily="18" charset="0"/>
                <a:cs typeface="Times New Roman" panose="02020603050405020304" pitchFamily="18" charset="0"/>
              </a:rPr>
              <a:t>de los </a:t>
            </a:r>
            <a:r>
              <a:rPr lang="es-ES" sz="1400" dirty="0">
                <a:latin typeface="Times New Roman" panose="02020603050405020304" pitchFamily="18" charset="0"/>
                <a:cs typeface="Times New Roman" panose="02020603050405020304" pitchFamily="18" charset="0"/>
              </a:rPr>
              <a:t>cubículos no es asegurado al piso lo que en caso de sismo este material se desplazaría con las ondas sísmicas, produciéndose mayor daño a las personas</a:t>
            </a:r>
            <a:r>
              <a:rPr lang="es-ES" sz="1400" dirty="0" smtClean="0">
                <a:latin typeface="Times New Roman" panose="02020603050405020304" pitchFamily="18" charset="0"/>
                <a:cs typeface="Times New Roman" panose="02020603050405020304" pitchFamily="18" charset="0"/>
              </a:rPr>
              <a:t>. (Video </a:t>
            </a:r>
            <a:r>
              <a:rPr lang="es-ES" sz="1400" dirty="0">
                <a:latin typeface="Times New Roman" panose="02020603050405020304" pitchFamily="18" charset="0"/>
                <a:cs typeface="Times New Roman" panose="02020603050405020304" pitchFamily="18" charset="0"/>
              </a:rPr>
              <a:t>e</a:t>
            </a:r>
            <a:r>
              <a:rPr lang="es-ES" sz="1400" dirty="0" smtClean="0">
                <a:latin typeface="Times New Roman" panose="02020603050405020304" pitchFamily="18" charset="0"/>
                <a:cs typeface="Times New Roman" panose="02020603050405020304" pitchFamily="18" charset="0"/>
              </a:rPr>
              <a:t>ducativo al final)</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No existen simulacros conjuntos con todo el edificio para casos de sismos e incendios, donde se involucren a organismos públicos como el Municipio, el COE, organismos de soporte como: SNGR, ECU 911, Policía Metropolitana. Esto permitiría tener medidas más reales sobre las necesidades ante un evento real</a:t>
            </a:r>
            <a:r>
              <a:rPr lang="es-ES" sz="1400" dirty="0" smtClean="0">
                <a:latin typeface="Times New Roman" panose="02020603050405020304" pitchFamily="18" charset="0"/>
                <a:cs typeface="Times New Roman" panose="02020603050405020304" pitchFamily="18" charset="0"/>
              </a:rPr>
              <a:t>. La falta de estos entrenamientos conjuntos, </a:t>
            </a:r>
            <a:r>
              <a:rPr lang="es-ES" sz="1400" dirty="0">
                <a:latin typeface="Times New Roman" panose="02020603050405020304" pitchFamily="18" charset="0"/>
                <a:cs typeface="Times New Roman" panose="02020603050405020304" pitchFamily="18" charset="0"/>
              </a:rPr>
              <a:t>no permite afianzar procedimientos de emergencia con el personal de BHI respecto a: familiarización con las rutas de evacuación hacia la torre B (desde las oficinas y desde los parqueaderos en los subsuelos), uso del </a:t>
            </a:r>
            <a:r>
              <a:rPr lang="es-ES" sz="1400" dirty="0" smtClean="0">
                <a:latin typeface="Times New Roman" panose="02020603050405020304" pitchFamily="18" charset="0"/>
                <a:cs typeface="Times New Roman" panose="02020603050405020304" pitchFamily="18" charset="0"/>
              </a:rPr>
              <a:t>ascensor.</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No existe un plan de mantenimiento anual para el sistema eléctrico de las Oficinas BHI en Quito, así mismo, no se verifica que los equipos y partes eléctricas se encuentren en buen estado ni se verifica la sobrecarga en los tableros de distribución. Estos tableros </a:t>
            </a:r>
            <a:r>
              <a:rPr lang="es-EC" sz="1400" dirty="0">
                <a:latin typeface="Times New Roman" panose="02020603050405020304" pitchFamily="18" charset="0"/>
                <a:cs typeface="Times New Roman" panose="02020603050405020304" pitchFamily="18" charset="0"/>
              </a:rPr>
              <a:t>tiene problemas de conexión, cableado y </a:t>
            </a:r>
            <a:r>
              <a:rPr lang="es-EC" sz="1400" dirty="0" smtClean="0">
                <a:latin typeface="Times New Roman" panose="02020603050405020304" pitchFamily="18" charset="0"/>
                <a:cs typeface="Times New Roman" panose="02020603050405020304" pitchFamily="18" charset="0"/>
              </a:rPr>
              <a:t>sub-distribución.</a:t>
            </a:r>
            <a:r>
              <a:rPr lang="en-US" sz="1400" dirty="0">
                <a:latin typeface="Times New Roman" panose="02020603050405020304" pitchFamily="18" charset="0"/>
                <a:cs typeface="Times New Roman" panose="02020603050405020304" pitchFamily="18" charset="0"/>
              </a:rPr>
              <a:t> </a:t>
            </a:r>
            <a:r>
              <a:rPr lang="es-ES" sz="1400" dirty="0" smtClean="0">
                <a:latin typeface="Times New Roman" panose="02020603050405020304" pitchFamily="18" charset="0"/>
                <a:cs typeface="Times New Roman" panose="02020603050405020304" pitchFamily="18" charset="0"/>
              </a:rPr>
              <a:t>En </a:t>
            </a:r>
            <a:r>
              <a:rPr lang="es-ES" sz="1400" dirty="0">
                <a:latin typeface="Times New Roman" panose="02020603050405020304" pitchFamily="18" charset="0"/>
                <a:cs typeface="Times New Roman" panose="02020603050405020304" pitchFamily="18" charset="0"/>
              </a:rPr>
              <a:t>las áreas de tableros eléctricos, debido al riesgo de incendio en el interior de las Oficinas de BHI, se debe mantener limpias de material fungible y combustible como papel, plásticos y madera</a:t>
            </a:r>
            <a:r>
              <a:rPr lang="es-ES" sz="1400" dirty="0" smtClean="0">
                <a:latin typeface="Times New Roman" panose="02020603050405020304" pitchFamily="18" charset="0"/>
                <a:cs typeface="Times New Roman" panose="02020603050405020304" pitchFamily="18" charset="0"/>
              </a:rPr>
              <a:t>.</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C" sz="1400" dirty="0" smtClean="0">
                <a:latin typeface="Times New Roman" panose="02020603050405020304" pitchFamily="18" charset="0"/>
                <a:cs typeface="Times New Roman" panose="02020603050405020304" pitchFamily="18" charset="0"/>
              </a:rPr>
              <a:t>El </a:t>
            </a:r>
            <a:r>
              <a:rPr lang="es-EC" sz="1400" dirty="0">
                <a:latin typeface="Times New Roman" panose="02020603050405020304" pitchFamily="18" charset="0"/>
                <a:cs typeface="Times New Roman" panose="02020603050405020304" pitchFamily="18" charset="0"/>
              </a:rPr>
              <a:t>tablero principal de distribución y medidores del edificio La Previsora, está físicamente inoperable y obsoleto con un riesgo MUY ALTO de cortocircuito e incendio debido al poco espacio entre los cables de acometida.</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671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36</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40160" y="1268760"/>
            <a:ext cx="8164288" cy="5509200"/>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Recomendaciones</a:t>
            </a:r>
            <a:endParaRPr lang="es-ES" sz="1600" b="1" dirty="0" smtClean="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Colocar señalización en los dispositivos de emergencia para permitir el desbloqueo manual de las puertas principales de cada </a:t>
            </a:r>
            <a:r>
              <a:rPr lang="es-ES" sz="1400" dirty="0" smtClean="0">
                <a:latin typeface="Times New Roman" panose="02020603050405020304" pitchFamily="18" charset="0"/>
                <a:cs typeface="Times New Roman" panose="02020603050405020304" pitchFamily="18" charset="0"/>
              </a:rPr>
              <a:t>piso, en “</a:t>
            </a:r>
            <a:r>
              <a:rPr lang="es-ES" sz="1400" dirty="0">
                <a:latin typeface="Times New Roman" panose="02020603050405020304" pitchFamily="18" charset="0"/>
                <a:cs typeface="Times New Roman" panose="02020603050405020304" pitchFamily="18" charset="0"/>
              </a:rPr>
              <a:t>Área segura ante sismos” en las columnas internas de las oficinas de BHI Quito cuyas características permitan estar en mejor recaudo al personal durante este </a:t>
            </a:r>
            <a:r>
              <a:rPr lang="es-ES" sz="1400" dirty="0" smtClean="0">
                <a:latin typeface="Times New Roman" panose="02020603050405020304" pitchFamily="18" charset="0"/>
                <a:cs typeface="Times New Roman" panose="02020603050405020304" pitchFamily="18" charset="0"/>
              </a:rPr>
              <a:t>evento.</a:t>
            </a:r>
            <a:r>
              <a:rPr lang="en-US" sz="1400" dirty="0">
                <a:latin typeface="Times New Roman" panose="02020603050405020304" pitchFamily="18" charset="0"/>
                <a:cs typeface="Times New Roman" panose="02020603050405020304" pitchFamily="18" charset="0"/>
              </a:rPr>
              <a:t> </a:t>
            </a:r>
            <a:r>
              <a:rPr lang="es-ES" sz="1400" dirty="0" smtClean="0">
                <a:latin typeface="Times New Roman" panose="02020603050405020304" pitchFamily="18" charset="0"/>
                <a:cs typeface="Times New Roman" panose="02020603050405020304" pitchFamily="18" charset="0"/>
              </a:rPr>
              <a:t>Coordinar </a:t>
            </a:r>
            <a:r>
              <a:rPr lang="es-ES" sz="1400" dirty="0">
                <a:latin typeface="Times New Roman" panose="02020603050405020304" pitchFamily="18" charset="0"/>
                <a:cs typeface="Times New Roman" panose="02020603050405020304" pitchFamily="18" charset="0"/>
              </a:rPr>
              <a:t>con la administración del edificio la Previsora, la instalación de cinta adhesiva fluorescente en la pared de las escaleras de emergencia (10 cm del piso) para poder identificar los escalones en caso de pérdida de iluminación o visibilidad con las luces de emergencia</a:t>
            </a:r>
            <a:r>
              <a:rPr lang="es-ES" sz="1400" dirty="0" smtClean="0">
                <a:latin typeface="Times New Roman" panose="02020603050405020304" pitchFamily="18" charset="0"/>
                <a:cs typeface="Times New Roman" panose="02020603050405020304" pitchFamily="18" charset="0"/>
              </a:rPr>
              <a:t>.</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Asegurar el mobiliario (escritorios, mesas de las salas de reuniones, que se encuentra en las áreas de cubículos para minimizar el riesgo de daño a las personas en caso de sismo, considerando que las oficinas se encuentran en pisos medios y superiores</a:t>
            </a:r>
            <a:r>
              <a:rPr lang="es-ES" sz="1400" dirty="0" smtClean="0">
                <a:latin typeface="Times New Roman" panose="02020603050405020304" pitchFamily="18" charset="0"/>
                <a:cs typeface="Times New Roman" panose="02020603050405020304" pitchFamily="18" charset="0"/>
              </a:rPr>
              <a:t>.</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Coordinar simulacros de incendio y sismos, conjuntamente con la Administración del edificio. Dentro de este ejercicio que se incluya al Municipio de Quito, al COE, organismos de soporte como: SNGR, ECU 911, Policía Metropolitana. También se puede coordinar simulacros internos dirigidos y hablados a fin de mejorar la cultura y conciencia de seguridad ante estos eventos</a:t>
            </a:r>
            <a:r>
              <a:rPr lang="es-ES" sz="1400" dirty="0" smtClean="0">
                <a:latin typeface="Times New Roman" panose="02020603050405020304" pitchFamily="18" charset="0"/>
                <a:cs typeface="Times New Roman" panose="02020603050405020304" pitchFamily="18" charset="0"/>
              </a:rPr>
              <a:t>.</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Coordinar entre el departamento de Facilidades y Procurement un plan de mantenimiento anual para los sistemas de seguridad de las oficinas BHI en lo que comprende puertas de emergencia, luces de emergencia, sistema de intrusión CCTV y también lo referente al sistema eléctrico de las oficinas BHI Quito. Esto debe implicar revisión y mantenimiento de tableros eléctricos, ajustes de breakers y toma corrientes, revisión de medidores y fotografías térmicas tanto en los tableros eléctricos como en los medidores (áreas de acometida), para determinar sobrecargas de energía.  Esto también implica reforzar la acometida eléctrica de los pisos 7, 9 y 11 ya que existe un riesgo latente para la seguridad física de personas e instalaciones dentro del edificio</a:t>
            </a:r>
            <a:r>
              <a:rPr lang="es-E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067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37</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67544" y="1268760"/>
            <a:ext cx="8093726" cy="2954655"/>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Recomendaciones</a:t>
            </a:r>
          </a:p>
          <a:p>
            <a:pPr algn="just"/>
            <a:endParaRPr lang="es-ES" sz="1600" b="1" dirty="0" smtClean="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smtClean="0">
                <a:latin typeface="Times New Roman" panose="02020603050405020304" pitchFamily="18" charset="0"/>
                <a:cs typeface="Times New Roman" panose="02020603050405020304" pitchFamily="18" charset="0"/>
              </a:rPr>
              <a:t>Coordinar </a:t>
            </a:r>
            <a:r>
              <a:rPr lang="es-ES" sz="1400" dirty="0">
                <a:latin typeface="Times New Roman" panose="02020603050405020304" pitchFamily="18" charset="0"/>
                <a:cs typeface="Times New Roman" panose="02020603050405020304" pitchFamily="18" charset="0"/>
              </a:rPr>
              <a:t>con la Administración del Edificio la Previsora, el cambio del tablero de distribución o por lo menos adjuntar algunos gabinetes de expansión al tablero principal de distribución y medidores con un eficiente sistema de barras correctamente dimensionado para la carga actual y proyección de por lo menos un 30% de </a:t>
            </a:r>
            <a:r>
              <a:rPr lang="es-ES" sz="1400">
                <a:latin typeface="Times New Roman" panose="02020603050405020304" pitchFamily="18" charset="0"/>
                <a:cs typeface="Times New Roman" panose="02020603050405020304" pitchFamily="18" charset="0"/>
              </a:rPr>
              <a:t>crecimiento</a:t>
            </a:r>
            <a:r>
              <a:rPr lang="es-ES" sz="1400" smtClean="0">
                <a:latin typeface="Times New Roman" panose="02020603050405020304" pitchFamily="18" charset="0"/>
                <a:cs typeface="Times New Roman" panose="02020603050405020304" pitchFamily="18" charset="0"/>
              </a:rPr>
              <a:t>.</a:t>
            </a:r>
          </a:p>
          <a:p>
            <a:pPr marL="285750" lvl="2"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2" indent="-285750" algn="just">
              <a:buFont typeface="Arial" panose="020B0604020202020204" pitchFamily="34" charset="0"/>
              <a:buChar char="•"/>
            </a:pPr>
            <a:r>
              <a:rPr lang="es-ES" sz="1400" dirty="0">
                <a:latin typeface="Times New Roman" panose="02020603050405020304" pitchFamily="18" charset="0"/>
                <a:cs typeface="Times New Roman" panose="02020603050405020304" pitchFamily="18" charset="0"/>
              </a:rPr>
              <a:t>Coordinar con la Administración del Edificio la Previsora, los mantenimientos y revisiones periódicas del cuarto de medidores a fin de evitar un corto circuito o un incendio producto de un arco eléctrico que produzca averías en las instalaciones. Este mantenimiento debe incluir las revisiones constantes del sensor de humo y temperatura que existe en esta área para verificar funcionamiento y monitoreo en caso de emergencia. Se debe contar con difusores de sonido en los subsuelos 3, 4, y 5, para que el personal pueda identificar el sonido de la alarma en caso de una emergencia.</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781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38</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67544" y="1334373"/>
            <a:ext cx="8091464" cy="5262979"/>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PROPUESTA: </a:t>
            </a:r>
            <a:r>
              <a:rPr lang="es-ES" sz="1600" b="1" dirty="0">
                <a:effectLst>
                  <a:outerShdw blurRad="38100" dist="38100" dir="2700000" algn="tl">
                    <a:srgbClr val="000000">
                      <a:alpha val="43137"/>
                    </a:srgbClr>
                  </a:outerShdw>
                </a:effectLst>
              </a:rPr>
              <a:t>MANUAL DE NORMAS Y PROCEDIMIENTOS ANTE SISMOS E INCENDIOS EN LAS OFICINAS DE BAKER HUGHES DEL EDIFICIO LA PREVISORA, TORRE A - QUITO. </a:t>
            </a:r>
            <a:endParaRPr lang="en-US" sz="1600" b="1" dirty="0">
              <a:effectLst>
                <a:outerShdw blurRad="38100" dist="38100" dir="2700000" algn="tl">
                  <a:srgbClr val="000000">
                    <a:alpha val="43137"/>
                  </a:srgbClr>
                </a:outerShdw>
              </a:effectLst>
            </a:endParaRP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C" sz="1600" b="1" dirty="0" smtClean="0">
                <a:latin typeface="Times New Roman" panose="02020603050405020304" pitchFamily="18" charset="0"/>
                <a:cs typeface="Times New Roman" panose="02020603050405020304" pitchFamily="18" charset="0"/>
              </a:rPr>
              <a:t>Antecedentes</a:t>
            </a:r>
          </a:p>
          <a:p>
            <a:pPr marL="354013" algn="just"/>
            <a:r>
              <a:rPr lang="es-ES" sz="1600" dirty="0">
                <a:latin typeface="Times New Roman" panose="02020603050405020304" pitchFamily="18" charset="0"/>
                <a:cs typeface="Times New Roman" panose="02020603050405020304" pitchFamily="18" charset="0"/>
              </a:rPr>
              <a:t>El sismo del 12 de Agosto del 2014 con una magnitud de 5.1 grados en la escala de Richter, que tuvo su epicentro al norte de Quito, causó pánico e incertidumbre en los empleados de BHI y en el resto del edificio, por experiencia propia, se pudo observar que gente salía de las oficinas hacia las escaleras de emergencia y no buscaba protección durante el evento. En las oficinas de BHI al no tener señalización de áreas seguras en caso de sismos, la gente se protegió como le dictó su instinto de supervivencia; es decir, debajo de escritorios, apegándose en las paredes, debajo de los marcos de las puertas. Gente de las otras oficinas que también trabajan dentro del edificio, no sabían si evacuar o no, lo cual da la pauta que hay poca cultura externa que incide en la propia de la empresa BHI en la toma de </a:t>
            </a:r>
            <a:r>
              <a:rPr lang="es-ES" sz="1600" dirty="0" smtClean="0">
                <a:latin typeface="Times New Roman" panose="02020603050405020304" pitchFamily="18" charset="0"/>
                <a:cs typeface="Times New Roman" panose="02020603050405020304" pitchFamily="18" charset="0"/>
              </a:rPr>
              <a:t>decisiones.</a:t>
            </a:r>
          </a:p>
          <a:p>
            <a:pPr marL="354013" algn="just"/>
            <a:endParaRPr lang="es-ES" sz="1600" dirty="0" smtClean="0">
              <a:latin typeface="Times New Roman" panose="02020603050405020304" pitchFamily="18" charset="0"/>
              <a:cs typeface="Times New Roman" panose="02020603050405020304" pitchFamily="18" charset="0"/>
            </a:endParaRPr>
          </a:p>
          <a:p>
            <a:pPr marL="354013" algn="just"/>
            <a:r>
              <a:rPr lang="es-ES" sz="1600" dirty="0" smtClean="0">
                <a:latin typeface="Times New Roman" panose="02020603050405020304" pitchFamily="18" charset="0"/>
                <a:cs typeface="Times New Roman" panose="02020603050405020304" pitchFamily="18" charset="0"/>
              </a:rPr>
              <a:t>En </a:t>
            </a:r>
            <a:r>
              <a:rPr lang="es-ES" sz="1600" dirty="0">
                <a:latin typeface="Times New Roman" panose="02020603050405020304" pitchFamily="18" charset="0"/>
                <a:cs typeface="Times New Roman" panose="02020603050405020304" pitchFamily="18" charset="0"/>
              </a:rPr>
              <a:t>las oficinas de Baker Hughes Quito, desde que se realizaron las adecuaciones y la reingeniería de las oficinas en cada uno de los cuatro pisos (5, 7, 9 y 11), se ha tenido aproximadamente tres casos de pérdida de energía: 1.- Debido a una sobre carga de equipos en el piso 11,  2.-Pérdida de energía en el piso 7 por sobrecarga en el Breaker del medidor, 3.-Pérdida de energía en los pisos 5 y 9 debido a que se quemó el medidor del piso 5 y de acuerdo a las acometidas internas, este medidor da fuerza e iluminación también el piso 9</a:t>
            </a:r>
            <a:r>
              <a:rPr lang="es-E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562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39</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74830" y="1405542"/>
            <a:ext cx="7686440" cy="3847207"/>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Objetivos de la Propuesta:</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General:</a:t>
            </a:r>
            <a:r>
              <a:rPr lang="es-ES_tradnl"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Establecer una guía de procedimientos ante sismos e incendios en las oficinas de Baker Hughes del edificio La Previsora, Torre A – Quito que permitan tomar las mejores decisiones a los empleados, asegurando una respuesta segura, rápida y eficiente.</a:t>
            </a:r>
            <a:endParaRPr lang="es-ES_tradnl"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b="1" dirty="0" smtClean="0">
                <a:latin typeface="Times New Roman" panose="02020603050405020304" pitchFamily="18" charset="0"/>
                <a:cs typeface="Times New Roman" panose="02020603050405020304" pitchFamily="18" charset="0"/>
              </a:rPr>
              <a:t>Específicos</a:t>
            </a:r>
            <a:r>
              <a:rPr lang="es-ES" sz="1600" dirty="0" smtClean="0">
                <a:latin typeface="Times New Roman" panose="02020603050405020304" pitchFamily="18" charset="0"/>
                <a:cs typeface="Times New Roman" panose="02020603050405020304" pitchFamily="18" charset="0"/>
              </a:rPr>
              <a:t>:</a:t>
            </a:r>
          </a:p>
          <a:p>
            <a:pPr marL="630238" lvl="0" indent="-274638"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Contribuir al conocimiento del Riesgo de Sismo e Incendio, la preparación y una respuesta efectiva del personal de empleados de BHI dentro de las oficinas de BHI y Edificio La Previsora.</a:t>
            </a:r>
            <a:endParaRPr lang="en-US" sz="16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Proveer de procedimientos aplicables antes, durante y después de un sismo e incendio dentro de las oficinas de BHI y Edificio La Previsora.</a:t>
            </a:r>
            <a:endParaRPr lang="en-US" sz="1600" dirty="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Identificar las zonas seguras para casos de sismos a fin de poder aplicar los procedimientos de protección en estos lugares si ocurriera un evento de estos</a:t>
            </a:r>
            <a:r>
              <a:rPr lang="es-ES" sz="1600" dirty="0" smtClean="0">
                <a:latin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02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74830" y="1405542"/>
            <a:ext cx="7686440" cy="4524315"/>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RESUMEN EJECUTIVO:</a:t>
            </a:r>
          </a:p>
          <a:p>
            <a:pPr algn="just"/>
            <a:endParaRPr lang="es-ES" sz="1600" b="1" dirty="0" smtClean="0">
              <a:latin typeface="Times New Roman" panose="02020603050405020304" pitchFamily="18" charset="0"/>
              <a:cs typeface="Times New Roman" panose="02020603050405020304" pitchFamily="18" charset="0"/>
            </a:endParaRPr>
          </a:p>
          <a:p>
            <a:pPr algn="just"/>
            <a:r>
              <a:rPr lang="es-ES_tradnl" sz="1600" dirty="0">
                <a:latin typeface="Times New Roman" panose="02020603050405020304" pitchFamily="18" charset="0"/>
                <a:cs typeface="Times New Roman" panose="02020603050405020304" pitchFamily="18" charset="0"/>
              </a:rPr>
              <a:t>La historia de los desastres naturales y antrópicos en el mundo, han marcado los pueblos que los han sufrido; en función de esta problemática, dichos eventos han impulsado el desarrollo y la investigación considerando la seguridad para minimizar el impacto en las sociedades y fundamentalmente salvar vidas. </a:t>
            </a:r>
            <a:endParaRPr lang="es-ES_tradnl" sz="1600" dirty="0" smtClean="0">
              <a:latin typeface="Times New Roman" panose="02020603050405020304" pitchFamily="18" charset="0"/>
              <a:cs typeface="Times New Roman" panose="02020603050405020304" pitchFamily="18" charset="0"/>
            </a:endParaRPr>
          </a:p>
          <a:p>
            <a:pPr algn="just"/>
            <a:endParaRPr lang="es-ES_tradnl" sz="1600" dirty="0">
              <a:latin typeface="Times New Roman" panose="02020603050405020304" pitchFamily="18" charset="0"/>
              <a:cs typeface="Times New Roman" panose="02020603050405020304" pitchFamily="18" charset="0"/>
            </a:endParaRPr>
          </a:p>
          <a:p>
            <a:pPr algn="just"/>
            <a:r>
              <a:rPr lang="es-ES_tradnl" sz="1600" dirty="0" smtClean="0">
                <a:latin typeface="Times New Roman" panose="02020603050405020304" pitchFamily="18" charset="0"/>
                <a:cs typeface="Times New Roman" panose="02020603050405020304" pitchFamily="18" charset="0"/>
              </a:rPr>
              <a:t>El </a:t>
            </a:r>
            <a:r>
              <a:rPr lang="es-ES_tradnl" sz="1600" dirty="0">
                <a:latin typeface="Times New Roman" panose="02020603050405020304" pitchFamily="18" charset="0"/>
                <a:cs typeface="Times New Roman" panose="02020603050405020304" pitchFamily="18" charset="0"/>
              </a:rPr>
              <a:t>Ecuador y específicamente Quito, por el hecho de estar ubicado en el famoso cinturón de fuego de los Andes, tiene alta incidencia sísmica, además de esto, todo nuestro país se encuentra entre las placas de Nazca y Sudamericana por lo que técnicamente, existe mucha probabilidad de tener sismos de alta magnitud y con alto índice de mortandad. A esto se suma otro riesgo como el incendio, que es un enemigo silencioso y que causa un alto impacto en las organizaciones y en la continuidad de los negocios. Siendo así y debido a que la vida de un ser humano es el activo más valioso a proteger, se determinó la necesidad de diseñar un Manual de normas y procedimientos ante Sismos e Incendios en las oficinas de Baker Hughes Quito cuya propuesta permita, prevenir y minimizar el impacto hacia los empleados y sus bienes, mejorar las condiciones de seguridad en el ambiente de trabajo y mejorar la conciencia de seguridad de los empleados al enfrentarse a estos </a:t>
            </a:r>
            <a:r>
              <a:rPr lang="es-ES_tradnl" sz="1600" dirty="0" smtClean="0">
                <a:latin typeface="Times New Roman" panose="02020603050405020304" pitchFamily="18" charset="0"/>
                <a:cs typeface="Times New Roman" panose="02020603050405020304" pitchFamily="18" charset="0"/>
              </a:rPr>
              <a:t>eventos.</a:t>
            </a:r>
            <a:endParaRPr lang="es-ES" sz="1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555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40</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96455" y="640679"/>
            <a:ext cx="4695825" cy="830997"/>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Contenido:</a:t>
            </a:r>
          </a:p>
          <a:p>
            <a:pPr algn="ctr"/>
            <a:endParaRPr lang="es-ES" sz="1600" b="1" dirty="0" smtClean="0">
              <a:latin typeface="Times New Roman" panose="02020603050405020304" pitchFamily="18" charset="0"/>
              <a:cs typeface="Times New Roman" panose="02020603050405020304" pitchFamily="18" charset="0"/>
            </a:endParaRPr>
          </a:p>
          <a:p>
            <a:pPr marL="342900" indent="-342900" algn="ctr">
              <a:buFont typeface="+mj-lt"/>
              <a:buAutoNum type="arabicPeriod"/>
            </a:pPr>
            <a:r>
              <a:rPr lang="es-ES_tradnl" sz="1600" b="1" dirty="0" smtClean="0">
                <a:latin typeface="Times New Roman" panose="02020603050405020304" pitchFamily="18" charset="0"/>
                <a:cs typeface="Times New Roman" panose="02020603050405020304" pitchFamily="18" charset="0"/>
              </a:rPr>
              <a:t>Organigrama - Roles y responsabilidades</a:t>
            </a:r>
            <a:endParaRPr lang="es-ES_tradnl"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835562"/>
            <a:ext cx="2130425" cy="600164"/>
          </a:xfrm>
          <a:prstGeom prst="rect">
            <a:avLst/>
          </a:prstGeom>
          <a:solidFill>
            <a:srgbClr val="CCFF33">
              <a:alpha val="74000"/>
            </a:srgbClr>
          </a:solidFill>
          <a:ln w="25400">
            <a:solidFill>
              <a:schemeClr val="tx1"/>
            </a:solidFill>
          </a:ln>
        </p:spPr>
        <p:txBody>
          <a:bodyPr>
            <a:spAutoFit/>
          </a:bodyPr>
          <a:lstStyle/>
          <a:p>
            <a:pPr algn="ctr">
              <a:defRPr/>
            </a:pP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Coordinadores de 5to. Piso</a:t>
            </a:r>
          </a:p>
          <a:p>
            <a:pPr algn="ctr">
              <a:defRPr/>
            </a:pPr>
            <a:r>
              <a:rPr lang="es-EC" sz="1100" dirty="0">
                <a:latin typeface="Times New Roman" panose="02020603050405020304" pitchFamily="18" charset="0"/>
                <a:cs typeface="Times New Roman" panose="02020603050405020304" pitchFamily="18" charset="0"/>
              </a:rPr>
              <a:t>Vladimir Coello</a:t>
            </a:r>
          </a:p>
          <a:p>
            <a:pPr algn="ctr">
              <a:defRPr/>
            </a:pPr>
            <a:r>
              <a:rPr lang="es-EC" sz="1100" dirty="0">
                <a:latin typeface="Times New Roman" panose="02020603050405020304" pitchFamily="18" charset="0"/>
                <a:cs typeface="Times New Roman" panose="02020603050405020304" pitchFamily="18" charset="0"/>
              </a:rPr>
              <a:t>Nilo Morales</a:t>
            </a:r>
            <a:endParaRPr lang="en-US"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3965862"/>
            <a:ext cx="1857375" cy="2631490"/>
          </a:xfrm>
          <a:prstGeom prst="rect">
            <a:avLst/>
          </a:prstGeom>
          <a:solidFill>
            <a:schemeClr val="accent1">
              <a:alpha val="51000"/>
            </a:schemeClr>
          </a:solidFill>
          <a:ln w="25400">
            <a:solidFill>
              <a:schemeClr val="tx1"/>
            </a:solidFill>
          </a:ln>
        </p:spPr>
        <p:txBody>
          <a:bodyPr>
            <a:spAutoFit/>
          </a:bodyPr>
          <a:lstStyle/>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1100"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Brigada </a:t>
            </a: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Evacuación</a:t>
            </a:r>
          </a:p>
          <a:p>
            <a:pPr algn="ctr">
              <a:defRPr/>
            </a:pPr>
            <a:r>
              <a:rPr lang="es-EC" sz="1100" dirty="0">
                <a:latin typeface="Times New Roman" panose="02020603050405020304" pitchFamily="18" charset="0"/>
                <a:cs typeface="Times New Roman" panose="02020603050405020304" pitchFamily="18" charset="0"/>
              </a:rPr>
              <a:t>Lorena Carrasco (5)</a:t>
            </a:r>
          </a:p>
          <a:p>
            <a:pPr algn="ctr">
              <a:defRPr/>
            </a:pPr>
            <a:r>
              <a:rPr lang="es-EC" sz="1100" dirty="0">
                <a:latin typeface="Times New Roman" panose="02020603050405020304" pitchFamily="18" charset="0"/>
                <a:cs typeface="Times New Roman" panose="02020603050405020304" pitchFamily="18" charset="0"/>
              </a:rPr>
              <a:t>Freddy Carrillo (5)</a:t>
            </a:r>
          </a:p>
          <a:p>
            <a:pPr algn="ctr">
              <a:defRPr/>
            </a:pPr>
            <a:r>
              <a:rPr lang="es-EC" sz="1100" dirty="0">
                <a:latin typeface="Times New Roman" panose="02020603050405020304" pitchFamily="18" charset="0"/>
                <a:cs typeface="Times New Roman" panose="02020603050405020304" pitchFamily="18" charset="0"/>
              </a:rPr>
              <a:t>Daniel Rueda (7)</a:t>
            </a:r>
          </a:p>
          <a:p>
            <a:pPr algn="ctr">
              <a:defRPr/>
            </a:pPr>
            <a:r>
              <a:rPr lang="es-EC" sz="1100" dirty="0">
                <a:latin typeface="Times New Roman" panose="02020603050405020304" pitchFamily="18" charset="0"/>
                <a:cs typeface="Times New Roman" panose="02020603050405020304" pitchFamily="18" charset="0"/>
              </a:rPr>
              <a:t>Alexis González (7)</a:t>
            </a:r>
          </a:p>
          <a:p>
            <a:pPr algn="ctr">
              <a:defRPr/>
            </a:pPr>
            <a:r>
              <a:rPr lang="es-EC" sz="1100" dirty="0">
                <a:latin typeface="Times New Roman" panose="02020603050405020304" pitchFamily="18" charset="0"/>
                <a:cs typeface="Times New Roman" panose="02020603050405020304" pitchFamily="18" charset="0"/>
              </a:rPr>
              <a:t>Andrés Lara (9)</a:t>
            </a:r>
          </a:p>
          <a:p>
            <a:pPr algn="ctr">
              <a:defRPr/>
            </a:pPr>
            <a:r>
              <a:rPr lang="es-EC" sz="1100" dirty="0">
                <a:latin typeface="Times New Roman" panose="02020603050405020304" pitchFamily="18" charset="0"/>
                <a:cs typeface="Times New Roman" panose="02020603050405020304" pitchFamily="18" charset="0"/>
              </a:rPr>
              <a:t>Fernando Suárez (9)</a:t>
            </a:r>
          </a:p>
          <a:p>
            <a:pPr algn="ctr">
              <a:defRPr/>
            </a:pPr>
            <a:r>
              <a:rPr lang="es-EC" sz="1100" dirty="0">
                <a:latin typeface="Times New Roman" panose="02020603050405020304" pitchFamily="18" charset="0"/>
                <a:cs typeface="Times New Roman" panose="02020603050405020304" pitchFamily="18" charset="0"/>
              </a:rPr>
              <a:t>Ricardo Rengel (11) </a:t>
            </a:r>
          </a:p>
          <a:p>
            <a:pPr algn="ctr">
              <a:defRPr/>
            </a:pPr>
            <a:r>
              <a:rPr lang="es-EC" sz="1100" dirty="0">
                <a:latin typeface="Times New Roman" panose="02020603050405020304" pitchFamily="18" charset="0"/>
                <a:cs typeface="Times New Roman" panose="02020603050405020304" pitchFamily="18" charset="0"/>
              </a:rPr>
              <a:t>Anita Rueda (11)</a:t>
            </a:r>
          </a:p>
        </p:txBody>
      </p:sp>
      <p:pic>
        <p:nvPicPr>
          <p:cNvPr id="9" name="Picture 3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9175" y="4237324"/>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0" name="TextBox 9"/>
          <p:cNvSpPr txBox="1"/>
          <p:nvPr/>
        </p:nvSpPr>
        <p:spPr>
          <a:xfrm>
            <a:off x="2662238" y="3965862"/>
            <a:ext cx="1857375" cy="2631490"/>
          </a:xfrm>
          <a:prstGeom prst="rect">
            <a:avLst/>
          </a:prstGeom>
          <a:solidFill>
            <a:srgbClr val="FF3300">
              <a:alpha val="51000"/>
            </a:srgbClr>
          </a:solidFill>
          <a:ln w="25400">
            <a:solidFill>
              <a:schemeClr val="tx1"/>
            </a:solidFill>
          </a:ln>
        </p:spPr>
        <p:txBody>
          <a:bodyPr>
            <a:spAutoFit/>
          </a:bodyPr>
          <a:lstStyle/>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1100"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Brigada </a:t>
            </a: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Contraincendios</a:t>
            </a:r>
          </a:p>
          <a:p>
            <a:pPr algn="ctr">
              <a:defRPr/>
            </a:pPr>
            <a:r>
              <a:rPr lang="es-EC" sz="1100" dirty="0">
                <a:latin typeface="Times New Roman" panose="02020603050405020304" pitchFamily="18" charset="0"/>
                <a:cs typeface="Times New Roman" panose="02020603050405020304" pitchFamily="18" charset="0"/>
              </a:rPr>
              <a:t>Javier Román (5)</a:t>
            </a:r>
          </a:p>
          <a:p>
            <a:pPr algn="ctr">
              <a:defRPr/>
            </a:pPr>
            <a:r>
              <a:rPr lang="es-EC" sz="1100" dirty="0">
                <a:latin typeface="Times New Roman" panose="02020603050405020304" pitchFamily="18" charset="0"/>
                <a:cs typeface="Times New Roman" panose="02020603050405020304" pitchFamily="18" charset="0"/>
              </a:rPr>
              <a:t>Fabricio Romero (5) LID</a:t>
            </a:r>
          </a:p>
          <a:p>
            <a:pPr algn="ctr">
              <a:defRPr/>
            </a:pPr>
            <a:r>
              <a:rPr lang="es-EC" sz="1100" dirty="0">
                <a:latin typeface="Times New Roman" panose="02020603050405020304" pitchFamily="18" charset="0"/>
                <a:cs typeface="Times New Roman" panose="02020603050405020304" pitchFamily="18" charset="0"/>
              </a:rPr>
              <a:t>Jesús Matheus (7)</a:t>
            </a:r>
          </a:p>
          <a:p>
            <a:pPr algn="ctr">
              <a:defRPr/>
            </a:pPr>
            <a:r>
              <a:rPr lang="es-EC" sz="1100" dirty="0">
                <a:latin typeface="Times New Roman" panose="02020603050405020304" pitchFamily="18" charset="0"/>
                <a:cs typeface="Times New Roman" panose="02020603050405020304" pitchFamily="18" charset="0"/>
              </a:rPr>
              <a:t>César Arroba (7)</a:t>
            </a:r>
          </a:p>
          <a:p>
            <a:pPr algn="ctr">
              <a:defRPr/>
            </a:pPr>
            <a:r>
              <a:rPr lang="es-EC" sz="1100" dirty="0">
                <a:latin typeface="Times New Roman" panose="02020603050405020304" pitchFamily="18" charset="0"/>
                <a:cs typeface="Times New Roman" panose="02020603050405020304" pitchFamily="18" charset="0"/>
              </a:rPr>
              <a:t>Jorge Zaldumbide (7)</a:t>
            </a:r>
          </a:p>
          <a:p>
            <a:pPr algn="ctr">
              <a:defRPr/>
            </a:pPr>
            <a:r>
              <a:rPr lang="es-EC" sz="1100" dirty="0">
                <a:latin typeface="Times New Roman" panose="02020603050405020304" pitchFamily="18" charset="0"/>
                <a:cs typeface="Times New Roman" panose="02020603050405020304" pitchFamily="18" charset="0"/>
              </a:rPr>
              <a:t>Galo García (9)</a:t>
            </a:r>
          </a:p>
          <a:p>
            <a:pPr algn="ctr">
              <a:defRPr/>
            </a:pPr>
            <a:r>
              <a:rPr lang="es-EC" sz="1100" dirty="0">
                <a:latin typeface="Times New Roman" panose="02020603050405020304" pitchFamily="18" charset="0"/>
                <a:cs typeface="Times New Roman" panose="02020603050405020304" pitchFamily="18" charset="0"/>
              </a:rPr>
              <a:t>Einstein Andrade (11)</a:t>
            </a:r>
          </a:p>
          <a:p>
            <a:pPr algn="ctr">
              <a:defRPr/>
            </a:pPr>
            <a:r>
              <a:rPr lang="es-EC" sz="1100" dirty="0">
                <a:latin typeface="Times New Roman" panose="02020603050405020304" pitchFamily="18" charset="0"/>
                <a:cs typeface="Times New Roman" panose="02020603050405020304" pitchFamily="18" charset="0"/>
              </a:rPr>
              <a:t>Federico </a:t>
            </a:r>
            <a:r>
              <a:rPr lang="es-EC" sz="1100" dirty="0" smtClean="0">
                <a:latin typeface="Times New Roman" panose="02020603050405020304" pitchFamily="18" charset="0"/>
                <a:cs typeface="Times New Roman" panose="02020603050405020304" pitchFamily="18" charset="0"/>
              </a:rPr>
              <a:t>Ortíz </a:t>
            </a:r>
            <a:r>
              <a:rPr lang="es-EC" sz="1100" dirty="0">
                <a:latin typeface="Times New Roman" panose="02020603050405020304" pitchFamily="18" charset="0"/>
                <a:cs typeface="Times New Roman" panose="02020603050405020304" pitchFamily="18" charset="0"/>
              </a:rPr>
              <a:t>(11)</a:t>
            </a:r>
          </a:p>
        </p:txBody>
      </p:sp>
      <p:pic>
        <p:nvPicPr>
          <p:cNvPr id="11" name="Picture 4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2788" y="4218274"/>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010400" y="3965862"/>
            <a:ext cx="1857375" cy="1446550"/>
          </a:xfrm>
          <a:prstGeom prst="rect">
            <a:avLst/>
          </a:prstGeom>
          <a:solidFill>
            <a:schemeClr val="bg1">
              <a:alpha val="51000"/>
            </a:schemeClr>
          </a:solidFill>
          <a:ln w="25400">
            <a:solidFill>
              <a:schemeClr val="tx1"/>
            </a:solidFill>
          </a:ln>
        </p:spPr>
        <p:txBody>
          <a:bodyPr>
            <a:spAutoFit/>
          </a:bodyPr>
          <a:lstStyle/>
          <a:p>
            <a:pPr algn="ctr">
              <a:defRPr/>
            </a:pPr>
            <a:endParaRPr lang="en-US" sz="1100" dirty="0">
              <a:latin typeface="Times New Roman" panose="02020603050405020304" pitchFamily="18" charset="0"/>
              <a:cs typeface="Times New Roman" panose="02020603050405020304" pitchFamily="18" charset="0"/>
            </a:endParaRPr>
          </a:p>
          <a:p>
            <a:pPr algn="ctr">
              <a:defRPr/>
            </a:pP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Brigada  de Apoyo</a:t>
            </a:r>
          </a:p>
          <a:p>
            <a:pPr algn="ctr">
              <a:defRPr/>
            </a:pPr>
            <a:endParaRPr lang="es-EC" sz="1100" dirty="0">
              <a:latin typeface="Times New Roman" panose="02020603050405020304" pitchFamily="18" charset="0"/>
              <a:cs typeface="Times New Roman" panose="02020603050405020304" pitchFamily="18" charset="0"/>
            </a:endParaRPr>
          </a:p>
          <a:p>
            <a:pPr algn="ctr">
              <a:defRPr/>
            </a:pPr>
            <a:r>
              <a:rPr lang="es-EC" sz="1100" dirty="0">
                <a:latin typeface="Times New Roman" panose="02020603050405020304" pitchFamily="18" charset="0"/>
                <a:cs typeface="Times New Roman" panose="02020603050405020304" pitchFamily="18" charset="0"/>
              </a:rPr>
              <a:t>Guardia SIMBORAM (5)</a:t>
            </a:r>
          </a:p>
          <a:p>
            <a:pPr algn="ctr">
              <a:defRPr/>
            </a:pPr>
            <a:r>
              <a:rPr lang="es-EC" sz="1100" dirty="0">
                <a:latin typeface="Times New Roman" panose="02020603050405020304" pitchFamily="18" charset="0"/>
                <a:cs typeface="Times New Roman" panose="02020603050405020304" pitchFamily="18" charset="0"/>
              </a:rPr>
              <a:t>Paola Vega (5) LID</a:t>
            </a:r>
          </a:p>
          <a:p>
            <a:pPr algn="ctr">
              <a:defRPr/>
            </a:pPr>
            <a:r>
              <a:rPr lang="es-EC" sz="1100" dirty="0">
                <a:latin typeface="Times New Roman" panose="02020603050405020304" pitchFamily="18" charset="0"/>
                <a:cs typeface="Times New Roman" panose="02020603050405020304" pitchFamily="18" charset="0"/>
              </a:rPr>
              <a:t>Jenny Zumarraga (7)</a:t>
            </a:r>
          </a:p>
          <a:p>
            <a:pPr algn="ctr">
              <a:defRPr/>
            </a:pPr>
            <a:r>
              <a:rPr lang="es-EC" sz="1100" dirty="0">
                <a:latin typeface="Times New Roman" panose="02020603050405020304" pitchFamily="18" charset="0"/>
                <a:cs typeface="Times New Roman" panose="02020603050405020304" pitchFamily="18" charset="0"/>
              </a:rPr>
              <a:t>Deira Duque (11)</a:t>
            </a:r>
          </a:p>
          <a:p>
            <a:pPr algn="ctr">
              <a:defRPr/>
            </a:pPr>
            <a:endParaRPr lang="es-EC" sz="1100" dirty="0">
              <a:solidFill>
                <a:srgbClr val="FF0000"/>
              </a:solidFill>
              <a:latin typeface="Times New Roman" panose="02020603050405020304" pitchFamily="18" charset="0"/>
              <a:cs typeface="Times New Roman" panose="02020603050405020304" pitchFamily="18" charset="0"/>
            </a:endParaRPr>
          </a:p>
        </p:txBody>
      </p:sp>
      <p:grpSp>
        <p:nvGrpSpPr>
          <p:cNvPr id="14" name="Group 10"/>
          <p:cNvGrpSpPr>
            <a:grpSpLocks/>
          </p:cNvGrpSpPr>
          <p:nvPr/>
        </p:nvGrpSpPr>
        <p:grpSpPr bwMode="auto">
          <a:xfrm>
            <a:off x="4805363" y="3891248"/>
            <a:ext cx="1857375" cy="2706103"/>
            <a:chOff x="4805363" y="2737418"/>
            <a:chExt cx="1857375" cy="2631775"/>
          </a:xfrm>
        </p:grpSpPr>
        <p:sp>
          <p:nvSpPr>
            <p:cNvPr id="15" name="TextBox 14"/>
            <p:cNvSpPr txBox="1"/>
            <p:nvPr/>
          </p:nvSpPr>
          <p:spPr bwMode="auto">
            <a:xfrm>
              <a:off x="4805363" y="2737418"/>
              <a:ext cx="1857375" cy="2631775"/>
            </a:xfrm>
            <a:prstGeom prst="rect">
              <a:avLst/>
            </a:prstGeom>
            <a:noFill/>
            <a:ln w="25400">
              <a:solidFill>
                <a:schemeClr val="tx1"/>
              </a:solidFill>
            </a:ln>
          </p:spPr>
          <p:txBody>
            <a:bodyPr>
              <a:spAutoFit/>
            </a:bodyPr>
            <a:lstStyle/>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dirty="0">
                <a:latin typeface="Times New Roman" panose="02020603050405020304" pitchFamily="18" charset="0"/>
                <a:cs typeface="Times New Roman" panose="02020603050405020304" pitchFamily="18" charset="0"/>
              </a:endParaRPr>
            </a:p>
            <a:p>
              <a:pPr algn="ctr">
                <a:defRPr/>
              </a:pPr>
              <a:endPar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1100"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1100" u="sng"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Brigada </a:t>
              </a: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 Auxilios</a:t>
              </a:r>
            </a:p>
            <a:p>
              <a:pPr algn="ctr">
                <a:defRPr/>
              </a:pPr>
              <a:r>
                <a:rPr lang="es-EC" sz="1100" dirty="0">
                  <a:latin typeface="Times New Roman" panose="02020603050405020304" pitchFamily="18" charset="0"/>
                  <a:cs typeface="Times New Roman" panose="02020603050405020304" pitchFamily="18" charset="0"/>
                </a:rPr>
                <a:t>José Luis Cajo (9)  LID</a:t>
              </a:r>
            </a:p>
            <a:p>
              <a:pPr algn="ctr">
                <a:defRPr/>
              </a:pPr>
              <a:r>
                <a:rPr lang="es-EC" sz="1100" dirty="0">
                  <a:latin typeface="Times New Roman" panose="02020603050405020304" pitchFamily="18" charset="0"/>
                  <a:cs typeface="Times New Roman" panose="02020603050405020304" pitchFamily="18" charset="0"/>
                </a:rPr>
                <a:t>Mayra Avila (5)</a:t>
              </a:r>
            </a:p>
            <a:p>
              <a:pPr algn="ctr">
                <a:defRPr/>
              </a:pPr>
              <a:r>
                <a:rPr lang="es-EC" sz="1100" dirty="0">
                  <a:latin typeface="Times New Roman" panose="02020603050405020304" pitchFamily="18" charset="0"/>
                  <a:cs typeface="Times New Roman" panose="02020603050405020304" pitchFamily="18" charset="0"/>
                </a:rPr>
                <a:t>Jeiko Fuenmayor (5)</a:t>
              </a:r>
            </a:p>
            <a:p>
              <a:pPr algn="ctr">
                <a:defRPr/>
              </a:pPr>
              <a:r>
                <a:rPr lang="es-EC" sz="1100" dirty="0">
                  <a:latin typeface="Times New Roman" panose="02020603050405020304" pitchFamily="18" charset="0"/>
                  <a:cs typeface="Times New Roman" panose="02020603050405020304" pitchFamily="18" charset="0"/>
                </a:rPr>
                <a:t>Diego Paez (7)</a:t>
              </a:r>
            </a:p>
            <a:p>
              <a:pPr algn="ctr">
                <a:defRPr/>
              </a:pPr>
              <a:r>
                <a:rPr lang="es-EC" sz="1100" dirty="0">
                  <a:latin typeface="Times New Roman" panose="02020603050405020304" pitchFamily="18" charset="0"/>
                  <a:cs typeface="Times New Roman" panose="02020603050405020304" pitchFamily="18" charset="0"/>
                </a:rPr>
                <a:t>Paulina Tapia (7)</a:t>
              </a:r>
            </a:p>
            <a:p>
              <a:pPr algn="ctr">
                <a:defRPr/>
              </a:pPr>
              <a:r>
                <a:rPr lang="es-EC" sz="1100" dirty="0">
                  <a:latin typeface="Times New Roman" panose="02020603050405020304" pitchFamily="18" charset="0"/>
                  <a:cs typeface="Times New Roman" panose="02020603050405020304" pitchFamily="18" charset="0"/>
                </a:rPr>
                <a:t>Santiago Garcés (7)</a:t>
              </a:r>
            </a:p>
            <a:p>
              <a:pPr algn="ctr">
                <a:defRPr/>
              </a:pPr>
              <a:r>
                <a:rPr lang="es-EC" sz="1100" dirty="0">
                  <a:latin typeface="Times New Roman" panose="02020603050405020304" pitchFamily="18" charset="0"/>
                  <a:cs typeface="Times New Roman" panose="02020603050405020304" pitchFamily="18" charset="0"/>
                </a:rPr>
                <a:t>Silvia Paz (9)</a:t>
              </a:r>
            </a:p>
            <a:p>
              <a:pPr algn="ctr">
                <a:defRPr/>
              </a:pPr>
              <a:r>
                <a:rPr lang="es-EC" sz="1100" dirty="0">
                  <a:latin typeface="Times New Roman" panose="02020603050405020304" pitchFamily="18" charset="0"/>
                  <a:cs typeface="Times New Roman" panose="02020603050405020304" pitchFamily="18" charset="0"/>
                </a:rPr>
                <a:t>María J. Guerra (9)</a:t>
              </a:r>
            </a:p>
            <a:p>
              <a:pPr algn="ctr">
                <a:defRPr/>
              </a:pPr>
              <a:r>
                <a:rPr lang="es-EC" sz="1100" dirty="0">
                  <a:latin typeface="Times New Roman" panose="02020603050405020304" pitchFamily="18" charset="0"/>
                  <a:cs typeface="Times New Roman" panose="02020603050405020304" pitchFamily="18" charset="0"/>
                </a:rPr>
                <a:t>Maribel Alomoto (11)</a:t>
              </a:r>
            </a:p>
            <a:p>
              <a:pPr algn="ctr">
                <a:defRPr/>
              </a:pPr>
              <a:r>
                <a:rPr lang="es-EC" sz="1100" dirty="0">
                  <a:latin typeface="Times New Roman" panose="02020603050405020304" pitchFamily="18" charset="0"/>
                  <a:cs typeface="Times New Roman" panose="02020603050405020304" pitchFamily="18" charset="0"/>
                </a:rPr>
                <a:t>Carlos Peña (11)</a:t>
              </a:r>
            </a:p>
          </p:txBody>
        </p:sp>
        <p:pic>
          <p:nvPicPr>
            <p:cNvPr id="16" name="Picture 3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72113" y="2873011"/>
              <a:ext cx="500062" cy="5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sp>
        <p:nvSpPr>
          <p:cNvPr id="17" name="Freeform 16"/>
          <p:cNvSpPr/>
          <p:nvPr/>
        </p:nvSpPr>
        <p:spPr>
          <a:xfrm>
            <a:off x="4429125" y="2594262"/>
            <a:ext cx="3648075" cy="179387"/>
          </a:xfrm>
          <a:custGeom>
            <a:avLst/>
            <a:gdLst>
              <a:gd name="connsiteX0" fmla="*/ 0 w 2876550"/>
              <a:gd name="connsiteY0" fmla="*/ 0 h 171450"/>
              <a:gd name="connsiteX1" fmla="*/ 2876550 w 2876550"/>
              <a:gd name="connsiteY1" fmla="*/ 0 h 171450"/>
              <a:gd name="connsiteX2" fmla="*/ 2867025 w 2876550"/>
              <a:gd name="connsiteY2" fmla="*/ 171450 h 171450"/>
              <a:gd name="connsiteX0" fmla="*/ 0 w 2876550"/>
              <a:gd name="connsiteY0" fmla="*/ 0 h 357190"/>
              <a:gd name="connsiteX1" fmla="*/ 2876550 w 2876550"/>
              <a:gd name="connsiteY1" fmla="*/ 0 h 357190"/>
              <a:gd name="connsiteX2" fmla="*/ 2857519 w 2876550"/>
              <a:gd name="connsiteY2" fmla="*/ 357190 h 357190"/>
              <a:gd name="connsiteX0" fmla="*/ 0 w 2857519"/>
              <a:gd name="connsiteY0" fmla="*/ 0 h 357190"/>
              <a:gd name="connsiteX1" fmla="*/ 2857519 w 2857519"/>
              <a:gd name="connsiteY1" fmla="*/ 0 h 357190"/>
              <a:gd name="connsiteX2" fmla="*/ 2857519 w 2857519"/>
              <a:gd name="connsiteY2" fmla="*/ 357190 h 357190"/>
            </a:gdLst>
            <a:ahLst/>
            <a:cxnLst>
              <a:cxn ang="0">
                <a:pos x="connsiteX0" y="connsiteY0"/>
              </a:cxn>
              <a:cxn ang="0">
                <a:pos x="connsiteX1" y="connsiteY1"/>
              </a:cxn>
              <a:cxn ang="0">
                <a:pos x="connsiteX2" y="connsiteY2"/>
              </a:cxn>
            </a:cxnLst>
            <a:rect l="l" t="t" r="r" b="b"/>
            <a:pathLst>
              <a:path w="2857519" h="357190">
                <a:moveTo>
                  <a:pt x="0" y="0"/>
                </a:moveTo>
                <a:lnTo>
                  <a:pt x="2857519" y="0"/>
                </a:lnTo>
                <a:lnTo>
                  <a:pt x="2857519" y="357190"/>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100">
              <a:latin typeface="Times New Roman" panose="02020603050405020304" pitchFamily="18" charset="0"/>
              <a:cs typeface="Times New Roman" panose="02020603050405020304" pitchFamily="18" charset="0"/>
            </a:endParaRPr>
          </a:p>
        </p:txBody>
      </p:sp>
      <p:sp>
        <p:nvSpPr>
          <p:cNvPr id="18" name="Freeform 17"/>
          <p:cNvSpPr/>
          <p:nvPr/>
        </p:nvSpPr>
        <p:spPr>
          <a:xfrm>
            <a:off x="1293813" y="2594262"/>
            <a:ext cx="3135312" cy="209550"/>
          </a:xfrm>
          <a:custGeom>
            <a:avLst/>
            <a:gdLst>
              <a:gd name="connsiteX0" fmla="*/ 2771775 w 2771775"/>
              <a:gd name="connsiteY0" fmla="*/ 0 h 333375"/>
              <a:gd name="connsiteX1" fmla="*/ 0 w 2771775"/>
              <a:gd name="connsiteY1" fmla="*/ 0 h 333375"/>
              <a:gd name="connsiteX2" fmla="*/ 9525 w 2771775"/>
              <a:gd name="connsiteY2" fmla="*/ 333375 h 333375"/>
            </a:gdLst>
            <a:ahLst/>
            <a:cxnLst>
              <a:cxn ang="0">
                <a:pos x="connsiteX0" y="connsiteY0"/>
              </a:cxn>
              <a:cxn ang="0">
                <a:pos x="connsiteX1" y="connsiteY1"/>
              </a:cxn>
              <a:cxn ang="0">
                <a:pos x="connsiteX2" y="connsiteY2"/>
              </a:cxn>
            </a:cxnLst>
            <a:rect l="l" t="t" r="r" b="b"/>
            <a:pathLst>
              <a:path w="2771775" h="333375">
                <a:moveTo>
                  <a:pt x="2771775" y="0"/>
                </a:moveTo>
                <a:lnTo>
                  <a:pt x="0" y="0"/>
                </a:lnTo>
                <a:lnTo>
                  <a:pt x="9525" y="333375"/>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100">
              <a:latin typeface="Times New Roman" panose="02020603050405020304" pitchFamily="18" charset="0"/>
              <a:cs typeface="Times New Roman" panose="02020603050405020304" pitchFamily="18" charset="0"/>
            </a:endParaRPr>
          </a:p>
        </p:txBody>
      </p:sp>
      <p:sp>
        <p:nvSpPr>
          <p:cNvPr id="19" name="Freeform 18"/>
          <p:cNvSpPr/>
          <p:nvPr/>
        </p:nvSpPr>
        <p:spPr>
          <a:xfrm>
            <a:off x="1352550" y="3737262"/>
            <a:ext cx="3248025" cy="228600"/>
          </a:xfrm>
          <a:custGeom>
            <a:avLst/>
            <a:gdLst>
              <a:gd name="connsiteX0" fmla="*/ 3248025 w 3248025"/>
              <a:gd name="connsiteY0" fmla="*/ 0 h 323850"/>
              <a:gd name="connsiteX1" fmla="*/ 9525 w 3248025"/>
              <a:gd name="connsiteY1" fmla="*/ 0 h 323850"/>
              <a:gd name="connsiteX2" fmla="*/ 0 w 3248025"/>
              <a:gd name="connsiteY2" fmla="*/ 323850 h 323850"/>
            </a:gdLst>
            <a:ahLst/>
            <a:cxnLst>
              <a:cxn ang="0">
                <a:pos x="connsiteX0" y="connsiteY0"/>
              </a:cxn>
              <a:cxn ang="0">
                <a:pos x="connsiteX1" y="connsiteY1"/>
              </a:cxn>
              <a:cxn ang="0">
                <a:pos x="connsiteX2" y="connsiteY2"/>
              </a:cxn>
            </a:cxnLst>
            <a:rect l="l" t="t" r="r" b="b"/>
            <a:pathLst>
              <a:path w="3248025" h="323850">
                <a:moveTo>
                  <a:pt x="3248025" y="0"/>
                </a:moveTo>
                <a:lnTo>
                  <a:pt x="9525" y="0"/>
                </a:lnTo>
                <a:lnTo>
                  <a:pt x="0" y="323850"/>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100">
              <a:latin typeface="Times New Roman" panose="02020603050405020304" pitchFamily="18" charset="0"/>
              <a:cs typeface="Times New Roman" panose="02020603050405020304" pitchFamily="18" charset="0"/>
            </a:endParaRPr>
          </a:p>
        </p:txBody>
      </p:sp>
      <p:cxnSp>
        <p:nvCxnSpPr>
          <p:cNvPr id="20" name="Straight Connector 19"/>
          <p:cNvCxnSpPr>
            <a:endCxn id="10" idx="0"/>
          </p:cNvCxnSpPr>
          <p:nvPr/>
        </p:nvCxnSpPr>
        <p:spPr>
          <a:xfrm>
            <a:off x="3590925" y="3745199"/>
            <a:ext cx="1" cy="2206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5" idx="0"/>
          </p:cNvCxnSpPr>
          <p:nvPr/>
        </p:nvCxnSpPr>
        <p:spPr>
          <a:xfrm>
            <a:off x="5734050" y="3746787"/>
            <a:ext cx="1" cy="1444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0"/>
            <a:endCxn id="13" idx="0"/>
          </p:cNvCxnSpPr>
          <p:nvPr/>
        </p:nvCxnSpPr>
        <p:spPr>
          <a:xfrm>
            <a:off x="7939088" y="3737262"/>
            <a:ext cx="0" cy="228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4622800" y="3737262"/>
            <a:ext cx="3316288" cy="46037"/>
          </a:xfrm>
          <a:custGeom>
            <a:avLst/>
            <a:gdLst>
              <a:gd name="connsiteX0" fmla="*/ 3248025 w 3248025"/>
              <a:gd name="connsiteY0" fmla="*/ 0 h 323850"/>
              <a:gd name="connsiteX1" fmla="*/ 9525 w 3248025"/>
              <a:gd name="connsiteY1" fmla="*/ 0 h 323850"/>
              <a:gd name="connsiteX2" fmla="*/ 0 w 3248025"/>
              <a:gd name="connsiteY2" fmla="*/ 323850 h 323850"/>
              <a:gd name="connsiteX0" fmla="*/ 3265774 w 3265774"/>
              <a:gd name="connsiteY0" fmla="*/ 0 h 377825"/>
              <a:gd name="connsiteX1" fmla="*/ 27274 w 3265774"/>
              <a:gd name="connsiteY1" fmla="*/ 0 h 377825"/>
              <a:gd name="connsiteX2" fmla="*/ 17749 w 3265774"/>
              <a:gd name="connsiteY2" fmla="*/ 323850 h 377825"/>
              <a:gd name="connsiteX3" fmla="*/ 0 w 3265774"/>
              <a:gd name="connsiteY3" fmla="*/ 323850 h 377825"/>
              <a:gd name="connsiteX0" fmla="*/ 3248025 w 3248025"/>
              <a:gd name="connsiteY0" fmla="*/ 0 h 323850"/>
              <a:gd name="connsiteX1" fmla="*/ 9525 w 3248025"/>
              <a:gd name="connsiteY1" fmla="*/ 0 h 323850"/>
              <a:gd name="connsiteX2" fmla="*/ 0 w 3248025"/>
              <a:gd name="connsiteY2" fmla="*/ 323850 h 323850"/>
              <a:gd name="connsiteX0" fmla="*/ 3238500 w 3238500"/>
              <a:gd name="connsiteY0" fmla="*/ 0 h 0"/>
              <a:gd name="connsiteX1" fmla="*/ 0 w 3238500"/>
              <a:gd name="connsiteY1" fmla="*/ 0 h 0"/>
            </a:gdLst>
            <a:ahLst/>
            <a:cxnLst>
              <a:cxn ang="0">
                <a:pos x="connsiteX0" y="connsiteY0"/>
              </a:cxn>
              <a:cxn ang="0">
                <a:pos x="connsiteX1" y="connsiteY1"/>
              </a:cxn>
            </a:cxnLst>
            <a:rect l="l" t="t" r="r" b="b"/>
            <a:pathLst>
              <a:path w="3238500">
                <a:moveTo>
                  <a:pt x="3238500" y="0"/>
                </a:moveTo>
                <a:lnTo>
                  <a:pt x="0" y="0"/>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100">
              <a:latin typeface="Times New Roman" panose="02020603050405020304" pitchFamily="18" charset="0"/>
              <a:cs typeface="Times New Roman" panose="02020603050405020304" pitchFamily="18" charset="0"/>
            </a:endParaRPr>
          </a:p>
        </p:txBody>
      </p:sp>
      <p:sp>
        <p:nvSpPr>
          <p:cNvPr id="24" name="TextBox 23"/>
          <p:cNvSpPr txBox="1"/>
          <p:nvPr/>
        </p:nvSpPr>
        <p:spPr>
          <a:xfrm>
            <a:off x="2501900" y="2810162"/>
            <a:ext cx="2133600" cy="600164"/>
          </a:xfrm>
          <a:prstGeom prst="rect">
            <a:avLst/>
          </a:prstGeom>
          <a:solidFill>
            <a:srgbClr val="CCFF33">
              <a:alpha val="74000"/>
            </a:srgbClr>
          </a:solidFill>
          <a:ln w="25400">
            <a:solidFill>
              <a:schemeClr val="tx1"/>
            </a:solidFill>
          </a:ln>
        </p:spPr>
        <p:txBody>
          <a:bodyPr>
            <a:spAutoFit/>
          </a:bodyPr>
          <a:lstStyle/>
          <a:p>
            <a:pPr algn="ctr">
              <a:defRPr/>
            </a:pP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Coordinadores de 7mo. Piso</a:t>
            </a:r>
          </a:p>
          <a:p>
            <a:pPr algn="ctr">
              <a:defRPr/>
            </a:pPr>
            <a:r>
              <a:rPr lang="es-EC" sz="1100" dirty="0">
                <a:latin typeface="Times New Roman" panose="02020603050405020304" pitchFamily="18" charset="0"/>
                <a:cs typeface="Times New Roman" panose="02020603050405020304" pitchFamily="18" charset="0"/>
              </a:rPr>
              <a:t>Alfredo Morales</a:t>
            </a:r>
          </a:p>
          <a:p>
            <a:pPr algn="ctr">
              <a:defRPr/>
            </a:pPr>
            <a:r>
              <a:rPr lang="es-EC" sz="1100" dirty="0">
                <a:latin typeface="Times New Roman" panose="02020603050405020304" pitchFamily="18" charset="0"/>
                <a:cs typeface="Times New Roman" panose="02020603050405020304" pitchFamily="18" charset="0"/>
              </a:rPr>
              <a:t>Carlos Buitrón</a:t>
            </a:r>
          </a:p>
        </p:txBody>
      </p:sp>
      <p:sp>
        <p:nvSpPr>
          <p:cNvPr id="25" name="TextBox 24"/>
          <p:cNvSpPr txBox="1"/>
          <p:nvPr/>
        </p:nvSpPr>
        <p:spPr>
          <a:xfrm>
            <a:off x="6986588" y="2810162"/>
            <a:ext cx="1962150" cy="600164"/>
          </a:xfrm>
          <a:prstGeom prst="rect">
            <a:avLst/>
          </a:prstGeom>
          <a:solidFill>
            <a:srgbClr val="CCFF33">
              <a:alpha val="74000"/>
            </a:srgbClr>
          </a:solidFill>
          <a:ln w="25400">
            <a:solidFill>
              <a:schemeClr val="tx1"/>
            </a:solidFill>
          </a:ln>
        </p:spPr>
        <p:txBody>
          <a:bodyPr>
            <a:spAutoFit/>
          </a:bodyPr>
          <a:lstStyle/>
          <a:p>
            <a:pPr algn="ctr">
              <a:defRPr/>
            </a:pP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Coordinadores de 11vo. Piso</a:t>
            </a:r>
          </a:p>
          <a:p>
            <a:pPr algn="ctr">
              <a:defRPr/>
            </a:pPr>
            <a:r>
              <a:rPr lang="es-EC" sz="1100" dirty="0">
                <a:latin typeface="Times New Roman" panose="02020603050405020304" pitchFamily="18" charset="0"/>
                <a:cs typeface="Times New Roman" panose="02020603050405020304" pitchFamily="18" charset="0"/>
              </a:rPr>
              <a:t>Juan Sempertegui</a:t>
            </a:r>
          </a:p>
          <a:p>
            <a:pPr algn="ctr">
              <a:defRPr/>
            </a:pPr>
            <a:r>
              <a:rPr lang="es-EC" sz="1100" dirty="0">
                <a:latin typeface="Times New Roman" panose="02020603050405020304" pitchFamily="18" charset="0"/>
                <a:cs typeface="Times New Roman" panose="02020603050405020304" pitchFamily="18" charset="0"/>
              </a:rPr>
              <a:t>Luis Constante</a:t>
            </a:r>
          </a:p>
        </p:txBody>
      </p:sp>
      <p:cxnSp>
        <p:nvCxnSpPr>
          <p:cNvPr id="26" name="Straight Connector 25"/>
          <p:cNvCxnSpPr>
            <a:stCxn id="27" idx="2"/>
            <a:endCxn id="17" idx="0"/>
          </p:cNvCxnSpPr>
          <p:nvPr/>
        </p:nvCxnSpPr>
        <p:spPr>
          <a:xfrm>
            <a:off x="4425950" y="2174249"/>
            <a:ext cx="3175" cy="4200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68700" y="1743362"/>
            <a:ext cx="1714500" cy="430887"/>
          </a:xfrm>
          <a:prstGeom prst="rect">
            <a:avLst/>
          </a:prstGeom>
          <a:solidFill>
            <a:srgbClr val="CCFF33">
              <a:alpha val="74000"/>
            </a:srgbClr>
          </a:solidFill>
          <a:ln w="25400">
            <a:solidFill>
              <a:schemeClr val="tx1"/>
            </a:solidFill>
          </a:ln>
        </p:spPr>
        <p:txBody>
          <a:bodyPr>
            <a:spAutoFit/>
          </a:bodyPr>
          <a:lstStyle/>
          <a:p>
            <a:pPr algn="ctr">
              <a:defRPr/>
            </a:pP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Líderes de Emergencia</a:t>
            </a:r>
          </a:p>
          <a:p>
            <a:pPr algn="ctr">
              <a:defRPr/>
            </a:pPr>
            <a:r>
              <a:rPr lang="es-EC" sz="1100" dirty="0" smtClean="0">
                <a:latin typeface="Times New Roman" panose="02020603050405020304" pitchFamily="18" charset="0"/>
                <a:cs typeface="Times New Roman" panose="02020603050405020304" pitchFamily="18" charset="0"/>
              </a:rPr>
              <a:t>Juan </a:t>
            </a:r>
            <a:r>
              <a:rPr lang="es-EC" sz="1100" dirty="0">
                <a:latin typeface="Times New Roman" panose="02020603050405020304" pitchFamily="18" charset="0"/>
                <a:cs typeface="Times New Roman" panose="02020603050405020304" pitchFamily="18" charset="0"/>
              </a:rPr>
              <a:t>Fierro (9)</a:t>
            </a:r>
          </a:p>
        </p:txBody>
      </p:sp>
      <p:cxnSp>
        <p:nvCxnSpPr>
          <p:cNvPr id="28" name="Straight Connector 27"/>
          <p:cNvCxnSpPr/>
          <p:nvPr/>
        </p:nvCxnSpPr>
        <p:spPr>
          <a:xfrm>
            <a:off x="3590925" y="2594262"/>
            <a:ext cx="0" cy="2159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43450" y="2822862"/>
            <a:ext cx="2133600" cy="447815"/>
          </a:xfrm>
          <a:prstGeom prst="rect">
            <a:avLst/>
          </a:prstGeom>
          <a:solidFill>
            <a:srgbClr val="CCFF33">
              <a:alpha val="74000"/>
            </a:srgbClr>
          </a:solidFill>
          <a:ln w="25400">
            <a:solidFill>
              <a:schemeClr val="tx1"/>
            </a:solidFill>
          </a:ln>
        </p:spPr>
        <p:txBody>
          <a:bodyPr>
            <a:spAutoFit/>
          </a:bodyPr>
          <a:lstStyle/>
          <a:p>
            <a:pPr algn="ctr">
              <a:defRPr/>
            </a:pPr>
            <a:r>
              <a:rPr lang="en-US" sz="1100"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Coordinador de 9no. Piso</a:t>
            </a:r>
          </a:p>
          <a:p>
            <a:pPr algn="ctr">
              <a:defRPr/>
            </a:pPr>
            <a:r>
              <a:rPr lang="es-EC" sz="1100" dirty="0">
                <a:latin typeface="Times New Roman" panose="02020603050405020304" pitchFamily="18" charset="0"/>
                <a:cs typeface="Times New Roman" panose="02020603050405020304" pitchFamily="18" charset="0"/>
              </a:rPr>
              <a:t>Santiago Jaramillo</a:t>
            </a:r>
          </a:p>
        </p:txBody>
      </p:sp>
      <p:cxnSp>
        <p:nvCxnSpPr>
          <p:cNvPr id="30" name="Straight Connector 29"/>
          <p:cNvCxnSpPr/>
          <p:nvPr/>
        </p:nvCxnSpPr>
        <p:spPr>
          <a:xfrm>
            <a:off x="5857875" y="2600612"/>
            <a:ext cx="0" cy="2159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44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41</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96455" y="640679"/>
            <a:ext cx="4695825" cy="830997"/>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Contenido:</a:t>
            </a:r>
          </a:p>
          <a:p>
            <a:pPr algn="ctr"/>
            <a:endParaRPr lang="es-ES" sz="1600" b="1" dirty="0" smtClean="0">
              <a:solidFill>
                <a:srgbClr val="0000FF"/>
              </a:solidFill>
              <a:latin typeface="Times New Roman" panose="02020603050405020304" pitchFamily="18" charset="0"/>
              <a:cs typeface="Times New Roman" panose="02020603050405020304" pitchFamily="18" charset="0"/>
            </a:endParaRPr>
          </a:p>
          <a:p>
            <a:pPr algn="ctr"/>
            <a:r>
              <a:rPr lang="es-ES_tradnl" sz="1600" b="1" dirty="0" smtClean="0">
                <a:solidFill>
                  <a:srgbClr val="0000FF"/>
                </a:solidFill>
                <a:latin typeface="Times New Roman" panose="02020603050405020304" pitchFamily="18" charset="0"/>
                <a:cs typeface="Times New Roman" panose="02020603050405020304" pitchFamily="18" charset="0"/>
              </a:rPr>
              <a:t>Roles y responsabilidades</a:t>
            </a:r>
            <a:endParaRPr lang="es-ES_tradnl" sz="1600" dirty="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23528" y="1268760"/>
            <a:ext cx="3816424" cy="3385542"/>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Brigada contra Incendios:</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Brindar el apoyo con los extintores en caso de conato de Incendio.</a:t>
            </a:r>
            <a:endParaRPr lang="en-US" sz="1400" dirty="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Participar de la capacitación y entrenamiento</a:t>
            </a:r>
            <a:endParaRPr lang="en-US" sz="1400" dirty="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Verifique y tenga en cuenta el extintor más cercano a su sitio de trabajo</a:t>
            </a:r>
            <a:endParaRPr lang="en-US" sz="1400" dirty="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Verificar que los extintores cercanos a su sitio de trabajo estén </a:t>
            </a:r>
            <a:r>
              <a:rPr lang="es-EC" sz="1400" dirty="0" smtClean="0">
                <a:latin typeface="Times New Roman" panose="02020603050405020304" pitchFamily="18" charset="0"/>
                <a:cs typeface="Times New Roman" panose="02020603050405020304" pitchFamily="18" charset="0"/>
              </a:rPr>
              <a:t>operativos.</a:t>
            </a:r>
            <a:endParaRPr lang="en-US" sz="1400" dirty="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dirty="0" smtClean="0">
                <a:latin typeface="Times New Roman" panose="02020603050405020304" pitchFamily="18" charset="0"/>
                <a:cs typeface="Times New Roman" panose="02020603050405020304" pitchFamily="18" charset="0"/>
              </a:rPr>
              <a:t>Al Sonar la alarma: Acudir </a:t>
            </a:r>
            <a:r>
              <a:rPr lang="es-EC" sz="1400" dirty="0">
                <a:latin typeface="Times New Roman" panose="02020603050405020304" pitchFamily="18" charset="0"/>
                <a:cs typeface="Times New Roman" panose="02020603050405020304" pitchFamily="18" charset="0"/>
              </a:rPr>
              <a:t>al Punto de reunión interno (Hall de cada piso) con un extintor portátil</a:t>
            </a:r>
          </a:p>
          <a:p>
            <a:pPr marL="630238" indent="-274638" algn="just">
              <a:buFont typeface="Courier New" panose="02070309020205020404" pitchFamily="49" charset="0"/>
              <a:buChar char="o"/>
            </a:pPr>
            <a:r>
              <a:rPr lang="es-EC" sz="1400" dirty="0" smtClean="0">
                <a:latin typeface="Times New Roman" panose="02020603050405020304" pitchFamily="18" charset="0"/>
                <a:cs typeface="Times New Roman" panose="02020603050405020304" pitchFamily="18" charset="0"/>
              </a:rPr>
              <a:t>En </a:t>
            </a:r>
            <a:r>
              <a:rPr lang="es-EC" sz="1400" dirty="0">
                <a:latin typeface="Times New Roman" panose="02020603050405020304" pitchFamily="18" charset="0"/>
                <a:cs typeface="Times New Roman" panose="02020603050405020304" pitchFamily="18" charset="0"/>
              </a:rPr>
              <a:t>caso de emergencia por conato de incendio, actuar de </a:t>
            </a:r>
            <a:r>
              <a:rPr lang="es-EC" sz="1400" dirty="0" smtClean="0">
                <a:latin typeface="Times New Roman" panose="02020603050405020304" pitchFamily="18" charset="0"/>
                <a:cs typeface="Times New Roman" panose="02020603050405020304" pitchFamily="18" charset="0"/>
              </a:rPr>
              <a:t>inmediato:</a:t>
            </a:r>
            <a:endParaRPr lang="es-ES_tradnl" sz="1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355976" y="1269915"/>
            <a:ext cx="4499672" cy="3385542"/>
          </a:xfrm>
          <a:prstGeom prst="rect">
            <a:avLst/>
          </a:prstGeom>
          <a:noFill/>
        </p:spPr>
        <p:txBody>
          <a:bodyPr wrap="square" rtlCol="0">
            <a:spAutoFit/>
          </a:bodyPr>
          <a:lstStyle/>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es-ES_tradnl" sz="1600" b="1" dirty="0" smtClean="0">
                <a:latin typeface="Times New Roman" panose="02020603050405020304" pitchFamily="18" charset="0"/>
                <a:cs typeface="Times New Roman" panose="02020603050405020304" pitchFamily="18" charset="0"/>
              </a:rPr>
              <a:t>Brigada de Evacuación:</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Desconectar los sistemas de energía en el piso de BHI que </a:t>
            </a:r>
            <a:r>
              <a:rPr lang="es-EC" sz="1400" dirty="0" smtClean="0">
                <a:latin typeface="Times New Roman" panose="02020603050405020304" pitchFamily="18" charset="0"/>
                <a:cs typeface="Times New Roman" panose="02020603050405020304" pitchFamily="18" charset="0"/>
              </a:rPr>
              <a:t>corresponda.</a:t>
            </a:r>
            <a:endParaRPr lang="en-US" sz="14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Verificar que todo el personal salga de las zonas asignadas y dirigirlo al Hall de cada piso.</a:t>
            </a:r>
            <a:endParaRPr lang="en-US" sz="14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Tomar la linterna ubicada en cada piso</a:t>
            </a:r>
            <a:endParaRPr lang="en-US" sz="14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Contabilizar al personal de su zona e informar al Coordinador de Piso</a:t>
            </a:r>
            <a:endParaRPr lang="en-US" sz="14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Guiar y controlar al personal en las rutas de evacuación hacia el PR </a:t>
            </a:r>
            <a:r>
              <a:rPr lang="es-EC" sz="1400" dirty="0" smtClean="0">
                <a:latin typeface="Times New Roman" panose="02020603050405020304" pitchFamily="18" charset="0"/>
                <a:cs typeface="Times New Roman" panose="02020603050405020304" pitchFamily="18" charset="0"/>
              </a:rPr>
              <a:t>Externo.</a:t>
            </a:r>
            <a:endParaRPr lang="en-US" sz="14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Colaborar en el transporte de heridos o enfermos </a:t>
            </a:r>
            <a:r>
              <a:rPr lang="es-EC" sz="1400" dirty="0" smtClean="0">
                <a:latin typeface="Times New Roman" panose="02020603050405020304" pitchFamily="18" charset="0"/>
                <a:cs typeface="Times New Roman" panose="02020603050405020304" pitchFamily="18" charset="0"/>
              </a:rPr>
              <a:t>   (Si </a:t>
            </a:r>
            <a:r>
              <a:rPr lang="es-EC" sz="1400" dirty="0">
                <a:latin typeface="Times New Roman" panose="02020603050405020304" pitchFamily="18" charset="0"/>
                <a:cs typeface="Times New Roman" panose="02020603050405020304" pitchFamily="18" charset="0"/>
              </a:rPr>
              <a:t>es requerido)</a:t>
            </a:r>
            <a:endParaRPr lang="en-US" sz="1400" dirty="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En caso de bloqueo de la puerta principal de las oficinas, aplique en procedimiento </a:t>
            </a:r>
            <a:r>
              <a:rPr lang="es-EC" sz="1400" dirty="0" smtClean="0">
                <a:latin typeface="Times New Roman" panose="02020603050405020304" pitchFamily="18" charset="0"/>
                <a:cs typeface="Times New Roman" panose="02020603050405020304" pitchFamily="18" charset="0"/>
              </a:rPr>
              <a:t>de desbloqueo</a:t>
            </a:r>
            <a:endParaRPr lang="es-ES_tradnl" sz="1400" dirty="0">
              <a:latin typeface="Times New Roman" panose="02020603050405020304" pitchFamily="18" charset="0"/>
              <a:cs typeface="Times New Roman" panose="02020603050405020304" pitchFamily="18" charset="0"/>
            </a:endParaRPr>
          </a:p>
        </p:txBody>
      </p:sp>
      <p:pic>
        <p:nvPicPr>
          <p:cNvPr id="33" name="Picture 32"/>
          <p:cNvPicPr/>
          <p:nvPr/>
        </p:nvPicPr>
        <p:blipFill rotWithShape="1">
          <a:blip r:embed="rId5" cstate="print">
            <a:extLst>
              <a:ext uri="{28A0092B-C50C-407E-A947-70E740481C1C}">
                <a14:useLocalDpi xmlns:a14="http://schemas.microsoft.com/office/drawing/2010/main" val="0"/>
              </a:ext>
            </a:extLst>
          </a:blip>
          <a:srcRect l="6283" t="2500" r="5267" b="8214"/>
          <a:stretch/>
        </p:blipFill>
        <p:spPr bwMode="auto">
          <a:xfrm>
            <a:off x="6084168" y="4760736"/>
            <a:ext cx="1343691" cy="1877254"/>
          </a:xfrm>
          <a:prstGeom prst="rect">
            <a:avLst/>
          </a:prstGeom>
          <a:noFill/>
          <a:ln>
            <a:noFill/>
          </a:ln>
          <a:effectLst/>
          <a:extLst>
            <a:ext uri="{53640926-AAD7-44D8-BBD7-CCE9431645EC}">
              <a14:shadowObscured xmlns:a14="http://schemas.microsoft.com/office/drawing/2010/main"/>
            </a:ext>
          </a:extLst>
        </p:spPr>
      </p:pic>
      <p:pic>
        <p:nvPicPr>
          <p:cNvPr id="34" name="Picture 33"/>
          <p:cNvPicPr/>
          <p:nvPr/>
        </p:nvPicPr>
        <p:blipFill>
          <a:blip r:embed="rId6">
            <a:extLst>
              <a:ext uri="{28A0092B-C50C-407E-A947-70E740481C1C}">
                <a14:useLocalDpi xmlns:a14="http://schemas.microsoft.com/office/drawing/2010/main" val="0"/>
              </a:ext>
            </a:extLst>
          </a:blip>
          <a:srcRect/>
          <a:stretch>
            <a:fillRect/>
          </a:stretch>
        </p:blipFill>
        <p:spPr bwMode="auto">
          <a:xfrm>
            <a:off x="1340808" y="4603988"/>
            <a:ext cx="2186305" cy="2190750"/>
          </a:xfrm>
          <a:prstGeom prst="rect">
            <a:avLst/>
          </a:prstGeom>
          <a:noFill/>
          <a:ln>
            <a:noFill/>
          </a:ln>
          <a:extLst/>
        </p:spPr>
      </p:pic>
    </p:spTree>
    <p:extLst>
      <p:ext uri="{BB962C8B-B14F-4D97-AF65-F5344CB8AC3E}">
        <p14:creationId xmlns:p14="http://schemas.microsoft.com/office/powerpoint/2010/main" val="769277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70535" y="6420583"/>
            <a:ext cx="2133600" cy="365125"/>
          </a:xfrm>
        </p:spPr>
        <p:txBody>
          <a:bodyPr/>
          <a:lstStyle/>
          <a:p>
            <a:fld id="{2EE2EA6C-98FA-4C88-93E2-CDA191425D28}" type="slidenum">
              <a:rPr lang="en-US" smtClean="0"/>
              <a:t>42</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128277" y="188670"/>
            <a:ext cx="4724961"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Flujograma ante emergencias</a:t>
            </a:r>
          </a:p>
        </p:txBody>
      </p:sp>
      <p:sp>
        <p:nvSpPr>
          <p:cNvPr id="10" name="Rectangle 2"/>
          <p:cNvSpPr>
            <a:spLocks noChangeArrowheads="1"/>
          </p:cNvSpPr>
          <p:nvPr/>
        </p:nvSpPr>
        <p:spPr bwMode="auto">
          <a:xfrm>
            <a:off x="6273800" y="3262481"/>
            <a:ext cx="184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endParaRPr lang="en-US" altLang="en-US" sz="1600">
              <a:latin typeface="Times New Roman" panose="02020603050405020304" pitchFamily="18" charset="0"/>
              <a:cs typeface="Times New Roman" panose="02020603050405020304" pitchFamily="18" charset="0"/>
            </a:endParaRPr>
          </a:p>
        </p:txBody>
      </p:sp>
      <p:sp>
        <p:nvSpPr>
          <p:cNvPr id="11" name="Text Box 3"/>
          <p:cNvSpPr txBox="1">
            <a:spLocks noChangeArrowheads="1"/>
          </p:cNvSpPr>
          <p:nvPr/>
        </p:nvSpPr>
        <p:spPr bwMode="auto">
          <a:xfrm>
            <a:off x="2128838" y="2239808"/>
            <a:ext cx="2535237"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n-US" altLang="en-US"/>
              <a:t> COORDINADOR LIDER DE EMERGENCIA</a:t>
            </a:r>
          </a:p>
        </p:txBody>
      </p:sp>
      <p:sp>
        <p:nvSpPr>
          <p:cNvPr id="13" name="Text Box 9"/>
          <p:cNvSpPr txBox="1">
            <a:spLocks noChangeArrowheads="1"/>
          </p:cNvSpPr>
          <p:nvPr/>
        </p:nvSpPr>
        <p:spPr bwMode="auto">
          <a:xfrm>
            <a:off x="2983416" y="4130843"/>
            <a:ext cx="11001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 altLang="en-US" sz="900" dirty="0">
                <a:latin typeface="Times New Roman" panose="02020603050405020304" pitchFamily="18" charset="0"/>
                <a:cs typeface="Times New Roman" panose="02020603050405020304" pitchFamily="18" charset="0"/>
              </a:rPr>
              <a:t>JUSTIFICA  EVACUACIONDE BHI</a:t>
            </a:r>
          </a:p>
        </p:txBody>
      </p:sp>
      <p:sp>
        <p:nvSpPr>
          <p:cNvPr id="14" name="Freeform 10"/>
          <p:cNvSpPr>
            <a:spLocks/>
          </p:cNvSpPr>
          <p:nvPr/>
        </p:nvSpPr>
        <p:spPr bwMode="auto">
          <a:xfrm>
            <a:off x="4148138" y="4354681"/>
            <a:ext cx="390525" cy="1587"/>
          </a:xfrm>
          <a:custGeom>
            <a:avLst/>
            <a:gdLst>
              <a:gd name="T0" fmla="*/ 0 w 246"/>
              <a:gd name="T1" fmla="*/ 0 h 1"/>
              <a:gd name="T2" fmla="*/ 2147483647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15" name="Text Box 11"/>
          <p:cNvSpPr txBox="1">
            <a:spLocks noChangeArrowheads="1"/>
          </p:cNvSpPr>
          <p:nvPr/>
        </p:nvSpPr>
        <p:spPr bwMode="auto">
          <a:xfrm>
            <a:off x="4092015" y="4053686"/>
            <a:ext cx="431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 altLang="en-US" sz="1100" dirty="0">
                <a:latin typeface="Times New Roman" panose="02020603050405020304" pitchFamily="18" charset="0"/>
                <a:cs typeface="Times New Roman" panose="02020603050405020304" pitchFamily="18" charset="0"/>
              </a:rPr>
              <a:t>No</a:t>
            </a:r>
          </a:p>
        </p:txBody>
      </p:sp>
      <p:sp>
        <p:nvSpPr>
          <p:cNvPr id="16" name="Text Box 13"/>
          <p:cNvSpPr txBox="1">
            <a:spLocks noChangeArrowheads="1"/>
          </p:cNvSpPr>
          <p:nvPr/>
        </p:nvSpPr>
        <p:spPr bwMode="auto">
          <a:xfrm>
            <a:off x="4148138" y="1157916"/>
            <a:ext cx="270510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n-US" altLang="en-US"/>
              <a:t>PERSONA QUIEN REPORTA LA EMERGENCIA</a:t>
            </a:r>
          </a:p>
        </p:txBody>
      </p:sp>
      <p:sp>
        <p:nvSpPr>
          <p:cNvPr id="17" name="Text Box 17"/>
          <p:cNvSpPr txBox="1">
            <a:spLocks noChangeArrowheads="1"/>
          </p:cNvSpPr>
          <p:nvPr/>
        </p:nvSpPr>
        <p:spPr bwMode="auto">
          <a:xfrm>
            <a:off x="2447925" y="1158258"/>
            <a:ext cx="1152525" cy="38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900" dirty="0">
                <a:latin typeface="Times New Roman" panose="02020603050405020304" pitchFamily="18" charset="0"/>
                <a:cs typeface="Times New Roman" panose="02020603050405020304" pitchFamily="18" charset="0"/>
              </a:rPr>
              <a:t>SUENA ALARMA DE UN PISO o DEL EDIFICIO</a:t>
            </a:r>
          </a:p>
        </p:txBody>
      </p:sp>
      <p:sp>
        <p:nvSpPr>
          <p:cNvPr id="18" name="Text Box 18"/>
          <p:cNvSpPr txBox="1">
            <a:spLocks noChangeArrowheads="1"/>
          </p:cNvSpPr>
          <p:nvPr/>
        </p:nvSpPr>
        <p:spPr bwMode="auto">
          <a:xfrm>
            <a:off x="2519363" y="2900531"/>
            <a:ext cx="205740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s-ES_tradnl" altLang="en-US" dirty="0"/>
              <a:t>VERIFICACION DE LA ALARMA</a:t>
            </a:r>
          </a:p>
        </p:txBody>
      </p:sp>
      <p:sp>
        <p:nvSpPr>
          <p:cNvPr id="19" name="Freeform 19"/>
          <p:cNvSpPr>
            <a:spLocks/>
          </p:cNvSpPr>
          <p:nvPr/>
        </p:nvSpPr>
        <p:spPr bwMode="auto">
          <a:xfrm>
            <a:off x="3024187" y="1877532"/>
            <a:ext cx="279400" cy="349250"/>
          </a:xfrm>
          <a:custGeom>
            <a:avLst/>
            <a:gdLst>
              <a:gd name="T0" fmla="*/ 0 w 176"/>
              <a:gd name="T1" fmla="*/ 0 h 220"/>
              <a:gd name="T2" fmla="*/ 2147483647 w 176"/>
              <a:gd name="T3" fmla="*/ 2147483647 h 220"/>
              <a:gd name="T4" fmla="*/ 0 60000 65536"/>
              <a:gd name="T5" fmla="*/ 0 60000 65536"/>
              <a:gd name="T6" fmla="*/ 0 w 176"/>
              <a:gd name="T7" fmla="*/ 0 h 220"/>
              <a:gd name="T8" fmla="*/ 176 w 176"/>
              <a:gd name="T9" fmla="*/ 220 h 220"/>
            </a:gdLst>
            <a:ahLst/>
            <a:cxnLst>
              <a:cxn ang="T4">
                <a:pos x="T0" y="T1"/>
              </a:cxn>
              <a:cxn ang="T5">
                <a:pos x="T2" y="T3"/>
              </a:cxn>
            </a:cxnLst>
            <a:rect l="T6" t="T7" r="T8" b="T9"/>
            <a:pathLst>
              <a:path w="176" h="220">
                <a:moveTo>
                  <a:pt x="0" y="0"/>
                </a:moveTo>
                <a:lnTo>
                  <a:pt x="176" y="22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20" name="Text Box 20"/>
          <p:cNvSpPr txBox="1">
            <a:spLocks noChangeArrowheads="1"/>
          </p:cNvSpPr>
          <p:nvPr/>
        </p:nvSpPr>
        <p:spPr bwMode="auto">
          <a:xfrm>
            <a:off x="593254" y="2787818"/>
            <a:ext cx="1314450"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900" dirty="0">
                <a:latin typeface="Times New Roman" panose="02020603050405020304" pitchFamily="18" charset="0"/>
                <a:cs typeface="Times New Roman" panose="02020603050405020304" pitchFamily="18" charset="0"/>
              </a:rPr>
              <a:t>CONTACTAR A ADMINISTRACION DEL EDIFICIO</a:t>
            </a:r>
          </a:p>
        </p:txBody>
      </p:sp>
      <p:sp>
        <p:nvSpPr>
          <p:cNvPr id="21" name="Line 22"/>
          <p:cNvSpPr>
            <a:spLocks noChangeShapeType="1"/>
          </p:cNvSpPr>
          <p:nvPr/>
        </p:nvSpPr>
        <p:spPr bwMode="auto">
          <a:xfrm>
            <a:off x="3494087" y="2464347"/>
            <a:ext cx="0" cy="436183"/>
          </a:xfrm>
          <a:prstGeom prst="line">
            <a:avLst/>
          </a:pr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22" name="Line 23"/>
          <p:cNvSpPr>
            <a:spLocks noChangeShapeType="1"/>
          </p:cNvSpPr>
          <p:nvPr/>
        </p:nvSpPr>
        <p:spPr bwMode="auto">
          <a:xfrm>
            <a:off x="3548063" y="4786282"/>
            <a:ext cx="3175" cy="420886"/>
          </a:xfrm>
          <a:prstGeom prst="line">
            <a:avLst/>
          </a:pr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23" name="Text Box 24"/>
          <p:cNvSpPr txBox="1">
            <a:spLocks noChangeArrowheads="1"/>
          </p:cNvSpPr>
          <p:nvPr/>
        </p:nvSpPr>
        <p:spPr bwMode="auto">
          <a:xfrm>
            <a:off x="3423512" y="4786282"/>
            <a:ext cx="431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 altLang="en-US" sz="1100" dirty="0">
                <a:latin typeface="Times New Roman" panose="02020603050405020304" pitchFamily="18" charset="0"/>
                <a:cs typeface="Times New Roman" panose="02020603050405020304" pitchFamily="18" charset="0"/>
              </a:rPr>
              <a:t>Sí</a:t>
            </a:r>
          </a:p>
        </p:txBody>
      </p:sp>
      <p:sp>
        <p:nvSpPr>
          <p:cNvPr id="24" name="Text Box 26"/>
          <p:cNvSpPr txBox="1">
            <a:spLocks noChangeArrowheads="1"/>
          </p:cNvSpPr>
          <p:nvPr/>
        </p:nvSpPr>
        <p:spPr bwMode="auto">
          <a:xfrm>
            <a:off x="4592638" y="4046706"/>
            <a:ext cx="1343025"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s-ES_tradnl" altLang="en-US"/>
              <a:t>REVISION DEL MOTIVO DE LA ALARMA</a:t>
            </a:r>
          </a:p>
        </p:txBody>
      </p:sp>
      <p:sp>
        <p:nvSpPr>
          <p:cNvPr id="25" name="Freeform 30"/>
          <p:cNvSpPr>
            <a:spLocks/>
          </p:cNvSpPr>
          <p:nvPr/>
        </p:nvSpPr>
        <p:spPr bwMode="auto">
          <a:xfrm>
            <a:off x="3600450" y="1427516"/>
            <a:ext cx="1900238" cy="799266"/>
          </a:xfrm>
          <a:custGeom>
            <a:avLst/>
            <a:gdLst>
              <a:gd name="T0" fmla="*/ 2147483647 w 384"/>
              <a:gd name="T1" fmla="*/ 0 h 308"/>
              <a:gd name="T2" fmla="*/ 0 w 384"/>
              <a:gd name="T3" fmla="*/ 2147483647 h 308"/>
              <a:gd name="T4" fmla="*/ 0 60000 65536"/>
              <a:gd name="T5" fmla="*/ 0 60000 65536"/>
              <a:gd name="T6" fmla="*/ 0 w 384"/>
              <a:gd name="T7" fmla="*/ 0 h 308"/>
              <a:gd name="T8" fmla="*/ 384 w 384"/>
              <a:gd name="T9" fmla="*/ 308 h 308"/>
            </a:gdLst>
            <a:ahLst/>
            <a:cxnLst>
              <a:cxn ang="T4">
                <a:pos x="T0" y="T1"/>
              </a:cxn>
              <a:cxn ang="T5">
                <a:pos x="T2" y="T3"/>
              </a:cxn>
            </a:cxnLst>
            <a:rect l="T6" t="T7" r="T8" b="T9"/>
            <a:pathLst>
              <a:path w="384" h="308">
                <a:moveTo>
                  <a:pt x="384" y="0"/>
                </a:moveTo>
                <a:lnTo>
                  <a:pt x="0" y="308"/>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26" name="Text Box 32"/>
          <p:cNvSpPr txBox="1">
            <a:spLocks noChangeArrowheads="1"/>
          </p:cNvSpPr>
          <p:nvPr/>
        </p:nvSpPr>
        <p:spPr bwMode="auto">
          <a:xfrm>
            <a:off x="6519863" y="4135103"/>
            <a:ext cx="165576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s-ES_tradnl" altLang="en-US"/>
              <a:t>CONTINUAR ACTIVIDADES NORMALES</a:t>
            </a:r>
          </a:p>
        </p:txBody>
      </p:sp>
      <p:sp>
        <p:nvSpPr>
          <p:cNvPr id="27" name="Freeform 33"/>
          <p:cNvSpPr>
            <a:spLocks/>
          </p:cNvSpPr>
          <p:nvPr/>
        </p:nvSpPr>
        <p:spPr bwMode="auto">
          <a:xfrm>
            <a:off x="5935663" y="4332022"/>
            <a:ext cx="579437" cy="45719"/>
          </a:xfrm>
          <a:custGeom>
            <a:avLst/>
            <a:gdLst>
              <a:gd name="T0" fmla="*/ 0 w 246"/>
              <a:gd name="T1" fmla="*/ 0 h 1"/>
              <a:gd name="T2" fmla="*/ 2147483647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28" name="Text Box 34"/>
          <p:cNvSpPr txBox="1">
            <a:spLocks noChangeArrowheads="1"/>
          </p:cNvSpPr>
          <p:nvPr/>
        </p:nvSpPr>
        <p:spPr bwMode="auto">
          <a:xfrm>
            <a:off x="7046913" y="6300187"/>
            <a:ext cx="167640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n-US" altLang="en-US" dirty="0"/>
              <a:t>LIDER DEL EQUIPO DE MANEJO DE CRISIS</a:t>
            </a:r>
          </a:p>
        </p:txBody>
      </p:sp>
      <p:sp>
        <p:nvSpPr>
          <p:cNvPr id="29" name="Text Box 35"/>
          <p:cNvSpPr txBox="1">
            <a:spLocks noChangeArrowheads="1"/>
          </p:cNvSpPr>
          <p:nvPr/>
        </p:nvSpPr>
        <p:spPr bwMode="auto">
          <a:xfrm>
            <a:off x="2608262" y="6384463"/>
            <a:ext cx="1800225" cy="261610"/>
          </a:xfrm>
          <a:prstGeom prst="rect">
            <a:avLst/>
          </a:prstGeom>
          <a:solidFill>
            <a:schemeClr val="bg1"/>
          </a:solidFill>
          <a:ln w="9525">
            <a:solidFill>
              <a:schemeClr val="tx1"/>
            </a:solidFill>
            <a:miter lim="800000"/>
            <a:headEnd/>
            <a:tailEnd/>
          </a:ln>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1100" dirty="0">
                <a:latin typeface="Times New Roman" panose="02020603050405020304" pitchFamily="18" charset="0"/>
                <a:cs typeface="Times New Roman" panose="02020603050405020304" pitchFamily="18" charset="0"/>
              </a:rPr>
              <a:t> </a:t>
            </a:r>
            <a:r>
              <a:rPr lang="en-US" altLang="en-US" sz="900" dirty="0">
                <a:latin typeface="Times New Roman" panose="02020603050405020304" pitchFamily="18" charset="0"/>
                <a:cs typeface="Times New Roman" panose="02020603050405020304" pitchFamily="18" charset="0"/>
              </a:rPr>
              <a:t>BRIGADAS DE EMERGENCIA</a:t>
            </a:r>
          </a:p>
        </p:txBody>
      </p:sp>
      <p:sp>
        <p:nvSpPr>
          <p:cNvPr id="30" name="Text Box 37"/>
          <p:cNvSpPr txBox="1">
            <a:spLocks noChangeArrowheads="1"/>
          </p:cNvSpPr>
          <p:nvPr/>
        </p:nvSpPr>
        <p:spPr bwMode="auto">
          <a:xfrm>
            <a:off x="6880225" y="2233516"/>
            <a:ext cx="1662113"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n-US" dirty="0"/>
              <a:t>COORDINADORES DE PISO</a:t>
            </a:r>
          </a:p>
        </p:txBody>
      </p:sp>
      <p:sp>
        <p:nvSpPr>
          <p:cNvPr id="31" name="Freeform 38"/>
          <p:cNvSpPr>
            <a:spLocks/>
          </p:cNvSpPr>
          <p:nvPr/>
        </p:nvSpPr>
        <p:spPr bwMode="auto">
          <a:xfrm>
            <a:off x="4719638" y="2338556"/>
            <a:ext cx="390525" cy="1587"/>
          </a:xfrm>
          <a:custGeom>
            <a:avLst/>
            <a:gdLst>
              <a:gd name="T0" fmla="*/ 0 w 246"/>
              <a:gd name="T1" fmla="*/ 0 h 1"/>
              <a:gd name="T2" fmla="*/ 2147483647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32" name="Text Box 39"/>
          <p:cNvSpPr txBox="1">
            <a:spLocks noChangeArrowheads="1"/>
          </p:cNvSpPr>
          <p:nvPr/>
        </p:nvSpPr>
        <p:spPr bwMode="auto">
          <a:xfrm>
            <a:off x="5151438" y="2224229"/>
            <a:ext cx="1343025"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s-ES_tradnl" altLang="en-US"/>
              <a:t>ALERTA INICIAL A</a:t>
            </a:r>
          </a:p>
        </p:txBody>
      </p:sp>
      <p:sp>
        <p:nvSpPr>
          <p:cNvPr id="33" name="Freeform 40"/>
          <p:cNvSpPr>
            <a:spLocks/>
          </p:cNvSpPr>
          <p:nvPr/>
        </p:nvSpPr>
        <p:spPr bwMode="auto">
          <a:xfrm>
            <a:off x="6489700" y="2338556"/>
            <a:ext cx="390525" cy="1587"/>
          </a:xfrm>
          <a:custGeom>
            <a:avLst/>
            <a:gdLst>
              <a:gd name="T0" fmla="*/ 0 w 246"/>
              <a:gd name="T1" fmla="*/ 0 h 1"/>
              <a:gd name="T2" fmla="*/ 2147483647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34" name="Line 41"/>
          <p:cNvSpPr>
            <a:spLocks noChangeShapeType="1"/>
          </p:cNvSpPr>
          <p:nvPr/>
        </p:nvSpPr>
        <p:spPr bwMode="auto">
          <a:xfrm flipV="1">
            <a:off x="7385050" y="2554455"/>
            <a:ext cx="0" cy="1576387"/>
          </a:xfrm>
          <a:prstGeom prst="line">
            <a:avLst/>
          </a:pr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35" name="Text Box 42"/>
          <p:cNvSpPr txBox="1">
            <a:spLocks noChangeArrowheads="1"/>
          </p:cNvSpPr>
          <p:nvPr/>
        </p:nvSpPr>
        <p:spPr bwMode="auto">
          <a:xfrm>
            <a:off x="7227888" y="3258361"/>
            <a:ext cx="13144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900">
                <a:latin typeface="Times New Roman" panose="02020603050405020304" pitchFamily="18" charset="0"/>
                <a:cs typeface="Times New Roman" panose="02020603050405020304" pitchFamily="18" charset="0"/>
              </a:rPr>
              <a:t>NOTIFICAR A:</a:t>
            </a:r>
          </a:p>
        </p:txBody>
      </p:sp>
      <p:sp>
        <p:nvSpPr>
          <p:cNvPr id="36" name="Text Box 43"/>
          <p:cNvSpPr txBox="1">
            <a:spLocks noChangeArrowheads="1"/>
          </p:cNvSpPr>
          <p:nvPr/>
        </p:nvSpPr>
        <p:spPr bwMode="auto">
          <a:xfrm>
            <a:off x="4859338" y="6358106"/>
            <a:ext cx="16573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ctr">
              <a:spcBef>
                <a:spcPct val="50000"/>
              </a:spcBef>
              <a:buFontTx/>
              <a:buNone/>
              <a:defRPr sz="900">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itchFamily="34" charset="0"/>
              </a:defRPr>
            </a:lvl2pPr>
            <a:lvl3pPr marL="1143000" indent="-228600">
              <a:spcBef>
                <a:spcPct val="20000"/>
              </a:spcBef>
              <a:buChar char="•"/>
              <a:defRPr sz="2400">
                <a:latin typeface="Arial" pitchFamily="34" charset="0"/>
              </a:defRPr>
            </a:lvl3pPr>
            <a:lvl4pPr marL="1600200" indent="-228600">
              <a:spcBef>
                <a:spcPct val="20000"/>
              </a:spcBef>
              <a:buChar char="–"/>
              <a:defRPr sz="2000">
                <a:latin typeface="Arial" pitchFamily="34" charset="0"/>
              </a:defRPr>
            </a:lvl4pPr>
            <a:lvl5pPr marL="2057400" indent="-228600">
              <a:spcBef>
                <a:spcPct val="20000"/>
              </a:spcBef>
              <a:buChar char="»"/>
              <a:defRPr sz="2000">
                <a:latin typeface="Arial" pitchFamily="34" charset="0"/>
              </a:defRPr>
            </a:lvl5pPr>
            <a:lvl6pPr marL="2514600" indent="-228600" eaLnBrk="0" fontAlgn="base" hangingPunct="0">
              <a:spcBef>
                <a:spcPct val="20000"/>
              </a:spcBef>
              <a:spcAft>
                <a:spcPct val="0"/>
              </a:spcAft>
              <a:buChar char="»"/>
              <a:defRPr sz="2000">
                <a:latin typeface="Arial" pitchFamily="34" charset="0"/>
              </a:defRPr>
            </a:lvl6pPr>
            <a:lvl7pPr marL="2971800" indent="-228600" eaLnBrk="0" fontAlgn="base" hangingPunct="0">
              <a:spcBef>
                <a:spcPct val="20000"/>
              </a:spcBef>
              <a:spcAft>
                <a:spcPct val="0"/>
              </a:spcAft>
              <a:buChar char="»"/>
              <a:defRPr sz="2000">
                <a:latin typeface="Arial" pitchFamily="34" charset="0"/>
              </a:defRPr>
            </a:lvl7pPr>
            <a:lvl8pPr marL="3429000" indent="-228600" eaLnBrk="0" fontAlgn="base" hangingPunct="0">
              <a:spcBef>
                <a:spcPct val="20000"/>
              </a:spcBef>
              <a:spcAft>
                <a:spcPct val="0"/>
              </a:spcAft>
              <a:buChar char="»"/>
              <a:defRPr sz="2000">
                <a:latin typeface="Arial" pitchFamily="34" charset="0"/>
              </a:defRPr>
            </a:lvl8pPr>
            <a:lvl9pPr marL="3886200" indent="-228600" eaLnBrk="0" fontAlgn="base" hangingPunct="0">
              <a:spcBef>
                <a:spcPct val="20000"/>
              </a:spcBef>
              <a:spcAft>
                <a:spcPct val="0"/>
              </a:spcAft>
              <a:buChar char="»"/>
              <a:defRPr sz="2000">
                <a:latin typeface="Arial" pitchFamily="34" charset="0"/>
              </a:defRPr>
            </a:lvl9pPr>
          </a:lstStyle>
          <a:p>
            <a:r>
              <a:rPr lang="en-US" altLang="en-US"/>
              <a:t>EVACUACION</a:t>
            </a:r>
          </a:p>
        </p:txBody>
      </p:sp>
      <p:sp>
        <p:nvSpPr>
          <p:cNvPr id="37" name="Freeform 45"/>
          <p:cNvSpPr>
            <a:spLocks/>
          </p:cNvSpPr>
          <p:nvPr/>
        </p:nvSpPr>
        <p:spPr bwMode="auto">
          <a:xfrm>
            <a:off x="4427538" y="6513681"/>
            <a:ext cx="390525" cy="1587"/>
          </a:xfrm>
          <a:custGeom>
            <a:avLst/>
            <a:gdLst>
              <a:gd name="T0" fmla="*/ 0 w 246"/>
              <a:gd name="T1" fmla="*/ 0 h 1"/>
              <a:gd name="T2" fmla="*/ 2147483647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38" name="Text Box 47"/>
          <p:cNvSpPr txBox="1">
            <a:spLocks noChangeArrowheads="1"/>
          </p:cNvSpPr>
          <p:nvPr/>
        </p:nvSpPr>
        <p:spPr bwMode="auto">
          <a:xfrm>
            <a:off x="6141417" y="6062898"/>
            <a:ext cx="13144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900" dirty="0">
                <a:latin typeface="Times New Roman" panose="02020603050405020304" pitchFamily="18" charset="0"/>
                <a:cs typeface="Times New Roman" panose="02020603050405020304" pitchFamily="18" charset="0"/>
              </a:rPr>
              <a:t>INFORMAR A:</a:t>
            </a:r>
          </a:p>
        </p:txBody>
      </p:sp>
      <p:sp>
        <p:nvSpPr>
          <p:cNvPr id="39" name="Explosion 1 38"/>
          <p:cNvSpPr/>
          <p:nvPr/>
        </p:nvSpPr>
        <p:spPr>
          <a:xfrm>
            <a:off x="2161381" y="781218"/>
            <a:ext cx="1760969" cy="1292596"/>
          </a:xfrm>
          <a:prstGeom prst="irregularSeal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2952750" y="3922881"/>
            <a:ext cx="1111250" cy="863401"/>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7"/>
          <p:cNvSpPr txBox="1">
            <a:spLocks noChangeArrowheads="1"/>
          </p:cNvSpPr>
          <p:nvPr/>
        </p:nvSpPr>
        <p:spPr bwMode="auto">
          <a:xfrm>
            <a:off x="3025567" y="5362133"/>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900" dirty="0" smtClean="0">
                <a:latin typeface="Times New Roman" panose="02020603050405020304" pitchFamily="18" charset="0"/>
                <a:cs typeface="Times New Roman" panose="02020603050405020304" pitchFamily="18" charset="0"/>
              </a:rPr>
              <a:t>ACTIVAR ALARMA DE BHI</a:t>
            </a:r>
            <a:endParaRPr lang="en-US" altLang="en-US" sz="900" dirty="0">
              <a:latin typeface="Times New Roman" panose="02020603050405020304" pitchFamily="18" charset="0"/>
              <a:cs typeface="Times New Roman" panose="02020603050405020304" pitchFamily="18" charset="0"/>
            </a:endParaRPr>
          </a:p>
        </p:txBody>
      </p:sp>
      <p:sp>
        <p:nvSpPr>
          <p:cNvPr id="42" name="Explosion 1 41"/>
          <p:cNvSpPr/>
          <p:nvPr/>
        </p:nvSpPr>
        <p:spPr>
          <a:xfrm>
            <a:off x="2739023" y="5002306"/>
            <a:ext cx="1760969" cy="1060592"/>
          </a:xfrm>
          <a:prstGeom prst="irregularSeal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ine 22"/>
          <p:cNvSpPr>
            <a:spLocks noChangeShapeType="1"/>
          </p:cNvSpPr>
          <p:nvPr/>
        </p:nvSpPr>
        <p:spPr bwMode="auto">
          <a:xfrm>
            <a:off x="3494087" y="3131363"/>
            <a:ext cx="0" cy="748655"/>
          </a:xfrm>
          <a:prstGeom prst="line">
            <a:avLst/>
          </a:pr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44" name="Line 22"/>
          <p:cNvSpPr>
            <a:spLocks noChangeShapeType="1"/>
          </p:cNvSpPr>
          <p:nvPr/>
        </p:nvSpPr>
        <p:spPr bwMode="auto">
          <a:xfrm flipH="1" flipV="1">
            <a:off x="1907703" y="3041733"/>
            <a:ext cx="611658" cy="1"/>
          </a:xfrm>
          <a:prstGeom prst="line">
            <a:avLst/>
          </a:pr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45" name="Freeform 45"/>
          <p:cNvSpPr>
            <a:spLocks/>
          </p:cNvSpPr>
          <p:nvPr/>
        </p:nvSpPr>
        <p:spPr bwMode="auto">
          <a:xfrm flipV="1">
            <a:off x="6526645" y="6439134"/>
            <a:ext cx="493628" cy="45719"/>
          </a:xfrm>
          <a:custGeom>
            <a:avLst/>
            <a:gdLst>
              <a:gd name="T0" fmla="*/ 0 w 246"/>
              <a:gd name="T1" fmla="*/ 0 h 1"/>
              <a:gd name="T2" fmla="*/ 2147483647 w 246"/>
              <a:gd name="T3" fmla="*/ 0 h 1"/>
              <a:gd name="T4" fmla="*/ 0 60000 65536"/>
              <a:gd name="T5" fmla="*/ 0 60000 65536"/>
              <a:gd name="T6" fmla="*/ 0 w 246"/>
              <a:gd name="T7" fmla="*/ 0 h 1"/>
              <a:gd name="T8" fmla="*/ 246 w 246"/>
              <a:gd name="T9" fmla="*/ 1 h 1"/>
            </a:gdLst>
            <a:ahLst/>
            <a:cxnLst>
              <a:cxn ang="T4">
                <a:pos x="T0" y="T1"/>
              </a:cxn>
              <a:cxn ang="T5">
                <a:pos x="T2" y="T3"/>
              </a:cxn>
            </a:cxnLst>
            <a:rect l="T6" t="T7" r="T8" b="T9"/>
            <a:pathLst>
              <a:path w="246" h="1">
                <a:moveTo>
                  <a:pt x="0" y="0"/>
                </a:moveTo>
                <a:lnTo>
                  <a:pt x="246"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46" name="Line 23"/>
          <p:cNvSpPr>
            <a:spLocks noChangeShapeType="1"/>
          </p:cNvSpPr>
          <p:nvPr/>
        </p:nvSpPr>
        <p:spPr bwMode="auto">
          <a:xfrm flipH="1">
            <a:off x="3597274" y="5852454"/>
            <a:ext cx="0" cy="505652"/>
          </a:xfrm>
          <a:prstGeom prst="line">
            <a:avLst/>
          </a:pr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209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43</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128277" y="570166"/>
            <a:ext cx="4724961"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Sistema de Comunicaciones - Propuesta</a:t>
            </a:r>
          </a:p>
        </p:txBody>
      </p:sp>
      <p:pic>
        <p:nvPicPr>
          <p:cNvPr id="47" name="Picture 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488" y="2816225"/>
            <a:ext cx="422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26038" y="4240213"/>
            <a:ext cx="62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488" y="1654175"/>
            <a:ext cx="422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1600" y="1944688"/>
            <a:ext cx="62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70788" y="4221163"/>
            <a:ext cx="62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45"/>
          <p:cNvSpPr>
            <a:spLocks noChangeArrowheads="1"/>
          </p:cNvSpPr>
          <p:nvPr/>
        </p:nvSpPr>
        <p:spPr bwMode="auto">
          <a:xfrm>
            <a:off x="91281" y="2503147"/>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Clr>
                <a:srgbClr val="00549F"/>
              </a:buClr>
              <a:buSzPct val="110000"/>
              <a:buFont typeface="Wingdings" pitchFamily="2" charset="2"/>
              <a:buNone/>
            </a:pPr>
            <a:r>
              <a:rPr lang="es-ES_tradnl" altLang="en-US" sz="1800" dirty="0">
                <a:latin typeface="Times New Roman" panose="02020603050405020304" pitchFamily="18" charset="0"/>
                <a:cs typeface="Times New Roman" panose="02020603050405020304" pitchFamily="18" charset="0"/>
              </a:rPr>
              <a:t>EDIFICIO</a:t>
            </a:r>
          </a:p>
        </p:txBody>
      </p:sp>
      <p:sp>
        <p:nvSpPr>
          <p:cNvPr id="53" name="Line 47"/>
          <p:cNvSpPr>
            <a:spLocks noChangeShapeType="1"/>
          </p:cNvSpPr>
          <p:nvPr/>
        </p:nvSpPr>
        <p:spPr bwMode="auto">
          <a:xfrm flipH="1">
            <a:off x="1631950" y="2824163"/>
            <a:ext cx="3549650" cy="731837"/>
          </a:xfrm>
          <a:prstGeom prst="line">
            <a:avLst/>
          </a:prstGeom>
          <a:noFill/>
          <a:ln w="571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4" name="Freeform 50"/>
          <p:cNvSpPr>
            <a:spLocks/>
          </p:cNvSpPr>
          <p:nvPr/>
        </p:nvSpPr>
        <p:spPr bwMode="auto">
          <a:xfrm>
            <a:off x="1631950" y="3716338"/>
            <a:ext cx="3025775" cy="1152525"/>
          </a:xfrm>
          <a:custGeom>
            <a:avLst/>
            <a:gdLst>
              <a:gd name="T0" fmla="*/ 2147483647 w 2043"/>
              <a:gd name="T1" fmla="*/ 2147483647 h 513"/>
              <a:gd name="T2" fmla="*/ 0 w 2043"/>
              <a:gd name="T3" fmla="*/ 0 h 513"/>
              <a:gd name="T4" fmla="*/ 0 60000 65536"/>
              <a:gd name="T5" fmla="*/ 0 60000 65536"/>
              <a:gd name="T6" fmla="*/ 0 w 2043"/>
              <a:gd name="T7" fmla="*/ 0 h 513"/>
              <a:gd name="T8" fmla="*/ 2043 w 2043"/>
              <a:gd name="T9" fmla="*/ 513 h 513"/>
            </a:gdLst>
            <a:ahLst/>
            <a:cxnLst>
              <a:cxn ang="T4">
                <a:pos x="T0" y="T1"/>
              </a:cxn>
              <a:cxn ang="T5">
                <a:pos x="T2" y="T3"/>
              </a:cxn>
            </a:cxnLst>
            <a:rect l="T6" t="T7" r="T8" b="T9"/>
            <a:pathLst>
              <a:path w="2043" h="513">
                <a:moveTo>
                  <a:pt x="2043" y="513"/>
                </a:moveTo>
                <a:lnTo>
                  <a:pt x="0" y="0"/>
                </a:lnTo>
              </a:path>
            </a:pathLst>
          </a:custGeom>
          <a:noFill/>
          <a:ln w="571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5" name="Text Box 51"/>
          <p:cNvSpPr txBox="1">
            <a:spLocks noChangeArrowheads="1"/>
          </p:cNvSpPr>
          <p:nvPr/>
        </p:nvSpPr>
        <p:spPr bwMode="auto">
          <a:xfrm>
            <a:off x="7315200" y="3200400"/>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a:latin typeface="Times New Roman" panose="02020603050405020304" pitchFamily="18" charset="0"/>
                <a:cs typeface="Times New Roman" panose="02020603050405020304" pitchFamily="18" charset="0"/>
              </a:rPr>
              <a:t>RECEPCION</a:t>
            </a:r>
          </a:p>
        </p:txBody>
      </p:sp>
      <p:sp>
        <p:nvSpPr>
          <p:cNvPr id="56" name="Text Box 52"/>
          <p:cNvSpPr txBox="1">
            <a:spLocks noChangeArrowheads="1"/>
          </p:cNvSpPr>
          <p:nvPr/>
        </p:nvSpPr>
        <p:spPr bwMode="auto">
          <a:xfrm>
            <a:off x="5016500" y="5383213"/>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a:latin typeface="Times New Roman" panose="02020603050405020304" pitchFamily="18" charset="0"/>
                <a:cs typeface="Times New Roman" panose="02020603050405020304" pitchFamily="18" charset="0"/>
              </a:rPr>
              <a:t>COORD. PISO 5</a:t>
            </a:r>
          </a:p>
        </p:txBody>
      </p:sp>
      <p:sp>
        <p:nvSpPr>
          <p:cNvPr id="57" name="Text Box 54"/>
          <p:cNvSpPr txBox="1">
            <a:spLocks noChangeArrowheads="1"/>
          </p:cNvSpPr>
          <p:nvPr/>
        </p:nvSpPr>
        <p:spPr bwMode="auto">
          <a:xfrm>
            <a:off x="7426325" y="1958975"/>
            <a:ext cx="7826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a:latin typeface="Times New Roman" panose="02020603050405020304" pitchFamily="18" charset="0"/>
                <a:cs typeface="Times New Roman" panose="02020603050405020304" pitchFamily="18" charset="0"/>
              </a:rPr>
              <a:t>GUARDIA</a:t>
            </a:r>
          </a:p>
        </p:txBody>
      </p:sp>
      <p:sp>
        <p:nvSpPr>
          <p:cNvPr id="58" name="Text Box 55"/>
          <p:cNvSpPr txBox="1">
            <a:spLocks noChangeArrowheads="1"/>
          </p:cNvSpPr>
          <p:nvPr/>
        </p:nvSpPr>
        <p:spPr bwMode="auto">
          <a:xfrm>
            <a:off x="7502525" y="5392738"/>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a:latin typeface="Times New Roman" panose="02020603050405020304" pitchFamily="18" charset="0"/>
                <a:cs typeface="Times New Roman" panose="02020603050405020304" pitchFamily="18" charset="0"/>
              </a:rPr>
              <a:t>COORD. PISO 11</a:t>
            </a:r>
          </a:p>
        </p:txBody>
      </p:sp>
      <p:sp>
        <p:nvSpPr>
          <p:cNvPr id="59" name="Text Box 56"/>
          <p:cNvSpPr txBox="1">
            <a:spLocks noChangeArrowheads="1"/>
          </p:cNvSpPr>
          <p:nvPr/>
        </p:nvSpPr>
        <p:spPr bwMode="auto">
          <a:xfrm>
            <a:off x="4948238" y="3159125"/>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a:latin typeface="Times New Roman" panose="02020603050405020304" pitchFamily="18" charset="0"/>
                <a:cs typeface="Times New Roman" panose="02020603050405020304" pitchFamily="18" charset="0"/>
              </a:rPr>
              <a:t>LIDER EMERGENCIA</a:t>
            </a:r>
          </a:p>
        </p:txBody>
      </p:sp>
      <p:sp>
        <p:nvSpPr>
          <p:cNvPr id="60" name="Text Box 57"/>
          <p:cNvSpPr txBox="1">
            <a:spLocks noChangeArrowheads="1"/>
          </p:cNvSpPr>
          <p:nvPr/>
        </p:nvSpPr>
        <p:spPr bwMode="auto">
          <a:xfrm>
            <a:off x="639763" y="4336678"/>
            <a:ext cx="149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dirty="0">
                <a:latin typeface="Times New Roman" panose="02020603050405020304" pitchFamily="18" charset="0"/>
                <a:cs typeface="Times New Roman" panose="02020603050405020304" pitchFamily="18" charset="0"/>
              </a:rPr>
              <a:t>OPERADOR DE SEGURIDAD 24 HRS.</a:t>
            </a:r>
          </a:p>
        </p:txBody>
      </p:sp>
      <p:sp>
        <p:nvSpPr>
          <p:cNvPr id="61" name="Rectangle 58"/>
          <p:cNvSpPr>
            <a:spLocks noChangeArrowheads="1"/>
          </p:cNvSpPr>
          <p:nvPr/>
        </p:nvSpPr>
        <p:spPr bwMode="auto">
          <a:xfrm>
            <a:off x="4657725" y="1412875"/>
            <a:ext cx="4105275" cy="2303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62" name="Rectangle 59"/>
          <p:cNvSpPr>
            <a:spLocks noChangeArrowheads="1"/>
          </p:cNvSpPr>
          <p:nvPr/>
        </p:nvSpPr>
        <p:spPr bwMode="auto">
          <a:xfrm>
            <a:off x="4657725" y="3717925"/>
            <a:ext cx="4105275" cy="2447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pic>
        <p:nvPicPr>
          <p:cNvPr id="63" name="Picture 6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9650" y="2780928"/>
            <a:ext cx="6223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61"/>
          <p:cNvSpPr>
            <a:spLocks noChangeShapeType="1"/>
          </p:cNvSpPr>
          <p:nvPr/>
        </p:nvSpPr>
        <p:spPr bwMode="auto">
          <a:xfrm flipH="1" flipV="1">
            <a:off x="7159625" y="2424113"/>
            <a:ext cx="0" cy="481012"/>
          </a:xfrm>
          <a:prstGeom prst="line">
            <a:avLst/>
          </a:prstGeom>
          <a:noFill/>
          <a:ln w="38100" cap="flat" cmpd="sng">
            <a:solidFill>
              <a:srgbClr val="0066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Line 62"/>
          <p:cNvSpPr>
            <a:spLocks noChangeShapeType="1"/>
          </p:cNvSpPr>
          <p:nvPr/>
        </p:nvSpPr>
        <p:spPr bwMode="auto">
          <a:xfrm flipV="1">
            <a:off x="5495925" y="3556000"/>
            <a:ext cx="0" cy="795338"/>
          </a:xfrm>
          <a:prstGeom prst="line">
            <a:avLst/>
          </a:prstGeom>
          <a:noFill/>
          <a:ln w="38100" cap="flat" cmpd="sng">
            <a:solidFill>
              <a:srgbClr val="0066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6" name="Freeform 50"/>
          <p:cNvSpPr>
            <a:spLocks/>
          </p:cNvSpPr>
          <p:nvPr/>
        </p:nvSpPr>
        <p:spPr bwMode="auto">
          <a:xfrm rot="-2147402">
            <a:off x="5710238" y="2201863"/>
            <a:ext cx="1317625" cy="350837"/>
          </a:xfrm>
          <a:custGeom>
            <a:avLst/>
            <a:gdLst>
              <a:gd name="T0" fmla="*/ 2147483647 w 2043"/>
              <a:gd name="T1" fmla="*/ 2147483647 h 513"/>
              <a:gd name="T2" fmla="*/ 0 w 2043"/>
              <a:gd name="T3" fmla="*/ 0 h 513"/>
              <a:gd name="T4" fmla="*/ 0 60000 65536"/>
              <a:gd name="T5" fmla="*/ 0 60000 65536"/>
              <a:gd name="T6" fmla="*/ 0 w 2043"/>
              <a:gd name="T7" fmla="*/ 0 h 513"/>
              <a:gd name="T8" fmla="*/ 2043 w 2043"/>
              <a:gd name="T9" fmla="*/ 513 h 513"/>
            </a:gdLst>
            <a:ahLst/>
            <a:cxnLst>
              <a:cxn ang="T4">
                <a:pos x="T0" y="T1"/>
              </a:cxn>
              <a:cxn ang="T5">
                <a:pos x="T2" y="T3"/>
              </a:cxn>
            </a:cxnLst>
            <a:rect l="T6" t="T7" r="T8" b="T9"/>
            <a:pathLst>
              <a:path w="2043" h="513">
                <a:moveTo>
                  <a:pt x="2043" y="513"/>
                </a:moveTo>
                <a:lnTo>
                  <a:pt x="0" y="0"/>
                </a:lnTo>
              </a:path>
            </a:pathLst>
          </a:custGeom>
          <a:noFill/>
          <a:ln w="38100" cap="flat" cmpd="sng">
            <a:solidFill>
              <a:srgbClr val="0066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pic>
        <p:nvPicPr>
          <p:cNvPr id="67" name="Picture 4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11850" y="4241800"/>
            <a:ext cx="62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 Box 52"/>
          <p:cNvSpPr txBox="1">
            <a:spLocks noChangeArrowheads="1"/>
          </p:cNvSpPr>
          <p:nvPr/>
        </p:nvSpPr>
        <p:spPr bwMode="auto">
          <a:xfrm>
            <a:off x="5872163" y="5384800"/>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a:latin typeface="Times New Roman" panose="02020603050405020304" pitchFamily="18" charset="0"/>
                <a:cs typeface="Times New Roman" panose="02020603050405020304" pitchFamily="18" charset="0"/>
              </a:rPr>
              <a:t>COORD. PISO 7</a:t>
            </a:r>
          </a:p>
        </p:txBody>
      </p:sp>
      <p:pic>
        <p:nvPicPr>
          <p:cNvPr id="69" name="Picture 4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4175" y="4232275"/>
            <a:ext cx="62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 Box 52"/>
          <p:cNvSpPr txBox="1">
            <a:spLocks noChangeArrowheads="1"/>
          </p:cNvSpPr>
          <p:nvPr/>
        </p:nvSpPr>
        <p:spPr bwMode="auto">
          <a:xfrm>
            <a:off x="6659563" y="5370513"/>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a:latin typeface="Times New Roman" panose="02020603050405020304" pitchFamily="18" charset="0"/>
                <a:cs typeface="Times New Roman" panose="02020603050405020304" pitchFamily="18" charset="0"/>
              </a:rPr>
              <a:t>COORD. PISO 9</a:t>
            </a:r>
          </a:p>
        </p:txBody>
      </p:sp>
      <p:sp>
        <p:nvSpPr>
          <p:cNvPr id="71" name="Line 62"/>
          <p:cNvSpPr>
            <a:spLocks noChangeShapeType="1"/>
          </p:cNvSpPr>
          <p:nvPr/>
        </p:nvSpPr>
        <p:spPr bwMode="auto">
          <a:xfrm flipH="1" flipV="1">
            <a:off x="6043613" y="3556000"/>
            <a:ext cx="1746250" cy="777875"/>
          </a:xfrm>
          <a:prstGeom prst="line">
            <a:avLst/>
          </a:prstGeom>
          <a:noFill/>
          <a:ln w="38100" cap="flat" cmpd="sng">
            <a:solidFill>
              <a:srgbClr val="0066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2" name="Line 62"/>
          <p:cNvSpPr>
            <a:spLocks noChangeShapeType="1"/>
          </p:cNvSpPr>
          <p:nvPr/>
        </p:nvSpPr>
        <p:spPr bwMode="auto">
          <a:xfrm flipH="1" flipV="1">
            <a:off x="5648325" y="3556000"/>
            <a:ext cx="534988" cy="766763"/>
          </a:xfrm>
          <a:prstGeom prst="line">
            <a:avLst/>
          </a:prstGeom>
          <a:noFill/>
          <a:ln w="38100" cap="flat" cmpd="sng">
            <a:solidFill>
              <a:srgbClr val="0066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62"/>
          <p:cNvSpPr>
            <a:spLocks noChangeShapeType="1"/>
          </p:cNvSpPr>
          <p:nvPr/>
        </p:nvSpPr>
        <p:spPr bwMode="auto">
          <a:xfrm flipH="1" flipV="1">
            <a:off x="5829300" y="3584575"/>
            <a:ext cx="1177925" cy="766763"/>
          </a:xfrm>
          <a:prstGeom prst="line">
            <a:avLst/>
          </a:prstGeom>
          <a:noFill/>
          <a:ln w="38100" cap="flat" cmpd="sng">
            <a:solidFill>
              <a:srgbClr val="0066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Rectangle 39"/>
          <p:cNvSpPr>
            <a:spLocks noChangeArrowheads="1"/>
          </p:cNvSpPr>
          <p:nvPr/>
        </p:nvSpPr>
        <p:spPr bwMode="auto">
          <a:xfrm>
            <a:off x="5219700" y="5762625"/>
            <a:ext cx="321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Clr>
                <a:srgbClr val="00549F"/>
              </a:buClr>
              <a:buSzPct val="110000"/>
              <a:buFont typeface="Wingdings" pitchFamily="2" charset="2"/>
              <a:buNone/>
            </a:pPr>
            <a:r>
              <a:rPr lang="es-ES_tradnl" altLang="en-US" sz="1800">
                <a:latin typeface="Times New Roman" panose="02020603050405020304" pitchFamily="18" charset="0"/>
                <a:cs typeface="Times New Roman" panose="02020603050405020304" pitchFamily="18" charset="0"/>
              </a:rPr>
              <a:t>Coordinadores de cada Piso</a:t>
            </a:r>
          </a:p>
        </p:txBody>
      </p:sp>
      <p:sp>
        <p:nvSpPr>
          <p:cNvPr id="75" name="Rectangle 39"/>
          <p:cNvSpPr>
            <a:spLocks noChangeArrowheads="1"/>
          </p:cNvSpPr>
          <p:nvPr/>
        </p:nvSpPr>
        <p:spPr bwMode="auto">
          <a:xfrm>
            <a:off x="5372100" y="1344799"/>
            <a:ext cx="321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Clr>
                <a:srgbClr val="00549F"/>
              </a:buClr>
              <a:buSzPct val="110000"/>
              <a:buFont typeface="Wingdings" pitchFamily="2" charset="2"/>
              <a:buNone/>
            </a:pPr>
            <a:r>
              <a:rPr lang="es-ES_tradnl" altLang="en-US" sz="1800" dirty="0">
                <a:latin typeface="Times New Roman" panose="02020603050405020304" pitchFamily="18" charset="0"/>
                <a:cs typeface="Times New Roman" panose="02020603050405020304" pitchFamily="18" charset="0"/>
              </a:rPr>
              <a:t>9no. PISO – </a:t>
            </a:r>
            <a:r>
              <a:rPr lang="es-ES_tradnl" altLang="en-US" sz="1800" dirty="0" smtClean="0">
                <a:latin typeface="Times New Roman" panose="02020603050405020304" pitchFamily="18" charset="0"/>
                <a:cs typeface="Times New Roman" panose="02020603050405020304" pitchFamily="18" charset="0"/>
              </a:rPr>
              <a:t>Coordinador </a:t>
            </a:r>
            <a:r>
              <a:rPr lang="es-ES_tradnl" altLang="en-US" sz="1800" dirty="0">
                <a:latin typeface="Times New Roman" panose="02020603050405020304" pitchFamily="18" charset="0"/>
                <a:cs typeface="Times New Roman" panose="02020603050405020304" pitchFamily="18" charset="0"/>
              </a:rPr>
              <a:t>Líder</a:t>
            </a:r>
          </a:p>
        </p:txBody>
      </p:sp>
      <p:sp>
        <p:nvSpPr>
          <p:cNvPr id="76" name="Line 62"/>
          <p:cNvSpPr>
            <a:spLocks noChangeShapeType="1"/>
          </p:cNvSpPr>
          <p:nvPr/>
        </p:nvSpPr>
        <p:spPr bwMode="auto">
          <a:xfrm flipV="1">
            <a:off x="639763" y="5590144"/>
            <a:ext cx="690562" cy="0"/>
          </a:xfrm>
          <a:prstGeom prst="line">
            <a:avLst/>
          </a:prstGeom>
          <a:noFill/>
          <a:ln w="571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7" name="Text Box 57"/>
          <p:cNvSpPr txBox="1">
            <a:spLocks noChangeArrowheads="1"/>
          </p:cNvSpPr>
          <p:nvPr/>
        </p:nvSpPr>
        <p:spPr bwMode="auto">
          <a:xfrm>
            <a:off x="1410891" y="5469652"/>
            <a:ext cx="23848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dirty="0" smtClean="0">
                <a:latin typeface="Times New Roman" panose="02020603050405020304" pitchFamily="18" charset="0"/>
                <a:cs typeface="Times New Roman" panose="02020603050405020304" pitchFamily="18" charset="0"/>
              </a:rPr>
              <a:t>Entre Edificio y BHI: Frecuencia 6-5</a:t>
            </a:r>
            <a:endParaRPr lang="es-ES_tradnl" altLang="en-US" sz="1000" dirty="0">
              <a:latin typeface="Times New Roman" panose="02020603050405020304" pitchFamily="18" charset="0"/>
              <a:cs typeface="Times New Roman" panose="02020603050405020304" pitchFamily="18" charset="0"/>
            </a:endParaRPr>
          </a:p>
        </p:txBody>
      </p:sp>
      <p:sp>
        <p:nvSpPr>
          <p:cNvPr id="78" name="Line 62"/>
          <p:cNvSpPr>
            <a:spLocks noChangeShapeType="1"/>
          </p:cNvSpPr>
          <p:nvPr/>
        </p:nvSpPr>
        <p:spPr bwMode="auto">
          <a:xfrm flipV="1">
            <a:off x="637198" y="5894232"/>
            <a:ext cx="690562" cy="0"/>
          </a:xfrm>
          <a:prstGeom prst="line">
            <a:avLst/>
          </a:prstGeom>
          <a:noFill/>
          <a:ln w="38100" cap="flat" cmpd="sng">
            <a:solidFill>
              <a:srgbClr val="0066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9" name="Text Box 57"/>
          <p:cNvSpPr txBox="1">
            <a:spLocks noChangeArrowheads="1"/>
          </p:cNvSpPr>
          <p:nvPr/>
        </p:nvSpPr>
        <p:spPr bwMode="auto">
          <a:xfrm>
            <a:off x="1510878" y="5765194"/>
            <a:ext cx="2197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s-ES_tradnl" altLang="en-US" sz="1000" dirty="0" smtClean="0">
                <a:latin typeface="Times New Roman" panose="02020603050405020304" pitchFamily="18" charset="0"/>
                <a:cs typeface="Times New Roman" panose="02020603050405020304" pitchFamily="18" charset="0"/>
              </a:rPr>
              <a:t>Entre personal de BHI: Frecuencia 1-5</a:t>
            </a:r>
            <a:endParaRPr lang="es-ES_tradnl"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601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44</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5496" y="1578278"/>
            <a:ext cx="3505374"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Contactos de Emergencia</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988841"/>
            <a:ext cx="3001456" cy="156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3879487" y="980728"/>
            <a:ext cx="4724961"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Mapa de Riesgos con Recursos propios</a:t>
            </a:r>
          </a:p>
        </p:txBody>
      </p:sp>
      <p:pic>
        <p:nvPicPr>
          <p:cNvPr id="41" name="Picture 2"/>
          <p:cNvPicPr>
            <a:picLocks noChangeAspect="1" noChangeArrowheads="1"/>
          </p:cNvPicPr>
          <p:nvPr/>
        </p:nvPicPr>
        <p:blipFill rotWithShape="1">
          <a:blip r:embed="rId6">
            <a:extLst>
              <a:ext uri="{28A0092B-C50C-407E-A947-70E740481C1C}">
                <a14:useLocalDpi xmlns:a14="http://schemas.microsoft.com/office/drawing/2010/main"/>
              </a:ext>
            </a:extLst>
          </a:blip>
          <a:srcRect l="1429"/>
          <a:stretch/>
        </p:blipFill>
        <p:spPr bwMode="auto">
          <a:xfrm>
            <a:off x="3108960" y="1268760"/>
            <a:ext cx="5927536" cy="552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83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45</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2051720" y="811451"/>
            <a:ext cx="4724961" cy="338554"/>
          </a:xfrm>
          <a:prstGeom prst="rect">
            <a:avLst/>
          </a:prstGeom>
          <a:noFill/>
        </p:spPr>
        <p:txBody>
          <a:bodyPr wrap="square" rtlCol="0">
            <a:spAutoFit/>
          </a:bodyPr>
          <a:lstStyle/>
          <a:p>
            <a:pPr algn="ctr"/>
            <a:r>
              <a:rPr lang="es-ES" sz="1600" b="1" dirty="0" smtClean="0">
                <a:solidFill>
                  <a:srgbClr val="0000FF"/>
                </a:solidFill>
                <a:latin typeface="Times New Roman" panose="02020603050405020304" pitchFamily="18" charset="0"/>
                <a:cs typeface="Times New Roman" panose="02020603050405020304" pitchFamily="18" charset="0"/>
              </a:rPr>
              <a:t>Recursos del Edificio</a:t>
            </a:r>
          </a:p>
        </p:txBody>
      </p:sp>
      <p:graphicFrame>
        <p:nvGraphicFramePr>
          <p:cNvPr id="9" name="Group 133"/>
          <p:cNvGraphicFramePr>
            <a:graphicFrameLocks noGrp="1"/>
          </p:cNvGraphicFramePr>
          <p:nvPr>
            <p:extLst>
              <p:ext uri="{D42A27DB-BD31-4B8C-83A1-F6EECF244321}">
                <p14:modId xmlns:p14="http://schemas.microsoft.com/office/powerpoint/2010/main" val="990220418"/>
              </p:ext>
            </p:extLst>
          </p:nvPr>
        </p:nvGraphicFramePr>
        <p:xfrm>
          <a:off x="1115616" y="1268760"/>
          <a:ext cx="6336505" cy="2081956"/>
        </p:xfrm>
        <a:graphic>
          <a:graphicData uri="http://schemas.openxmlformats.org/drawingml/2006/table">
            <a:tbl>
              <a:tblPr/>
              <a:tblGrid>
                <a:gridCol w="2016025"/>
                <a:gridCol w="1944216"/>
                <a:gridCol w="2376264"/>
              </a:tblGrid>
              <a:tr h="335166">
                <a:tc>
                  <a:txBody>
                    <a:bodyPr/>
                    <a:lstStyle/>
                    <a:p>
                      <a:pPr marL="0" marR="0" lvl="0" indent="0" algn="ctr"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Item</a:t>
                      </a:r>
                    </a:p>
                  </a:txBody>
                  <a:tcPr marT="45663" marB="45663"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4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Persona Responsable</a:t>
                      </a:r>
                    </a:p>
                  </a:txBody>
                  <a:tcPr marT="45663" marB="4566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Ubicación</a:t>
                      </a:r>
                    </a:p>
                  </a:txBody>
                  <a:tcPr marT="45663" marB="4566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303034">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Red Hídrica con Extintor (1) – 10 libras</a:t>
                      </a:r>
                    </a:p>
                  </a:txBody>
                  <a:tcPr marT="45663" marB="4566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Administración del Edificio</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Ubicado en el hall cada piso</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77996">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defRPr/>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Extintor (1) </a:t>
                      </a:r>
                      <a:r>
                        <a:rPr kumimoji="0" lang="es-EC"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10 libras</a:t>
                      </a:r>
                    </a:p>
                  </a:txBody>
                  <a:tcPr marT="45700" marB="457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Administración del Edificio</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Ubicado en el hall cada piso</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defRPr/>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Extintor (1) </a:t>
                      </a:r>
                      <a:r>
                        <a:rPr kumimoji="0" lang="es-EC"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10 libras</a:t>
                      </a:r>
                    </a:p>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defRPr/>
                      </a:pPr>
                      <a:endPar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T="45663" marB="4566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Administración del Edificio</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defRPr/>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Ubicados en el </a:t>
                      </a:r>
                      <a:r>
                        <a:rPr kumimoji="0" lang="es-EC"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Área de Medidores - </a:t>
                      </a: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subsuelo 2</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18046">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defRPr/>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Extintores (09) </a:t>
                      </a:r>
                      <a:r>
                        <a:rPr kumimoji="0" lang="es-EC"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10 libras</a:t>
                      </a:r>
                    </a:p>
                  </a:txBody>
                  <a:tcPr marT="45663" marB="4566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Administración del Edificio</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00549F"/>
                        </a:buClr>
                        <a:buSzPct val="110000"/>
                        <a:buFont typeface="Wingdings" pitchFamily="2" charset="2"/>
                        <a:buNone/>
                        <a:tabLst/>
                        <a:defRPr/>
                      </a:pP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Ubicados en el </a:t>
                      </a:r>
                      <a:r>
                        <a:rPr kumimoji="0" lang="es-EC"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Área de parqueaderos - </a:t>
                      </a:r>
                      <a:r>
                        <a:rPr kumimoji="0" lang="es-EC"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subsuelo 2, 3, 4 y 5</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797152"/>
            <a:ext cx="1362504" cy="190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72438"/>
            <a:ext cx="275142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3519264"/>
            <a:ext cx="2938418" cy="113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553" y="4797152"/>
            <a:ext cx="1321115" cy="188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0" y="3861048"/>
            <a:ext cx="1826622" cy="232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7263" y="5599063"/>
            <a:ext cx="2069167" cy="110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310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46</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96455" y="640679"/>
            <a:ext cx="4695825" cy="338554"/>
          </a:xfrm>
          <a:prstGeom prst="rect">
            <a:avLst/>
          </a:prstGeom>
          <a:noFill/>
        </p:spPr>
        <p:txBody>
          <a:bodyPr wrap="square" rtlCol="0">
            <a:spAutoFit/>
          </a:bodyPr>
          <a:lstStyle/>
          <a:p>
            <a:pPr algn="ctr"/>
            <a:r>
              <a:rPr lang="es-ES_tradnl" sz="1600" b="1" dirty="0" smtClean="0">
                <a:solidFill>
                  <a:srgbClr val="0000FF"/>
                </a:solidFill>
                <a:latin typeface="Times New Roman" panose="02020603050405020304" pitchFamily="18" charset="0"/>
                <a:cs typeface="Times New Roman" panose="02020603050405020304" pitchFamily="18" charset="0"/>
              </a:rPr>
              <a:t>Procedimientos Generales - INCENDIOS</a:t>
            </a:r>
            <a:endParaRPr lang="es-ES_tradnl" sz="1600" b="1" dirty="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999951" y="1412776"/>
            <a:ext cx="7488832" cy="5078313"/>
          </a:xfrm>
          <a:prstGeom prst="rect">
            <a:avLst/>
          </a:prstGeom>
          <a:noFill/>
        </p:spPr>
        <p:txBody>
          <a:bodyPr wrap="square" rtlCol="0">
            <a:spAutoFit/>
          </a:bodyPr>
          <a:lstStyle/>
          <a:p>
            <a:pPr marL="342900" indent="-342900" algn="just">
              <a:buFont typeface="+mj-lt"/>
              <a:buAutoNum type="arabicPeriod"/>
            </a:pPr>
            <a:r>
              <a:rPr lang="es-ES_tradnl" b="1" dirty="0" smtClean="0">
                <a:latin typeface="Times New Roman" panose="02020603050405020304" pitchFamily="18" charset="0"/>
                <a:cs typeface="Times New Roman" panose="02020603050405020304" pitchFamily="18" charset="0"/>
              </a:rPr>
              <a:t>Incendios:</a:t>
            </a:r>
            <a:r>
              <a:rPr lang="es-ES_tradnl" dirty="0" smtClean="0">
                <a:latin typeface="Times New Roman" panose="02020603050405020304" pitchFamily="18" charset="0"/>
                <a:cs typeface="Times New Roman" panose="02020603050405020304" pitchFamily="18" charset="0"/>
              </a:rPr>
              <a:t> </a:t>
            </a:r>
          </a:p>
          <a:p>
            <a:pPr algn="just"/>
            <a:endParaRPr lang="es-ES" dirty="0" smtClean="0">
              <a:latin typeface="Times New Roman" panose="02020603050405020304" pitchFamily="18" charset="0"/>
              <a:cs typeface="Times New Roman" panose="02020603050405020304" pitchFamily="18" charset="0"/>
            </a:endParaRPr>
          </a:p>
          <a:p>
            <a:r>
              <a:rPr lang="es-ES" sz="1600" b="1" u="sng" dirty="0">
                <a:latin typeface="Times New Roman" panose="02020603050405020304" pitchFamily="18" charset="0"/>
                <a:cs typeface="Times New Roman" panose="02020603050405020304" pitchFamily="18" charset="0"/>
              </a:rPr>
              <a:t>Antes:</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Identificar el extintor más cercano a su estación de </a:t>
            </a:r>
            <a:r>
              <a:rPr lang="es-ES" sz="1600" dirty="0" smtClean="0">
                <a:latin typeface="Times New Roman" panose="02020603050405020304" pitchFamily="18" charset="0"/>
                <a:cs typeface="Times New Roman" panose="02020603050405020304" pitchFamily="18" charset="0"/>
              </a:rPr>
              <a:t>trabajo.</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Revisar </a:t>
            </a:r>
            <a:r>
              <a:rPr lang="es-ES" sz="1600" dirty="0">
                <a:latin typeface="Times New Roman" panose="02020603050405020304" pitchFamily="18" charset="0"/>
                <a:cs typeface="Times New Roman" panose="02020603050405020304" pitchFamily="18" charset="0"/>
              </a:rPr>
              <a:t>el mantenimiento del extintor más cercano a su estación de trabajo y comunicar novedades al Coordinador líder de Emergencias</a:t>
            </a:r>
            <a:r>
              <a:rPr lang="es-ES" sz="1600" dirty="0" smtClean="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r>
              <a:rPr lang="es-ES" sz="1600" b="1" u="sng" dirty="0">
                <a:latin typeface="Times New Roman" panose="02020603050405020304" pitchFamily="18" charset="0"/>
                <a:cs typeface="Times New Roman" panose="02020603050405020304" pitchFamily="18" charset="0"/>
              </a:rPr>
              <a:t>Durante:</a:t>
            </a:r>
            <a:endParaRPr lang="en-US" sz="16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Aplicar procedimientos de acuerdo a sus funciones y </a:t>
            </a:r>
            <a:r>
              <a:rPr lang="es-ES" sz="1600" dirty="0" smtClean="0">
                <a:latin typeface="Times New Roman" panose="02020603050405020304" pitchFamily="18" charset="0"/>
                <a:cs typeface="Times New Roman" panose="02020603050405020304" pitchFamily="18" charset="0"/>
              </a:rPr>
              <a:t>responsabilidades</a:t>
            </a:r>
          </a:p>
          <a:p>
            <a:pPr lvl="0" algn="just"/>
            <a:endParaRPr lang="es-EC" sz="1600" dirty="0" smtClean="0">
              <a:latin typeface="Times New Roman" panose="02020603050405020304" pitchFamily="18" charset="0"/>
              <a:cs typeface="Times New Roman" panose="02020603050405020304" pitchFamily="18" charset="0"/>
            </a:endParaRPr>
          </a:p>
          <a:p>
            <a:pPr lvl="0" algn="just"/>
            <a:endParaRPr lang="en-US" sz="1600" dirty="0">
              <a:latin typeface="Times New Roman" panose="02020603050405020304" pitchFamily="18" charset="0"/>
              <a:cs typeface="Times New Roman" panose="02020603050405020304" pitchFamily="18" charset="0"/>
            </a:endParaRPr>
          </a:p>
          <a:p>
            <a:r>
              <a:rPr lang="es-ES" sz="1600" b="1" u="sng" dirty="0">
                <a:latin typeface="Times New Roman" panose="02020603050405020304" pitchFamily="18" charset="0"/>
                <a:cs typeface="Times New Roman" panose="02020603050405020304" pitchFamily="18" charset="0"/>
              </a:rPr>
              <a:t>Después:</a:t>
            </a:r>
            <a:endParaRPr lang="en-US" sz="16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Verificar novedades físicas del personal que actuó en el incidente.</a:t>
            </a:r>
            <a:endParaRPr lang="en-US" sz="16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Verificar riesgos adicionales en los alrededores del lugar del siniestro.</a:t>
            </a:r>
            <a:endParaRPr lang="en-US" sz="16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Realizar una evaluación de daños en coordinación con el Coordinador líder de Emergencias y reportar al Líder del Equipo de manejo de Crisis.</a:t>
            </a:r>
            <a:endParaRPr lang="en-US" sz="16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Evaluar si se retorna a las actividades laborales o se determina suspensión de las actividades de manera temporal.</a:t>
            </a:r>
            <a:endParaRPr lang="en-US" sz="16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Si se suspenden las actividades de manera temporal, organizar el retorno del personal a sus casas</a:t>
            </a:r>
            <a:endParaRPr lang="en-US" sz="1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196752"/>
            <a:ext cx="8001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359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47</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96455" y="640679"/>
            <a:ext cx="4695825" cy="338554"/>
          </a:xfrm>
          <a:prstGeom prst="rect">
            <a:avLst/>
          </a:prstGeom>
          <a:noFill/>
        </p:spPr>
        <p:txBody>
          <a:bodyPr wrap="square" rtlCol="0">
            <a:spAutoFit/>
          </a:bodyPr>
          <a:lstStyle/>
          <a:p>
            <a:pPr algn="ctr"/>
            <a:r>
              <a:rPr lang="es-ES_tradnl" sz="1600" b="1" dirty="0" smtClean="0">
                <a:solidFill>
                  <a:srgbClr val="0000FF"/>
                </a:solidFill>
                <a:latin typeface="Times New Roman" panose="02020603050405020304" pitchFamily="18" charset="0"/>
                <a:cs typeface="Times New Roman" panose="02020603050405020304" pitchFamily="18" charset="0"/>
              </a:rPr>
              <a:t>Procedimientos Generales - SISMO</a:t>
            </a:r>
            <a:endParaRPr lang="es-ES_tradnl" sz="16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7544" y="1309200"/>
            <a:ext cx="3960440" cy="2923877"/>
          </a:xfrm>
          <a:prstGeom prst="rect">
            <a:avLst/>
          </a:prstGeom>
          <a:noFill/>
        </p:spPr>
        <p:txBody>
          <a:bodyPr wrap="square" rtlCol="0">
            <a:spAutoFit/>
          </a:bodyPr>
          <a:lstStyle/>
          <a:p>
            <a:pPr marL="342900" indent="-342900" algn="just">
              <a:buFont typeface="+mj-lt"/>
              <a:buAutoNum type="arabicPeriod" startAt="2"/>
            </a:pPr>
            <a:r>
              <a:rPr lang="es-ES_tradnl" sz="1600" b="1" dirty="0" smtClean="0">
                <a:latin typeface="Times New Roman" panose="02020603050405020304" pitchFamily="18" charset="0"/>
                <a:cs typeface="Times New Roman" panose="02020603050405020304" pitchFamily="18" charset="0"/>
              </a:rPr>
              <a:t>Sismos:</a:t>
            </a:r>
            <a:r>
              <a:rPr lang="es-ES_tradnl" sz="1600" dirty="0" smtClean="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r>
              <a:rPr lang="es-ES" sz="1400" b="1" u="sng" dirty="0">
                <a:latin typeface="Times New Roman" panose="02020603050405020304" pitchFamily="18" charset="0"/>
                <a:cs typeface="Times New Roman" panose="02020603050405020304" pitchFamily="18" charset="0"/>
              </a:rPr>
              <a:t>Antes:</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C" sz="1400" dirty="0" smtClean="0">
                <a:latin typeface="Times New Roman" panose="02020603050405020304" pitchFamily="18" charset="0"/>
                <a:cs typeface="Times New Roman" panose="02020603050405020304" pitchFamily="18" charset="0"/>
              </a:rPr>
              <a:t>Identificar mensualmente al personal femenino en estado de embarazo (RRHH)</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smtClean="0">
                <a:latin typeface="Times New Roman" panose="02020603050405020304" pitchFamily="18" charset="0"/>
                <a:cs typeface="Times New Roman" panose="02020603050405020304" pitchFamily="18" charset="0"/>
              </a:rPr>
              <a:t>Identificar Zonas Seguras.</a:t>
            </a:r>
          </a:p>
          <a:p>
            <a:pPr marL="263525" lvl="0"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En los subsuelos: en las columnas del edificio</a:t>
            </a:r>
            <a:endParaRPr lang="en-US" sz="14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C" sz="1400" dirty="0">
                <a:latin typeface="Times New Roman" panose="02020603050405020304" pitchFamily="18" charset="0"/>
                <a:cs typeface="Times New Roman" panose="02020603050405020304" pitchFamily="18" charset="0"/>
              </a:rPr>
              <a:t>Practique técnica: AGACHARSE, CUBRIRSE, AGARRARSE en cada lugar seguro.</a:t>
            </a:r>
            <a:endParaRPr lang="en-US" sz="14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Disponer de un par de zapatos bajos por parte del personal femenino de las oficinas.</a:t>
            </a:r>
            <a:endParaRPr lang="en-US" sz="1400" dirty="0">
              <a:latin typeface="Times New Roman" panose="02020603050405020304" pitchFamily="18" charset="0"/>
              <a:cs typeface="Times New Roman" panose="02020603050405020304" pitchFamily="18" charset="0"/>
            </a:endParaRPr>
          </a:p>
          <a:p>
            <a:pPr marL="263525" lvl="0"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Saber la ubicación de las cajas de electricidad y conocer como apagarlas (Brigadistas de Evacuación</a:t>
            </a:r>
            <a:r>
              <a:rPr lang="es-ES" sz="1400" dirty="0" smtClean="0">
                <a:latin typeface="Times New Roman" panose="02020603050405020304" pitchFamily="18" charset="0"/>
                <a:cs typeface="Times New Roman" panose="02020603050405020304" pitchFamily="18" charset="0"/>
              </a:rPr>
              <a:t>)</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700" y="984421"/>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7584" y="4335745"/>
            <a:ext cx="2438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a:ext>
            </a:extLst>
          </a:blip>
          <a:srcRect t="13795"/>
          <a:stretch/>
        </p:blipFill>
        <p:spPr bwMode="auto">
          <a:xfrm>
            <a:off x="3480450" y="4404987"/>
            <a:ext cx="1798355" cy="203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08104" y="4326240"/>
            <a:ext cx="2520280" cy="218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05798" y="1784521"/>
            <a:ext cx="3949849" cy="192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656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48</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3729" y="1066492"/>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51520" y="1916832"/>
            <a:ext cx="7200800" cy="4524315"/>
          </a:xfrm>
          <a:prstGeom prst="rect">
            <a:avLst/>
          </a:prstGeom>
          <a:noFill/>
        </p:spPr>
        <p:txBody>
          <a:bodyPr wrap="square" rtlCol="0">
            <a:spAutoFit/>
          </a:bodyPr>
          <a:lstStyle/>
          <a:p>
            <a:r>
              <a:rPr lang="es-ES" sz="1600" b="1" u="sng" dirty="0" smtClean="0">
                <a:latin typeface="Times New Roman" panose="02020603050405020304" pitchFamily="18" charset="0"/>
                <a:cs typeface="Times New Roman" panose="02020603050405020304" pitchFamily="18" charset="0"/>
              </a:rPr>
              <a:t>Durante</a:t>
            </a:r>
            <a:r>
              <a:rPr lang="es-ES" sz="1600" b="1" u="sng"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Mantenga </a:t>
            </a:r>
            <a:r>
              <a:rPr lang="es-ES" sz="1600" dirty="0">
                <a:latin typeface="Times New Roman" panose="02020603050405020304" pitchFamily="18" charset="0"/>
                <a:cs typeface="Times New Roman" panose="02020603050405020304" pitchFamily="18" charset="0"/>
              </a:rPr>
              <a:t>la calma.</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Trate de no moverse (no evacue por el momento). Se recomienda ubicarse en las zonas seguras dentro de la edificación:</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Aplique el procedimiento: AGACHESE - CUBRASE – AGARRESE. </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Alejarse de objetos que puedan caer y causar daños severos o la muerte (</a:t>
            </a:r>
            <a:r>
              <a:rPr lang="es-ES" sz="1600" dirty="0" smtClean="0">
                <a:latin typeface="Times New Roman" panose="02020603050405020304" pitchFamily="18" charset="0"/>
                <a:cs typeface="Times New Roman" panose="02020603050405020304" pitchFamily="18" charset="0"/>
              </a:rPr>
              <a:t>Vidrios)</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Si se encuentra dentro del ascensor</a:t>
            </a:r>
            <a:r>
              <a:rPr lang="es-ES" sz="1600" dirty="0" smtClean="0">
                <a:latin typeface="Times New Roman" panose="02020603050405020304" pitchFamily="18" charset="0"/>
                <a:cs typeface="Times New Roman" panose="02020603050405020304" pitchFamily="18" charset="0"/>
              </a:rPr>
              <a:t>:</a:t>
            </a:r>
          </a:p>
          <a:p>
            <a:pPr marL="720725" lvl="1" indent="-263525"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Timbre al Operador utilizando el botón de campana amarillo</a:t>
            </a:r>
          </a:p>
          <a:p>
            <a:pPr marL="720725" lvl="1"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Solicite ayuda para salir del ascensor en el piso más cercano.</a:t>
            </a:r>
            <a:endParaRPr lang="en-US" sz="1600" dirty="0">
              <a:latin typeface="Times New Roman" panose="02020603050405020304" pitchFamily="18" charset="0"/>
              <a:cs typeface="Times New Roman" panose="02020603050405020304" pitchFamily="18" charset="0"/>
            </a:endParaRPr>
          </a:p>
          <a:p>
            <a:pPr marL="720725" lvl="1" indent="-263525"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Diríjase </a:t>
            </a:r>
            <a:r>
              <a:rPr lang="es-ES" sz="1600" dirty="0">
                <a:latin typeface="Times New Roman" panose="02020603050405020304" pitchFamily="18" charset="0"/>
                <a:cs typeface="Times New Roman" panose="02020603050405020304" pitchFamily="18" charset="0"/>
              </a:rPr>
              <a:t>al punto de reunión externo (Club de Leones – Av. </a:t>
            </a:r>
            <a:r>
              <a:rPr lang="es-ES" sz="1600" dirty="0" smtClean="0">
                <a:latin typeface="Times New Roman" panose="02020603050405020304" pitchFamily="18" charset="0"/>
                <a:cs typeface="Times New Roman" panose="02020603050405020304" pitchFamily="18" charset="0"/>
              </a:rPr>
              <a:t>NNUU)</a:t>
            </a:r>
          </a:p>
          <a:p>
            <a:pPr marL="263525" lvl="0"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Si conduce su vehículo </a:t>
            </a:r>
            <a:r>
              <a:rPr lang="es-ES" sz="1600" dirty="0" smtClean="0">
                <a:latin typeface="Times New Roman" panose="02020603050405020304" pitchFamily="18" charset="0"/>
                <a:cs typeface="Times New Roman" panose="02020603050405020304" pitchFamily="18" charset="0"/>
              </a:rPr>
              <a:t>en los subsuelos </a:t>
            </a:r>
            <a:r>
              <a:rPr lang="es-ES" sz="1600" dirty="0">
                <a:latin typeface="Times New Roman" panose="02020603050405020304" pitchFamily="18" charset="0"/>
                <a:cs typeface="Times New Roman" panose="02020603050405020304" pitchFamily="18" charset="0"/>
              </a:rPr>
              <a:t>del </a:t>
            </a:r>
            <a:r>
              <a:rPr lang="es-ES" sz="1600" dirty="0" smtClean="0">
                <a:latin typeface="Times New Roman" panose="02020603050405020304" pitchFamily="18" charset="0"/>
                <a:cs typeface="Times New Roman" panose="02020603050405020304" pitchFamily="18" charset="0"/>
              </a:rPr>
              <a:t>edificio, deténgase </a:t>
            </a:r>
            <a:r>
              <a:rPr lang="es-ES" sz="1600" dirty="0">
                <a:latin typeface="Times New Roman" panose="02020603050405020304" pitchFamily="18" charset="0"/>
                <a:cs typeface="Times New Roman" panose="02020603050405020304" pitchFamily="18" charset="0"/>
              </a:rPr>
              <a:t>y busque una columna para que aplique el procedimiento de AGACHARSE - CUBRIRSE – AGARRARSE. </a:t>
            </a:r>
            <a:endParaRPr lang="en-US" sz="16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Si conduce el vehículo fuera de las oficinas y del edificio la Previsora, hágalo hasta llegar a un lugar despejado y deténgase. Permanecer dentro de él y reclinar el asiento hacia atrás. No permanezca debajo de puentes, árboles o redes </a:t>
            </a:r>
            <a:r>
              <a:rPr lang="es-ES" sz="1600" dirty="0" smtClean="0">
                <a:latin typeface="Times New Roman" panose="02020603050405020304" pitchFamily="18" charset="0"/>
                <a:cs typeface="Times New Roman" panose="02020603050405020304" pitchFamily="18" charset="0"/>
              </a:rPr>
              <a:t>eléctricas.</a:t>
            </a:r>
            <a:endParaRPr lang="es-ES" sz="1600" dirty="0">
              <a:latin typeface="Times New Roman" panose="02020603050405020304" pitchFamily="18" charset="0"/>
              <a:cs typeface="Times New Roman" panose="02020603050405020304" pitchFamily="18" charset="0"/>
            </a:endParaRPr>
          </a:p>
          <a:p>
            <a:pPr marL="720725" lvl="1" indent="-263525" algn="just">
              <a:buFont typeface="Courier New" panose="02070309020205020404" pitchFamily="49" charset="0"/>
              <a:buChar char="o"/>
            </a:pPr>
            <a:endParaRPr lang="en-US" sz="16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396455" y="640679"/>
            <a:ext cx="4695825" cy="338554"/>
          </a:xfrm>
          <a:prstGeom prst="rect">
            <a:avLst/>
          </a:prstGeom>
          <a:noFill/>
        </p:spPr>
        <p:txBody>
          <a:bodyPr wrap="square" rtlCol="0">
            <a:spAutoFit/>
          </a:bodyPr>
          <a:lstStyle/>
          <a:p>
            <a:pPr algn="ctr"/>
            <a:r>
              <a:rPr lang="es-ES_tradnl" sz="1600" b="1" dirty="0" smtClean="0">
                <a:solidFill>
                  <a:srgbClr val="0000FF"/>
                </a:solidFill>
                <a:latin typeface="Times New Roman" panose="02020603050405020304" pitchFamily="18" charset="0"/>
                <a:cs typeface="Times New Roman" panose="02020603050405020304" pitchFamily="18" charset="0"/>
              </a:rPr>
              <a:t>Procedimientos Generales - SISMO</a:t>
            </a:r>
            <a:endParaRPr lang="es-ES_tradnl" sz="1600" b="1" dirty="0">
              <a:solidFill>
                <a:srgbClr val="0000FF"/>
              </a:solidFill>
              <a:latin typeface="Times New Roman" panose="02020603050405020304" pitchFamily="18" charset="0"/>
              <a:cs typeface="Times New Roman" panose="02020603050405020304" pitchFamily="18" charset="0"/>
            </a:endParaRPr>
          </a:p>
        </p:txBody>
      </p:sp>
      <p:pic>
        <p:nvPicPr>
          <p:cNvPr id="18" name="Picture 17"/>
          <p:cNvPicPr/>
          <p:nvPr/>
        </p:nvPicPr>
        <p:blipFill rotWithShape="1">
          <a:blip r:embed="rId6" cstate="print">
            <a:extLst>
              <a:ext uri="{28A0092B-C50C-407E-A947-70E740481C1C}">
                <a14:useLocalDpi xmlns:a14="http://schemas.microsoft.com/office/drawing/2010/main" val="0"/>
              </a:ext>
            </a:extLst>
          </a:blip>
          <a:srcRect b="21016"/>
          <a:stretch/>
        </p:blipFill>
        <p:spPr bwMode="auto">
          <a:xfrm>
            <a:off x="7697028" y="3933056"/>
            <a:ext cx="1267460" cy="1851660"/>
          </a:xfrm>
          <a:prstGeom prst="rect">
            <a:avLst/>
          </a:prstGeom>
          <a:ln>
            <a:noFill/>
          </a:ln>
          <a:extLst>
            <a:ext uri="{53640926-AAD7-44D8-BBD7-CCE9431645EC}">
              <a14:shadowObscured xmlns:a14="http://schemas.microsoft.com/office/drawing/2010/main"/>
            </a:ext>
          </a:extLst>
        </p:spPr>
      </p:pic>
      <p:cxnSp>
        <p:nvCxnSpPr>
          <p:cNvPr id="17" name="Straight Arrow Connector 16"/>
          <p:cNvCxnSpPr/>
          <p:nvPr/>
        </p:nvCxnSpPr>
        <p:spPr>
          <a:xfrm>
            <a:off x="6012160" y="3789040"/>
            <a:ext cx="2318598" cy="3600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04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49</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196752"/>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23528" y="1991152"/>
            <a:ext cx="8532120" cy="4832092"/>
          </a:xfrm>
          <a:prstGeom prst="rect">
            <a:avLst/>
          </a:prstGeom>
          <a:noFill/>
        </p:spPr>
        <p:txBody>
          <a:bodyPr wrap="square" rtlCol="0">
            <a:spAutoFit/>
          </a:bodyPr>
          <a:lstStyle/>
          <a:p>
            <a:r>
              <a:rPr lang="es-ES" sz="1400" b="1" u="sng" dirty="0" smtClean="0">
                <a:latin typeface="Times New Roman" panose="02020603050405020304" pitchFamily="18" charset="0"/>
                <a:cs typeface="Times New Roman" panose="02020603050405020304" pitchFamily="18" charset="0"/>
              </a:rPr>
              <a:t>Después</a:t>
            </a:r>
            <a:r>
              <a:rPr lang="es-ES" sz="1400" b="1" u="sng"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Colóquese los zapatos bajos (en caso de personal </a:t>
            </a:r>
            <a:r>
              <a:rPr lang="es-ES" sz="1400" dirty="0" smtClean="0">
                <a:latin typeface="Times New Roman" panose="02020603050405020304" pitchFamily="18" charset="0"/>
                <a:cs typeface="Times New Roman" panose="02020603050405020304" pitchFamily="18" charset="0"/>
              </a:rPr>
              <a:t>femenino), aplique el plan </a:t>
            </a:r>
            <a:r>
              <a:rPr lang="es-ES" sz="1400" dirty="0">
                <a:latin typeface="Times New Roman" panose="02020603050405020304" pitchFamily="18" charset="0"/>
                <a:cs typeface="Times New Roman" panose="02020603050405020304" pitchFamily="18" charset="0"/>
              </a:rPr>
              <a:t>de </a:t>
            </a:r>
            <a:r>
              <a:rPr lang="es-ES" sz="1400" dirty="0" smtClean="0">
                <a:latin typeface="Times New Roman" panose="02020603050405020304" pitchFamily="18" charset="0"/>
                <a:cs typeface="Times New Roman" panose="02020603050405020304" pitchFamily="18" charset="0"/>
              </a:rPr>
              <a:t>Evacuación.</a:t>
            </a:r>
          </a:p>
          <a:p>
            <a:pPr marL="263525" indent="-263525" algn="just">
              <a:buFont typeface="Courier New" panose="02070309020205020404" pitchFamily="49" charset="0"/>
              <a:buChar char="o"/>
            </a:pPr>
            <a:r>
              <a:rPr lang="es-ES" sz="1400" dirty="0" smtClean="0">
                <a:latin typeface="Times New Roman" panose="02020603050405020304" pitchFamily="18" charset="0"/>
                <a:cs typeface="Times New Roman" panose="02020603050405020304" pitchFamily="18" charset="0"/>
              </a:rPr>
              <a:t>Dirigirse </a:t>
            </a:r>
            <a:r>
              <a:rPr lang="es-ES" sz="1400" dirty="0">
                <a:latin typeface="Times New Roman" panose="02020603050405020304" pitchFamily="18" charset="0"/>
                <a:cs typeface="Times New Roman" panose="02020603050405020304" pitchFamily="18" charset="0"/>
              </a:rPr>
              <a:t>al punto de reunión externo más seguro para estos casos (Club de Leones en la Av. Naciones Unidas)</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No use el ascensor mientras tiembla la edificación o mientras haya peligro de ser golpeado por objetos que caen.</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El personal afuera de las oficinas y del edificio, debe buscar un lugar abierto lejos de edificaciones y líneas de energía.</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Revísese posibles heridas en sus compañeros, pida ayuda a la brigada de primeros auxilios.</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No intente mover a las personas heridas de gravedad a menos que se encuentren en peligro de ser golpeadas nuevamente.</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Coordinar la evaluación de los daños estructurales en las oficinas de BHI. Lo puede hacer con la ayuda de un experto. (Coordinador Líder de Emergencias) y reportar al Líder del equipo de manejo de Crisis.</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Efectuar una revisión del funcionamiento de la energía eléctrica (Coordinador líder de emergencias conjuntamente con brigada de Evacuación)</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Limpie derrames de líquidos dentro de áreas de baños y cafetería (Brigada de apoyo)</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Evaluar si se retorna a las actividades laborales o se determina suspensión de las actividades de manera temporal.</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Si se suspenden las actividades de manera temporal, organizar el retorno del personal a sus casas.</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Si se retornan a las actividades laborales normales, abra los muebles y gavetas con cuidado ya que las cosas en su interior pudieron moverse y hay la posibilidad de que le caigan encima.</a:t>
            </a:r>
            <a:endParaRPr lang="en-US" sz="1400" dirty="0">
              <a:latin typeface="Times New Roman" panose="02020603050405020304" pitchFamily="18" charset="0"/>
              <a:cs typeface="Times New Roman" panose="02020603050405020304" pitchFamily="18" charset="0"/>
            </a:endParaRPr>
          </a:p>
          <a:p>
            <a:pPr marL="263525"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En caso de quedar atrapado en el edificio:</a:t>
            </a:r>
            <a:endParaRPr lang="en-US" sz="1400" dirty="0">
              <a:latin typeface="Times New Roman" panose="02020603050405020304" pitchFamily="18" charset="0"/>
              <a:cs typeface="Times New Roman" panose="02020603050405020304" pitchFamily="18" charset="0"/>
            </a:endParaRPr>
          </a:p>
          <a:p>
            <a:pPr marL="720725"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No encienda fuego (posibles fugas)</a:t>
            </a:r>
            <a:endParaRPr lang="en-US" sz="1400" dirty="0">
              <a:latin typeface="Times New Roman" panose="02020603050405020304" pitchFamily="18" charset="0"/>
              <a:cs typeface="Times New Roman" panose="02020603050405020304" pitchFamily="18" charset="0"/>
            </a:endParaRPr>
          </a:p>
          <a:p>
            <a:pPr marL="720725"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Cúbrase la boca con un pañuelo o un pedazo de tela.</a:t>
            </a:r>
            <a:endParaRPr lang="en-US" sz="1400" dirty="0">
              <a:latin typeface="Times New Roman" panose="02020603050405020304" pitchFamily="18" charset="0"/>
              <a:cs typeface="Times New Roman" panose="02020603050405020304" pitchFamily="18" charset="0"/>
            </a:endParaRPr>
          </a:p>
          <a:p>
            <a:pPr marL="720725"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De golpes en un tubo o en una pared para que le escuche el personal de rescatistas</a:t>
            </a:r>
            <a:r>
              <a:rPr lang="es-E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396455" y="640679"/>
            <a:ext cx="4695825" cy="338554"/>
          </a:xfrm>
          <a:prstGeom prst="rect">
            <a:avLst/>
          </a:prstGeom>
          <a:noFill/>
        </p:spPr>
        <p:txBody>
          <a:bodyPr wrap="square" rtlCol="0">
            <a:spAutoFit/>
          </a:bodyPr>
          <a:lstStyle/>
          <a:p>
            <a:pPr algn="ctr"/>
            <a:r>
              <a:rPr lang="es-ES_tradnl" sz="1600" b="1" dirty="0" smtClean="0">
                <a:solidFill>
                  <a:srgbClr val="0000FF"/>
                </a:solidFill>
                <a:latin typeface="Times New Roman" panose="02020603050405020304" pitchFamily="18" charset="0"/>
                <a:cs typeface="Times New Roman" panose="02020603050405020304" pitchFamily="18" charset="0"/>
              </a:rPr>
              <a:t>Procedimientos Generales - SISMO</a:t>
            </a:r>
            <a:endParaRPr lang="es-ES_tradnl" sz="1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48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5</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9552" y="1196752"/>
            <a:ext cx="8136904" cy="5078313"/>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El Problema – Ideas Principales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dirty="0" smtClean="0">
                <a:latin typeface="Times New Roman" panose="02020603050405020304" pitchFamily="18" charset="0"/>
                <a:cs typeface="Times New Roman" panose="02020603050405020304" pitchFamily="18" charset="0"/>
              </a:rPr>
              <a:t>El creciente número de fenómenos naturales y antrópicos en el mundo (enfoque a sismos e incendios)</a:t>
            </a:r>
          </a:p>
          <a:p>
            <a:pPr marL="800100" lvl="1" indent="-342900"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Terremoto en Chile el 27 de Febrero del </a:t>
            </a:r>
            <a:r>
              <a:rPr lang="es-ES" sz="1400" dirty="0" smtClean="0">
                <a:latin typeface="Times New Roman" panose="02020603050405020304" pitchFamily="18" charset="0"/>
                <a:cs typeface="Times New Roman" panose="02020603050405020304" pitchFamily="18" charset="0"/>
              </a:rPr>
              <a:t>2010 (mejores tiempos para evacuación)</a:t>
            </a:r>
          </a:p>
          <a:p>
            <a:pPr marL="800100" lvl="1" indent="-342900"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Terremoto en Japón el 11 Marzo del </a:t>
            </a:r>
            <a:r>
              <a:rPr lang="es-ES" sz="1400" dirty="0" smtClean="0">
                <a:latin typeface="Times New Roman" panose="02020603050405020304" pitchFamily="18" charset="0"/>
                <a:cs typeface="Times New Roman" panose="02020603050405020304" pitchFamily="18" charset="0"/>
              </a:rPr>
              <a:t>2011 (mejores lugares pare resguardarse)</a:t>
            </a:r>
          </a:p>
          <a:p>
            <a:pPr marL="800100" lvl="1" indent="-342900"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Incendio de las Torres del Word Trade Center – EEUU, 11 de Septiembre del </a:t>
            </a:r>
            <a:r>
              <a:rPr lang="es-ES" sz="1400" dirty="0" smtClean="0">
                <a:latin typeface="Times New Roman" panose="02020603050405020304" pitchFamily="18" charset="0"/>
                <a:cs typeface="Times New Roman" panose="02020603050405020304" pitchFamily="18" charset="0"/>
              </a:rPr>
              <a:t>2001 (mejores sistemas para evacuación y alarmas</a:t>
            </a:r>
          </a:p>
          <a:p>
            <a:pPr marL="800100" lvl="1" indent="-342900"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Incendio de la Torre Windsor en Madrid – España 12 de Febrero del </a:t>
            </a:r>
            <a:r>
              <a:rPr lang="es-ES" sz="1400" dirty="0" smtClean="0">
                <a:latin typeface="Times New Roman" panose="02020603050405020304" pitchFamily="18" charset="0"/>
                <a:cs typeface="Times New Roman" panose="02020603050405020304" pitchFamily="18" charset="0"/>
              </a:rPr>
              <a:t>2005 (escaleras de emergencia – compartimentos sólidos y evacuación segura.</a:t>
            </a:r>
          </a:p>
          <a:p>
            <a:pPr marL="342900" indent="-342900" algn="just">
              <a:buFont typeface="+mj-lt"/>
              <a:buAutoNum type="arabicPeriod"/>
            </a:pPr>
            <a:r>
              <a:rPr lang="es-ES" sz="1600" dirty="0">
                <a:latin typeface="Times New Roman" panose="02020603050405020304" pitchFamily="18" charset="0"/>
                <a:cs typeface="Times New Roman" panose="02020603050405020304" pitchFamily="18" charset="0"/>
              </a:rPr>
              <a:t>La ubicación geográfica del Ecuador por encontrarse entre las placas de Nazca y Sudamericana – Proceso de subducción</a:t>
            </a: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Quito por encontrarse en el cinturón de fuego de los Andes, por la vulnerabilidad ante esto y la descontinuada preparación ante los desastres.</a:t>
            </a: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El sismo del 12 Agosto del 2014 (falla de catequilla</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al norte de Quito), sembró dudas, incertidumbre y falta de herramientas </a:t>
            </a:r>
            <a:r>
              <a:rPr lang="es-ES" sz="1600" dirty="0">
                <a:latin typeface="Times New Roman" panose="02020603050405020304" pitchFamily="18" charset="0"/>
                <a:cs typeface="Times New Roman" panose="02020603050405020304" pitchFamily="18" charset="0"/>
              </a:rPr>
              <a:t>en los </a:t>
            </a:r>
            <a:r>
              <a:rPr lang="es-ES" sz="1600" dirty="0" smtClean="0">
                <a:latin typeface="Times New Roman" panose="02020603050405020304" pitchFamily="18" charset="0"/>
                <a:cs typeface="Times New Roman" panose="02020603050405020304" pitchFamily="18" charset="0"/>
              </a:rPr>
              <a:t>empleados para una correcta toma de decisiones en las acciones futuras.</a:t>
            </a: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El desconocimiento de los recursos del Edificio para responder ante un incendio.</a:t>
            </a: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Los apagones y pérdida de energía </a:t>
            </a:r>
            <a:r>
              <a:rPr lang="es-ES" sz="1600" dirty="0">
                <a:latin typeface="Times New Roman" panose="02020603050405020304" pitchFamily="18" charset="0"/>
                <a:cs typeface="Times New Roman" panose="02020603050405020304" pitchFamily="18" charset="0"/>
              </a:rPr>
              <a:t>en las oficinas de </a:t>
            </a:r>
            <a:r>
              <a:rPr lang="es-ES" sz="1600" dirty="0" smtClean="0">
                <a:latin typeface="Times New Roman" panose="02020603050405020304" pitchFamily="18" charset="0"/>
                <a:cs typeface="Times New Roman" panose="02020603050405020304" pitchFamily="18" charset="0"/>
              </a:rPr>
              <a:t>BHI, durante los dos últimos años, la incertidumbre que esto genera en los empleados por la causa desconocida en esta problemática.</a:t>
            </a:r>
          </a:p>
        </p:txBody>
      </p:sp>
    </p:spTree>
    <p:extLst>
      <p:ext uri="{BB962C8B-B14F-4D97-AF65-F5344CB8AC3E}">
        <p14:creationId xmlns:p14="http://schemas.microsoft.com/office/powerpoint/2010/main" val="2010447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50</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131840" y="622408"/>
            <a:ext cx="2664296"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Instrucciones para Evacuar</a:t>
            </a:r>
          </a:p>
        </p:txBody>
      </p:sp>
      <p:sp>
        <p:nvSpPr>
          <p:cNvPr id="11" name="TextBox 10"/>
          <p:cNvSpPr txBox="1"/>
          <p:nvPr/>
        </p:nvSpPr>
        <p:spPr>
          <a:xfrm>
            <a:off x="302970" y="1268760"/>
            <a:ext cx="8532120" cy="6124754"/>
          </a:xfrm>
          <a:prstGeom prst="rect">
            <a:avLst/>
          </a:prstGeom>
          <a:noFill/>
        </p:spPr>
        <p:txBody>
          <a:bodyPr wrap="square" rtlCol="0">
            <a:spAutoFit/>
          </a:bodyPr>
          <a:lstStyle/>
          <a:p>
            <a:pPr marL="263525" indent="-263525" algn="just">
              <a:buFont typeface="Courier New" panose="02070309020205020404" pitchFamily="49" charset="0"/>
              <a:buChar char="o"/>
            </a:pPr>
            <a:r>
              <a:rPr lang="es-ES" sz="1400" dirty="0" smtClean="0">
                <a:latin typeface="Times New Roman" panose="02020603050405020304" pitchFamily="18" charset="0"/>
                <a:cs typeface="Times New Roman" panose="02020603050405020304" pitchFamily="18" charset="0"/>
              </a:rPr>
              <a:t>Colóquese los zapatos bajos (en caso de personal femenino), aplique el plan de Evacuación.</a:t>
            </a:r>
          </a:p>
          <a:p>
            <a:pPr marL="263525"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Uso de las escaleras de Emergencia: SIEMPRE POR SU DERECHA AL SUBIR O BAJAR</a:t>
            </a:r>
            <a:r>
              <a:rPr lang="es-ES" sz="1400" dirty="0" smtClean="0">
                <a:latin typeface="Times New Roman" panose="02020603050405020304" pitchFamily="18" charset="0"/>
                <a:cs typeface="Times New Roman" panose="02020603050405020304" pitchFamily="18" charset="0"/>
              </a:rPr>
              <a:t>.</a:t>
            </a:r>
          </a:p>
          <a:p>
            <a:pPr marL="0" lvl="1" algn="just"/>
            <a:endParaRPr lang="es-ES" sz="1400" dirty="0" smtClean="0">
              <a:latin typeface="Times New Roman" panose="02020603050405020304" pitchFamily="18" charset="0"/>
              <a:cs typeface="Times New Roman" panose="02020603050405020304" pitchFamily="18" charset="0"/>
            </a:endParaRPr>
          </a:p>
          <a:p>
            <a:pPr marL="0" lvl="1" algn="just"/>
            <a:endParaRPr lang="es-ES" sz="1400" dirty="0">
              <a:latin typeface="Times New Roman" panose="02020603050405020304" pitchFamily="18" charset="0"/>
              <a:cs typeface="Times New Roman" panose="02020603050405020304" pitchFamily="18" charset="0"/>
            </a:endParaRPr>
          </a:p>
          <a:p>
            <a:pPr marL="0" lvl="1" algn="just"/>
            <a:endParaRPr lang="es-ES" sz="1400" dirty="0" smtClean="0">
              <a:latin typeface="Times New Roman" panose="02020603050405020304" pitchFamily="18" charset="0"/>
              <a:cs typeface="Times New Roman" panose="02020603050405020304" pitchFamily="18" charset="0"/>
            </a:endParaRPr>
          </a:p>
          <a:p>
            <a:pPr marL="0" lvl="1" algn="just"/>
            <a:endParaRPr lang="es-ES" sz="1400" dirty="0">
              <a:latin typeface="Times New Roman" panose="02020603050405020304" pitchFamily="18" charset="0"/>
              <a:cs typeface="Times New Roman" panose="02020603050405020304" pitchFamily="18" charset="0"/>
            </a:endParaRPr>
          </a:p>
          <a:p>
            <a:pPr marL="0" lvl="1" algn="just"/>
            <a:endParaRPr lang="es-ES" sz="1400" dirty="0" smtClean="0">
              <a:latin typeface="Times New Roman" panose="02020603050405020304" pitchFamily="18" charset="0"/>
              <a:cs typeface="Times New Roman" panose="02020603050405020304" pitchFamily="18" charset="0"/>
            </a:endParaRPr>
          </a:p>
          <a:p>
            <a:pPr marL="0" lvl="1" algn="just"/>
            <a:endParaRPr lang="es-ES" sz="1400" dirty="0">
              <a:latin typeface="Times New Roman" panose="02020603050405020304" pitchFamily="18" charset="0"/>
              <a:cs typeface="Times New Roman" panose="02020603050405020304" pitchFamily="18" charset="0"/>
            </a:endParaRPr>
          </a:p>
          <a:p>
            <a:pPr marL="0" lvl="1" algn="just"/>
            <a:endParaRPr lang="es-ES" sz="1400" dirty="0" smtClean="0">
              <a:latin typeface="Times New Roman" panose="02020603050405020304" pitchFamily="18" charset="0"/>
              <a:cs typeface="Times New Roman" panose="02020603050405020304" pitchFamily="18" charset="0"/>
            </a:endParaRPr>
          </a:p>
          <a:p>
            <a:pPr marL="0" lvl="1" algn="just"/>
            <a:endParaRPr lang="es-ES" sz="1400" dirty="0" smtClean="0">
              <a:latin typeface="Times New Roman" panose="02020603050405020304" pitchFamily="18" charset="0"/>
              <a:cs typeface="Times New Roman" panose="02020603050405020304" pitchFamily="18" charset="0"/>
            </a:endParaRPr>
          </a:p>
          <a:p>
            <a:pPr marL="0" lvl="1" algn="just"/>
            <a:endParaRPr lang="es-ES" sz="1400" dirty="0">
              <a:latin typeface="Times New Roman" panose="02020603050405020304" pitchFamily="18" charset="0"/>
              <a:cs typeface="Times New Roman" panose="02020603050405020304" pitchFamily="18" charset="0"/>
            </a:endParaRPr>
          </a:p>
          <a:p>
            <a:pPr marL="0" lvl="1" algn="just"/>
            <a:endParaRPr lang="es-ES" sz="1400" dirty="0" smtClean="0">
              <a:latin typeface="Times New Roman" panose="02020603050405020304" pitchFamily="18" charset="0"/>
              <a:cs typeface="Times New Roman" panose="02020603050405020304" pitchFamily="18" charset="0"/>
            </a:endParaRPr>
          </a:p>
          <a:p>
            <a:pPr marL="0" lvl="1" algn="just"/>
            <a:endParaRPr lang="es-ES" sz="1400" dirty="0">
              <a:latin typeface="Times New Roman" panose="02020603050405020304" pitchFamily="18" charset="0"/>
              <a:cs typeface="Times New Roman" panose="02020603050405020304" pitchFamily="18" charset="0"/>
            </a:endParaRPr>
          </a:p>
          <a:p>
            <a:pPr marL="0" lvl="1" algn="just"/>
            <a:endParaRPr lang="es-ES" sz="1400" dirty="0">
              <a:latin typeface="Times New Roman" panose="02020603050405020304" pitchFamily="18" charset="0"/>
              <a:cs typeface="Times New Roman" panose="02020603050405020304" pitchFamily="18" charset="0"/>
            </a:endParaRPr>
          </a:p>
          <a:p>
            <a:pPr marL="263525"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En caso de un sismo, la indicación es evacuar luego de que aplicó el procedimiento de AGACHARSE - CUBRIRSE – AGARRARSE.</a:t>
            </a:r>
          </a:p>
          <a:p>
            <a:pPr marL="263525"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Una vez dada la disposición para evacuar del lugar en caso de incendio</a:t>
            </a:r>
          </a:p>
          <a:p>
            <a:pPr marL="720725" lvl="3"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Desconectar la computadora o cualquier otro equipo eléctrico que este a su custodia.</a:t>
            </a:r>
            <a:endParaRPr lang="en-US" sz="1400" dirty="0">
              <a:latin typeface="Times New Roman" panose="02020603050405020304" pitchFamily="18" charset="0"/>
              <a:cs typeface="Times New Roman" panose="02020603050405020304" pitchFamily="18" charset="0"/>
            </a:endParaRPr>
          </a:p>
          <a:p>
            <a:pPr marL="720725" lvl="3"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No utilizar ascensores o rutas no designadas.</a:t>
            </a:r>
            <a:endParaRPr lang="en-US" sz="1400" dirty="0">
              <a:latin typeface="Times New Roman" panose="02020603050405020304" pitchFamily="18" charset="0"/>
              <a:cs typeface="Times New Roman" panose="02020603050405020304" pitchFamily="18" charset="0"/>
            </a:endParaRPr>
          </a:p>
          <a:p>
            <a:pPr marL="720725"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Dirigirse a las puertas de emergencia y siga las rutas de evacuación </a:t>
            </a:r>
            <a:r>
              <a:rPr lang="es-ES" sz="1400" dirty="0" smtClean="0">
                <a:latin typeface="Times New Roman" panose="02020603050405020304" pitchFamily="18" charset="0"/>
                <a:cs typeface="Times New Roman" panose="02020603050405020304" pitchFamily="18" charset="0"/>
              </a:rPr>
              <a:t>definidas</a:t>
            </a:r>
          </a:p>
          <a:p>
            <a:pPr marL="1177925" lvl="2"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Torre A hacia la planta baja del edificio.</a:t>
            </a:r>
            <a:endParaRPr lang="en-US" sz="1400" dirty="0">
              <a:latin typeface="Times New Roman" panose="02020603050405020304" pitchFamily="18" charset="0"/>
              <a:cs typeface="Times New Roman" panose="02020603050405020304" pitchFamily="18" charset="0"/>
            </a:endParaRPr>
          </a:p>
          <a:p>
            <a:pPr marL="1177925" lvl="2"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Por grupo Farma hacia la Torre B (Ubicada en el piso 9 – salida directa a la terraza de la Torre B)</a:t>
            </a:r>
            <a:endParaRPr lang="en-US" sz="1400" dirty="0">
              <a:latin typeface="Times New Roman" panose="02020603050405020304" pitchFamily="18" charset="0"/>
              <a:cs typeface="Times New Roman" panose="02020603050405020304" pitchFamily="18" charset="0"/>
            </a:endParaRPr>
          </a:p>
          <a:p>
            <a:pPr marL="1177925" lvl="2"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Por Terraza del Edificio la previsora hacia la torre B. Aplicar el procedimiento (bajar o subir siempre por la derecha y con la mano guía en el pasamano o pared)</a:t>
            </a:r>
            <a:endParaRPr lang="en-US" sz="1400" dirty="0">
              <a:latin typeface="Times New Roman" panose="02020603050405020304" pitchFamily="18" charset="0"/>
              <a:cs typeface="Times New Roman" panose="02020603050405020304" pitchFamily="18" charset="0"/>
            </a:endParaRPr>
          </a:p>
          <a:p>
            <a:pPr lvl="1" algn="just"/>
            <a:endParaRPr lang="en-US" sz="1400" dirty="0">
              <a:latin typeface="Times New Roman" panose="02020603050405020304" pitchFamily="18" charset="0"/>
              <a:cs typeface="Times New Roman" panose="02020603050405020304" pitchFamily="18" charset="0"/>
            </a:endParaRPr>
          </a:p>
          <a:p>
            <a:pPr marL="1177925" lvl="2" indent="-263525" algn="just">
              <a:buFont typeface="Courier New" panose="02070309020205020404" pitchFamily="49" charset="0"/>
              <a:buChar char="o"/>
            </a:pPr>
            <a:endParaRPr lang="es-ES" sz="1400" dirty="0" smtClean="0"/>
          </a:p>
          <a:p>
            <a:pPr marL="1177925" lvl="2" indent="-263525" algn="just">
              <a:buFont typeface="Courier New" panose="02070309020205020404" pitchFamily="49" charset="0"/>
              <a:buChar char="o"/>
            </a:pPr>
            <a:endParaRPr lang="en-US" sz="1400" dirty="0"/>
          </a:p>
          <a:p>
            <a:pPr marL="1177925" lvl="2" indent="-263525" algn="just">
              <a:buFont typeface="Courier New" panose="02070309020205020404" pitchFamily="49" charset="0"/>
              <a:buChar char="o"/>
            </a:pPr>
            <a:endParaRPr lang="en-US" sz="1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132856"/>
            <a:ext cx="2304256" cy="151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3988" y="1837063"/>
            <a:ext cx="1784362" cy="247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067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51</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914719" y="1196752"/>
            <a:ext cx="5039454"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Instrucciones para Evacuar – Grupo Farma – Piso 9</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185508"/>
            <a:ext cx="27432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2"/>
          <p:cNvSpPr txBox="1">
            <a:spLocks noChangeArrowheads="1"/>
          </p:cNvSpPr>
          <p:nvPr/>
        </p:nvSpPr>
        <p:spPr bwMode="auto">
          <a:xfrm>
            <a:off x="6954173" y="4588337"/>
            <a:ext cx="1652905" cy="5040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s-EC" sz="1100" dirty="0">
                <a:effectLst/>
                <a:latin typeface="Calibri"/>
                <a:ea typeface="Calibri"/>
                <a:cs typeface="Times New Roman"/>
              </a:rPr>
              <a:t>Si el personal saliera por el grupo Farma – Piso 9</a:t>
            </a:r>
            <a:endParaRPr lang="en-US" sz="1100" dirty="0">
              <a:effectLst/>
              <a:latin typeface="Calibri"/>
              <a:ea typeface="Calibri"/>
              <a:cs typeface="Times New Roman"/>
            </a:endParaRPr>
          </a:p>
        </p:txBody>
      </p:sp>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892" y="2319883"/>
            <a:ext cx="22574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2"/>
          <p:cNvSpPr txBox="1">
            <a:spLocks noChangeArrowheads="1"/>
          </p:cNvSpPr>
          <p:nvPr/>
        </p:nvSpPr>
        <p:spPr bwMode="auto">
          <a:xfrm>
            <a:off x="1950604" y="2572112"/>
            <a:ext cx="1652905" cy="5040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s-EC" sz="1100" dirty="0">
                <a:effectLst/>
                <a:latin typeface="Calibri"/>
                <a:ea typeface="Calibri"/>
                <a:cs typeface="Times New Roman"/>
              </a:rPr>
              <a:t>Si el personal saliera por el grupo Farma – Piso 9</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388779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52</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131840" y="622408"/>
            <a:ext cx="2664296" cy="33855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Instrucciones para Evacuar</a:t>
            </a:r>
          </a:p>
        </p:txBody>
      </p:sp>
      <p:sp>
        <p:nvSpPr>
          <p:cNvPr id="11" name="TextBox 10"/>
          <p:cNvSpPr txBox="1"/>
          <p:nvPr/>
        </p:nvSpPr>
        <p:spPr>
          <a:xfrm>
            <a:off x="302970" y="1268760"/>
            <a:ext cx="8532120" cy="5262979"/>
          </a:xfrm>
          <a:prstGeom prst="rect">
            <a:avLst/>
          </a:prstGeom>
          <a:noFill/>
        </p:spPr>
        <p:txBody>
          <a:bodyPr wrap="square" rtlCol="0">
            <a:spAutoFit/>
          </a:bodyPr>
          <a:lstStyle/>
          <a:p>
            <a:pPr marL="446088" lvl="1" indent="-263525" algn="just">
              <a:buFont typeface="Courier New" panose="02070309020205020404" pitchFamily="49" charset="0"/>
              <a:buChar char="o"/>
            </a:pPr>
            <a:r>
              <a:rPr lang="es-ES" sz="1400" dirty="0" smtClean="0">
                <a:latin typeface="Times New Roman" panose="02020603050405020304" pitchFamily="18" charset="0"/>
                <a:cs typeface="Times New Roman" panose="02020603050405020304" pitchFamily="18" charset="0"/>
              </a:rPr>
              <a:t>En </a:t>
            </a:r>
            <a:r>
              <a:rPr lang="es-ES" sz="1400" dirty="0">
                <a:latin typeface="Times New Roman" panose="02020603050405020304" pitchFamily="18" charset="0"/>
                <a:cs typeface="Times New Roman" panose="02020603050405020304" pitchFamily="18" charset="0"/>
              </a:rPr>
              <a:t>caso de humo, agáchese y aplique el mismo procedimiento (por su derecha). Cúbrase la boca y nariz con un pañuelo o pedazo de tela.</a:t>
            </a:r>
            <a:endParaRPr lang="en-US" sz="1400" dirty="0">
              <a:latin typeface="Times New Roman" panose="02020603050405020304" pitchFamily="18" charset="0"/>
              <a:cs typeface="Times New Roman" panose="02020603050405020304" pitchFamily="18" charset="0"/>
            </a:endParaRPr>
          </a:p>
          <a:p>
            <a:pPr marL="446088"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Moverse rápido pero con correr y no regresarse a recoger objetos olvidados</a:t>
            </a:r>
            <a:endParaRPr lang="en-US" sz="1400" dirty="0">
              <a:latin typeface="Times New Roman" panose="02020603050405020304" pitchFamily="18" charset="0"/>
              <a:cs typeface="Times New Roman" panose="02020603050405020304" pitchFamily="18" charset="0"/>
            </a:endParaRPr>
          </a:p>
          <a:p>
            <a:pPr marL="446088"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No hablar por teléfono.</a:t>
            </a:r>
            <a:endParaRPr lang="en-US" sz="1400" dirty="0">
              <a:latin typeface="Times New Roman" panose="02020603050405020304" pitchFamily="18" charset="0"/>
              <a:cs typeface="Times New Roman" panose="02020603050405020304" pitchFamily="18" charset="0"/>
            </a:endParaRPr>
          </a:p>
          <a:p>
            <a:pPr marL="446088"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Alcanzar el punto de reunión externo</a:t>
            </a:r>
            <a:r>
              <a:rPr lang="es-ES" sz="1400" dirty="0" smtClean="0">
                <a:latin typeface="Times New Roman" panose="02020603050405020304" pitchFamily="18" charset="0"/>
                <a:cs typeface="Times New Roman" panose="02020603050405020304" pitchFamily="18" charset="0"/>
              </a:rPr>
              <a:t>.</a:t>
            </a:r>
          </a:p>
          <a:p>
            <a:pPr marL="182563" lvl="1" algn="just"/>
            <a:endParaRPr lang="es-ES" sz="1400" dirty="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182563" lvl="1" algn="just"/>
            <a:endParaRPr lang="es-ES" sz="1400" dirty="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182563" lvl="1" algn="just"/>
            <a:endParaRPr lang="es-ES" sz="1400" dirty="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182563" lvl="1" algn="just"/>
            <a:endParaRPr lang="es-ES" sz="1400" dirty="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182563" lvl="1" algn="just"/>
            <a:endParaRPr lang="es-ES" sz="1400" dirty="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182563" lvl="1" algn="just"/>
            <a:endParaRPr lang="es-ES" sz="1400" dirty="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182563" lvl="1" algn="just"/>
            <a:endParaRPr lang="es-ES" sz="1400" dirty="0">
              <a:latin typeface="Times New Roman" panose="02020603050405020304" pitchFamily="18" charset="0"/>
              <a:cs typeface="Times New Roman" panose="02020603050405020304" pitchFamily="18" charset="0"/>
            </a:endParaRPr>
          </a:p>
          <a:p>
            <a:pPr marL="182563" lvl="1" algn="just"/>
            <a:endParaRPr lang="es-ES" sz="1400" dirty="0" smtClean="0">
              <a:latin typeface="Times New Roman" panose="02020603050405020304" pitchFamily="18" charset="0"/>
              <a:cs typeface="Times New Roman" panose="02020603050405020304" pitchFamily="18" charset="0"/>
            </a:endParaRPr>
          </a:p>
          <a:p>
            <a:pPr marL="446088"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Seguir las instrucciones de los brigadistas.</a:t>
            </a:r>
            <a:endParaRPr lang="en-US" sz="1400" dirty="0">
              <a:latin typeface="Times New Roman" panose="02020603050405020304" pitchFamily="18" charset="0"/>
              <a:cs typeface="Times New Roman" panose="02020603050405020304" pitchFamily="18" charset="0"/>
            </a:endParaRPr>
          </a:p>
          <a:p>
            <a:pPr marL="446088" lvl="1" indent="-263525" algn="just">
              <a:buFont typeface="Courier New" panose="02070309020205020404" pitchFamily="49" charset="0"/>
              <a:buChar char="o"/>
            </a:pPr>
            <a:r>
              <a:rPr lang="es-ES" sz="1400" dirty="0">
                <a:latin typeface="Times New Roman" panose="02020603050405020304" pitchFamily="18" charset="0"/>
                <a:cs typeface="Times New Roman" panose="02020603050405020304" pitchFamily="18" charset="0"/>
              </a:rPr>
              <a:t>Si se encuentra en los subsuelos, dirigirse hacia las escaleras de emergencia que son las áreas más seguras del edificio y es más rápido. No se debe evacuar por la rampa vehicular de los parqueaderos porque en términos de tiempo es menos efectivo</a:t>
            </a:r>
            <a:r>
              <a:rPr lang="es-E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520370"/>
            <a:ext cx="3679676" cy="275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6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6</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27584" y="1696740"/>
            <a:ext cx="7686440" cy="2308324"/>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Delimitación del Problema</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dirty="0" smtClean="0">
                <a:latin typeface="Times New Roman" panose="02020603050405020304" pitchFamily="18" charset="0"/>
                <a:cs typeface="Times New Roman" panose="02020603050405020304" pitchFamily="18" charset="0"/>
              </a:rPr>
              <a:t>Espacial: </a:t>
            </a:r>
            <a:r>
              <a:rPr lang="es-ES" sz="1600" dirty="0" smtClean="0">
                <a:latin typeface="Times New Roman" panose="02020603050405020304" pitchFamily="18" charset="0"/>
                <a:cs typeface="Times New Roman" panose="02020603050405020304" pitchFamily="18" charset="0"/>
              </a:rPr>
              <a:t>La investigación </a:t>
            </a:r>
            <a:r>
              <a:rPr lang="es-ES" sz="1600" dirty="0">
                <a:latin typeface="Times New Roman" panose="02020603050405020304" pitchFamily="18" charset="0"/>
                <a:cs typeface="Times New Roman" panose="02020603050405020304" pitchFamily="18" charset="0"/>
              </a:rPr>
              <a:t>se desarrolló en las oficinas de Baker Hughes, ubicadas en el Edificio La Previsora, Torre A y en su interior. El edificio está delimitado por las Av. Naciones Unidas 1014 y Av. Amazonas, entre los pisos 5, 7, 9 y </a:t>
            </a:r>
            <a:r>
              <a:rPr lang="es-ES" sz="1600" dirty="0" smtClean="0">
                <a:latin typeface="Times New Roman" panose="02020603050405020304" pitchFamily="18" charset="0"/>
                <a:cs typeface="Times New Roman" panose="02020603050405020304" pitchFamily="18" charset="0"/>
              </a:rPr>
              <a:t>11.</a:t>
            </a:r>
            <a:endParaRPr lang="es-ES_tradnl"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Temporal: La investigación se desarrolló entre Diciembre </a:t>
            </a:r>
            <a:r>
              <a:rPr lang="es-ES" sz="1600" dirty="0">
                <a:latin typeface="Times New Roman" panose="02020603050405020304" pitchFamily="18" charset="0"/>
                <a:cs typeface="Times New Roman" panose="02020603050405020304" pitchFamily="18" charset="0"/>
              </a:rPr>
              <a:t>del 2014 </a:t>
            </a:r>
            <a:r>
              <a:rPr lang="es-ES" sz="1600" dirty="0" smtClean="0">
                <a:latin typeface="Times New Roman" panose="02020603050405020304" pitchFamily="18" charset="0"/>
                <a:cs typeface="Times New Roman" panose="02020603050405020304" pitchFamily="18" charset="0"/>
              </a:rPr>
              <a:t>y </a:t>
            </a:r>
            <a:r>
              <a:rPr lang="es-ES" sz="1600" dirty="0">
                <a:latin typeface="Times New Roman" panose="02020603050405020304" pitchFamily="18" charset="0"/>
                <a:cs typeface="Times New Roman" panose="02020603050405020304" pitchFamily="18" charset="0"/>
              </a:rPr>
              <a:t>Mayo del </a:t>
            </a:r>
            <a:r>
              <a:rPr lang="es-ES" sz="1600" dirty="0" smtClean="0">
                <a:latin typeface="Times New Roman" panose="02020603050405020304" pitchFamily="18" charset="0"/>
                <a:cs typeface="Times New Roman" panose="02020603050405020304" pitchFamily="18" charset="0"/>
              </a:rPr>
              <a:t>2015, considerando 119 </a:t>
            </a:r>
            <a:r>
              <a:rPr lang="es-ES" sz="1600" dirty="0">
                <a:latin typeface="Times New Roman" panose="02020603050405020304" pitchFamily="18" charset="0"/>
                <a:cs typeface="Times New Roman" panose="02020603050405020304" pitchFamily="18" charset="0"/>
              </a:rPr>
              <a:t>empleados de Baker Hughes </a:t>
            </a:r>
            <a:r>
              <a:rPr lang="es-ES" sz="1600" dirty="0" smtClean="0">
                <a:latin typeface="Times New Roman" panose="02020603050405020304" pitchFamily="18" charset="0"/>
                <a:cs typeface="Times New Roman" panose="02020603050405020304" pitchFamily="18" charset="0"/>
              </a:rPr>
              <a:t>como beneficiarios directos y </a:t>
            </a:r>
            <a:r>
              <a:rPr lang="es-ES" sz="1600" dirty="0">
                <a:latin typeface="Times New Roman" panose="02020603050405020304" pitchFamily="18" charset="0"/>
                <a:cs typeface="Times New Roman" panose="02020603050405020304" pitchFamily="18" charset="0"/>
              </a:rPr>
              <a:t>resto del personal que ingresa </a:t>
            </a:r>
            <a:r>
              <a:rPr lang="es-ES" sz="1600" dirty="0" smtClean="0">
                <a:latin typeface="Times New Roman" panose="02020603050405020304" pitchFamily="18" charset="0"/>
                <a:cs typeface="Times New Roman" panose="02020603050405020304" pitchFamily="18" charset="0"/>
              </a:rPr>
              <a:t>a la </a:t>
            </a:r>
            <a:r>
              <a:rPr lang="es-ES" sz="1600" dirty="0">
                <a:latin typeface="Times New Roman" panose="02020603050405020304" pitchFamily="18" charset="0"/>
                <a:cs typeface="Times New Roman" panose="02020603050405020304" pitchFamily="18" charset="0"/>
              </a:rPr>
              <a:t>Torre A </a:t>
            </a:r>
            <a:r>
              <a:rPr lang="es-ES" sz="1600" dirty="0" smtClean="0">
                <a:latin typeface="Times New Roman" panose="02020603050405020304" pitchFamily="18" charset="0"/>
                <a:cs typeface="Times New Roman" panose="02020603050405020304" pitchFamily="18" charset="0"/>
              </a:rPr>
              <a:t>del edificio como beneficiarios indirectos.</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33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7</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67544" y="1196752"/>
            <a:ext cx="8093726" cy="4770537"/>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Justificación de la Investigación – Ideas principales</a:t>
            </a:r>
          </a:p>
          <a:p>
            <a:pPr algn="just"/>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Porque el </a:t>
            </a:r>
            <a:r>
              <a:rPr lang="es-ES" sz="1600" dirty="0">
                <a:latin typeface="Times New Roman" panose="02020603050405020304" pitchFamily="18" charset="0"/>
                <a:cs typeface="Times New Roman" panose="02020603050405020304" pitchFamily="18" charset="0"/>
              </a:rPr>
              <a:t>impacto de los sismos e incendios dentro de las oficinas de BHI y el edificio la Previsora, </a:t>
            </a:r>
            <a:r>
              <a:rPr lang="es-ES" sz="1600" dirty="0" smtClean="0">
                <a:latin typeface="Times New Roman" panose="02020603050405020304" pitchFamily="18" charset="0"/>
                <a:cs typeface="Times New Roman" panose="02020603050405020304" pitchFamily="18" charset="0"/>
              </a:rPr>
              <a:t>puede ser alto al hablar de pérdida de vidas, imagen, información e inversión.</a:t>
            </a:r>
            <a:endParaRPr lang="es-ES"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Porque </a:t>
            </a:r>
            <a:r>
              <a:rPr lang="es-ES" sz="1600" dirty="0">
                <a:latin typeface="Times New Roman" panose="02020603050405020304" pitchFamily="18" charset="0"/>
                <a:cs typeface="Times New Roman" panose="02020603050405020304" pitchFamily="18" charset="0"/>
              </a:rPr>
              <a:t>la investigación </a:t>
            </a:r>
            <a:r>
              <a:rPr lang="es-ES" sz="1600" dirty="0" smtClean="0">
                <a:latin typeface="Times New Roman" panose="02020603050405020304" pitchFamily="18" charset="0"/>
                <a:cs typeface="Times New Roman" panose="02020603050405020304" pitchFamily="18" charset="0"/>
              </a:rPr>
              <a:t>permite: 1.- </a:t>
            </a:r>
            <a:r>
              <a:rPr lang="es-ES" sz="1600" dirty="0">
                <a:latin typeface="Times New Roman" panose="02020603050405020304" pitchFamily="18" charset="0"/>
                <a:cs typeface="Times New Roman" panose="02020603050405020304" pitchFamily="18" charset="0"/>
              </a:rPr>
              <a:t>reducir el riesgo </a:t>
            </a:r>
            <a:r>
              <a:rPr lang="es-ES" sz="1600" dirty="0" smtClean="0">
                <a:latin typeface="Times New Roman" panose="02020603050405020304" pitchFamily="18" charset="0"/>
                <a:cs typeface="Times New Roman" panose="02020603050405020304" pitchFamily="18" charset="0"/>
              </a:rPr>
              <a:t>de </a:t>
            </a:r>
            <a:r>
              <a:rPr lang="es-ES" sz="1600" dirty="0">
                <a:latin typeface="Times New Roman" panose="02020603050405020304" pitchFamily="18" charset="0"/>
                <a:cs typeface="Times New Roman" panose="02020603050405020304" pitchFamily="18" charset="0"/>
              </a:rPr>
              <a:t>la empresa BHI, detectando vulnerabilidades, deficiencias en los procesos </a:t>
            </a:r>
            <a:r>
              <a:rPr lang="es-ES" sz="1600" dirty="0" smtClean="0">
                <a:latin typeface="Times New Roman" panose="02020603050405020304" pitchFamily="18" charset="0"/>
                <a:cs typeface="Times New Roman" panose="02020603050405020304" pitchFamily="18" charset="0"/>
              </a:rPr>
              <a:t>actuales de seguridad, </a:t>
            </a:r>
            <a:r>
              <a:rPr lang="es-ES" sz="1600" dirty="0">
                <a:latin typeface="Times New Roman" panose="02020603050405020304" pitchFamily="18" charset="0"/>
                <a:cs typeface="Times New Roman" panose="02020603050405020304" pitchFamily="18" charset="0"/>
              </a:rPr>
              <a:t>falta de recursos,  </a:t>
            </a:r>
            <a:r>
              <a:rPr lang="es-ES" sz="1600" dirty="0" smtClean="0">
                <a:latin typeface="Times New Roman" panose="02020603050405020304" pitchFamily="18" charset="0"/>
                <a:cs typeface="Times New Roman" panose="02020603050405020304" pitchFamily="18" charset="0"/>
              </a:rPr>
              <a:t>y 2.- Generar planes de acción para la mejora continua en la seguridad</a:t>
            </a:r>
            <a:endParaRPr lang="es-ES"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Porque </a:t>
            </a:r>
            <a:r>
              <a:rPr lang="es-ES" sz="1600" dirty="0">
                <a:latin typeface="Times New Roman" panose="02020603050405020304" pitchFamily="18" charset="0"/>
                <a:cs typeface="Times New Roman" panose="02020603050405020304" pitchFamily="18" charset="0"/>
              </a:rPr>
              <a:t>la toma de decisiones ante un evento real de sismos o incendios, puede ser errónea y fatal, sin una guía práctica y sencilla para los empleados y visitantes en las oficinas de BHI</a:t>
            </a:r>
            <a:r>
              <a:rPr lang="es-ES" sz="16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es-ES" sz="1600" dirty="0" smtClean="0">
                <a:latin typeface="Times New Roman" panose="02020603050405020304" pitchFamily="18" charset="0"/>
                <a:cs typeface="Times New Roman" panose="02020603050405020304" pitchFamily="18" charset="0"/>
              </a:rPr>
              <a:t>Porque </a:t>
            </a:r>
            <a:r>
              <a:rPr lang="es-ES" sz="1600" dirty="0">
                <a:latin typeface="Times New Roman" panose="02020603050405020304" pitchFamily="18" charset="0"/>
                <a:cs typeface="Times New Roman" panose="02020603050405020304" pitchFamily="18" charset="0"/>
              </a:rPr>
              <a:t>la falta de entrenamiento interno como </a:t>
            </a:r>
            <a:r>
              <a:rPr lang="es-ES" sz="1600" dirty="0" smtClean="0">
                <a:latin typeface="Times New Roman" panose="02020603050405020304" pitchFamily="18" charset="0"/>
                <a:cs typeface="Times New Roman" panose="02020603050405020304" pitchFamily="18" charset="0"/>
              </a:rPr>
              <a:t>BHI, con </a:t>
            </a:r>
            <a:r>
              <a:rPr lang="es-ES" sz="1600" dirty="0">
                <a:latin typeface="Times New Roman" panose="02020603050405020304" pitchFamily="18" charset="0"/>
                <a:cs typeface="Times New Roman" panose="02020603050405020304" pitchFamily="18" charset="0"/>
              </a:rPr>
              <a:t>la Administración del Edificio, con las otras empresas que laboran, con organismos de soporte, produce incertidumbre en un empleado de BHI, </a:t>
            </a:r>
            <a:r>
              <a:rPr lang="es-ES" sz="1600" dirty="0" smtClean="0">
                <a:latin typeface="Times New Roman" panose="02020603050405020304" pitchFamily="18" charset="0"/>
                <a:cs typeface="Times New Roman" panose="02020603050405020304" pitchFamily="18" charset="0"/>
              </a:rPr>
              <a:t>al </a:t>
            </a:r>
            <a:r>
              <a:rPr lang="es-ES" sz="1600" dirty="0">
                <a:latin typeface="Times New Roman" panose="02020603050405020304" pitchFamily="18" charset="0"/>
                <a:cs typeface="Times New Roman" panose="02020603050405020304" pitchFamily="18" charset="0"/>
              </a:rPr>
              <a:t>no tener herramientas practicadas y vividas</a:t>
            </a:r>
            <a:r>
              <a:rPr lang="es-ES" sz="1600" dirty="0" smtClean="0">
                <a:latin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dirty="0">
                <a:latin typeface="Times New Roman" panose="02020603050405020304" pitchFamily="18" charset="0"/>
                <a:cs typeface="Times New Roman" panose="02020603050405020304" pitchFamily="18" charset="0"/>
              </a:rPr>
              <a:t>Porque desde que se hicieron las readecuaciones en las oficinas de BHI, desde el 2011, nunca se ha hecho un mantenimiento preventivo, correctivo de los sistemas de seguridad de las oficinas de BHI, puertas de emergencia, luces de emergencia, sistema eléctrico con incidencia en la revisión de tableros eléctricos, ajustes de breakers, toma corrientes, revisión de medidores, acometidas, análisis de energía a fin de determinar sobrecargas de energía y vulnerabilidades en el sistema eléctrico interno que pueden incurrir </a:t>
            </a:r>
            <a:r>
              <a:rPr lang="es-ES" sz="1600" dirty="0" smtClean="0">
                <a:latin typeface="Times New Roman" panose="02020603050405020304" pitchFamily="18" charset="0"/>
                <a:cs typeface="Times New Roman" panose="02020603050405020304" pitchFamily="18" charset="0"/>
              </a:rPr>
              <a:t>en </a:t>
            </a:r>
            <a:r>
              <a:rPr lang="es-ES" sz="1600" dirty="0">
                <a:latin typeface="Times New Roman" panose="02020603050405020304" pitchFamily="18" charset="0"/>
                <a:cs typeface="Times New Roman" panose="02020603050405020304" pitchFamily="18" charset="0"/>
              </a:rPr>
              <a:t>un conato o </a:t>
            </a:r>
            <a:r>
              <a:rPr lang="es-ES" sz="1600" dirty="0" smtClean="0">
                <a:latin typeface="Times New Roman" panose="02020603050405020304" pitchFamily="18" charset="0"/>
                <a:cs typeface="Times New Roman" panose="02020603050405020304" pitchFamily="18" charset="0"/>
              </a:rPr>
              <a:t>un </a:t>
            </a:r>
            <a:r>
              <a:rPr lang="es-ES" sz="1600" dirty="0">
                <a:latin typeface="Times New Roman" panose="02020603050405020304" pitchFamily="18" charset="0"/>
                <a:cs typeface="Times New Roman" panose="02020603050405020304" pitchFamily="18" charset="0"/>
              </a:rPr>
              <a:t>incendio propiamente </a:t>
            </a:r>
            <a:r>
              <a:rPr lang="es-ES" sz="1600" dirty="0" smtClean="0">
                <a:latin typeface="Times New Roman" panose="02020603050405020304" pitchFamily="18" charset="0"/>
                <a:cs typeface="Times New Roman" panose="02020603050405020304" pitchFamily="18" charset="0"/>
              </a:rPr>
              <a:t>dicho</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281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8</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74830" y="1405542"/>
            <a:ext cx="7686440" cy="4339650"/>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Objetivos de la Investigación:</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General:</a:t>
            </a:r>
            <a:r>
              <a:rPr lang="es-ES_tradnl"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Crear un manual con normas y procedimientos que permitan reducir los riesgos ante sismos e incendios en las oficinas de Baker Hughes ubicadas en el Edificio la Previsora, Torre A, Quito</a:t>
            </a:r>
            <a:r>
              <a:rPr lang="es-ES" sz="1600" dirty="0" smtClean="0">
                <a:latin typeface="Times New Roman" panose="02020603050405020304" pitchFamily="18" charset="0"/>
                <a:cs typeface="Times New Roman" panose="02020603050405020304" pitchFamily="18" charset="0"/>
              </a:rPr>
              <a:t>.</a:t>
            </a:r>
            <a:endParaRPr lang="es-ES_tradnl"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 sz="1600" b="1" dirty="0" smtClean="0">
                <a:latin typeface="Times New Roman" panose="02020603050405020304" pitchFamily="18" charset="0"/>
                <a:cs typeface="Times New Roman" panose="02020603050405020304" pitchFamily="18" charset="0"/>
              </a:rPr>
              <a:t>Específicos</a:t>
            </a:r>
            <a:r>
              <a:rPr lang="es-ES" sz="1600" dirty="0" smtClean="0">
                <a:latin typeface="Times New Roman" panose="02020603050405020304" pitchFamily="18" charset="0"/>
                <a:cs typeface="Times New Roman" panose="02020603050405020304" pitchFamily="18" charset="0"/>
              </a:rPr>
              <a:t>:</a:t>
            </a:r>
          </a:p>
          <a:p>
            <a:pPr marL="630238" lvl="0" indent="-274638"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Identificar las condiciones de seguridad que tiene el edificio la Previsora y nuestras oficinas de BHI Quito, para enfrentar  sismos e </a:t>
            </a:r>
            <a:r>
              <a:rPr lang="es-ES" sz="1600" dirty="0" smtClean="0">
                <a:latin typeface="Times New Roman" panose="02020603050405020304" pitchFamily="18" charset="0"/>
                <a:cs typeface="Times New Roman" panose="02020603050405020304" pitchFamily="18" charset="0"/>
              </a:rPr>
              <a:t>incendios.</a:t>
            </a:r>
            <a:endParaRPr lang="en-US" sz="16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Comprobar </a:t>
            </a:r>
            <a:r>
              <a:rPr lang="es-ES" sz="1600" dirty="0">
                <a:latin typeface="Times New Roman" panose="02020603050405020304" pitchFamily="18" charset="0"/>
                <a:cs typeface="Times New Roman" panose="02020603050405020304" pitchFamily="18" charset="0"/>
              </a:rPr>
              <a:t>el grado de conocimiento en cuanto a medidas de seguridad que tienen nuestros empleados en las oficinas de Baker Hughes Quito para enfrentar  o reaccionar ante sismos o  </a:t>
            </a:r>
            <a:r>
              <a:rPr lang="es-ES" sz="1600" dirty="0" smtClean="0">
                <a:latin typeface="Times New Roman" panose="02020603050405020304" pitchFamily="18" charset="0"/>
                <a:cs typeface="Times New Roman" panose="02020603050405020304" pitchFamily="18" charset="0"/>
              </a:rPr>
              <a:t>incendios.</a:t>
            </a:r>
            <a:endParaRPr lang="en-US" sz="1600" dirty="0">
              <a:latin typeface="Times New Roman" panose="02020603050405020304" pitchFamily="18" charset="0"/>
              <a:cs typeface="Times New Roman" panose="02020603050405020304" pitchFamily="18" charset="0"/>
            </a:endParaRPr>
          </a:p>
          <a:p>
            <a:pPr marL="630238" lvl="0" indent="-274638"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Realizar </a:t>
            </a:r>
            <a:r>
              <a:rPr lang="es-ES" sz="1600" dirty="0">
                <a:latin typeface="Times New Roman" panose="02020603050405020304" pitchFamily="18" charset="0"/>
                <a:cs typeface="Times New Roman" panose="02020603050405020304" pitchFamily="18" charset="0"/>
              </a:rPr>
              <a:t>un análisis de riesgo, empleando el método MOSLER y método MESERI para conocer el grado de exposición ante sismos e incendios dentro de las oficinas  de BHI Quito y edificio La </a:t>
            </a:r>
            <a:r>
              <a:rPr lang="es-ES" sz="1600" dirty="0" smtClean="0">
                <a:latin typeface="Times New Roman" panose="02020603050405020304" pitchFamily="18" charset="0"/>
                <a:cs typeface="Times New Roman" panose="02020603050405020304" pitchFamily="18" charset="0"/>
              </a:rPr>
              <a:t>Previsora.</a:t>
            </a:r>
            <a:endParaRPr lang="en-US" sz="1600" dirty="0">
              <a:latin typeface="Times New Roman" panose="02020603050405020304" pitchFamily="18" charset="0"/>
              <a:cs typeface="Times New Roman" panose="02020603050405020304" pitchFamily="18" charset="0"/>
            </a:endParaRPr>
          </a:p>
          <a:p>
            <a:pPr marL="630238" indent="-274638" algn="just">
              <a:buFont typeface="Courier New" panose="02070309020205020404" pitchFamily="49" charset="0"/>
              <a:buChar char="o"/>
            </a:pPr>
            <a:r>
              <a:rPr lang="es-ES" sz="1600" dirty="0">
                <a:latin typeface="Times New Roman" panose="02020603050405020304" pitchFamily="18" charset="0"/>
                <a:cs typeface="Times New Roman" panose="02020603050405020304" pitchFamily="18" charset="0"/>
              </a:rPr>
              <a:t>Elaborar un Mapa de riesgos que permita identificar los recursos y las zonas seguras </a:t>
            </a:r>
            <a:r>
              <a:rPr lang="es-ES" sz="1600" dirty="0" smtClean="0">
                <a:latin typeface="Times New Roman" panose="02020603050405020304" pitchFamily="18" charset="0"/>
                <a:cs typeface="Times New Roman" panose="02020603050405020304" pitchFamily="18" charset="0"/>
              </a:rPr>
              <a:t>ante sismos dentro </a:t>
            </a:r>
            <a:r>
              <a:rPr lang="es-ES" sz="1600" dirty="0">
                <a:latin typeface="Times New Roman" panose="02020603050405020304" pitchFamily="18" charset="0"/>
                <a:cs typeface="Times New Roman" panose="02020603050405020304" pitchFamily="18" charset="0"/>
              </a:rPr>
              <a:t>de las Oficinas de BHI.</a:t>
            </a:r>
          </a:p>
        </p:txBody>
      </p:sp>
    </p:spTree>
    <p:extLst>
      <p:ext uri="{BB962C8B-B14F-4D97-AF65-F5344CB8AC3E}">
        <p14:creationId xmlns:p14="http://schemas.microsoft.com/office/powerpoint/2010/main" val="416599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E2EA6C-98FA-4C88-93E2-CDA191425D28}" type="slidenum">
              <a:rPr lang="en-US" smtClean="0"/>
              <a:t>9</a:t>
            </a:fld>
            <a:endParaRPr lang="en-US"/>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8384" y="104437"/>
            <a:ext cx="827264" cy="1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864096" cy="86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74830" y="1405542"/>
            <a:ext cx="7686440" cy="3785652"/>
          </a:xfrm>
          <a:prstGeom prst="rect">
            <a:avLst/>
          </a:prstGeom>
          <a:noFill/>
        </p:spPr>
        <p:txBody>
          <a:bodyPr wrap="square" rtlCol="0">
            <a:spAutoFit/>
          </a:bodyPr>
          <a:lstStyle/>
          <a:p>
            <a:pPr algn="just"/>
            <a:r>
              <a:rPr lang="es-ES" sz="1600" b="1" dirty="0" smtClean="0">
                <a:solidFill>
                  <a:srgbClr val="0000FF"/>
                </a:solidFill>
                <a:latin typeface="Times New Roman" panose="02020603050405020304" pitchFamily="18" charset="0"/>
                <a:cs typeface="Times New Roman" panose="02020603050405020304" pitchFamily="18" charset="0"/>
              </a:rPr>
              <a:t>Variables:</a:t>
            </a:r>
          </a:p>
          <a:p>
            <a:pPr algn="just"/>
            <a:endParaRPr lang="es-ES"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1600" b="1" dirty="0" smtClean="0">
                <a:latin typeface="Times New Roman" panose="02020603050405020304" pitchFamily="18" charset="0"/>
                <a:cs typeface="Times New Roman" panose="02020603050405020304" pitchFamily="18" charset="0"/>
              </a:rPr>
              <a:t>Independiente:</a:t>
            </a:r>
            <a:r>
              <a:rPr lang="es-ES_tradnl" sz="1600" dirty="0" smtClean="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La Seguridad.</a:t>
            </a:r>
          </a:p>
          <a:p>
            <a:pPr marL="630238" indent="-274638" algn="just">
              <a:buFont typeface="Courier New" panose="02070309020205020404" pitchFamily="49" charset="0"/>
              <a:buChar char="o"/>
            </a:pPr>
            <a:r>
              <a:rPr lang="es-ES_tradnl" sz="1600" dirty="0">
                <a:latin typeface="Times New Roman" panose="02020603050405020304" pitchFamily="18" charset="0"/>
                <a:cs typeface="Times New Roman" panose="02020603050405020304" pitchFamily="18" charset="0"/>
              </a:rPr>
              <a:t>Concepto: </a:t>
            </a:r>
            <a:r>
              <a:rPr lang="es-ES" sz="1600" dirty="0">
                <a:latin typeface="Times New Roman" panose="02020603050405020304" pitchFamily="18" charset="0"/>
                <a:cs typeface="Times New Roman" panose="02020603050405020304" pitchFamily="18" charset="0"/>
              </a:rPr>
              <a:t>Es un estado donde los peligros y las condiciones que pueden provocar daños de orden físico, psicológico o material, están controlados para preservar la salud y el bienestar de los individuos y de la comunidad. Es un recurso indispensable para la vida cotidiana, que permite al individuo y a la comunidad realizar sus aspiraciones</a:t>
            </a:r>
            <a:endParaRPr lang="es-ES_tradnl"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s-ES_tradnl" sz="16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es-ES" sz="1600" b="1" dirty="0" smtClean="0">
                <a:latin typeface="Times New Roman" panose="02020603050405020304" pitchFamily="18" charset="0"/>
                <a:cs typeface="Times New Roman" panose="02020603050405020304" pitchFamily="18" charset="0"/>
              </a:rPr>
              <a:t>Dependiente</a:t>
            </a:r>
            <a:r>
              <a:rPr lang="es-ES" sz="1600" dirty="0" smtClean="0">
                <a:latin typeface="Times New Roman" panose="02020603050405020304" pitchFamily="18" charset="0"/>
                <a:cs typeface="Times New Roman" panose="02020603050405020304" pitchFamily="18" charset="0"/>
              </a:rPr>
              <a:t>: Riesgos Naturales y Antrópicos</a:t>
            </a:r>
          </a:p>
          <a:p>
            <a:pPr marL="630238" lvl="0" indent="-274638" algn="just">
              <a:buFont typeface="Courier New" panose="02070309020205020404" pitchFamily="49" charset="0"/>
              <a:buChar char="o"/>
            </a:pPr>
            <a:r>
              <a:rPr lang="es-EC" sz="1600" dirty="0" smtClean="0">
                <a:latin typeface="Times New Roman" panose="02020603050405020304" pitchFamily="18" charset="0"/>
                <a:cs typeface="Times New Roman" panose="02020603050405020304" pitchFamily="18" charset="0"/>
              </a:rPr>
              <a:t>Riesgo: E</a:t>
            </a:r>
            <a:r>
              <a:rPr lang="es-ES" sz="1600" dirty="0" smtClean="0">
                <a:latin typeface="Times New Roman" panose="02020603050405020304" pitchFamily="18" charset="0"/>
                <a:cs typeface="Times New Roman" panose="02020603050405020304" pitchFamily="18" charset="0"/>
              </a:rPr>
              <a:t>s </a:t>
            </a:r>
            <a:r>
              <a:rPr lang="es-ES" sz="1600" dirty="0">
                <a:latin typeface="Times New Roman" panose="02020603050405020304" pitchFamily="18" charset="0"/>
                <a:cs typeface="Times New Roman" panose="02020603050405020304" pitchFamily="18" charset="0"/>
              </a:rPr>
              <a:t> la probabilidad de que un determinado fenómeno natural o antrópico, de una cierta extensión, intensidad y duración, con consecuencias negativas, se produzca sobre un determinado lugar o </a:t>
            </a:r>
            <a:r>
              <a:rPr lang="es-ES" sz="1600" dirty="0" smtClean="0">
                <a:latin typeface="Times New Roman" panose="02020603050405020304" pitchFamily="18" charset="0"/>
                <a:cs typeface="Times New Roman" panose="02020603050405020304" pitchFamily="18" charset="0"/>
              </a:rPr>
              <a:t>bien.</a:t>
            </a:r>
          </a:p>
          <a:p>
            <a:pPr marL="630238" lvl="0" indent="-274638"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R. Natural: Producido por la naturaleza</a:t>
            </a:r>
          </a:p>
          <a:p>
            <a:pPr marL="630238" lvl="0" indent="-274638" algn="just">
              <a:buFont typeface="Courier New" panose="02070309020205020404" pitchFamily="49" charset="0"/>
              <a:buChar char="o"/>
            </a:pPr>
            <a:r>
              <a:rPr lang="es-ES" sz="1600" dirty="0" smtClean="0">
                <a:latin typeface="Times New Roman" panose="02020603050405020304" pitchFamily="18" charset="0"/>
                <a:cs typeface="Times New Roman" panose="02020603050405020304" pitchFamily="18" charset="0"/>
              </a:rPr>
              <a:t>R. Antrópico: Producido por el hombre</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034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7334</Words>
  <Application>Microsoft Office PowerPoint</Application>
  <PresentationFormat>Presentación en pantalla (4:3)</PresentationFormat>
  <Paragraphs>712</Paragraphs>
  <Slides>52</Slides>
  <Notes>52</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Baker Hughes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Ayala, Fernando J</dc:creator>
  <cp:lastModifiedBy>Maquina8</cp:lastModifiedBy>
  <cp:revision>106</cp:revision>
  <dcterms:created xsi:type="dcterms:W3CDTF">2015-05-09T21:29:41Z</dcterms:created>
  <dcterms:modified xsi:type="dcterms:W3CDTF">2015-06-12T19:51:04Z</dcterms:modified>
</cp:coreProperties>
</file>