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8" r:id="rId4"/>
    <p:sldId id="262" r:id="rId5"/>
    <p:sldId id="263" r:id="rId6"/>
    <p:sldId id="257" r:id="rId7"/>
    <p:sldId id="259" r:id="rId8"/>
    <p:sldId id="258" r:id="rId9"/>
    <p:sldId id="260" r:id="rId10"/>
    <p:sldId id="266" r:id="rId11"/>
    <p:sldId id="269" r:id="rId12"/>
    <p:sldId id="270" r:id="rId13"/>
    <p:sldId id="271" r:id="rId14"/>
    <p:sldId id="265" r:id="rId15"/>
    <p:sldId id="272" r:id="rId16"/>
    <p:sldId id="274" r:id="rId17"/>
    <p:sldId id="275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4843"/>
    <a:srgbClr val="6E6A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8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3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 smtClean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Costos</a:t>
            </a:r>
            <a:r>
              <a:rPr lang="en-US" b="1" dirty="0" smtClean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b="1" dirty="0" err="1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entregables</a:t>
            </a:r>
            <a:r>
              <a:rPr lang="en-US" b="1" dirty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b="1" dirty="0" err="1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costrucción</a:t>
            </a:r>
            <a:endParaRPr lang="en-US" b="1" dirty="0">
              <a:solidFill>
                <a:srgbClr val="5148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Cosotos de entregables de la costrucción en miles (USD)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Hoja1!$A$2:$A$12</c:f>
              <c:strCache>
                <c:ptCount val="11"/>
                <c:pt idx="0">
                  <c:v>Acabados</c:v>
                </c:pt>
                <c:pt idx="1">
                  <c:v>Instalaciones Eléctricas y Voz y datos</c:v>
                </c:pt>
                <c:pt idx="2">
                  <c:v>Estrcucturas de hormigón y losas</c:v>
                </c:pt>
                <c:pt idx="3">
                  <c:v>Albañilería</c:v>
                </c:pt>
                <c:pt idx="4">
                  <c:v>Reforzamiento de estructura metálica</c:v>
                </c:pt>
                <c:pt idx="5">
                  <c:v>Ventilación Mecánica</c:v>
                </c:pt>
                <c:pt idx="6">
                  <c:v>Sistema contra incendios</c:v>
                </c:pt>
                <c:pt idx="7">
                  <c:v>Varios</c:v>
                </c:pt>
                <c:pt idx="8">
                  <c:v>Instalaciones de Agua y Desagües</c:v>
                </c:pt>
                <c:pt idx="9">
                  <c:v>Seguridad y Alarmas</c:v>
                </c:pt>
                <c:pt idx="10">
                  <c:v>Trabajos Preliminares</c:v>
                </c:pt>
              </c:strCache>
            </c:strRef>
          </c:cat>
          <c:val>
            <c:numRef>
              <c:f>Hoja1!$B$2:$B$12</c:f>
              <c:numCache>
                <c:formatCode>General</c:formatCode>
                <c:ptCount val="11"/>
                <c:pt idx="0">
                  <c:v>355.74556000000001</c:v>
                </c:pt>
                <c:pt idx="1">
                  <c:v>292.78595000000001</c:v>
                </c:pt>
                <c:pt idx="2">
                  <c:v>213.19370999999998</c:v>
                </c:pt>
                <c:pt idx="3">
                  <c:v>198.46607999999998</c:v>
                </c:pt>
                <c:pt idx="4">
                  <c:v>156.44223000000002</c:v>
                </c:pt>
                <c:pt idx="5">
                  <c:v>150.44223000000002</c:v>
                </c:pt>
                <c:pt idx="6">
                  <c:v>71.476439999999997</c:v>
                </c:pt>
                <c:pt idx="7">
                  <c:v>46.538069999999998</c:v>
                </c:pt>
                <c:pt idx="8">
                  <c:v>39.80133</c:v>
                </c:pt>
                <c:pt idx="9">
                  <c:v>32.295580000000001</c:v>
                </c:pt>
                <c:pt idx="10">
                  <c:v>25.968240000000002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3705856"/>
        <c:axId val="373691168"/>
      </c:barChart>
      <c:catAx>
        <c:axId val="37370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73691168"/>
        <c:crosses val="autoZero"/>
        <c:auto val="1"/>
        <c:lblAlgn val="ctr"/>
        <c:lblOffset val="100"/>
        <c:noMultiLvlLbl val="0"/>
      </c:catAx>
      <c:valAx>
        <c:axId val="37369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73705856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Costo</a:t>
            </a:r>
            <a:r>
              <a:rPr lang="en-US" sz="1600" b="1" dirty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b="1" baseline="0" dirty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baseline="0" dirty="0" err="1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</a:t>
            </a:r>
            <a:r>
              <a:rPr lang="en-US" sz="1600" b="1" baseline="0" dirty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600" b="1" baseline="0" dirty="0" err="1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alcance</a:t>
            </a:r>
            <a:r>
              <a:rPr lang="en-US" sz="1600" b="1" baseline="0" dirty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"</a:t>
            </a:r>
            <a:r>
              <a:rPr lang="en-US" sz="1600" b="1" baseline="0" dirty="0" err="1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Acabados</a:t>
            </a:r>
            <a:r>
              <a:rPr lang="en-US" baseline="0" dirty="0"/>
              <a:t>"</a:t>
            </a:r>
            <a:endParaRPr lang="en-US" dirty="0"/>
          </a:p>
        </c:rich>
      </c:tx>
      <c:layout>
        <c:manualLayout>
          <c:xMode val="edge"/>
          <c:yMode val="edge"/>
          <c:x val="0.19318892900120338"/>
          <c:y val="2.445478630911355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7.5623904412670431E-2"/>
          <c:y val="0.14099751939348007"/>
          <c:w val="0.89790196803016953"/>
          <c:h val="0.72550605838780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Presupuestado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8880866425992781E-2"/>
                  <c:y val="0.32739571449055799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101083032491016E-2"/>
                  <c:y val="-1.0632730960849343E-2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660649819494674E-2"/>
                  <c:y val="-0.39488607005064319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Costo en miles de USD</c:v>
                </c:pt>
                <c:pt idx="1">
                  <c:v>Tiempo en semanas</c:v>
                </c:pt>
                <c:pt idx="2">
                  <c:v>Alcance en porcentaje del total de la obra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355.74556000000001</c:v>
                </c:pt>
                <c:pt idx="1">
                  <c:v>40</c:v>
                </c:pt>
                <c:pt idx="2">
                  <c:v>22.46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Real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3.8507821901323749E-2"/>
                  <c:y val="-3.0321506723774267E-3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880866425992781E-2"/>
                  <c:y val="-0.15024170281586871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8880866425992781E-2"/>
                  <c:y val="-0.14910850242936349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Base"/>
            <c:showLegendKey val="0"/>
            <c:showVal val="1"/>
            <c:showCatName val="1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Costo en miles de USD</c:v>
                </c:pt>
                <c:pt idx="1">
                  <c:v>Tiempo en semanas</c:v>
                </c:pt>
                <c:pt idx="2">
                  <c:v>Alcance en porcentaje del total de la obra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396.99632000000003</c:v>
                </c:pt>
                <c:pt idx="1">
                  <c:v>48</c:v>
                </c:pt>
                <c:pt idx="2">
                  <c:v>23.43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9042352"/>
        <c:axId val="369043440"/>
      </c:barChart>
      <c:catAx>
        <c:axId val="36904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69043440"/>
        <c:crosses val="autoZero"/>
        <c:auto val="1"/>
        <c:lblAlgn val="ctr"/>
        <c:lblOffset val="100"/>
        <c:noMultiLvlLbl val="0"/>
      </c:catAx>
      <c:valAx>
        <c:axId val="36904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6904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Costo vs</a:t>
            </a:r>
            <a:r>
              <a:rPr lang="es-EC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Tiempo Previstos y Reales</a:t>
            </a:r>
            <a:endParaRPr lang="es-EC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605117739868594"/>
          <c:y val="1.39567341242149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Previsto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7"/>
              <c:layout>
                <c:manualLayout>
                  <c:x val="-0.15522107243650046"/>
                  <c:y val="-5.582693649685999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Hoja1!$A$2:$A$21</c:f>
              <c:numCache>
                <c:formatCode>mmm\-yy</c:formatCode>
                <c:ptCount val="20"/>
                <c:pt idx="0">
                  <c:v>41091</c:v>
                </c:pt>
                <c:pt idx="1">
                  <c:v>41122</c:v>
                </c:pt>
                <c:pt idx="2">
                  <c:v>41153</c:v>
                </c:pt>
                <c:pt idx="3">
                  <c:v>41183</c:v>
                </c:pt>
                <c:pt idx="4">
                  <c:v>41214</c:v>
                </c:pt>
                <c:pt idx="5">
                  <c:v>41244</c:v>
                </c:pt>
                <c:pt idx="6">
                  <c:v>41275</c:v>
                </c:pt>
                <c:pt idx="7">
                  <c:v>41306</c:v>
                </c:pt>
                <c:pt idx="8">
                  <c:v>41334</c:v>
                </c:pt>
                <c:pt idx="9">
                  <c:v>41365</c:v>
                </c:pt>
                <c:pt idx="10">
                  <c:v>41395</c:v>
                </c:pt>
                <c:pt idx="11">
                  <c:v>41426</c:v>
                </c:pt>
                <c:pt idx="12">
                  <c:v>41456</c:v>
                </c:pt>
                <c:pt idx="13">
                  <c:v>41487</c:v>
                </c:pt>
                <c:pt idx="14">
                  <c:v>41518</c:v>
                </c:pt>
                <c:pt idx="15">
                  <c:v>41548</c:v>
                </c:pt>
                <c:pt idx="16">
                  <c:v>41579</c:v>
                </c:pt>
                <c:pt idx="17">
                  <c:v>41609</c:v>
                </c:pt>
                <c:pt idx="18">
                  <c:v>41640</c:v>
                </c:pt>
                <c:pt idx="19">
                  <c:v>41671</c:v>
                </c:pt>
              </c:numCache>
            </c:numRef>
          </c:cat>
          <c:val>
            <c:numRef>
              <c:f>Hoja1!$B$2:$B$21</c:f>
              <c:numCache>
                <c:formatCode>0.00</c:formatCode>
                <c:ptCount val="20"/>
                <c:pt idx="0">
                  <c:v>12984.12</c:v>
                </c:pt>
                <c:pt idx="1">
                  <c:v>117881.97424242423</c:v>
                </c:pt>
                <c:pt idx="2">
                  <c:v>160998.05015151514</c:v>
                </c:pt>
                <c:pt idx="3">
                  <c:v>202865.90106060606</c:v>
                </c:pt>
                <c:pt idx="4">
                  <c:v>300162.17458874459</c:v>
                </c:pt>
                <c:pt idx="5">
                  <c:v>438796.54261688312</c:v>
                </c:pt>
                <c:pt idx="6">
                  <c:v>536707.14731168828</c:v>
                </c:pt>
                <c:pt idx="7">
                  <c:v>634617.75200649351</c:v>
                </c:pt>
                <c:pt idx="8">
                  <c:v>750078.68520129868</c:v>
                </c:pt>
                <c:pt idx="9">
                  <c:v>865539.61839610385</c:v>
                </c:pt>
                <c:pt idx="10">
                  <c:v>949612.78959090903</c:v>
                </c:pt>
                <c:pt idx="11">
                  <c:v>1052027.3748333333</c:v>
                </c:pt>
                <c:pt idx="12">
                  <c:v>1136399.5891666666</c:v>
                </c:pt>
                <c:pt idx="13">
                  <c:v>1180048.0401666667</c:v>
                </c:pt>
                <c:pt idx="14">
                  <c:v>1264521.7811666667</c:v>
                </c:pt>
                <c:pt idx="15">
                  <c:v>1364508.2121666668</c:v>
                </c:pt>
                <c:pt idx="16">
                  <c:v>1440669.1631666669</c:v>
                </c:pt>
                <c:pt idx="17">
                  <c:v>1583652.0000000002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9"/>
              <c:layout>
                <c:manualLayout>
                  <c:x val="-7.0555032925682035E-2"/>
                  <c:y val="-6.97836706210746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Hoja1!$A$2:$A$21</c:f>
              <c:numCache>
                <c:formatCode>mmm\-yy</c:formatCode>
                <c:ptCount val="20"/>
                <c:pt idx="0">
                  <c:v>41091</c:v>
                </c:pt>
                <c:pt idx="1">
                  <c:v>41122</c:v>
                </c:pt>
                <c:pt idx="2">
                  <c:v>41153</c:v>
                </c:pt>
                <c:pt idx="3">
                  <c:v>41183</c:v>
                </c:pt>
                <c:pt idx="4">
                  <c:v>41214</c:v>
                </c:pt>
                <c:pt idx="5">
                  <c:v>41244</c:v>
                </c:pt>
                <c:pt idx="6">
                  <c:v>41275</c:v>
                </c:pt>
                <c:pt idx="7">
                  <c:v>41306</c:v>
                </c:pt>
                <c:pt idx="8">
                  <c:v>41334</c:v>
                </c:pt>
                <c:pt idx="9">
                  <c:v>41365</c:v>
                </c:pt>
                <c:pt idx="10">
                  <c:v>41395</c:v>
                </c:pt>
                <c:pt idx="11">
                  <c:v>41426</c:v>
                </c:pt>
                <c:pt idx="12">
                  <c:v>41456</c:v>
                </c:pt>
                <c:pt idx="13">
                  <c:v>41487</c:v>
                </c:pt>
                <c:pt idx="14">
                  <c:v>41518</c:v>
                </c:pt>
                <c:pt idx="15">
                  <c:v>41548</c:v>
                </c:pt>
                <c:pt idx="16">
                  <c:v>41579</c:v>
                </c:pt>
                <c:pt idx="17">
                  <c:v>41609</c:v>
                </c:pt>
                <c:pt idx="18">
                  <c:v>41640</c:v>
                </c:pt>
                <c:pt idx="19">
                  <c:v>41671</c:v>
                </c:pt>
              </c:numCache>
            </c:numRef>
          </c:cat>
          <c:val>
            <c:numRef>
              <c:f>Hoja1!$C$2:$C$21</c:f>
              <c:numCache>
                <c:formatCode>0.00</c:formatCode>
                <c:ptCount val="20"/>
                <c:pt idx="0">
                  <c:v>11892.63</c:v>
                </c:pt>
                <c:pt idx="1">
                  <c:v>108651.41196428571</c:v>
                </c:pt>
                <c:pt idx="2">
                  <c:v>150681.81767857142</c:v>
                </c:pt>
                <c:pt idx="3">
                  <c:v>185707.91767857142</c:v>
                </c:pt>
                <c:pt idx="4">
                  <c:v>273049.76892857143</c:v>
                </c:pt>
                <c:pt idx="5">
                  <c:v>390860.38184523809</c:v>
                </c:pt>
                <c:pt idx="6">
                  <c:v>485289.09184523812</c:v>
                </c:pt>
                <c:pt idx="7">
                  <c:v>579717.80184523808</c:v>
                </c:pt>
                <c:pt idx="8">
                  <c:v>687775.69517857139</c:v>
                </c:pt>
                <c:pt idx="9">
                  <c:v>795833.5885119047</c:v>
                </c:pt>
                <c:pt idx="10">
                  <c:v>903891.48184523801</c:v>
                </c:pt>
                <c:pt idx="11">
                  <c:v>1024316.3597619047</c:v>
                </c:pt>
                <c:pt idx="12">
                  <c:v>1118517.5926785714</c:v>
                </c:pt>
                <c:pt idx="13">
                  <c:v>1158739.0893452379</c:v>
                </c:pt>
                <c:pt idx="14">
                  <c:v>1215570.0617261904</c:v>
                </c:pt>
                <c:pt idx="15">
                  <c:v>1289144.6741071427</c:v>
                </c:pt>
                <c:pt idx="16">
                  <c:v>1361422.1031547617</c:v>
                </c:pt>
                <c:pt idx="17">
                  <c:v>1483673.7484523808</c:v>
                </c:pt>
                <c:pt idx="18">
                  <c:v>1605925.3937499998</c:v>
                </c:pt>
                <c:pt idx="19">
                  <c:v>1694159.5399999998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9048336"/>
        <c:axId val="369042896"/>
      </c:lineChart>
      <c:dateAx>
        <c:axId val="36904833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69042896"/>
        <c:crosses val="autoZero"/>
        <c:auto val="1"/>
        <c:lblOffset val="100"/>
        <c:baseTimeUnit val="months"/>
      </c:dateAx>
      <c:valAx>
        <c:axId val="36904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6904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600" b="1" dirty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Alcance vs</a:t>
            </a:r>
            <a:r>
              <a:rPr lang="es-EC" sz="1600" b="1" baseline="0" dirty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Tiempo Previstos y Reales</a:t>
            </a:r>
            <a:endParaRPr lang="es-EC" sz="1600" b="1" dirty="0">
              <a:solidFill>
                <a:srgbClr val="5148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Previsto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7"/>
              <c:layout>
                <c:manualLayout>
                  <c:x val="-0.15522107243650046"/>
                  <c:y val="-5.582693649685999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Hoja1!$A$2:$A$21</c:f>
              <c:numCache>
                <c:formatCode>mmm\-yy</c:formatCode>
                <c:ptCount val="20"/>
                <c:pt idx="0">
                  <c:v>41091</c:v>
                </c:pt>
                <c:pt idx="1">
                  <c:v>41122</c:v>
                </c:pt>
                <c:pt idx="2">
                  <c:v>41153</c:v>
                </c:pt>
                <c:pt idx="3">
                  <c:v>41183</c:v>
                </c:pt>
                <c:pt idx="4">
                  <c:v>41214</c:v>
                </c:pt>
                <c:pt idx="5">
                  <c:v>41244</c:v>
                </c:pt>
                <c:pt idx="6">
                  <c:v>41275</c:v>
                </c:pt>
                <c:pt idx="7">
                  <c:v>41306</c:v>
                </c:pt>
                <c:pt idx="8">
                  <c:v>41334</c:v>
                </c:pt>
                <c:pt idx="9">
                  <c:v>41365</c:v>
                </c:pt>
                <c:pt idx="10">
                  <c:v>41395</c:v>
                </c:pt>
                <c:pt idx="11">
                  <c:v>41426</c:v>
                </c:pt>
                <c:pt idx="12">
                  <c:v>41456</c:v>
                </c:pt>
                <c:pt idx="13">
                  <c:v>41487</c:v>
                </c:pt>
                <c:pt idx="14">
                  <c:v>41518</c:v>
                </c:pt>
                <c:pt idx="15">
                  <c:v>41548</c:v>
                </c:pt>
                <c:pt idx="16">
                  <c:v>41579</c:v>
                </c:pt>
                <c:pt idx="17">
                  <c:v>41609</c:v>
                </c:pt>
                <c:pt idx="18">
                  <c:v>41640</c:v>
                </c:pt>
                <c:pt idx="19">
                  <c:v>41671</c:v>
                </c:pt>
              </c:numCache>
            </c:numRef>
          </c:cat>
          <c:val>
            <c:numRef>
              <c:f>Hoja1!$B$2:$B$21</c:f>
              <c:numCache>
                <c:formatCode>0.00</c:formatCode>
                <c:ptCount val="20"/>
                <c:pt idx="0">
                  <c:v>0.82</c:v>
                </c:pt>
                <c:pt idx="1">
                  <c:v>7.4440909090909093</c:v>
                </c:pt>
                <c:pt idx="2">
                  <c:v>10.166515151515151</c:v>
                </c:pt>
                <c:pt idx="3">
                  <c:v>12.808939393939394</c:v>
                </c:pt>
                <c:pt idx="4">
                  <c:v>18.952554112554111</c:v>
                </c:pt>
                <c:pt idx="5">
                  <c:v>27.705668831168829</c:v>
                </c:pt>
                <c:pt idx="6">
                  <c:v>33.887116883116882</c:v>
                </c:pt>
                <c:pt idx="7">
                  <c:v>40.068564935064934</c:v>
                </c:pt>
                <c:pt idx="8">
                  <c:v>47.358512987012986</c:v>
                </c:pt>
                <c:pt idx="9">
                  <c:v>54.648461038961038</c:v>
                </c:pt>
                <c:pt idx="10">
                  <c:v>59.956409090909091</c:v>
                </c:pt>
                <c:pt idx="11">
                  <c:v>66.423166666666674</c:v>
                </c:pt>
                <c:pt idx="12">
                  <c:v>71.750833333333347</c:v>
                </c:pt>
                <c:pt idx="13">
                  <c:v>74.506833333333347</c:v>
                </c:pt>
                <c:pt idx="14">
                  <c:v>79.839500000000015</c:v>
                </c:pt>
                <c:pt idx="15">
                  <c:v>86.152166666666687</c:v>
                </c:pt>
                <c:pt idx="16">
                  <c:v>90.961500000000015</c:v>
                </c:pt>
                <c:pt idx="17">
                  <c:v>100.00000000000001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9"/>
              <c:layout>
                <c:manualLayout>
                  <c:x val="-2.8222013170272814E-2"/>
                  <c:y val="-8.374040474528959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Hoja1!$A$2:$A$21</c:f>
              <c:numCache>
                <c:formatCode>mmm\-yy</c:formatCode>
                <c:ptCount val="20"/>
                <c:pt idx="0">
                  <c:v>41091</c:v>
                </c:pt>
                <c:pt idx="1">
                  <c:v>41122</c:v>
                </c:pt>
                <c:pt idx="2">
                  <c:v>41153</c:v>
                </c:pt>
                <c:pt idx="3">
                  <c:v>41183</c:v>
                </c:pt>
                <c:pt idx="4">
                  <c:v>41214</c:v>
                </c:pt>
                <c:pt idx="5">
                  <c:v>41244</c:v>
                </c:pt>
                <c:pt idx="6">
                  <c:v>41275</c:v>
                </c:pt>
                <c:pt idx="7">
                  <c:v>41306</c:v>
                </c:pt>
                <c:pt idx="8">
                  <c:v>41334</c:v>
                </c:pt>
                <c:pt idx="9">
                  <c:v>41365</c:v>
                </c:pt>
                <c:pt idx="10">
                  <c:v>41395</c:v>
                </c:pt>
                <c:pt idx="11">
                  <c:v>41426</c:v>
                </c:pt>
                <c:pt idx="12">
                  <c:v>41456</c:v>
                </c:pt>
                <c:pt idx="13">
                  <c:v>41487</c:v>
                </c:pt>
                <c:pt idx="14">
                  <c:v>41518</c:v>
                </c:pt>
                <c:pt idx="15">
                  <c:v>41548</c:v>
                </c:pt>
                <c:pt idx="16">
                  <c:v>41579</c:v>
                </c:pt>
                <c:pt idx="17">
                  <c:v>41609</c:v>
                </c:pt>
                <c:pt idx="18">
                  <c:v>41640</c:v>
                </c:pt>
                <c:pt idx="19">
                  <c:v>41671</c:v>
                </c:pt>
              </c:numCache>
            </c:numRef>
          </c:cat>
          <c:val>
            <c:numRef>
              <c:f>Hoja1!$C$2:$C$21</c:f>
              <c:numCache>
                <c:formatCode>0.00</c:formatCode>
                <c:ptCount val="20"/>
                <c:pt idx="0">
                  <c:v>0.75</c:v>
                </c:pt>
                <c:pt idx="1">
                  <c:v>6.8591666666666669</c:v>
                </c:pt>
                <c:pt idx="2">
                  <c:v>9.5133333333333336</c:v>
                </c:pt>
                <c:pt idx="3">
                  <c:v>11.7225</c:v>
                </c:pt>
                <c:pt idx="4">
                  <c:v>17.237916666666667</c:v>
                </c:pt>
                <c:pt idx="5">
                  <c:v>24.676666666666666</c:v>
                </c:pt>
                <c:pt idx="6">
                  <c:v>30.637083333333333</c:v>
                </c:pt>
                <c:pt idx="7">
                  <c:v>36.597499999999997</c:v>
                </c:pt>
                <c:pt idx="8">
                  <c:v>43.420416666666661</c:v>
                </c:pt>
                <c:pt idx="9">
                  <c:v>50.243333333333325</c:v>
                </c:pt>
                <c:pt idx="10">
                  <c:v>57.066249999999989</c:v>
                </c:pt>
                <c:pt idx="11">
                  <c:v>64.67083333333332</c:v>
                </c:pt>
                <c:pt idx="12">
                  <c:v>70.619166666666658</c:v>
                </c:pt>
                <c:pt idx="13">
                  <c:v>73.158333333333331</c:v>
                </c:pt>
                <c:pt idx="14">
                  <c:v>76.747500000000002</c:v>
                </c:pt>
                <c:pt idx="15">
                  <c:v>81.391666666666666</c:v>
                </c:pt>
                <c:pt idx="16">
                  <c:v>85.957499999999996</c:v>
                </c:pt>
                <c:pt idx="17">
                  <c:v>93.678333333333327</c:v>
                </c:pt>
                <c:pt idx="18">
                  <c:v>101.39916666666666</c:v>
                </c:pt>
                <c:pt idx="19">
                  <c:v>106.97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9049968"/>
        <c:axId val="369046160"/>
      </c:lineChart>
      <c:dateAx>
        <c:axId val="36904996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69046160"/>
        <c:crosses val="autoZero"/>
        <c:auto val="1"/>
        <c:lblOffset val="100"/>
        <c:baseTimeUnit val="months"/>
      </c:dateAx>
      <c:valAx>
        <c:axId val="36904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6904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600" b="1" dirty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Costos de calidad a </a:t>
            </a:r>
            <a:r>
              <a:rPr lang="es-EC" sz="1600" b="1" dirty="0" smtClean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través </a:t>
            </a:r>
            <a:r>
              <a:rPr lang="es-EC" sz="1600" b="1" dirty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tiempo en el proyecto de apoyo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Costo de calidad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Hoja1!$A$2:$A$21</c:f>
              <c:numCache>
                <c:formatCode>mmm\-yy</c:formatCode>
                <c:ptCount val="20"/>
                <c:pt idx="0">
                  <c:v>41091</c:v>
                </c:pt>
                <c:pt idx="1">
                  <c:v>41122</c:v>
                </c:pt>
                <c:pt idx="2">
                  <c:v>41153</c:v>
                </c:pt>
                <c:pt idx="3">
                  <c:v>41183</c:v>
                </c:pt>
                <c:pt idx="4">
                  <c:v>41214</c:v>
                </c:pt>
                <c:pt idx="5">
                  <c:v>41244</c:v>
                </c:pt>
                <c:pt idx="6">
                  <c:v>41275</c:v>
                </c:pt>
                <c:pt idx="7">
                  <c:v>41306</c:v>
                </c:pt>
                <c:pt idx="8">
                  <c:v>41334</c:v>
                </c:pt>
                <c:pt idx="9">
                  <c:v>41365</c:v>
                </c:pt>
                <c:pt idx="10">
                  <c:v>41395</c:v>
                </c:pt>
                <c:pt idx="11">
                  <c:v>41426</c:v>
                </c:pt>
                <c:pt idx="12">
                  <c:v>41456</c:v>
                </c:pt>
                <c:pt idx="13">
                  <c:v>41487</c:v>
                </c:pt>
                <c:pt idx="14">
                  <c:v>41518</c:v>
                </c:pt>
                <c:pt idx="15">
                  <c:v>41548</c:v>
                </c:pt>
                <c:pt idx="16">
                  <c:v>41579</c:v>
                </c:pt>
                <c:pt idx="17">
                  <c:v>41609</c:v>
                </c:pt>
                <c:pt idx="18">
                  <c:v>41640</c:v>
                </c:pt>
                <c:pt idx="19">
                  <c:v>41671</c:v>
                </c:pt>
              </c:numCache>
            </c:numRef>
          </c:cat>
          <c:val>
            <c:numRef>
              <c:f>Hoja1!$B$2:$B$21</c:f>
              <c:numCache>
                <c:formatCode>0.00</c:formatCode>
                <c:ptCount val="20"/>
                <c:pt idx="0">
                  <c:v>307.79500000000002</c:v>
                </c:pt>
                <c:pt idx="1">
                  <c:v>719.46779761904759</c:v>
                </c:pt>
                <c:pt idx="2">
                  <c:v>191.71904761904761</c:v>
                </c:pt>
                <c:pt idx="3">
                  <c:v>345.1583333333333</c:v>
                </c:pt>
                <c:pt idx="4">
                  <c:v>434.07083333333333</c:v>
                </c:pt>
                <c:pt idx="5">
                  <c:v>566.63083333333338</c:v>
                </c:pt>
                <c:pt idx="6">
                  <c:v>527.53308333333337</c:v>
                </c:pt>
                <c:pt idx="7">
                  <c:v>527.53308333333337</c:v>
                </c:pt>
                <c:pt idx="8">
                  <c:v>542.51041666666674</c:v>
                </c:pt>
                <c:pt idx="9">
                  <c:v>542.51041666666674</c:v>
                </c:pt>
                <c:pt idx="10">
                  <c:v>542.51041666666674</c:v>
                </c:pt>
                <c:pt idx="11">
                  <c:v>629.9041666666667</c:v>
                </c:pt>
                <c:pt idx="12">
                  <c:v>511.6204166666667</c:v>
                </c:pt>
                <c:pt idx="13">
                  <c:v>271.52933333333334</c:v>
                </c:pt>
                <c:pt idx="14">
                  <c:v>291.71904761904761</c:v>
                </c:pt>
                <c:pt idx="15">
                  <c:v>541.04404761904755</c:v>
                </c:pt>
                <c:pt idx="16">
                  <c:v>651.09571428571428</c:v>
                </c:pt>
                <c:pt idx="17">
                  <c:v>946.74546428571432</c:v>
                </c:pt>
                <c:pt idx="18">
                  <c:v>946.74546428571432</c:v>
                </c:pt>
                <c:pt idx="19">
                  <c:v>520.94708333333335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Costo de no calidad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1.4111006585136407E-2"/>
                  <c:y val="-4.4661549197487799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1"/>
              <c:layout>
                <c:manualLayout>
                  <c:x val="4.7036688617121351E-3"/>
                  <c:y val="-3.3496161898115842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cat>
            <c:numRef>
              <c:f>Hoja1!$A$2:$A$21</c:f>
              <c:numCache>
                <c:formatCode>mmm\-yy</c:formatCode>
                <c:ptCount val="20"/>
                <c:pt idx="0">
                  <c:v>41091</c:v>
                </c:pt>
                <c:pt idx="1">
                  <c:v>41122</c:v>
                </c:pt>
                <c:pt idx="2">
                  <c:v>41153</c:v>
                </c:pt>
                <c:pt idx="3">
                  <c:v>41183</c:v>
                </c:pt>
                <c:pt idx="4">
                  <c:v>41214</c:v>
                </c:pt>
                <c:pt idx="5">
                  <c:v>41244</c:v>
                </c:pt>
                <c:pt idx="6">
                  <c:v>41275</c:v>
                </c:pt>
                <c:pt idx="7">
                  <c:v>41306</c:v>
                </c:pt>
                <c:pt idx="8">
                  <c:v>41334</c:v>
                </c:pt>
                <c:pt idx="9">
                  <c:v>41365</c:v>
                </c:pt>
                <c:pt idx="10">
                  <c:v>41395</c:v>
                </c:pt>
                <c:pt idx="11">
                  <c:v>41426</c:v>
                </c:pt>
                <c:pt idx="12">
                  <c:v>41456</c:v>
                </c:pt>
                <c:pt idx="13">
                  <c:v>41487</c:v>
                </c:pt>
                <c:pt idx="14">
                  <c:v>41518</c:v>
                </c:pt>
                <c:pt idx="15">
                  <c:v>41548</c:v>
                </c:pt>
                <c:pt idx="16">
                  <c:v>41579</c:v>
                </c:pt>
                <c:pt idx="17">
                  <c:v>41609</c:v>
                </c:pt>
                <c:pt idx="18">
                  <c:v>41640</c:v>
                </c:pt>
                <c:pt idx="19">
                  <c:v>41671</c:v>
                </c:pt>
              </c:numCache>
            </c:numRef>
          </c:cat>
          <c:val>
            <c:numRef>
              <c:f>Hoja1!$C$2:$C$21</c:f>
              <c:numCache>
                <c:formatCode>0.00</c:formatCode>
                <c:ptCount val="20"/>
                <c:pt idx="0">
                  <c:v>113.39</c:v>
                </c:pt>
                <c:pt idx="1">
                  <c:v>2707.3188095238093</c:v>
                </c:pt>
                <c:pt idx="2">
                  <c:v>1296.8213095238095</c:v>
                </c:pt>
                <c:pt idx="3">
                  <c:v>895.31916666666666</c:v>
                </c:pt>
                <c:pt idx="4">
                  <c:v>2659.2091666666665</c:v>
                </c:pt>
                <c:pt idx="5">
                  <c:v>3605.7241666666664</c:v>
                </c:pt>
                <c:pt idx="6">
                  <c:v>2816.7346666666667</c:v>
                </c:pt>
                <c:pt idx="7">
                  <c:v>2816.7346666666667</c:v>
                </c:pt>
                <c:pt idx="8">
                  <c:v>3284.4450000000002</c:v>
                </c:pt>
                <c:pt idx="9">
                  <c:v>3284.4450000000002</c:v>
                </c:pt>
                <c:pt idx="10">
                  <c:v>3284.4450000000002</c:v>
                </c:pt>
                <c:pt idx="11">
                  <c:v>3635.0375000000004</c:v>
                </c:pt>
                <c:pt idx="12">
                  <c:v>2824.59</c:v>
                </c:pt>
                <c:pt idx="13">
                  <c:v>1152.9463333333333</c:v>
                </c:pt>
                <c:pt idx="14">
                  <c:v>1720.9954761904762</c:v>
                </c:pt>
                <c:pt idx="15">
                  <c:v>2064.6604761904764</c:v>
                </c:pt>
                <c:pt idx="16">
                  <c:v>1908.6721428571429</c:v>
                </c:pt>
                <c:pt idx="17">
                  <c:v>3382.8976428571432</c:v>
                </c:pt>
                <c:pt idx="18">
                  <c:v>3382.8976428571432</c:v>
                </c:pt>
                <c:pt idx="19">
                  <c:v>2603.9358333333334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9047248"/>
        <c:axId val="369047792"/>
      </c:lineChart>
      <c:dateAx>
        <c:axId val="36904724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69047792"/>
        <c:crosses val="autoZero"/>
        <c:auto val="1"/>
        <c:lblOffset val="100"/>
        <c:baseTimeUnit val="months"/>
      </c:dateAx>
      <c:valAx>
        <c:axId val="36904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6904724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0.02278</cdr:x>
      <cdr:y>0.01894</cdr:y>
    </cdr:from>
    <cdr:to>
      <cdr:x>0.07315</cdr:x>
      <cdr:y>0.06709</cdr:y>
    </cdr:to>
    <cdr:sp macro="" textlink="">
      <cdr:nvSpPr>
        <cdr:cNvPr id="2" name="Cuadro de texto 52"/>
        <cdr:cNvSpPr txBox="1"/>
      </cdr:nvSpPr>
      <cdr:spPr>
        <a:xfrm xmlns:a="http://schemas.openxmlformats.org/drawingml/2006/main">
          <a:off x="122987" y="86157"/>
          <a:ext cx="272034" cy="21907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solidFill>
            <a:prstClr val="black"/>
          </a:solidFill>
        </a:ln>
        <a:effectLst xmlns:a="http://schemas.openxmlformats.org/drawingml/2006/main"/>
      </cdr:spPr>
      <cdr:style>
        <a:lnRef xmlns:a="http://schemas.openxmlformats.org/drawingml/2006/main" idx="0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r>
            <a:rPr lang="es-EC"/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0.02278</cdr:x>
      <cdr:y>0.01894</cdr:y>
    </cdr:from>
    <cdr:to>
      <cdr:x>0.07315</cdr:x>
      <cdr:y>0.06709</cdr:y>
    </cdr:to>
    <cdr:sp macro="" textlink="">
      <cdr:nvSpPr>
        <cdr:cNvPr id="2" name="Cuadro de texto 52"/>
        <cdr:cNvSpPr txBox="1"/>
      </cdr:nvSpPr>
      <cdr:spPr>
        <a:xfrm xmlns:a="http://schemas.openxmlformats.org/drawingml/2006/main">
          <a:off x="122987" y="86157"/>
          <a:ext cx="272034" cy="21907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solidFill>
            <a:prstClr val="black"/>
          </a:solidFill>
        </a:ln>
        <a:effectLst xmlns:a="http://schemas.openxmlformats.org/drawingml/2006/main"/>
      </cdr:spPr>
      <cdr:style>
        <a:lnRef xmlns:a="http://schemas.openxmlformats.org/drawingml/2006/main" idx="0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r>
            <a:rPr lang="es-EC"/>
            <a:t>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s-ES"/>
              <a:t>19/05/2015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s-ES"/>
              <a:t>19/05/2015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t>19/05/2015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‹Nº›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t>19/05/2015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t>19/05/2015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t>19/05/2015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‹Nº›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t>19/05/2015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es-ES" sz="1200" b="1" i="1" dirty="0" smtClean="0">
                <a:latin typeface="Arial"/>
                <a:ea typeface="+mn-ea"/>
                <a:cs typeface="Arial"/>
              </a:rPr>
              <a:t>NOTA:</a:t>
            </a:r>
          </a:p>
          <a:p>
            <a:pPr algn="l" defTabSz="914400">
              <a:buNone/>
            </a:pPr>
            <a:r>
              <a:rPr lang="es-ES" sz="1200" b="0" i="1" dirty="0" smtClean="0">
                <a:latin typeface="Arial"/>
                <a:ea typeface="+mn-ea"/>
                <a:cs typeface="Arial"/>
              </a:rPr>
              <a:t>Para cambiar la imagen de esta dispositiva, seleccione la imagen y elimínela. A continuación </a:t>
            </a:r>
            <a:r>
              <a:rPr lang="es-ES" sz="1200" b="0" i="1" noProof="0" dirty="0" smtClean="0">
                <a:latin typeface="Arial"/>
                <a:ea typeface="+mn-ea"/>
                <a:cs typeface="Arial"/>
              </a:rPr>
              <a:t>haga</a:t>
            </a:r>
            <a:r>
              <a:rPr lang="es-ES" sz="1200" b="0" i="1" dirty="0" smtClean="0">
                <a:latin typeface="Arial"/>
                <a:ea typeface="+mn-ea"/>
                <a:cs typeface="Arial"/>
              </a:rPr>
              <a:t> clic en el icono Imágenes en el marcador de posición e inserte su imagen.</a:t>
            </a:r>
            <a:endParaRPr lang="es-ES" sz="1200" b="0" i="1" dirty="0"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t>19/05/2015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‹Nº›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t>19/05/2015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t>19/05/2015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t>19/05/2015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t>19/05/2015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t>19/05/2015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s-ES"/>
              <a:pPr/>
              <a:t>19/05/2015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/>
              <a:pPr/>
              <a:t>‹Nº›</a:t>
            </a:fld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5" Type="http://schemas.openxmlformats.org/officeDocument/2006/relationships/chart" Target="../charts/chart5.xml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package" Target="../embeddings/Hoja_de_c_lculo_de_Microsoft_Excel3.xlsx"/><Relationship Id="rId7" Type="http://schemas.openxmlformats.org/officeDocument/2006/relationships/package" Target="../embeddings/Hoja_de_c_lculo_de_Microsoft_Excel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package" Target="../embeddings/Hoja_de_c_lculo_de_Microsoft_Excel4.xlsx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328004" y="2249132"/>
            <a:ext cx="6392110" cy="2219691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C" sz="2200" b="1" dirty="0">
                <a:solidFill>
                  <a:srgbClr val="6E6A67"/>
                </a:solidFill>
              </a:rPr>
              <a:t>“</a:t>
            </a:r>
            <a:r>
              <a:rPr lang="es-EC" sz="2700" b="1" dirty="0">
                <a:solidFill>
                  <a:srgbClr val="6E6A67"/>
                </a:solidFill>
              </a:rPr>
              <a:t>ESTUDIO DEL CONTROL DE CALIDAD Y DISEÑO DEL PROCESO DE GESTIÓN PARA PROYECTOS DE CONSTRUCCIÓN EN EL ÁREA EDUCATIVA Y MULTIFAMILIAR PARA LA CIUDAD Y PROVINCIA DE LOJA</a:t>
            </a:r>
            <a:r>
              <a:rPr lang="es-EC" sz="2700" b="1" dirty="0"/>
              <a:t>”</a:t>
            </a:r>
            <a:endParaRPr lang="es-EC" sz="2700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3346975" y="4636098"/>
            <a:ext cx="5734050" cy="955565"/>
          </a:xfrm>
        </p:spPr>
        <p:txBody>
          <a:bodyPr>
            <a:normAutofit/>
          </a:bodyPr>
          <a:lstStyle/>
          <a:p>
            <a:r>
              <a:rPr lang="es-ES" dirty="0" smtClean="0"/>
              <a:t>Autor: Ing. Juan Diego Febres E.</a:t>
            </a:r>
          </a:p>
          <a:p>
            <a:endParaRPr lang="es-ES" dirty="0"/>
          </a:p>
          <a:p>
            <a:r>
              <a:rPr lang="es-ES" dirty="0" smtClean="0"/>
              <a:t>Director: Ing. Pablo Vázquez, </a:t>
            </a:r>
            <a:r>
              <a:rPr lang="es-ES" dirty="0" err="1" smtClean="0"/>
              <a:t>Msc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" name="Marcador de posición de imagen 3" descr="Libro abierto en una mesa, estantería de libros borrosa en el fondo" title="Imagen de muestra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sp>
        <p:nvSpPr>
          <p:cNvPr id="5" name="Título 5"/>
          <p:cNvSpPr txBox="1">
            <a:spLocks/>
          </p:cNvSpPr>
          <p:nvPr/>
        </p:nvSpPr>
        <p:spPr>
          <a:xfrm>
            <a:off x="3171824" y="0"/>
            <a:ext cx="9381671" cy="1238253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200" b="1" dirty="0" smtClean="0"/>
              <a:t>“</a:t>
            </a:r>
            <a:r>
              <a:rPr lang="es-EC" sz="2700" b="1" dirty="0" smtClean="0">
                <a:solidFill>
                  <a:schemeClr val="bg1"/>
                </a:solidFill>
              </a:rPr>
              <a:t>UNIVERSIDAD DE LAS Fuerzas ARMADAS - ESPE</a:t>
            </a:r>
            <a:endParaRPr lang="es-EC" sz="2700" dirty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45"/>
            <a:ext cx="1625600" cy="91456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ítulo 5"/>
          <p:cNvSpPr txBox="1">
            <a:spLocks/>
          </p:cNvSpPr>
          <p:nvPr/>
        </p:nvSpPr>
        <p:spPr>
          <a:xfrm>
            <a:off x="2844800" y="1086330"/>
            <a:ext cx="4136263" cy="1300191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b="1" dirty="0" smtClean="0"/>
              <a:t>MAESTRIA EN ADMINISTRACIÓN de la construcción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1692" y="76200"/>
            <a:ext cx="11521440" cy="10969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S" sz="4400" b="1" noProof="1"/>
              <a:t>Análisis de Resultados del Proyecto de Estudio </a:t>
            </a:r>
            <a:endParaRPr lang="es-ES" sz="4400" b="0" i="0" dirty="0">
              <a:solidFill>
                <a:srgbClr val="514843"/>
              </a:solidFill>
              <a:latin typeface="Plantagenet Cherokee"/>
            </a:endParaRPr>
          </a:p>
        </p:txBody>
      </p:sp>
      <p:sp>
        <p:nvSpPr>
          <p:cNvPr id="13" name="Rectángulo 12"/>
          <p:cNvSpPr/>
          <p:nvPr/>
        </p:nvSpPr>
        <p:spPr>
          <a:xfrm rot="16200000">
            <a:off x="2937613" y="3444049"/>
            <a:ext cx="52723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1" dirty="0" smtClean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c</a:t>
            </a:r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osto total de calidad, 22.30 </a:t>
            </a:r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costos de calidad, mientras que </a:t>
            </a:r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77.70% son de no calidad, y juntos representa un 3,85% del monto real de ejecución.</a:t>
            </a:r>
            <a:endParaRPr lang="es-EC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48640" y="1585619"/>
            <a:ext cx="1036644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218903"/>
              </p:ext>
            </p:extLst>
          </p:nvPr>
        </p:nvGraphicFramePr>
        <p:xfrm>
          <a:off x="548640" y="1585620"/>
          <a:ext cx="4332849" cy="523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Hoja de cálculo" r:id="rId3" imgW="4724640" imgH="6401014" progId="Excel.Sheet.12">
                  <p:embed/>
                </p:oleObj>
              </mc:Choice>
              <mc:Fallback>
                <p:oleObj name="Hoja de cálculo" r:id="rId3" imgW="4724640" imgH="6401014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1585620"/>
                        <a:ext cx="4332849" cy="5239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714949939"/>
              </p:ext>
            </p:extLst>
          </p:nvPr>
        </p:nvGraphicFramePr>
        <p:xfrm>
          <a:off x="6473092" y="1585619"/>
          <a:ext cx="5400040" cy="4944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8224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0560" y="0"/>
            <a:ext cx="11521440" cy="10969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S" sz="4400" b="1" noProof="1" smtClean="0"/>
              <a:t>Propuesta de Sistema de Getión de Calidad</a:t>
            </a:r>
            <a:endParaRPr lang="es-ES" sz="4400" b="0" i="0" dirty="0">
              <a:solidFill>
                <a:srgbClr val="514843"/>
              </a:solidFill>
              <a:latin typeface="Plantagenet Cherokee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48640" y="1585619"/>
            <a:ext cx="1036644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85899" y="1343026"/>
            <a:ext cx="13337557" cy="47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452081"/>
              </p:ext>
            </p:extLst>
          </p:nvPr>
        </p:nvGraphicFramePr>
        <p:xfrm>
          <a:off x="1485899" y="1680562"/>
          <a:ext cx="9315450" cy="4845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Hoja de cálculo" r:id="rId3" imgW="8067840" imgH="4581561" progId="Excel.Sheet.12">
                  <p:embed/>
                </p:oleObj>
              </mc:Choice>
              <mc:Fallback>
                <p:oleObj name="Hoja de cálculo" r:id="rId3" imgW="8067840" imgH="4581561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899" y="1680562"/>
                        <a:ext cx="9315450" cy="48452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532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0560" y="0"/>
            <a:ext cx="11521440" cy="10969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S" sz="4400" b="1" noProof="1" smtClean="0"/>
              <a:t>Propuesta de Sistema de Getión de Calidad</a:t>
            </a:r>
            <a:endParaRPr lang="es-ES" sz="4400" b="0" i="0" dirty="0">
              <a:solidFill>
                <a:srgbClr val="514843"/>
              </a:solidFill>
              <a:latin typeface="Plantagenet Cherokee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48640" y="1585619"/>
            <a:ext cx="1036644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85899" y="1343026"/>
            <a:ext cx="13337557" cy="47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1" y="1512772"/>
            <a:ext cx="5244464" cy="519979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280" y="1512772"/>
            <a:ext cx="5262027" cy="20977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057" y="3797258"/>
            <a:ext cx="36290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7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925" y="76200"/>
            <a:ext cx="10542657" cy="1096962"/>
          </a:xfrm>
        </p:spPr>
        <p:txBody>
          <a:bodyPr>
            <a:noAutofit/>
          </a:bodyPr>
          <a:lstStyle/>
          <a:p>
            <a:r>
              <a:rPr lang="es-ES" sz="4400" b="1" noProof="1"/>
              <a:t>Propuesta de Sistema de Getión de Calidad</a:t>
            </a:r>
            <a:endParaRPr lang="es-ES" sz="4400" noProof="1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1681162"/>
            <a:ext cx="5429250" cy="5038725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04155"/>
            <a:ext cx="4684782" cy="21574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529388" y="3838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113" y="3838575"/>
            <a:ext cx="5295900" cy="281940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52412" y="1342607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6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Funcionamiento de los procesos de valor de la propuesta</a:t>
            </a:r>
            <a:endParaRPr lang="es-ES" sz="16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4800" b="1" noProof="1" smtClean="0"/>
              <a:t>Conclusiones</a:t>
            </a:r>
            <a:endParaRPr lang="es-EC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9989" y="1600199"/>
            <a:ext cx="5445252" cy="51006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C" b="1" dirty="0" smtClean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Generales </a:t>
            </a:r>
          </a:p>
          <a:p>
            <a:pPr algn="just"/>
            <a:r>
              <a:rPr lang="es-EC" b="1" dirty="0" smtClean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Influencia de los sistemas de gestión de calidad sobre los proyectos de construcción</a:t>
            </a:r>
          </a:p>
          <a:p>
            <a:pPr marL="0" indent="0">
              <a:buNone/>
            </a:pPr>
            <a:endParaRPr lang="es-EC" b="1" dirty="0" smtClean="0">
              <a:solidFill>
                <a:srgbClr val="5148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C" b="1" dirty="0" smtClean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</a:p>
          <a:p>
            <a:pPr algn="just"/>
            <a:r>
              <a:rPr lang="es-EC" b="1" dirty="0" smtClean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costos de no calidad de un proyecto de construcción pueden ser determinantes</a:t>
            </a:r>
          </a:p>
          <a:p>
            <a:pPr algn="just"/>
            <a:r>
              <a:rPr lang="es-EC" b="1" dirty="0" smtClean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no conformidades siempre conllevan costos y por ende deben ser medidas y registradas (busca de la mejora continua)</a:t>
            </a:r>
          </a:p>
          <a:p>
            <a:pPr algn="just"/>
            <a:r>
              <a:rPr lang="es-EC" b="1" dirty="0" smtClean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 críticas a controlar: Costo, tiempo y alcance (presupuesto, cronograma, fallos)</a:t>
            </a:r>
          </a:p>
          <a:p>
            <a:endParaRPr lang="es-EC" dirty="0"/>
          </a:p>
        </p:txBody>
      </p:sp>
      <p:sp>
        <p:nvSpPr>
          <p:cNvPr id="5" name="AutoShape 2" descr="data:image/jpeg;base64,/9j/4AAQSkZJRgABAQAAAQABAAD/2wCEAAkGBxQSEhQUEhQVFRUUGBYXGBcXFxgXHBoYHRcXFhYcGhcbHSggGB4lGxUUJDEhJSorLi8vHCAzODMsNygtLisBCgoKDg0OGxAQGy0kICYsLCwsNy8sLCw0LzQsLCwsLCwsLCwsLCwsLCwsLCwsLCwsLCwsLCwsLCwsLCwsLCwsLP/AABEIAOYA2wMBEQACEQEDEQH/xAAcAAEAAgMBAQEAAAAAAAAAAAAABQYDBAcCAQj/xAA/EAABAwEGAwUFBgUDBQEAAAABAAIDEQQFEiExQQZRYRMiMnGBQlKRobEHFCNictEzgpLB8BVD4RZTorLSNP/EABoBAQADAQEBAAAAAAAAAAAAAAABAwQCBQb/xAA1EQACAQIEAwYGAgIBBQAAAAAAAQIDEQQSITETQWEiUXGBofAFMpGxwdEU4ULxIxUzUmJy/9oADAMBAAIRAxEAPwDuCAIAgCAIAgCAIAgCAIAgCAIAgCAIAgCAIAgCAIDxNM1gq9waObiAPiUBHy8Q2Vutph8u0aT8AVW61NbyX1KXiKS0cl9TUl4ysTdZxnyZI4fENouf5FPvOf5VH/yJmy2lkrA+NzXsdo5pqD6q1NNXRemmroyqSQgCAIAgCAIAgCAIAgCAIAgCAIAgCAIAgCAID4TTM6BAULiX7SY4yYrGBPJoX/7TfUfxPSg67LNVxMY7GSti4wWmpzu8LXNaX47RI6Z+1fC39LdGrBOrKe55lSvOpua1ptYj3qeQXMYXOIU7kXab0JIJrns3ocvkfku+Hcs4N1odG+xG83OktMNHhmFsoxAgB1cJpXmKf0rZhbq6bub8FmSabujrK1m4IAgCAIAgCAIAgCAIAgCAIAgCAIAgCAIAgI2/79gscfaTvwjRrRm5x5NbufkN6LmU1FXZxOcYK7OOcScXWm8SWisNn9wHUfnd7Z/Lp56rz62Ib09+Z5eIxTenp+yMigDW+63cnUrJq2YtZPU0bVeVe7HkOfNWqFty6NO25pxMLzRoqSplJRV2TKSiry2LFw3EI3ujYDLPLkwAZYmgkNrXnWp0A3yqsVeNTEOKitPXXmediIVcW4KK0v568/odc4I4cfY4nGeTtbRMQ6Vwya2nhjjGzG1OZzJJJ1oPeoUIUY5YKx9NhsNTw8MsFb3zLIrjQEAQBAEAQBAEAQBAEAQBAEAQBAEAQBAEBB8ScQtszcLRjmI7rNh1edh01PzFFavGn4meviY0l1OW2y7pbXKZbQ8vcfg0e60aNHT6leZUrtu541bEyk7vc1rwEcIzplt/mpVUU2yiCcmVa3Wx0pzyGwWqMVE2wioowwWdziABmVEpqKuxOpGKuy02K6zGAxgLpXkN7uZJPst661OgFdqlefnlXmkvI8niTxNRKK8F+WdW4L4SZYm430daHijnDRo1wM6aVPtHoAB72HoKlHqfT4XDKjHrzLOtBqCAIAgCAIAgCAIAgCAIAgCAIAgCAIAgCAgeI+IBACyMgynXcM6nmeQ9T1zYjEKnotzHisUqXZj832KO0mRxJJJJq5xzJ9V5M5Pd7nh1JveWrI++b4bGCxm2RI58h167LiMG9Wcwg3qym2hxkNXeg5LQtDSrRWh5EWgAqToEcubDlzZZ7quwQtxOFZHU0FSK5AADMuNaUHPmvMq1pVpZY7fc8evXlXmoQ25dTpvCHDfYDtpQO2cMhr2bT7IO7j7R9BkKn6DBYRUI3fzPf9H1Hw/ArDwu/me/6LMtp6IQBAEAQBAEAQBAEAQBAEAQBAEAQBAEAQFe4p4hEA7OM1lcPPAOZ68h6nrnr1+GrLcyYnEqkrLcoLcT3Zkkk1JOfmSV5Mpc2eJOdtWa19XoImljDnuRz5Dr9FxCOZ3ZXCLk7spss5calaEjUonjGVNkTZFouC68A7STxHMA7DmvKxWIzvLHY8XG4rO8kdjpHCNw0paJRnrG0+yPfI94jQbDqcvX+G4LhriTWr26f2e78I+HcGPFqLtPbov2W1ese4EAQBAEAQBAEAQBAEAQBAEAQBAEAQBAEBDcS34LMzKhlf4G8ubj0HzPqRTXrKnHqZ8RXVKPXkc0lmLnFziXOcaknUkryW23dnhyk5O7PlttnYtwg98jvH3R+6p+Z3KPmd+RVLSS81PoFcnYvi7GExUU3OsxLcP3XiPavGQ8IO/XyWLFYi3Yj5nn43FW/wCOPmdE4UuXtndrIPw2nIH23D6tB+Jy2Kv+GYLO+LPZbdevl9zR8H+H8R8ea0W3V9/gvv4F8X0J9UEAQBAEAQBAEAQBAEAQBAEAQBAEAQBAEBoX3erLLC6WQ5N0G7nHwtHU/udlzOagrs4qTUI5mcntl5vtD3SPNXO+AGwHQLyKknKWZnhVZucs0jy6URNxnNxyYOvPyCok76GeTzO31IOZ5cczXcnmdyhBjwqbk3Ml32LtpKewzNx+gVVarw49XsU4ivwYdXsXi47qNokDB3WNoXEey3YDqdB6nZZsHhXiKluXP31Mnw/ByxVWz2Wsn75s6VBC1jQ1oAa0AADYL6yMVFWWx9vGKilGKske1J0EAQBAEAQBAEAQBAEAQBAEAQBAEAQBAfCaaoDhfHvFBttpow/gQkiP8x0dJ66Dp5lebXq5npseTia+eVlsjXuyWupoAKk9FkkzDN2FsmMjq6DQDkNgqii5r9mpuTcxytNWsYKveaNH1J6AZpmSTk9kTmSTlLZFouyw4AyKMYnEgdXOO/8AmgXmvPXqWW72PHfExNayWr0Xv7nUrluwWeIMGbtXO5u39Ngvq8Lh40KagvPqz7fB4WOGpKnHz6s31oNQQBAEAQBAEAQBAEAQBAEAQBAEAQBAEAQHO/tZ4n7KP7pEfxJhWQj2Yjlh83ZjyrzCy4mpZZVzMWMq2WRczj5lpkNeSwqJ5qjcn7HFhbh31f8Aq5eQWecvfvvMtSXP3b+zZoqyo8vIAJOQGZPRFroiUruyNq5YKVleO+8ZA+yzUDzOp9FmxNS/YWy9WY8ZVzPJHZer/rkdH4HumjfvDxm4UiHJh1d5u26fqK9j4ZhOHHiS3fov7Pe+D4HhQ4s12nt0X9ltXqnthAEAQBAEAQBAEAQBAEAQBAfKoD6gCAIAgCAjOI76jsdnknk0YMhu5xya0eZ+GZ2XM5KKuzic1CN2fmy9b1knlfLIavkcXOP9hyAFAByAXnNOTuzymnJ5pGa57Oa9oda0Z+rd3k0fNVVJLb6++pTWkvl+v68/sWGIBoAWRu7uYJNt3PReosLGrapQXBp8LaFw5u1a3yHiPoN11Zpabv3f8ImzUdN36Lm/wv6LPwddptk2E17NlHSnmK5M83EH0DuinCYRVKl3svdjvA4FVat5Lsr3Y6+BTIaBfQn1J9QBAEAQBAEAQBAEAQBAat53jFZ43SzvbHG3Vzj8ANyTsBmVDaWrIbSV2cq4j+2BxJZYowB/3ZRUnq2MZDzcT5BUyqvkZ5V2/lKHbuJ7ZaTSS0TPJ9kOLR/Qyjfkqm3zZS5S3bNeO5pHGpLWH8xqflX5qmVWC6meVemupYLqntNnp2dqeKbDFT/2VbxC5fcqeKXK/wBS53V9oMzKCZrZRzHdd+y6jjJLfU7h8Qkt9S4XVxjZZ6DtOzcfZk7ufIO8J8garZTxNOfOxvpYulU0vZ9SwLQaggOC/azxT97tPYxn8CzkjLR8mj3dQPCPU7rHVqZnZHn16uaVlsij2eIvcGjffkNyfIKiTsrlEnZXLRZIxQECgAo0dOfmdSsc3yPPqS1sbK4KzxNLgaXnbIDm46Dy3PQKUruxKWZ2ICCV0kjWsBc5zg1o3c5x+rnH6DZaeGbOFpbm/aR+ieEbiFiszIsi896R3vPOvoMgOgC9OjTVOOVHsUKKpQUUTStLggCAIAgCAIAgCAIAgCA4T9vVvmdao4hURRRh4HN7i6rutAABy73NUVJa2M1WV5ZTn9xNMziHA0bqR9FnrSyIy4ifDWjLXBCGijQGjpqfM7rBKcpbnmTqSluZQuCs+1UEH2qAISTVx8SWiy07J+Jg1ifUtp+Xdvp6gq+liZ0/A0UcXUpabr39Cf4p+0dhsJ7DEy0S9yh9gU7zw4ZOyyB1qdBSi3vFRlDs7npvGRnDs7nGsCz3MlyUuuy5dXZn9Ow9dfKnNVVJlNWfv39CaCzGQ+jPJCCBv+24n4GnusqPN3tn+3oea00YWV3zNmHp2WZ8/a/Ze/sV4ZxvdbZB3YyWQg7vpR7/AEBoOpPJb6ELvMenhqd3mZ2RajaEAQBAEAQBAEAQBAEAQBAV/i3hOG3s7/dkaKNeOWtCNxVV1KebxKatJT15nILXw0+wyGKRuEuJcHahw0qDvt1C8nEqSl2keJi1OM+0jC+Mjy5jMLOncyppnmqkk+oBVAfUABUA8ywh2uVfEKVDutNndR61Up2CbRFSXeQ7So/zJXKdzRGomSlniwjqcyeqqk7solK7Mq5OTDeFq7GIv9p3dZ5kZn0FfkuoQzyty5ndOHEnl5bv31K7cl2vtVoigj8Urg0b0GrnHoGgk+S9BRu7HqRi27I/UF03cyzQxwxCjI2ho/uT1JqT1K3xSSsj0oxUVZG2pOggCAIAgCAIAgCAIAgCAIAgNa8LvinZgmjbI3WjgDnzHI9QuZRUlZo5lCMlaSuU+9Ps6Yaussroj7j6yMPSp7w9S7yWSpgYS+XQwVfhtOfy6FHvq4prMfx4iwaCRvejP8w8PkaHovPqUKlLfY8yrhqtH5lp796kURRVlJ8QH2iA9AKAfQEB9woQfaID62Mk0G6N2Ddir8R23HLhb4I+6Op9o+p+gW7D08sLvdnpYWllhd7vX9HU/sP4cwxvtsg70lY4q7MB77vVwp/Kea20oW1PRoQt2jqqvNAQBAEAQBAEAQBAEAQBAEAQBAEAQHmRgcCHAEHIgioI6jdAUPijgFpBksYwnUw+yf0H2T+XTlRefiMGn2qf0PLxWAT7VPfuOd4NehoQdQRqCNivMueQ9NGfQ1SRc+4UFz6GoD7RQD6gMF42rsYXP9o9xn6jv6CpXdOGeaj9SylT4lRR5bsrNxXQ612iKzs8Urg2vIavd6NDj6L1I6ux7MdXY/UdhsjIY2RRjCyNrWNHIAUH0WtKxuSsrGdSSEAQBAEAQBAEAQBAEAQBAEAQBAEBDXhxRZYHYZpWxnbEQK7ZVOlViWOpuTjFN200VzO8TC7WpqT8WxGQsjIyjEpe6mAtJLe6a7EZnqFlxPxGaSdFX1s7p791tCmri2vkRzji22ttFrrE2NjsNcYfVs+Q0AFMQzGtTTnRUVKjqU+JKNnzt+TFiI8VZmtSJM+Vaaaj/NVStTzsutjX/wBTHJd8NnfCYbeOdCFGTS5Dp6XPZti5sc5TxJeObWgZuIAXahdXO407psheJ7aHSiMHuxZebz4j9B6LZhoWhm7zdg6eWGZ7v7Fu+yxj7OJbYLP2xp2cf4jWZVrK4YsqZNFa7EblRPGwo1MvP7fRM0xrKnLYv10faNDLjMkb4mMHfeQHNadhiaTiJ2AzOytji5qoozSs+69/o+RdHFPNaS0LNZ78gkYHsfia4VBDXZj4KyfxHDwbTlr4P9FjxVJc/uSDTUVGhWxNSV0Xp3V0fVJIQBAEAQBAEAQBAEAQBAad6W8QsxFpdnSgpU90uyr+krNisRwIKTV9bFVarw43sUS+vtHe2MltjkY11WiSV2EA6ZtaCR60rss0sUq0XTVrtcn/AEjPLEZ04pepoWbiG1uGJscE45Q2g4vg8D4LyJU4LRznHxX6Zifi0fGy2a2yUe2WG0RilDWOQDfMZPbnoa61pmuHGrQjdNOL81/Rz2oeBjtfCkTIqMdmHEkyOo1zXUD2HABhBoCCBUEApHGzcry9PR6+7Diu+pgg4cgx4h2s7aEYSxgHQmSjakbO16qXjKmW2ifn9vaHFZp31dBgAexhbHkKF5eQepOxyGpzXMKud67/AEMtSN9Sp3hBQ1bk123I7hbYTEJ8ma8mdNahSnY6TsZRKeRXNjix8hkEeOZ2ZYCW1945N+ZXVnNqC5nVnNqmuZWrHE+aVsbKufI4AdXOOp+q9KbjCDb2R6ztGPgdpfdLeyhge6aKCJoa5gblIRu6RhJoTUkL56OIalKaScnz7vBGHic+ZHXjdEs1aGFllhqWMixyZZ59mwBznnz+OddFLEU4Lm5Pduy9XyO4zS8SOdZKMAcXtjFKOtcro25e5A04z6kq9VLy01f/AKq/1k9Dq+v6Np3FVoiDBBa3vaKAVibFFh2wucQ40VkFK1ndeEpN/RaHacu9rzZa7P8AabBFE3EXTvJGLs60BpnRz6VFRlvmrsFUq080at3rdXd39y6hWlFNSuy53PfsVpa10RJDhUVp6g55EclppY2FSo6Vmn1/2aKeIjOWVJkotheEAQBAEAQBAEBintDWZvcG10rv5c1XUrQpK83Y5lOMFeTK5xFfBo0wuJwh+JoOAuyGENJoK1FM6DNeNjcbCraNKTXfa6MGIrqVlBs5ZxNe7rS5rZhJC5msZPatNc6kscDoNQDlyShBwTknmvzej9blUU99zTs5ido2zE6VjtM0DvUS91dSzrnLzSl9g7+0bdi4a7U5MkiFCccnYTM8scTmlVTxeRbp+GaL9boh1LFnuy6oozWzxtaaUMrsTieeAOJpX4Lz6lec9Ju/QolNyJWOytBqe+73nZn02HoqLs4sZ8aixJitDGva5jhVrgQR0KlXTugcyvayOge6N9aey7mNnDqP3XpU5KSuitw7iOqu2iuwCgETxDadIxtm7z5ei2YWGmZm3B0/835Fm+yW6A6V9qeMo6sj/WR3j6NNP5ln+J1rRVNc9WW4iemU6p2y8WxkNaezsca0o73m913xC6V0LGjaLNRwe+Nk+EUDyxvaNHQkZ/JWRm7WTt9iU2iEsXDbsRkjnikJPimg7RwPmX5H0C2SxcWssoteDsvsW8RNbEjLcc8oLZrY8sORbHG2MU5b1HmqViKcHeFNX6tsjOlsjLYb0sth/BjkcHAkkNxvdXKtcIPTJdWxNSXFWnW9iVxG8yJq5+M2SytjbKakirXsLDh1ce80E5A6LXSr4qnJOpLs312fqi+nWqqSzPQu0U7XeFwPkQV7kKsKnyST8GelGcZbO5kVh0EAQBAEBhtdpbGx0jq4WNLjTPICpyXM5qEXJ8iJOyuU/iK94rREHDE1sRMmMOFcgailDsV4OLxvHtTjHnz/AF/Z51bEcTspHMHONukfLLLFEG0a0TEjLM0DcTdN3bk/Cyyw8VGCb77FfyKyMguqNv8Av2E+Zd/Z654s3/jP35DM+5mSz3ex7msa673lxoADKSdzQB2eVVzKpKKu1NfT9EOVu8uENkY0CKNobE3MtG5JrT+59F5kpyk80ndmZtt6m5jXFgeTIpsSeDMlhYxvtVF1lFiIvu2QvYWyjENuYPMHYq6lTkndHSp3KHA0OeWAncjmR+/T/mm6adkyqvBx1R9sttjINCWk6V8R9dGDrUny1XMqUl19+pVOlNdfsvy/sR7rqfI8MAqXfADmeQWiNZJXNdKqmuydLuOBtnhZEzRo15k5uJ8zVeZWk6k3JiXad2SrJSqGjmxma9RYixkDlzYWNW0Rlp7RmvtN94fv1XS10ZFiA4qspDBNC4NxGrnOmmbrTDga12HnktuEmnLJJX7tF63LqbvoyiyMLyT+I5xObvFX1qT8V6yajpojSWO6JbPAGuFodFLTvF0DXgHejjGHU9VirKrUbWVNf/VvzYqkpPkXfh29GSGM/eGSljg5xjbgJAdUdwuqNgf8CxZODVjOcGkmuu3XQrjaE02joFlvGOQ0a7Pkcj/yvoaGMo1naD1PVp14VNIs21qLQgCAICu8UcQRwHsXtr2jDUu8OEktIIGZ0WDG4mVJZYxvdc/epnr1XHRK5R7yhb2JFngbOHuAc3GAKa5lztiBlVeFTlepecsvkeam82rsQguWY6WGwt/XV30qtPHprepNnWZd7MNpsDoh+KbthPIRB5+BaCV1Gan8qm/MlSvtc0eHgTbWPaO0ZU/iMiMbM2FtaAUbrTVW4hpUHHZ9178yZ/LY6EN+v7Af2XjGY8OeurAxPlUpEmvJKV0kSaNocSrFY6RB3hZ3uyC0QkkWJkS65pCfD68ldxYkuzM1n4VkJ72GiiWJicPKWa7LkEYp8VknWzHOdbIlY4KKlyuRcztC5IMrVBB7aoB7UAj7fBWzPaGxu1o2XweLKtfl6K2k7VE9fLcmO5QZrBMx1XMlg6xtkcz+pjy0ei9hVabVk1Lxav6o0pp9TwJnnJtuHUGSZp+Bjp811aPOn6Rf5Fl3G9cV4w2aYPla5zhX8RsrXjPInCAK6nXPoqq9KpVhaL8rWInFyWh1W55mQyGR+I5UBqKAHXL/AJWLA4mFGd5J+X6Iw9WMJXaLdZp2yND2GrTofkvpadSNSKlHZnqRkpK6Mi7OggCApHG17WftexmiBc0A9oRWgOdGkZheT8QqyvkjFeL/AAY8TN/KkQNpJliw2SVsZBGYbWg3GHaq8aFoSvVjcwbPtEf/ANNSP/jWyd3RncHwOJX/AMuK+SCXqTnXJHn/AKKs25lPm/8AYJ/Pq9PoTxZGK28O2GFodMXNFaAumkGeoAAdmctAuoYnETdofZBTm9iWsN7QzHDHIHGlaZg08jms9ShUgryRW4tG05iquQeDGpuDGYlNyTG+IKbgxdiOS6uTc+iJRcXMrWKCDIwLlkNGcNUEI+hqEnoNQHsBQD7RQDSk7C1xvjxNkboQ12YIORy0oRkVcuJRkpWsdaxdyKsvBbGYqTzgmlC1wYRrXQUNcttlonj5S3ivudur0PU3Dto9i14xynibJ/5H9lysTT5w+jsQpruMMVhtcTgfutjkodWNDXeeYbRdOpQmvmkvUm8XzZaZIGOIL603oaZetQsdOST1V0cRdnqXK5Z4nRAQnus7tDqDrmd9V9VhKlOdNcPZaanr0ZRlHsm+tJaEAQFY44FljjEtohEjnOEbXAZg0c4VcCDSjSseMcYwzZU3siivZRva7KfZL2szWhrXBgGxDh8TuvnZUqjd2jzHCTPd8X5DZg0yuIxAloA1ApXM0A1GpSjh51XaJEYOWxD/AOvWqf8A/NZ8Lf8AuS5CnPOg+GJaP49Gn/3JXfcvf6OskVuyFvCZriBabS+0OrlFAO7XlipQ/wAoqtVOLSvTgorve/vxO0u5Hp1qkszcUdnhs1Rl2hLpXD1q7+oAKFCFV2lJy8NF78BZS3dycuO/T2Rda3sZU9yuTnNprgGdK6Gmay18Os9qSb7/APZXKGvZJiw22OdpdE4OANDqKHyIqstSnOm7SVjhprczOauSDC8KUSecCm4PoYlweg1QD0GoQZmBcsg9YUuSeg1QDQvK+IYAe0eKtFSxubvht5miup0KlTZfo6UG9inXjxdLK8Nhe2EVyzBJ6uPIVBoPmvTp4KEI3ksz97F0aaW57tVwWqoliETzqJLO4MLupb3Weoz6rmGJorsSuuj1/sKcdn6khYuKJoO7bYpAB/uYC34nwH0PxVM8JTqa0ZLw96nLpp/Kyy3ffEE1OzkaSfZOTv6TmViqUKlP5kVOLW5vqog132aJzwZHFo3LSK/Aq+jKOa0726HdNq/a2LrclijijAhJc1/fxE1rUAV+AC+nw1KnTh/x7PU9elCMY9k31oLAgCA1LzuyK0MwTMD2g4gDsaEVHoT8VzOEZq0kQ4p7lA4ouuwWOSMYHNee+M3ubStBlmNR8l5OPpqKUaa1ZjxEbK0UaEl+2V1MTgaGoqwmh5jLIryVQqrYx8ORBcayWh5a1jJXQloPca51XGviDQTkKZEUWzBcKKbk1m6nVNI0Ye3ijLooG2VlO9LJ4z0qQXE8gGj0Vr4U5WlJzfctv16kuzeruR933ZLaXlzSSBm6aTJo66mp9SRzCuqVoUlZ+SR05KJntUMArFA37zK6uKV4q0e8WtOVB7505lcRdT56jyrkl79CE3u9DJddokjhd2cghjrV8xFXPdTJsTT0/ckaCKsYymsyu+S5LqxJJvUk7lvx0cP4znyyvdWOMd55bQZn3QTU57Z6Kivh1KfYSSW75HEoXehYbvdK5lZmtY4nwtNaDYE8/LJYqignaDuitpcjaDVWQRV4cQQQuwucS4ahorTzOQr0WmnhalRXS0OlBs3LBeMUzC+N1QNRShHmFVUpTpu0kQ4tM+3XeMdoaXRkkA0NRQ6A6eqVaMqTtIOLW54uW+Y7TiwBzSwirXUBz3yJ3BCmvh5UrX5iUGiLfxf2c7o5o8LQ4tqCSehpTMEZ0GfmtCwOampQd2dKlpdHq+bbaIXC0xPE1mIFWilGjKpqBWmXi1B1y0ijClNcKatLv9+2TFJ6Pcyy2KzXiztGHBKKd4UDmnYPHtDl8iFCnVwssr1XoLyhoRUk77K0QW2FssBPdeGimuVDs7oaHkSr1GFZ56MrS7vfvodfNrF6maz3Q4Ay3baKjeJx+RJ36PHqFzKv/hiY+fv8fQhyW00bVk4uwu7K2ROifvkaHmcOdR1aXBcSwWZZqMrr371sQ6fOJtWrhmyWhokjozFmHxEAHrhzac+lVXDFVqTyvXo/dyFUktGTDLPGIxFiq1oDRV1TloandZnKTlmONb3Ny6uEopW4hOTsQ1rcjy1K9nDYSnXhmzPr0N1KjGcb3LpYrMIo2RtqQxoaCdchTNevTgoRUVy0N0Y5VYzLskIAgCAhb94Xs9sc10zXEtGEFrnNyrXYqqpRhU1kjiUFLcq/EPBdhs0LpndoA0t1c52ZcAMt8ysuIoQhTcorXlqU1aajFtEO7iWzj2nHyaf7rwf41Q8/hSNG8sN4sMcDyx0ZD++3unVtMnV31VtJvDSzSV76HSWTVmrZ+DbQ5oZNaAI2+wzE7euWKgB9CrZY6mnmhHXvYdSPJEjaH2GwxuiNKvGFzR3pH1FKE6jXKtOioiq+Ilm7vJI4WebuUu23Vhb2pY+GOtGCR2KR24o2gDRTd2Y6r06dbM8ieZ87bf2XqXIyiGeysbKJBG6Q5MpV7hricToPy0Ou2ijNTrScLXS58vIi6lodGiqWgkUNBUdaZrxHa+hmI/iK2mGB7m+I0a3zOVfQVPor8NTVSok9jqCuyJ4TuSN0XaysbI55NMYDqNBpodya5+S0YyvJTyRdkjuc2nZGnYoxZrw7NmTHnDT8rhUD0dp0Vs3xcNme6Jfajcz8Iv7O0zQnQ4qebHED/wASfgucYs9GNT3qRU1SZjvImxW0Sj+HJUkDkf4g+NHeZU0rYihke69r9ErtRseuMrO1ssU9A9kgAcNnUzHxaTn0CjBSbjKns1t78RTeliHsN/fdZHCJ5dET/DloCR1oTn+YeoWmeH4sFn+bvR24Zlqb74hX7zYCWluckPtNG5a322flHpyVSbS4Vfbk/ezOb8pEkeNInw0kixucKOblgI51NcjyoVT/ANPmp9mWnqc8Jp6EJdNmkleZLEHRubnhqcFK6MlIp5sdUdRotNWcYLLW1Xr5r8ncmlpIuzmsfE2O3dg6SlXN9mtciMXTdeVdxk5UbpFOqd4m4exdGYw6PDSgDS3LlQdFX208zTI1TubUHAWJocLQCCAQRHt/UvehgIzipKWj6HoRw6aumWXhq4/ujHtx48TsVcOGmVKalbcPh+Cmr3uaKVPIrEwtBYEAQBAEAQGhfd0x2qJ0UuLC6lcJociHD5gLicFNWZEoqSsyvx/ZvYRq2Q+cjv7FVLDU1yOOFEiL3u6zXa7Exjh2ndy71aZjxHzXn/EcOnCOXTUzYmnorEJaOMGjwx+rnAfID+68xYTvZkVHvZguC2RTzyPMMTZSAcbW947GrjqaU+C6rQnCCV3YmpFxitdDa4kuU2lrcLwxzCSKjEDXWoBBGmq5w2I4Td1e5xCeXc1ru4bLZRLaZe2kGbRSgyzBoSS6mZ5DWm67qYq8MtONkS56Wiix0WIqIbiuwulgIjFXNIcG86agdaErVhKqp1E5bHdN2epWLm4s7BnYuZiLa0BdgcKmtC0iupK31sGqss6f5LZUr6ny5p+3tnayvYwA4jicG1yo1ranPb4dVNePDoZIJsSVo2RucS2KWz2j7zE0lpIcSAXYXUocQGeEjfz0VWFqwqU+FMiDUlZkbe/Ef3wMYGDE017hL3E0pQACo+avo4ZUG5ZvwdRp5Sy227JH3eyMtJlY1pDcq1Hs8q4ahYIVoxxLlybK1JKZscIWF7IC2eHAcRpiDCXNIBzoTuTqucZUjKpmg7kVHrozXm4MaJQ+GZ8I1wsAJafyOPhHQgj0yXUcdLJlmk/H8kqrpqrnq8LHY4ZqugD3uAcTWoBrr2Z7tTqSKarmFStKFlKy98yYuTW5K2e+4CKVLOhb/wDNVTKjM5dNkjZeGYrdWUTOFO53MJGWedR+YL1MBhVUpvNdO/6NeHo5o6n2X7OPdtH9Udfo4LW/h65SLnhupcrosfYwxxVxdm0NqBStN6bLdShkgo9xfGOVJG2uzoIAgCAIAgCAIAgIu+bggtWHtml2E1FHFudKZ0Oa4nTjP5kcyipbmOycL2SLwQRjrhBPxKRpwjsgopciv8bXYI2tmiaAYjiyGrdHA9KfRZcbSU6T6FNeGaJTo57ZaTSFjyDuxuEf1n915dLBt7RMsKF9kZJuDraykpoC3vUBJdXz5rb/AApZWX8B2JC774Y9lZCGObk4HKvUDX0GYXiVKEoysjBKk09DTtvEQGUTanYuH0YNfX4KyGGbep3Gl3mjZ71bJWO2RB4PvxjEBXdtMx5ZjrorqlCdN9jRncqbjtoZp+DrKQJWSOZHUE0diYRXMd4EiulAQuY42suy1dnCqS2aMt58QOrSEGgOZw4iR1FDhHz8tFFHC5t9SYUrma7+ImO8Ywn3m5j1Go+arnh2tjmVLuJG2Xg1jAWkPc7JoHez0rl9NzlzVUKTlKzOIwbZG/6Jb2Vka1xxHEcLs/5gcj8160sDLKtEzY6DseYL+kYcMzM+RBY76U+Sw1MLl6FEqVi58P3DDPF2s8YcZCXCudG6NAPkAvZwWGiqKUle+ptoUlk1Mtr4Csj/AAh8Z/K4/R1QrpYOk+R26EGSfDlxtscbo2vLw5xdVwAOgG3krKNFUlZHcIKCsiWVx2EAQBAEAQBAEAQBAEAQBAfHMByIB880B8YwDQAeQogD2AihQFMvjgISy42SCMO8YAqT1GwKyVcJGpLNt3lM6Kk7k1c/C1ns47rAXbudmT6lXU6MIfKjuMFHYX9wzDaWUc0AjRwyIPQqalOM1ZkygpLUpEHAlp7TA4jsq17Svp4Pepvp9F5/8GWffQzfx3foX26eH4YGYWsB5k5knmTuvQp0owVoo0xgoqyI6/OCrPaKuaOzf7zcviND6riph4VN0cypxkaPDfBJglxzOa/D4KAj1IO/+eVNHBqE8zd+44hRyu7LoAtpea1ru+KUUkjY8cnAFcuKkrNENJ7maKINAa0AAZADYKUrbEpWPakBAEAQBAEAQBAEAQBAEAQBAEAQBAEAQBAEAQBAEAQBAE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887" y="2319337"/>
            <a:ext cx="3133726" cy="329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9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C" sz="4800" b="1" dirty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4800" b="1" dirty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800" b="1" noProof="1" smtClean="0"/>
              <a:t>Conclusiones</a:t>
            </a:r>
            <a:endParaRPr lang="es-EC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9988" y="1600199"/>
            <a:ext cx="5479349" cy="525780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C" b="1" dirty="0" smtClean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específicos:</a:t>
            </a:r>
          </a:p>
          <a:p>
            <a:pPr algn="just"/>
            <a:r>
              <a:rPr lang="es-EC" b="1" dirty="0" smtClean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sistema de gestión de calidad parciales e intuitivos no garantizan uniformidad en los resultados</a:t>
            </a:r>
          </a:p>
          <a:p>
            <a:pPr algn="just"/>
            <a:r>
              <a:rPr lang="es-EC" b="1" dirty="0" smtClean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sistemas de gestión de calidad completos o totales garantizan resultados balanceados y esperados; con miras en la mejora continua.</a:t>
            </a:r>
          </a:p>
          <a:p>
            <a:pPr marL="0" indent="0" algn="just">
              <a:buNone/>
            </a:pPr>
            <a:r>
              <a:rPr lang="es-EC" b="1" dirty="0" smtClean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</a:p>
          <a:p>
            <a:pPr algn="just"/>
            <a:r>
              <a:rPr lang="es-EC" b="1" dirty="0" smtClean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reducción </a:t>
            </a:r>
            <a:r>
              <a:rPr lang="es-EC" b="1" smtClean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C" b="1" smtClean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67% </a:t>
            </a:r>
            <a:r>
              <a:rPr lang="es-EC" b="1" dirty="0" smtClean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las no conformidades hubiese bastado para generar un ahorro de 2% del presupuesto general del proyecto</a:t>
            </a:r>
          </a:p>
          <a:p>
            <a:pPr algn="just"/>
            <a:r>
              <a:rPr lang="es-EC" b="1" dirty="0" smtClean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Facilitar el cumplimiento de lo programado vs lo ejecutado es un trabajo que se realiza a través del sistema de gestión de calidad</a:t>
            </a:r>
          </a:p>
          <a:p>
            <a:endParaRPr lang="es-EC" b="1" dirty="0" smtClean="0">
              <a:solidFill>
                <a:srgbClr val="5148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543675" y="114299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6543675" y="1371599"/>
            <a:ext cx="5532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Cuadro de relación entre proyectos y sus costos</a:t>
            </a:r>
            <a:endParaRPr lang="es-EC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203703" y="1320657"/>
            <a:ext cx="9907887" cy="32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427151"/>
              </p:ext>
            </p:extLst>
          </p:nvPr>
        </p:nvGraphicFramePr>
        <p:xfrm>
          <a:off x="7203704" y="1777857"/>
          <a:ext cx="4295998" cy="4922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Hoja de cálculo" r:id="rId3" imgW="5143680" imgH="6276993" progId="Excel.Sheet.12">
                  <p:embed/>
                </p:oleObj>
              </mc:Choice>
              <mc:Fallback>
                <p:oleObj name="Hoja de cálculo" r:id="rId3" imgW="5143680" imgH="6276993" progId="Excel.Shee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3704" y="1777857"/>
                        <a:ext cx="4295998" cy="49229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313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C" sz="4800" b="1" dirty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4800" b="1" dirty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800" b="1" noProof="1" smtClean="0"/>
              <a:t>Recomendaciones</a:t>
            </a:r>
            <a:endParaRPr lang="es-EC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9988" y="1600199"/>
            <a:ext cx="5479349" cy="5257801"/>
          </a:xfrm>
        </p:spPr>
        <p:txBody>
          <a:bodyPr>
            <a:normAutofit/>
          </a:bodyPr>
          <a:lstStyle/>
          <a:p>
            <a:pPr algn="just"/>
            <a:r>
              <a:rPr lang="es-EC" b="1" dirty="0" smtClean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control de calidad no debe ser realizado únicamente al terminar el entregable si no durante el proceso de su ejecución y al mismo proceso.</a:t>
            </a:r>
          </a:p>
          <a:p>
            <a:pPr algn="just"/>
            <a:r>
              <a:rPr lang="es-EC" b="1" dirty="0" smtClean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sistemas de gestión de calidad trabajan mejor en conjunto a un sistema de gestión global del proyecto.</a:t>
            </a:r>
          </a:p>
          <a:p>
            <a:pPr algn="just"/>
            <a:r>
              <a:rPr lang="es-EC" b="1" dirty="0" smtClean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difusión de la información acerca del funcionamiento del sistema de gestión de calidad es fundamental entre todos los actores del proyecto, al igual que la retroalimentación.</a:t>
            </a:r>
          </a:p>
          <a:p>
            <a:pPr algn="just"/>
            <a:r>
              <a:rPr lang="es-EC" b="1" dirty="0" smtClean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costos de mantener un sistema de gestión de calidad se amortizan fácilmente con los beneficios obtenidos de su aplicación.</a:t>
            </a:r>
          </a:p>
          <a:p>
            <a:endParaRPr lang="es-EC" b="1" dirty="0" smtClean="0">
              <a:solidFill>
                <a:srgbClr val="5148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543675" y="114299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203703" y="1320657"/>
            <a:ext cx="9907887" cy="32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438398"/>
            <a:ext cx="3176590" cy="317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90924" y="3371856"/>
            <a:ext cx="10071099" cy="1684150"/>
          </a:xfrm>
        </p:spPr>
        <p:txBody>
          <a:bodyPr>
            <a:normAutofit/>
          </a:bodyPr>
          <a:lstStyle/>
          <a:p>
            <a:r>
              <a:rPr lang="es-ES" sz="9600" noProof="1" smtClean="0"/>
              <a:t>GRACIAS</a:t>
            </a:r>
            <a:endParaRPr lang="es-ES" sz="9600" noProof="1"/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43185" y="0"/>
            <a:ext cx="5063672" cy="1175658"/>
          </a:xfrm>
        </p:spPr>
        <p:txBody>
          <a:bodyPr>
            <a:normAutofit/>
          </a:bodyPr>
          <a:lstStyle/>
          <a:p>
            <a:r>
              <a:rPr lang="es-ES" sz="4800" b="1" noProof="1" smtClean="0">
                <a:solidFill>
                  <a:schemeClr val="bg1"/>
                </a:solidFill>
              </a:rPr>
              <a:t>INTRODUCCIÓN</a:t>
            </a:r>
            <a:endParaRPr lang="es-ES" sz="4800" b="1" noProof="1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04" y="1338130"/>
            <a:ext cx="5008527" cy="3770899"/>
          </a:xfrm>
          <a:prstGeom prst="rect">
            <a:avLst/>
          </a:prstGeom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8360230" y="1644779"/>
            <a:ext cx="3614056" cy="34642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noProof="1" smtClean="0">
              <a:solidFill>
                <a:srgbClr val="51484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noProof="1" smtClean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Necesidad de subsistir como industria </a:t>
            </a:r>
          </a:p>
          <a:p>
            <a:endParaRPr lang="es-ES" noProof="1" smtClean="0">
              <a:solidFill>
                <a:srgbClr val="5148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noProof="1">
              <a:solidFill>
                <a:srgbClr val="5148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noProof="1">
              <a:solidFill>
                <a:srgbClr val="5148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noProof="1" smtClean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Mejorar radicalmente la calidad de sus productos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noProof="1">
              <a:solidFill>
                <a:srgbClr val="5148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noProof="1" smtClean="0">
              <a:solidFill>
                <a:srgbClr val="5148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noProof="1" smtClean="0">
              <a:solidFill>
                <a:srgbClr val="5148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noProof="1" smtClean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Normas ISO 1946 </a:t>
            </a:r>
            <a:endParaRPr lang="es-ES" noProof="1">
              <a:solidFill>
                <a:srgbClr val="5148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001611" y="5256987"/>
            <a:ext cx="3201311" cy="4354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noProof="1" smtClean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Empire State Building, 1930</a:t>
            </a:r>
            <a:endParaRPr lang="es-ES" noProof="1">
              <a:solidFill>
                <a:srgbClr val="5148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241" y="2152985"/>
            <a:ext cx="308776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es-ES" sz="1600" dirty="0">
                <a:solidFill>
                  <a:srgbClr val="51484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“Cuando soplan vientos de cambio, unos buscan refugios y se ponen a salvo y otros construyen molinos y se hacen ricos”. Claus </a:t>
            </a:r>
            <a:r>
              <a:rPr lang="es-ES" sz="1600" dirty="0" err="1">
                <a:solidFill>
                  <a:srgbClr val="51484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Möller</a:t>
            </a:r>
            <a:r>
              <a:rPr lang="es-ES" sz="1600" dirty="0">
                <a:solidFill>
                  <a:srgbClr val="51484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alemán experto en </a:t>
            </a:r>
            <a:r>
              <a:rPr lang="es-ES" sz="1600" i="1" dirty="0" err="1">
                <a:solidFill>
                  <a:srgbClr val="51484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management</a:t>
            </a:r>
            <a:r>
              <a:rPr lang="es-ES" sz="1600" dirty="0">
                <a:solidFill>
                  <a:srgbClr val="51484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y calidad. </a:t>
            </a:r>
            <a:r>
              <a:rPr lang="es-EC" sz="1600" dirty="0">
                <a:solidFill>
                  <a:srgbClr val="51484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Fundador de TMI </a:t>
            </a:r>
            <a:r>
              <a:rPr lang="es-EC" sz="1600" dirty="0" err="1">
                <a:solidFill>
                  <a:srgbClr val="51484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World</a:t>
            </a:r>
            <a:endParaRPr lang="es-EC" sz="1600" dirty="0">
              <a:solidFill>
                <a:srgbClr val="51484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5769" y="76200"/>
            <a:ext cx="9980682" cy="1096962"/>
          </a:xfrm>
        </p:spPr>
        <p:txBody>
          <a:bodyPr>
            <a:normAutofit/>
          </a:bodyPr>
          <a:lstStyle/>
          <a:p>
            <a:pPr algn="ctr"/>
            <a:r>
              <a:rPr lang="es-ES" sz="4800" b="1" noProof="1">
                <a:solidFill>
                  <a:srgbClr val="514843"/>
                </a:solidFill>
              </a:rPr>
              <a:t>INTRODUCCIÓN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462348" y="1076259"/>
            <a:ext cx="5073477" cy="2695706"/>
          </a:xfrm>
        </p:spPr>
        <p:txBody>
          <a:bodyPr>
            <a:normAutofit lnSpcReduction="10000"/>
          </a:bodyPr>
          <a:lstStyle/>
          <a:p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Distribución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mundial del empleo en la industria de la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construcción</a:t>
            </a:r>
          </a:p>
          <a:p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6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600" noProof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600" noProof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noProof="1" smtClean="0"/>
              <a:t>Año 2000: 7% del empleo mundial en la esta industria</a:t>
            </a:r>
            <a:endParaRPr lang="es-ES" sz="1600" noProof="1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75763630"/>
              </p:ext>
            </p:extLst>
          </p:nvPr>
        </p:nvGraphicFramePr>
        <p:xfrm>
          <a:off x="462348" y="1771136"/>
          <a:ext cx="4934464" cy="17245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6436"/>
                <a:gridCol w="987007"/>
                <a:gridCol w="987007"/>
                <a:gridCol w="987007"/>
                <a:gridCol w="987007"/>
              </a:tblGrid>
              <a:tr h="2005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No. De países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467" marR="61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Región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467" marR="61467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Empleo en miles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467" marR="61467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102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467" marR="61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467" marR="61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Países de Ingresos altos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467" marR="61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Países de Ingresos Bajos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467" marR="61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Total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467" marR="61467" marT="0" marB="0"/>
                </a:tc>
              </a:tr>
              <a:tr h="136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467" marR="61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África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467" marR="61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467" marR="61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1.867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467" marR="61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467" marR="61467" marT="0" marB="0"/>
                </a:tc>
              </a:tr>
              <a:tr h="136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23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467" marR="61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América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467" marR="61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9.275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467" marR="61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10.917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467" marR="61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467" marR="61467" marT="0" marB="0"/>
                </a:tc>
              </a:tr>
              <a:tr h="136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467" marR="61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Asia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467" marR="61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7.258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467" marR="61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60.727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467" marR="61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467" marR="61467" marT="0" marB="0"/>
                </a:tc>
              </a:tr>
              <a:tr h="136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467" marR="61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Oceanía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467" marR="61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685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467" marR="61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467" marR="61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467" marR="61467" marT="0" marB="0"/>
                </a:tc>
              </a:tr>
              <a:tr h="136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34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467" marR="61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Europa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467" marR="61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11.820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467" marR="61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8.978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467" marR="61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467" marR="61467" marT="0" marB="0"/>
                </a:tc>
              </a:tr>
              <a:tr h="136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467" marR="61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Total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467" marR="61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29.038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467" marR="61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82.489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467" marR="61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111.527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467" marR="61467" marT="0" marB="0"/>
                </a:tc>
              </a:tr>
              <a:tr h="1367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467" marR="61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% del Total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467" marR="61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26%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467" marR="61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74%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467" marR="61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467" marR="61467" marT="0" marB="0"/>
                </a:tc>
              </a:tr>
            </a:tbl>
          </a:graphicData>
        </a:graphic>
      </p:graphicFrame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4427620" y="3913308"/>
            <a:ext cx="1427747" cy="2696795"/>
          </a:xfrm>
        </p:spPr>
        <p:txBody>
          <a:bodyPr>
            <a:normAutofit/>
          </a:bodyPr>
          <a:lstStyle/>
          <a:p>
            <a:r>
              <a:rPr lang="es-ES" sz="1600" noProof="1" smtClean="0">
                <a:latin typeface="Arial" panose="020B0604020202020204" pitchFamily="34" charset="0"/>
                <a:cs typeface="Arial" panose="020B0604020202020204" pitchFamily="34" charset="0"/>
              </a:rPr>
              <a:t>El crecimiento de PIB por industria alcanza 8,6% mas que en 2012 y aportó al PIB general 0,9% Siendo así el sector con mas aporte</a:t>
            </a:r>
            <a:endParaRPr lang="es-ES" sz="16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13" y="3847069"/>
            <a:ext cx="3255433" cy="292855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Marcador de posición de texto 4"/>
          <p:cNvSpPr txBox="1">
            <a:spLocks/>
          </p:cNvSpPr>
          <p:nvPr/>
        </p:nvSpPr>
        <p:spPr>
          <a:xfrm>
            <a:off x="6368716" y="1345007"/>
            <a:ext cx="4686462" cy="751704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noProof="1" smtClean="0">
                <a:latin typeface="Arial" panose="020B0604020202020204" pitchFamily="34" charset="0"/>
                <a:cs typeface="Arial" panose="020B0604020202020204" pitchFamily="34" charset="0"/>
              </a:rPr>
              <a:t>Para 2010 el 14% de toda la actividad económica pertene al sector de la construcción</a:t>
            </a:r>
            <a:endParaRPr lang="es-ES" sz="16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759762" y="6267276"/>
            <a:ext cx="4570482" cy="5083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es-EC" sz="1600" dirty="0">
                <a:solidFill>
                  <a:srgbClr val="51484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Fuente: Censo Nacional Económico 2010, INEC</a:t>
            </a:r>
            <a:endParaRPr lang="es-EC" sz="1600" dirty="0">
              <a:solidFill>
                <a:srgbClr val="514843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539" y="2096711"/>
            <a:ext cx="3922077" cy="438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noProof="1" smtClean="0"/>
              <a:t> </a:t>
            </a:r>
            <a:r>
              <a:rPr lang="es-ES" sz="4800" b="1" noProof="1"/>
              <a:t>Análisis </a:t>
            </a:r>
            <a:r>
              <a:rPr lang="es-ES" sz="4800" b="1" noProof="1" smtClean="0"/>
              <a:t>Proyecto de Estudio </a:t>
            </a:r>
            <a:endParaRPr lang="es-ES" sz="4800" b="1" noProof="1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76" y="1665128"/>
            <a:ext cx="2460500" cy="1570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C:\Users\juandiego\Dropbox\Edificio 7\FOTOS\estado inicio obra\P11105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401" y="1665128"/>
            <a:ext cx="2256922" cy="15704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6190549" y="3869224"/>
            <a:ext cx="4444626" cy="997794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Presupuesto referencial: 1´583.652,00 USD</a:t>
            </a:r>
          </a:p>
          <a:p>
            <a:r>
              <a:rPr lang="es-ES" sz="16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Tiempo Programado: 18 meses</a:t>
            </a:r>
          </a:p>
          <a:p>
            <a:r>
              <a:rPr lang="es-ES" sz="16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Area: 4129 m2    Ubicación: Ciudad de Loja</a:t>
            </a:r>
            <a:endParaRPr lang="es-ES" sz="16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400" noProof="1" smtClean="0"/>
          </a:p>
          <a:p>
            <a:pPr algn="ctr"/>
            <a:endParaRPr lang="es-ES" sz="1400" noProof="1" smtClean="0"/>
          </a:p>
          <a:p>
            <a:pPr algn="ctr"/>
            <a:endParaRPr lang="es-ES" sz="1400" noProof="1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96178" y="1742066"/>
            <a:ext cx="3470911" cy="4855681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noProof="1" smtClean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Influencia del control de calidad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noProof="1" smtClean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 un proceso y sistema de gestión de calidad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noProof="1" smtClean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Determinación Costos de Calidad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noProof="1" smtClean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Comparación de datos con base histórica 2009-2014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b="1" noProof="1">
              <a:solidFill>
                <a:srgbClr val="5148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b="1" noProof="1" smtClean="0">
              <a:solidFill>
                <a:srgbClr val="5148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b="1" noProof="1">
              <a:solidFill>
                <a:srgbClr val="5148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b="1" noProof="1" smtClean="0">
              <a:solidFill>
                <a:srgbClr val="5148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b="1" noProof="1">
              <a:solidFill>
                <a:srgbClr val="5148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b="1" noProof="1" smtClean="0">
              <a:solidFill>
                <a:srgbClr val="5148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600" b="1" noProof="1" smtClean="0">
              <a:solidFill>
                <a:srgbClr val="5148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noProof="1" smtClean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Ahorro del 2% del presupuesto referencial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noProof="1" smtClean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Facilitar el Cumpliemiento de lo programado respecto a lo ejecutado</a:t>
            </a:r>
          </a:p>
          <a:p>
            <a:pPr algn="ctr"/>
            <a:endParaRPr lang="es-ES" sz="1400" noProof="1" smtClean="0"/>
          </a:p>
          <a:p>
            <a:pPr algn="ctr"/>
            <a:endParaRPr lang="es-ES" sz="1400" noProof="1"/>
          </a:p>
        </p:txBody>
      </p:sp>
      <p:pic>
        <p:nvPicPr>
          <p:cNvPr id="8" name="Imagen 7" descr="C:\Users\juandiego\AppData\Local\Microsoft\Windows\INetCache\Content.Word\P11306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162" y="4595965"/>
            <a:ext cx="240030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C:\Users\juandiego\AppData\Local\Microsoft\Windows\INetCache\Content.Word\P113060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847" y="4617570"/>
            <a:ext cx="240030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999" y="1652103"/>
            <a:ext cx="2208743" cy="1583466"/>
          </a:xfrm>
          <a:prstGeom prst="rect">
            <a:avLst/>
          </a:prstGeom>
        </p:spPr>
      </p:pic>
      <p:pic>
        <p:nvPicPr>
          <p:cNvPr id="11" name="Imagen 10" descr="C:\Users\juandiego\AppData\Local\Microsoft\Windows\INetCache\Content.Word\P1130589 (1)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533" y="4617570"/>
            <a:ext cx="2400300" cy="1800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s-ES" sz="4800" b="1" noProof="1"/>
              <a:t>Análisis Proyecto de Estudio </a:t>
            </a:r>
            <a:endParaRPr lang="es-ES" sz="4800" b="1" i="0" dirty="0">
              <a:solidFill>
                <a:srgbClr val="514843"/>
              </a:solidFill>
              <a:latin typeface="Plantagenet Cherokee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15" y="1563540"/>
            <a:ext cx="3734168" cy="316874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603" y="1563539"/>
            <a:ext cx="3719367" cy="31687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9891" y="1563540"/>
            <a:ext cx="3761716" cy="502014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088648" y="1244596"/>
            <a:ext cx="60131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>
                <a:solidFill>
                  <a:srgbClr val="51484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Comparativo con un sistema de gestión de </a:t>
            </a:r>
            <a:r>
              <a:rPr lang="es-ES" sz="1600" b="1" dirty="0" smtClean="0">
                <a:solidFill>
                  <a:srgbClr val="51484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calidad PMBOK </a:t>
            </a:r>
            <a:endParaRPr lang="es-EC" sz="1600" b="1" dirty="0">
              <a:solidFill>
                <a:srgbClr val="5148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 descr="C:\Users\juandiego\Dropbox\Edificio 7\FOTOS\2013\Abril 13 Importantes\P106094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5" y="4930775"/>
            <a:ext cx="2516016" cy="1856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 descr="C:\Users\juandiego\Dropbox\Edificio 7\FOTOS\2013\Septiembre 13 Importantes\Foto303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727" y="4912970"/>
            <a:ext cx="2546204" cy="187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407" y="4912970"/>
            <a:ext cx="2499360" cy="18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s-ES" sz="4800" b="1" noProof="1"/>
              <a:t>Análisis Proyecto de Estudio </a:t>
            </a:r>
            <a:endParaRPr lang="es-ES" sz="4800" b="1" i="0" dirty="0">
              <a:solidFill>
                <a:srgbClr val="514843"/>
              </a:solidFill>
              <a:latin typeface="Plantagenet Cherokee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385590"/>
              </p:ext>
            </p:extLst>
          </p:nvPr>
        </p:nvGraphicFramePr>
        <p:xfrm>
          <a:off x="7304792" y="1779612"/>
          <a:ext cx="3780790" cy="1508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0395"/>
                <a:gridCol w="1890395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Proyecto de Apoyo “Adecuación Edifico 7”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Presupuesto Aprobado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1’583.652,00 USD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Costo Real de Proyecto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1’694.159,54 USD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Tiempo de Ejecución Aprobado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18 meses a partir de Agosto 2012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Tiempo de Ejecución Real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20 meses  (Marzo 2014)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5659143" y="1441058"/>
            <a:ext cx="6330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>
                <a:solidFill>
                  <a:srgbClr val="51484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Cuadro comparativo de costos y tiempo del proyecto de apoyo</a:t>
            </a:r>
            <a:endParaRPr lang="es-EC" sz="1600" b="1" dirty="0">
              <a:solidFill>
                <a:srgbClr val="5148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10" y="1624580"/>
            <a:ext cx="5531533" cy="4238838"/>
          </a:xfrm>
          <a:prstGeom prst="rect">
            <a:avLst/>
          </a:prstGeom>
        </p:spPr>
      </p:pic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450905951"/>
              </p:ext>
            </p:extLst>
          </p:nvPr>
        </p:nvGraphicFramePr>
        <p:xfrm>
          <a:off x="6503116" y="3176587"/>
          <a:ext cx="5486605" cy="3547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ítulo 1"/>
          <p:cNvSpPr txBox="1">
            <a:spLocks/>
          </p:cNvSpPr>
          <p:nvPr/>
        </p:nvSpPr>
        <p:spPr>
          <a:xfrm>
            <a:off x="8257734" y="3578077"/>
            <a:ext cx="3615398" cy="633047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400" b="1" noProof="1" smtClean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5 primeros entragables hay más del 75% del total del presupuesto </a:t>
            </a:r>
            <a:endParaRPr lang="es-ES" sz="1400" b="1" noProof="1">
              <a:solidFill>
                <a:srgbClr val="5148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64476" y="6072266"/>
            <a:ext cx="5257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51484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gestión </a:t>
            </a:r>
            <a:r>
              <a:rPr lang="es-ES" sz="1600" b="1" dirty="0">
                <a:solidFill>
                  <a:srgbClr val="51484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calidad es </a:t>
            </a:r>
            <a:r>
              <a:rPr lang="es-ES" sz="1600" b="1" dirty="0" smtClean="0">
                <a:solidFill>
                  <a:srgbClr val="51484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intuitiva </a:t>
            </a:r>
            <a:endParaRPr lang="es-EC" sz="1600" b="1" dirty="0">
              <a:solidFill>
                <a:srgbClr val="5148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151" y="104335"/>
            <a:ext cx="11746523" cy="109696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s-ES" sz="4400" b="1" noProof="1" smtClean="0"/>
              <a:t>Análisis de Resultados del Proyecto </a:t>
            </a:r>
            <a:r>
              <a:rPr lang="es-ES" sz="4400" b="1" noProof="1"/>
              <a:t>de Estudio </a:t>
            </a:r>
            <a:endParaRPr lang="es-ES" sz="4400" b="0" i="0" dirty="0">
              <a:solidFill>
                <a:srgbClr val="514843"/>
              </a:solidFill>
              <a:latin typeface="Plantagenet Cherokee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282926086"/>
              </p:ext>
            </p:extLst>
          </p:nvPr>
        </p:nvGraphicFramePr>
        <p:xfrm>
          <a:off x="239151" y="1691274"/>
          <a:ext cx="5276850" cy="463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723472"/>
              </p:ext>
            </p:extLst>
          </p:nvPr>
        </p:nvGraphicFramePr>
        <p:xfrm>
          <a:off x="6222903" y="1766961"/>
          <a:ext cx="5467351" cy="1989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9316"/>
                <a:gridCol w="2287402"/>
                <a:gridCol w="2120633"/>
              </a:tblGrid>
              <a:tr h="21518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Entregable: Acabados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820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Variable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Presupuestado / Esperado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Real Ejecutado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8209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Costo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355745.56 USD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396996.32 USD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820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Tiempo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40 Semanas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48 Semanas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9276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Alcance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22.46% del total de obra, igual al 100% del entregable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23.43% del total de obra, que significa 11.6% de incremento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5584874" y="3808217"/>
            <a:ext cx="6724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es-EC" sz="1600" dirty="0" smtClean="0">
                <a:solidFill>
                  <a:srgbClr val="5148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Costo de Calidad = Costo de prevención + Costo de Evaluación</a:t>
            </a:r>
          </a:p>
          <a:p>
            <a:pPr marL="457200" algn="just">
              <a:spcAft>
                <a:spcPts val="0"/>
              </a:spcAft>
            </a:pPr>
            <a:r>
              <a:rPr lang="es-EC" sz="1600" dirty="0" smtClean="0">
                <a:solidFill>
                  <a:srgbClr val="5148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Costo de Calidad  = 705.00 USD + 1645.00 USD</a:t>
            </a:r>
          </a:p>
          <a:p>
            <a:pPr marL="457200" algn="just">
              <a:spcAft>
                <a:spcPts val="0"/>
              </a:spcAft>
            </a:pPr>
            <a:r>
              <a:rPr lang="es-EC" sz="1600" dirty="0" smtClean="0">
                <a:solidFill>
                  <a:srgbClr val="5148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Costo de Calidad = 2350.00 USD</a:t>
            </a:r>
            <a:endParaRPr lang="es-EC" sz="1600" dirty="0">
              <a:solidFill>
                <a:srgbClr val="5148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584874" y="4671389"/>
            <a:ext cx="66071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es-EC" sz="1600" dirty="0" smtClean="0">
                <a:solidFill>
                  <a:srgbClr val="5148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Costo de no Calidad = Costo de Fallas </a:t>
            </a:r>
            <a:r>
              <a:rPr lang="es-EC" sz="1600" dirty="0" err="1" smtClean="0">
                <a:solidFill>
                  <a:srgbClr val="5148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</a:t>
            </a:r>
            <a:r>
              <a:rPr lang="es-EC" sz="1600" dirty="0" smtClean="0">
                <a:solidFill>
                  <a:srgbClr val="5148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+ Costo de Fallas Ext.</a:t>
            </a:r>
          </a:p>
          <a:p>
            <a:pPr marL="457200" algn="just">
              <a:spcAft>
                <a:spcPts val="0"/>
              </a:spcAft>
            </a:pPr>
            <a:r>
              <a:rPr lang="es-EC" sz="1600" dirty="0" smtClean="0">
                <a:solidFill>
                  <a:srgbClr val="5148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Costo </a:t>
            </a:r>
            <a:r>
              <a:rPr lang="es-EC" sz="1600" dirty="0">
                <a:solidFill>
                  <a:srgbClr val="5148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no Calidad =  4098.48 USD + 7611.46 USD</a:t>
            </a:r>
          </a:p>
          <a:p>
            <a:pPr marL="457200" algn="just">
              <a:spcAft>
                <a:spcPts val="0"/>
              </a:spcAft>
            </a:pPr>
            <a:r>
              <a:rPr lang="es-EC" sz="1600" dirty="0">
                <a:solidFill>
                  <a:srgbClr val="5148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Costo de no Calidad = 11709.94 USD (producto de 7 fallas </a:t>
            </a:r>
            <a:r>
              <a:rPr lang="es-EC" sz="1600" dirty="0" err="1" smtClean="0">
                <a:solidFill>
                  <a:srgbClr val="5148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</a:t>
            </a:r>
            <a:r>
              <a:rPr lang="es-EC" sz="1600" dirty="0" smtClean="0">
                <a:solidFill>
                  <a:srgbClr val="5148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s-EC" sz="1600" dirty="0">
                <a:solidFill>
                  <a:srgbClr val="5148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9 </a:t>
            </a:r>
            <a:r>
              <a:rPr lang="es-EC" sz="1600" dirty="0" smtClean="0">
                <a:solidFill>
                  <a:srgbClr val="5148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      ext.) </a:t>
            </a:r>
            <a:endParaRPr lang="es-EC" sz="1600" dirty="0">
              <a:solidFill>
                <a:srgbClr val="5148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584874" y="576163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es-EC" sz="1600" dirty="0">
                <a:solidFill>
                  <a:srgbClr val="5148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Costo Total de Calidad = Costo de Calidad + Costo de no </a:t>
            </a:r>
            <a:r>
              <a:rPr lang="es-EC" sz="1600" dirty="0" smtClean="0">
                <a:solidFill>
                  <a:srgbClr val="5148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			  Calidad</a:t>
            </a:r>
            <a:endParaRPr lang="es-EC" sz="1600" dirty="0">
              <a:solidFill>
                <a:srgbClr val="51484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spcAft>
                <a:spcPts val="0"/>
              </a:spcAft>
            </a:pPr>
            <a:r>
              <a:rPr lang="es-EC" sz="1600" dirty="0">
                <a:solidFill>
                  <a:srgbClr val="5148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Costo Total de Calidad = 2350.00 USD + 11709.94 USD</a:t>
            </a:r>
          </a:p>
          <a:p>
            <a:pPr marL="457200" algn="just">
              <a:spcAft>
                <a:spcPts val="0"/>
              </a:spcAft>
            </a:pPr>
            <a:r>
              <a:rPr lang="es-EC" sz="1600" dirty="0">
                <a:solidFill>
                  <a:srgbClr val="5148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Costo Total de Calidad = 14059.94 USD</a:t>
            </a:r>
            <a:endParaRPr lang="es-EC" sz="1600" dirty="0">
              <a:solidFill>
                <a:srgbClr val="5148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287" y="76200"/>
            <a:ext cx="11662116" cy="109696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s-ES" sz="4400" b="1" noProof="1"/>
              <a:t>Análisis de Resultados del Proyecto de Estudio </a:t>
            </a:r>
            <a:endParaRPr lang="es-ES" sz="4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67287" y="1464944"/>
            <a:ext cx="992798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239020"/>
              </p:ext>
            </p:extLst>
          </p:nvPr>
        </p:nvGraphicFramePr>
        <p:xfrm>
          <a:off x="169252" y="1920983"/>
          <a:ext cx="3924212" cy="4809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Hoja de cálculo" r:id="rId3" imgW="4914720" imgH="6401014" progId="Excel.Sheet.12">
                  <p:embed/>
                </p:oleObj>
              </mc:Choice>
              <mc:Fallback>
                <p:oleObj name="Hoja de cálculo" r:id="rId3" imgW="4914720" imgH="6401014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52" y="1920983"/>
                        <a:ext cx="3924212" cy="48093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/>
          <p:cNvSpPr/>
          <p:nvPr/>
        </p:nvSpPr>
        <p:spPr>
          <a:xfrm>
            <a:off x="102161" y="1293775"/>
            <a:ext cx="40583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Cuadro de </a:t>
            </a:r>
            <a:r>
              <a:rPr lang="es-ES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costos generales </a:t>
            </a:r>
            <a:r>
              <a:rPr lang="es-E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del proyecto de </a:t>
            </a:r>
            <a:r>
              <a:rPr lang="es-ES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estudio</a:t>
            </a:r>
            <a:endParaRPr lang="es-EC" sz="1600" b="1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74300" y="1724025"/>
            <a:ext cx="89855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468599"/>
              </p:ext>
            </p:extLst>
          </p:nvPr>
        </p:nvGraphicFramePr>
        <p:xfrm>
          <a:off x="4344330" y="1945442"/>
          <a:ext cx="3812345" cy="4842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Hoja de cálculo" r:id="rId5" imgW="4991040" imgH="6629347" progId="Excel.Sheet.12">
                  <p:embed/>
                </p:oleObj>
              </mc:Choice>
              <mc:Fallback>
                <p:oleObj name="Hoja de cálculo" r:id="rId5" imgW="4991040" imgH="6629347" progId="Excel.Shee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4330" y="1945442"/>
                        <a:ext cx="3812345" cy="48420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407542" y="1816103"/>
            <a:ext cx="59069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8326653" y="1802444"/>
            <a:ext cx="68758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6834"/>
              </p:ext>
            </p:extLst>
          </p:nvPr>
        </p:nvGraphicFramePr>
        <p:xfrm>
          <a:off x="8326653" y="1920983"/>
          <a:ext cx="3701224" cy="4809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Hoja de cálculo" r:id="rId7" imgW="5038560" imgH="7381644" progId="Excel.Sheet.12">
                  <p:embed/>
                </p:oleObj>
              </mc:Choice>
              <mc:Fallback>
                <p:oleObj name="Hoja de cálculo" r:id="rId7" imgW="5038560" imgH="7381644" progId="Excel.Shee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6653" y="1920983"/>
                        <a:ext cx="3701224" cy="48093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ángulo 13"/>
          <p:cNvSpPr/>
          <p:nvPr/>
        </p:nvSpPr>
        <p:spPr>
          <a:xfrm>
            <a:off x="8148068" y="1335630"/>
            <a:ext cx="40583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Cuadro de </a:t>
            </a:r>
            <a:r>
              <a:rPr lang="es-ES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alcance </a:t>
            </a:r>
            <a:r>
              <a:rPr lang="es-E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del proyecto de </a:t>
            </a:r>
            <a:r>
              <a:rPr lang="es-ES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estudio</a:t>
            </a:r>
            <a:endParaRPr lang="es-EC" sz="1600" b="1" dirty="0"/>
          </a:p>
        </p:txBody>
      </p:sp>
      <p:sp>
        <p:nvSpPr>
          <p:cNvPr id="15" name="Rectángulo 14"/>
          <p:cNvSpPr/>
          <p:nvPr/>
        </p:nvSpPr>
        <p:spPr>
          <a:xfrm>
            <a:off x="4138523" y="1306293"/>
            <a:ext cx="40583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Cuadro de </a:t>
            </a:r>
            <a:r>
              <a:rPr lang="es-ES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tiempos generales </a:t>
            </a:r>
            <a:r>
              <a:rPr lang="es-E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del proyecto de </a:t>
            </a:r>
            <a:r>
              <a:rPr lang="es-ES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estudio</a:t>
            </a:r>
            <a:endParaRPr lang="es-EC" sz="1600" b="1" dirty="0"/>
          </a:p>
        </p:txBody>
      </p:sp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1692" y="76200"/>
            <a:ext cx="11521440" cy="10969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S" sz="4400" b="1" noProof="1"/>
              <a:t>Análisis de Resultados del Proyecto de Estudio </a:t>
            </a:r>
            <a:endParaRPr lang="es-ES" sz="4400" b="0" i="0" dirty="0">
              <a:solidFill>
                <a:srgbClr val="514843"/>
              </a:solidFill>
              <a:latin typeface="Plantagenet Cherokee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069923304"/>
              </p:ext>
            </p:extLst>
          </p:nvPr>
        </p:nvGraphicFramePr>
        <p:xfrm>
          <a:off x="118208" y="1730888"/>
          <a:ext cx="5400040" cy="454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Conector recto 7"/>
          <p:cNvCxnSpPr/>
          <p:nvPr/>
        </p:nvCxnSpPr>
        <p:spPr>
          <a:xfrm flipH="1" flipV="1">
            <a:off x="4825218" y="2363372"/>
            <a:ext cx="8183" cy="30637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851667100"/>
              </p:ext>
            </p:extLst>
          </p:nvPr>
        </p:nvGraphicFramePr>
        <p:xfrm>
          <a:off x="5942232" y="1815294"/>
          <a:ext cx="5400040" cy="454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Conector recto 11"/>
          <p:cNvCxnSpPr/>
          <p:nvPr/>
        </p:nvCxnSpPr>
        <p:spPr>
          <a:xfrm flipH="1" flipV="1">
            <a:off x="10604694" y="2475914"/>
            <a:ext cx="8183" cy="30637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3582572" y="621166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600" b="1" noProof="1">
                <a:latin typeface="Arial" panose="020B0604020202020204" pitchFamily="34" charset="0"/>
                <a:cs typeface="Arial" panose="020B0604020202020204" pitchFamily="34" charset="0"/>
              </a:rPr>
              <a:t>Presupuesto referencial: 1´583.652,00 USD</a:t>
            </a:r>
          </a:p>
          <a:p>
            <a:r>
              <a:rPr lang="es-ES" sz="1600" b="1" noProof="1">
                <a:latin typeface="Arial" panose="020B0604020202020204" pitchFamily="34" charset="0"/>
                <a:cs typeface="Arial" panose="020B0604020202020204" pitchFamily="34" charset="0"/>
              </a:rPr>
              <a:t>Tiempo Programado: 18 meses</a:t>
            </a:r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ademicLiterature_16x9_TP103431361" id="{5F96931E-AB0C-4596-BACB-72E4435FDDAD}" vid="{89BC7A8E-9260-4268-AED0-21C1F479CF45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académica, rayas finas y diseño de la cinta (pantalla panorámica)</Template>
  <TotalTime>0</TotalTime>
  <Words>948</Words>
  <Application>Microsoft Office PowerPoint</Application>
  <PresentationFormat>Panorámica</PresentationFormat>
  <Paragraphs>176</Paragraphs>
  <Slides>17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Calibri</vt:lpstr>
      <vt:lpstr>Euphemia</vt:lpstr>
      <vt:lpstr>Plantagenet Cherokee</vt:lpstr>
      <vt:lpstr>Times New Roman</vt:lpstr>
      <vt:lpstr>Wingdings</vt:lpstr>
      <vt:lpstr>Academic Literature 16x9</vt:lpstr>
      <vt:lpstr>Hoja de cálculo</vt:lpstr>
      <vt:lpstr>“ESTUDIO DEL CONTROL DE CALIDAD Y DISEÑO DEL PROCESO DE GESTIÓN PARA PROYECTOS DE CONSTRUCCIÓN EN EL ÁREA EDUCATIVA Y MULTIFAMILIAR PARA LA CIUDAD Y PROVINCIA DE LOJA”</vt:lpstr>
      <vt:lpstr>INTRODUCCIÓN</vt:lpstr>
      <vt:lpstr>INTRODUCCIÓN</vt:lpstr>
      <vt:lpstr> Análisis Proyecto de Estudio </vt:lpstr>
      <vt:lpstr>Análisis Proyecto de Estudio </vt:lpstr>
      <vt:lpstr>Análisis Proyecto de Estudio </vt:lpstr>
      <vt:lpstr>Análisis de Resultados del Proyecto de Estudio </vt:lpstr>
      <vt:lpstr>Análisis de Resultados del Proyecto de Estudio </vt:lpstr>
      <vt:lpstr>Análisis de Resultados del Proyecto de Estudio </vt:lpstr>
      <vt:lpstr>Análisis de Resultados del Proyecto de Estudio </vt:lpstr>
      <vt:lpstr>Propuesta de Sistema de Getión de Calidad</vt:lpstr>
      <vt:lpstr>Propuesta de Sistema de Getión de Calidad</vt:lpstr>
      <vt:lpstr>Propuesta de Sistema de Getión de Calidad</vt:lpstr>
      <vt:lpstr>Conclusiones</vt:lpstr>
      <vt:lpstr> Conclusiones</vt:lpstr>
      <vt:lpstr> Recomendaciones</vt:lpstr>
      <vt:lpstr>GRACIAS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2015-05-16T15:01:45Z</dcterms:created>
  <dcterms:modified xsi:type="dcterms:W3CDTF">2015-05-19T14:52:16Z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