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489" r:id="rId3"/>
    <p:sldId id="352" r:id="rId4"/>
    <p:sldId id="414" r:id="rId5"/>
    <p:sldId id="449" r:id="rId6"/>
    <p:sldId id="380" r:id="rId7"/>
    <p:sldId id="492" r:id="rId8"/>
    <p:sldId id="385" r:id="rId9"/>
    <p:sldId id="493" r:id="rId10"/>
    <p:sldId id="494" r:id="rId11"/>
    <p:sldId id="496" r:id="rId12"/>
    <p:sldId id="497" r:id="rId13"/>
    <p:sldId id="499" r:id="rId14"/>
    <p:sldId id="500" r:id="rId15"/>
    <p:sldId id="501" r:id="rId16"/>
    <p:sldId id="502" r:id="rId17"/>
    <p:sldId id="503" r:id="rId18"/>
    <p:sldId id="504" r:id="rId19"/>
    <p:sldId id="524" r:id="rId20"/>
    <p:sldId id="525" r:id="rId21"/>
    <p:sldId id="526" r:id="rId22"/>
    <p:sldId id="506" r:id="rId23"/>
    <p:sldId id="507" r:id="rId24"/>
    <p:sldId id="508" r:id="rId25"/>
    <p:sldId id="512" r:id="rId26"/>
    <p:sldId id="514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305" r:id="rId37"/>
    <p:sldId id="317" r:id="rId38"/>
    <p:sldId id="418" r:id="rId39"/>
    <p:sldId id="310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waldo" initials="O" lastIdx="64" clrIdx="0"/>
  <p:cmAuthor id="1" name="Luffi" initials="L" lastIdx="2" clrIdx="1"/>
  <p:cmAuthor id="2" name="Mauricio Vega Hidalgo" initials="MVH" lastIdx="1" clrIdx="2">
    <p:extLst>
      <p:ext uri="{19B8F6BF-5375-455C-9EA6-DF929625EA0E}">
        <p15:presenceInfo xmlns:p15="http://schemas.microsoft.com/office/powerpoint/2012/main" userId="d77e44fb2e41f615" providerId="Windows Live"/>
      </p:ext>
    </p:extLst>
  </p:cmAuthor>
  <p:cmAuthor id="3" name="EDY MAURICIO" initials="EM" lastIdx="1" clrIdx="3"/>
  <p:cmAuthor id="4" name="HP" initials="H" lastIdx="6" clrIdx="4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33"/>
    <a:srgbClr val="996633"/>
    <a:srgbClr val="339966"/>
    <a:srgbClr val="FF9933"/>
    <a:srgbClr val="0000FF"/>
    <a:srgbClr val="FF66FF"/>
    <a:srgbClr val="FF0066"/>
    <a:srgbClr val="00FFFF"/>
    <a:srgbClr val="BF1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71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Hoja1!$C$2</c:f>
              <c:strCache>
                <c:ptCount val="1"/>
                <c:pt idx="0">
                  <c:v>ESFUERZO MAXIMO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Hoja1!$B$3:$B$8</c:f>
              <c:numCache>
                <c:formatCode>General</c:formatCode>
                <c:ptCount val="6"/>
                <c:pt idx="0">
                  <c:v>25</c:v>
                </c:pt>
                <c:pt idx="1">
                  <c:v>20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Hoja1!$C$3:$C$8</c:f>
              <c:numCache>
                <c:formatCode>General</c:formatCode>
                <c:ptCount val="6"/>
                <c:pt idx="0">
                  <c:v>12.55</c:v>
                </c:pt>
                <c:pt idx="1">
                  <c:v>14.71</c:v>
                </c:pt>
                <c:pt idx="2">
                  <c:v>27.46</c:v>
                </c:pt>
                <c:pt idx="3">
                  <c:v>24.52</c:v>
                </c:pt>
                <c:pt idx="4">
                  <c:v>23.21</c:v>
                </c:pt>
                <c:pt idx="5">
                  <c:v>18.829999999999998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9829776"/>
        <c:axId val="-189823792"/>
      </c:lineChart>
      <c:catAx>
        <c:axId val="-189829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" b="1"/>
                  <a:t>Ancho de la fibra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89823792"/>
        <c:crosses val="autoZero"/>
        <c:auto val="1"/>
        <c:lblAlgn val="ctr"/>
        <c:lblOffset val="100"/>
        <c:noMultiLvlLbl val="0"/>
      </c:catAx>
      <c:valAx>
        <c:axId val="-18982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" b="1"/>
                  <a:t>ESFUERZO MÁXIMO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8982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Hoja1!$C$21</c:f>
              <c:strCache>
                <c:ptCount val="1"/>
                <c:pt idx="0">
                  <c:v>Esfuerzo Máximo (MPa)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Hoja1!$D$22:$D$25</c:f>
              <c:numCache>
                <c:formatCode>General</c:formatCode>
                <c:ptCount val="4"/>
                <c:pt idx="0">
                  <c:v>0</c:v>
                </c:pt>
                <c:pt idx="1">
                  <c:v>11.11</c:v>
                </c:pt>
                <c:pt idx="2">
                  <c:v>16.66</c:v>
                </c:pt>
                <c:pt idx="3">
                  <c:v>25</c:v>
                </c:pt>
              </c:numCache>
            </c:numRef>
          </c:cat>
          <c:val>
            <c:numRef>
              <c:f>Hoja1!$C$22:$C$25</c:f>
              <c:numCache>
                <c:formatCode>General</c:formatCode>
                <c:ptCount val="4"/>
                <c:pt idx="0">
                  <c:v>4.63</c:v>
                </c:pt>
                <c:pt idx="1">
                  <c:v>4.01</c:v>
                </c:pt>
                <c:pt idx="2">
                  <c:v>2.23</c:v>
                </c:pt>
                <c:pt idx="3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9834128"/>
        <c:axId val="-18982868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Hoja1!$D$21</c15:sqref>
                        </c15:formulaRef>
                      </c:ext>
                    </c:extLst>
                    <c:strCache>
                      <c:ptCount val="1"/>
                      <c:pt idx="0">
                        <c:v>Porcentaje de fibra (%)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Hoja1!$D$22:$D$25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11.11</c:v>
                      </c:pt>
                      <c:pt idx="2">
                        <c:v>16.66</c:v>
                      </c:pt>
                      <c:pt idx="3">
                        <c:v>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Hoja1!$D$22:$D$25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11.11</c:v>
                      </c:pt>
                      <c:pt idx="2">
                        <c:v>16.66</c:v>
                      </c:pt>
                      <c:pt idx="3">
                        <c:v>25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89834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"/>
                  <a:t>PORCENTAJE DE FIBRA</a:t>
                </a:r>
                <a:endParaRPr lang="es-E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89828688"/>
        <c:crosses val="autoZero"/>
        <c:auto val="1"/>
        <c:lblAlgn val="ctr"/>
        <c:lblOffset val="100"/>
        <c:noMultiLvlLbl val="0"/>
      </c:catAx>
      <c:valAx>
        <c:axId val="-18982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"/>
                  <a:t>ESFUERZO MÁXIMO</a:t>
                </a:r>
                <a:endParaRPr lang="es-E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8983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Hoja2!$I$11:$I$14</c:f>
              <c:strCache>
                <c:ptCount val="4"/>
                <c:pt idx="0">
                  <c:v>0</c:v>
                </c:pt>
                <c:pt idx="1">
                  <c:v>11, 11</c:v>
                </c:pt>
                <c:pt idx="2">
                  <c:v>16,66</c:v>
                </c:pt>
                <c:pt idx="3">
                  <c:v>25</c:v>
                </c:pt>
              </c:strCache>
            </c:strRef>
          </c:cat>
          <c:val>
            <c:numRef>
              <c:f>Hoja2!$H$11:$H$14</c:f>
              <c:numCache>
                <c:formatCode>General</c:formatCode>
                <c:ptCount val="4"/>
                <c:pt idx="0">
                  <c:v>2.44</c:v>
                </c:pt>
                <c:pt idx="1">
                  <c:v>1.67</c:v>
                </c:pt>
                <c:pt idx="2">
                  <c:v>1.46</c:v>
                </c:pt>
                <c:pt idx="3">
                  <c:v>0.89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9830320"/>
        <c:axId val="-18982814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Hoja2!$I$11:$I$14</c15:sqref>
                        </c15:formulaRef>
                      </c:ext>
                    </c:extLst>
                    <c:strCache>
                      <c:ptCount val="4"/>
                      <c:pt idx="0">
                        <c:v>0</c:v>
                      </c:pt>
                      <c:pt idx="1">
                        <c:v>11, 11</c:v>
                      </c:pt>
                      <c:pt idx="2">
                        <c:v>16,66</c:v>
                      </c:pt>
                      <c:pt idx="3">
                        <c:v>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Hoja2!$H$14:$I$14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0.89</c:v>
                      </c:pt>
                      <c:pt idx="1">
                        <c:v>25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898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PORCENTAJE DE FIBRA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89828144"/>
        <c:crosses val="autoZero"/>
        <c:auto val="1"/>
        <c:lblAlgn val="ctr"/>
        <c:lblOffset val="100"/>
        <c:noMultiLvlLbl val="0"/>
      </c:catAx>
      <c:valAx>
        <c:axId val="-18982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ESFUERZO MÁXIMO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898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0586C-363A-47E8-A23B-BA1482C43E47}" type="doc">
      <dgm:prSet loTypeId="urn:microsoft.com/office/officeart/2005/8/layout/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40F64D2-EDA5-4372-A0DC-CD29352A41D4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S</a:t>
          </a:r>
          <a:r>
            <a:rPr lang="" dirty="0" smtClean="0"/>
            <a:t>e preparó la mezcla de acuerdo a la norma </a:t>
          </a:r>
          <a:endParaRPr lang="es-ES" dirty="0"/>
        </a:p>
      </dgm:t>
    </dgm:pt>
    <dgm:pt modelId="{3D1D593E-5627-49F8-ACC9-31FF5A26C9CF}" type="parTrans" cxnId="{507DB43E-BB4B-4496-B156-4B2B2CC4AE56}">
      <dgm:prSet/>
      <dgm:spPr/>
      <dgm:t>
        <a:bodyPr/>
        <a:lstStyle/>
        <a:p>
          <a:endParaRPr lang="es-ES"/>
        </a:p>
      </dgm:t>
    </dgm:pt>
    <dgm:pt modelId="{98E8B84E-373D-491E-8F41-C6DB1EB89D3A}" type="sibTrans" cxnId="{507DB43E-BB4B-4496-B156-4B2B2CC4AE56}">
      <dgm:prSet/>
      <dgm:spPr/>
      <dgm:t>
        <a:bodyPr/>
        <a:lstStyle/>
        <a:p>
          <a:endParaRPr lang="es-ES"/>
        </a:p>
      </dgm:t>
    </dgm:pt>
    <dgm:pt modelId="{D92C03BA-A77C-4086-9FE4-960F8FBCE662}">
      <dgm:prSet phldrT="[Texto]"/>
      <dgm:spPr/>
      <dgm:t>
        <a:bodyPr/>
        <a:lstStyle/>
        <a:p>
          <a:r>
            <a:rPr lang="" dirty="0" smtClean="0"/>
            <a:t>Se elaboraron probetas para hacer los ensayos de compresión, flexión y conductividad térmica</a:t>
          </a:r>
          <a:endParaRPr lang="es-ES" dirty="0"/>
        </a:p>
      </dgm:t>
    </dgm:pt>
    <dgm:pt modelId="{438C95CF-BD74-428D-85AE-5E6D8DB3BD27}" type="parTrans" cxnId="{B9CB71B8-050C-4ECD-931F-9C97FD49B662}">
      <dgm:prSet/>
      <dgm:spPr/>
      <dgm:t>
        <a:bodyPr/>
        <a:lstStyle/>
        <a:p>
          <a:endParaRPr lang="es-ES"/>
        </a:p>
      </dgm:t>
    </dgm:pt>
    <dgm:pt modelId="{7A25A44A-C925-4FA7-8F08-A8004FC001FF}" type="sibTrans" cxnId="{B9CB71B8-050C-4ECD-931F-9C97FD49B662}">
      <dgm:prSet/>
      <dgm:spPr/>
      <dgm:t>
        <a:bodyPr/>
        <a:lstStyle/>
        <a:p>
          <a:endParaRPr lang="es-ES"/>
        </a:p>
      </dgm:t>
    </dgm:pt>
    <dgm:pt modelId="{D21A659A-82E1-4E32-97D0-A62D7F3B30BC}">
      <dgm:prSet phldrT="[Texto]"/>
      <dgm:spPr>
        <a:solidFill>
          <a:srgbClr val="92D050"/>
        </a:solidFill>
      </dgm:spPr>
      <dgm:t>
        <a:bodyPr/>
        <a:lstStyle/>
        <a:p>
          <a:r>
            <a:rPr lang="" dirty="0" smtClean="0"/>
            <a:t>Para la compresión se hicieron 16 probetas variando el peso el volumen, el tamaño de la fibra</a:t>
          </a:r>
          <a:endParaRPr lang="es-ES" dirty="0"/>
        </a:p>
      </dgm:t>
    </dgm:pt>
    <dgm:pt modelId="{C49FA8DD-6EB4-4573-A690-66D5065DA1B2}" type="sibTrans" cxnId="{B47EA8DE-EF74-4FDD-9C3A-C99A60CB048C}">
      <dgm:prSet/>
      <dgm:spPr/>
      <dgm:t>
        <a:bodyPr/>
        <a:lstStyle/>
        <a:p>
          <a:endParaRPr lang="es-ES"/>
        </a:p>
      </dgm:t>
    </dgm:pt>
    <dgm:pt modelId="{554A2DC2-6C66-4881-A5E0-BD0662CD2D74}" type="parTrans" cxnId="{B47EA8DE-EF74-4FDD-9C3A-C99A60CB048C}">
      <dgm:prSet/>
      <dgm:spPr/>
      <dgm:t>
        <a:bodyPr/>
        <a:lstStyle/>
        <a:p>
          <a:endParaRPr lang="es-ES"/>
        </a:p>
      </dgm:t>
    </dgm:pt>
    <dgm:pt modelId="{A406A4A0-1F6F-4782-928D-06A73AF0466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" dirty="0" smtClean="0"/>
            <a:t>Para la flexión se realizaron  hicieron 12 probetas variando el peso el volumen, el tamaño de la fibra</a:t>
          </a:r>
          <a:endParaRPr lang="es-ES" dirty="0"/>
        </a:p>
      </dgm:t>
    </dgm:pt>
    <dgm:pt modelId="{1B93901C-FE2B-4519-A747-1F8EF459F83C}" type="parTrans" cxnId="{0E791F51-D08C-4B45-8F93-3F1CA53C894A}">
      <dgm:prSet/>
      <dgm:spPr/>
      <dgm:t>
        <a:bodyPr/>
        <a:lstStyle/>
        <a:p>
          <a:endParaRPr lang="es-ES"/>
        </a:p>
      </dgm:t>
    </dgm:pt>
    <dgm:pt modelId="{0EDF3688-3E4C-4B2C-B389-812102D0DBBB}" type="sibTrans" cxnId="{0E791F51-D08C-4B45-8F93-3F1CA53C894A}">
      <dgm:prSet/>
      <dgm:spPr/>
      <dgm:t>
        <a:bodyPr/>
        <a:lstStyle/>
        <a:p>
          <a:endParaRPr lang="es-ES"/>
        </a:p>
      </dgm:t>
    </dgm:pt>
    <dgm:pt modelId="{EBC220E1-FD43-4D0E-8D63-5A7C93ECCCF2}">
      <dgm:prSet/>
      <dgm:spPr>
        <a:solidFill>
          <a:srgbClr val="002060"/>
        </a:solidFill>
      </dgm:spPr>
      <dgm:t>
        <a:bodyPr/>
        <a:lstStyle/>
        <a:p>
          <a:r>
            <a:rPr lang="" dirty="0" smtClean="0"/>
            <a:t>Para la conductividad térmica se elaboraron 2 probetas utilizando la mejor dosificación que resultó en los ensayos anteriores</a:t>
          </a:r>
          <a:endParaRPr lang="es-ES" dirty="0"/>
        </a:p>
      </dgm:t>
    </dgm:pt>
    <dgm:pt modelId="{7964ACA1-FDBF-4282-9952-39B001E63B7B}" type="parTrans" cxnId="{66A08F3B-791F-4102-A8C3-6E416AE5FD5A}">
      <dgm:prSet/>
      <dgm:spPr/>
      <dgm:t>
        <a:bodyPr/>
        <a:lstStyle/>
        <a:p>
          <a:endParaRPr lang="es-ES"/>
        </a:p>
      </dgm:t>
    </dgm:pt>
    <dgm:pt modelId="{7332EBDE-62D1-42EE-BF1E-94BF992260A0}" type="sibTrans" cxnId="{66A08F3B-791F-4102-A8C3-6E416AE5FD5A}">
      <dgm:prSet/>
      <dgm:spPr/>
      <dgm:t>
        <a:bodyPr/>
        <a:lstStyle/>
        <a:p>
          <a:endParaRPr lang="es-ES"/>
        </a:p>
      </dgm:t>
    </dgm:pt>
    <dgm:pt modelId="{6B7EEE47-79A2-4BEC-AF49-D164A3A31111}">
      <dgm:prSet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" dirty="0" smtClean="0"/>
            <a:t>Se procedió analizar resultados</a:t>
          </a:r>
          <a:endParaRPr lang="es-ES" dirty="0"/>
        </a:p>
      </dgm:t>
    </dgm:pt>
    <dgm:pt modelId="{29102DC0-76F6-4930-B252-628F88B4004C}" type="parTrans" cxnId="{287A670F-6864-4158-81F7-EAF1334EBBC9}">
      <dgm:prSet/>
      <dgm:spPr/>
      <dgm:t>
        <a:bodyPr/>
        <a:lstStyle/>
        <a:p>
          <a:endParaRPr lang="es-ES"/>
        </a:p>
      </dgm:t>
    </dgm:pt>
    <dgm:pt modelId="{5CA77945-99AC-4940-AF9A-0774107F82AB}" type="sibTrans" cxnId="{287A670F-6864-4158-81F7-EAF1334EBBC9}">
      <dgm:prSet/>
      <dgm:spPr/>
      <dgm:t>
        <a:bodyPr/>
        <a:lstStyle/>
        <a:p>
          <a:endParaRPr lang="es-ES"/>
        </a:p>
      </dgm:t>
    </dgm:pt>
    <dgm:pt modelId="{F052BBF5-FEF7-457A-AA31-FA4E6E9679CE}" type="pres">
      <dgm:prSet presAssocID="{BCA0586C-363A-47E8-A23B-BA1482C43E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0B00EC-C528-4879-9D48-2F49882C7C6A}" type="pres">
      <dgm:prSet presAssocID="{340F64D2-EDA5-4372-A0DC-CD29352A41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471291-84B6-4152-ACC1-D41B92C8D416}" type="pres">
      <dgm:prSet presAssocID="{98E8B84E-373D-491E-8F41-C6DB1EB89D3A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D0464C6-646F-405F-A7E2-84837EB6574E}" type="pres">
      <dgm:prSet presAssocID="{98E8B84E-373D-491E-8F41-C6DB1EB89D3A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4933441F-2602-470E-886F-F7BF7A8F86F2}" type="pres">
      <dgm:prSet presAssocID="{D92C03BA-A77C-4086-9FE4-960F8FBCE662}" presName="node" presStyleLbl="node1" presStyleIdx="1" presStyleCnt="6" custLinFactNeighborX="-3293" custLinFactNeighborY="-5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C39FE-F67B-4F7A-891D-DD176CC689EC}" type="pres">
      <dgm:prSet presAssocID="{7A25A44A-C925-4FA7-8F08-A8004FC001FF}" presName="sibTrans" presStyleLbl="sibTrans2D1" presStyleIdx="1" presStyleCnt="5"/>
      <dgm:spPr/>
      <dgm:t>
        <a:bodyPr/>
        <a:lstStyle/>
        <a:p>
          <a:endParaRPr lang="es-ES"/>
        </a:p>
      </dgm:t>
    </dgm:pt>
    <dgm:pt modelId="{FA1E23B5-472F-46E2-866E-CA6037F089EE}" type="pres">
      <dgm:prSet presAssocID="{7A25A44A-C925-4FA7-8F08-A8004FC001FF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DC03BE70-AEE1-4700-89E6-CF18C032F6AA}" type="pres">
      <dgm:prSet presAssocID="{D21A659A-82E1-4E32-97D0-A62D7F3B30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602B2-BDCC-4517-AE6C-C926BB522207}" type="pres">
      <dgm:prSet presAssocID="{C49FA8DD-6EB4-4573-A690-66D5065DA1B2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41B7D75-525D-4152-8543-B7CEF14B0FD7}" type="pres">
      <dgm:prSet presAssocID="{C49FA8DD-6EB4-4573-A690-66D5065DA1B2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A6215A75-F6AA-4DB6-993A-F93AA3EF9CA9}" type="pres">
      <dgm:prSet presAssocID="{A406A4A0-1F6F-4782-928D-06A73AF046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1730E-975B-4FD8-88E8-3A9F341C6BDC}" type="pres">
      <dgm:prSet presAssocID="{0EDF3688-3E4C-4B2C-B389-812102D0DBBB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878C8E2-4F62-41D1-A337-CE1EDA55E54B}" type="pres">
      <dgm:prSet presAssocID="{0EDF3688-3E4C-4B2C-B389-812102D0DBBB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CB47409B-DD88-4F06-A66D-53E8AA9CD302}" type="pres">
      <dgm:prSet presAssocID="{EBC220E1-FD43-4D0E-8D63-5A7C93ECCC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3A494-BF82-412D-A978-E7BD018A9825}" type="pres">
      <dgm:prSet presAssocID="{7332EBDE-62D1-42EE-BF1E-94BF992260A0}" presName="sibTrans" presStyleLbl="sibTrans2D1" presStyleIdx="4" presStyleCnt="5"/>
      <dgm:spPr/>
      <dgm:t>
        <a:bodyPr/>
        <a:lstStyle/>
        <a:p>
          <a:endParaRPr lang="es-ES"/>
        </a:p>
      </dgm:t>
    </dgm:pt>
    <dgm:pt modelId="{CC962859-209A-4BA2-B27B-FE2AAA1AD8C7}" type="pres">
      <dgm:prSet presAssocID="{7332EBDE-62D1-42EE-BF1E-94BF992260A0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BC3D1B81-A9D0-49B2-BAE8-7485CA22823A}" type="pres">
      <dgm:prSet presAssocID="{6B7EEE47-79A2-4BEC-AF49-D164A3A311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3A41DD-A8FA-412D-97A2-F9320FBD8B5A}" type="presOf" srcId="{D21A659A-82E1-4E32-97D0-A62D7F3B30BC}" destId="{DC03BE70-AEE1-4700-89E6-CF18C032F6AA}" srcOrd="0" destOrd="0" presId="urn:microsoft.com/office/officeart/2005/8/layout/process5"/>
    <dgm:cxn modelId="{3D7F7FDA-2789-485B-B528-7C3410B4AF3C}" type="presOf" srcId="{7A25A44A-C925-4FA7-8F08-A8004FC001FF}" destId="{FA1E23B5-472F-46E2-866E-CA6037F089EE}" srcOrd="1" destOrd="0" presId="urn:microsoft.com/office/officeart/2005/8/layout/process5"/>
    <dgm:cxn modelId="{BCBDB04B-0E70-43B5-A8FC-FFE4C74BC567}" type="presOf" srcId="{A406A4A0-1F6F-4782-928D-06A73AF04666}" destId="{A6215A75-F6AA-4DB6-993A-F93AA3EF9CA9}" srcOrd="0" destOrd="0" presId="urn:microsoft.com/office/officeart/2005/8/layout/process5"/>
    <dgm:cxn modelId="{1C91F1A1-3B7C-43E6-8DE6-88E22537F496}" type="presOf" srcId="{98E8B84E-373D-491E-8F41-C6DB1EB89D3A}" destId="{2D0464C6-646F-405F-A7E2-84837EB6574E}" srcOrd="1" destOrd="0" presId="urn:microsoft.com/office/officeart/2005/8/layout/process5"/>
    <dgm:cxn modelId="{B47EA8DE-EF74-4FDD-9C3A-C99A60CB048C}" srcId="{BCA0586C-363A-47E8-A23B-BA1482C43E47}" destId="{D21A659A-82E1-4E32-97D0-A62D7F3B30BC}" srcOrd="2" destOrd="0" parTransId="{554A2DC2-6C66-4881-A5E0-BD0662CD2D74}" sibTransId="{C49FA8DD-6EB4-4573-A690-66D5065DA1B2}"/>
    <dgm:cxn modelId="{A1AC4E9F-9188-4992-B6C0-5F529B3BBC5E}" type="presOf" srcId="{7332EBDE-62D1-42EE-BF1E-94BF992260A0}" destId="{CC962859-209A-4BA2-B27B-FE2AAA1AD8C7}" srcOrd="1" destOrd="0" presId="urn:microsoft.com/office/officeart/2005/8/layout/process5"/>
    <dgm:cxn modelId="{F53F51AB-3302-4B9B-8F07-8A5E7A056F3A}" type="presOf" srcId="{0EDF3688-3E4C-4B2C-B389-812102D0DBBB}" destId="{9878C8E2-4F62-41D1-A337-CE1EDA55E54B}" srcOrd="1" destOrd="0" presId="urn:microsoft.com/office/officeart/2005/8/layout/process5"/>
    <dgm:cxn modelId="{69A756AF-8C25-4065-9D2F-3FDD406F1B0A}" type="presOf" srcId="{98E8B84E-373D-491E-8F41-C6DB1EB89D3A}" destId="{AC471291-84B6-4152-ACC1-D41B92C8D416}" srcOrd="0" destOrd="0" presId="urn:microsoft.com/office/officeart/2005/8/layout/process5"/>
    <dgm:cxn modelId="{AB570590-2566-456A-871A-1C2513F27D9F}" type="presOf" srcId="{BCA0586C-363A-47E8-A23B-BA1482C43E47}" destId="{F052BBF5-FEF7-457A-AA31-FA4E6E9679CE}" srcOrd="0" destOrd="0" presId="urn:microsoft.com/office/officeart/2005/8/layout/process5"/>
    <dgm:cxn modelId="{287A670F-6864-4158-81F7-EAF1334EBBC9}" srcId="{BCA0586C-363A-47E8-A23B-BA1482C43E47}" destId="{6B7EEE47-79A2-4BEC-AF49-D164A3A31111}" srcOrd="5" destOrd="0" parTransId="{29102DC0-76F6-4930-B252-628F88B4004C}" sibTransId="{5CA77945-99AC-4940-AF9A-0774107F82AB}"/>
    <dgm:cxn modelId="{C74167C4-30D6-4388-944E-9DD3DC0E4D62}" type="presOf" srcId="{7332EBDE-62D1-42EE-BF1E-94BF992260A0}" destId="{9AD3A494-BF82-412D-A978-E7BD018A9825}" srcOrd="0" destOrd="0" presId="urn:microsoft.com/office/officeart/2005/8/layout/process5"/>
    <dgm:cxn modelId="{0E791F51-D08C-4B45-8F93-3F1CA53C894A}" srcId="{BCA0586C-363A-47E8-A23B-BA1482C43E47}" destId="{A406A4A0-1F6F-4782-928D-06A73AF04666}" srcOrd="3" destOrd="0" parTransId="{1B93901C-FE2B-4519-A747-1F8EF459F83C}" sibTransId="{0EDF3688-3E4C-4B2C-B389-812102D0DBBB}"/>
    <dgm:cxn modelId="{0A1C2D3E-3F69-4100-A3B5-D4DE939C6B8B}" type="presOf" srcId="{C49FA8DD-6EB4-4573-A690-66D5065DA1B2}" destId="{441B7D75-525D-4152-8543-B7CEF14B0FD7}" srcOrd="1" destOrd="0" presId="urn:microsoft.com/office/officeart/2005/8/layout/process5"/>
    <dgm:cxn modelId="{BC814223-176E-4404-B0D2-D6BFEAFE2DD9}" type="presOf" srcId="{EBC220E1-FD43-4D0E-8D63-5A7C93ECCCF2}" destId="{CB47409B-DD88-4F06-A66D-53E8AA9CD302}" srcOrd="0" destOrd="0" presId="urn:microsoft.com/office/officeart/2005/8/layout/process5"/>
    <dgm:cxn modelId="{E448ACD8-23C1-45D1-8B64-AFD5ABAD9F52}" type="presOf" srcId="{0EDF3688-3E4C-4B2C-B389-812102D0DBBB}" destId="{B441730E-975B-4FD8-88E8-3A9F341C6BDC}" srcOrd="0" destOrd="0" presId="urn:microsoft.com/office/officeart/2005/8/layout/process5"/>
    <dgm:cxn modelId="{66A08F3B-791F-4102-A8C3-6E416AE5FD5A}" srcId="{BCA0586C-363A-47E8-A23B-BA1482C43E47}" destId="{EBC220E1-FD43-4D0E-8D63-5A7C93ECCCF2}" srcOrd="4" destOrd="0" parTransId="{7964ACA1-FDBF-4282-9952-39B001E63B7B}" sibTransId="{7332EBDE-62D1-42EE-BF1E-94BF992260A0}"/>
    <dgm:cxn modelId="{507DB43E-BB4B-4496-B156-4B2B2CC4AE56}" srcId="{BCA0586C-363A-47E8-A23B-BA1482C43E47}" destId="{340F64D2-EDA5-4372-A0DC-CD29352A41D4}" srcOrd="0" destOrd="0" parTransId="{3D1D593E-5627-49F8-ACC9-31FF5A26C9CF}" sibTransId="{98E8B84E-373D-491E-8F41-C6DB1EB89D3A}"/>
    <dgm:cxn modelId="{132F5C23-D37F-486E-A95C-38309EF22E4A}" type="presOf" srcId="{7A25A44A-C925-4FA7-8F08-A8004FC001FF}" destId="{F80C39FE-F67B-4F7A-891D-DD176CC689EC}" srcOrd="0" destOrd="0" presId="urn:microsoft.com/office/officeart/2005/8/layout/process5"/>
    <dgm:cxn modelId="{B9CB71B8-050C-4ECD-931F-9C97FD49B662}" srcId="{BCA0586C-363A-47E8-A23B-BA1482C43E47}" destId="{D92C03BA-A77C-4086-9FE4-960F8FBCE662}" srcOrd="1" destOrd="0" parTransId="{438C95CF-BD74-428D-85AE-5E6D8DB3BD27}" sibTransId="{7A25A44A-C925-4FA7-8F08-A8004FC001FF}"/>
    <dgm:cxn modelId="{200FADE6-87FC-41BC-8196-80BBB173FBB7}" type="presOf" srcId="{C49FA8DD-6EB4-4573-A690-66D5065DA1B2}" destId="{4C8602B2-BDCC-4517-AE6C-C926BB522207}" srcOrd="0" destOrd="0" presId="urn:microsoft.com/office/officeart/2005/8/layout/process5"/>
    <dgm:cxn modelId="{A0E81AFE-EDA0-486B-BD33-8D1E8566A4F5}" type="presOf" srcId="{340F64D2-EDA5-4372-A0DC-CD29352A41D4}" destId="{5E0B00EC-C528-4879-9D48-2F49882C7C6A}" srcOrd="0" destOrd="0" presId="urn:microsoft.com/office/officeart/2005/8/layout/process5"/>
    <dgm:cxn modelId="{AC3653C6-5BD0-47C8-A081-A8DA1D090EF5}" type="presOf" srcId="{6B7EEE47-79A2-4BEC-AF49-D164A3A31111}" destId="{BC3D1B81-A9D0-49B2-BAE8-7485CA22823A}" srcOrd="0" destOrd="0" presId="urn:microsoft.com/office/officeart/2005/8/layout/process5"/>
    <dgm:cxn modelId="{F1F6AC67-A0B0-402C-9DD0-DF9984E5F2C3}" type="presOf" srcId="{D92C03BA-A77C-4086-9FE4-960F8FBCE662}" destId="{4933441F-2602-470E-886F-F7BF7A8F86F2}" srcOrd="0" destOrd="0" presId="urn:microsoft.com/office/officeart/2005/8/layout/process5"/>
    <dgm:cxn modelId="{48C67385-7DDA-498E-99AB-C99BA15F9522}" type="presParOf" srcId="{F052BBF5-FEF7-457A-AA31-FA4E6E9679CE}" destId="{5E0B00EC-C528-4879-9D48-2F49882C7C6A}" srcOrd="0" destOrd="0" presId="urn:microsoft.com/office/officeart/2005/8/layout/process5"/>
    <dgm:cxn modelId="{8C8BD620-2437-49E7-9050-BFCAC410BF16}" type="presParOf" srcId="{F052BBF5-FEF7-457A-AA31-FA4E6E9679CE}" destId="{AC471291-84B6-4152-ACC1-D41B92C8D416}" srcOrd="1" destOrd="0" presId="urn:microsoft.com/office/officeart/2005/8/layout/process5"/>
    <dgm:cxn modelId="{16B90B9F-1668-4C76-9438-631DBC85D247}" type="presParOf" srcId="{AC471291-84B6-4152-ACC1-D41B92C8D416}" destId="{2D0464C6-646F-405F-A7E2-84837EB6574E}" srcOrd="0" destOrd="0" presId="urn:microsoft.com/office/officeart/2005/8/layout/process5"/>
    <dgm:cxn modelId="{AA7A0D66-7D05-4537-8591-58B5D4E0A397}" type="presParOf" srcId="{F052BBF5-FEF7-457A-AA31-FA4E6E9679CE}" destId="{4933441F-2602-470E-886F-F7BF7A8F86F2}" srcOrd="2" destOrd="0" presId="urn:microsoft.com/office/officeart/2005/8/layout/process5"/>
    <dgm:cxn modelId="{EF5E7306-F8AF-4753-B442-E7232369B2D6}" type="presParOf" srcId="{F052BBF5-FEF7-457A-AA31-FA4E6E9679CE}" destId="{F80C39FE-F67B-4F7A-891D-DD176CC689EC}" srcOrd="3" destOrd="0" presId="urn:microsoft.com/office/officeart/2005/8/layout/process5"/>
    <dgm:cxn modelId="{D943A935-50FC-4AE8-9649-83AE7675817B}" type="presParOf" srcId="{F80C39FE-F67B-4F7A-891D-DD176CC689EC}" destId="{FA1E23B5-472F-46E2-866E-CA6037F089EE}" srcOrd="0" destOrd="0" presId="urn:microsoft.com/office/officeart/2005/8/layout/process5"/>
    <dgm:cxn modelId="{5FFE78D4-905A-44DE-B7ED-204CDFC7E45A}" type="presParOf" srcId="{F052BBF5-FEF7-457A-AA31-FA4E6E9679CE}" destId="{DC03BE70-AEE1-4700-89E6-CF18C032F6AA}" srcOrd="4" destOrd="0" presId="urn:microsoft.com/office/officeart/2005/8/layout/process5"/>
    <dgm:cxn modelId="{C7D17D99-F7AD-4A91-8312-FBD14BD7DC39}" type="presParOf" srcId="{F052BBF5-FEF7-457A-AA31-FA4E6E9679CE}" destId="{4C8602B2-BDCC-4517-AE6C-C926BB522207}" srcOrd="5" destOrd="0" presId="urn:microsoft.com/office/officeart/2005/8/layout/process5"/>
    <dgm:cxn modelId="{5D4216DA-8521-4F27-A4B8-734141583824}" type="presParOf" srcId="{4C8602B2-BDCC-4517-AE6C-C926BB522207}" destId="{441B7D75-525D-4152-8543-B7CEF14B0FD7}" srcOrd="0" destOrd="0" presId="urn:microsoft.com/office/officeart/2005/8/layout/process5"/>
    <dgm:cxn modelId="{C07515C0-DDEC-4B42-8C11-377BA4B18EE3}" type="presParOf" srcId="{F052BBF5-FEF7-457A-AA31-FA4E6E9679CE}" destId="{A6215A75-F6AA-4DB6-993A-F93AA3EF9CA9}" srcOrd="6" destOrd="0" presId="urn:microsoft.com/office/officeart/2005/8/layout/process5"/>
    <dgm:cxn modelId="{26879600-A2B5-457F-91F2-C28B25B01093}" type="presParOf" srcId="{F052BBF5-FEF7-457A-AA31-FA4E6E9679CE}" destId="{B441730E-975B-4FD8-88E8-3A9F341C6BDC}" srcOrd="7" destOrd="0" presId="urn:microsoft.com/office/officeart/2005/8/layout/process5"/>
    <dgm:cxn modelId="{85EAEB04-593D-40B1-B36C-298DFE74B627}" type="presParOf" srcId="{B441730E-975B-4FD8-88E8-3A9F341C6BDC}" destId="{9878C8E2-4F62-41D1-A337-CE1EDA55E54B}" srcOrd="0" destOrd="0" presId="urn:microsoft.com/office/officeart/2005/8/layout/process5"/>
    <dgm:cxn modelId="{75F7165F-C166-4BA1-B670-A998D98B7C3C}" type="presParOf" srcId="{F052BBF5-FEF7-457A-AA31-FA4E6E9679CE}" destId="{CB47409B-DD88-4F06-A66D-53E8AA9CD302}" srcOrd="8" destOrd="0" presId="urn:microsoft.com/office/officeart/2005/8/layout/process5"/>
    <dgm:cxn modelId="{00F95181-219A-4D42-BF71-FCF1D3AFDA3B}" type="presParOf" srcId="{F052BBF5-FEF7-457A-AA31-FA4E6E9679CE}" destId="{9AD3A494-BF82-412D-A978-E7BD018A9825}" srcOrd="9" destOrd="0" presId="urn:microsoft.com/office/officeart/2005/8/layout/process5"/>
    <dgm:cxn modelId="{418F13F6-982D-4D9A-8EB4-D9D438AD9FF6}" type="presParOf" srcId="{9AD3A494-BF82-412D-A978-E7BD018A9825}" destId="{CC962859-209A-4BA2-B27B-FE2AAA1AD8C7}" srcOrd="0" destOrd="0" presId="urn:microsoft.com/office/officeart/2005/8/layout/process5"/>
    <dgm:cxn modelId="{0D9A5EA6-2C33-4398-9F08-8473748EAAC9}" type="presParOf" srcId="{F052BBF5-FEF7-457A-AA31-FA4E6E9679CE}" destId="{BC3D1B81-A9D0-49B2-BAE8-7485CA22823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B00EC-C528-4879-9D48-2F49882C7C6A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</a:t>
          </a:r>
          <a:r>
            <a:rPr lang="" sz="1400" kern="1200" dirty="0" smtClean="0"/>
            <a:t>e preparó la mezcla de acuerdo a la norma </a:t>
          </a:r>
          <a:endParaRPr lang="es-ES" sz="1400" kern="1200" dirty="0"/>
        </a:p>
      </dsp:txBody>
      <dsp:txXfrm>
        <a:off x="45225" y="571471"/>
        <a:ext cx="2085893" cy="1221142"/>
      </dsp:txXfrm>
    </dsp:sp>
    <dsp:sp modelId="{AC471291-84B6-4152-ACC1-D41B92C8D416}">
      <dsp:nvSpPr>
        <dsp:cNvPr id="0" name=""/>
        <dsp:cNvSpPr/>
      </dsp:nvSpPr>
      <dsp:spPr>
        <a:xfrm rot="21515297">
          <a:off x="2343629" y="877846"/>
          <a:ext cx="42071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343648" y="986630"/>
        <a:ext cx="294500" cy="321687"/>
      </dsp:txXfrm>
    </dsp:sp>
    <dsp:sp modelId="{4933441F-2602-470E-886F-F7BF7A8F86F2}">
      <dsp:nvSpPr>
        <dsp:cNvPr id="0" name=""/>
        <dsp:cNvSpPr/>
      </dsp:nvSpPr>
      <dsp:spPr>
        <a:xfrm>
          <a:off x="2962670" y="460645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/>
            <a:t>Se elaboraron probetas para hacer los ensayos de compresión, flexión y conductividad térmica</a:t>
          </a:r>
          <a:endParaRPr lang="es-ES" sz="1400" kern="1200" dirty="0"/>
        </a:p>
      </dsp:txBody>
      <dsp:txXfrm>
        <a:off x="3000662" y="498637"/>
        <a:ext cx="2085893" cy="1221142"/>
      </dsp:txXfrm>
    </dsp:sp>
    <dsp:sp modelId="{F80C39FE-F67B-4F7A-891D-DD176CC689EC}">
      <dsp:nvSpPr>
        <dsp:cNvPr id="0" name=""/>
        <dsp:cNvSpPr/>
      </dsp:nvSpPr>
      <dsp:spPr>
        <a:xfrm rot="80811">
          <a:off x="5330386" y="877223"/>
          <a:ext cx="496186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330407" y="982703"/>
        <a:ext cx="347330" cy="321687"/>
      </dsp:txXfrm>
    </dsp:sp>
    <dsp:sp modelId="{DC03BE70-AEE1-4700-89E6-CF18C032F6AA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/>
            <a:t>Para la compresión se hicieron 16 probetas variando el peso el volumen, el tamaño de la fibra</a:t>
          </a:r>
          <a:endParaRPr lang="es-ES" sz="1400" kern="1200" dirty="0"/>
        </a:p>
      </dsp:txBody>
      <dsp:txXfrm>
        <a:off x="6098481" y="571471"/>
        <a:ext cx="2085893" cy="1221142"/>
      </dsp:txXfrm>
    </dsp:sp>
    <dsp:sp modelId="{4C8602B2-BDCC-4517-AE6C-C926BB522207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6980585" y="2020851"/>
        <a:ext cx="321687" cy="320822"/>
      </dsp:txXfrm>
    </dsp:sp>
    <dsp:sp modelId="{A6215A75-F6AA-4DB6-993A-F93AA3EF9CA9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/>
            <a:t>Para la flexión se realizaron  hicieron 12 probetas variando el peso el volumen, el tamaño de la fibra</a:t>
          </a:r>
          <a:endParaRPr lang="es-ES" sz="1400" kern="1200" dirty="0"/>
        </a:p>
      </dsp:txBody>
      <dsp:txXfrm>
        <a:off x="6098481" y="2733348"/>
        <a:ext cx="2085893" cy="1221142"/>
      </dsp:txXfrm>
    </dsp:sp>
    <dsp:sp modelId="{B441730E-975B-4FD8-88E8-3A9F341C6BDC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5549421" y="3183076"/>
        <a:ext cx="320822" cy="321687"/>
      </dsp:txXfrm>
    </dsp:sp>
    <dsp:sp modelId="{CB47409B-DD88-4F06-A66D-53E8AA9CD302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/>
            <a:t>Para la conductividad térmica se elaboraron 2 probetas utilizando la mejor dosificación que resultó en los ensayos anteriores</a:t>
          </a:r>
          <a:endParaRPr lang="es-ES" sz="1400" kern="1200" dirty="0"/>
        </a:p>
      </dsp:txBody>
      <dsp:txXfrm>
        <a:off x="3071853" y="2733348"/>
        <a:ext cx="2085893" cy="1221142"/>
      </dsp:txXfrm>
    </dsp:sp>
    <dsp:sp modelId="{9AD3A494-BF82-412D-A978-E7BD018A9825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2522793" y="3183076"/>
        <a:ext cx="320822" cy="321687"/>
      </dsp:txXfrm>
    </dsp:sp>
    <dsp:sp modelId="{BC3D1B81-A9D0-49B2-BAE8-7485CA22823A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/>
            <a:t>Se procedió analizar resultados</a:t>
          </a:r>
          <a:endParaRPr lang="es-ES" sz="1400" kern="1200" dirty="0"/>
        </a:p>
      </dsp:txBody>
      <dsp:txXfrm>
        <a:off x="45225" y="273334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85868-D8FF-4535-B4D4-065BC89BBCDE}" type="datetimeFigureOut">
              <a:rPr lang="es-ES" smtClean="0"/>
              <a:t>07/07/2015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B930A-0C6A-4053-B9FF-D9F93184D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75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69A4DA5-C82B-472B-8C3C-F1207F38D0E5}" type="slidenum">
              <a:rPr lang="es-EC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es-EC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930A-0C6A-4053-B9FF-D9F93184DB0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62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931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516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0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736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734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418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43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22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60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143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96376" y="2139879"/>
            <a:ext cx="740886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1600" dirty="0"/>
              <a:t> </a:t>
            </a:r>
            <a:endParaRPr lang="es-EC" sz="1600" dirty="0"/>
          </a:p>
          <a:p>
            <a:pPr algn="ctr"/>
            <a:r>
              <a:rPr lang="es-ES" sz="1600" b="1" dirty="0" smtClean="0"/>
              <a:t>“</a:t>
            </a:r>
            <a:r>
              <a:rPr lang="" sz="1600" b="1" dirty="0" smtClean="0"/>
              <a:t>DESARROLLO DE UN MATERIAL COMPUESTO DE FIBRAS NATURALES DE BAMBÚ PARA LA UTILIZACIÓN EN VIVIENDAS DE BAJO COSTO</a:t>
            </a:r>
            <a:r>
              <a:rPr lang="es-ES" sz="1600" b="1" dirty="0" smtClean="0"/>
              <a:t>”</a:t>
            </a:r>
            <a:endParaRPr lang="es-EC" sz="1600" b="1" dirty="0"/>
          </a:p>
          <a:p>
            <a:pPr algn="ctr"/>
            <a:r>
              <a:rPr lang="es-ES" sz="1600" b="1" dirty="0"/>
              <a:t> 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00807" y="4358851"/>
            <a:ext cx="42862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ELABORADO POR:</a:t>
            </a:r>
            <a:endParaRPr lang="es-EC" sz="1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" sz="14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CARLOS ANDRES SALAZAR CASTILLO</a:t>
            </a:r>
            <a:endParaRPr lang="es-EC" sz="1400" b="1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39752" y="715483"/>
            <a:ext cx="4608513" cy="862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04704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dirty="0">
                <a:solidFill>
                  <a:srgbClr val="000000"/>
                </a:solidFill>
                <a:latin typeface="Arial "/>
                <a:ea typeface="Times New Roman" pitchFamily="18" charset="0"/>
                <a:cs typeface="Arial" pitchFamily="34" charset="0"/>
              </a:rPr>
              <a:t>ESCUELA </a:t>
            </a:r>
            <a:r>
              <a:rPr lang="es-EC" b="1" dirty="0" smtClean="0">
                <a:solidFill>
                  <a:srgbClr val="000000"/>
                </a:solidFill>
                <a:latin typeface="Arial "/>
                <a:ea typeface="Times New Roman" pitchFamily="18" charset="0"/>
                <a:cs typeface="Arial" pitchFamily="34" charset="0"/>
              </a:rPr>
              <a:t>POLITÉCNICA </a:t>
            </a:r>
            <a:r>
              <a:rPr lang="es-EC" b="1" dirty="0">
                <a:solidFill>
                  <a:srgbClr val="000000"/>
                </a:solidFill>
                <a:latin typeface="Arial "/>
                <a:ea typeface="Times New Roman" pitchFamily="18" charset="0"/>
                <a:cs typeface="Arial" pitchFamily="34" charset="0"/>
              </a:rPr>
              <a:t>DEL EJÉRCITO</a:t>
            </a:r>
            <a:endParaRPr lang="es-EC" b="1" dirty="0">
              <a:solidFill>
                <a:srgbClr val="365F91"/>
              </a:solidFill>
              <a:latin typeface="Arial 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srgbClr val="000000"/>
              </a:solidFill>
              <a:latin typeface="Arial "/>
              <a:cs typeface="Arial" pitchFamily="34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179414" y="1316046"/>
            <a:ext cx="4929187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DEPARTAMENTO DE CIENCIAS DE LA </a:t>
            </a:r>
            <a:r>
              <a:rPr lang="es-EC" sz="14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ENERGÍA Y MECÁNICA</a:t>
            </a:r>
            <a:endParaRPr lang="es-EC" sz="11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CARRERA DE INGENIER</a:t>
            </a:r>
            <a:r>
              <a:rPr lang="es-EC" sz="1400" b="1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 </a:t>
            </a:r>
            <a:r>
              <a:rPr lang="es-EC" sz="14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MECÁNICA</a:t>
            </a:r>
            <a:endParaRPr lang="es-EC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339752" y="3560854"/>
            <a:ext cx="5286375" cy="722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Previa a la </a:t>
            </a:r>
            <a:r>
              <a:rPr lang="es-EC" sz="14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obtención </a:t>
            </a: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de Grado </a:t>
            </a:r>
            <a:r>
              <a:rPr lang="es-EC" sz="14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Académico </a:t>
            </a: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o T</a:t>
            </a:r>
            <a:r>
              <a:rPr lang="es-EC" sz="1400" b="1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sz="14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tulo de: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1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6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INGENIERO </a:t>
            </a:r>
            <a:r>
              <a:rPr lang="es-EC" sz="16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MECÁNICO</a:t>
            </a:r>
            <a:endParaRPr lang="es-EC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83" y="163616"/>
            <a:ext cx="242349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9" y="135356"/>
            <a:ext cx="913324" cy="8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arrera Ing Mecanica Es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18" y="215080"/>
            <a:ext cx="801681" cy="8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949997" y="4358851"/>
            <a:ext cx="4126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C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DIRECTOR: </a:t>
            </a:r>
            <a:r>
              <a:rPr lang="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PhD. LEONARDO GOYOS</a:t>
            </a:r>
            <a:r>
              <a:rPr lang="es-EC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defTabSz="914400"/>
            <a:r>
              <a:rPr lang="es-EC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CODIRECTOR: ING. </a:t>
            </a:r>
            <a:r>
              <a:rPr lang="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ANGELO VILLAVICENCIO</a:t>
            </a:r>
            <a:endParaRPr lang="es-E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13026" y="5085184"/>
            <a:ext cx="393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C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PRESIDENTE: ING. PÉREZ JOSE</a:t>
            </a:r>
          </a:p>
          <a:p>
            <a:pPr defTabSz="914400"/>
            <a:r>
              <a:rPr lang="es-EC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SECRETARIO: DR. MEJÍA MARCELO</a:t>
            </a:r>
            <a:endParaRPr lang="es-E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2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S" dirty="0"/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660820" y="1124744"/>
            <a:ext cx="7822359" cy="1944216"/>
          </a:xfrm>
          <a:solidFill>
            <a:srgbClr val="3399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Material compuesto</a:t>
            </a:r>
            <a:endParaRPr lang="es-ES" sz="2000" dirty="0"/>
          </a:p>
          <a:p>
            <a:pPr marL="0" lvl="0" indent="0">
              <a:buNone/>
            </a:pPr>
            <a:endParaRPr lang="" sz="2000" b="1" dirty="0" smtClean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600" dirty="0"/>
              <a:t>Un material </a:t>
            </a:r>
            <a:r>
              <a:rPr lang="es-ES" sz="1600" dirty="0" smtClean="0"/>
              <a:t>compuesto, </a:t>
            </a:r>
            <a:r>
              <a:rPr lang="es-ES" sz="1600" dirty="0"/>
              <a:t>es aquel que está formado por dos o más materiales distintos y la unión de estos presenta propiedades físicas superiores a las de los materiales que lo </a:t>
            </a:r>
            <a:r>
              <a:rPr lang="es-ES" sz="1600" dirty="0" smtClean="0"/>
              <a:t>constituyen</a:t>
            </a:r>
            <a:r>
              <a:rPr lang="" sz="1600" dirty="0"/>
              <a:t>.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4" name="Imagen 3" descr="http://3.bp.blogspot.com/-rmr2H8HzlMg/T5F06-LUuNI/AAAAAAAAADk/izL6FRtnfn4/s200/material+compues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0" y="3284984"/>
            <a:ext cx="225499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://upload.wikimedia.org/wikipedia/commons/1/13/Composite_3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" b="10751"/>
          <a:stretch/>
        </p:blipFill>
        <p:spPr bwMode="auto">
          <a:xfrm>
            <a:off x="3275856" y="3277105"/>
            <a:ext cx="34839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qro.cinvestav.mx/DocsWeb/minisitios/investigadores/manzano/act2/clip_image0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7264"/>
          <a:stretch/>
        </p:blipFill>
        <p:spPr bwMode="auto">
          <a:xfrm>
            <a:off x="6804248" y="3211598"/>
            <a:ext cx="2160240" cy="25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S" dirty="0"/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1691680" y="4613097"/>
            <a:ext cx="6647484" cy="490066"/>
          </a:xfr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Criterios para la elaboración del material compuesto</a:t>
            </a:r>
            <a:endParaRPr lang="es-ES" sz="2000" dirty="0"/>
          </a:p>
          <a:p>
            <a:pPr marL="0" lvl="0" indent="0">
              <a:buNone/>
            </a:pPr>
            <a:endParaRPr lang="" sz="2000" b="1" dirty="0" smtClean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4310" t="45726" r="27473" b="28116"/>
          <a:stretch/>
        </p:blipFill>
        <p:spPr bwMode="auto">
          <a:xfrm>
            <a:off x="455708" y="1052736"/>
            <a:ext cx="836476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S" dirty="0"/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660820" y="1124744"/>
            <a:ext cx="7822359" cy="2880320"/>
          </a:xfr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Usos de los materiales compuestos</a:t>
            </a:r>
            <a:endParaRPr lang="es-ES" sz="2000" dirty="0"/>
          </a:p>
          <a:p>
            <a:pPr marL="0" lvl="0" indent="0">
              <a:buNone/>
            </a:pPr>
            <a:endParaRPr lang="" sz="2000" b="1" dirty="0" smtClean="0"/>
          </a:p>
          <a:p>
            <a:pPr lvl="0"/>
            <a:r>
              <a:rPr lang="es-ES" sz="1600" dirty="0" smtClean="0"/>
              <a:t>Deportes</a:t>
            </a:r>
            <a:r>
              <a:rPr lang="es-ES" sz="1600" dirty="0"/>
              <a:t> </a:t>
            </a:r>
          </a:p>
          <a:p>
            <a:pPr lvl="0"/>
            <a:r>
              <a:rPr lang="es-ES" sz="1600" dirty="0" smtClean="0"/>
              <a:t>Medicina</a:t>
            </a:r>
            <a:r>
              <a:rPr lang="es-ES" sz="1600" dirty="0"/>
              <a:t> </a:t>
            </a:r>
          </a:p>
          <a:p>
            <a:pPr lvl="0"/>
            <a:r>
              <a:rPr lang="es-ES" sz="1600" dirty="0" smtClean="0"/>
              <a:t>Transporte</a:t>
            </a:r>
            <a:r>
              <a:rPr lang="es-ES" sz="1600" dirty="0"/>
              <a:t>	</a:t>
            </a:r>
          </a:p>
          <a:p>
            <a:pPr lvl="0"/>
            <a:r>
              <a:rPr lang="es-ES" sz="1600" dirty="0" smtClean="0"/>
              <a:t>Construcción</a:t>
            </a:r>
            <a:endParaRPr lang="es-ES" sz="1600" dirty="0"/>
          </a:p>
        </p:txBody>
      </p:sp>
      <p:pic>
        <p:nvPicPr>
          <p:cNvPr id="5" name="Imagen 4" descr="http://1.bp.blogspot.com/_0g7r7zbcd7g/SbPgLdFqEqI/AAAAAAAAAAM/KC53ALJk650/s320/fibradecarbon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844824"/>
            <a:ext cx="578338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S" dirty="0"/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755576" y="1196752"/>
            <a:ext cx="3274633" cy="3240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Concreto reforzado con fibras </a:t>
            </a:r>
            <a:r>
              <a:rPr lang="es-ES" sz="2000" b="1" dirty="0" smtClean="0"/>
              <a:t>naturales</a:t>
            </a:r>
          </a:p>
          <a:p>
            <a:pPr marL="0" lvl="0" indent="0">
              <a:buNone/>
            </a:pPr>
            <a:endParaRPr lang="en-US" sz="2000" b="1" dirty="0"/>
          </a:p>
          <a:p>
            <a:r>
              <a:rPr lang="es-ES" sz="1600" dirty="0" smtClean="0"/>
              <a:t>Limpias</a:t>
            </a:r>
            <a:endParaRPr lang="" sz="1600" dirty="0" smtClean="0"/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dirty="0" smtClean="0"/>
              <a:t>Durables</a:t>
            </a:r>
            <a:endParaRPr lang="" sz="1600" dirty="0" smtClean="0"/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dirty="0" smtClean="0"/>
              <a:t>Resistentes</a:t>
            </a:r>
            <a:endParaRPr lang="" sz="1600" dirty="0" smtClean="0"/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dirty="0" smtClean="0"/>
              <a:t>Libres de productos químicos</a:t>
            </a:r>
            <a:endParaRPr lang="es-ES" sz="1600" dirty="0"/>
          </a:p>
          <a:p>
            <a:pPr marL="0" lvl="0" indent="0">
              <a:buNone/>
            </a:pPr>
            <a:endParaRPr lang="" sz="2000" b="1" dirty="0" smtClean="0"/>
          </a:p>
        </p:txBody>
      </p:sp>
      <p:pic>
        <p:nvPicPr>
          <p:cNvPr id="21512" name="Picture 8" descr="http://www.agenciadenoticias.unal.edu.co/uploads/pics/AgenciaUN_0528_3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 b="16848"/>
          <a:stretch/>
        </p:blipFill>
        <p:spPr bwMode="auto">
          <a:xfrm>
            <a:off x="4211960" y="826517"/>
            <a:ext cx="4656591" cy="3735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S" dirty="0"/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853911" y="908720"/>
            <a:ext cx="7822359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sz="2000" b="1" dirty="0"/>
              <a:t>Factores que afectan las propiedades de los concretos reforzados con fibra natural</a:t>
            </a:r>
          </a:p>
          <a:p>
            <a:pPr marL="0" lvl="0" indent="0">
              <a:buNone/>
            </a:pPr>
            <a:endParaRPr lang="" sz="2000" b="1" dirty="0" smtClean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76575"/>
              </p:ext>
            </p:extLst>
          </p:nvPr>
        </p:nvGraphicFramePr>
        <p:xfrm>
          <a:off x="853911" y="1560771"/>
          <a:ext cx="7822359" cy="256032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801666"/>
                <a:gridCol w="402069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Factores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Variables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Tipo de fibra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Coco, sisal, maguey, caña de azúcar, bambú, yute, madera.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Geometría de la fibra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Longitud, diámetro, sección transversal, anillos y puntas.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Conformación de la fibra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Monofilamento, multifilamentos, rizado y nudos simples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Condiciones superficiales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Hongos, presencia de recubrimientos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92010"/>
              </p:ext>
            </p:extLst>
          </p:nvPr>
        </p:nvGraphicFramePr>
        <p:xfrm>
          <a:off x="853911" y="4149080"/>
          <a:ext cx="7822359" cy="1280160"/>
        </p:xfrm>
        <a:graphic>
          <a:graphicData uri="http://schemas.openxmlformats.org/drawingml/2006/table">
            <a:tbl>
              <a:tblPr firstCol="1" bandRow="1">
                <a:tableStyleId>{46F890A9-2807-4EBB-B81D-B2AA78EC7F39}</a:tableStyleId>
              </a:tblPr>
              <a:tblGrid>
                <a:gridCol w="3801666"/>
                <a:gridCol w="402069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Propiedades de la matriz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Tipo de </a:t>
                      </a:r>
                      <a:r>
                        <a:rPr lang="es-ES" sz="1400" dirty="0" smtClean="0">
                          <a:effectLst/>
                        </a:rPr>
                        <a:t>cemento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Diseño de la mezcla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Contenido de agua, relación agua/cemento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Método de mezclado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Tipo de mezcladora, secuencia al agregar los ingredientes, método para agregar las </a:t>
                      </a:r>
                      <a:r>
                        <a:rPr lang="es-ES" sz="1400" dirty="0" smtClean="0">
                          <a:effectLst/>
                        </a:rPr>
                        <a:t>fibras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53911" y="566124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600" b="1" dirty="0" smtClean="0"/>
              <a:t>Tabla 3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5349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S" dirty="0"/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457200" y="1129606"/>
            <a:ext cx="4559251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" sz="2000" b="1" dirty="0" smtClean="0"/>
              <a:t>Tabla de </a:t>
            </a:r>
            <a:r>
              <a:rPr lang="" sz="2000" b="1" dirty="0"/>
              <a:t>d</a:t>
            </a:r>
            <a:r>
              <a:rPr lang="es-ES" sz="2000" b="1" dirty="0" smtClean="0"/>
              <a:t>osificación de</a:t>
            </a:r>
            <a:r>
              <a:rPr lang="" sz="2000" b="1" dirty="0" smtClean="0"/>
              <a:t>l</a:t>
            </a:r>
            <a:r>
              <a:rPr lang="es-ES" sz="2000" b="1" dirty="0" smtClean="0"/>
              <a:t> </a:t>
            </a:r>
            <a:r>
              <a:rPr lang="es-ES" sz="2000" b="1" dirty="0"/>
              <a:t>concreto</a:t>
            </a:r>
            <a:endParaRPr lang="es-ES" sz="2000" dirty="0"/>
          </a:p>
          <a:p>
            <a:pPr marL="0" lvl="0" indent="0">
              <a:buNone/>
            </a:pPr>
            <a:endParaRPr lang="" sz="2000" b="1" dirty="0" smtClean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96034"/>
              </p:ext>
            </p:extLst>
          </p:nvPr>
        </p:nvGraphicFramePr>
        <p:xfrm>
          <a:off x="457200" y="1988840"/>
          <a:ext cx="8543651" cy="374441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876371"/>
                <a:gridCol w="625145"/>
                <a:gridCol w="656306"/>
                <a:gridCol w="888057"/>
                <a:gridCol w="691360"/>
                <a:gridCol w="689412"/>
                <a:gridCol w="4117000"/>
              </a:tblGrid>
              <a:tr h="39279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Proporciones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Litros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Usos y empleos preferentes del hormigón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0000"/>
                          </a:solidFill>
                          <a:effectLst/>
                        </a:rPr>
                        <a:t>Cemento</a:t>
                      </a:r>
                      <a:endParaRPr lang="es-E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Arena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Grava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Cemento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Arena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Grava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450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900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Rellenos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440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880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Zanjas, cimientos, grandes espesores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145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435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870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Muros de contención, pozos de cimentación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170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425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850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Pilares,  soportes y prefabricados corrientes, pavimentos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207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415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830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Hormigones armados., muros especiales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240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480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720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Hormigones para estructuras,  pilares, vigas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263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395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790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Forjados delgados, piezas  a fatiga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290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435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725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Prefabricados especiales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1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360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360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</a:rPr>
                        <a:t>730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Trabajos y obras muy especiales de gran control.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1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DESARROLLO DEL MATERIAL COMPUESTO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908417" y="1268760"/>
            <a:ext cx="2295431" cy="792088"/>
          </a:xfr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Recopilación de materia </a:t>
            </a:r>
            <a:r>
              <a:rPr lang="es-ES" sz="2000" b="1" dirty="0" smtClean="0"/>
              <a:t>prima</a:t>
            </a:r>
            <a:endParaRPr lang="es-ES" sz="2000" dirty="0"/>
          </a:p>
          <a:p>
            <a:pPr marL="0" lvl="0" indent="0">
              <a:buNone/>
            </a:pPr>
            <a:endParaRPr lang="" sz="2000" b="1" dirty="0" smtClean="0"/>
          </a:p>
        </p:txBody>
      </p:sp>
      <p:pic>
        <p:nvPicPr>
          <p:cNvPr id="7" name="Imagen 6" descr="C:\Users\JORGE SALAZAR\Desktop\Tesis\fotos\IMG-20150413-WA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7" y="2388882"/>
            <a:ext cx="3672408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C:\Users\JORGE SALAZAR\Desktop\Tesis\fotos\IMG-20150425-WA00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19576" r="24519" b="14007"/>
          <a:stretch/>
        </p:blipFill>
        <p:spPr bwMode="auto">
          <a:xfrm>
            <a:off x="5436096" y="2397367"/>
            <a:ext cx="2304256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15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DESARROLLO DEL MATERIAL COMPUESTO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755577" y="1556792"/>
            <a:ext cx="3096343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Obtención de las </a:t>
            </a:r>
            <a:r>
              <a:rPr lang="es-ES" sz="2000" b="1" dirty="0" smtClean="0"/>
              <a:t>fibras</a:t>
            </a:r>
            <a:endParaRPr lang="es-ES" sz="2000" dirty="0"/>
          </a:p>
          <a:p>
            <a:pPr marL="0" lvl="0" indent="0">
              <a:buNone/>
            </a:pPr>
            <a:endParaRPr lang="" sz="2000" b="1" dirty="0" smtClean="0"/>
          </a:p>
        </p:txBody>
      </p:sp>
      <p:pic>
        <p:nvPicPr>
          <p:cNvPr id="9" name="Imagen 8" descr="C:\Users\JORGE SALAZAR\Desktop\Tesis\fotos\IMG-20150413-WA00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25075" r="4872" b="18369"/>
          <a:stretch/>
        </p:blipFill>
        <p:spPr bwMode="auto">
          <a:xfrm>
            <a:off x="611561" y="2344018"/>
            <a:ext cx="2160240" cy="3245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Users\JORGE SALAZAR\Desktop\fotos\IMG_3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17" y="2355420"/>
            <a:ext cx="2488697" cy="323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C:\Users\JORGE SALAZAR\Desktop\Tesis\fotos\IMG-20150425-WA0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9246" r="10766" b="6813"/>
          <a:stretch/>
        </p:blipFill>
        <p:spPr bwMode="auto">
          <a:xfrm>
            <a:off x="6162531" y="2355420"/>
            <a:ext cx="2488698" cy="323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16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DESARROLLO DEL MATERIAL COMPUESTO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755577" y="1556792"/>
            <a:ext cx="5184575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Contenido de humedad de las fibras</a:t>
            </a:r>
            <a:endParaRPr lang="es-ES" sz="2000" dirty="0"/>
          </a:p>
          <a:p>
            <a:pPr marL="0" lvl="0" indent="0">
              <a:buNone/>
            </a:pPr>
            <a:endParaRPr lang="" sz="2000" b="1" dirty="0" smtClean="0"/>
          </a:p>
        </p:txBody>
      </p:sp>
      <p:pic>
        <p:nvPicPr>
          <p:cNvPr id="7" name="Imagen 6" descr="E:\DCIM\Camera\2015-05-15 10.35.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12068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3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dirty="0">
                <a:solidFill>
                  <a:schemeClr val="tx1"/>
                </a:solidFill>
                <a:effectLst/>
              </a:rPr>
              <a:t>DESARROLLO DEL MATERIAL </a:t>
            </a:r>
            <a:r>
              <a:rPr lang="es-ES" sz="2400" dirty="0" smtClean="0">
                <a:solidFill>
                  <a:schemeClr val="tx1"/>
                </a:solidFill>
                <a:effectLst/>
              </a:rPr>
              <a:t>COMPUESTO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408" t="16360" r="65134" b="52140"/>
          <a:stretch/>
        </p:blipFill>
        <p:spPr>
          <a:xfrm>
            <a:off x="0" y="846138"/>
            <a:ext cx="3995936" cy="27797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9962" t="16606" r="65414" b="51895"/>
          <a:stretch/>
        </p:blipFill>
        <p:spPr>
          <a:xfrm>
            <a:off x="4139952" y="846137"/>
            <a:ext cx="4392488" cy="27905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0041" t="16606" r="65054" b="51853"/>
          <a:stretch/>
        </p:blipFill>
        <p:spPr>
          <a:xfrm>
            <a:off x="2267744" y="3636714"/>
            <a:ext cx="4536504" cy="254784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092280" y="3933056"/>
            <a:ext cx="1728192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Planos de moldes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74675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DEFINICIÓN DEL PROBLEMA</a:t>
            </a:r>
            <a:endParaRPr lang="es-ES" dirty="0"/>
          </a:p>
        </p:txBody>
      </p:sp>
      <p:pic>
        <p:nvPicPr>
          <p:cNvPr id="17" name="Picture 10" descr="https://encrypted-tbn3.gstatic.com/images?q=tbn:ANd9GcTzv5sKEbFIxiA2aIkibaIv4v1zh-8JCo9sEcOnNqVzNK4WoA2EtTFLlm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" y="909358"/>
            <a:ext cx="2062330" cy="20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3059832" y="3645024"/>
            <a:ext cx="4839117" cy="1008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" sz="1600" dirty="0" smtClean="0">
                <a:solidFill>
                  <a:schemeClr val="tx1"/>
                </a:solidFill>
              </a:rPr>
              <a:t>Crecimiento de la poblacion</a:t>
            </a:r>
          </a:p>
          <a:p>
            <a:pPr algn="just"/>
            <a:r>
              <a:rPr lang="" sz="1600" dirty="0" smtClean="0">
                <a:solidFill>
                  <a:schemeClr val="tx1"/>
                </a:solidFill>
              </a:rPr>
              <a:t>Carecimiento de fuentes económicas</a:t>
            </a:r>
          </a:p>
          <a:p>
            <a:pPr algn="just"/>
            <a:r>
              <a:rPr lang="" sz="1600" dirty="0" smtClean="0">
                <a:solidFill>
                  <a:schemeClr val="tx1"/>
                </a:solidFill>
              </a:rPr>
              <a:t>Impacto Ambiental</a:t>
            </a:r>
            <a:endParaRPr lang="es-ES" sz="1600" dirty="0">
              <a:solidFill>
                <a:schemeClr val="tx1"/>
              </a:solidFill>
            </a:endParaRPr>
          </a:p>
          <a:p>
            <a:pPr lvl="0" algn="just"/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vladolarte.files.wordpress.com/2015/01/pobreza-r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06320"/>
            <a:ext cx="3238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deasparaconstruir.com/!sitios/IdeasConstruir/ilustraciones/02858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35" y="1003630"/>
            <a:ext cx="3575909" cy="23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738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DESARROLLO DEL MATERIAL COMPUESTO</a:t>
            </a:r>
          </a:p>
        </p:txBody>
      </p:sp>
    </p:spTree>
    <p:extLst>
      <p:ext uri="{BB962C8B-B14F-4D97-AF65-F5344CB8AC3E}">
        <p14:creationId xmlns:p14="http://schemas.microsoft.com/office/powerpoint/2010/main" val="16935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414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chemeClr val="tx1"/>
                </a:solidFill>
                <a:effectLst/>
              </a:rPr>
              <a:t>DESARROLLO DEL MATERIAL COMPUESTO</a:t>
            </a:r>
            <a:endParaRPr lang="es-ES" sz="2400" dirty="0"/>
          </a:p>
        </p:txBody>
      </p:sp>
      <p:pic>
        <p:nvPicPr>
          <p:cNvPr id="4" name="Imagen 3" descr="F:\WhatsApp\Media\WhatsApp Images\IMG-20150428-WA0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89" r="18196"/>
          <a:stretch/>
        </p:blipFill>
        <p:spPr bwMode="auto">
          <a:xfrm>
            <a:off x="471784" y="975516"/>
            <a:ext cx="3250704" cy="216024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6 Marcador de contenido"/>
          <p:cNvSpPr>
            <a:spLocks noGrp="1"/>
          </p:cNvSpPr>
          <p:nvPr>
            <p:ph idx="1"/>
          </p:nvPr>
        </p:nvSpPr>
        <p:spPr>
          <a:xfrm>
            <a:off x="471784" y="3366007"/>
            <a:ext cx="3275250" cy="3473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1200" b="1" dirty="0" smtClean="0"/>
              <a:t>Probetas para los ensayos de compresión</a:t>
            </a:r>
            <a:endParaRPr lang="" sz="1200" b="1" dirty="0" smtClean="0"/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957" r="2555" b="1275"/>
          <a:stretch/>
        </p:blipFill>
        <p:spPr bwMode="auto">
          <a:xfrm>
            <a:off x="4283968" y="976881"/>
            <a:ext cx="3251841" cy="216024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Marcador de contenido"/>
          <p:cNvSpPr txBox="1">
            <a:spLocks/>
          </p:cNvSpPr>
          <p:nvPr/>
        </p:nvSpPr>
        <p:spPr>
          <a:xfrm>
            <a:off x="4249385" y="3366007"/>
            <a:ext cx="3286424" cy="3636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sz="1200" b="1" kern="0" dirty="0" smtClean="0"/>
              <a:t>Probetas para los ensayos de </a:t>
            </a:r>
            <a:r>
              <a:rPr lang="" sz="1200" b="1" kern="0" dirty="0" smtClean="0"/>
              <a:t>flexión</a:t>
            </a:r>
          </a:p>
        </p:txBody>
      </p:sp>
      <p:pic>
        <p:nvPicPr>
          <p:cNvPr id="8" name="Imagen 7" descr="C:\Users\JORGE SALAZAR\Desktop\Camera\2015-06-05 11.10.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9" r="7650"/>
          <a:stretch/>
        </p:blipFill>
        <p:spPr bwMode="auto">
          <a:xfrm rot="5400000">
            <a:off x="1131998" y="3377633"/>
            <a:ext cx="1989711" cy="324036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6 Marcador de contenido"/>
          <p:cNvSpPr txBox="1">
            <a:spLocks/>
          </p:cNvSpPr>
          <p:nvPr/>
        </p:nvSpPr>
        <p:spPr>
          <a:xfrm>
            <a:off x="3995936" y="4745785"/>
            <a:ext cx="252028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sz="1200" b="1" kern="0" dirty="0" smtClean="0"/>
              <a:t>Probetas para los ensayos de conductividad térmica </a:t>
            </a:r>
            <a:endParaRPr lang="" sz="1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5688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DESARROLLO DEL MATERIAL COMPUESTO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755576" y="1259632"/>
            <a:ext cx="7704856" cy="729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 smtClean="0"/>
              <a:t>Cantidad </a:t>
            </a:r>
            <a:r>
              <a:rPr lang="es-ES" sz="2000" b="1" dirty="0"/>
              <a:t>de material que se utilizó para la elaboración de las probetas </a:t>
            </a:r>
            <a:r>
              <a:rPr lang="es-ES" sz="2000" b="1" dirty="0" smtClean="0"/>
              <a:t>para los ensayos de compresión</a:t>
            </a:r>
            <a:endParaRPr lang="" sz="2000" b="1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611560" y="573325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600" b="1" dirty="0" smtClean="0"/>
              <a:t>Tabla 3</a:t>
            </a:r>
            <a:endParaRPr lang="es-E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2975421"/>
                  </p:ext>
                </p:extLst>
              </p:nvPr>
            </p:nvGraphicFramePr>
            <p:xfrm>
              <a:off x="683570" y="2276868"/>
              <a:ext cx="7632848" cy="3456387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908212"/>
                    <a:gridCol w="1908212"/>
                    <a:gridCol w="1908212"/>
                    <a:gridCol w="1908212"/>
                  </a:tblGrid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Dosificación del material compuesto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04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Material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Volumen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Peso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Porcentaje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Cemento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241, 52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178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22,22 %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Arena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483,04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416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44.44 %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Fibra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120,76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13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11,11 %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Agua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241, 52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67,2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22,22 %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Tamaño de fibra: 10 mm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Orientación de la fibra: Aleatoria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Peso del material compuesto: 188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5784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Volumen del material compuesto: 125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24987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 dirty="0">
                              <a:effectLst/>
                              <a:latin typeface="+mn-lt"/>
                            </a:rPr>
                            <a:t>Densidad del material compuesto: 1,504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𝑔𝑟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s-ES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12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2975421"/>
                  </p:ext>
                </p:extLst>
              </p:nvPr>
            </p:nvGraphicFramePr>
            <p:xfrm>
              <a:off x="683570" y="2276868"/>
              <a:ext cx="7632848" cy="3456387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908212"/>
                    <a:gridCol w="1908212"/>
                    <a:gridCol w="1908212"/>
                    <a:gridCol w="1908212"/>
                  </a:tblGrid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Dosificación del material compuesto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04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Material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Volumen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Peso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Porcentaje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Cemento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210000" r="-200318" b="-8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178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22,22 %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Arena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310000" r="-200318" b="-7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416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44.44 %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Fibra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401961" r="-200318" b="-627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13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11,11 %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57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Agua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512000" r="-200318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67,2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22,22 %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Tamaño de fibra: 10 mm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Orientación de la fibra: Aleatoria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049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  <a:latin typeface="+mn-lt"/>
                            </a:rPr>
                            <a:t>Peso del material compuesto: 188 gr</a:t>
                          </a:r>
                          <a:endParaRPr lang="es-ES" sz="12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5784">
                    <a:tc gridSpan="4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80" t="-908000" r="-239" b="-14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24987">
                    <a:tc gridSpan="4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0" t="-720000" r="-239" b="-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51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DESARROLLO DEL MATERIAL COMPUESTO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755576" y="1417638"/>
            <a:ext cx="7632847" cy="648072"/>
          </a:xfr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Cantidad de material que se utilizó para la elaboración de las probetas </a:t>
            </a:r>
            <a:r>
              <a:rPr lang="es-ES" sz="2000" b="1" dirty="0" smtClean="0"/>
              <a:t>para los ensayos de flexión</a:t>
            </a:r>
            <a:endParaRPr lang="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911373"/>
                  </p:ext>
                </p:extLst>
              </p:nvPr>
            </p:nvGraphicFramePr>
            <p:xfrm>
              <a:off x="755576" y="2276872"/>
              <a:ext cx="7492364" cy="3528391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873091"/>
                    <a:gridCol w="1873091"/>
                    <a:gridCol w="1873091"/>
                    <a:gridCol w="1873091"/>
                  </a:tblGrid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Dosificación del material compuesto</a:t>
                          </a:r>
                          <a:endParaRPr lang="es-E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6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Material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Volumen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Peso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Porcentaje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Cemento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241, 52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178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22,22 %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Arena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483,04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416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44.44 %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Fibra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120,76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13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11,11 %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Agua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241, 52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67,2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22,22 %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Tamaño de fibra: 10 mm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Orientación de la fibra: Aleatoria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Peso del material compuesto: 400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2154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Volumen del material compuesto: 256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33841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Densidad del material compuesto: 1,56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𝑔𝑟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s-ES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911373"/>
                  </p:ext>
                </p:extLst>
              </p:nvPr>
            </p:nvGraphicFramePr>
            <p:xfrm>
              <a:off x="755576" y="2276872"/>
              <a:ext cx="7492364" cy="3528391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873091"/>
                    <a:gridCol w="1873091"/>
                    <a:gridCol w="1873091"/>
                    <a:gridCol w="1873091"/>
                  </a:tblGrid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Dosificación del material compuesto</a:t>
                          </a:r>
                          <a:endParaRPr lang="es-E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6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Material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Volumen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Peso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Porcentaje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Cemento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209804" r="-200000" b="-8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178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22,22 %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Arena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309804" r="-200000" b="-7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416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44.44 %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Fibra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401923" r="-200000" b="-6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13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11,11 %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Agua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511765" r="-200000" b="-53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67,2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22,22 %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Tamaño de fibra: 10 mm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Orientación de la fibra: Aleatoria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0675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Peso del material compuesto: 400 gr</a:t>
                          </a:r>
                          <a:endParaRPr lang="es-E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2154">
                    <a:tc gridSpan="4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t="-890385" r="-81" b="-1384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33841">
                    <a:tc gridSpan="4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t="-725352" r="-81" b="-14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CuadroTexto 6"/>
          <p:cNvSpPr txBox="1"/>
          <p:nvPr/>
        </p:nvSpPr>
        <p:spPr>
          <a:xfrm>
            <a:off x="755576" y="587727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600" b="1" dirty="0" smtClean="0"/>
              <a:t>Tabla 4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2985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DESARROLLO DEL MATERIAL COMPUESTO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755576" y="1403207"/>
            <a:ext cx="7632847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Cantidad de material que se utilizó para la elaboración de las probetas </a:t>
            </a:r>
            <a:r>
              <a:rPr lang="es-ES" sz="2000" b="1" dirty="0" smtClean="0"/>
              <a:t>para los ensayos de conductividad térmica</a:t>
            </a:r>
            <a:endParaRPr lang="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900064"/>
                  </p:ext>
                </p:extLst>
              </p:nvPr>
            </p:nvGraphicFramePr>
            <p:xfrm>
              <a:off x="755576" y="2204864"/>
              <a:ext cx="7492364" cy="3672403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873091"/>
                    <a:gridCol w="1873091"/>
                    <a:gridCol w="1873091"/>
                    <a:gridCol w="1873091"/>
                  </a:tblGrid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Dosificación del material compuesto</a:t>
                          </a:r>
                          <a:endParaRPr lang="es-E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92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Material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Volumen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Peso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Porcentaje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Cemento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1690,64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1246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22,22%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Arena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3381,28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2912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44,44 %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Fibra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845,32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91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 11,11%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Agua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1690,64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470,4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 22,22%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Tamaño de fibra: 10 mm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Orientación de la fibra: Aleatoria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Peso del material compuesto: 4275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24895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Volumen del material compuesto: 2700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51548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Densidad del material compuesto: 1,58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𝑔𝑟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1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s-ES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s-E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900064"/>
                  </p:ext>
                </p:extLst>
              </p:nvPr>
            </p:nvGraphicFramePr>
            <p:xfrm>
              <a:off x="755576" y="2204864"/>
              <a:ext cx="7492364" cy="3672403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873091"/>
                    <a:gridCol w="1873091"/>
                    <a:gridCol w="1873091"/>
                    <a:gridCol w="1873091"/>
                  </a:tblGrid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 dirty="0">
                              <a:effectLst/>
                            </a:rPr>
                            <a:t>Dosificación del material compuesto</a:t>
                          </a:r>
                          <a:endParaRPr lang="es-E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92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Material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Volumen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Peso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Porcentaje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Cemento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325" t="-209434" r="-200325" b="-8452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1246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22,22%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Arena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325" t="-303704" r="-200325" b="-7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2912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44,44 %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Fibra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325" t="-411321" r="-200325" b="-6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91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 11,11%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4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Agua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325" t="-501852" r="-200325" b="-53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470,4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 22,22%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Tamaño de fibra: 10 mm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Orientación de la fibra: Aleatoria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19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100">
                              <a:effectLst/>
                            </a:rPr>
                            <a:t>Peso del material compuesto: 4275 gr</a:t>
                          </a:r>
                          <a:endParaRPr lang="es-E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324895">
                    <a:tc gridSpan="4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81" t="-892593" r="-162" b="-1407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51548">
                    <a:tc gridSpan="4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1" t="-724324" r="-162" b="-270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CuadroTexto 6"/>
          <p:cNvSpPr txBox="1"/>
          <p:nvPr/>
        </p:nvSpPr>
        <p:spPr>
          <a:xfrm>
            <a:off x="755576" y="587727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600" b="1" dirty="0" smtClean="0"/>
              <a:t>Tabla </a:t>
            </a:r>
            <a:r>
              <a:rPr lang="" sz="1600" b="1" dirty="0"/>
              <a:t>5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7415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755577" y="1556792"/>
            <a:ext cx="676875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a tracción de fibras de guadua</a:t>
            </a:r>
            <a:endParaRPr lang="es-ES" sz="2000" dirty="0"/>
          </a:p>
        </p:txBody>
      </p:sp>
      <p:pic>
        <p:nvPicPr>
          <p:cNvPr id="8" name="Imagen 7" descr="C:\Users\JORGE SALAZAR\Desktop\Camera\2015-05-15 08.40.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8601"/>
          <a:stretch/>
        </p:blipFill>
        <p:spPr bwMode="auto">
          <a:xfrm rot="5400000">
            <a:off x="171442" y="2632050"/>
            <a:ext cx="3600400" cy="3024336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28517"/>
              </p:ext>
            </p:extLst>
          </p:nvPr>
        </p:nvGraphicFramePr>
        <p:xfrm>
          <a:off x="3565518" y="2344018"/>
          <a:ext cx="3985211" cy="360040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759253"/>
                <a:gridCol w="888291"/>
                <a:gridCol w="1169410"/>
                <a:gridCol w="1168257"/>
              </a:tblGrid>
              <a:tr h="9401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" sz="1100" dirty="0" smtClean="0">
                          <a:effectLst/>
                        </a:rPr>
                        <a:t>Ensayo con las</a:t>
                      </a:r>
                      <a:r>
                        <a:rPr lang="" sz="1100" baseline="0" dirty="0" smtClean="0">
                          <a:effectLst/>
                        </a:rPr>
                        <a:t> fibras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Ancho (mm)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Fuerza Max (Kg)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Esfuerzo máximo (</a:t>
                      </a:r>
                      <a:r>
                        <a:rPr lang="es-ES" sz="1100" dirty="0" err="1">
                          <a:effectLst/>
                        </a:rPr>
                        <a:t>Mpa</a:t>
                      </a:r>
                      <a:r>
                        <a:rPr lang="es-ES" sz="1100" dirty="0">
                          <a:effectLst/>
                        </a:rPr>
                        <a:t>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12,55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14,71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27,46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24,52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14,2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23,21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9,6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18,83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2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676875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sz="2000" b="1" dirty="0"/>
              <a:t>Ensayo a tracción de las fibras de guadua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10044750"/>
              </p:ext>
            </p:extLst>
          </p:nvPr>
        </p:nvGraphicFramePr>
        <p:xfrm>
          <a:off x="918948" y="2420888"/>
          <a:ext cx="674939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6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676875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a compresión del material compuesto</a:t>
            </a:r>
            <a:endParaRPr lang="es-ES" sz="2000" dirty="0"/>
          </a:p>
        </p:txBody>
      </p:sp>
      <p:pic>
        <p:nvPicPr>
          <p:cNvPr id="7" name="Imagen 6" descr="C:\Users\JORGE SALAZAR\Desktop\Camera\2015-05-15 08.15.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0"/>
          <a:stretch/>
        </p:blipFill>
        <p:spPr bwMode="auto">
          <a:xfrm rot="5400000">
            <a:off x="670793" y="2622855"/>
            <a:ext cx="3438102" cy="292671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87746"/>
              </p:ext>
            </p:extLst>
          </p:nvPr>
        </p:nvGraphicFramePr>
        <p:xfrm>
          <a:off x="4067944" y="2367161"/>
          <a:ext cx="4824536" cy="343810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607536"/>
                <a:gridCol w="1608500"/>
                <a:gridCol w="1608500"/>
              </a:tblGrid>
              <a:tr h="114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Probetas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Esfuerzo Máximo (MPa)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de fibra (%)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11, 11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16,66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676875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a compresión del material compuesto</a:t>
            </a:r>
            <a:endParaRPr lang="es-ES" sz="20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035005827"/>
              </p:ext>
            </p:extLst>
          </p:nvPr>
        </p:nvGraphicFramePr>
        <p:xfrm>
          <a:off x="870916" y="2420888"/>
          <a:ext cx="7661523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676875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a </a:t>
            </a:r>
            <a:r>
              <a:rPr lang="es-ES" sz="2000" b="1" dirty="0" smtClean="0"/>
              <a:t>flexión </a:t>
            </a:r>
            <a:r>
              <a:rPr lang="es-ES" sz="2000" b="1" dirty="0"/>
              <a:t>del material compuesto</a:t>
            </a:r>
            <a:endParaRPr lang="es-ES" sz="2000" dirty="0"/>
          </a:p>
        </p:txBody>
      </p:sp>
      <p:pic>
        <p:nvPicPr>
          <p:cNvPr id="8" name="Imagen 7" descr="C:\Users\JORGE SALAZAR\Desktop\Camera\2015-05-21 10.00.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1900" r="22372"/>
          <a:stretch/>
        </p:blipFill>
        <p:spPr bwMode="auto">
          <a:xfrm rot="5400000">
            <a:off x="162276" y="2763692"/>
            <a:ext cx="3312368" cy="277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97262"/>
              </p:ext>
            </p:extLst>
          </p:nvPr>
        </p:nvGraphicFramePr>
        <p:xfrm>
          <a:off x="3491880" y="2463146"/>
          <a:ext cx="4968552" cy="334212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655522"/>
                <a:gridCol w="1656515"/>
                <a:gridCol w="1656515"/>
              </a:tblGrid>
              <a:tr h="66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Probetas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Esfuerzo Máximo (MPa)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de fibra (%)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2,44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1,67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11, 11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1,46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16,66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8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dirty="0" smtClean="0">
                <a:solidFill>
                  <a:schemeClr val="tx1"/>
                </a:solidFill>
                <a:effectLst/>
              </a:rPr>
              <a:t>OBJETIVOS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52528"/>
          </a:xfr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r>
              <a:rPr lang="es-EC" sz="2000" b="1" dirty="0">
                <a:solidFill>
                  <a:schemeClr val="tx1"/>
                </a:solidFill>
              </a:rPr>
              <a:t>OBJETIVO </a:t>
            </a:r>
            <a:r>
              <a:rPr lang="es-EC" sz="2000" b="1" dirty="0" smtClean="0">
                <a:solidFill>
                  <a:schemeClr val="tx1"/>
                </a:solidFill>
              </a:rPr>
              <a:t>GENERAL</a:t>
            </a:r>
            <a:endParaRPr lang="" sz="20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s-E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" sz="1600" dirty="0" smtClean="0"/>
              <a:t>Realizar el desarrollo de un material compuesto de fibras de bambú para la utilización en viviendas de bajo costo.</a:t>
            </a:r>
            <a:endParaRPr lang="es-EC" sz="1600" dirty="0"/>
          </a:p>
          <a:p>
            <a:pPr marL="0" lvl="0" indent="0" algn="just">
              <a:buNone/>
            </a:pPr>
            <a:endParaRPr lang="es-EC" sz="16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OBJETIVOS ESPECÍFICOS</a:t>
            </a:r>
            <a:endParaRPr lang="" sz="20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s-EC" sz="1600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ES" sz="1600" dirty="0"/>
              <a:t>Determinar las propiedades mecánicas de las fibras de </a:t>
            </a:r>
            <a:r>
              <a:rPr lang="es-ES" sz="1600" dirty="0" smtClean="0"/>
              <a:t>bambú</a:t>
            </a:r>
            <a:r>
              <a:rPr lang="" sz="1600" dirty="0" smtClean="0"/>
              <a:t>.</a:t>
            </a:r>
          </a:p>
          <a:p>
            <a:pPr lvl="0" algn="just"/>
            <a:endParaRPr lang="" sz="1600" dirty="0">
              <a:solidFill>
                <a:schemeClr val="tx1"/>
              </a:solidFill>
            </a:endParaRPr>
          </a:p>
          <a:p>
            <a:pPr lvl="0" algn="just"/>
            <a:r>
              <a:rPr lang="es-ES" sz="1600" dirty="0"/>
              <a:t>Definir la mezcla entre concreto y fibras de </a:t>
            </a:r>
            <a:r>
              <a:rPr lang="es-ES" sz="1600" dirty="0" smtClean="0"/>
              <a:t>bambú</a:t>
            </a:r>
            <a:r>
              <a:rPr lang="" sz="1600" dirty="0" smtClean="0"/>
              <a:t>.</a:t>
            </a:r>
          </a:p>
          <a:p>
            <a:pPr lvl="0" algn="just"/>
            <a:endParaRPr lang="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/>
              <a:t>Establecer las propiedades mecánicas y conductivas del </a:t>
            </a:r>
            <a:r>
              <a:rPr lang="es-ES" sz="1600" dirty="0" smtClean="0"/>
              <a:t>compuesto</a:t>
            </a:r>
            <a:r>
              <a:rPr lang="" sz="1600" dirty="0" smtClean="0"/>
              <a:t>.</a:t>
            </a:r>
            <a:endParaRPr lang="es-ES" sz="1600" dirty="0"/>
          </a:p>
          <a:p>
            <a:pPr lvl="0" algn="just"/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676875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a </a:t>
            </a:r>
            <a:r>
              <a:rPr lang="es-ES" sz="2000" b="1" dirty="0" smtClean="0"/>
              <a:t>flexión </a:t>
            </a:r>
            <a:r>
              <a:rPr lang="es-ES" sz="2000" b="1" dirty="0"/>
              <a:t>del material compuesto</a:t>
            </a:r>
            <a:endParaRPr lang="es-ES" sz="20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93203406"/>
              </p:ext>
            </p:extLst>
          </p:nvPr>
        </p:nvGraphicFramePr>
        <p:xfrm>
          <a:off x="683568" y="2564904"/>
          <a:ext cx="77768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0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676875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</a:t>
            </a:r>
            <a:r>
              <a:rPr lang="es-ES" sz="2000" b="1" dirty="0" smtClean="0"/>
              <a:t>de conductividad térmica de las fibras de bambú</a:t>
            </a:r>
            <a:endParaRPr lang="es-ES" sz="2000" dirty="0"/>
          </a:p>
        </p:txBody>
      </p:sp>
      <p:pic>
        <p:nvPicPr>
          <p:cNvPr id="5" name="Imagen 4" descr="C:\Users\JORGE SALAZAR\Desktop\Camera\2015-06-08 12.38.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84076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457200" y="1093602"/>
            <a:ext cx="7283152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</a:t>
            </a:r>
            <a:r>
              <a:rPr lang="es-ES" sz="2000" b="1" dirty="0" smtClean="0"/>
              <a:t>de conductividad térmica de las fibras de bambú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523539"/>
                  </p:ext>
                </p:extLst>
              </p:nvPr>
            </p:nvGraphicFramePr>
            <p:xfrm>
              <a:off x="457200" y="1844825"/>
              <a:ext cx="8208913" cy="3673765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588446"/>
                    <a:gridCol w="549138"/>
                    <a:gridCol w="667649"/>
                    <a:gridCol w="661195"/>
                    <a:gridCol w="550898"/>
                    <a:gridCol w="355532"/>
                    <a:gridCol w="355532"/>
                    <a:gridCol w="355532"/>
                    <a:gridCol w="355532"/>
                    <a:gridCol w="355532"/>
                    <a:gridCol w="420654"/>
                    <a:gridCol w="420654"/>
                    <a:gridCol w="355532"/>
                    <a:gridCol w="495750"/>
                    <a:gridCol w="456442"/>
                    <a:gridCol w="355532"/>
                    <a:gridCol w="479322"/>
                    <a:gridCol w="430041"/>
                  </a:tblGrid>
                  <a:tr h="204382">
                    <a:tc gridSpan="1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DATOS OBTENIDOS EN EL ENSAYO TÉRMICO DE LAS FIBRAS DE BAMBÚ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5993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Nº pruebas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Tiempo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Humedad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smtClean="0">
                              <a:effectLst/>
                            </a:rPr>
                            <a:t>Densidad</a:t>
                          </a:r>
                          <a:r>
                            <a:rPr lang="" sz="900" dirty="0" smtClean="0">
                              <a:effectLst/>
                            </a:rPr>
                            <a:t> aparente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Área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L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Tr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err="1">
                              <a:effectLst/>
                            </a:rPr>
                            <a:t>Qajus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ΔT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err="1" smtClean="0">
                              <a:effectLst/>
                            </a:rPr>
                            <a:t>λconv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err="1">
                              <a:effectLst/>
                            </a:rPr>
                            <a:t>λajus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5158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 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Horas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900">
                                    <a:effectLst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ºK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num>
                                  <m:den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˚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num>
                                  <m:den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˚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09:30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25,3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23,3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11,46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12,02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1,41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0,102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10:00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25,6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9,98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1,07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0,53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10:30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9,02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0,43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0,052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0,052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7,98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7,97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7,53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0.30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0,036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6523539"/>
                  </p:ext>
                </p:extLst>
              </p:nvPr>
            </p:nvGraphicFramePr>
            <p:xfrm>
              <a:off x="457200" y="1844825"/>
              <a:ext cx="8208913" cy="3673765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588446"/>
                    <a:gridCol w="549138"/>
                    <a:gridCol w="667649"/>
                    <a:gridCol w="661195"/>
                    <a:gridCol w="550898"/>
                    <a:gridCol w="355532"/>
                    <a:gridCol w="355532"/>
                    <a:gridCol w="355532"/>
                    <a:gridCol w="355532"/>
                    <a:gridCol w="355532"/>
                    <a:gridCol w="420654"/>
                    <a:gridCol w="420654"/>
                    <a:gridCol w="355532"/>
                    <a:gridCol w="495750"/>
                    <a:gridCol w="456442"/>
                    <a:gridCol w="355532"/>
                    <a:gridCol w="479322"/>
                    <a:gridCol w="430041"/>
                  </a:tblGrid>
                  <a:tr h="205740">
                    <a:tc gridSpan="1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DATOS OBTENIDOS EN EL ENSAYO TÉRMICO DE LAS FIBRAS DE BAMBÚ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5993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Nº pruebas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Tiempo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Humedad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smtClean="0">
                              <a:effectLst/>
                            </a:rPr>
                            <a:t>Densidad</a:t>
                          </a:r>
                          <a:r>
                            <a:rPr lang="" sz="900" dirty="0" smtClean="0">
                              <a:effectLst/>
                            </a:rPr>
                            <a:t> aparente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Área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L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Tr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err="1">
                              <a:effectLst/>
                            </a:rPr>
                            <a:t>Qajus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ΔT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err="1" smtClean="0">
                              <a:effectLst/>
                            </a:rPr>
                            <a:t>λconv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err="1">
                              <a:effectLst/>
                            </a:rPr>
                            <a:t>λajus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5158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 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Horas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271560" t="-155294" r="-864220" b="-4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450000" t="-155294" r="-946667" b="-4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853448" t="-155294" r="-1368966" b="-4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ºK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1535897" t="-155294" r="-91026" b="-4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1797183" t="-155294" b="-455294"/>
                          </a:stretch>
                        </a:blipFill>
                      </a:tcPr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09:30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25,3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23,3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11,46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12,02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1,41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0,102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10:00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25,6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9,98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1,07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0,53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10:30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9,02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0,43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0,052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0,052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7,98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7,97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12,97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392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0,0785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26,9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7,53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0,61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0.30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0,036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9 Flecha derecha"/>
          <p:cNvSpPr/>
          <p:nvPr/>
        </p:nvSpPr>
        <p:spPr>
          <a:xfrm>
            <a:off x="7919720" y="5661248"/>
            <a:ext cx="767080" cy="215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303826" y="55842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dirty="0" smtClean="0"/>
              <a:t>     continua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2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457200" y="1093602"/>
            <a:ext cx="7283152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</a:t>
            </a:r>
            <a:r>
              <a:rPr lang="es-ES" sz="2000" b="1" dirty="0" smtClean="0"/>
              <a:t>de conductividad térmica de las fibras de bambú</a:t>
            </a:r>
            <a:endParaRPr lang="es-ES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18069"/>
              </p:ext>
            </p:extLst>
          </p:nvPr>
        </p:nvGraphicFramePr>
        <p:xfrm>
          <a:off x="458337" y="2060848"/>
          <a:ext cx="8221419" cy="2232248"/>
        </p:xfrm>
        <a:graphic>
          <a:graphicData uri="http://schemas.openxmlformats.org/drawingml/2006/table">
            <a:tbl>
              <a:tblPr firstCol="1" bandRow="1">
                <a:tableStyleId>{46F890A9-2807-4EBB-B81D-B2AA78EC7F39}</a:tableStyleId>
              </a:tblPr>
              <a:tblGrid>
                <a:gridCol w="584979"/>
                <a:gridCol w="553263"/>
                <a:gridCol w="669554"/>
                <a:gridCol w="664855"/>
                <a:gridCol w="551501"/>
                <a:gridCol w="355921"/>
                <a:gridCol w="355921"/>
                <a:gridCol w="355921"/>
                <a:gridCol w="355921"/>
                <a:gridCol w="355921"/>
                <a:gridCol w="418177"/>
                <a:gridCol w="421114"/>
                <a:gridCol w="355921"/>
                <a:gridCol w="497467"/>
                <a:gridCol w="458703"/>
                <a:gridCol w="355921"/>
                <a:gridCol w="474561"/>
                <a:gridCol w="435798"/>
              </a:tblGrid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effectLst/>
                        </a:rPr>
                        <a:t>7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12:30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44%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0,0785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0,02265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7,35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13,24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16,7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0,58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0,29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14,4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0,036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0,035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13:00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44%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0,0785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0,02265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7,83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13,24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16,7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0,66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0,32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14,8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0,039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0,039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13:30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44%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0,0785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0,02265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7,83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13,24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16,7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0,66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0,32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14,9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effectLst/>
                        </a:rPr>
                        <a:t>0,039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0,038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14:00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44%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0,0785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0,02265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27,7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12,2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7,84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13,25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16,8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0,66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0,32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15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effectLst/>
                        </a:rPr>
                        <a:t>0,039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effectLst/>
                        </a:rPr>
                        <a:t>0,038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9" marR="60849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226021" y="4653136"/>
                <a:ext cx="2691954" cy="955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es-E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s-E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s-E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E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s-E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es-E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s-E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21" y="4653136"/>
                <a:ext cx="2691954" cy="9551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4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457200" y="1093602"/>
            <a:ext cx="7283152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</a:t>
            </a:r>
            <a:r>
              <a:rPr lang="es-ES" sz="2000" b="1" dirty="0" smtClean="0"/>
              <a:t>de conductividad térmica de</a:t>
            </a:r>
            <a:r>
              <a:rPr lang="" sz="2000" b="1" dirty="0" smtClean="0"/>
              <a:t>l material compuesto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798785"/>
                  </p:ext>
                </p:extLst>
              </p:nvPr>
            </p:nvGraphicFramePr>
            <p:xfrm>
              <a:off x="440761" y="1988840"/>
              <a:ext cx="8246040" cy="3672409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601126"/>
                    <a:gridCol w="561051"/>
                    <a:gridCol w="681866"/>
                    <a:gridCol w="675383"/>
                    <a:gridCol w="553390"/>
                    <a:gridCol w="357140"/>
                    <a:gridCol w="357140"/>
                    <a:gridCol w="357140"/>
                    <a:gridCol w="357140"/>
                    <a:gridCol w="357140"/>
                    <a:gridCol w="422557"/>
                    <a:gridCol w="422557"/>
                    <a:gridCol w="357140"/>
                    <a:gridCol w="505653"/>
                    <a:gridCol w="464989"/>
                    <a:gridCol w="298206"/>
                    <a:gridCol w="478543"/>
                    <a:gridCol w="437879"/>
                  </a:tblGrid>
                  <a:tr h="242929">
                    <a:tc gridSpan="1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DATOS OBTENIDOS EN EL ENSAYO TÉRMICO DEL MATERIAL COMPUESTO PRIMER DÍA DE ENSAYO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858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Nº pruebas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Tiempo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Humedad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Densidad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Área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L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Tr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ΔT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6131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 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Horas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𝑲𝒈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900">
                                    <a:effectLst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ºK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num>
                                  <m:den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˚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num>
                                  <m:den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˚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14:45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0,255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0,264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798785"/>
                  </p:ext>
                </p:extLst>
              </p:nvPr>
            </p:nvGraphicFramePr>
            <p:xfrm>
              <a:off x="440761" y="1988840"/>
              <a:ext cx="8246040" cy="3672409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601126"/>
                    <a:gridCol w="561051"/>
                    <a:gridCol w="681866"/>
                    <a:gridCol w="675383"/>
                    <a:gridCol w="553390"/>
                    <a:gridCol w="357140"/>
                    <a:gridCol w="357140"/>
                    <a:gridCol w="357140"/>
                    <a:gridCol w="357140"/>
                    <a:gridCol w="357140"/>
                    <a:gridCol w="422557"/>
                    <a:gridCol w="422557"/>
                    <a:gridCol w="357140"/>
                    <a:gridCol w="505653"/>
                    <a:gridCol w="464989"/>
                    <a:gridCol w="298206"/>
                    <a:gridCol w="478543"/>
                    <a:gridCol w="437879"/>
                  </a:tblGrid>
                  <a:tr h="242929">
                    <a:tc gridSpan="1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DATOS OBTENIDOS EN EL ENSAYO TÉRMICO DEL MATERIAL COMPUESTO PRIMER DÍA DE ENSAYO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858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Nº pruebas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Tiempo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Humedad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Densidad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Área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L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Tr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ΔT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6131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 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Horas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272973" t="-120000" r="-845946" b="-38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454945" t="-120000" r="-931868" b="-38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870690" t="-120000" r="-1362069" b="-38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ºK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1543590" t="-120000" r="-91026" b="-38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1780556" t="-120000" r="1389" b="-383000"/>
                          </a:stretch>
                        </a:blipFill>
                      </a:tcPr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14:45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0,255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66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16,6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0,264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9 Flecha derecha"/>
          <p:cNvSpPr/>
          <p:nvPr/>
        </p:nvSpPr>
        <p:spPr>
          <a:xfrm>
            <a:off x="7919720" y="5805264"/>
            <a:ext cx="767080" cy="215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324319" y="57282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dirty="0" smtClean="0"/>
              <a:t>     continua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3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</a:rPr>
              <a:t>ENSAYOS Y ANÁLISIS DE RESULTADOS</a:t>
            </a:r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457200" y="1093602"/>
            <a:ext cx="7283152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/>
              <a:t>Ensayo </a:t>
            </a:r>
            <a:r>
              <a:rPr lang="es-ES" sz="2000" b="1" dirty="0" smtClean="0"/>
              <a:t>de conductividad térmica de</a:t>
            </a:r>
            <a:r>
              <a:rPr lang="" sz="2000" b="1" dirty="0" smtClean="0"/>
              <a:t>l material compuesto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724413"/>
                  </p:ext>
                </p:extLst>
              </p:nvPr>
            </p:nvGraphicFramePr>
            <p:xfrm>
              <a:off x="683568" y="1900427"/>
              <a:ext cx="8280920" cy="3976847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601894"/>
                    <a:gridCol w="561649"/>
                    <a:gridCol w="683567"/>
                    <a:gridCol w="676465"/>
                    <a:gridCol w="556914"/>
                    <a:gridCol w="359834"/>
                    <a:gridCol w="359834"/>
                    <a:gridCol w="359834"/>
                    <a:gridCol w="359834"/>
                    <a:gridCol w="359834"/>
                    <a:gridCol w="425528"/>
                    <a:gridCol w="425528"/>
                    <a:gridCol w="359834"/>
                    <a:gridCol w="507201"/>
                    <a:gridCol w="465772"/>
                    <a:gridCol w="299467"/>
                    <a:gridCol w="479384"/>
                    <a:gridCol w="438547"/>
                  </a:tblGrid>
                  <a:tr h="209811">
                    <a:tc gridSpan="1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DATOS OBTENIDOS EN EL ENSAYO TÉRMICO DEL MATERIAL COMPUESTO SEGUNDO DÍA DE ENSAYO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19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Nº pruebas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Tiempo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Humedad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smtClean="0">
                              <a:effectLst/>
                            </a:rPr>
                            <a:t>Densidad aparente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Área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L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Tr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ΔT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5295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 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Horas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sSup>
                                      <m:sSupPr>
                                        <m:ctrlPr>
                                          <a:rPr lang="es-ES" sz="9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lang="es-ES" sz="9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900">
                                    <a:effectLst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ºK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num>
                                  <m:den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˚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sz="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num>
                                  <m:den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˚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21,7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21,7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5,7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0,175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20,3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20,2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24,2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0,235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0,301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0,308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0,272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smtClean="0">
                              <a:effectLst/>
                            </a:rPr>
                            <a:t>0,287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15:45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0,323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0,287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18,9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18,9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0,86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0,331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smtClean="0">
                              <a:effectLst/>
                            </a:rPr>
                            <a:t>0,287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724413"/>
                  </p:ext>
                </p:extLst>
              </p:nvPr>
            </p:nvGraphicFramePr>
            <p:xfrm>
              <a:off x="683568" y="1900427"/>
              <a:ext cx="8280920" cy="3976847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601894"/>
                    <a:gridCol w="561649"/>
                    <a:gridCol w="683567"/>
                    <a:gridCol w="676465"/>
                    <a:gridCol w="556914"/>
                    <a:gridCol w="359834"/>
                    <a:gridCol w="359834"/>
                    <a:gridCol w="359834"/>
                    <a:gridCol w="359834"/>
                    <a:gridCol w="359834"/>
                    <a:gridCol w="425528"/>
                    <a:gridCol w="425528"/>
                    <a:gridCol w="359834"/>
                    <a:gridCol w="507201"/>
                    <a:gridCol w="465772"/>
                    <a:gridCol w="299467"/>
                    <a:gridCol w="479384"/>
                    <a:gridCol w="438547"/>
                  </a:tblGrid>
                  <a:tr h="209811">
                    <a:tc gridSpan="1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DATOS OBTENIDOS EN EL ENSAYO TÉRMICO DEL MATERIAL COMPUESTO SEGUNDO DÍA DE ENSAYO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  <a:tr h="419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Nº pruebas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Tiempo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Humedad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smtClean="0">
                              <a:effectLst/>
                            </a:rPr>
                            <a:t>Densidad aparente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Área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L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Tr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Qajus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ΔT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λconv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λajus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5295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 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Horas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272973" t="-119540" r="-851351" b="-532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450000" t="-119540" r="-927174" b="-532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857627" t="-119540" r="-1345763" b="-532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V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ºC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W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ºK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1529114" t="-119540" r="-91139" b="-532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0875" marR="60875" marT="0" marB="0" anchor="ctr">
                        <a:blipFill rotWithShape="0">
                          <a:blip r:embed="rId2"/>
                          <a:stretch>
                            <a:fillRect l="-1787500" t="-119540" b="-532184"/>
                          </a:stretch>
                        </a:blipFill>
                      </a:tcPr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21,7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21,7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12,63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1,71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0,75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5,7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0,199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0,175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20,3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20,2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24,2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0,235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0,301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0,267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0,86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0,308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0,272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15:30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4,1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smtClean="0">
                              <a:effectLst/>
                            </a:rPr>
                            <a:t>0,287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15:45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19,9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0,87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0,323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0,287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  <a:tr h="4025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12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16:00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44%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1,58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0,02265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0,03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18,9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18,9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14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13,48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17,3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1,95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>
                              <a:effectLst/>
                            </a:rPr>
                            <a:t>0,86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3,9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>
                              <a:effectLst/>
                            </a:rPr>
                            <a:t>0,331</a:t>
                          </a:r>
                          <a:endParaRPr lang="es-ES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900" dirty="0" smtClean="0">
                              <a:effectLst/>
                            </a:rPr>
                            <a:t>0,287</a:t>
                          </a:r>
                          <a:endParaRPr lang="es-ES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875" marR="60875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81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0520"/>
          </a:xfrm>
        </p:spPr>
        <p:txBody>
          <a:bodyPr/>
          <a:lstStyle/>
          <a:p>
            <a:pPr algn="just"/>
            <a:r>
              <a:rPr lang="es-ES" sz="1800" dirty="0">
                <a:solidFill>
                  <a:schemeClr val="tx1"/>
                </a:solidFill>
              </a:rPr>
              <a:t>Los ensayos realizados para determinar las propiedades mecánicas de las fibras de bambú, presentan mayor resistencia a la rotura cuando estas tienen 10 mm de ancho,  siendo las adecuadas para la construcción de las probetas. </a:t>
            </a:r>
          </a:p>
          <a:p>
            <a:pPr marL="0" indent="0" algn="just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Las </a:t>
            </a:r>
            <a:r>
              <a:rPr lang="es-ES" sz="1800" dirty="0">
                <a:solidFill>
                  <a:schemeClr val="tx1"/>
                </a:solidFill>
              </a:rPr>
              <a:t>proporciones en volumen adecuadas para definir la mezcla entre concreto y fibra de bambú son arena, cemento y fibra (2:1:1/2) respectivamente, porque al variar las proporciones no </a:t>
            </a:r>
            <a:r>
              <a:rPr lang="es-ES" sz="1800" dirty="0" smtClean="0">
                <a:solidFill>
                  <a:schemeClr val="tx1"/>
                </a:solidFill>
              </a:rPr>
              <a:t>presenta</a:t>
            </a:r>
            <a:r>
              <a:rPr lang="" sz="1800" dirty="0" smtClean="0">
                <a:solidFill>
                  <a:schemeClr val="tx1"/>
                </a:solidFill>
              </a:rPr>
              <a:t>n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una buena adhesión adecuada entre estos materiales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Las propiedades mecánicas del material compuesto, determinaron que las probetas con un porcentaje de 11,11 % de fibra, presentan mejor resistencia a la compresión y a la flexión que las probetas con mayor porcentaje de fibra, observando también que con este porcentaje de fibras </a:t>
            </a:r>
            <a:r>
              <a:rPr lang="" sz="1800" dirty="0" smtClean="0">
                <a:solidFill>
                  <a:schemeClr val="tx1"/>
                </a:solidFill>
              </a:rPr>
              <a:t>el material se adhiere de mejor manera</a:t>
            </a:r>
            <a:r>
              <a:rPr lang="es-ES" sz="1800" dirty="0" smtClean="0">
                <a:solidFill>
                  <a:schemeClr val="tx1"/>
                </a:solidFill>
              </a:rPr>
              <a:t>. </a:t>
            </a:r>
            <a:endParaRPr lang="es-ES" sz="1800" dirty="0">
              <a:solidFill>
                <a:schemeClr val="tx1"/>
              </a:solidFill>
            </a:endParaRPr>
          </a:p>
          <a:p>
            <a:endParaRPr lang="es-ES" sz="1800" dirty="0">
              <a:solidFill>
                <a:schemeClr val="tx1"/>
              </a:solidFill>
            </a:endParaRPr>
          </a:p>
          <a:p>
            <a:endParaRPr lang="es-E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968552"/>
          </a:xfrm>
        </p:spPr>
        <p:txBody>
          <a:bodyPr/>
          <a:lstStyle/>
          <a:p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La </a:t>
            </a:r>
            <a:r>
              <a:rPr lang="es-ES" sz="1800" dirty="0">
                <a:solidFill>
                  <a:schemeClr val="tx1"/>
                </a:solidFill>
              </a:rPr>
              <a:t>determinación de la conductividad térmica del material compuesto es 0,287  W / º K m, siendo este un </a:t>
            </a:r>
            <a:r>
              <a:rPr lang="es-ES" sz="1800" dirty="0" smtClean="0">
                <a:solidFill>
                  <a:schemeClr val="tx1"/>
                </a:solidFill>
              </a:rPr>
              <a:t>material</a:t>
            </a:r>
            <a:r>
              <a:rPr lang="" sz="1800" dirty="0">
                <a:solidFill>
                  <a:schemeClr val="tx1"/>
                </a:solidFill>
              </a:rPr>
              <a:t> </a:t>
            </a:r>
            <a:r>
              <a:rPr lang="" sz="1800" dirty="0" smtClean="0">
                <a:solidFill>
                  <a:schemeClr val="tx1"/>
                </a:solidFill>
              </a:rPr>
              <a:t>aislante en la transferencia de calor.</a:t>
            </a:r>
          </a:p>
          <a:p>
            <a:pPr marL="0" indent="0" algn="just"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Se determinó en las fibras de bambú que la conductividad térmica es 0,038  W / º K m, presentando mejor  coeficiente de conductividad térmica  que fibras de algodón, limo, cáñamo y lana de oveja con valores de conductividad de alrededor de 0,045 W / º K m lo que indica que el bambú es un mejor aislante.  </a:t>
            </a:r>
          </a:p>
          <a:p>
            <a:pPr marL="0" indent="0" algn="just">
              <a:buNone/>
            </a:pPr>
            <a:endParaRPr lang="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771" y="116632"/>
            <a:ext cx="8229600" cy="72008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472608"/>
          </a:xfrm>
        </p:spPr>
        <p:txBody>
          <a:bodyPr/>
          <a:lstStyle/>
          <a:p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Es </a:t>
            </a:r>
            <a:r>
              <a:rPr lang="es-ES" sz="1800" dirty="0">
                <a:solidFill>
                  <a:schemeClr val="tx1"/>
                </a:solidFill>
              </a:rPr>
              <a:t>conveniente que el proceso para obtener las fibras se lo realice de forma mecánica, debido a la dificultad y pérdida de tiempo por realizarlo de forma manual.</a:t>
            </a:r>
          </a:p>
          <a:p>
            <a:pPr marL="0" indent="0" algn="just"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Se debe tomar en cuenta la composición de la mezcla para la realización del material compuesto, para obtener una adhesión adecuada del material.</a:t>
            </a:r>
          </a:p>
          <a:p>
            <a:pPr algn="just"/>
            <a:endParaRPr lang="es-ES" sz="1800" dirty="0">
              <a:solidFill>
                <a:schemeClr val="tx1"/>
              </a:solidFill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Se recomienda tomar los datos del coeficiente de conductividad térmica tomando en cuenta la estabilización del equipo en un determinado tiempo.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60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9"/>
            <a:ext cx="7776864" cy="4824536"/>
          </a:xfrm>
        </p:spPr>
        <p:txBody>
          <a:bodyPr/>
          <a:lstStyle/>
          <a:p>
            <a:pPr marL="0" indent="0" algn="ctr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4000" dirty="0" smtClean="0">
                <a:solidFill>
                  <a:schemeClr val="tx1"/>
                </a:solidFill>
              </a:rPr>
              <a:t>GRACIAS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s://scontent-mia.xx.fbcdn.net/hphotos-xfp1/v/t1.0-9/1978647_888988127825146_1055868060138013038_n.jpg?oh=5490ec1da50d8698d3282a8043f946e6&amp;oe=55C863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" y="2852936"/>
            <a:ext cx="2328193" cy="32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fbcdn-sphotos-e-a.akamaihd.net/hphotos-ak-xfp1/v/t1.0-9/10407914_878069688916990_5965707281266797811_n.png?oh=e61d9b7fa72e6ea5a9bb9594a44eacc6&amp;oe=55DF4641&amp;__gda__=1440893640_b3340b59f5fd5a079ce18f4c287e6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2401"/>
            <a:ext cx="2616225" cy="27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MARCO TEÓRICO</a:t>
            </a:r>
            <a:endParaRPr lang="es-EC" dirty="0"/>
          </a:p>
        </p:txBody>
      </p:sp>
      <p:sp>
        <p:nvSpPr>
          <p:cNvPr id="11" name="6 Marcador de contenido"/>
          <p:cNvSpPr>
            <a:spLocks noGrp="1"/>
          </p:cNvSpPr>
          <p:nvPr>
            <p:ph idx="1"/>
          </p:nvPr>
        </p:nvSpPr>
        <p:spPr>
          <a:xfrm>
            <a:off x="403411" y="764704"/>
            <a:ext cx="8264751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endParaRPr lang="" sz="20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" sz="2000" b="1" dirty="0" smtClean="0">
                <a:solidFill>
                  <a:schemeClr val="tx1"/>
                </a:solidFill>
              </a:rPr>
              <a:t>Las fibras naturales y sus ventajas</a:t>
            </a:r>
          </a:p>
          <a:p>
            <a:pPr marL="0" lvl="0" indent="0" algn="just">
              <a:buNone/>
            </a:pPr>
            <a:endParaRPr lang="" sz="2000" b="1" dirty="0">
              <a:solidFill>
                <a:schemeClr val="tx1"/>
              </a:solidFill>
            </a:endParaRPr>
          </a:p>
          <a:p>
            <a:pPr algn="just"/>
            <a:r>
              <a:rPr lang="" sz="1600" dirty="0" smtClean="0">
                <a:solidFill>
                  <a:schemeClr val="tx1"/>
                </a:solidFill>
              </a:rPr>
              <a:t>Se </a:t>
            </a:r>
            <a:r>
              <a:rPr lang="es-EC" sz="1600" dirty="0" smtClean="0">
                <a:solidFill>
                  <a:schemeClr val="tx1"/>
                </a:solidFill>
              </a:rPr>
              <a:t>utiliza</a:t>
            </a:r>
            <a:r>
              <a:rPr lang="" sz="1600" dirty="0" smtClean="0">
                <a:solidFill>
                  <a:schemeClr val="tx1"/>
                </a:solidFill>
              </a:rPr>
              <a:t>ban </a:t>
            </a:r>
            <a:r>
              <a:rPr lang="es-EC" sz="1600" dirty="0" smtClean="0">
                <a:solidFill>
                  <a:schemeClr val="tx1"/>
                </a:solidFill>
              </a:rPr>
              <a:t>para </a:t>
            </a:r>
            <a:r>
              <a:rPr lang="es-EC" sz="1600" dirty="0">
                <a:solidFill>
                  <a:schemeClr val="tx1"/>
                </a:solidFill>
              </a:rPr>
              <a:t>reforzar varios materiales de </a:t>
            </a:r>
            <a:r>
              <a:rPr lang="es-EC" sz="1600" dirty="0" smtClean="0">
                <a:solidFill>
                  <a:schemeClr val="tx1"/>
                </a:solidFill>
              </a:rPr>
              <a:t>construcción</a:t>
            </a:r>
            <a:endParaRPr lang="" sz="1600" dirty="0" smtClean="0">
              <a:solidFill>
                <a:schemeClr val="tx1"/>
              </a:solidFill>
            </a:endParaRPr>
          </a:p>
          <a:p>
            <a:pPr algn="just"/>
            <a:endParaRPr lang="" sz="1600" dirty="0" smtClean="0">
              <a:solidFill>
                <a:schemeClr val="tx1"/>
              </a:solidFill>
            </a:endParaRPr>
          </a:p>
          <a:p>
            <a:pPr algn="just"/>
            <a:r>
              <a:rPr lang="" sz="1600" dirty="0" smtClean="0">
                <a:solidFill>
                  <a:schemeClr val="tx1"/>
                </a:solidFill>
              </a:rPr>
              <a:t>Amplia</a:t>
            </a:r>
            <a:r>
              <a:rPr lang="es-EC" sz="1600" dirty="0" smtClean="0">
                <a:solidFill>
                  <a:schemeClr val="tx1"/>
                </a:solidFill>
              </a:rPr>
              <a:t> </a:t>
            </a:r>
            <a:r>
              <a:rPr lang="es-EC" sz="1600" dirty="0">
                <a:solidFill>
                  <a:schemeClr val="tx1"/>
                </a:solidFill>
              </a:rPr>
              <a:t>disponibilidad en los países </a:t>
            </a:r>
            <a:r>
              <a:rPr lang="es-EC" sz="1600" dirty="0" smtClean="0">
                <a:solidFill>
                  <a:schemeClr val="tx1"/>
                </a:solidFill>
              </a:rPr>
              <a:t>subdesarrollados</a:t>
            </a:r>
            <a:endParaRPr lang="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" sz="1600" dirty="0" smtClean="0">
              <a:solidFill>
                <a:schemeClr val="tx1"/>
              </a:solidFill>
            </a:endParaRPr>
          </a:p>
          <a:p>
            <a:pPr algn="just"/>
            <a:r>
              <a:rPr lang="" sz="1600" dirty="0" smtClean="0">
                <a:solidFill>
                  <a:schemeClr val="tx1"/>
                </a:solidFill>
              </a:rPr>
              <a:t>B</a:t>
            </a:r>
            <a:r>
              <a:rPr lang="es-ES" sz="1600" dirty="0" smtClean="0">
                <a:solidFill>
                  <a:schemeClr val="tx1"/>
                </a:solidFill>
              </a:rPr>
              <a:t>ajo </a:t>
            </a:r>
            <a:r>
              <a:rPr lang="es-ES" sz="1600" dirty="0">
                <a:solidFill>
                  <a:schemeClr val="tx1"/>
                </a:solidFill>
              </a:rPr>
              <a:t>costo de producción </a:t>
            </a:r>
            <a:endParaRPr lang="" sz="1600" dirty="0" smtClean="0">
              <a:solidFill>
                <a:schemeClr val="tx1"/>
              </a:solidFill>
            </a:endParaRPr>
          </a:p>
          <a:p>
            <a:pPr algn="just"/>
            <a:endParaRPr lang="" sz="16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" sz="2000" b="1" dirty="0">
              <a:solidFill>
                <a:schemeClr val="tx1"/>
              </a:solidFill>
            </a:endParaRPr>
          </a:p>
          <a:p>
            <a:pPr lvl="0" algn="just"/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blog-static.hola.com/elrincondesonia/files/2012/01/tod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5986" r="1846" b="4244"/>
          <a:stretch/>
        </p:blipFill>
        <p:spPr bwMode="auto">
          <a:xfrm>
            <a:off x="4716016" y="3501007"/>
            <a:ext cx="3970784" cy="25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gastronomiaycia.com/wp-content/uploads/2009/05/cultivos_vent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0" y="3501007"/>
            <a:ext cx="4096581" cy="25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e/e2/Glasfaser_Roving.jpg/220px-Glasfaser_Rov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t="10002" r="10357"/>
          <a:stretch/>
        </p:blipFill>
        <p:spPr bwMode="auto">
          <a:xfrm>
            <a:off x="6701407" y="751768"/>
            <a:ext cx="1966755" cy="26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C" dirty="0"/>
          </a:p>
        </p:txBody>
      </p:sp>
      <p:pic>
        <p:nvPicPr>
          <p:cNvPr id="9" name="Imagen 8" descr="http://www.savitari.com.s47293.gridserver.com/wp-content/uploads/2008/09/bamboo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8" y="883976"/>
            <a:ext cx="3384377" cy="22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Hogar entre las plantas del plátan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9"/>
          <a:stretch/>
        </p:blipFill>
        <p:spPr bwMode="auto">
          <a:xfrm>
            <a:off x="991449" y="3717033"/>
            <a:ext cx="338437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coc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3659" r="13768" b="2845"/>
          <a:stretch/>
        </p:blipFill>
        <p:spPr bwMode="auto">
          <a:xfrm>
            <a:off x="4709614" y="3717032"/>
            <a:ext cx="3168352" cy="194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 descr="http://www.siap.gob.mx/wp-content/uploads/2013/12/cana_azucar_02-300x26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2195" r="4241" b="11242"/>
          <a:stretch/>
        </p:blipFill>
        <p:spPr bwMode="auto">
          <a:xfrm>
            <a:off x="4716016" y="883976"/>
            <a:ext cx="3024336" cy="22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2123728" y="3242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dirty="0" smtClean="0"/>
              <a:t>Bambú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076056" y="3242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dirty="0" smtClean="0"/>
              <a:t>Caña de azucar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051720" y="57890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dirty="0" smtClean="0"/>
              <a:t>Platano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796136" y="576666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dirty="0" smtClean="0"/>
              <a:t>Coco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1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C" dirty="0"/>
          </a:p>
        </p:txBody>
      </p:sp>
      <p:sp>
        <p:nvSpPr>
          <p:cNvPr id="10" name="6 Marcador de contenido"/>
          <p:cNvSpPr>
            <a:spLocks noGrp="1"/>
          </p:cNvSpPr>
          <p:nvPr>
            <p:ph idx="1"/>
          </p:nvPr>
        </p:nvSpPr>
        <p:spPr>
          <a:xfrm>
            <a:off x="660821" y="1124744"/>
            <a:ext cx="7378380" cy="6480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 smtClean="0"/>
              <a:t>Tipos de B</a:t>
            </a:r>
            <a:r>
              <a:rPr lang="" sz="2000" b="1" dirty="0" smtClean="0"/>
              <a:t>ambú</a:t>
            </a:r>
          </a:p>
          <a:p>
            <a:pPr marL="0" lvl="0" indent="0">
              <a:buNone/>
            </a:pPr>
            <a:endParaRPr lang="" sz="2000" b="1" dirty="0" smtClean="0"/>
          </a:p>
          <a:p>
            <a:pPr marL="0" lvl="0" indent="0" algn="just">
              <a:buNone/>
            </a:pP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guiadejardineria.net/wp-content/uploads/2010/11/Tipos-de-bam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2" y="1797075"/>
            <a:ext cx="4114455" cy="21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0.gstatic.com/images?q=tbn:ANd9GcSv4oNzUBDdOx_WNiGtpU7RiAwmkUeFIYELbCXlr574VZCbFg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87" y="1797075"/>
            <a:ext cx="3330813" cy="21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encrypted-tbn2.gstatic.com/images?q=tbn:ANd9GcQK8d3lNORLLb3DPHlG6Nbw18Jh0xPtgHxV5p2zYtmkTv754PN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2" y="3962361"/>
            <a:ext cx="4143055" cy="20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ongabay.com/images/indonesia/sulawesi/sulawesi67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87" y="3962361"/>
            <a:ext cx="3330813" cy="20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C" dirty="0"/>
          </a:p>
        </p:txBody>
      </p:sp>
      <p:sp>
        <p:nvSpPr>
          <p:cNvPr id="10" name="6 Marcador de contenido"/>
          <p:cNvSpPr>
            <a:spLocks noGrp="1"/>
          </p:cNvSpPr>
          <p:nvPr>
            <p:ph idx="1"/>
          </p:nvPr>
        </p:nvSpPr>
        <p:spPr>
          <a:xfrm>
            <a:off x="660821" y="1124744"/>
            <a:ext cx="5783388" cy="576064"/>
          </a:xfr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sz="2000" b="1" dirty="0"/>
              <a:t>Variedades de Bambú cultivadas en el mundo</a:t>
            </a:r>
          </a:p>
          <a:p>
            <a:pPr marL="0" lvl="0" indent="0">
              <a:buNone/>
            </a:pPr>
            <a:endParaRPr lang="" sz="2000" b="1" dirty="0" smtClean="0"/>
          </a:p>
          <a:p>
            <a:pPr lvl="0" algn="just"/>
            <a:endParaRPr lang="es-E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14688"/>
              </p:ext>
            </p:extLst>
          </p:nvPr>
        </p:nvGraphicFramePr>
        <p:xfrm>
          <a:off x="641046" y="1916832"/>
          <a:ext cx="8025979" cy="3834366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317903"/>
                <a:gridCol w="2571524"/>
                <a:gridCol w="1849186"/>
                <a:gridCol w="1287366"/>
              </a:tblGrid>
              <a:tr h="456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NOMBRE </a:t>
                      </a:r>
                      <a:r>
                        <a:rPr lang="es-ES" sz="1200" dirty="0" smtClean="0">
                          <a:effectLst/>
                        </a:rPr>
                        <a:t>CIENTÍFICO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NOMBRE VULGAR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LUGAR DE ORIGEN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DIÁMETRO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181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Pleiobiastus</a:t>
                      </a:r>
                      <a:r>
                        <a:rPr lang="es-ES" sz="1200" dirty="0" smtClean="0">
                          <a:effectLst/>
                        </a:rPr>
                        <a:t> </a:t>
                      </a:r>
                      <a:r>
                        <a:rPr lang="es-ES" sz="1200" dirty="0" err="1" smtClean="0">
                          <a:effectLst/>
                        </a:rPr>
                        <a:t>fortunei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smtClean="0">
                          <a:effectLst/>
                        </a:rPr>
                        <a:t>Shima dake- Chigo sasa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smtClean="0">
                          <a:effectLst/>
                        </a:rPr>
                        <a:t>Japón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7 a 20 mm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181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Gen </a:t>
                      </a:r>
                      <a:r>
                        <a:rPr lang="es-ES" sz="1200" dirty="0" err="1">
                          <a:effectLst/>
                        </a:rPr>
                        <a:t>Sp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Caña </a:t>
                      </a:r>
                      <a:r>
                        <a:rPr lang="es-ES" sz="1200" dirty="0">
                          <a:effectLst/>
                        </a:rPr>
                        <a:t>boliviana o </a:t>
                      </a:r>
                      <a:r>
                        <a:rPr lang="es-ES" sz="1200" dirty="0" err="1">
                          <a:effectLst/>
                        </a:rPr>
                        <a:t>Chuki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Bolivia Lago Titicaca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7 a 25 mm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181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Guadua weberbaueri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Caña Guadua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Región Amazónica- Brasil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40 a 150 mm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181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Guadua sarcocarpa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Caña Guadua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Perú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60 a 150 mm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181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Guadua paniculata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Caña Guadua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México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40 a 80 mm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181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Guadua </a:t>
                      </a:r>
                      <a:r>
                        <a:rPr lang="es-ES" sz="1200" dirty="0" err="1">
                          <a:effectLst/>
                        </a:rPr>
                        <a:t>amplexifolia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Caña guadua o guadua vulgaris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Centroamérica y Brasil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40 a 120 mm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9144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Guadua </a:t>
                      </a:r>
                      <a:r>
                        <a:rPr lang="es-ES" sz="1200" dirty="0" smtClean="0">
                          <a:effectLst/>
                        </a:rPr>
                        <a:t>angustifolia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 err="1">
                          <a:effectLst/>
                        </a:rPr>
                        <a:t>Tacuaruzú</a:t>
                      </a:r>
                      <a:r>
                        <a:rPr lang="es-ES" sz="1200" dirty="0">
                          <a:effectLst/>
                        </a:rPr>
                        <a:t> o Tacuara, Guazú, Caña brava o Caña Guadua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Sur de Venezuela, Colombia y Ecuador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60 a 250 mm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5576" y="580526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600" b="1" dirty="0" smtClean="0"/>
              <a:t>Tabla 2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3858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C" dirty="0"/>
          </a:p>
        </p:txBody>
      </p:sp>
      <p:sp>
        <p:nvSpPr>
          <p:cNvPr id="8" name="6 Marcador de contenido"/>
          <p:cNvSpPr>
            <a:spLocks noGrp="1"/>
          </p:cNvSpPr>
          <p:nvPr>
            <p:ph idx="1"/>
          </p:nvPr>
        </p:nvSpPr>
        <p:spPr>
          <a:xfrm>
            <a:off x="660820" y="1124744"/>
            <a:ext cx="7822359" cy="2088232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 smtClean="0"/>
              <a:t>Guadua angustifolia</a:t>
            </a:r>
            <a:endParaRPr lang="es-ES" sz="20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es-ES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600" dirty="0" smtClean="0"/>
              <a:t>La Caña guadua, </a:t>
            </a:r>
            <a:r>
              <a:rPr lang="" sz="1600" dirty="0" smtClean="0"/>
              <a:t>se la</a:t>
            </a:r>
            <a:r>
              <a:rPr lang="es-ES" sz="1600" dirty="0" smtClean="0"/>
              <a:t> considerada una especie de Bambú, reconocida también por nuestros campesinos como caña brava o por su nombre científico “GUADUA ANGUSTIFOLIA” 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9" name="Imagen 8" descr="main bamboo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3" y="3429000"/>
            <a:ext cx="4248472" cy="2634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54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MARCO TEÓRICO</a:t>
            </a:r>
            <a:endParaRPr lang="es-ES" dirty="0"/>
          </a:p>
        </p:txBody>
      </p:sp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660820" y="1124744"/>
            <a:ext cx="7822359" cy="1584176"/>
          </a:xfr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s-ES" sz="2000" b="1" dirty="0">
                <a:solidFill>
                  <a:schemeClr val="tx1"/>
                </a:solidFill>
              </a:rPr>
              <a:t>Zonas de cultivo</a:t>
            </a:r>
            <a:endParaRPr lang="es-ES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" sz="1600" b="1" dirty="0" smtClean="0">
              <a:solidFill>
                <a:schemeClr val="tx1"/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En el Ecuador la guadúa angustifolia puede crecer en zonas entre los 0 y 1800 m sobre el nivel del mar.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7" name="Imagen 6" descr="http://www.horticom.com/pd/imagenes/66/381/66381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312368" cy="292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i4.ytimg.com/vi/5csTFaay6mE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r="23851"/>
          <a:stretch/>
        </p:blipFill>
        <p:spPr bwMode="auto">
          <a:xfrm>
            <a:off x="4860032" y="2924944"/>
            <a:ext cx="3211760" cy="292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6805</TotalTime>
  <Words>2165</Words>
  <Application>Microsoft Office PowerPoint</Application>
  <PresentationFormat>Presentación en pantalla (4:3)</PresentationFormat>
  <Paragraphs>936</Paragraphs>
  <Slides>39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Arial </vt:lpstr>
      <vt:lpstr>Calibri</vt:lpstr>
      <vt:lpstr>Cambria Math</vt:lpstr>
      <vt:lpstr>Times New Roman</vt:lpstr>
      <vt:lpstr>Diseño predeterminado</vt:lpstr>
      <vt:lpstr>CorelDRAW</vt:lpstr>
      <vt:lpstr>Presentación de PowerPoint</vt:lpstr>
      <vt:lpstr>DEFINICIÓN DEL PROBLEMA</vt:lpstr>
      <vt:lpstr>OBJETIVOS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DESARROLLO DEL MATERIAL COMPUESTO</vt:lpstr>
      <vt:lpstr>DESARROLLO DEL MATERIAL COMPUESTO</vt:lpstr>
      <vt:lpstr>DESARROLLO DEL MATERIAL COMPUESTO</vt:lpstr>
      <vt:lpstr>DESARROLLO DEL MATERIAL COMPUESTO</vt:lpstr>
      <vt:lpstr>DESARROLLO DEL MATERIAL COMPUESTO</vt:lpstr>
      <vt:lpstr>DESARROLLO DEL MATERIAL COMPUESTO</vt:lpstr>
      <vt:lpstr>DESARROLLO DEL MATERIAL COMPUESTO</vt:lpstr>
      <vt:lpstr>DESARROLLO DEL MATERIAL COMPUESTO</vt:lpstr>
      <vt:lpstr>DESARROLLO DEL MATERIAL COMPUESTO</vt:lpstr>
      <vt:lpstr>ENSAYOS Y ANÁLISIS DE RESULTADOS</vt:lpstr>
      <vt:lpstr>ENSAYOS Y ANÁLISIS DE RESULTADOS</vt:lpstr>
      <vt:lpstr>ENSAYOS Y ANÁLISIS DE RESULTADOS</vt:lpstr>
      <vt:lpstr>ENSAYOS Y ANÁLISIS DE RESULTADOS</vt:lpstr>
      <vt:lpstr>ENSAYOS Y ANÁLISIS DE RESULTADOS</vt:lpstr>
      <vt:lpstr>ENSAYOS Y ANÁLISIS DE RESULTADOS</vt:lpstr>
      <vt:lpstr>ENSAYOS Y ANÁLISIS DE RESULTADOS</vt:lpstr>
      <vt:lpstr>ENSAYOS Y ANÁLISIS DE RESULTADOS</vt:lpstr>
      <vt:lpstr>ENSAYOS Y ANÁLISIS DE RESULTADOS</vt:lpstr>
      <vt:lpstr>ENSAYOS Y ANÁLISIS DE RESULTADOS</vt:lpstr>
      <vt:lpstr>ENSAYOS Y ANÁLISIS DE RESULTADOS</vt:lpstr>
      <vt:lpstr>CONCLUSIONES</vt:lpstr>
      <vt:lpstr>CONCLUSIONES</vt:lpstr>
      <vt:lpstr>RECOMENDACIONES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Oswaldo</dc:creator>
  <cp:lastModifiedBy>HP</cp:lastModifiedBy>
  <cp:revision>661</cp:revision>
  <dcterms:created xsi:type="dcterms:W3CDTF">2014-08-06T09:13:19Z</dcterms:created>
  <dcterms:modified xsi:type="dcterms:W3CDTF">2015-07-08T03:28:13Z</dcterms:modified>
</cp:coreProperties>
</file>