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71"/>
  </p:notesMasterIdLst>
  <p:sldIdLst>
    <p:sldId id="271" r:id="rId2"/>
    <p:sldId id="272" r:id="rId3"/>
    <p:sldId id="276" r:id="rId4"/>
    <p:sldId id="277" r:id="rId5"/>
    <p:sldId id="282" r:id="rId6"/>
    <p:sldId id="278" r:id="rId7"/>
    <p:sldId id="273" r:id="rId8"/>
    <p:sldId id="280" r:id="rId9"/>
    <p:sldId id="283" r:id="rId10"/>
    <p:sldId id="331" r:id="rId11"/>
    <p:sldId id="332" r:id="rId12"/>
    <p:sldId id="333" r:id="rId13"/>
    <p:sldId id="334" r:id="rId14"/>
    <p:sldId id="335" r:id="rId15"/>
    <p:sldId id="337" r:id="rId16"/>
    <p:sldId id="336" r:id="rId17"/>
    <p:sldId id="284" r:id="rId18"/>
    <p:sldId id="338" r:id="rId19"/>
    <p:sldId id="339" r:id="rId20"/>
    <p:sldId id="286" r:id="rId21"/>
    <p:sldId id="340" r:id="rId22"/>
    <p:sldId id="341" r:id="rId23"/>
    <p:sldId id="342" r:id="rId24"/>
    <p:sldId id="343" r:id="rId25"/>
    <p:sldId id="306" r:id="rId26"/>
    <p:sldId id="344" r:id="rId27"/>
    <p:sldId id="308" r:id="rId28"/>
    <p:sldId id="380" r:id="rId29"/>
    <p:sldId id="381" r:id="rId30"/>
    <p:sldId id="355" r:id="rId31"/>
    <p:sldId id="357" r:id="rId32"/>
    <p:sldId id="358" r:id="rId33"/>
    <p:sldId id="359" r:id="rId34"/>
    <p:sldId id="360" r:id="rId35"/>
    <p:sldId id="361" r:id="rId36"/>
    <p:sldId id="362" r:id="rId37"/>
    <p:sldId id="363" r:id="rId38"/>
    <p:sldId id="364" r:id="rId39"/>
    <p:sldId id="382" r:id="rId40"/>
    <p:sldId id="365" r:id="rId41"/>
    <p:sldId id="366" r:id="rId42"/>
    <p:sldId id="367" r:id="rId43"/>
    <p:sldId id="368" r:id="rId44"/>
    <p:sldId id="369" r:id="rId45"/>
    <p:sldId id="370" r:id="rId46"/>
    <p:sldId id="371" r:id="rId47"/>
    <p:sldId id="372" r:id="rId48"/>
    <p:sldId id="373" r:id="rId49"/>
    <p:sldId id="374" r:id="rId50"/>
    <p:sldId id="375" r:id="rId51"/>
    <p:sldId id="376" r:id="rId52"/>
    <p:sldId id="377" r:id="rId53"/>
    <p:sldId id="383" r:id="rId54"/>
    <p:sldId id="324" r:id="rId55"/>
    <p:sldId id="325" r:id="rId56"/>
    <p:sldId id="326" r:id="rId57"/>
    <p:sldId id="327" r:id="rId58"/>
    <p:sldId id="328" r:id="rId59"/>
    <p:sldId id="348" r:id="rId60"/>
    <p:sldId id="351" r:id="rId61"/>
    <p:sldId id="352" r:id="rId62"/>
    <p:sldId id="353" r:id="rId63"/>
    <p:sldId id="329" r:id="rId64"/>
    <p:sldId id="291" r:id="rId65"/>
    <p:sldId id="349" r:id="rId66"/>
    <p:sldId id="292" r:id="rId67"/>
    <p:sldId id="350" r:id="rId68"/>
    <p:sldId id="294" r:id="rId69"/>
    <p:sldId id="293" r:id="rId7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EF45FD3-73E4-4B3B-ACA6-2426EE464043}">
          <p14:sldIdLst>
            <p14:sldId id="271"/>
            <p14:sldId id="272"/>
            <p14:sldId id="276"/>
            <p14:sldId id="277"/>
            <p14:sldId id="282"/>
            <p14:sldId id="278"/>
            <p14:sldId id="273"/>
            <p14:sldId id="280"/>
            <p14:sldId id="283"/>
            <p14:sldId id="331"/>
            <p14:sldId id="332"/>
            <p14:sldId id="333"/>
            <p14:sldId id="334"/>
            <p14:sldId id="335"/>
            <p14:sldId id="337"/>
            <p14:sldId id="336"/>
            <p14:sldId id="284"/>
            <p14:sldId id="338"/>
            <p14:sldId id="339"/>
            <p14:sldId id="286"/>
            <p14:sldId id="340"/>
            <p14:sldId id="341"/>
            <p14:sldId id="342"/>
            <p14:sldId id="343"/>
            <p14:sldId id="306"/>
            <p14:sldId id="344"/>
            <p14:sldId id="308"/>
            <p14:sldId id="380"/>
            <p14:sldId id="381"/>
            <p14:sldId id="355"/>
            <p14:sldId id="357"/>
            <p14:sldId id="358"/>
            <p14:sldId id="359"/>
            <p14:sldId id="360"/>
            <p14:sldId id="361"/>
            <p14:sldId id="362"/>
            <p14:sldId id="363"/>
            <p14:sldId id="364"/>
            <p14:sldId id="382"/>
            <p14:sldId id="365"/>
            <p14:sldId id="366"/>
            <p14:sldId id="367"/>
            <p14:sldId id="368"/>
            <p14:sldId id="369"/>
            <p14:sldId id="370"/>
            <p14:sldId id="371"/>
            <p14:sldId id="372"/>
            <p14:sldId id="373"/>
            <p14:sldId id="374"/>
            <p14:sldId id="375"/>
            <p14:sldId id="376"/>
            <p14:sldId id="377"/>
            <p14:sldId id="383"/>
            <p14:sldId id="324"/>
            <p14:sldId id="325"/>
            <p14:sldId id="326"/>
            <p14:sldId id="327"/>
            <p14:sldId id="328"/>
            <p14:sldId id="348"/>
            <p14:sldId id="351"/>
            <p14:sldId id="352"/>
            <p14:sldId id="353"/>
            <p14:sldId id="329"/>
            <p14:sldId id="291"/>
            <p14:sldId id="349"/>
            <p14:sldId id="292"/>
            <p14:sldId id="350"/>
            <p14:sldId id="294"/>
            <p14:sldId id="2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37B44B"/>
    <a:srgbClr val="999999"/>
    <a:srgbClr val="BC202A"/>
    <a:srgbClr val="EE384A"/>
    <a:srgbClr val="146E4A"/>
    <a:srgbClr val="138C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707" autoAdjust="0"/>
  </p:normalViewPr>
  <p:slideViewPr>
    <p:cSldViewPr snapToGrid="0">
      <p:cViewPr varScale="1">
        <p:scale>
          <a:sx n="110" d="100"/>
          <a:sy n="110" d="100"/>
        </p:scale>
        <p:origin x="540"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ata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image" Target="../media/image83.png"/></Relationships>
</file>

<file path=ppt/diagrams/_rels/data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iagrams/_rels/data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_rels/data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diagrams/_rels/data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ata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iagrams/_rels/data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ata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9.png"/></Relationships>
</file>

<file path=ppt/diagrams/_rels/data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image" Target="../media/image8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rawing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rawing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1D79A-7CC9-4EBA-835D-EF3F78292939}"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S"/>
        </a:p>
      </dgm:t>
    </dgm:pt>
    <dgm:pt modelId="{653363AD-8A9B-4ECC-A560-AA3331840EE8}">
      <dgm:prSet phldrT="[Texto]" custT="1"/>
      <dgm:spPr/>
      <dgm:t>
        <a:bodyPr/>
        <a:lstStyle/>
        <a:p>
          <a:r>
            <a:rPr lang="en-US" sz="2800" dirty="0" smtClean="0"/>
            <a:t>Sensor </a:t>
          </a:r>
          <a:r>
            <a:rPr lang="en-US" sz="2800" dirty="0" err="1" smtClean="0"/>
            <a:t>Inductivo</a:t>
          </a:r>
          <a:endParaRPr lang="es-ES" sz="2800" dirty="0"/>
        </a:p>
      </dgm:t>
    </dgm:pt>
    <dgm:pt modelId="{D3D72562-98BA-4EED-81FA-2D56BAB9CF93}" type="parTrans" cxnId="{7AB9672B-632B-4084-848A-ABE1FC73341F}">
      <dgm:prSet/>
      <dgm:spPr/>
      <dgm:t>
        <a:bodyPr/>
        <a:lstStyle/>
        <a:p>
          <a:endParaRPr lang="es-ES"/>
        </a:p>
      </dgm:t>
    </dgm:pt>
    <dgm:pt modelId="{6358047F-FD3B-4670-87CA-7A56C94B431F}" type="sibTrans" cxnId="{7AB9672B-632B-4084-848A-ABE1FC73341F}">
      <dgm:prSet/>
      <dgm:spPr/>
      <dgm:t>
        <a:bodyPr/>
        <a:lstStyle/>
        <a:p>
          <a:endParaRPr lang="es-ES"/>
        </a:p>
      </dgm:t>
    </dgm:pt>
    <dgm:pt modelId="{A212F5CD-C208-47EA-AA5B-A476FEEE5FCA}">
      <dgm:prSet phldrT="[Texto]" custT="1"/>
      <dgm:spPr/>
      <dgm:t>
        <a:bodyPr/>
        <a:lstStyle/>
        <a:p>
          <a:r>
            <a:rPr lang="en-US" sz="2800" dirty="0" smtClean="0"/>
            <a:t>Sensor </a:t>
          </a:r>
          <a:r>
            <a:rPr lang="en-US" sz="2800" dirty="0" err="1" smtClean="0"/>
            <a:t>Capacitivo</a:t>
          </a:r>
          <a:endParaRPr lang="es-ES" sz="2800" dirty="0"/>
        </a:p>
      </dgm:t>
    </dgm:pt>
    <dgm:pt modelId="{33CC95E7-922E-406F-A292-430D89E59FE3}" type="parTrans" cxnId="{EC21823C-1CF2-4843-97E8-188BD6124A39}">
      <dgm:prSet/>
      <dgm:spPr/>
      <dgm:t>
        <a:bodyPr/>
        <a:lstStyle/>
        <a:p>
          <a:endParaRPr lang="es-ES"/>
        </a:p>
      </dgm:t>
    </dgm:pt>
    <dgm:pt modelId="{D6CC79CB-9384-499A-8977-187355A1D90A}" type="sibTrans" cxnId="{EC21823C-1CF2-4843-97E8-188BD6124A39}">
      <dgm:prSet/>
      <dgm:spPr/>
      <dgm:t>
        <a:bodyPr/>
        <a:lstStyle/>
        <a:p>
          <a:endParaRPr lang="es-ES"/>
        </a:p>
      </dgm:t>
    </dgm:pt>
    <dgm:pt modelId="{4AF1EB34-0748-4656-B2D4-B49FDB9CC14B}">
      <dgm:prSet phldrT="[Texto]" custT="1"/>
      <dgm:spPr/>
      <dgm:t>
        <a:bodyPr/>
        <a:lstStyle/>
        <a:p>
          <a:r>
            <a:rPr lang="en-US" sz="2800" dirty="0" smtClean="0"/>
            <a:t>Sensor de </a:t>
          </a:r>
          <a:r>
            <a:rPr lang="en-US" sz="2800" dirty="0" err="1" smtClean="0"/>
            <a:t>Efecto</a:t>
          </a:r>
          <a:r>
            <a:rPr lang="en-US" sz="2800" dirty="0" smtClean="0"/>
            <a:t> Hall</a:t>
          </a:r>
          <a:endParaRPr lang="es-ES" sz="2800" dirty="0"/>
        </a:p>
      </dgm:t>
    </dgm:pt>
    <dgm:pt modelId="{C11B2344-2172-4F50-961C-F2E0FF70C88F}" type="parTrans" cxnId="{7CC35554-3C61-47D8-A0FB-80CAB7900960}">
      <dgm:prSet/>
      <dgm:spPr/>
      <dgm:t>
        <a:bodyPr/>
        <a:lstStyle/>
        <a:p>
          <a:endParaRPr lang="es-ES"/>
        </a:p>
      </dgm:t>
    </dgm:pt>
    <dgm:pt modelId="{9ACA5F12-B539-4627-A112-3FC2381331BC}" type="sibTrans" cxnId="{7CC35554-3C61-47D8-A0FB-80CAB7900960}">
      <dgm:prSet/>
      <dgm:spPr/>
      <dgm:t>
        <a:bodyPr/>
        <a:lstStyle/>
        <a:p>
          <a:endParaRPr lang="es-ES"/>
        </a:p>
      </dgm:t>
    </dgm:pt>
    <dgm:pt modelId="{CCCB9B98-9BB6-41C6-B391-8334B4D9422E}" type="pres">
      <dgm:prSet presAssocID="{D201D79A-7CC9-4EBA-835D-EF3F78292939}" presName="Name0" presStyleCnt="0">
        <dgm:presLayoutVars>
          <dgm:dir/>
          <dgm:resizeHandles val="exact"/>
        </dgm:presLayoutVars>
      </dgm:prSet>
      <dgm:spPr/>
      <dgm:t>
        <a:bodyPr/>
        <a:lstStyle/>
        <a:p>
          <a:endParaRPr lang="es-EC"/>
        </a:p>
      </dgm:t>
    </dgm:pt>
    <dgm:pt modelId="{F426DDA7-F7F3-4B54-886D-076D6F3BB005}" type="pres">
      <dgm:prSet presAssocID="{653363AD-8A9B-4ECC-A560-AA3331840EE8}" presName="compNode" presStyleCnt="0"/>
      <dgm:spPr/>
    </dgm:pt>
    <dgm:pt modelId="{DFA3A0B9-1780-41BB-B9DC-6636709DE6DB}" type="pres">
      <dgm:prSet presAssocID="{653363AD-8A9B-4ECC-A560-AA3331840EE8}" presName="pictRect" presStyleLbl="node1" presStyleIdx="0" presStyleCnt="3"/>
      <dgm:spPr>
        <a:blipFill rotWithShape="1">
          <a:blip xmlns:r="http://schemas.openxmlformats.org/officeDocument/2006/relationships" r:embed="rId1"/>
          <a:stretch>
            <a:fillRect/>
          </a:stretch>
        </a:blipFill>
      </dgm:spPr>
    </dgm:pt>
    <dgm:pt modelId="{6024B02A-8224-4C1E-8FC6-8D9DCF596BB5}" type="pres">
      <dgm:prSet presAssocID="{653363AD-8A9B-4ECC-A560-AA3331840EE8}" presName="textRect" presStyleLbl="revTx" presStyleIdx="0" presStyleCnt="3">
        <dgm:presLayoutVars>
          <dgm:bulletEnabled val="1"/>
        </dgm:presLayoutVars>
      </dgm:prSet>
      <dgm:spPr/>
      <dgm:t>
        <a:bodyPr/>
        <a:lstStyle/>
        <a:p>
          <a:endParaRPr lang="es-EC"/>
        </a:p>
      </dgm:t>
    </dgm:pt>
    <dgm:pt modelId="{617B7CD1-1D9E-41DB-9B80-0054BF69A4CA}" type="pres">
      <dgm:prSet presAssocID="{6358047F-FD3B-4670-87CA-7A56C94B431F}" presName="sibTrans" presStyleLbl="sibTrans2D1" presStyleIdx="0" presStyleCnt="0"/>
      <dgm:spPr/>
      <dgm:t>
        <a:bodyPr/>
        <a:lstStyle/>
        <a:p>
          <a:endParaRPr lang="es-EC"/>
        </a:p>
      </dgm:t>
    </dgm:pt>
    <dgm:pt modelId="{CD2339F6-85AA-431D-B4C2-4E746E3C7CFA}" type="pres">
      <dgm:prSet presAssocID="{A212F5CD-C208-47EA-AA5B-A476FEEE5FCA}" presName="compNode" presStyleCnt="0"/>
      <dgm:spPr/>
    </dgm:pt>
    <dgm:pt modelId="{B10F5449-965F-4524-951B-C78654F4C0FC}" type="pres">
      <dgm:prSet presAssocID="{A212F5CD-C208-47EA-AA5B-A476FEEE5FCA}" presName="pictRect" presStyleLbl="node1" presStyleIdx="1" presStyleCnt="3"/>
      <dgm:spPr>
        <a:blipFill rotWithShape="1">
          <a:blip xmlns:r="http://schemas.openxmlformats.org/officeDocument/2006/relationships" r:embed="rId2"/>
          <a:stretch>
            <a:fillRect/>
          </a:stretch>
        </a:blipFill>
      </dgm:spPr>
    </dgm:pt>
    <dgm:pt modelId="{1FDA2147-C474-40A2-A26D-316C1A733096}" type="pres">
      <dgm:prSet presAssocID="{A212F5CD-C208-47EA-AA5B-A476FEEE5FCA}" presName="textRect" presStyleLbl="revTx" presStyleIdx="1" presStyleCnt="3">
        <dgm:presLayoutVars>
          <dgm:bulletEnabled val="1"/>
        </dgm:presLayoutVars>
      </dgm:prSet>
      <dgm:spPr/>
      <dgm:t>
        <a:bodyPr/>
        <a:lstStyle/>
        <a:p>
          <a:endParaRPr lang="es-EC"/>
        </a:p>
      </dgm:t>
    </dgm:pt>
    <dgm:pt modelId="{0BF9C3FF-D4C3-440E-B402-D3037F61B762}" type="pres">
      <dgm:prSet presAssocID="{D6CC79CB-9384-499A-8977-187355A1D90A}" presName="sibTrans" presStyleLbl="sibTrans2D1" presStyleIdx="0" presStyleCnt="0"/>
      <dgm:spPr/>
      <dgm:t>
        <a:bodyPr/>
        <a:lstStyle/>
        <a:p>
          <a:endParaRPr lang="es-EC"/>
        </a:p>
      </dgm:t>
    </dgm:pt>
    <dgm:pt modelId="{2DC63873-0AE5-49CD-9574-6F021F058B20}" type="pres">
      <dgm:prSet presAssocID="{4AF1EB34-0748-4656-B2D4-B49FDB9CC14B}" presName="compNode" presStyleCnt="0"/>
      <dgm:spPr/>
    </dgm:pt>
    <dgm:pt modelId="{3D553E47-8539-4D1B-B3A9-76C9C5ED6B7C}" type="pres">
      <dgm:prSet presAssocID="{4AF1EB34-0748-4656-B2D4-B49FDB9CC14B}" presName="pictRect" presStyleLbl="node1" presStyleIdx="2" presStyleCnt="3"/>
      <dgm:spPr>
        <a:blipFill rotWithShape="1">
          <a:blip xmlns:r="http://schemas.openxmlformats.org/officeDocument/2006/relationships" r:embed="rId3"/>
          <a:stretch>
            <a:fillRect/>
          </a:stretch>
        </a:blipFill>
      </dgm:spPr>
    </dgm:pt>
    <dgm:pt modelId="{AFE995AE-56A4-4F01-8EF9-73361D10E5CD}" type="pres">
      <dgm:prSet presAssocID="{4AF1EB34-0748-4656-B2D4-B49FDB9CC14B}" presName="textRect" presStyleLbl="revTx" presStyleIdx="2" presStyleCnt="3">
        <dgm:presLayoutVars>
          <dgm:bulletEnabled val="1"/>
        </dgm:presLayoutVars>
      </dgm:prSet>
      <dgm:spPr/>
      <dgm:t>
        <a:bodyPr/>
        <a:lstStyle/>
        <a:p>
          <a:endParaRPr lang="es-ES"/>
        </a:p>
      </dgm:t>
    </dgm:pt>
  </dgm:ptLst>
  <dgm:cxnLst>
    <dgm:cxn modelId="{9DAFFC9D-91AA-4919-BB07-764D0F362552}" type="presOf" srcId="{4AF1EB34-0748-4656-B2D4-B49FDB9CC14B}" destId="{AFE995AE-56A4-4F01-8EF9-73361D10E5CD}" srcOrd="0" destOrd="0" presId="urn:microsoft.com/office/officeart/2005/8/layout/pList1"/>
    <dgm:cxn modelId="{05B65089-6A65-462C-8D27-0B2F7A8E38AC}" type="presOf" srcId="{A212F5CD-C208-47EA-AA5B-A476FEEE5FCA}" destId="{1FDA2147-C474-40A2-A26D-316C1A733096}" srcOrd="0" destOrd="0" presId="urn:microsoft.com/office/officeart/2005/8/layout/pList1"/>
    <dgm:cxn modelId="{C50DA700-8B16-49F5-9038-A6A10DAC5588}" type="presOf" srcId="{D201D79A-7CC9-4EBA-835D-EF3F78292939}" destId="{CCCB9B98-9BB6-41C6-B391-8334B4D9422E}" srcOrd="0" destOrd="0" presId="urn:microsoft.com/office/officeart/2005/8/layout/pList1"/>
    <dgm:cxn modelId="{DF0D36C1-8CA4-411C-B1FA-7F3B00397EDF}" type="presOf" srcId="{653363AD-8A9B-4ECC-A560-AA3331840EE8}" destId="{6024B02A-8224-4C1E-8FC6-8D9DCF596BB5}" srcOrd="0" destOrd="0" presId="urn:microsoft.com/office/officeart/2005/8/layout/pList1"/>
    <dgm:cxn modelId="{7AB9672B-632B-4084-848A-ABE1FC73341F}" srcId="{D201D79A-7CC9-4EBA-835D-EF3F78292939}" destId="{653363AD-8A9B-4ECC-A560-AA3331840EE8}" srcOrd="0" destOrd="0" parTransId="{D3D72562-98BA-4EED-81FA-2D56BAB9CF93}" sibTransId="{6358047F-FD3B-4670-87CA-7A56C94B431F}"/>
    <dgm:cxn modelId="{EE8ADC25-3F75-4371-BB15-3AAD2D1F4244}" type="presOf" srcId="{6358047F-FD3B-4670-87CA-7A56C94B431F}" destId="{617B7CD1-1D9E-41DB-9B80-0054BF69A4CA}" srcOrd="0" destOrd="0" presId="urn:microsoft.com/office/officeart/2005/8/layout/pList1"/>
    <dgm:cxn modelId="{7CC35554-3C61-47D8-A0FB-80CAB7900960}" srcId="{D201D79A-7CC9-4EBA-835D-EF3F78292939}" destId="{4AF1EB34-0748-4656-B2D4-B49FDB9CC14B}" srcOrd="2" destOrd="0" parTransId="{C11B2344-2172-4F50-961C-F2E0FF70C88F}" sibTransId="{9ACA5F12-B539-4627-A112-3FC2381331BC}"/>
    <dgm:cxn modelId="{EC21823C-1CF2-4843-97E8-188BD6124A39}" srcId="{D201D79A-7CC9-4EBA-835D-EF3F78292939}" destId="{A212F5CD-C208-47EA-AA5B-A476FEEE5FCA}" srcOrd="1" destOrd="0" parTransId="{33CC95E7-922E-406F-A292-430D89E59FE3}" sibTransId="{D6CC79CB-9384-499A-8977-187355A1D90A}"/>
    <dgm:cxn modelId="{A516FF3F-0957-4C3A-8011-801326C1A9B5}" type="presOf" srcId="{D6CC79CB-9384-499A-8977-187355A1D90A}" destId="{0BF9C3FF-D4C3-440E-B402-D3037F61B762}" srcOrd="0" destOrd="0" presId="urn:microsoft.com/office/officeart/2005/8/layout/pList1"/>
    <dgm:cxn modelId="{D65149FF-8B4F-4B2C-A845-9FEA3D95DADA}" type="presParOf" srcId="{CCCB9B98-9BB6-41C6-B391-8334B4D9422E}" destId="{F426DDA7-F7F3-4B54-886D-076D6F3BB005}" srcOrd="0" destOrd="0" presId="urn:microsoft.com/office/officeart/2005/8/layout/pList1"/>
    <dgm:cxn modelId="{CF4CD635-E1A1-4945-9825-E5271BDB883D}" type="presParOf" srcId="{F426DDA7-F7F3-4B54-886D-076D6F3BB005}" destId="{DFA3A0B9-1780-41BB-B9DC-6636709DE6DB}" srcOrd="0" destOrd="0" presId="urn:microsoft.com/office/officeart/2005/8/layout/pList1"/>
    <dgm:cxn modelId="{A0E433F9-88BF-41C6-B9D9-3E93B90923DF}" type="presParOf" srcId="{F426DDA7-F7F3-4B54-886D-076D6F3BB005}" destId="{6024B02A-8224-4C1E-8FC6-8D9DCF596BB5}" srcOrd="1" destOrd="0" presId="urn:microsoft.com/office/officeart/2005/8/layout/pList1"/>
    <dgm:cxn modelId="{07E45733-8BB9-4869-9C76-BBCD4C6EB521}" type="presParOf" srcId="{CCCB9B98-9BB6-41C6-B391-8334B4D9422E}" destId="{617B7CD1-1D9E-41DB-9B80-0054BF69A4CA}" srcOrd="1" destOrd="0" presId="urn:microsoft.com/office/officeart/2005/8/layout/pList1"/>
    <dgm:cxn modelId="{5E679EB6-2A2D-4D0E-9B16-CBD58100CB2C}" type="presParOf" srcId="{CCCB9B98-9BB6-41C6-B391-8334B4D9422E}" destId="{CD2339F6-85AA-431D-B4C2-4E746E3C7CFA}" srcOrd="2" destOrd="0" presId="urn:microsoft.com/office/officeart/2005/8/layout/pList1"/>
    <dgm:cxn modelId="{8F5692C8-6C35-4577-A504-67228CB6FDF5}" type="presParOf" srcId="{CD2339F6-85AA-431D-B4C2-4E746E3C7CFA}" destId="{B10F5449-965F-4524-951B-C78654F4C0FC}" srcOrd="0" destOrd="0" presId="urn:microsoft.com/office/officeart/2005/8/layout/pList1"/>
    <dgm:cxn modelId="{6C52C025-3CF8-4116-9BDF-650159B2CEB7}" type="presParOf" srcId="{CD2339F6-85AA-431D-B4C2-4E746E3C7CFA}" destId="{1FDA2147-C474-40A2-A26D-316C1A733096}" srcOrd="1" destOrd="0" presId="urn:microsoft.com/office/officeart/2005/8/layout/pList1"/>
    <dgm:cxn modelId="{29B45D09-0B4D-4CD8-A7B1-830C6FFF0DDD}" type="presParOf" srcId="{CCCB9B98-9BB6-41C6-B391-8334B4D9422E}" destId="{0BF9C3FF-D4C3-440E-B402-D3037F61B762}" srcOrd="3" destOrd="0" presId="urn:microsoft.com/office/officeart/2005/8/layout/pList1"/>
    <dgm:cxn modelId="{14838690-FB28-4627-A2D0-B2C9190B61A1}" type="presParOf" srcId="{CCCB9B98-9BB6-41C6-B391-8334B4D9422E}" destId="{2DC63873-0AE5-49CD-9574-6F021F058B20}" srcOrd="4" destOrd="0" presId="urn:microsoft.com/office/officeart/2005/8/layout/pList1"/>
    <dgm:cxn modelId="{99B76A78-22AA-425D-A61F-F7553A7666C1}" type="presParOf" srcId="{2DC63873-0AE5-49CD-9574-6F021F058B20}" destId="{3D553E47-8539-4D1B-B3A9-76C9C5ED6B7C}" srcOrd="0" destOrd="0" presId="urn:microsoft.com/office/officeart/2005/8/layout/pList1"/>
    <dgm:cxn modelId="{F427AFBC-3B2F-4044-8110-3A673635F206}" type="presParOf" srcId="{2DC63873-0AE5-49CD-9574-6F021F058B20}" destId="{AFE995AE-56A4-4F01-8EF9-73361D10E5CD}"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98DD747-3AD5-4880-BD7F-EBA788DF2C7F}"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S"/>
        </a:p>
      </dgm:t>
    </dgm:pt>
    <dgm:pt modelId="{A059E394-6BEA-4E53-9444-65490300AFA0}">
      <dgm:prSet phldrT="[Texto]" custT="1"/>
      <dgm:spPr>
        <a:noFill/>
        <a:ln>
          <a:noFill/>
        </a:ln>
      </dgm:spPr>
      <dgm:t>
        <a:bodyPr/>
        <a:lstStyle/>
        <a:p>
          <a:r>
            <a:rPr lang="en-US" sz="2800" dirty="0" err="1" smtClean="0">
              <a:solidFill>
                <a:schemeClr val="tx1"/>
              </a:solidFill>
            </a:rPr>
            <a:t>Baliza</a:t>
          </a:r>
          <a:endParaRPr lang="es-ES" sz="2800" dirty="0">
            <a:solidFill>
              <a:schemeClr val="tx1"/>
            </a:solidFill>
          </a:endParaRPr>
        </a:p>
      </dgm:t>
    </dgm:pt>
    <dgm:pt modelId="{819F692C-76B0-45A6-BB40-E07AD561BBA4}" type="parTrans" cxnId="{6676906D-D4C7-4821-9893-1A1CFAA619C1}">
      <dgm:prSet/>
      <dgm:spPr/>
      <dgm:t>
        <a:bodyPr/>
        <a:lstStyle/>
        <a:p>
          <a:endParaRPr lang="es-ES"/>
        </a:p>
      </dgm:t>
    </dgm:pt>
    <dgm:pt modelId="{188115F2-72F0-44D4-93DD-79116F49F445}" type="sibTrans" cxnId="{6676906D-D4C7-4821-9893-1A1CFAA619C1}">
      <dgm:prSet/>
      <dgm:spPr/>
      <dgm:t>
        <a:bodyPr/>
        <a:lstStyle/>
        <a:p>
          <a:endParaRPr lang="es-ES"/>
        </a:p>
      </dgm:t>
    </dgm:pt>
    <dgm:pt modelId="{41A61878-2FC7-4BB9-A9E2-A683DDBE3481}">
      <dgm:prSet phldrT="[Texto]" custT="1"/>
      <dgm:spPr>
        <a:noFill/>
      </dgm:spPr>
      <dgm:t>
        <a:bodyPr/>
        <a:lstStyle/>
        <a:p>
          <a:r>
            <a:rPr lang="en-US" sz="2800" dirty="0" err="1" smtClean="0">
              <a:solidFill>
                <a:schemeClr val="tx1"/>
              </a:solidFill>
            </a:rPr>
            <a:t>Indicador</a:t>
          </a:r>
          <a:r>
            <a:rPr lang="en-US" sz="2800" dirty="0" smtClean="0">
              <a:solidFill>
                <a:schemeClr val="tx1"/>
              </a:solidFill>
            </a:rPr>
            <a:t> Industrial </a:t>
          </a:r>
          <a:r>
            <a:rPr lang="en-US" sz="2800" dirty="0" err="1" smtClean="0">
              <a:solidFill>
                <a:schemeClr val="tx1"/>
              </a:solidFill>
            </a:rPr>
            <a:t>Tipo</a:t>
          </a:r>
          <a:r>
            <a:rPr lang="en-US" sz="2800" dirty="0" smtClean="0">
              <a:solidFill>
                <a:schemeClr val="tx1"/>
              </a:solidFill>
            </a:rPr>
            <a:t> Torre</a:t>
          </a:r>
          <a:endParaRPr lang="es-ES" sz="2800" dirty="0">
            <a:solidFill>
              <a:schemeClr val="tx1"/>
            </a:solidFill>
          </a:endParaRPr>
        </a:p>
      </dgm:t>
    </dgm:pt>
    <dgm:pt modelId="{3E041045-E972-43B9-B954-ED88EA98528D}" type="parTrans" cxnId="{6B7274FF-1CC0-48A6-993E-CF7D698C3C60}">
      <dgm:prSet/>
      <dgm:spPr/>
      <dgm:t>
        <a:bodyPr/>
        <a:lstStyle/>
        <a:p>
          <a:endParaRPr lang="es-ES"/>
        </a:p>
      </dgm:t>
    </dgm:pt>
    <dgm:pt modelId="{31E7DE1F-A918-4E84-A31E-144A705BEA3D}" type="sibTrans" cxnId="{6B7274FF-1CC0-48A6-993E-CF7D698C3C60}">
      <dgm:prSet/>
      <dgm:spPr/>
      <dgm:t>
        <a:bodyPr/>
        <a:lstStyle/>
        <a:p>
          <a:endParaRPr lang="es-ES"/>
        </a:p>
      </dgm:t>
    </dgm:pt>
    <dgm:pt modelId="{C22F18CC-35ED-4B0F-AF50-29F5FD9B89C6}" type="pres">
      <dgm:prSet presAssocID="{C98DD747-3AD5-4880-BD7F-EBA788DF2C7F}" presName="Name0" presStyleCnt="0">
        <dgm:presLayoutVars>
          <dgm:dir/>
          <dgm:resizeHandles val="exact"/>
        </dgm:presLayoutVars>
      </dgm:prSet>
      <dgm:spPr/>
      <dgm:t>
        <a:bodyPr/>
        <a:lstStyle/>
        <a:p>
          <a:endParaRPr lang="es-EC"/>
        </a:p>
      </dgm:t>
    </dgm:pt>
    <dgm:pt modelId="{BFEFB85D-2951-4A32-AA7B-D4377DBFB634}" type="pres">
      <dgm:prSet presAssocID="{A059E394-6BEA-4E53-9444-65490300AFA0}" presName="composite" presStyleCnt="0"/>
      <dgm:spPr/>
    </dgm:pt>
    <dgm:pt modelId="{863B5C18-3E6D-47FA-8534-EBD47AEB94AE}" type="pres">
      <dgm:prSet presAssocID="{A059E394-6BEA-4E53-9444-65490300AFA0}" presName="rect1" presStyleLbl="bgImgPlace1" presStyleIdx="0" presStyleCnt="2" custScaleX="57750" custScaleY="51083" custLinFactNeighborX="-337" custLinFactNeighborY="4753"/>
      <dgm:spPr>
        <a:blipFill rotWithShape="1">
          <a:blip xmlns:r="http://schemas.openxmlformats.org/officeDocument/2006/relationships" r:embed="rId1"/>
          <a:stretch>
            <a:fillRect/>
          </a:stretch>
        </a:blipFill>
      </dgm:spPr>
    </dgm:pt>
    <dgm:pt modelId="{560CD921-2C0D-4FC7-A94A-59F6FBC4CE27}" type="pres">
      <dgm:prSet presAssocID="{A059E394-6BEA-4E53-9444-65490300AFA0}" presName="wedgeRectCallout1" presStyleLbl="node1" presStyleIdx="0" presStyleCnt="2" custScaleX="38848" custScaleY="42823" custLinFactNeighborX="-4881" custLinFactNeighborY="-42599">
        <dgm:presLayoutVars>
          <dgm:bulletEnabled val="1"/>
        </dgm:presLayoutVars>
      </dgm:prSet>
      <dgm:spPr/>
      <dgm:t>
        <a:bodyPr/>
        <a:lstStyle/>
        <a:p>
          <a:endParaRPr lang="es-ES"/>
        </a:p>
      </dgm:t>
    </dgm:pt>
    <dgm:pt modelId="{41C9E9A7-6A9B-4B5A-9626-5E6ABE76CBD6}" type="pres">
      <dgm:prSet presAssocID="{188115F2-72F0-44D4-93DD-79116F49F445}" presName="sibTrans" presStyleCnt="0"/>
      <dgm:spPr/>
    </dgm:pt>
    <dgm:pt modelId="{5F9DD14C-2D78-482D-ABE6-1D347F6BFDE3}" type="pres">
      <dgm:prSet presAssocID="{41A61878-2FC7-4BB9-A9E2-A683DDBE3481}" presName="composite" presStyleCnt="0"/>
      <dgm:spPr/>
    </dgm:pt>
    <dgm:pt modelId="{CCF5F5FB-6978-4C37-BB55-D1789C834914}" type="pres">
      <dgm:prSet presAssocID="{41A61878-2FC7-4BB9-A9E2-A683DDBE3481}" presName="rect1" presStyleLbl="bgImgPlace1" presStyleIdx="1" presStyleCnt="2" custScaleX="49261" custScaleY="51570" custLinFactNeighborX="13471" custLinFactNeighborY="5862"/>
      <dgm:spPr>
        <a:blipFill rotWithShape="1">
          <a:blip xmlns:r="http://schemas.openxmlformats.org/officeDocument/2006/relationships" r:embed="rId2"/>
          <a:stretch>
            <a:fillRect/>
          </a:stretch>
        </a:blipFill>
      </dgm:spPr>
    </dgm:pt>
    <dgm:pt modelId="{E7FE1053-B32E-439C-B8E9-1716CDCC2A28}" type="pres">
      <dgm:prSet presAssocID="{41A61878-2FC7-4BB9-A9E2-A683DDBE3481}" presName="wedgeRectCallout1" presStyleLbl="node1" presStyleIdx="1" presStyleCnt="2" custScaleX="65999" custScaleY="65805" custLinFactNeighborX="10844" custLinFactNeighborY="-28766">
        <dgm:presLayoutVars>
          <dgm:bulletEnabled val="1"/>
        </dgm:presLayoutVars>
      </dgm:prSet>
      <dgm:spPr/>
      <dgm:t>
        <a:bodyPr/>
        <a:lstStyle/>
        <a:p>
          <a:endParaRPr lang="es-ES"/>
        </a:p>
      </dgm:t>
    </dgm:pt>
  </dgm:ptLst>
  <dgm:cxnLst>
    <dgm:cxn modelId="{6676906D-D4C7-4821-9893-1A1CFAA619C1}" srcId="{C98DD747-3AD5-4880-BD7F-EBA788DF2C7F}" destId="{A059E394-6BEA-4E53-9444-65490300AFA0}" srcOrd="0" destOrd="0" parTransId="{819F692C-76B0-45A6-BB40-E07AD561BBA4}" sibTransId="{188115F2-72F0-44D4-93DD-79116F49F445}"/>
    <dgm:cxn modelId="{F7A14777-2A9F-4633-A1DB-29C1E4C98AF4}" type="presOf" srcId="{C98DD747-3AD5-4880-BD7F-EBA788DF2C7F}" destId="{C22F18CC-35ED-4B0F-AF50-29F5FD9B89C6}" srcOrd="0" destOrd="0" presId="urn:microsoft.com/office/officeart/2008/layout/BendingPictureCaptionList"/>
    <dgm:cxn modelId="{C34CB138-C62B-4F1F-8011-739B7D7A3D79}" type="presOf" srcId="{A059E394-6BEA-4E53-9444-65490300AFA0}" destId="{560CD921-2C0D-4FC7-A94A-59F6FBC4CE27}" srcOrd="0" destOrd="0" presId="urn:microsoft.com/office/officeart/2008/layout/BendingPictureCaptionList"/>
    <dgm:cxn modelId="{F89CE841-0504-45E3-B332-56B94DFACB0E}" type="presOf" srcId="{41A61878-2FC7-4BB9-A9E2-A683DDBE3481}" destId="{E7FE1053-B32E-439C-B8E9-1716CDCC2A28}" srcOrd="0" destOrd="0" presId="urn:microsoft.com/office/officeart/2008/layout/BendingPictureCaptionList"/>
    <dgm:cxn modelId="{6B7274FF-1CC0-48A6-993E-CF7D698C3C60}" srcId="{C98DD747-3AD5-4880-BD7F-EBA788DF2C7F}" destId="{41A61878-2FC7-4BB9-A9E2-A683DDBE3481}" srcOrd="1" destOrd="0" parTransId="{3E041045-E972-43B9-B954-ED88EA98528D}" sibTransId="{31E7DE1F-A918-4E84-A31E-144A705BEA3D}"/>
    <dgm:cxn modelId="{70948F8D-639D-4080-8F53-6FF424B60419}" type="presParOf" srcId="{C22F18CC-35ED-4B0F-AF50-29F5FD9B89C6}" destId="{BFEFB85D-2951-4A32-AA7B-D4377DBFB634}" srcOrd="0" destOrd="0" presId="urn:microsoft.com/office/officeart/2008/layout/BendingPictureCaptionList"/>
    <dgm:cxn modelId="{C2FD6E8D-1408-4B5C-A43F-755900749421}" type="presParOf" srcId="{BFEFB85D-2951-4A32-AA7B-D4377DBFB634}" destId="{863B5C18-3E6D-47FA-8534-EBD47AEB94AE}" srcOrd="0" destOrd="0" presId="urn:microsoft.com/office/officeart/2008/layout/BendingPictureCaptionList"/>
    <dgm:cxn modelId="{8DC823AB-307C-4086-8430-0B91176C1922}" type="presParOf" srcId="{BFEFB85D-2951-4A32-AA7B-D4377DBFB634}" destId="{560CD921-2C0D-4FC7-A94A-59F6FBC4CE27}" srcOrd="1" destOrd="0" presId="urn:microsoft.com/office/officeart/2008/layout/BendingPictureCaptionList"/>
    <dgm:cxn modelId="{2FEEA882-EC06-4A3D-99C4-8F8C4528DF45}" type="presParOf" srcId="{C22F18CC-35ED-4B0F-AF50-29F5FD9B89C6}" destId="{41C9E9A7-6A9B-4B5A-9626-5E6ABE76CBD6}" srcOrd="1" destOrd="0" presId="urn:microsoft.com/office/officeart/2008/layout/BendingPictureCaptionList"/>
    <dgm:cxn modelId="{8D12568D-E692-4DF5-B4C4-65018794EDF9}" type="presParOf" srcId="{C22F18CC-35ED-4B0F-AF50-29F5FD9B89C6}" destId="{5F9DD14C-2D78-482D-ABE6-1D347F6BFDE3}" srcOrd="2" destOrd="0" presId="urn:microsoft.com/office/officeart/2008/layout/BendingPictureCaptionList"/>
    <dgm:cxn modelId="{4AD547B3-5D8E-45EF-9D9F-292D447623F8}" type="presParOf" srcId="{5F9DD14C-2D78-482D-ABE6-1D347F6BFDE3}" destId="{CCF5F5FB-6978-4C37-BB55-D1789C834914}" srcOrd="0" destOrd="0" presId="urn:microsoft.com/office/officeart/2008/layout/BendingPictureCaptionList"/>
    <dgm:cxn modelId="{0B300FCC-8C35-4802-A279-3340313FCDBB}" type="presParOf" srcId="{5F9DD14C-2D78-482D-ABE6-1D347F6BFDE3}" destId="{E7FE1053-B32E-439C-B8E9-1716CDCC2A28}"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01D79A-7CC9-4EBA-835D-EF3F78292939}"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653363AD-8A9B-4ECC-A560-AA3331840EE8}">
      <dgm:prSet phldrT="[Texto]" custT="1"/>
      <dgm:spPr>
        <a:noFill/>
        <a:ln>
          <a:noFill/>
        </a:ln>
      </dgm:spPr>
      <dgm:t>
        <a:bodyPr/>
        <a:lstStyle/>
        <a:p>
          <a:r>
            <a:rPr lang="en-US" sz="2800" dirty="0" smtClean="0">
              <a:solidFill>
                <a:schemeClr val="tx1"/>
              </a:solidFill>
            </a:rPr>
            <a:t>Barrera Laser</a:t>
          </a:r>
          <a:endParaRPr lang="es-ES" sz="2800" dirty="0">
            <a:solidFill>
              <a:schemeClr val="tx1"/>
            </a:solidFill>
          </a:endParaRPr>
        </a:p>
      </dgm:t>
    </dgm:pt>
    <dgm:pt modelId="{D3D72562-98BA-4EED-81FA-2D56BAB9CF93}" type="parTrans" cxnId="{7AB9672B-632B-4084-848A-ABE1FC73341F}">
      <dgm:prSet/>
      <dgm:spPr/>
      <dgm:t>
        <a:bodyPr/>
        <a:lstStyle/>
        <a:p>
          <a:endParaRPr lang="es-ES"/>
        </a:p>
      </dgm:t>
    </dgm:pt>
    <dgm:pt modelId="{6358047F-FD3B-4670-87CA-7A56C94B431F}" type="sibTrans" cxnId="{7AB9672B-632B-4084-848A-ABE1FC73341F}">
      <dgm:prSet/>
      <dgm:spPr/>
      <dgm:t>
        <a:bodyPr/>
        <a:lstStyle/>
        <a:p>
          <a:endParaRPr lang="es-ES"/>
        </a:p>
      </dgm:t>
    </dgm:pt>
    <dgm:pt modelId="{A212F5CD-C208-47EA-AA5B-A476FEEE5FCA}">
      <dgm:prSet phldrT="[Texto]" custT="1"/>
      <dgm:spPr>
        <a:noFill/>
        <a:ln>
          <a:noFill/>
        </a:ln>
      </dgm:spPr>
      <dgm:t>
        <a:bodyPr/>
        <a:lstStyle/>
        <a:p>
          <a:r>
            <a:rPr lang="en-US" sz="2800" dirty="0" smtClean="0">
              <a:solidFill>
                <a:schemeClr val="tx1"/>
              </a:solidFill>
            </a:rPr>
            <a:t>Sensor </a:t>
          </a:r>
          <a:r>
            <a:rPr lang="en-US" sz="2800" dirty="0" err="1" smtClean="0">
              <a:solidFill>
                <a:schemeClr val="tx1"/>
              </a:solidFill>
            </a:rPr>
            <a:t>Fotoeléctrico</a:t>
          </a:r>
          <a:endParaRPr lang="es-ES" sz="2800" dirty="0">
            <a:solidFill>
              <a:schemeClr val="tx1"/>
            </a:solidFill>
          </a:endParaRPr>
        </a:p>
      </dgm:t>
    </dgm:pt>
    <dgm:pt modelId="{33CC95E7-922E-406F-A292-430D89E59FE3}" type="parTrans" cxnId="{EC21823C-1CF2-4843-97E8-188BD6124A39}">
      <dgm:prSet/>
      <dgm:spPr/>
      <dgm:t>
        <a:bodyPr/>
        <a:lstStyle/>
        <a:p>
          <a:endParaRPr lang="es-ES"/>
        </a:p>
      </dgm:t>
    </dgm:pt>
    <dgm:pt modelId="{D6CC79CB-9384-499A-8977-187355A1D90A}" type="sibTrans" cxnId="{EC21823C-1CF2-4843-97E8-188BD6124A39}">
      <dgm:prSet/>
      <dgm:spPr/>
      <dgm:t>
        <a:bodyPr/>
        <a:lstStyle/>
        <a:p>
          <a:endParaRPr lang="es-ES"/>
        </a:p>
      </dgm:t>
    </dgm:pt>
    <dgm:pt modelId="{137D0724-2C3C-4CA3-8687-11698B778408}" type="pres">
      <dgm:prSet presAssocID="{D201D79A-7CC9-4EBA-835D-EF3F78292939}" presName="diagram" presStyleCnt="0">
        <dgm:presLayoutVars>
          <dgm:dir/>
        </dgm:presLayoutVars>
      </dgm:prSet>
      <dgm:spPr/>
      <dgm:t>
        <a:bodyPr/>
        <a:lstStyle/>
        <a:p>
          <a:endParaRPr lang="es-EC"/>
        </a:p>
      </dgm:t>
    </dgm:pt>
    <dgm:pt modelId="{60C59A96-C0EE-4658-A1E3-B13012CA0C96}" type="pres">
      <dgm:prSet presAssocID="{653363AD-8A9B-4ECC-A560-AA3331840EE8}" presName="composite" presStyleCnt="0"/>
      <dgm:spPr/>
    </dgm:pt>
    <dgm:pt modelId="{C32062CD-6452-4656-B521-465CBD0B6309}" type="pres">
      <dgm:prSet presAssocID="{653363AD-8A9B-4ECC-A560-AA3331840EE8}" presName="Image" presStyleLbl="bgShp" presStyleIdx="0" presStyleCnt="2" custScaleX="91789" custScaleY="83488" custLinFactNeighborX="10953" custLinFactNeighborY="2294"/>
      <dgm:spPr>
        <a:blipFill rotWithShape="1">
          <a:blip xmlns:r="http://schemas.openxmlformats.org/officeDocument/2006/relationships" r:embed="rId1"/>
          <a:stretch>
            <a:fillRect/>
          </a:stretch>
        </a:blipFill>
      </dgm:spPr>
      <dgm:t>
        <a:bodyPr/>
        <a:lstStyle/>
        <a:p>
          <a:endParaRPr lang="es-ES"/>
        </a:p>
      </dgm:t>
    </dgm:pt>
    <dgm:pt modelId="{41B0390F-ED6D-4555-8F6A-D623B37D743B}" type="pres">
      <dgm:prSet presAssocID="{653363AD-8A9B-4ECC-A560-AA3331840EE8}" presName="Parent" presStyleLbl="node0" presStyleIdx="0" presStyleCnt="2" custLinFactNeighborX="-2147" custLinFactNeighborY="19004">
        <dgm:presLayoutVars>
          <dgm:bulletEnabled val="1"/>
        </dgm:presLayoutVars>
      </dgm:prSet>
      <dgm:spPr/>
      <dgm:t>
        <a:bodyPr/>
        <a:lstStyle/>
        <a:p>
          <a:endParaRPr lang="es-EC"/>
        </a:p>
      </dgm:t>
    </dgm:pt>
    <dgm:pt modelId="{A79C4730-684C-4E75-8721-71724A987F9E}" type="pres">
      <dgm:prSet presAssocID="{6358047F-FD3B-4670-87CA-7A56C94B431F}" presName="sibTrans" presStyleCnt="0"/>
      <dgm:spPr/>
    </dgm:pt>
    <dgm:pt modelId="{D9EF2FF1-A576-496D-8613-619205E342A3}" type="pres">
      <dgm:prSet presAssocID="{A212F5CD-C208-47EA-AA5B-A476FEEE5FCA}" presName="composite" presStyleCnt="0"/>
      <dgm:spPr/>
    </dgm:pt>
    <dgm:pt modelId="{17524849-F410-4200-85FA-E3D6404E7A0F}" type="pres">
      <dgm:prSet presAssocID="{A212F5CD-C208-47EA-AA5B-A476FEEE5FCA}" presName="Image" presStyleLbl="bgShp" presStyleIdx="1" presStyleCnt="2" custScaleX="78609" custScaleY="74043" custLinFactNeighborX="-3673" custLinFactNeighborY="3059"/>
      <dgm:spPr>
        <a:blipFill rotWithShape="1">
          <a:blip xmlns:r="http://schemas.openxmlformats.org/officeDocument/2006/relationships" r:embed="rId2"/>
          <a:stretch>
            <a:fillRect/>
          </a:stretch>
        </a:blipFill>
      </dgm:spPr>
    </dgm:pt>
    <dgm:pt modelId="{57F732FB-A91C-4969-9F08-CFD250DF8AA7}" type="pres">
      <dgm:prSet presAssocID="{A212F5CD-C208-47EA-AA5B-A476FEEE5FCA}" presName="Parent" presStyleLbl="node0" presStyleIdx="1" presStyleCnt="2" custLinFactNeighborX="-20356" custLinFactNeighborY="30707">
        <dgm:presLayoutVars>
          <dgm:bulletEnabled val="1"/>
        </dgm:presLayoutVars>
      </dgm:prSet>
      <dgm:spPr/>
      <dgm:t>
        <a:bodyPr/>
        <a:lstStyle/>
        <a:p>
          <a:endParaRPr lang="es-ES"/>
        </a:p>
      </dgm:t>
    </dgm:pt>
  </dgm:ptLst>
  <dgm:cxnLst>
    <dgm:cxn modelId="{BB921388-07A5-4F05-AC26-97567BEE5198}" type="presOf" srcId="{A212F5CD-C208-47EA-AA5B-A476FEEE5FCA}" destId="{57F732FB-A91C-4969-9F08-CFD250DF8AA7}" srcOrd="0" destOrd="0" presId="urn:microsoft.com/office/officeart/2008/layout/BendingPictureCaption"/>
    <dgm:cxn modelId="{7AB9672B-632B-4084-848A-ABE1FC73341F}" srcId="{D201D79A-7CC9-4EBA-835D-EF3F78292939}" destId="{653363AD-8A9B-4ECC-A560-AA3331840EE8}" srcOrd="0" destOrd="0" parTransId="{D3D72562-98BA-4EED-81FA-2D56BAB9CF93}" sibTransId="{6358047F-FD3B-4670-87CA-7A56C94B431F}"/>
    <dgm:cxn modelId="{C7399930-AC39-4FED-B2C5-2C7FB18F9D98}" type="presOf" srcId="{D201D79A-7CC9-4EBA-835D-EF3F78292939}" destId="{137D0724-2C3C-4CA3-8687-11698B778408}" srcOrd="0" destOrd="0" presId="urn:microsoft.com/office/officeart/2008/layout/BendingPictureCaption"/>
    <dgm:cxn modelId="{EC21823C-1CF2-4843-97E8-188BD6124A39}" srcId="{D201D79A-7CC9-4EBA-835D-EF3F78292939}" destId="{A212F5CD-C208-47EA-AA5B-A476FEEE5FCA}" srcOrd="1" destOrd="0" parTransId="{33CC95E7-922E-406F-A292-430D89E59FE3}" sibTransId="{D6CC79CB-9384-499A-8977-187355A1D90A}"/>
    <dgm:cxn modelId="{718824AC-19A6-42DD-A725-A3A81AB487DA}" type="presOf" srcId="{653363AD-8A9B-4ECC-A560-AA3331840EE8}" destId="{41B0390F-ED6D-4555-8F6A-D623B37D743B}" srcOrd="0" destOrd="0" presId="urn:microsoft.com/office/officeart/2008/layout/BendingPictureCaption"/>
    <dgm:cxn modelId="{C80B19DF-E2DD-483C-8285-C56F1CB1ADD1}" type="presParOf" srcId="{137D0724-2C3C-4CA3-8687-11698B778408}" destId="{60C59A96-C0EE-4658-A1E3-B13012CA0C96}" srcOrd="0" destOrd="0" presId="urn:microsoft.com/office/officeart/2008/layout/BendingPictureCaption"/>
    <dgm:cxn modelId="{14CA5694-ECB8-4826-B88B-D38415F95E6D}" type="presParOf" srcId="{60C59A96-C0EE-4658-A1E3-B13012CA0C96}" destId="{C32062CD-6452-4656-B521-465CBD0B6309}" srcOrd="0" destOrd="0" presId="urn:microsoft.com/office/officeart/2008/layout/BendingPictureCaption"/>
    <dgm:cxn modelId="{BF124586-C4F5-4E2D-B869-7BDF12EE2E5C}" type="presParOf" srcId="{60C59A96-C0EE-4658-A1E3-B13012CA0C96}" destId="{41B0390F-ED6D-4555-8F6A-D623B37D743B}" srcOrd="1" destOrd="0" presId="urn:microsoft.com/office/officeart/2008/layout/BendingPictureCaption"/>
    <dgm:cxn modelId="{81A3B214-717D-4A26-979A-E0F23421B7A1}" type="presParOf" srcId="{137D0724-2C3C-4CA3-8687-11698B778408}" destId="{A79C4730-684C-4E75-8721-71724A987F9E}" srcOrd="1" destOrd="0" presId="urn:microsoft.com/office/officeart/2008/layout/BendingPictureCaption"/>
    <dgm:cxn modelId="{05CCF612-DCBD-4756-BF92-6C659A1271E3}" type="presParOf" srcId="{137D0724-2C3C-4CA3-8687-11698B778408}" destId="{D9EF2FF1-A576-496D-8613-619205E342A3}" srcOrd="2" destOrd="0" presId="urn:microsoft.com/office/officeart/2008/layout/BendingPictureCaption"/>
    <dgm:cxn modelId="{3E60603D-C60D-4436-8945-597F82287E71}" type="presParOf" srcId="{D9EF2FF1-A576-496D-8613-619205E342A3}" destId="{17524849-F410-4200-85FA-E3D6404E7A0F}" srcOrd="0" destOrd="0" presId="urn:microsoft.com/office/officeart/2008/layout/BendingPictureCaption"/>
    <dgm:cxn modelId="{970B7C05-013A-497D-ACD4-7C7183C4D1B1}" type="presParOf" srcId="{D9EF2FF1-A576-496D-8613-619205E342A3}" destId="{57F732FB-A91C-4969-9F08-CFD250DF8AA7}"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01D79A-7CC9-4EBA-835D-EF3F78292939}"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653363AD-8A9B-4ECC-A560-AA3331840EE8}">
      <dgm:prSet phldrT="[Texto]" custT="1"/>
      <dgm:spPr>
        <a:noFill/>
        <a:ln>
          <a:noFill/>
        </a:ln>
      </dgm:spPr>
      <dgm:t>
        <a:bodyPr/>
        <a:lstStyle/>
        <a:p>
          <a:r>
            <a:rPr lang="en-US" sz="2800" dirty="0" err="1" smtClean="0">
              <a:solidFill>
                <a:schemeClr val="tx1"/>
              </a:solidFill>
            </a:rPr>
            <a:t>Codificador</a:t>
          </a:r>
          <a:r>
            <a:rPr lang="en-US" sz="2800" dirty="0" smtClean="0">
              <a:solidFill>
                <a:schemeClr val="tx1"/>
              </a:solidFill>
            </a:rPr>
            <a:t> </a:t>
          </a:r>
          <a:r>
            <a:rPr lang="en-US" sz="2800" dirty="0" err="1" smtClean="0">
              <a:solidFill>
                <a:schemeClr val="tx1"/>
              </a:solidFill>
            </a:rPr>
            <a:t>Rotatorio</a:t>
          </a:r>
          <a:endParaRPr lang="es-ES" sz="2800" dirty="0">
            <a:solidFill>
              <a:schemeClr val="tx1"/>
            </a:solidFill>
          </a:endParaRPr>
        </a:p>
      </dgm:t>
    </dgm:pt>
    <dgm:pt modelId="{D3D72562-98BA-4EED-81FA-2D56BAB9CF93}" type="parTrans" cxnId="{7AB9672B-632B-4084-848A-ABE1FC73341F}">
      <dgm:prSet/>
      <dgm:spPr/>
      <dgm:t>
        <a:bodyPr/>
        <a:lstStyle/>
        <a:p>
          <a:endParaRPr lang="es-ES"/>
        </a:p>
      </dgm:t>
    </dgm:pt>
    <dgm:pt modelId="{6358047F-FD3B-4670-87CA-7A56C94B431F}" type="sibTrans" cxnId="{7AB9672B-632B-4084-848A-ABE1FC73341F}">
      <dgm:prSet/>
      <dgm:spPr/>
      <dgm:t>
        <a:bodyPr/>
        <a:lstStyle/>
        <a:p>
          <a:endParaRPr lang="es-ES"/>
        </a:p>
      </dgm:t>
    </dgm:pt>
    <dgm:pt modelId="{A212F5CD-C208-47EA-AA5B-A476FEEE5FCA}">
      <dgm:prSet phldrT="[Texto]" custT="1"/>
      <dgm:spPr>
        <a:noFill/>
      </dgm:spPr>
      <dgm:t>
        <a:bodyPr/>
        <a:lstStyle/>
        <a:p>
          <a:r>
            <a:rPr lang="en-US" sz="2800" dirty="0" smtClean="0">
              <a:solidFill>
                <a:schemeClr val="tx1"/>
              </a:solidFill>
            </a:rPr>
            <a:t>Encoder Lineal</a:t>
          </a:r>
          <a:endParaRPr lang="es-ES" sz="2800" dirty="0">
            <a:solidFill>
              <a:schemeClr val="tx1"/>
            </a:solidFill>
          </a:endParaRPr>
        </a:p>
      </dgm:t>
    </dgm:pt>
    <dgm:pt modelId="{33CC95E7-922E-406F-A292-430D89E59FE3}" type="parTrans" cxnId="{EC21823C-1CF2-4843-97E8-188BD6124A39}">
      <dgm:prSet/>
      <dgm:spPr/>
      <dgm:t>
        <a:bodyPr/>
        <a:lstStyle/>
        <a:p>
          <a:endParaRPr lang="es-ES"/>
        </a:p>
      </dgm:t>
    </dgm:pt>
    <dgm:pt modelId="{D6CC79CB-9384-499A-8977-187355A1D90A}" type="sibTrans" cxnId="{EC21823C-1CF2-4843-97E8-188BD6124A39}">
      <dgm:prSet/>
      <dgm:spPr/>
      <dgm:t>
        <a:bodyPr/>
        <a:lstStyle/>
        <a:p>
          <a:endParaRPr lang="es-ES"/>
        </a:p>
      </dgm:t>
    </dgm:pt>
    <dgm:pt modelId="{C978AFDE-B5E2-4F94-9A2F-4EA6F6947183}">
      <dgm:prSet phldrT="[Texto]" custT="1"/>
      <dgm:spPr>
        <a:noFill/>
      </dgm:spPr>
      <dgm:t>
        <a:bodyPr/>
        <a:lstStyle/>
        <a:p>
          <a:r>
            <a:rPr lang="en-US" sz="2800" dirty="0" smtClean="0">
              <a:solidFill>
                <a:schemeClr val="tx1"/>
              </a:solidFill>
            </a:rPr>
            <a:t>Sensor </a:t>
          </a:r>
          <a:r>
            <a:rPr lang="en-US" sz="2800" dirty="0" err="1" smtClean="0">
              <a:solidFill>
                <a:schemeClr val="tx1"/>
              </a:solidFill>
            </a:rPr>
            <a:t>Ultrasónico</a:t>
          </a:r>
          <a:endParaRPr lang="es-ES" sz="2800" dirty="0">
            <a:solidFill>
              <a:schemeClr val="tx1"/>
            </a:solidFill>
          </a:endParaRPr>
        </a:p>
      </dgm:t>
    </dgm:pt>
    <dgm:pt modelId="{7BB64200-20C5-43FA-9B62-ED91DBB60359}" type="parTrans" cxnId="{963A9B60-A777-4465-8A0F-58FD5412D4D7}">
      <dgm:prSet/>
      <dgm:spPr/>
      <dgm:t>
        <a:bodyPr/>
        <a:lstStyle/>
        <a:p>
          <a:endParaRPr lang="es-ES"/>
        </a:p>
      </dgm:t>
    </dgm:pt>
    <dgm:pt modelId="{0192EF98-433A-4E93-9059-AC7DF65C9843}" type="sibTrans" cxnId="{963A9B60-A777-4465-8A0F-58FD5412D4D7}">
      <dgm:prSet/>
      <dgm:spPr/>
      <dgm:t>
        <a:bodyPr/>
        <a:lstStyle/>
        <a:p>
          <a:endParaRPr lang="es-ES"/>
        </a:p>
      </dgm:t>
    </dgm:pt>
    <dgm:pt modelId="{137D0724-2C3C-4CA3-8687-11698B778408}" type="pres">
      <dgm:prSet presAssocID="{D201D79A-7CC9-4EBA-835D-EF3F78292939}" presName="diagram" presStyleCnt="0">
        <dgm:presLayoutVars>
          <dgm:dir/>
        </dgm:presLayoutVars>
      </dgm:prSet>
      <dgm:spPr/>
      <dgm:t>
        <a:bodyPr/>
        <a:lstStyle/>
        <a:p>
          <a:endParaRPr lang="es-EC"/>
        </a:p>
      </dgm:t>
    </dgm:pt>
    <dgm:pt modelId="{60C59A96-C0EE-4658-A1E3-B13012CA0C96}" type="pres">
      <dgm:prSet presAssocID="{653363AD-8A9B-4ECC-A560-AA3331840EE8}" presName="composite" presStyleCnt="0"/>
      <dgm:spPr/>
    </dgm:pt>
    <dgm:pt modelId="{C32062CD-6452-4656-B521-465CBD0B6309}" type="pres">
      <dgm:prSet presAssocID="{653363AD-8A9B-4ECC-A560-AA3331840EE8}" presName="Image" presStyleLbl="bgShp" presStyleIdx="0" presStyleCnt="3" custLinFactNeighborX="13753" custLinFactNeighborY="-1994"/>
      <dgm:spPr>
        <a:blipFill rotWithShape="1">
          <a:blip xmlns:r="http://schemas.openxmlformats.org/officeDocument/2006/relationships" r:embed="rId1"/>
          <a:stretch>
            <a:fillRect/>
          </a:stretch>
        </a:blipFill>
      </dgm:spPr>
      <dgm:t>
        <a:bodyPr/>
        <a:lstStyle/>
        <a:p>
          <a:endParaRPr lang="es-ES"/>
        </a:p>
      </dgm:t>
    </dgm:pt>
    <dgm:pt modelId="{41B0390F-ED6D-4555-8F6A-D623B37D743B}" type="pres">
      <dgm:prSet presAssocID="{653363AD-8A9B-4ECC-A560-AA3331840EE8}" presName="Parent" presStyleLbl="node0" presStyleIdx="0" presStyleCnt="3" custScaleX="145066" custLinFactNeighborX="-6996" custLinFactNeighborY="65224">
        <dgm:presLayoutVars>
          <dgm:bulletEnabled val="1"/>
        </dgm:presLayoutVars>
      </dgm:prSet>
      <dgm:spPr/>
      <dgm:t>
        <a:bodyPr/>
        <a:lstStyle/>
        <a:p>
          <a:endParaRPr lang="es-ES"/>
        </a:p>
      </dgm:t>
    </dgm:pt>
    <dgm:pt modelId="{A79C4730-684C-4E75-8721-71724A987F9E}" type="pres">
      <dgm:prSet presAssocID="{6358047F-FD3B-4670-87CA-7A56C94B431F}" presName="sibTrans" presStyleCnt="0"/>
      <dgm:spPr/>
    </dgm:pt>
    <dgm:pt modelId="{D9EF2FF1-A576-496D-8613-619205E342A3}" type="pres">
      <dgm:prSet presAssocID="{A212F5CD-C208-47EA-AA5B-A476FEEE5FCA}" presName="composite" presStyleCnt="0"/>
      <dgm:spPr/>
    </dgm:pt>
    <dgm:pt modelId="{17524849-F410-4200-85FA-E3D6404E7A0F}" type="pres">
      <dgm:prSet presAssocID="{A212F5CD-C208-47EA-AA5B-A476FEEE5FCA}" presName="Image" presStyleLbl="bgShp" presStyleIdx="1" presStyleCnt="3"/>
      <dgm:spPr>
        <a:blipFill rotWithShape="1">
          <a:blip xmlns:r="http://schemas.openxmlformats.org/officeDocument/2006/relationships" r:embed="rId2"/>
          <a:stretch>
            <a:fillRect/>
          </a:stretch>
        </a:blipFill>
      </dgm:spPr>
    </dgm:pt>
    <dgm:pt modelId="{57F732FB-A91C-4969-9F08-CFD250DF8AA7}" type="pres">
      <dgm:prSet presAssocID="{A212F5CD-C208-47EA-AA5B-A476FEEE5FCA}" presName="Parent" presStyleLbl="node0" presStyleIdx="1" presStyleCnt="3" custLinFactNeighborX="-9188" custLinFactNeighborY="56228">
        <dgm:presLayoutVars>
          <dgm:bulletEnabled val="1"/>
        </dgm:presLayoutVars>
      </dgm:prSet>
      <dgm:spPr/>
      <dgm:t>
        <a:bodyPr/>
        <a:lstStyle/>
        <a:p>
          <a:endParaRPr lang="es-ES"/>
        </a:p>
      </dgm:t>
    </dgm:pt>
    <dgm:pt modelId="{381BD40C-BE26-4F20-AD6C-E6172A6F7393}" type="pres">
      <dgm:prSet presAssocID="{D6CC79CB-9384-499A-8977-187355A1D90A}" presName="sibTrans" presStyleCnt="0"/>
      <dgm:spPr/>
    </dgm:pt>
    <dgm:pt modelId="{0826E0ED-0342-4BA7-B2FF-E9C81D2CC667}" type="pres">
      <dgm:prSet presAssocID="{C978AFDE-B5E2-4F94-9A2F-4EA6F6947183}" presName="composite" presStyleCnt="0"/>
      <dgm:spPr/>
    </dgm:pt>
    <dgm:pt modelId="{EE7E9F45-FB62-4CBC-91BC-D79632C51C26}" type="pres">
      <dgm:prSet presAssocID="{C978AFDE-B5E2-4F94-9A2F-4EA6F6947183}" presName="Image" presStyleLbl="bgShp" presStyleIdx="2" presStyleCnt="3"/>
      <dgm:spPr>
        <a:blipFill rotWithShape="1">
          <a:blip xmlns:r="http://schemas.openxmlformats.org/officeDocument/2006/relationships" r:embed="rId3"/>
          <a:stretch>
            <a:fillRect/>
          </a:stretch>
        </a:blipFill>
      </dgm:spPr>
    </dgm:pt>
    <dgm:pt modelId="{D724EA39-45CD-453D-8BBA-445572CEA88E}" type="pres">
      <dgm:prSet presAssocID="{C978AFDE-B5E2-4F94-9A2F-4EA6F6947183}" presName="Parent" presStyleLbl="node0" presStyleIdx="2" presStyleCnt="3" custLinFactNeighborX="-14593" custLinFactNeighborY="56228">
        <dgm:presLayoutVars>
          <dgm:bulletEnabled val="1"/>
        </dgm:presLayoutVars>
      </dgm:prSet>
      <dgm:spPr/>
      <dgm:t>
        <a:bodyPr/>
        <a:lstStyle/>
        <a:p>
          <a:endParaRPr lang="es-EC"/>
        </a:p>
      </dgm:t>
    </dgm:pt>
  </dgm:ptLst>
  <dgm:cxnLst>
    <dgm:cxn modelId="{B2E09A70-31B2-4B87-AE13-FDBF909EA0FC}" type="presOf" srcId="{D201D79A-7CC9-4EBA-835D-EF3F78292939}" destId="{137D0724-2C3C-4CA3-8687-11698B778408}" srcOrd="0" destOrd="0" presId="urn:microsoft.com/office/officeart/2008/layout/BendingPictureCaption"/>
    <dgm:cxn modelId="{DB3123DB-FA1E-41D8-B243-F5C1127D830E}" type="presOf" srcId="{A212F5CD-C208-47EA-AA5B-A476FEEE5FCA}" destId="{57F732FB-A91C-4969-9F08-CFD250DF8AA7}" srcOrd="0" destOrd="0" presId="urn:microsoft.com/office/officeart/2008/layout/BendingPictureCaption"/>
    <dgm:cxn modelId="{963A9B60-A777-4465-8A0F-58FD5412D4D7}" srcId="{D201D79A-7CC9-4EBA-835D-EF3F78292939}" destId="{C978AFDE-B5E2-4F94-9A2F-4EA6F6947183}" srcOrd="2" destOrd="0" parTransId="{7BB64200-20C5-43FA-9B62-ED91DBB60359}" sibTransId="{0192EF98-433A-4E93-9059-AC7DF65C9843}"/>
    <dgm:cxn modelId="{EC21823C-1CF2-4843-97E8-188BD6124A39}" srcId="{D201D79A-7CC9-4EBA-835D-EF3F78292939}" destId="{A212F5CD-C208-47EA-AA5B-A476FEEE5FCA}" srcOrd="1" destOrd="0" parTransId="{33CC95E7-922E-406F-A292-430D89E59FE3}" sibTransId="{D6CC79CB-9384-499A-8977-187355A1D90A}"/>
    <dgm:cxn modelId="{F47E31C3-3894-45AE-A17A-EE79A298C435}" type="presOf" srcId="{C978AFDE-B5E2-4F94-9A2F-4EA6F6947183}" destId="{D724EA39-45CD-453D-8BBA-445572CEA88E}" srcOrd="0" destOrd="0" presId="urn:microsoft.com/office/officeart/2008/layout/BendingPictureCaption"/>
    <dgm:cxn modelId="{7AB9672B-632B-4084-848A-ABE1FC73341F}" srcId="{D201D79A-7CC9-4EBA-835D-EF3F78292939}" destId="{653363AD-8A9B-4ECC-A560-AA3331840EE8}" srcOrd="0" destOrd="0" parTransId="{D3D72562-98BA-4EED-81FA-2D56BAB9CF93}" sibTransId="{6358047F-FD3B-4670-87CA-7A56C94B431F}"/>
    <dgm:cxn modelId="{F42E5804-0707-4F08-B73F-59EEEF0D9606}" type="presOf" srcId="{653363AD-8A9B-4ECC-A560-AA3331840EE8}" destId="{41B0390F-ED6D-4555-8F6A-D623B37D743B}" srcOrd="0" destOrd="0" presId="urn:microsoft.com/office/officeart/2008/layout/BendingPictureCaption"/>
    <dgm:cxn modelId="{64413768-20C2-4F9D-94BC-CA74D397C68D}" type="presParOf" srcId="{137D0724-2C3C-4CA3-8687-11698B778408}" destId="{60C59A96-C0EE-4658-A1E3-B13012CA0C96}" srcOrd="0" destOrd="0" presId="urn:microsoft.com/office/officeart/2008/layout/BendingPictureCaption"/>
    <dgm:cxn modelId="{C1758C5A-50A6-4346-B0C6-9913B46C2CBF}" type="presParOf" srcId="{60C59A96-C0EE-4658-A1E3-B13012CA0C96}" destId="{C32062CD-6452-4656-B521-465CBD0B6309}" srcOrd="0" destOrd="0" presId="urn:microsoft.com/office/officeart/2008/layout/BendingPictureCaption"/>
    <dgm:cxn modelId="{F1E32FE9-5B98-493E-ADB3-0CDF59BC69EA}" type="presParOf" srcId="{60C59A96-C0EE-4658-A1E3-B13012CA0C96}" destId="{41B0390F-ED6D-4555-8F6A-D623B37D743B}" srcOrd="1" destOrd="0" presId="urn:microsoft.com/office/officeart/2008/layout/BendingPictureCaption"/>
    <dgm:cxn modelId="{4F2BDE23-687E-41B6-A9F1-1AB866306C5E}" type="presParOf" srcId="{137D0724-2C3C-4CA3-8687-11698B778408}" destId="{A79C4730-684C-4E75-8721-71724A987F9E}" srcOrd="1" destOrd="0" presId="urn:microsoft.com/office/officeart/2008/layout/BendingPictureCaption"/>
    <dgm:cxn modelId="{102200BC-868E-4850-AC49-C0ADE09BDD62}" type="presParOf" srcId="{137D0724-2C3C-4CA3-8687-11698B778408}" destId="{D9EF2FF1-A576-496D-8613-619205E342A3}" srcOrd="2" destOrd="0" presId="urn:microsoft.com/office/officeart/2008/layout/BendingPictureCaption"/>
    <dgm:cxn modelId="{937A552A-7761-487F-B5A1-30B74DB88942}" type="presParOf" srcId="{D9EF2FF1-A576-496D-8613-619205E342A3}" destId="{17524849-F410-4200-85FA-E3D6404E7A0F}" srcOrd="0" destOrd="0" presId="urn:microsoft.com/office/officeart/2008/layout/BendingPictureCaption"/>
    <dgm:cxn modelId="{3C20FE33-85BE-4D67-86B4-7B56E35AFC8A}" type="presParOf" srcId="{D9EF2FF1-A576-496D-8613-619205E342A3}" destId="{57F732FB-A91C-4969-9F08-CFD250DF8AA7}" srcOrd="1" destOrd="0" presId="urn:microsoft.com/office/officeart/2008/layout/BendingPictureCaption"/>
    <dgm:cxn modelId="{9D8F2B17-7240-443C-BC28-413DA2523D2D}" type="presParOf" srcId="{137D0724-2C3C-4CA3-8687-11698B778408}" destId="{381BD40C-BE26-4F20-AD6C-E6172A6F7393}" srcOrd="3" destOrd="0" presId="urn:microsoft.com/office/officeart/2008/layout/BendingPictureCaption"/>
    <dgm:cxn modelId="{520AB874-252C-4EE9-86BD-101EDE66B901}" type="presParOf" srcId="{137D0724-2C3C-4CA3-8687-11698B778408}" destId="{0826E0ED-0342-4BA7-B2FF-E9C81D2CC667}" srcOrd="4" destOrd="0" presId="urn:microsoft.com/office/officeart/2008/layout/BendingPictureCaption"/>
    <dgm:cxn modelId="{FC56564C-0761-4CF4-8452-E1CDA96DCDAA}" type="presParOf" srcId="{0826E0ED-0342-4BA7-B2FF-E9C81D2CC667}" destId="{EE7E9F45-FB62-4CBC-91BC-D79632C51C26}" srcOrd="0" destOrd="0" presId="urn:microsoft.com/office/officeart/2008/layout/BendingPictureCaption"/>
    <dgm:cxn modelId="{09C1E2FB-6EE8-4E74-BEE8-60477EA11222}" type="presParOf" srcId="{0826E0ED-0342-4BA7-B2FF-E9C81D2CC667}" destId="{D724EA39-45CD-453D-8BBA-445572CEA88E}"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8DD747-3AD5-4880-BD7F-EBA788DF2C7F}"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S"/>
        </a:p>
      </dgm:t>
    </dgm:pt>
    <dgm:pt modelId="{A059E394-6BEA-4E53-9444-65490300AFA0}">
      <dgm:prSet phldrT="[Texto]"/>
      <dgm:spPr>
        <a:noFill/>
        <a:ln>
          <a:noFill/>
        </a:ln>
      </dgm:spPr>
      <dgm:t>
        <a:bodyPr/>
        <a:lstStyle/>
        <a:p>
          <a:r>
            <a:rPr lang="en-US" dirty="0" smtClean="0">
              <a:solidFill>
                <a:schemeClr val="tx1"/>
              </a:solidFill>
            </a:rPr>
            <a:t>PLC</a:t>
          </a:r>
          <a:endParaRPr lang="es-ES" dirty="0">
            <a:solidFill>
              <a:schemeClr val="tx1"/>
            </a:solidFill>
          </a:endParaRPr>
        </a:p>
      </dgm:t>
    </dgm:pt>
    <dgm:pt modelId="{819F692C-76B0-45A6-BB40-E07AD561BBA4}" type="parTrans" cxnId="{6676906D-D4C7-4821-9893-1A1CFAA619C1}">
      <dgm:prSet/>
      <dgm:spPr/>
      <dgm:t>
        <a:bodyPr/>
        <a:lstStyle/>
        <a:p>
          <a:endParaRPr lang="es-ES"/>
        </a:p>
      </dgm:t>
    </dgm:pt>
    <dgm:pt modelId="{188115F2-72F0-44D4-93DD-79116F49F445}" type="sibTrans" cxnId="{6676906D-D4C7-4821-9893-1A1CFAA619C1}">
      <dgm:prSet/>
      <dgm:spPr/>
      <dgm:t>
        <a:bodyPr/>
        <a:lstStyle/>
        <a:p>
          <a:endParaRPr lang="es-ES"/>
        </a:p>
      </dgm:t>
    </dgm:pt>
    <dgm:pt modelId="{41A61878-2FC7-4BB9-A9E2-A683DDBE3481}">
      <dgm:prSet phldrT="[Texto]"/>
      <dgm:spPr>
        <a:noFill/>
        <a:ln>
          <a:noFill/>
        </a:ln>
      </dgm:spPr>
      <dgm:t>
        <a:bodyPr/>
        <a:lstStyle/>
        <a:p>
          <a:r>
            <a:rPr lang="en-US" dirty="0" smtClean="0">
              <a:solidFill>
                <a:schemeClr val="tx1"/>
              </a:solidFill>
            </a:rPr>
            <a:t>Arduino</a:t>
          </a:r>
          <a:endParaRPr lang="es-ES" dirty="0">
            <a:solidFill>
              <a:schemeClr val="tx1"/>
            </a:solidFill>
          </a:endParaRPr>
        </a:p>
      </dgm:t>
    </dgm:pt>
    <dgm:pt modelId="{3E041045-E972-43B9-B954-ED88EA98528D}" type="parTrans" cxnId="{6B7274FF-1CC0-48A6-993E-CF7D698C3C60}">
      <dgm:prSet/>
      <dgm:spPr/>
      <dgm:t>
        <a:bodyPr/>
        <a:lstStyle/>
        <a:p>
          <a:endParaRPr lang="es-ES"/>
        </a:p>
      </dgm:t>
    </dgm:pt>
    <dgm:pt modelId="{31E7DE1F-A918-4E84-A31E-144A705BEA3D}" type="sibTrans" cxnId="{6B7274FF-1CC0-48A6-993E-CF7D698C3C60}">
      <dgm:prSet/>
      <dgm:spPr/>
      <dgm:t>
        <a:bodyPr/>
        <a:lstStyle/>
        <a:p>
          <a:endParaRPr lang="es-ES"/>
        </a:p>
      </dgm:t>
    </dgm:pt>
    <dgm:pt modelId="{00D58FC4-5C24-4959-B6AA-26C2CF82A97C}">
      <dgm:prSet phldrT="[Texto]"/>
      <dgm:spPr>
        <a:noFill/>
      </dgm:spPr>
      <dgm:t>
        <a:bodyPr/>
        <a:lstStyle/>
        <a:p>
          <a:r>
            <a:rPr lang="en-US" dirty="0" smtClean="0">
              <a:solidFill>
                <a:schemeClr val="tx1"/>
              </a:solidFill>
            </a:rPr>
            <a:t>Raspberry Pi</a:t>
          </a:r>
          <a:endParaRPr lang="es-ES" dirty="0">
            <a:solidFill>
              <a:schemeClr val="tx1"/>
            </a:solidFill>
          </a:endParaRPr>
        </a:p>
      </dgm:t>
    </dgm:pt>
    <dgm:pt modelId="{3B2A60D1-C597-40DC-9905-31C602F78A38}" type="parTrans" cxnId="{D6532F98-A3FE-4696-BB65-4249BE1DE6B1}">
      <dgm:prSet/>
      <dgm:spPr/>
      <dgm:t>
        <a:bodyPr/>
        <a:lstStyle/>
        <a:p>
          <a:endParaRPr lang="es-ES"/>
        </a:p>
      </dgm:t>
    </dgm:pt>
    <dgm:pt modelId="{47087E04-30AB-4FB1-9FC7-8024B068A8FB}" type="sibTrans" cxnId="{D6532F98-A3FE-4696-BB65-4249BE1DE6B1}">
      <dgm:prSet/>
      <dgm:spPr/>
      <dgm:t>
        <a:bodyPr/>
        <a:lstStyle/>
        <a:p>
          <a:endParaRPr lang="es-ES"/>
        </a:p>
      </dgm:t>
    </dgm:pt>
    <dgm:pt modelId="{E5A178B3-FEAE-4625-962E-CDA9E165B273}">
      <dgm:prSet phldrT="[Texto]"/>
      <dgm:spPr>
        <a:noFill/>
      </dgm:spPr>
      <dgm:t>
        <a:bodyPr/>
        <a:lstStyle/>
        <a:p>
          <a:r>
            <a:rPr lang="en-US" dirty="0" smtClean="0">
              <a:solidFill>
                <a:schemeClr val="tx1"/>
              </a:solidFill>
            </a:rPr>
            <a:t>UDOO</a:t>
          </a:r>
          <a:endParaRPr lang="es-ES" dirty="0">
            <a:solidFill>
              <a:schemeClr val="tx1"/>
            </a:solidFill>
          </a:endParaRPr>
        </a:p>
      </dgm:t>
    </dgm:pt>
    <dgm:pt modelId="{25616579-9D09-41AF-95D2-D1EF1ADDB6C1}" type="parTrans" cxnId="{57FA1F42-66E7-44A0-B27A-9C7773941450}">
      <dgm:prSet/>
      <dgm:spPr/>
      <dgm:t>
        <a:bodyPr/>
        <a:lstStyle/>
        <a:p>
          <a:endParaRPr lang="es-ES"/>
        </a:p>
      </dgm:t>
    </dgm:pt>
    <dgm:pt modelId="{E716BE0D-FA1D-4215-84BD-7F4A8FC5DB20}" type="sibTrans" cxnId="{57FA1F42-66E7-44A0-B27A-9C7773941450}">
      <dgm:prSet/>
      <dgm:spPr/>
      <dgm:t>
        <a:bodyPr/>
        <a:lstStyle/>
        <a:p>
          <a:endParaRPr lang="es-ES"/>
        </a:p>
      </dgm:t>
    </dgm:pt>
    <dgm:pt modelId="{C22F18CC-35ED-4B0F-AF50-29F5FD9B89C6}" type="pres">
      <dgm:prSet presAssocID="{C98DD747-3AD5-4880-BD7F-EBA788DF2C7F}" presName="Name0" presStyleCnt="0">
        <dgm:presLayoutVars>
          <dgm:dir/>
          <dgm:resizeHandles val="exact"/>
        </dgm:presLayoutVars>
      </dgm:prSet>
      <dgm:spPr/>
      <dgm:t>
        <a:bodyPr/>
        <a:lstStyle/>
        <a:p>
          <a:endParaRPr lang="es-EC"/>
        </a:p>
      </dgm:t>
    </dgm:pt>
    <dgm:pt modelId="{BFEFB85D-2951-4A32-AA7B-D4377DBFB634}" type="pres">
      <dgm:prSet presAssocID="{A059E394-6BEA-4E53-9444-65490300AFA0}" presName="composite" presStyleCnt="0"/>
      <dgm:spPr/>
    </dgm:pt>
    <dgm:pt modelId="{863B5C18-3E6D-47FA-8534-EBD47AEB94AE}" type="pres">
      <dgm:prSet presAssocID="{A059E394-6BEA-4E53-9444-65490300AFA0}" presName="rect1" presStyleLbl="bgImgPlace1" presStyleIdx="0" presStyleCnt="4" custLinFactNeighborY="-19544"/>
      <dgm:spPr>
        <a:blipFill rotWithShape="1">
          <a:blip xmlns:r="http://schemas.openxmlformats.org/officeDocument/2006/relationships" r:embed="rId1"/>
          <a:stretch>
            <a:fillRect/>
          </a:stretch>
        </a:blipFill>
      </dgm:spPr>
    </dgm:pt>
    <dgm:pt modelId="{560CD921-2C0D-4FC7-A94A-59F6FBC4CE27}" type="pres">
      <dgm:prSet presAssocID="{A059E394-6BEA-4E53-9444-65490300AFA0}" presName="wedgeRectCallout1" presStyleLbl="node1" presStyleIdx="0" presStyleCnt="4" custLinFactNeighborX="-4607">
        <dgm:presLayoutVars>
          <dgm:bulletEnabled val="1"/>
        </dgm:presLayoutVars>
      </dgm:prSet>
      <dgm:spPr/>
      <dgm:t>
        <a:bodyPr/>
        <a:lstStyle/>
        <a:p>
          <a:endParaRPr lang="es-EC"/>
        </a:p>
      </dgm:t>
    </dgm:pt>
    <dgm:pt modelId="{41C9E9A7-6A9B-4B5A-9626-5E6ABE76CBD6}" type="pres">
      <dgm:prSet presAssocID="{188115F2-72F0-44D4-93DD-79116F49F445}" presName="sibTrans" presStyleCnt="0"/>
      <dgm:spPr/>
    </dgm:pt>
    <dgm:pt modelId="{5F9DD14C-2D78-482D-ABE6-1D347F6BFDE3}" type="pres">
      <dgm:prSet presAssocID="{41A61878-2FC7-4BB9-A9E2-A683DDBE3481}" presName="composite" presStyleCnt="0"/>
      <dgm:spPr/>
    </dgm:pt>
    <dgm:pt modelId="{CCF5F5FB-6978-4C37-BB55-D1789C834914}" type="pres">
      <dgm:prSet presAssocID="{41A61878-2FC7-4BB9-A9E2-A683DDBE3481}" presName="rect1" presStyleLbl="bgImgPlace1" presStyleIdx="1" presStyleCnt="4" custLinFactNeighborY="-22336"/>
      <dgm:spPr>
        <a:blipFill rotWithShape="1">
          <a:blip xmlns:r="http://schemas.openxmlformats.org/officeDocument/2006/relationships" r:embed="rId2"/>
          <a:stretch>
            <a:fillRect/>
          </a:stretch>
        </a:blipFill>
      </dgm:spPr>
    </dgm:pt>
    <dgm:pt modelId="{E7FE1053-B32E-439C-B8E9-1716CDCC2A28}" type="pres">
      <dgm:prSet presAssocID="{41A61878-2FC7-4BB9-A9E2-A683DDBE3481}" presName="wedgeRectCallout1" presStyleLbl="node1" presStyleIdx="1" presStyleCnt="4">
        <dgm:presLayoutVars>
          <dgm:bulletEnabled val="1"/>
        </dgm:presLayoutVars>
      </dgm:prSet>
      <dgm:spPr/>
      <dgm:t>
        <a:bodyPr/>
        <a:lstStyle/>
        <a:p>
          <a:endParaRPr lang="es-EC"/>
        </a:p>
      </dgm:t>
    </dgm:pt>
    <dgm:pt modelId="{9D5F0DBC-0B70-42A2-B1ED-4127E329CF04}" type="pres">
      <dgm:prSet presAssocID="{31E7DE1F-A918-4E84-A31E-144A705BEA3D}" presName="sibTrans" presStyleCnt="0"/>
      <dgm:spPr/>
    </dgm:pt>
    <dgm:pt modelId="{BFB1D9D4-AAA9-437C-894E-B37101962C3C}" type="pres">
      <dgm:prSet presAssocID="{00D58FC4-5C24-4959-B6AA-26C2CF82A97C}" presName="composite" presStyleCnt="0"/>
      <dgm:spPr/>
    </dgm:pt>
    <dgm:pt modelId="{94026ABC-15F1-41CC-B9D8-48A4A9BCE15A}" type="pres">
      <dgm:prSet presAssocID="{00D58FC4-5C24-4959-B6AA-26C2CF82A97C}" presName="rect1" presStyleLbl="bgImgPlace1" presStyleIdx="2" presStyleCnt="4" custLinFactNeighborX="-1117" custLinFactNeighborY="-25128"/>
      <dgm:spPr>
        <a:blipFill rotWithShape="1">
          <a:blip xmlns:r="http://schemas.openxmlformats.org/officeDocument/2006/relationships" r:embed="rId3"/>
          <a:stretch>
            <a:fillRect/>
          </a:stretch>
        </a:blipFill>
      </dgm:spPr>
    </dgm:pt>
    <dgm:pt modelId="{75ED986F-0D19-4A57-B5B1-C377F0812147}" type="pres">
      <dgm:prSet presAssocID="{00D58FC4-5C24-4959-B6AA-26C2CF82A97C}" presName="wedgeRectCallout1" presStyleLbl="node1" presStyleIdx="2" presStyleCnt="4">
        <dgm:presLayoutVars>
          <dgm:bulletEnabled val="1"/>
        </dgm:presLayoutVars>
      </dgm:prSet>
      <dgm:spPr/>
      <dgm:t>
        <a:bodyPr/>
        <a:lstStyle/>
        <a:p>
          <a:endParaRPr lang="es-EC"/>
        </a:p>
      </dgm:t>
    </dgm:pt>
    <dgm:pt modelId="{63E8676F-4530-4ADC-8E23-017035864E03}" type="pres">
      <dgm:prSet presAssocID="{47087E04-30AB-4FB1-9FC7-8024B068A8FB}" presName="sibTrans" presStyleCnt="0"/>
      <dgm:spPr/>
    </dgm:pt>
    <dgm:pt modelId="{540378B5-A359-487E-9F4E-E6CA2C8CEBCC}" type="pres">
      <dgm:prSet presAssocID="{E5A178B3-FEAE-4625-962E-CDA9E165B273}" presName="composite" presStyleCnt="0"/>
      <dgm:spPr/>
    </dgm:pt>
    <dgm:pt modelId="{5717BE4D-365E-406C-92F6-0D15FCECAF46}" type="pres">
      <dgm:prSet presAssocID="{E5A178B3-FEAE-4625-962E-CDA9E165B273}" presName="rect1" presStyleLbl="bgImgPlace1" presStyleIdx="3" presStyleCnt="4" custLinFactNeighborX="1675" custLinFactNeighborY="-18846"/>
      <dgm:spPr>
        <a:blipFill rotWithShape="1">
          <a:blip xmlns:r="http://schemas.openxmlformats.org/officeDocument/2006/relationships" r:embed="rId4"/>
          <a:stretch>
            <a:fillRect/>
          </a:stretch>
        </a:blipFill>
      </dgm:spPr>
    </dgm:pt>
    <dgm:pt modelId="{8A6BB326-6E0E-4BD6-BB33-4DDA15772CDD}" type="pres">
      <dgm:prSet presAssocID="{E5A178B3-FEAE-4625-962E-CDA9E165B273}" presName="wedgeRectCallout1" presStyleLbl="node1" presStyleIdx="3" presStyleCnt="4">
        <dgm:presLayoutVars>
          <dgm:bulletEnabled val="1"/>
        </dgm:presLayoutVars>
      </dgm:prSet>
      <dgm:spPr/>
      <dgm:t>
        <a:bodyPr/>
        <a:lstStyle/>
        <a:p>
          <a:endParaRPr lang="es-EC"/>
        </a:p>
      </dgm:t>
    </dgm:pt>
  </dgm:ptLst>
  <dgm:cxnLst>
    <dgm:cxn modelId="{95B7B13A-40AD-4470-A1F9-DACA8189A867}" type="presOf" srcId="{C98DD747-3AD5-4880-BD7F-EBA788DF2C7F}" destId="{C22F18CC-35ED-4B0F-AF50-29F5FD9B89C6}" srcOrd="0" destOrd="0" presId="urn:microsoft.com/office/officeart/2008/layout/BendingPictureCaptionList"/>
    <dgm:cxn modelId="{6676906D-D4C7-4821-9893-1A1CFAA619C1}" srcId="{C98DD747-3AD5-4880-BD7F-EBA788DF2C7F}" destId="{A059E394-6BEA-4E53-9444-65490300AFA0}" srcOrd="0" destOrd="0" parTransId="{819F692C-76B0-45A6-BB40-E07AD561BBA4}" sibTransId="{188115F2-72F0-44D4-93DD-79116F49F445}"/>
    <dgm:cxn modelId="{7EC7C0AC-724F-414A-836C-F746D0D69F69}" type="presOf" srcId="{A059E394-6BEA-4E53-9444-65490300AFA0}" destId="{560CD921-2C0D-4FC7-A94A-59F6FBC4CE27}" srcOrd="0" destOrd="0" presId="urn:microsoft.com/office/officeart/2008/layout/BendingPictureCaptionList"/>
    <dgm:cxn modelId="{D6532F98-A3FE-4696-BB65-4249BE1DE6B1}" srcId="{C98DD747-3AD5-4880-BD7F-EBA788DF2C7F}" destId="{00D58FC4-5C24-4959-B6AA-26C2CF82A97C}" srcOrd="2" destOrd="0" parTransId="{3B2A60D1-C597-40DC-9905-31C602F78A38}" sibTransId="{47087E04-30AB-4FB1-9FC7-8024B068A8FB}"/>
    <dgm:cxn modelId="{57FA1F42-66E7-44A0-B27A-9C7773941450}" srcId="{C98DD747-3AD5-4880-BD7F-EBA788DF2C7F}" destId="{E5A178B3-FEAE-4625-962E-CDA9E165B273}" srcOrd="3" destOrd="0" parTransId="{25616579-9D09-41AF-95D2-D1EF1ADDB6C1}" sibTransId="{E716BE0D-FA1D-4215-84BD-7F4A8FC5DB20}"/>
    <dgm:cxn modelId="{DB2D11C0-CA20-4C4D-A1DF-FC33E41BB185}" type="presOf" srcId="{00D58FC4-5C24-4959-B6AA-26C2CF82A97C}" destId="{75ED986F-0D19-4A57-B5B1-C377F0812147}" srcOrd="0" destOrd="0" presId="urn:microsoft.com/office/officeart/2008/layout/BendingPictureCaptionList"/>
    <dgm:cxn modelId="{AE4F46DD-9307-4CBE-A973-4C5DF12057AB}" type="presOf" srcId="{E5A178B3-FEAE-4625-962E-CDA9E165B273}" destId="{8A6BB326-6E0E-4BD6-BB33-4DDA15772CDD}" srcOrd="0" destOrd="0" presId="urn:microsoft.com/office/officeart/2008/layout/BendingPictureCaptionList"/>
    <dgm:cxn modelId="{6B7274FF-1CC0-48A6-993E-CF7D698C3C60}" srcId="{C98DD747-3AD5-4880-BD7F-EBA788DF2C7F}" destId="{41A61878-2FC7-4BB9-A9E2-A683DDBE3481}" srcOrd="1" destOrd="0" parTransId="{3E041045-E972-43B9-B954-ED88EA98528D}" sibTransId="{31E7DE1F-A918-4E84-A31E-144A705BEA3D}"/>
    <dgm:cxn modelId="{403E0354-A02E-44ED-8815-2C495941B4EB}" type="presOf" srcId="{41A61878-2FC7-4BB9-A9E2-A683DDBE3481}" destId="{E7FE1053-B32E-439C-B8E9-1716CDCC2A28}" srcOrd="0" destOrd="0" presId="urn:microsoft.com/office/officeart/2008/layout/BendingPictureCaptionList"/>
    <dgm:cxn modelId="{E35CC7B6-9775-4862-8F65-7963853B982E}" type="presParOf" srcId="{C22F18CC-35ED-4B0F-AF50-29F5FD9B89C6}" destId="{BFEFB85D-2951-4A32-AA7B-D4377DBFB634}" srcOrd="0" destOrd="0" presId="urn:microsoft.com/office/officeart/2008/layout/BendingPictureCaptionList"/>
    <dgm:cxn modelId="{F3F31AB9-9291-423C-B250-20445C10FD00}" type="presParOf" srcId="{BFEFB85D-2951-4A32-AA7B-D4377DBFB634}" destId="{863B5C18-3E6D-47FA-8534-EBD47AEB94AE}" srcOrd="0" destOrd="0" presId="urn:microsoft.com/office/officeart/2008/layout/BendingPictureCaptionList"/>
    <dgm:cxn modelId="{054FB54F-8D28-48B2-B878-1F198B555949}" type="presParOf" srcId="{BFEFB85D-2951-4A32-AA7B-D4377DBFB634}" destId="{560CD921-2C0D-4FC7-A94A-59F6FBC4CE27}" srcOrd="1" destOrd="0" presId="urn:microsoft.com/office/officeart/2008/layout/BendingPictureCaptionList"/>
    <dgm:cxn modelId="{902498D5-3A3D-44D6-A2BD-0D1A867AB75D}" type="presParOf" srcId="{C22F18CC-35ED-4B0F-AF50-29F5FD9B89C6}" destId="{41C9E9A7-6A9B-4B5A-9626-5E6ABE76CBD6}" srcOrd="1" destOrd="0" presId="urn:microsoft.com/office/officeart/2008/layout/BendingPictureCaptionList"/>
    <dgm:cxn modelId="{76120E5E-C9E2-4733-879E-C122186CA0EA}" type="presParOf" srcId="{C22F18CC-35ED-4B0F-AF50-29F5FD9B89C6}" destId="{5F9DD14C-2D78-482D-ABE6-1D347F6BFDE3}" srcOrd="2" destOrd="0" presId="urn:microsoft.com/office/officeart/2008/layout/BendingPictureCaptionList"/>
    <dgm:cxn modelId="{E90C0183-5106-4A66-8669-60CA1E43CE65}" type="presParOf" srcId="{5F9DD14C-2D78-482D-ABE6-1D347F6BFDE3}" destId="{CCF5F5FB-6978-4C37-BB55-D1789C834914}" srcOrd="0" destOrd="0" presId="urn:microsoft.com/office/officeart/2008/layout/BendingPictureCaptionList"/>
    <dgm:cxn modelId="{AA0E715D-22EA-4DEA-8D69-CBD761DC074C}" type="presParOf" srcId="{5F9DD14C-2D78-482D-ABE6-1D347F6BFDE3}" destId="{E7FE1053-B32E-439C-B8E9-1716CDCC2A28}" srcOrd="1" destOrd="0" presId="urn:microsoft.com/office/officeart/2008/layout/BendingPictureCaptionList"/>
    <dgm:cxn modelId="{3DE0F628-BE59-43CB-BFF4-C61DB5306FF3}" type="presParOf" srcId="{C22F18CC-35ED-4B0F-AF50-29F5FD9B89C6}" destId="{9D5F0DBC-0B70-42A2-B1ED-4127E329CF04}" srcOrd="3" destOrd="0" presId="urn:microsoft.com/office/officeart/2008/layout/BendingPictureCaptionList"/>
    <dgm:cxn modelId="{00A002F1-E1B9-4848-87DA-3965DC75D2F7}" type="presParOf" srcId="{C22F18CC-35ED-4B0F-AF50-29F5FD9B89C6}" destId="{BFB1D9D4-AAA9-437C-894E-B37101962C3C}" srcOrd="4" destOrd="0" presId="urn:microsoft.com/office/officeart/2008/layout/BendingPictureCaptionList"/>
    <dgm:cxn modelId="{CA1549EF-5066-4528-A152-16C554282CBC}" type="presParOf" srcId="{BFB1D9D4-AAA9-437C-894E-B37101962C3C}" destId="{94026ABC-15F1-41CC-B9D8-48A4A9BCE15A}" srcOrd="0" destOrd="0" presId="urn:microsoft.com/office/officeart/2008/layout/BendingPictureCaptionList"/>
    <dgm:cxn modelId="{4D4457BB-C1F0-438C-88E3-F450D39A2B8F}" type="presParOf" srcId="{BFB1D9D4-AAA9-437C-894E-B37101962C3C}" destId="{75ED986F-0D19-4A57-B5B1-C377F0812147}" srcOrd="1" destOrd="0" presId="urn:microsoft.com/office/officeart/2008/layout/BendingPictureCaptionList"/>
    <dgm:cxn modelId="{F5F16440-35BE-45F7-BC35-90C06CDBCDEB}" type="presParOf" srcId="{C22F18CC-35ED-4B0F-AF50-29F5FD9B89C6}" destId="{63E8676F-4530-4ADC-8E23-017035864E03}" srcOrd="5" destOrd="0" presId="urn:microsoft.com/office/officeart/2008/layout/BendingPictureCaptionList"/>
    <dgm:cxn modelId="{99908D2E-7B5A-42BC-AFC9-029C0D447FAD}" type="presParOf" srcId="{C22F18CC-35ED-4B0F-AF50-29F5FD9B89C6}" destId="{540378B5-A359-487E-9F4E-E6CA2C8CEBCC}" srcOrd="6" destOrd="0" presId="urn:microsoft.com/office/officeart/2008/layout/BendingPictureCaptionList"/>
    <dgm:cxn modelId="{328B1746-96FC-4E7A-A763-EC9DFBCCF15A}" type="presParOf" srcId="{540378B5-A359-487E-9F4E-E6CA2C8CEBCC}" destId="{5717BE4D-365E-406C-92F6-0D15FCECAF46}" srcOrd="0" destOrd="0" presId="urn:microsoft.com/office/officeart/2008/layout/BendingPictureCaptionList"/>
    <dgm:cxn modelId="{75776B88-BBE7-46D8-9C31-54884F40BB83}" type="presParOf" srcId="{540378B5-A359-487E-9F4E-E6CA2C8CEBCC}" destId="{8A6BB326-6E0E-4BD6-BB33-4DDA15772CDD}"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8DD747-3AD5-4880-BD7F-EBA788DF2C7F}"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S"/>
        </a:p>
      </dgm:t>
    </dgm:pt>
    <dgm:pt modelId="{A059E394-6BEA-4E53-9444-65490300AFA0}">
      <dgm:prSet phldrT="[Texto]" custT="1"/>
      <dgm:spPr>
        <a:noFill/>
        <a:ln>
          <a:noFill/>
        </a:ln>
      </dgm:spPr>
      <dgm:t>
        <a:bodyPr/>
        <a:lstStyle/>
        <a:p>
          <a:r>
            <a:rPr lang="en-US" sz="2800" dirty="0" smtClean="0">
              <a:solidFill>
                <a:schemeClr val="tx1"/>
              </a:solidFill>
            </a:rPr>
            <a:t>RFID</a:t>
          </a:r>
          <a:endParaRPr lang="es-ES" sz="2800" dirty="0">
            <a:solidFill>
              <a:schemeClr val="tx1"/>
            </a:solidFill>
          </a:endParaRPr>
        </a:p>
      </dgm:t>
    </dgm:pt>
    <dgm:pt modelId="{819F692C-76B0-45A6-BB40-E07AD561BBA4}" type="parTrans" cxnId="{6676906D-D4C7-4821-9893-1A1CFAA619C1}">
      <dgm:prSet/>
      <dgm:spPr/>
      <dgm:t>
        <a:bodyPr/>
        <a:lstStyle/>
        <a:p>
          <a:endParaRPr lang="es-ES"/>
        </a:p>
      </dgm:t>
    </dgm:pt>
    <dgm:pt modelId="{188115F2-72F0-44D4-93DD-79116F49F445}" type="sibTrans" cxnId="{6676906D-D4C7-4821-9893-1A1CFAA619C1}">
      <dgm:prSet/>
      <dgm:spPr/>
      <dgm:t>
        <a:bodyPr/>
        <a:lstStyle/>
        <a:p>
          <a:endParaRPr lang="es-ES"/>
        </a:p>
      </dgm:t>
    </dgm:pt>
    <dgm:pt modelId="{41A61878-2FC7-4BB9-A9E2-A683DDBE3481}">
      <dgm:prSet phldrT="[Texto]"/>
      <dgm:spPr>
        <a:noFill/>
      </dgm:spPr>
      <dgm:t>
        <a:bodyPr/>
        <a:lstStyle/>
        <a:p>
          <a:r>
            <a:rPr lang="en-US" dirty="0" err="1" smtClean="0">
              <a:solidFill>
                <a:schemeClr val="tx1"/>
              </a:solidFill>
            </a:rPr>
            <a:t>Wiegand</a:t>
          </a:r>
          <a:endParaRPr lang="es-ES" dirty="0">
            <a:solidFill>
              <a:schemeClr val="tx1"/>
            </a:solidFill>
          </a:endParaRPr>
        </a:p>
      </dgm:t>
    </dgm:pt>
    <dgm:pt modelId="{3E041045-E972-43B9-B954-ED88EA98528D}" type="parTrans" cxnId="{6B7274FF-1CC0-48A6-993E-CF7D698C3C60}">
      <dgm:prSet/>
      <dgm:spPr/>
      <dgm:t>
        <a:bodyPr/>
        <a:lstStyle/>
        <a:p>
          <a:endParaRPr lang="es-ES"/>
        </a:p>
      </dgm:t>
    </dgm:pt>
    <dgm:pt modelId="{31E7DE1F-A918-4E84-A31E-144A705BEA3D}" type="sibTrans" cxnId="{6B7274FF-1CC0-48A6-993E-CF7D698C3C60}">
      <dgm:prSet/>
      <dgm:spPr/>
      <dgm:t>
        <a:bodyPr/>
        <a:lstStyle/>
        <a:p>
          <a:endParaRPr lang="es-ES"/>
        </a:p>
      </dgm:t>
    </dgm:pt>
    <dgm:pt modelId="{C22F18CC-35ED-4B0F-AF50-29F5FD9B89C6}" type="pres">
      <dgm:prSet presAssocID="{C98DD747-3AD5-4880-BD7F-EBA788DF2C7F}" presName="Name0" presStyleCnt="0">
        <dgm:presLayoutVars>
          <dgm:dir/>
          <dgm:resizeHandles val="exact"/>
        </dgm:presLayoutVars>
      </dgm:prSet>
      <dgm:spPr/>
      <dgm:t>
        <a:bodyPr/>
        <a:lstStyle/>
        <a:p>
          <a:endParaRPr lang="es-EC"/>
        </a:p>
      </dgm:t>
    </dgm:pt>
    <dgm:pt modelId="{BFEFB85D-2951-4A32-AA7B-D4377DBFB634}" type="pres">
      <dgm:prSet presAssocID="{A059E394-6BEA-4E53-9444-65490300AFA0}" presName="composite" presStyleCnt="0"/>
      <dgm:spPr/>
    </dgm:pt>
    <dgm:pt modelId="{863B5C18-3E6D-47FA-8534-EBD47AEB94AE}" type="pres">
      <dgm:prSet presAssocID="{A059E394-6BEA-4E53-9444-65490300AFA0}" presName="rect1" presStyleLbl="bgImgPlace1" presStyleIdx="0" presStyleCnt="2" custScaleX="67776" custScaleY="67559"/>
      <dgm:spPr>
        <a:blipFill rotWithShape="1">
          <a:blip xmlns:r="http://schemas.openxmlformats.org/officeDocument/2006/relationships" r:embed="rId1"/>
          <a:stretch>
            <a:fillRect/>
          </a:stretch>
        </a:blipFill>
      </dgm:spPr>
    </dgm:pt>
    <dgm:pt modelId="{560CD921-2C0D-4FC7-A94A-59F6FBC4CE27}" type="pres">
      <dgm:prSet presAssocID="{A059E394-6BEA-4E53-9444-65490300AFA0}" presName="wedgeRectCallout1" presStyleLbl="node1" presStyleIdx="0" presStyleCnt="2" custScaleX="36959" custScaleY="29218" custLinFactNeighborX="-12235" custLinFactNeighborY="-42426">
        <dgm:presLayoutVars>
          <dgm:bulletEnabled val="1"/>
        </dgm:presLayoutVars>
      </dgm:prSet>
      <dgm:spPr/>
      <dgm:t>
        <a:bodyPr/>
        <a:lstStyle/>
        <a:p>
          <a:endParaRPr lang="es-EC"/>
        </a:p>
      </dgm:t>
    </dgm:pt>
    <dgm:pt modelId="{41C9E9A7-6A9B-4B5A-9626-5E6ABE76CBD6}" type="pres">
      <dgm:prSet presAssocID="{188115F2-72F0-44D4-93DD-79116F49F445}" presName="sibTrans" presStyleCnt="0"/>
      <dgm:spPr/>
    </dgm:pt>
    <dgm:pt modelId="{5F9DD14C-2D78-482D-ABE6-1D347F6BFDE3}" type="pres">
      <dgm:prSet presAssocID="{41A61878-2FC7-4BB9-A9E2-A683DDBE3481}" presName="composite" presStyleCnt="0"/>
      <dgm:spPr/>
    </dgm:pt>
    <dgm:pt modelId="{CCF5F5FB-6978-4C37-BB55-D1789C834914}" type="pres">
      <dgm:prSet presAssocID="{41A61878-2FC7-4BB9-A9E2-A683DDBE3481}" presName="rect1" presStyleLbl="bgImgPlace1" presStyleIdx="1" presStyleCnt="2" custScaleX="55173" custScaleY="69068" custLinFactNeighborX="8662" custLinFactNeighborY="1566"/>
      <dgm:spPr>
        <a:blipFill rotWithShape="1">
          <a:blip xmlns:r="http://schemas.openxmlformats.org/officeDocument/2006/relationships" r:embed="rId2"/>
          <a:stretch>
            <a:fillRect/>
          </a:stretch>
        </a:blipFill>
      </dgm:spPr>
    </dgm:pt>
    <dgm:pt modelId="{E7FE1053-B32E-439C-B8E9-1716CDCC2A28}" type="pres">
      <dgm:prSet presAssocID="{41A61878-2FC7-4BB9-A9E2-A683DDBE3481}" presName="wedgeRectCallout1" presStyleLbl="node1" presStyleIdx="1" presStyleCnt="2" custScaleX="55211" custScaleY="36740" custLinFactNeighborX="4832" custLinFactNeighborY="-44194">
        <dgm:presLayoutVars>
          <dgm:bulletEnabled val="1"/>
        </dgm:presLayoutVars>
      </dgm:prSet>
      <dgm:spPr/>
      <dgm:t>
        <a:bodyPr/>
        <a:lstStyle/>
        <a:p>
          <a:endParaRPr lang="es-EC"/>
        </a:p>
      </dgm:t>
    </dgm:pt>
  </dgm:ptLst>
  <dgm:cxnLst>
    <dgm:cxn modelId="{6676906D-D4C7-4821-9893-1A1CFAA619C1}" srcId="{C98DD747-3AD5-4880-BD7F-EBA788DF2C7F}" destId="{A059E394-6BEA-4E53-9444-65490300AFA0}" srcOrd="0" destOrd="0" parTransId="{819F692C-76B0-45A6-BB40-E07AD561BBA4}" sibTransId="{188115F2-72F0-44D4-93DD-79116F49F445}"/>
    <dgm:cxn modelId="{DDB4BA4F-2087-4526-88DF-DE4273CCE876}" type="presOf" srcId="{41A61878-2FC7-4BB9-A9E2-A683DDBE3481}" destId="{E7FE1053-B32E-439C-B8E9-1716CDCC2A28}" srcOrd="0" destOrd="0" presId="urn:microsoft.com/office/officeart/2008/layout/BendingPictureCaptionList"/>
    <dgm:cxn modelId="{6B7274FF-1CC0-48A6-993E-CF7D698C3C60}" srcId="{C98DD747-3AD5-4880-BD7F-EBA788DF2C7F}" destId="{41A61878-2FC7-4BB9-A9E2-A683DDBE3481}" srcOrd="1" destOrd="0" parTransId="{3E041045-E972-43B9-B954-ED88EA98528D}" sibTransId="{31E7DE1F-A918-4E84-A31E-144A705BEA3D}"/>
    <dgm:cxn modelId="{D68223F1-C278-4A3C-A8A1-C4B645478FF9}" type="presOf" srcId="{C98DD747-3AD5-4880-BD7F-EBA788DF2C7F}" destId="{C22F18CC-35ED-4B0F-AF50-29F5FD9B89C6}" srcOrd="0" destOrd="0" presId="urn:microsoft.com/office/officeart/2008/layout/BendingPictureCaptionList"/>
    <dgm:cxn modelId="{1A7B293B-7585-44C4-948D-510F2D152362}" type="presOf" srcId="{A059E394-6BEA-4E53-9444-65490300AFA0}" destId="{560CD921-2C0D-4FC7-A94A-59F6FBC4CE27}" srcOrd="0" destOrd="0" presId="urn:microsoft.com/office/officeart/2008/layout/BendingPictureCaptionList"/>
    <dgm:cxn modelId="{0E72ED09-B782-4800-9E81-6D1F70C92B0F}" type="presParOf" srcId="{C22F18CC-35ED-4B0F-AF50-29F5FD9B89C6}" destId="{BFEFB85D-2951-4A32-AA7B-D4377DBFB634}" srcOrd="0" destOrd="0" presId="urn:microsoft.com/office/officeart/2008/layout/BendingPictureCaptionList"/>
    <dgm:cxn modelId="{D75899B8-B3F5-40F4-81DE-BB2053284124}" type="presParOf" srcId="{BFEFB85D-2951-4A32-AA7B-D4377DBFB634}" destId="{863B5C18-3E6D-47FA-8534-EBD47AEB94AE}" srcOrd="0" destOrd="0" presId="urn:microsoft.com/office/officeart/2008/layout/BendingPictureCaptionList"/>
    <dgm:cxn modelId="{D4645336-A9A9-4E67-A935-1382D78539B3}" type="presParOf" srcId="{BFEFB85D-2951-4A32-AA7B-D4377DBFB634}" destId="{560CD921-2C0D-4FC7-A94A-59F6FBC4CE27}" srcOrd="1" destOrd="0" presId="urn:microsoft.com/office/officeart/2008/layout/BendingPictureCaptionList"/>
    <dgm:cxn modelId="{779D00CF-3C42-40A0-ACEF-D55FE51FDEF1}" type="presParOf" srcId="{C22F18CC-35ED-4B0F-AF50-29F5FD9B89C6}" destId="{41C9E9A7-6A9B-4B5A-9626-5E6ABE76CBD6}" srcOrd="1" destOrd="0" presId="urn:microsoft.com/office/officeart/2008/layout/BendingPictureCaptionList"/>
    <dgm:cxn modelId="{D7575E0F-D1A2-4438-BBC7-A12E2214F916}" type="presParOf" srcId="{C22F18CC-35ED-4B0F-AF50-29F5FD9B89C6}" destId="{5F9DD14C-2D78-482D-ABE6-1D347F6BFDE3}" srcOrd="2" destOrd="0" presId="urn:microsoft.com/office/officeart/2008/layout/BendingPictureCaptionList"/>
    <dgm:cxn modelId="{DDEB36A8-C92C-4768-9725-3F7DAA380567}" type="presParOf" srcId="{5F9DD14C-2D78-482D-ABE6-1D347F6BFDE3}" destId="{CCF5F5FB-6978-4C37-BB55-D1789C834914}" srcOrd="0" destOrd="0" presId="urn:microsoft.com/office/officeart/2008/layout/BendingPictureCaptionList"/>
    <dgm:cxn modelId="{CA1F830A-1B50-44E4-BB22-20D338956D0C}" type="presParOf" srcId="{5F9DD14C-2D78-482D-ABE6-1D347F6BFDE3}" destId="{E7FE1053-B32E-439C-B8E9-1716CDCC2A28}"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8DD747-3AD5-4880-BD7F-EBA788DF2C7F}"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S"/>
        </a:p>
      </dgm:t>
    </dgm:pt>
    <dgm:pt modelId="{A059E394-6BEA-4E53-9444-65490300AFA0}">
      <dgm:prSet phldrT="[Texto]" custT="1"/>
      <dgm:spPr>
        <a:noFill/>
        <a:ln>
          <a:noFill/>
        </a:ln>
      </dgm:spPr>
      <dgm:t>
        <a:bodyPr/>
        <a:lstStyle/>
        <a:p>
          <a:r>
            <a:rPr lang="en-US" sz="2800" dirty="0" err="1" smtClean="0">
              <a:solidFill>
                <a:schemeClr val="tx1"/>
              </a:solidFill>
            </a:rPr>
            <a:t>Regulador</a:t>
          </a:r>
          <a:r>
            <a:rPr lang="en-US" sz="2800" dirty="0" smtClean="0">
              <a:solidFill>
                <a:schemeClr val="tx1"/>
              </a:solidFill>
            </a:rPr>
            <a:t> de </a:t>
          </a:r>
          <a:r>
            <a:rPr lang="en-US" sz="2800" dirty="0" err="1" smtClean="0">
              <a:solidFill>
                <a:schemeClr val="tx1"/>
              </a:solidFill>
            </a:rPr>
            <a:t>Voltaje</a:t>
          </a:r>
          <a:endParaRPr lang="es-ES" sz="2800" dirty="0">
            <a:solidFill>
              <a:schemeClr val="tx1"/>
            </a:solidFill>
          </a:endParaRPr>
        </a:p>
      </dgm:t>
    </dgm:pt>
    <dgm:pt modelId="{819F692C-76B0-45A6-BB40-E07AD561BBA4}" type="parTrans" cxnId="{6676906D-D4C7-4821-9893-1A1CFAA619C1}">
      <dgm:prSet/>
      <dgm:spPr/>
      <dgm:t>
        <a:bodyPr/>
        <a:lstStyle/>
        <a:p>
          <a:endParaRPr lang="es-ES"/>
        </a:p>
      </dgm:t>
    </dgm:pt>
    <dgm:pt modelId="{188115F2-72F0-44D4-93DD-79116F49F445}" type="sibTrans" cxnId="{6676906D-D4C7-4821-9893-1A1CFAA619C1}">
      <dgm:prSet/>
      <dgm:spPr/>
      <dgm:t>
        <a:bodyPr/>
        <a:lstStyle/>
        <a:p>
          <a:endParaRPr lang="es-ES"/>
        </a:p>
      </dgm:t>
    </dgm:pt>
    <dgm:pt modelId="{41A61878-2FC7-4BB9-A9E2-A683DDBE3481}">
      <dgm:prSet phldrT="[Texto]" custT="1"/>
      <dgm:spPr>
        <a:noFill/>
      </dgm:spPr>
      <dgm:t>
        <a:bodyPr/>
        <a:lstStyle/>
        <a:p>
          <a:r>
            <a:rPr lang="en-US" sz="2800" dirty="0" err="1" smtClean="0">
              <a:solidFill>
                <a:schemeClr val="tx1"/>
              </a:solidFill>
            </a:rPr>
            <a:t>Convertidores</a:t>
          </a:r>
          <a:r>
            <a:rPr lang="en-US" sz="2800" dirty="0" smtClean="0">
              <a:solidFill>
                <a:schemeClr val="tx1"/>
              </a:solidFill>
            </a:rPr>
            <a:t> </a:t>
          </a:r>
          <a:r>
            <a:rPr lang="en-US" sz="2800" dirty="0" err="1" smtClean="0">
              <a:solidFill>
                <a:schemeClr val="tx1"/>
              </a:solidFill>
            </a:rPr>
            <a:t>aislador</a:t>
          </a:r>
          <a:r>
            <a:rPr lang="en-US" sz="2800" dirty="0" smtClean="0">
              <a:solidFill>
                <a:schemeClr val="tx1"/>
              </a:solidFill>
            </a:rPr>
            <a:t> CC/CC 75W</a:t>
          </a:r>
          <a:endParaRPr lang="es-ES" sz="2800" dirty="0">
            <a:solidFill>
              <a:schemeClr val="tx1"/>
            </a:solidFill>
          </a:endParaRPr>
        </a:p>
      </dgm:t>
    </dgm:pt>
    <dgm:pt modelId="{3E041045-E972-43B9-B954-ED88EA98528D}" type="parTrans" cxnId="{6B7274FF-1CC0-48A6-993E-CF7D698C3C60}">
      <dgm:prSet/>
      <dgm:spPr/>
      <dgm:t>
        <a:bodyPr/>
        <a:lstStyle/>
        <a:p>
          <a:endParaRPr lang="es-ES"/>
        </a:p>
      </dgm:t>
    </dgm:pt>
    <dgm:pt modelId="{31E7DE1F-A918-4E84-A31E-144A705BEA3D}" type="sibTrans" cxnId="{6B7274FF-1CC0-48A6-993E-CF7D698C3C60}">
      <dgm:prSet/>
      <dgm:spPr/>
      <dgm:t>
        <a:bodyPr/>
        <a:lstStyle/>
        <a:p>
          <a:endParaRPr lang="es-ES"/>
        </a:p>
      </dgm:t>
    </dgm:pt>
    <dgm:pt modelId="{C22F18CC-35ED-4B0F-AF50-29F5FD9B89C6}" type="pres">
      <dgm:prSet presAssocID="{C98DD747-3AD5-4880-BD7F-EBA788DF2C7F}" presName="Name0" presStyleCnt="0">
        <dgm:presLayoutVars>
          <dgm:dir/>
          <dgm:resizeHandles val="exact"/>
        </dgm:presLayoutVars>
      </dgm:prSet>
      <dgm:spPr/>
      <dgm:t>
        <a:bodyPr/>
        <a:lstStyle/>
        <a:p>
          <a:endParaRPr lang="es-EC"/>
        </a:p>
      </dgm:t>
    </dgm:pt>
    <dgm:pt modelId="{BFEFB85D-2951-4A32-AA7B-D4377DBFB634}" type="pres">
      <dgm:prSet presAssocID="{A059E394-6BEA-4E53-9444-65490300AFA0}" presName="composite" presStyleCnt="0"/>
      <dgm:spPr/>
    </dgm:pt>
    <dgm:pt modelId="{863B5C18-3E6D-47FA-8534-EBD47AEB94AE}" type="pres">
      <dgm:prSet presAssocID="{A059E394-6BEA-4E53-9444-65490300AFA0}" presName="rect1" presStyleLbl="bgImgPlace1" presStyleIdx="0" presStyleCnt="2" custScaleX="63578" custScaleY="60179"/>
      <dgm:spPr>
        <a:blipFill rotWithShape="1">
          <a:blip xmlns:r="http://schemas.openxmlformats.org/officeDocument/2006/relationships" r:embed="rId1"/>
          <a:stretch>
            <a:fillRect/>
          </a:stretch>
        </a:blipFill>
      </dgm:spPr>
    </dgm:pt>
    <dgm:pt modelId="{560CD921-2C0D-4FC7-A94A-59F6FBC4CE27}" type="pres">
      <dgm:prSet presAssocID="{A059E394-6BEA-4E53-9444-65490300AFA0}" presName="wedgeRectCallout1" presStyleLbl="node1" presStyleIdx="0" presStyleCnt="2" custScaleX="70201" custScaleY="36182" custLinFactNeighborX="-2229" custLinFactNeighborY="-46048">
        <dgm:presLayoutVars>
          <dgm:bulletEnabled val="1"/>
        </dgm:presLayoutVars>
      </dgm:prSet>
      <dgm:spPr/>
      <dgm:t>
        <a:bodyPr/>
        <a:lstStyle/>
        <a:p>
          <a:endParaRPr lang="es-ES"/>
        </a:p>
      </dgm:t>
    </dgm:pt>
    <dgm:pt modelId="{41C9E9A7-6A9B-4B5A-9626-5E6ABE76CBD6}" type="pres">
      <dgm:prSet presAssocID="{188115F2-72F0-44D4-93DD-79116F49F445}" presName="sibTrans" presStyleCnt="0"/>
      <dgm:spPr/>
    </dgm:pt>
    <dgm:pt modelId="{5F9DD14C-2D78-482D-ABE6-1D347F6BFDE3}" type="pres">
      <dgm:prSet presAssocID="{41A61878-2FC7-4BB9-A9E2-A683DDBE3481}" presName="composite" presStyleCnt="0"/>
      <dgm:spPr/>
    </dgm:pt>
    <dgm:pt modelId="{CCF5F5FB-6978-4C37-BB55-D1789C834914}" type="pres">
      <dgm:prSet presAssocID="{41A61878-2FC7-4BB9-A9E2-A683DDBE3481}" presName="rect1" presStyleLbl="bgImgPlace1" presStyleIdx="1" presStyleCnt="2" custScaleX="69973" custScaleY="52099" custLinFactNeighborX="4721" custLinFactNeighborY="4721"/>
      <dgm:spPr>
        <a:blipFill rotWithShape="1">
          <a:blip xmlns:r="http://schemas.openxmlformats.org/officeDocument/2006/relationships" r:embed="rId2"/>
          <a:stretch>
            <a:fillRect/>
          </a:stretch>
        </a:blipFill>
      </dgm:spPr>
    </dgm:pt>
    <dgm:pt modelId="{E7FE1053-B32E-439C-B8E9-1716CDCC2A28}" type="pres">
      <dgm:prSet presAssocID="{41A61878-2FC7-4BB9-A9E2-A683DDBE3481}" presName="wedgeRectCallout1" presStyleLbl="node1" presStyleIdx="1" presStyleCnt="2" custScaleX="70259" custScaleY="49124" custLinFactNeighborX="3018" custLinFactNeighborY="-37193">
        <dgm:presLayoutVars>
          <dgm:bulletEnabled val="1"/>
        </dgm:presLayoutVars>
      </dgm:prSet>
      <dgm:spPr/>
      <dgm:t>
        <a:bodyPr/>
        <a:lstStyle/>
        <a:p>
          <a:endParaRPr lang="es-ES"/>
        </a:p>
      </dgm:t>
    </dgm:pt>
  </dgm:ptLst>
  <dgm:cxnLst>
    <dgm:cxn modelId="{6676906D-D4C7-4821-9893-1A1CFAA619C1}" srcId="{C98DD747-3AD5-4880-BD7F-EBA788DF2C7F}" destId="{A059E394-6BEA-4E53-9444-65490300AFA0}" srcOrd="0" destOrd="0" parTransId="{819F692C-76B0-45A6-BB40-E07AD561BBA4}" sibTransId="{188115F2-72F0-44D4-93DD-79116F49F445}"/>
    <dgm:cxn modelId="{C8A15D7D-7EF6-4BCB-9484-CA86087D6ED7}" type="presOf" srcId="{C98DD747-3AD5-4880-BD7F-EBA788DF2C7F}" destId="{C22F18CC-35ED-4B0F-AF50-29F5FD9B89C6}" srcOrd="0" destOrd="0" presId="urn:microsoft.com/office/officeart/2008/layout/BendingPictureCaptionList"/>
    <dgm:cxn modelId="{D7B96ADD-F099-4A21-8B2B-01D1584125F7}" type="presOf" srcId="{A059E394-6BEA-4E53-9444-65490300AFA0}" destId="{560CD921-2C0D-4FC7-A94A-59F6FBC4CE27}" srcOrd="0" destOrd="0" presId="urn:microsoft.com/office/officeart/2008/layout/BendingPictureCaptionList"/>
    <dgm:cxn modelId="{7E52D460-64E9-4D79-83F1-5EC13E940087}" type="presOf" srcId="{41A61878-2FC7-4BB9-A9E2-A683DDBE3481}" destId="{E7FE1053-B32E-439C-B8E9-1716CDCC2A28}" srcOrd="0" destOrd="0" presId="urn:microsoft.com/office/officeart/2008/layout/BendingPictureCaptionList"/>
    <dgm:cxn modelId="{6B7274FF-1CC0-48A6-993E-CF7D698C3C60}" srcId="{C98DD747-3AD5-4880-BD7F-EBA788DF2C7F}" destId="{41A61878-2FC7-4BB9-A9E2-A683DDBE3481}" srcOrd="1" destOrd="0" parTransId="{3E041045-E972-43B9-B954-ED88EA98528D}" sibTransId="{31E7DE1F-A918-4E84-A31E-144A705BEA3D}"/>
    <dgm:cxn modelId="{0DB0AEEF-EAF0-4272-8F85-72A64AB75CB5}" type="presParOf" srcId="{C22F18CC-35ED-4B0F-AF50-29F5FD9B89C6}" destId="{BFEFB85D-2951-4A32-AA7B-D4377DBFB634}" srcOrd="0" destOrd="0" presId="urn:microsoft.com/office/officeart/2008/layout/BendingPictureCaptionList"/>
    <dgm:cxn modelId="{40D854C0-AA82-4707-B0B1-63F43417C24A}" type="presParOf" srcId="{BFEFB85D-2951-4A32-AA7B-D4377DBFB634}" destId="{863B5C18-3E6D-47FA-8534-EBD47AEB94AE}" srcOrd="0" destOrd="0" presId="urn:microsoft.com/office/officeart/2008/layout/BendingPictureCaptionList"/>
    <dgm:cxn modelId="{E588D0F7-1B51-42FF-A32E-EB7AFE4DEDE1}" type="presParOf" srcId="{BFEFB85D-2951-4A32-AA7B-D4377DBFB634}" destId="{560CD921-2C0D-4FC7-A94A-59F6FBC4CE27}" srcOrd="1" destOrd="0" presId="urn:microsoft.com/office/officeart/2008/layout/BendingPictureCaptionList"/>
    <dgm:cxn modelId="{AFF44996-EACF-4AE3-A682-62EE5C8C7917}" type="presParOf" srcId="{C22F18CC-35ED-4B0F-AF50-29F5FD9B89C6}" destId="{41C9E9A7-6A9B-4B5A-9626-5E6ABE76CBD6}" srcOrd="1" destOrd="0" presId="urn:microsoft.com/office/officeart/2008/layout/BendingPictureCaptionList"/>
    <dgm:cxn modelId="{CC672E50-65D4-4B9C-97BA-9547E2F2EB62}" type="presParOf" srcId="{C22F18CC-35ED-4B0F-AF50-29F5FD9B89C6}" destId="{5F9DD14C-2D78-482D-ABE6-1D347F6BFDE3}" srcOrd="2" destOrd="0" presId="urn:microsoft.com/office/officeart/2008/layout/BendingPictureCaptionList"/>
    <dgm:cxn modelId="{4A4DC5F5-8A8A-4482-81F2-6AF7DA911033}" type="presParOf" srcId="{5F9DD14C-2D78-482D-ABE6-1D347F6BFDE3}" destId="{CCF5F5FB-6978-4C37-BB55-D1789C834914}" srcOrd="0" destOrd="0" presId="urn:microsoft.com/office/officeart/2008/layout/BendingPictureCaptionList"/>
    <dgm:cxn modelId="{C4C85E1F-5F06-4DEA-A5F9-2EA0D1543FBD}" type="presParOf" srcId="{5F9DD14C-2D78-482D-ABE6-1D347F6BFDE3}" destId="{E7FE1053-B32E-439C-B8E9-1716CDCC2A28}"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01D79A-7CC9-4EBA-835D-EF3F78292939}"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S"/>
        </a:p>
      </dgm:t>
    </dgm:pt>
    <dgm:pt modelId="{653363AD-8A9B-4ECC-A560-AA3331840EE8}">
      <dgm:prSet phldrT="[Texto]" custT="1"/>
      <dgm:spPr/>
      <dgm:t>
        <a:bodyPr/>
        <a:lstStyle/>
        <a:p>
          <a:r>
            <a:rPr lang="en-US" sz="2800" dirty="0" err="1" smtClean="0"/>
            <a:t>Relé</a:t>
          </a:r>
          <a:r>
            <a:rPr lang="en-US" sz="2800" dirty="0" smtClean="0"/>
            <a:t> </a:t>
          </a:r>
          <a:r>
            <a:rPr lang="en-US" sz="2800" dirty="0" err="1" smtClean="0"/>
            <a:t>Electromecánico</a:t>
          </a:r>
          <a:endParaRPr lang="es-ES" sz="2800" dirty="0"/>
        </a:p>
      </dgm:t>
    </dgm:pt>
    <dgm:pt modelId="{D3D72562-98BA-4EED-81FA-2D56BAB9CF93}" type="parTrans" cxnId="{7AB9672B-632B-4084-848A-ABE1FC73341F}">
      <dgm:prSet/>
      <dgm:spPr/>
      <dgm:t>
        <a:bodyPr/>
        <a:lstStyle/>
        <a:p>
          <a:endParaRPr lang="es-ES"/>
        </a:p>
      </dgm:t>
    </dgm:pt>
    <dgm:pt modelId="{6358047F-FD3B-4670-87CA-7A56C94B431F}" type="sibTrans" cxnId="{7AB9672B-632B-4084-848A-ABE1FC73341F}">
      <dgm:prSet/>
      <dgm:spPr/>
      <dgm:t>
        <a:bodyPr/>
        <a:lstStyle/>
        <a:p>
          <a:endParaRPr lang="es-ES"/>
        </a:p>
      </dgm:t>
    </dgm:pt>
    <dgm:pt modelId="{A212F5CD-C208-47EA-AA5B-A476FEEE5FCA}">
      <dgm:prSet phldrT="[Texto]" custT="1"/>
      <dgm:spPr/>
      <dgm:t>
        <a:bodyPr/>
        <a:lstStyle/>
        <a:p>
          <a:r>
            <a:rPr lang="en-US" sz="2800" dirty="0" err="1" smtClean="0"/>
            <a:t>Relé</a:t>
          </a:r>
          <a:r>
            <a:rPr lang="en-US" sz="2800" dirty="0" smtClean="0"/>
            <a:t> de Estado </a:t>
          </a:r>
          <a:r>
            <a:rPr lang="en-US" sz="2800" dirty="0" err="1" smtClean="0"/>
            <a:t>Solido</a:t>
          </a:r>
          <a:endParaRPr lang="es-ES" sz="2800" dirty="0"/>
        </a:p>
      </dgm:t>
    </dgm:pt>
    <dgm:pt modelId="{33CC95E7-922E-406F-A292-430D89E59FE3}" type="parTrans" cxnId="{EC21823C-1CF2-4843-97E8-188BD6124A39}">
      <dgm:prSet/>
      <dgm:spPr/>
      <dgm:t>
        <a:bodyPr/>
        <a:lstStyle/>
        <a:p>
          <a:endParaRPr lang="es-ES"/>
        </a:p>
      </dgm:t>
    </dgm:pt>
    <dgm:pt modelId="{D6CC79CB-9384-499A-8977-187355A1D90A}" type="sibTrans" cxnId="{EC21823C-1CF2-4843-97E8-188BD6124A39}">
      <dgm:prSet/>
      <dgm:spPr/>
      <dgm:t>
        <a:bodyPr/>
        <a:lstStyle/>
        <a:p>
          <a:endParaRPr lang="es-ES"/>
        </a:p>
      </dgm:t>
    </dgm:pt>
    <dgm:pt modelId="{4AF1EB34-0748-4656-B2D4-B49FDB9CC14B}">
      <dgm:prSet phldrT="[Texto]" custT="1"/>
      <dgm:spPr/>
      <dgm:t>
        <a:bodyPr/>
        <a:lstStyle/>
        <a:p>
          <a:r>
            <a:rPr lang="en-US" sz="2800" dirty="0" err="1" smtClean="0"/>
            <a:t>Optoacoplador</a:t>
          </a:r>
          <a:endParaRPr lang="es-ES" sz="2800" dirty="0"/>
        </a:p>
      </dgm:t>
    </dgm:pt>
    <dgm:pt modelId="{C11B2344-2172-4F50-961C-F2E0FF70C88F}" type="parTrans" cxnId="{7CC35554-3C61-47D8-A0FB-80CAB7900960}">
      <dgm:prSet/>
      <dgm:spPr/>
      <dgm:t>
        <a:bodyPr/>
        <a:lstStyle/>
        <a:p>
          <a:endParaRPr lang="es-ES"/>
        </a:p>
      </dgm:t>
    </dgm:pt>
    <dgm:pt modelId="{9ACA5F12-B539-4627-A112-3FC2381331BC}" type="sibTrans" cxnId="{7CC35554-3C61-47D8-A0FB-80CAB7900960}">
      <dgm:prSet/>
      <dgm:spPr/>
      <dgm:t>
        <a:bodyPr/>
        <a:lstStyle/>
        <a:p>
          <a:endParaRPr lang="es-ES"/>
        </a:p>
      </dgm:t>
    </dgm:pt>
    <dgm:pt modelId="{CCCB9B98-9BB6-41C6-B391-8334B4D9422E}" type="pres">
      <dgm:prSet presAssocID="{D201D79A-7CC9-4EBA-835D-EF3F78292939}" presName="Name0" presStyleCnt="0">
        <dgm:presLayoutVars>
          <dgm:dir/>
          <dgm:resizeHandles val="exact"/>
        </dgm:presLayoutVars>
      </dgm:prSet>
      <dgm:spPr/>
      <dgm:t>
        <a:bodyPr/>
        <a:lstStyle/>
        <a:p>
          <a:endParaRPr lang="es-EC"/>
        </a:p>
      </dgm:t>
    </dgm:pt>
    <dgm:pt modelId="{F426DDA7-F7F3-4B54-886D-076D6F3BB005}" type="pres">
      <dgm:prSet presAssocID="{653363AD-8A9B-4ECC-A560-AA3331840EE8}" presName="compNode" presStyleCnt="0"/>
      <dgm:spPr/>
    </dgm:pt>
    <dgm:pt modelId="{DFA3A0B9-1780-41BB-B9DC-6636709DE6DB}" type="pres">
      <dgm:prSet presAssocID="{653363AD-8A9B-4ECC-A560-AA3331840EE8}" presName="pictRect" presStyleLbl="node1" presStyleIdx="0" presStyleCnt="3" custLinFactNeighborX="-63" custLinFactNeighborY="-603"/>
      <dgm:spPr>
        <a:blipFill rotWithShape="1">
          <a:blip xmlns:r="http://schemas.openxmlformats.org/officeDocument/2006/relationships" r:embed="rId1"/>
          <a:stretch>
            <a:fillRect/>
          </a:stretch>
        </a:blipFill>
      </dgm:spPr>
    </dgm:pt>
    <dgm:pt modelId="{6024B02A-8224-4C1E-8FC6-8D9DCF596BB5}" type="pres">
      <dgm:prSet presAssocID="{653363AD-8A9B-4ECC-A560-AA3331840EE8}" presName="textRect" presStyleLbl="revTx" presStyleIdx="0" presStyleCnt="3">
        <dgm:presLayoutVars>
          <dgm:bulletEnabled val="1"/>
        </dgm:presLayoutVars>
      </dgm:prSet>
      <dgm:spPr/>
      <dgm:t>
        <a:bodyPr/>
        <a:lstStyle/>
        <a:p>
          <a:endParaRPr lang="es-ES"/>
        </a:p>
      </dgm:t>
    </dgm:pt>
    <dgm:pt modelId="{617B7CD1-1D9E-41DB-9B80-0054BF69A4CA}" type="pres">
      <dgm:prSet presAssocID="{6358047F-FD3B-4670-87CA-7A56C94B431F}" presName="sibTrans" presStyleLbl="sibTrans2D1" presStyleIdx="0" presStyleCnt="0"/>
      <dgm:spPr/>
      <dgm:t>
        <a:bodyPr/>
        <a:lstStyle/>
        <a:p>
          <a:endParaRPr lang="es-EC"/>
        </a:p>
      </dgm:t>
    </dgm:pt>
    <dgm:pt modelId="{CD2339F6-85AA-431D-B4C2-4E746E3C7CFA}" type="pres">
      <dgm:prSet presAssocID="{A212F5CD-C208-47EA-AA5B-A476FEEE5FCA}" presName="compNode" presStyleCnt="0"/>
      <dgm:spPr/>
    </dgm:pt>
    <dgm:pt modelId="{B10F5449-965F-4524-951B-C78654F4C0FC}" type="pres">
      <dgm:prSet presAssocID="{A212F5CD-C208-47EA-AA5B-A476FEEE5FCA}" presName="pictRect" presStyleLbl="node1" presStyleIdx="1" presStyleCnt="3"/>
      <dgm:spPr>
        <a:blipFill rotWithShape="1">
          <a:blip xmlns:r="http://schemas.openxmlformats.org/officeDocument/2006/relationships" r:embed="rId2"/>
          <a:stretch>
            <a:fillRect/>
          </a:stretch>
        </a:blipFill>
      </dgm:spPr>
    </dgm:pt>
    <dgm:pt modelId="{1FDA2147-C474-40A2-A26D-316C1A733096}" type="pres">
      <dgm:prSet presAssocID="{A212F5CD-C208-47EA-AA5B-A476FEEE5FCA}" presName="textRect" presStyleLbl="revTx" presStyleIdx="1" presStyleCnt="3" custLinFactNeighborY="3360">
        <dgm:presLayoutVars>
          <dgm:bulletEnabled val="1"/>
        </dgm:presLayoutVars>
      </dgm:prSet>
      <dgm:spPr/>
      <dgm:t>
        <a:bodyPr/>
        <a:lstStyle/>
        <a:p>
          <a:endParaRPr lang="es-ES"/>
        </a:p>
      </dgm:t>
    </dgm:pt>
    <dgm:pt modelId="{0BF9C3FF-D4C3-440E-B402-D3037F61B762}" type="pres">
      <dgm:prSet presAssocID="{D6CC79CB-9384-499A-8977-187355A1D90A}" presName="sibTrans" presStyleLbl="sibTrans2D1" presStyleIdx="0" presStyleCnt="0"/>
      <dgm:spPr/>
      <dgm:t>
        <a:bodyPr/>
        <a:lstStyle/>
        <a:p>
          <a:endParaRPr lang="es-EC"/>
        </a:p>
      </dgm:t>
    </dgm:pt>
    <dgm:pt modelId="{2DC63873-0AE5-49CD-9574-6F021F058B20}" type="pres">
      <dgm:prSet presAssocID="{4AF1EB34-0748-4656-B2D4-B49FDB9CC14B}" presName="compNode" presStyleCnt="0"/>
      <dgm:spPr/>
    </dgm:pt>
    <dgm:pt modelId="{3D553E47-8539-4D1B-B3A9-76C9C5ED6B7C}" type="pres">
      <dgm:prSet presAssocID="{4AF1EB34-0748-4656-B2D4-B49FDB9CC14B}" presName="pictRect" presStyleLbl="node1" presStyleIdx="2" presStyleCnt="3"/>
      <dgm:spPr>
        <a:blipFill rotWithShape="1">
          <a:blip xmlns:r="http://schemas.openxmlformats.org/officeDocument/2006/relationships" r:embed="rId3"/>
          <a:stretch>
            <a:fillRect/>
          </a:stretch>
        </a:blipFill>
      </dgm:spPr>
    </dgm:pt>
    <dgm:pt modelId="{AFE995AE-56A4-4F01-8EF9-73361D10E5CD}" type="pres">
      <dgm:prSet presAssocID="{4AF1EB34-0748-4656-B2D4-B49FDB9CC14B}" presName="textRect" presStyleLbl="revTx" presStyleIdx="2" presStyleCnt="3">
        <dgm:presLayoutVars>
          <dgm:bulletEnabled val="1"/>
        </dgm:presLayoutVars>
      </dgm:prSet>
      <dgm:spPr/>
      <dgm:t>
        <a:bodyPr/>
        <a:lstStyle/>
        <a:p>
          <a:endParaRPr lang="es-ES"/>
        </a:p>
      </dgm:t>
    </dgm:pt>
  </dgm:ptLst>
  <dgm:cxnLst>
    <dgm:cxn modelId="{7CC35554-3C61-47D8-A0FB-80CAB7900960}" srcId="{D201D79A-7CC9-4EBA-835D-EF3F78292939}" destId="{4AF1EB34-0748-4656-B2D4-B49FDB9CC14B}" srcOrd="2" destOrd="0" parTransId="{C11B2344-2172-4F50-961C-F2E0FF70C88F}" sibTransId="{9ACA5F12-B539-4627-A112-3FC2381331BC}"/>
    <dgm:cxn modelId="{BF431D7D-1423-4A56-8FE1-419887BC104E}" type="presOf" srcId="{653363AD-8A9B-4ECC-A560-AA3331840EE8}" destId="{6024B02A-8224-4C1E-8FC6-8D9DCF596BB5}" srcOrd="0" destOrd="0" presId="urn:microsoft.com/office/officeart/2005/8/layout/pList1"/>
    <dgm:cxn modelId="{E7A6725D-EA90-4883-BC86-97BA05C15F63}" type="presOf" srcId="{4AF1EB34-0748-4656-B2D4-B49FDB9CC14B}" destId="{AFE995AE-56A4-4F01-8EF9-73361D10E5CD}" srcOrd="0" destOrd="0" presId="urn:microsoft.com/office/officeart/2005/8/layout/pList1"/>
    <dgm:cxn modelId="{32F642D6-6226-41EC-8968-8DC50277FCD4}" type="presOf" srcId="{D6CC79CB-9384-499A-8977-187355A1D90A}" destId="{0BF9C3FF-D4C3-440E-B402-D3037F61B762}" srcOrd="0" destOrd="0" presId="urn:microsoft.com/office/officeart/2005/8/layout/pList1"/>
    <dgm:cxn modelId="{761F07FD-28EB-4243-B0BF-02C7AEC1F254}" type="presOf" srcId="{D201D79A-7CC9-4EBA-835D-EF3F78292939}" destId="{CCCB9B98-9BB6-41C6-B391-8334B4D9422E}" srcOrd="0" destOrd="0" presId="urn:microsoft.com/office/officeart/2005/8/layout/pList1"/>
    <dgm:cxn modelId="{EC21823C-1CF2-4843-97E8-188BD6124A39}" srcId="{D201D79A-7CC9-4EBA-835D-EF3F78292939}" destId="{A212F5CD-C208-47EA-AA5B-A476FEEE5FCA}" srcOrd="1" destOrd="0" parTransId="{33CC95E7-922E-406F-A292-430D89E59FE3}" sibTransId="{D6CC79CB-9384-499A-8977-187355A1D90A}"/>
    <dgm:cxn modelId="{FB78C536-C276-49DA-A35F-A9AE0260C377}" type="presOf" srcId="{A212F5CD-C208-47EA-AA5B-A476FEEE5FCA}" destId="{1FDA2147-C474-40A2-A26D-316C1A733096}" srcOrd="0" destOrd="0" presId="urn:microsoft.com/office/officeart/2005/8/layout/pList1"/>
    <dgm:cxn modelId="{C36A9658-E883-49B3-839C-E0BC1F7B9BEC}" type="presOf" srcId="{6358047F-FD3B-4670-87CA-7A56C94B431F}" destId="{617B7CD1-1D9E-41DB-9B80-0054BF69A4CA}" srcOrd="0" destOrd="0" presId="urn:microsoft.com/office/officeart/2005/8/layout/pList1"/>
    <dgm:cxn modelId="{7AB9672B-632B-4084-848A-ABE1FC73341F}" srcId="{D201D79A-7CC9-4EBA-835D-EF3F78292939}" destId="{653363AD-8A9B-4ECC-A560-AA3331840EE8}" srcOrd="0" destOrd="0" parTransId="{D3D72562-98BA-4EED-81FA-2D56BAB9CF93}" sibTransId="{6358047F-FD3B-4670-87CA-7A56C94B431F}"/>
    <dgm:cxn modelId="{6DF2B374-733A-464F-8B43-B0421DC20E28}" type="presParOf" srcId="{CCCB9B98-9BB6-41C6-B391-8334B4D9422E}" destId="{F426DDA7-F7F3-4B54-886D-076D6F3BB005}" srcOrd="0" destOrd="0" presId="urn:microsoft.com/office/officeart/2005/8/layout/pList1"/>
    <dgm:cxn modelId="{A897B460-D711-45B9-9B42-92B041D7FE44}" type="presParOf" srcId="{F426DDA7-F7F3-4B54-886D-076D6F3BB005}" destId="{DFA3A0B9-1780-41BB-B9DC-6636709DE6DB}" srcOrd="0" destOrd="0" presId="urn:microsoft.com/office/officeart/2005/8/layout/pList1"/>
    <dgm:cxn modelId="{4B22F915-4165-4B67-9D34-B3D93D6541FF}" type="presParOf" srcId="{F426DDA7-F7F3-4B54-886D-076D6F3BB005}" destId="{6024B02A-8224-4C1E-8FC6-8D9DCF596BB5}" srcOrd="1" destOrd="0" presId="urn:microsoft.com/office/officeart/2005/8/layout/pList1"/>
    <dgm:cxn modelId="{06EBE227-CFC1-43EE-9228-D0C9671CC2F1}" type="presParOf" srcId="{CCCB9B98-9BB6-41C6-B391-8334B4D9422E}" destId="{617B7CD1-1D9E-41DB-9B80-0054BF69A4CA}" srcOrd="1" destOrd="0" presId="urn:microsoft.com/office/officeart/2005/8/layout/pList1"/>
    <dgm:cxn modelId="{8C26146D-67A1-443E-9174-75E2F48E891A}" type="presParOf" srcId="{CCCB9B98-9BB6-41C6-B391-8334B4D9422E}" destId="{CD2339F6-85AA-431D-B4C2-4E746E3C7CFA}" srcOrd="2" destOrd="0" presId="urn:microsoft.com/office/officeart/2005/8/layout/pList1"/>
    <dgm:cxn modelId="{35BF0963-E055-4F2F-B8CF-D903D9ACE188}" type="presParOf" srcId="{CD2339F6-85AA-431D-B4C2-4E746E3C7CFA}" destId="{B10F5449-965F-4524-951B-C78654F4C0FC}" srcOrd="0" destOrd="0" presId="urn:microsoft.com/office/officeart/2005/8/layout/pList1"/>
    <dgm:cxn modelId="{43498339-EADD-479A-BDE2-5419B77D1F39}" type="presParOf" srcId="{CD2339F6-85AA-431D-B4C2-4E746E3C7CFA}" destId="{1FDA2147-C474-40A2-A26D-316C1A733096}" srcOrd="1" destOrd="0" presId="urn:microsoft.com/office/officeart/2005/8/layout/pList1"/>
    <dgm:cxn modelId="{081E4448-0931-4950-87B1-5E28D8A61536}" type="presParOf" srcId="{CCCB9B98-9BB6-41C6-B391-8334B4D9422E}" destId="{0BF9C3FF-D4C3-440E-B402-D3037F61B762}" srcOrd="3" destOrd="0" presId="urn:microsoft.com/office/officeart/2005/8/layout/pList1"/>
    <dgm:cxn modelId="{6E761322-F057-423F-8CC7-C1F258B3DA65}" type="presParOf" srcId="{CCCB9B98-9BB6-41C6-B391-8334B4D9422E}" destId="{2DC63873-0AE5-49CD-9574-6F021F058B20}" srcOrd="4" destOrd="0" presId="urn:microsoft.com/office/officeart/2005/8/layout/pList1"/>
    <dgm:cxn modelId="{A62F603C-6DC0-4794-8CC6-25646EDF55B5}" type="presParOf" srcId="{2DC63873-0AE5-49CD-9574-6F021F058B20}" destId="{3D553E47-8539-4D1B-B3A9-76C9C5ED6B7C}" srcOrd="0" destOrd="0" presId="urn:microsoft.com/office/officeart/2005/8/layout/pList1"/>
    <dgm:cxn modelId="{24C0378A-9BBA-40F9-A4F1-81926D86B33B}" type="presParOf" srcId="{2DC63873-0AE5-49CD-9574-6F021F058B20}" destId="{AFE995AE-56A4-4F01-8EF9-73361D10E5CD}"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8DD747-3AD5-4880-BD7F-EBA788DF2C7F}"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S"/>
        </a:p>
      </dgm:t>
    </dgm:pt>
    <dgm:pt modelId="{41A61878-2FC7-4BB9-A9E2-A683DDBE3481}">
      <dgm:prSet phldrT="[Texto]" custT="1"/>
      <dgm:spPr>
        <a:noFill/>
      </dgm:spPr>
      <dgm:t>
        <a:bodyPr/>
        <a:lstStyle/>
        <a:p>
          <a:r>
            <a:rPr lang="es-EC" sz="2800" noProof="0" dirty="0" smtClean="0">
              <a:solidFill>
                <a:schemeClr val="tx1"/>
              </a:solidFill>
            </a:rPr>
            <a:t>Pantalla</a:t>
          </a:r>
          <a:r>
            <a:rPr lang="en-US" sz="2800" dirty="0" smtClean="0">
              <a:solidFill>
                <a:schemeClr val="tx1"/>
              </a:solidFill>
            </a:rPr>
            <a:t> </a:t>
          </a:r>
          <a:r>
            <a:rPr lang="en-US" sz="2800" dirty="0" err="1" smtClean="0">
              <a:solidFill>
                <a:schemeClr val="tx1"/>
              </a:solidFill>
            </a:rPr>
            <a:t>Táctil</a:t>
          </a:r>
          <a:r>
            <a:rPr lang="en-US" sz="2800" dirty="0" smtClean="0">
              <a:solidFill>
                <a:schemeClr val="tx1"/>
              </a:solidFill>
            </a:rPr>
            <a:t> LCD</a:t>
          </a:r>
          <a:endParaRPr lang="es-ES" sz="2800" dirty="0">
            <a:solidFill>
              <a:schemeClr val="tx1"/>
            </a:solidFill>
          </a:endParaRPr>
        </a:p>
      </dgm:t>
    </dgm:pt>
    <dgm:pt modelId="{3E041045-E972-43B9-B954-ED88EA98528D}" type="parTrans" cxnId="{6B7274FF-1CC0-48A6-993E-CF7D698C3C60}">
      <dgm:prSet/>
      <dgm:spPr/>
      <dgm:t>
        <a:bodyPr/>
        <a:lstStyle/>
        <a:p>
          <a:endParaRPr lang="es-ES"/>
        </a:p>
      </dgm:t>
    </dgm:pt>
    <dgm:pt modelId="{31E7DE1F-A918-4E84-A31E-144A705BEA3D}" type="sibTrans" cxnId="{6B7274FF-1CC0-48A6-993E-CF7D698C3C60}">
      <dgm:prSet/>
      <dgm:spPr/>
      <dgm:t>
        <a:bodyPr/>
        <a:lstStyle/>
        <a:p>
          <a:endParaRPr lang="es-ES"/>
        </a:p>
      </dgm:t>
    </dgm:pt>
    <dgm:pt modelId="{A059E394-6BEA-4E53-9444-65490300AFA0}">
      <dgm:prSet phldrT="[Texto]" custT="1"/>
      <dgm:spPr>
        <a:noFill/>
        <a:ln>
          <a:noFill/>
        </a:ln>
      </dgm:spPr>
      <dgm:t>
        <a:bodyPr/>
        <a:lstStyle/>
        <a:p>
          <a:r>
            <a:rPr lang="en-US" sz="2800" dirty="0" smtClean="0">
              <a:solidFill>
                <a:schemeClr val="tx1"/>
              </a:solidFill>
            </a:rPr>
            <a:t>Touch-Panel </a:t>
          </a:r>
          <a:r>
            <a:rPr lang="en-US" sz="2800" dirty="0" err="1" smtClean="0">
              <a:solidFill>
                <a:schemeClr val="tx1"/>
              </a:solidFill>
            </a:rPr>
            <a:t>Magelis</a:t>
          </a:r>
          <a:r>
            <a:rPr lang="en-US" sz="2800" dirty="0" smtClean="0">
              <a:solidFill>
                <a:schemeClr val="tx1"/>
              </a:solidFill>
            </a:rPr>
            <a:t> HMI STU-855</a:t>
          </a:r>
          <a:endParaRPr lang="es-ES" sz="2800" dirty="0">
            <a:solidFill>
              <a:schemeClr val="tx1"/>
            </a:solidFill>
          </a:endParaRPr>
        </a:p>
      </dgm:t>
    </dgm:pt>
    <dgm:pt modelId="{188115F2-72F0-44D4-93DD-79116F49F445}" type="sibTrans" cxnId="{6676906D-D4C7-4821-9893-1A1CFAA619C1}">
      <dgm:prSet/>
      <dgm:spPr/>
      <dgm:t>
        <a:bodyPr/>
        <a:lstStyle/>
        <a:p>
          <a:endParaRPr lang="es-ES"/>
        </a:p>
      </dgm:t>
    </dgm:pt>
    <dgm:pt modelId="{819F692C-76B0-45A6-BB40-E07AD561BBA4}" type="parTrans" cxnId="{6676906D-D4C7-4821-9893-1A1CFAA619C1}">
      <dgm:prSet/>
      <dgm:spPr/>
      <dgm:t>
        <a:bodyPr/>
        <a:lstStyle/>
        <a:p>
          <a:endParaRPr lang="es-ES"/>
        </a:p>
      </dgm:t>
    </dgm:pt>
    <dgm:pt modelId="{C22F18CC-35ED-4B0F-AF50-29F5FD9B89C6}" type="pres">
      <dgm:prSet presAssocID="{C98DD747-3AD5-4880-BD7F-EBA788DF2C7F}" presName="Name0" presStyleCnt="0">
        <dgm:presLayoutVars>
          <dgm:dir/>
          <dgm:resizeHandles val="exact"/>
        </dgm:presLayoutVars>
      </dgm:prSet>
      <dgm:spPr/>
      <dgm:t>
        <a:bodyPr/>
        <a:lstStyle/>
        <a:p>
          <a:endParaRPr lang="es-EC"/>
        </a:p>
      </dgm:t>
    </dgm:pt>
    <dgm:pt modelId="{BFEFB85D-2951-4A32-AA7B-D4377DBFB634}" type="pres">
      <dgm:prSet presAssocID="{A059E394-6BEA-4E53-9444-65490300AFA0}" presName="composite" presStyleCnt="0"/>
      <dgm:spPr/>
    </dgm:pt>
    <dgm:pt modelId="{863B5C18-3E6D-47FA-8534-EBD47AEB94AE}" type="pres">
      <dgm:prSet presAssocID="{A059E394-6BEA-4E53-9444-65490300AFA0}" presName="rect1" presStyleLbl="bgImgPlace1" presStyleIdx="0" presStyleCnt="2" custScaleX="74986" custScaleY="73444"/>
      <dgm:spPr>
        <a:blipFill rotWithShape="1">
          <a:blip xmlns:r="http://schemas.openxmlformats.org/officeDocument/2006/relationships" r:embed="rId1"/>
          <a:stretch>
            <a:fillRect/>
          </a:stretch>
        </a:blipFill>
      </dgm:spPr>
    </dgm:pt>
    <dgm:pt modelId="{560CD921-2C0D-4FC7-A94A-59F6FBC4CE27}" type="pres">
      <dgm:prSet presAssocID="{A059E394-6BEA-4E53-9444-65490300AFA0}" presName="wedgeRectCallout1" presStyleLbl="node1" presStyleIdx="0" presStyleCnt="2" custScaleX="84551" custScaleY="77093" custLinFactNeighborX="-304" custLinFactNeighborY="-9657">
        <dgm:presLayoutVars>
          <dgm:bulletEnabled val="1"/>
        </dgm:presLayoutVars>
      </dgm:prSet>
      <dgm:spPr/>
      <dgm:t>
        <a:bodyPr/>
        <a:lstStyle/>
        <a:p>
          <a:endParaRPr lang="es-ES"/>
        </a:p>
      </dgm:t>
    </dgm:pt>
    <dgm:pt modelId="{41C9E9A7-6A9B-4B5A-9626-5E6ABE76CBD6}" type="pres">
      <dgm:prSet presAssocID="{188115F2-72F0-44D4-93DD-79116F49F445}" presName="sibTrans" presStyleCnt="0"/>
      <dgm:spPr/>
    </dgm:pt>
    <dgm:pt modelId="{5F9DD14C-2D78-482D-ABE6-1D347F6BFDE3}" type="pres">
      <dgm:prSet presAssocID="{41A61878-2FC7-4BB9-A9E2-A683DDBE3481}" presName="composite" presStyleCnt="0"/>
      <dgm:spPr/>
    </dgm:pt>
    <dgm:pt modelId="{CCF5F5FB-6978-4C37-BB55-D1789C834914}" type="pres">
      <dgm:prSet presAssocID="{41A61878-2FC7-4BB9-A9E2-A683DDBE3481}" presName="rect1" presStyleLbl="bgImgPlace1" presStyleIdx="1" presStyleCnt="2" custScaleX="77272" custScaleY="75550" custLinFactNeighborX="5949" custLinFactNeighborY="2366"/>
      <dgm:spPr>
        <a:blipFill rotWithShape="1">
          <a:blip xmlns:r="http://schemas.openxmlformats.org/officeDocument/2006/relationships" r:embed="rId2"/>
          <a:stretch>
            <a:fillRect/>
          </a:stretch>
        </a:blipFill>
      </dgm:spPr>
    </dgm:pt>
    <dgm:pt modelId="{E7FE1053-B32E-439C-B8E9-1716CDCC2A28}" type="pres">
      <dgm:prSet presAssocID="{41A61878-2FC7-4BB9-A9E2-A683DDBE3481}" presName="wedgeRectCallout1" presStyleLbl="node1" presStyleIdx="1" presStyleCnt="2" custScaleX="84860" custScaleY="41535" custLinFactNeighborX="911" custLinFactNeighborY="-26074">
        <dgm:presLayoutVars>
          <dgm:bulletEnabled val="1"/>
        </dgm:presLayoutVars>
      </dgm:prSet>
      <dgm:spPr/>
      <dgm:t>
        <a:bodyPr/>
        <a:lstStyle/>
        <a:p>
          <a:endParaRPr lang="es-EC"/>
        </a:p>
      </dgm:t>
    </dgm:pt>
  </dgm:ptLst>
  <dgm:cxnLst>
    <dgm:cxn modelId="{6676906D-D4C7-4821-9893-1A1CFAA619C1}" srcId="{C98DD747-3AD5-4880-BD7F-EBA788DF2C7F}" destId="{A059E394-6BEA-4E53-9444-65490300AFA0}" srcOrd="0" destOrd="0" parTransId="{819F692C-76B0-45A6-BB40-E07AD561BBA4}" sibTransId="{188115F2-72F0-44D4-93DD-79116F49F445}"/>
    <dgm:cxn modelId="{6CC6EAEF-55BF-4982-9EAC-D10AAF53BF03}" type="presOf" srcId="{A059E394-6BEA-4E53-9444-65490300AFA0}" destId="{560CD921-2C0D-4FC7-A94A-59F6FBC4CE27}" srcOrd="0" destOrd="0" presId="urn:microsoft.com/office/officeart/2008/layout/BendingPictureCaptionList"/>
    <dgm:cxn modelId="{6B7274FF-1CC0-48A6-993E-CF7D698C3C60}" srcId="{C98DD747-3AD5-4880-BD7F-EBA788DF2C7F}" destId="{41A61878-2FC7-4BB9-A9E2-A683DDBE3481}" srcOrd="1" destOrd="0" parTransId="{3E041045-E972-43B9-B954-ED88EA98528D}" sibTransId="{31E7DE1F-A918-4E84-A31E-144A705BEA3D}"/>
    <dgm:cxn modelId="{B9CE504A-D1C7-4D5A-859F-A330844D385A}" type="presOf" srcId="{C98DD747-3AD5-4880-BD7F-EBA788DF2C7F}" destId="{C22F18CC-35ED-4B0F-AF50-29F5FD9B89C6}" srcOrd="0" destOrd="0" presId="urn:microsoft.com/office/officeart/2008/layout/BendingPictureCaptionList"/>
    <dgm:cxn modelId="{BA5EA65E-252C-4EEB-8F6A-6DF46A618179}" type="presOf" srcId="{41A61878-2FC7-4BB9-A9E2-A683DDBE3481}" destId="{E7FE1053-B32E-439C-B8E9-1716CDCC2A28}" srcOrd="0" destOrd="0" presId="urn:microsoft.com/office/officeart/2008/layout/BendingPictureCaptionList"/>
    <dgm:cxn modelId="{FADCE881-4714-409A-B9AB-F9EDC71E4307}" type="presParOf" srcId="{C22F18CC-35ED-4B0F-AF50-29F5FD9B89C6}" destId="{BFEFB85D-2951-4A32-AA7B-D4377DBFB634}" srcOrd="0" destOrd="0" presId="urn:microsoft.com/office/officeart/2008/layout/BendingPictureCaptionList"/>
    <dgm:cxn modelId="{3294B874-DD21-4ABC-A10B-206BE723A35A}" type="presParOf" srcId="{BFEFB85D-2951-4A32-AA7B-D4377DBFB634}" destId="{863B5C18-3E6D-47FA-8534-EBD47AEB94AE}" srcOrd="0" destOrd="0" presId="urn:microsoft.com/office/officeart/2008/layout/BendingPictureCaptionList"/>
    <dgm:cxn modelId="{8AFEE0FD-BC6B-4240-BA89-BD3CB5F0E2C3}" type="presParOf" srcId="{BFEFB85D-2951-4A32-AA7B-D4377DBFB634}" destId="{560CD921-2C0D-4FC7-A94A-59F6FBC4CE27}" srcOrd="1" destOrd="0" presId="urn:microsoft.com/office/officeart/2008/layout/BendingPictureCaptionList"/>
    <dgm:cxn modelId="{7E364944-A99C-4105-98DF-A646BE391D3C}" type="presParOf" srcId="{C22F18CC-35ED-4B0F-AF50-29F5FD9B89C6}" destId="{41C9E9A7-6A9B-4B5A-9626-5E6ABE76CBD6}" srcOrd="1" destOrd="0" presId="urn:microsoft.com/office/officeart/2008/layout/BendingPictureCaptionList"/>
    <dgm:cxn modelId="{DC4EA656-9C79-4A31-B4AC-CF610928B588}" type="presParOf" srcId="{C22F18CC-35ED-4B0F-AF50-29F5FD9B89C6}" destId="{5F9DD14C-2D78-482D-ABE6-1D347F6BFDE3}" srcOrd="2" destOrd="0" presId="urn:microsoft.com/office/officeart/2008/layout/BendingPictureCaptionList"/>
    <dgm:cxn modelId="{D5FBA9E4-A9E7-490E-B73E-124F142B4DB4}" type="presParOf" srcId="{5F9DD14C-2D78-482D-ABE6-1D347F6BFDE3}" destId="{CCF5F5FB-6978-4C37-BB55-D1789C834914}" srcOrd="0" destOrd="0" presId="urn:microsoft.com/office/officeart/2008/layout/BendingPictureCaptionList"/>
    <dgm:cxn modelId="{8958900A-6A8F-4FAD-85C0-E9DBF7FA2E2D}" type="presParOf" srcId="{5F9DD14C-2D78-482D-ABE6-1D347F6BFDE3}" destId="{E7FE1053-B32E-439C-B8E9-1716CDCC2A28}"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8DD747-3AD5-4880-BD7F-EBA788DF2C7F}"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S"/>
        </a:p>
      </dgm:t>
    </dgm:pt>
    <dgm:pt modelId="{A059E394-6BEA-4E53-9444-65490300AFA0}">
      <dgm:prSet phldrT="[Texto]" custT="1"/>
      <dgm:spPr>
        <a:noFill/>
        <a:ln>
          <a:noFill/>
        </a:ln>
      </dgm:spPr>
      <dgm:t>
        <a:bodyPr/>
        <a:lstStyle/>
        <a:p>
          <a:r>
            <a:rPr lang="en-US" sz="2800" dirty="0" smtClean="0">
              <a:solidFill>
                <a:schemeClr val="tx1"/>
              </a:solidFill>
            </a:rPr>
            <a:t>Display 7 </a:t>
          </a:r>
          <a:r>
            <a:rPr lang="en-US" sz="2800" dirty="0" err="1" smtClean="0">
              <a:solidFill>
                <a:schemeClr val="tx1"/>
              </a:solidFill>
            </a:rPr>
            <a:t>Segmentos</a:t>
          </a:r>
          <a:endParaRPr lang="es-ES" sz="2800" dirty="0">
            <a:solidFill>
              <a:schemeClr val="tx1"/>
            </a:solidFill>
          </a:endParaRPr>
        </a:p>
      </dgm:t>
    </dgm:pt>
    <dgm:pt modelId="{819F692C-76B0-45A6-BB40-E07AD561BBA4}" type="parTrans" cxnId="{6676906D-D4C7-4821-9893-1A1CFAA619C1}">
      <dgm:prSet/>
      <dgm:spPr/>
      <dgm:t>
        <a:bodyPr/>
        <a:lstStyle/>
        <a:p>
          <a:endParaRPr lang="es-ES"/>
        </a:p>
      </dgm:t>
    </dgm:pt>
    <dgm:pt modelId="{188115F2-72F0-44D4-93DD-79116F49F445}" type="sibTrans" cxnId="{6676906D-D4C7-4821-9893-1A1CFAA619C1}">
      <dgm:prSet/>
      <dgm:spPr/>
      <dgm:t>
        <a:bodyPr/>
        <a:lstStyle/>
        <a:p>
          <a:endParaRPr lang="es-ES"/>
        </a:p>
      </dgm:t>
    </dgm:pt>
    <dgm:pt modelId="{41A61878-2FC7-4BB9-A9E2-A683DDBE3481}">
      <dgm:prSet phldrT="[Texto]" custT="1"/>
      <dgm:spPr>
        <a:noFill/>
      </dgm:spPr>
      <dgm:t>
        <a:bodyPr/>
        <a:lstStyle/>
        <a:p>
          <a:r>
            <a:rPr lang="en-US" sz="2800" dirty="0" smtClean="0">
              <a:solidFill>
                <a:schemeClr val="tx1"/>
              </a:solidFill>
            </a:rPr>
            <a:t>LCD</a:t>
          </a:r>
          <a:endParaRPr lang="es-ES" sz="2800" dirty="0">
            <a:solidFill>
              <a:schemeClr val="tx1"/>
            </a:solidFill>
          </a:endParaRPr>
        </a:p>
      </dgm:t>
    </dgm:pt>
    <dgm:pt modelId="{3E041045-E972-43B9-B954-ED88EA98528D}" type="parTrans" cxnId="{6B7274FF-1CC0-48A6-993E-CF7D698C3C60}">
      <dgm:prSet/>
      <dgm:spPr/>
      <dgm:t>
        <a:bodyPr/>
        <a:lstStyle/>
        <a:p>
          <a:endParaRPr lang="es-ES"/>
        </a:p>
      </dgm:t>
    </dgm:pt>
    <dgm:pt modelId="{31E7DE1F-A918-4E84-A31E-144A705BEA3D}" type="sibTrans" cxnId="{6B7274FF-1CC0-48A6-993E-CF7D698C3C60}">
      <dgm:prSet/>
      <dgm:spPr/>
      <dgm:t>
        <a:bodyPr/>
        <a:lstStyle/>
        <a:p>
          <a:endParaRPr lang="es-ES"/>
        </a:p>
      </dgm:t>
    </dgm:pt>
    <dgm:pt modelId="{C22F18CC-35ED-4B0F-AF50-29F5FD9B89C6}" type="pres">
      <dgm:prSet presAssocID="{C98DD747-3AD5-4880-BD7F-EBA788DF2C7F}" presName="Name0" presStyleCnt="0">
        <dgm:presLayoutVars>
          <dgm:dir/>
          <dgm:resizeHandles val="exact"/>
        </dgm:presLayoutVars>
      </dgm:prSet>
      <dgm:spPr/>
      <dgm:t>
        <a:bodyPr/>
        <a:lstStyle/>
        <a:p>
          <a:endParaRPr lang="es-EC"/>
        </a:p>
      </dgm:t>
    </dgm:pt>
    <dgm:pt modelId="{BFEFB85D-2951-4A32-AA7B-D4377DBFB634}" type="pres">
      <dgm:prSet presAssocID="{A059E394-6BEA-4E53-9444-65490300AFA0}" presName="composite" presStyleCnt="0"/>
      <dgm:spPr/>
    </dgm:pt>
    <dgm:pt modelId="{863B5C18-3E6D-47FA-8534-EBD47AEB94AE}" type="pres">
      <dgm:prSet presAssocID="{A059E394-6BEA-4E53-9444-65490300AFA0}" presName="rect1" presStyleLbl="bgImgPlace1" presStyleIdx="0" presStyleCnt="2" custScaleX="58152" custScaleY="82946"/>
      <dgm:spPr>
        <a:blipFill rotWithShape="1">
          <a:blip xmlns:r="http://schemas.openxmlformats.org/officeDocument/2006/relationships" r:embed="rId1"/>
          <a:stretch>
            <a:fillRect/>
          </a:stretch>
        </a:blipFill>
      </dgm:spPr>
    </dgm:pt>
    <dgm:pt modelId="{560CD921-2C0D-4FC7-A94A-59F6FBC4CE27}" type="pres">
      <dgm:prSet presAssocID="{A059E394-6BEA-4E53-9444-65490300AFA0}" presName="wedgeRectCallout1" presStyleLbl="node1" presStyleIdx="0" presStyleCnt="2" custScaleX="71288" custScaleY="32507" custLinFactNeighborX="-7083" custLinFactNeighborY="-24389">
        <dgm:presLayoutVars>
          <dgm:bulletEnabled val="1"/>
        </dgm:presLayoutVars>
      </dgm:prSet>
      <dgm:spPr/>
      <dgm:t>
        <a:bodyPr/>
        <a:lstStyle/>
        <a:p>
          <a:endParaRPr lang="es-ES"/>
        </a:p>
      </dgm:t>
    </dgm:pt>
    <dgm:pt modelId="{41C9E9A7-6A9B-4B5A-9626-5E6ABE76CBD6}" type="pres">
      <dgm:prSet presAssocID="{188115F2-72F0-44D4-93DD-79116F49F445}" presName="sibTrans" presStyleCnt="0"/>
      <dgm:spPr/>
    </dgm:pt>
    <dgm:pt modelId="{5F9DD14C-2D78-482D-ABE6-1D347F6BFDE3}" type="pres">
      <dgm:prSet presAssocID="{41A61878-2FC7-4BB9-A9E2-A683DDBE3481}" presName="composite" presStyleCnt="0"/>
      <dgm:spPr/>
    </dgm:pt>
    <dgm:pt modelId="{CCF5F5FB-6978-4C37-BB55-D1789C834914}" type="pres">
      <dgm:prSet presAssocID="{41A61878-2FC7-4BB9-A9E2-A683DDBE3481}" presName="rect1" presStyleLbl="bgImgPlace1" presStyleIdx="1" presStyleCnt="2" custScaleX="89588" custScaleY="79227"/>
      <dgm:spPr>
        <a:blipFill rotWithShape="1">
          <a:blip xmlns:r="http://schemas.openxmlformats.org/officeDocument/2006/relationships" r:embed="rId2"/>
          <a:stretch>
            <a:fillRect/>
          </a:stretch>
        </a:blipFill>
      </dgm:spPr>
    </dgm:pt>
    <dgm:pt modelId="{E7FE1053-B32E-439C-B8E9-1716CDCC2A28}" type="pres">
      <dgm:prSet presAssocID="{41A61878-2FC7-4BB9-A9E2-A683DDBE3481}" presName="wedgeRectCallout1" presStyleLbl="node1" presStyleIdx="1" presStyleCnt="2" custScaleX="26271" custScaleY="32041" custLinFactNeighborX="7395" custLinFactNeighborY="-28141">
        <dgm:presLayoutVars>
          <dgm:bulletEnabled val="1"/>
        </dgm:presLayoutVars>
      </dgm:prSet>
      <dgm:spPr/>
      <dgm:t>
        <a:bodyPr/>
        <a:lstStyle/>
        <a:p>
          <a:endParaRPr lang="es-EC"/>
        </a:p>
      </dgm:t>
    </dgm:pt>
  </dgm:ptLst>
  <dgm:cxnLst>
    <dgm:cxn modelId="{6676906D-D4C7-4821-9893-1A1CFAA619C1}" srcId="{C98DD747-3AD5-4880-BD7F-EBA788DF2C7F}" destId="{A059E394-6BEA-4E53-9444-65490300AFA0}" srcOrd="0" destOrd="0" parTransId="{819F692C-76B0-45A6-BB40-E07AD561BBA4}" sibTransId="{188115F2-72F0-44D4-93DD-79116F49F445}"/>
    <dgm:cxn modelId="{CBC62643-EC95-4755-96AE-D33019E23887}" type="presOf" srcId="{41A61878-2FC7-4BB9-A9E2-A683DDBE3481}" destId="{E7FE1053-B32E-439C-B8E9-1716CDCC2A28}" srcOrd="0" destOrd="0" presId="urn:microsoft.com/office/officeart/2008/layout/BendingPictureCaptionList"/>
    <dgm:cxn modelId="{F913D86C-B11E-4D7A-BF03-61A0F9107C92}" type="presOf" srcId="{C98DD747-3AD5-4880-BD7F-EBA788DF2C7F}" destId="{C22F18CC-35ED-4B0F-AF50-29F5FD9B89C6}" srcOrd="0" destOrd="0" presId="urn:microsoft.com/office/officeart/2008/layout/BendingPictureCaptionList"/>
    <dgm:cxn modelId="{6B7274FF-1CC0-48A6-993E-CF7D698C3C60}" srcId="{C98DD747-3AD5-4880-BD7F-EBA788DF2C7F}" destId="{41A61878-2FC7-4BB9-A9E2-A683DDBE3481}" srcOrd="1" destOrd="0" parTransId="{3E041045-E972-43B9-B954-ED88EA98528D}" sibTransId="{31E7DE1F-A918-4E84-A31E-144A705BEA3D}"/>
    <dgm:cxn modelId="{D0E264C6-2679-44A0-93D6-477C1EF0D29F}" type="presOf" srcId="{A059E394-6BEA-4E53-9444-65490300AFA0}" destId="{560CD921-2C0D-4FC7-A94A-59F6FBC4CE27}" srcOrd="0" destOrd="0" presId="urn:microsoft.com/office/officeart/2008/layout/BendingPictureCaptionList"/>
    <dgm:cxn modelId="{5CCFC0CE-7603-422B-9360-AA68221640AC}" type="presParOf" srcId="{C22F18CC-35ED-4B0F-AF50-29F5FD9B89C6}" destId="{BFEFB85D-2951-4A32-AA7B-D4377DBFB634}" srcOrd="0" destOrd="0" presId="urn:microsoft.com/office/officeart/2008/layout/BendingPictureCaptionList"/>
    <dgm:cxn modelId="{F02BE0BE-1C48-426C-A94A-BFFFEA3DF575}" type="presParOf" srcId="{BFEFB85D-2951-4A32-AA7B-D4377DBFB634}" destId="{863B5C18-3E6D-47FA-8534-EBD47AEB94AE}" srcOrd="0" destOrd="0" presId="urn:microsoft.com/office/officeart/2008/layout/BendingPictureCaptionList"/>
    <dgm:cxn modelId="{42480541-0646-4977-8998-CA3613D108E6}" type="presParOf" srcId="{BFEFB85D-2951-4A32-AA7B-D4377DBFB634}" destId="{560CD921-2C0D-4FC7-A94A-59F6FBC4CE27}" srcOrd="1" destOrd="0" presId="urn:microsoft.com/office/officeart/2008/layout/BendingPictureCaptionList"/>
    <dgm:cxn modelId="{F72719D6-99E0-4955-9B8C-6AF21AFF80A2}" type="presParOf" srcId="{C22F18CC-35ED-4B0F-AF50-29F5FD9B89C6}" destId="{41C9E9A7-6A9B-4B5A-9626-5E6ABE76CBD6}" srcOrd="1" destOrd="0" presId="urn:microsoft.com/office/officeart/2008/layout/BendingPictureCaptionList"/>
    <dgm:cxn modelId="{6D343106-2562-414D-8217-24E74F9E3C85}" type="presParOf" srcId="{C22F18CC-35ED-4B0F-AF50-29F5FD9B89C6}" destId="{5F9DD14C-2D78-482D-ABE6-1D347F6BFDE3}" srcOrd="2" destOrd="0" presId="urn:microsoft.com/office/officeart/2008/layout/BendingPictureCaptionList"/>
    <dgm:cxn modelId="{A25AE5C8-479B-417D-820D-57D106271CF9}" type="presParOf" srcId="{5F9DD14C-2D78-482D-ABE6-1D347F6BFDE3}" destId="{CCF5F5FB-6978-4C37-BB55-D1789C834914}" srcOrd="0" destOrd="0" presId="urn:microsoft.com/office/officeart/2008/layout/BendingPictureCaptionList"/>
    <dgm:cxn modelId="{979956BF-1A37-4EFB-AA22-0EEA41746CB9}" type="presParOf" srcId="{5F9DD14C-2D78-482D-ABE6-1D347F6BFDE3}" destId="{E7FE1053-B32E-439C-B8E9-1716CDCC2A28}"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3A0B9-1780-41BB-B9DC-6636709DE6DB}">
      <dsp:nvSpPr>
        <dsp:cNvPr id="0" name=""/>
        <dsp:cNvSpPr/>
      </dsp:nvSpPr>
      <dsp:spPr>
        <a:xfrm>
          <a:off x="2070" y="434754"/>
          <a:ext cx="3284744" cy="2263189"/>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4B02A-8224-4C1E-8FC6-8D9DCF596BB5}">
      <dsp:nvSpPr>
        <dsp:cNvPr id="0" name=""/>
        <dsp:cNvSpPr/>
      </dsp:nvSpPr>
      <dsp:spPr>
        <a:xfrm>
          <a:off x="2070" y="2697943"/>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smtClean="0"/>
            <a:t>Sensor </a:t>
          </a:r>
          <a:r>
            <a:rPr lang="en-US" sz="2800" kern="1200" dirty="0" err="1" smtClean="0"/>
            <a:t>Inductivo</a:t>
          </a:r>
          <a:endParaRPr lang="es-ES" sz="2800" kern="1200" dirty="0"/>
        </a:p>
      </dsp:txBody>
      <dsp:txXfrm>
        <a:off x="2070" y="2697943"/>
        <a:ext cx="3284744" cy="1218640"/>
      </dsp:txXfrm>
    </dsp:sp>
    <dsp:sp modelId="{B10F5449-965F-4524-951B-C78654F4C0FC}">
      <dsp:nvSpPr>
        <dsp:cNvPr id="0" name=""/>
        <dsp:cNvSpPr/>
      </dsp:nvSpPr>
      <dsp:spPr>
        <a:xfrm>
          <a:off x="3615427" y="434754"/>
          <a:ext cx="3284744" cy="2263189"/>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DA2147-C474-40A2-A26D-316C1A733096}">
      <dsp:nvSpPr>
        <dsp:cNvPr id="0" name=""/>
        <dsp:cNvSpPr/>
      </dsp:nvSpPr>
      <dsp:spPr>
        <a:xfrm>
          <a:off x="3615427" y="2697943"/>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smtClean="0"/>
            <a:t>Sensor </a:t>
          </a:r>
          <a:r>
            <a:rPr lang="en-US" sz="2800" kern="1200" dirty="0" err="1" smtClean="0"/>
            <a:t>Capacitivo</a:t>
          </a:r>
          <a:endParaRPr lang="es-ES" sz="2800" kern="1200" dirty="0"/>
        </a:p>
      </dsp:txBody>
      <dsp:txXfrm>
        <a:off x="3615427" y="2697943"/>
        <a:ext cx="3284744" cy="1218640"/>
      </dsp:txXfrm>
    </dsp:sp>
    <dsp:sp modelId="{3D553E47-8539-4D1B-B3A9-76C9C5ED6B7C}">
      <dsp:nvSpPr>
        <dsp:cNvPr id="0" name=""/>
        <dsp:cNvSpPr/>
      </dsp:nvSpPr>
      <dsp:spPr>
        <a:xfrm>
          <a:off x="7228784" y="434754"/>
          <a:ext cx="3284744" cy="2263189"/>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E995AE-56A4-4F01-8EF9-73361D10E5CD}">
      <dsp:nvSpPr>
        <dsp:cNvPr id="0" name=""/>
        <dsp:cNvSpPr/>
      </dsp:nvSpPr>
      <dsp:spPr>
        <a:xfrm>
          <a:off x="7228784" y="2697943"/>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en-US" sz="2800" kern="1200" dirty="0" smtClean="0"/>
            <a:t>Sensor de </a:t>
          </a:r>
          <a:r>
            <a:rPr lang="en-US" sz="2800" kern="1200" dirty="0" err="1" smtClean="0"/>
            <a:t>Efecto</a:t>
          </a:r>
          <a:r>
            <a:rPr lang="en-US" sz="2800" kern="1200" dirty="0" smtClean="0"/>
            <a:t> Hall</a:t>
          </a:r>
          <a:endParaRPr lang="es-ES" sz="2800" kern="1200" dirty="0"/>
        </a:p>
      </dsp:txBody>
      <dsp:txXfrm>
        <a:off x="7228784" y="2697943"/>
        <a:ext cx="3284744" cy="12186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062CD-6452-4656-B521-465CBD0B6309}">
      <dsp:nvSpPr>
        <dsp:cNvPr id="0" name=""/>
        <dsp:cNvSpPr/>
      </dsp:nvSpPr>
      <dsp:spPr>
        <a:xfrm>
          <a:off x="532284" y="443803"/>
          <a:ext cx="4433169" cy="2979819"/>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41B0390F-ED6D-4555-8F6A-D623B37D743B}">
      <dsp:nvSpPr>
        <dsp:cNvPr id="0" name=""/>
        <dsp:cNvSpPr/>
      </dsp:nvSpPr>
      <dsp:spPr>
        <a:xfrm>
          <a:off x="691868" y="3179329"/>
          <a:ext cx="4161796" cy="100014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kern="1200" dirty="0" smtClean="0">
              <a:solidFill>
                <a:schemeClr val="tx1"/>
              </a:solidFill>
            </a:rPr>
            <a:t>Barrera Laser</a:t>
          </a:r>
          <a:endParaRPr lang="es-ES" sz="2800" kern="1200" dirty="0">
            <a:solidFill>
              <a:schemeClr val="tx1"/>
            </a:solidFill>
          </a:endParaRPr>
        </a:p>
      </dsp:txBody>
      <dsp:txXfrm>
        <a:off x="691868" y="3179329"/>
        <a:ext cx="4161796" cy="1000149"/>
      </dsp:txXfrm>
    </dsp:sp>
    <dsp:sp modelId="{17524849-F410-4200-85FA-E3D6404E7A0F}">
      <dsp:nvSpPr>
        <dsp:cNvPr id="0" name=""/>
        <dsp:cNvSpPr/>
      </dsp:nvSpPr>
      <dsp:spPr>
        <a:xfrm>
          <a:off x="5713464" y="555384"/>
          <a:ext cx="3796609" cy="2642712"/>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57F732FB-A91C-4969-9F08-CFD250DF8AA7}">
      <dsp:nvSpPr>
        <dsp:cNvPr id="0" name=""/>
        <dsp:cNvSpPr/>
      </dsp:nvSpPr>
      <dsp:spPr>
        <a:xfrm>
          <a:off x="5503344" y="3212100"/>
          <a:ext cx="4161796" cy="100014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kern="1200" dirty="0" smtClean="0">
              <a:solidFill>
                <a:schemeClr val="tx1"/>
              </a:solidFill>
            </a:rPr>
            <a:t>Sensor </a:t>
          </a:r>
          <a:r>
            <a:rPr lang="en-US" sz="2800" kern="1200" dirty="0" err="1" smtClean="0">
              <a:solidFill>
                <a:schemeClr val="tx1"/>
              </a:solidFill>
            </a:rPr>
            <a:t>Fotoeléctrico</a:t>
          </a:r>
          <a:endParaRPr lang="es-ES" sz="2800" kern="1200" dirty="0">
            <a:solidFill>
              <a:schemeClr val="tx1"/>
            </a:solidFill>
          </a:endParaRPr>
        </a:p>
      </dsp:txBody>
      <dsp:txXfrm>
        <a:off x="5503344" y="3212100"/>
        <a:ext cx="4161796" cy="1000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062CD-6452-4656-B521-465CBD0B6309}">
      <dsp:nvSpPr>
        <dsp:cNvPr id="0" name=""/>
        <dsp:cNvSpPr/>
      </dsp:nvSpPr>
      <dsp:spPr>
        <a:xfrm>
          <a:off x="391051" y="1006522"/>
          <a:ext cx="2778539" cy="2053330"/>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41B0390F-ED6D-4555-8F6A-D623B37D743B}">
      <dsp:nvSpPr>
        <dsp:cNvPr id="0" name=""/>
        <dsp:cNvSpPr/>
      </dsp:nvSpPr>
      <dsp:spPr>
        <a:xfrm>
          <a:off x="0" y="3103776"/>
          <a:ext cx="3473276" cy="57538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kern="1200" dirty="0" err="1" smtClean="0">
              <a:solidFill>
                <a:schemeClr val="tx1"/>
              </a:solidFill>
            </a:rPr>
            <a:t>Codificador</a:t>
          </a:r>
          <a:r>
            <a:rPr lang="en-US" sz="2800" kern="1200" dirty="0" smtClean="0">
              <a:solidFill>
                <a:schemeClr val="tx1"/>
              </a:solidFill>
            </a:rPr>
            <a:t> </a:t>
          </a:r>
          <a:r>
            <a:rPr lang="en-US" sz="2800" kern="1200" dirty="0" err="1" smtClean="0">
              <a:solidFill>
                <a:schemeClr val="tx1"/>
              </a:solidFill>
            </a:rPr>
            <a:t>Rotatorio</a:t>
          </a:r>
          <a:endParaRPr lang="es-ES" sz="2800" kern="1200" dirty="0">
            <a:solidFill>
              <a:schemeClr val="tx1"/>
            </a:solidFill>
          </a:endParaRPr>
        </a:p>
      </dsp:txBody>
      <dsp:txXfrm>
        <a:off x="0" y="3103776"/>
        <a:ext cx="3473276" cy="575383"/>
      </dsp:txXfrm>
    </dsp:sp>
    <dsp:sp modelId="{17524849-F410-4200-85FA-E3D6404E7A0F}">
      <dsp:nvSpPr>
        <dsp:cNvPr id="0" name=""/>
        <dsp:cNvSpPr/>
      </dsp:nvSpPr>
      <dsp:spPr>
        <a:xfrm>
          <a:off x="4049604" y="1047465"/>
          <a:ext cx="2778539" cy="2053330"/>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57F732FB-A91C-4969-9F08-CFD250DF8AA7}">
      <dsp:nvSpPr>
        <dsp:cNvPr id="0" name=""/>
        <dsp:cNvSpPr/>
      </dsp:nvSpPr>
      <dsp:spPr>
        <a:xfrm>
          <a:off x="4391238" y="3052015"/>
          <a:ext cx="2394273" cy="57538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kern="1200" dirty="0" smtClean="0">
              <a:solidFill>
                <a:schemeClr val="tx1"/>
              </a:solidFill>
            </a:rPr>
            <a:t>Encoder Lineal</a:t>
          </a:r>
          <a:endParaRPr lang="es-ES" sz="2800" kern="1200" dirty="0">
            <a:solidFill>
              <a:schemeClr val="tx1"/>
            </a:solidFill>
          </a:endParaRPr>
        </a:p>
      </dsp:txBody>
      <dsp:txXfrm>
        <a:off x="4391238" y="3052015"/>
        <a:ext cx="2394273" cy="575383"/>
      </dsp:txXfrm>
    </dsp:sp>
    <dsp:sp modelId="{EE7E9F45-FB62-4CBC-91BC-D79632C51C26}">
      <dsp:nvSpPr>
        <dsp:cNvPr id="0" name=""/>
        <dsp:cNvSpPr/>
      </dsp:nvSpPr>
      <dsp:spPr>
        <a:xfrm>
          <a:off x="7550788" y="1047465"/>
          <a:ext cx="2778539" cy="2053330"/>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D724EA39-45CD-453D-8BBA-445572CEA88E}">
      <dsp:nvSpPr>
        <dsp:cNvPr id="0" name=""/>
        <dsp:cNvSpPr/>
      </dsp:nvSpPr>
      <dsp:spPr>
        <a:xfrm>
          <a:off x="7763011" y="3052015"/>
          <a:ext cx="2394273" cy="57538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kern="1200" dirty="0" smtClean="0">
              <a:solidFill>
                <a:schemeClr val="tx1"/>
              </a:solidFill>
            </a:rPr>
            <a:t>Sensor </a:t>
          </a:r>
          <a:r>
            <a:rPr lang="en-US" sz="2800" kern="1200" dirty="0" err="1" smtClean="0">
              <a:solidFill>
                <a:schemeClr val="tx1"/>
              </a:solidFill>
            </a:rPr>
            <a:t>Ultrasónico</a:t>
          </a:r>
          <a:endParaRPr lang="es-ES" sz="2800" kern="1200" dirty="0">
            <a:solidFill>
              <a:schemeClr val="tx1"/>
            </a:solidFill>
          </a:endParaRPr>
        </a:p>
      </dsp:txBody>
      <dsp:txXfrm>
        <a:off x="7763011" y="3052015"/>
        <a:ext cx="2394273" cy="5753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B5C18-3E6D-47FA-8534-EBD47AEB94AE}">
      <dsp:nvSpPr>
        <dsp:cNvPr id="0" name=""/>
        <dsp:cNvSpPr/>
      </dsp:nvSpPr>
      <dsp:spPr>
        <a:xfrm>
          <a:off x="3080" y="571508"/>
          <a:ext cx="2444055" cy="195524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0CD921-2C0D-4FC7-A94A-59F6FBC4CE27}">
      <dsp:nvSpPr>
        <dsp:cNvPr id="0" name=""/>
        <dsp:cNvSpPr/>
      </dsp:nvSpPr>
      <dsp:spPr>
        <a:xfrm>
          <a:off x="122833" y="2713361"/>
          <a:ext cx="2175209" cy="684335"/>
        </a:xfrm>
        <a:prstGeom prst="wedgeRectCallout">
          <a:avLst>
            <a:gd name="adj1" fmla="val 20250"/>
            <a:gd name="adj2" fmla="val -607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tx1"/>
              </a:solidFill>
            </a:rPr>
            <a:t>PLC</a:t>
          </a:r>
          <a:endParaRPr lang="es-ES" sz="2900" kern="1200" dirty="0">
            <a:solidFill>
              <a:schemeClr val="tx1"/>
            </a:solidFill>
          </a:endParaRPr>
        </a:p>
      </dsp:txBody>
      <dsp:txXfrm>
        <a:off x="122833" y="2713361"/>
        <a:ext cx="2175209" cy="684335"/>
      </dsp:txXfrm>
    </dsp:sp>
    <dsp:sp modelId="{CCF5F5FB-6978-4C37-BB55-D1789C834914}">
      <dsp:nvSpPr>
        <dsp:cNvPr id="0" name=""/>
        <dsp:cNvSpPr/>
      </dsp:nvSpPr>
      <dsp:spPr>
        <a:xfrm>
          <a:off x="2691541" y="516917"/>
          <a:ext cx="2444055" cy="1955244"/>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FE1053-B32E-439C-B8E9-1716CDCC2A28}">
      <dsp:nvSpPr>
        <dsp:cNvPr id="0" name=""/>
        <dsp:cNvSpPr/>
      </dsp:nvSpPr>
      <dsp:spPr>
        <a:xfrm>
          <a:off x="2911506" y="2713361"/>
          <a:ext cx="2175209" cy="684335"/>
        </a:xfrm>
        <a:prstGeom prst="wedgeRectCallout">
          <a:avLst>
            <a:gd name="adj1" fmla="val 20250"/>
            <a:gd name="adj2" fmla="val -607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tx1"/>
              </a:solidFill>
            </a:rPr>
            <a:t>Arduino</a:t>
          </a:r>
          <a:endParaRPr lang="es-ES" sz="2900" kern="1200" dirty="0">
            <a:solidFill>
              <a:schemeClr val="tx1"/>
            </a:solidFill>
          </a:endParaRPr>
        </a:p>
      </dsp:txBody>
      <dsp:txXfrm>
        <a:off x="2911506" y="2713361"/>
        <a:ext cx="2175209" cy="684335"/>
      </dsp:txXfrm>
    </dsp:sp>
    <dsp:sp modelId="{94026ABC-15F1-41CC-B9D8-48A4A9BCE15A}">
      <dsp:nvSpPr>
        <dsp:cNvPr id="0" name=""/>
        <dsp:cNvSpPr/>
      </dsp:nvSpPr>
      <dsp:spPr>
        <a:xfrm>
          <a:off x="5352702" y="462327"/>
          <a:ext cx="2444055" cy="1955244"/>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D986F-0D19-4A57-B5B1-C377F0812147}">
      <dsp:nvSpPr>
        <dsp:cNvPr id="0" name=""/>
        <dsp:cNvSpPr/>
      </dsp:nvSpPr>
      <dsp:spPr>
        <a:xfrm>
          <a:off x="5599967" y="2713361"/>
          <a:ext cx="2175209" cy="684335"/>
        </a:xfrm>
        <a:prstGeom prst="wedgeRectCallout">
          <a:avLst>
            <a:gd name="adj1" fmla="val 20250"/>
            <a:gd name="adj2" fmla="val -607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tx1"/>
              </a:solidFill>
            </a:rPr>
            <a:t>Raspberry Pi</a:t>
          </a:r>
          <a:endParaRPr lang="es-ES" sz="2900" kern="1200" dirty="0">
            <a:solidFill>
              <a:schemeClr val="tx1"/>
            </a:solidFill>
          </a:endParaRPr>
        </a:p>
      </dsp:txBody>
      <dsp:txXfrm>
        <a:off x="5599967" y="2713361"/>
        <a:ext cx="2175209" cy="684335"/>
      </dsp:txXfrm>
    </dsp:sp>
    <dsp:sp modelId="{5717BE4D-365E-406C-92F6-0D15FCECAF46}">
      <dsp:nvSpPr>
        <dsp:cNvPr id="0" name=""/>
        <dsp:cNvSpPr/>
      </dsp:nvSpPr>
      <dsp:spPr>
        <a:xfrm>
          <a:off x="8071544" y="585155"/>
          <a:ext cx="2444055" cy="1955244"/>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6BB326-6E0E-4BD6-BB33-4DDA15772CDD}">
      <dsp:nvSpPr>
        <dsp:cNvPr id="0" name=""/>
        <dsp:cNvSpPr/>
      </dsp:nvSpPr>
      <dsp:spPr>
        <a:xfrm>
          <a:off x="8288428" y="2713361"/>
          <a:ext cx="2175209" cy="684335"/>
        </a:xfrm>
        <a:prstGeom prst="wedgeRectCallout">
          <a:avLst>
            <a:gd name="adj1" fmla="val 20250"/>
            <a:gd name="adj2" fmla="val -607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tx1"/>
              </a:solidFill>
            </a:rPr>
            <a:t>UDOO</a:t>
          </a:r>
          <a:endParaRPr lang="es-ES" sz="2900" kern="1200" dirty="0">
            <a:solidFill>
              <a:schemeClr val="tx1"/>
            </a:solidFill>
          </a:endParaRPr>
        </a:p>
      </dsp:txBody>
      <dsp:txXfrm>
        <a:off x="8288428" y="2713361"/>
        <a:ext cx="2175209" cy="6843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B5C18-3E6D-47FA-8534-EBD47AEB94AE}">
      <dsp:nvSpPr>
        <dsp:cNvPr id="0" name=""/>
        <dsp:cNvSpPr/>
      </dsp:nvSpPr>
      <dsp:spPr>
        <a:xfrm>
          <a:off x="1578743" y="49428"/>
          <a:ext cx="3737526" cy="298044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0CD921-2C0D-4FC7-A94A-59F6FBC4CE27}">
      <dsp:nvSpPr>
        <dsp:cNvPr id="0" name=""/>
        <dsp:cNvSpPr/>
      </dsp:nvSpPr>
      <dsp:spPr>
        <a:xfrm>
          <a:off x="2133069" y="3195677"/>
          <a:ext cx="1813921" cy="451145"/>
        </a:xfrm>
        <a:prstGeom prst="wedgeRectCallout">
          <a:avLst>
            <a:gd name="adj1" fmla="val 20250"/>
            <a:gd name="adj2" fmla="val -607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RFID</a:t>
          </a:r>
          <a:endParaRPr lang="es-ES" sz="2800" kern="1200" dirty="0">
            <a:solidFill>
              <a:schemeClr val="tx1"/>
            </a:solidFill>
          </a:endParaRPr>
        </a:p>
      </dsp:txBody>
      <dsp:txXfrm>
        <a:off x="2133069" y="3195677"/>
        <a:ext cx="1813921" cy="451145"/>
      </dsp:txXfrm>
    </dsp:sp>
    <dsp:sp modelId="{CCF5F5FB-6978-4C37-BB55-D1789C834914}">
      <dsp:nvSpPr>
        <dsp:cNvPr id="0" name=""/>
        <dsp:cNvSpPr/>
      </dsp:nvSpPr>
      <dsp:spPr>
        <a:xfrm>
          <a:off x="6345391" y="72835"/>
          <a:ext cx="3042530" cy="3047019"/>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FE1053-B32E-439C-B8E9-1716CDCC2A28}">
      <dsp:nvSpPr>
        <dsp:cNvPr id="0" name=""/>
        <dsp:cNvSpPr/>
      </dsp:nvSpPr>
      <dsp:spPr>
        <a:xfrm>
          <a:off x="6464289" y="3097912"/>
          <a:ext cx="2709717" cy="567290"/>
        </a:xfrm>
        <a:prstGeom prst="wedgeRectCallout">
          <a:avLst>
            <a:gd name="adj1" fmla="val 20250"/>
            <a:gd name="adj2" fmla="val -607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err="1" smtClean="0">
              <a:solidFill>
                <a:schemeClr val="tx1"/>
              </a:solidFill>
            </a:rPr>
            <a:t>Wiegand</a:t>
          </a:r>
          <a:endParaRPr lang="es-ES" sz="2700" kern="1200" dirty="0">
            <a:solidFill>
              <a:schemeClr val="tx1"/>
            </a:solidFill>
          </a:endParaRPr>
        </a:p>
      </dsp:txBody>
      <dsp:txXfrm>
        <a:off x="6464289" y="3097912"/>
        <a:ext cx="2709717" cy="5672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B5C18-3E6D-47FA-8534-EBD47AEB94AE}">
      <dsp:nvSpPr>
        <dsp:cNvPr id="0" name=""/>
        <dsp:cNvSpPr/>
      </dsp:nvSpPr>
      <dsp:spPr>
        <a:xfrm>
          <a:off x="1022790" y="3634"/>
          <a:ext cx="3675778" cy="278341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0CD921-2C0D-4FC7-A94A-59F6FBC4CE27}">
      <dsp:nvSpPr>
        <dsp:cNvPr id="0" name=""/>
        <dsp:cNvSpPr/>
      </dsp:nvSpPr>
      <dsp:spPr>
        <a:xfrm>
          <a:off x="1142221" y="3016542"/>
          <a:ext cx="3612233" cy="585724"/>
        </a:xfrm>
        <a:prstGeom prst="wedgeRectCallout">
          <a:avLst>
            <a:gd name="adj1" fmla="val 20250"/>
            <a:gd name="adj2" fmla="val -607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solidFill>
                <a:schemeClr val="tx1"/>
              </a:solidFill>
            </a:rPr>
            <a:t>Regulador</a:t>
          </a:r>
          <a:r>
            <a:rPr lang="en-US" sz="2800" kern="1200" dirty="0" smtClean="0">
              <a:solidFill>
                <a:schemeClr val="tx1"/>
              </a:solidFill>
            </a:rPr>
            <a:t> de </a:t>
          </a:r>
          <a:r>
            <a:rPr lang="en-US" sz="2800" kern="1200" dirty="0" err="1" smtClean="0">
              <a:solidFill>
                <a:schemeClr val="tx1"/>
              </a:solidFill>
            </a:rPr>
            <a:t>Voltaje</a:t>
          </a:r>
          <a:endParaRPr lang="es-ES" sz="2800" kern="1200" dirty="0">
            <a:solidFill>
              <a:schemeClr val="tx1"/>
            </a:solidFill>
          </a:endParaRPr>
        </a:p>
      </dsp:txBody>
      <dsp:txXfrm>
        <a:off x="1142221" y="3016542"/>
        <a:ext cx="3612233" cy="585724"/>
      </dsp:txXfrm>
    </dsp:sp>
    <dsp:sp modelId="{CCF5F5FB-6978-4C37-BB55-D1789C834914}">
      <dsp:nvSpPr>
        <dsp:cNvPr id="0" name=""/>
        <dsp:cNvSpPr/>
      </dsp:nvSpPr>
      <dsp:spPr>
        <a:xfrm>
          <a:off x="5720248" y="263043"/>
          <a:ext cx="4045507" cy="2409693"/>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FE1053-B32E-439C-B8E9-1716CDCC2A28}">
      <dsp:nvSpPr>
        <dsp:cNvPr id="0" name=""/>
        <dsp:cNvSpPr/>
      </dsp:nvSpPr>
      <dsp:spPr>
        <a:xfrm>
          <a:off x="6020093" y="2909328"/>
          <a:ext cx="3615217" cy="795232"/>
        </a:xfrm>
        <a:prstGeom prst="wedgeRectCallout">
          <a:avLst>
            <a:gd name="adj1" fmla="val 20250"/>
            <a:gd name="adj2" fmla="val -607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solidFill>
                <a:schemeClr val="tx1"/>
              </a:solidFill>
            </a:rPr>
            <a:t>Convertidores</a:t>
          </a:r>
          <a:r>
            <a:rPr lang="en-US" sz="2800" kern="1200" dirty="0" smtClean="0">
              <a:solidFill>
                <a:schemeClr val="tx1"/>
              </a:solidFill>
            </a:rPr>
            <a:t> </a:t>
          </a:r>
          <a:r>
            <a:rPr lang="en-US" sz="2800" kern="1200" dirty="0" err="1" smtClean="0">
              <a:solidFill>
                <a:schemeClr val="tx1"/>
              </a:solidFill>
            </a:rPr>
            <a:t>aislador</a:t>
          </a:r>
          <a:r>
            <a:rPr lang="en-US" sz="2800" kern="1200" dirty="0" smtClean="0">
              <a:solidFill>
                <a:schemeClr val="tx1"/>
              </a:solidFill>
            </a:rPr>
            <a:t> CC/CC 75W</a:t>
          </a:r>
          <a:endParaRPr lang="es-ES" sz="2800" kern="1200" dirty="0">
            <a:solidFill>
              <a:schemeClr val="tx1"/>
            </a:solidFill>
          </a:endParaRPr>
        </a:p>
      </dsp:txBody>
      <dsp:txXfrm>
        <a:off x="6020093" y="2909328"/>
        <a:ext cx="3615217" cy="7952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171A1-EC6B-44BE-865B-AD34958B04B5}" type="datetimeFigureOut">
              <a:rPr lang="es-EC" smtClean="0"/>
              <a:t>20/10/2015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DE8D0-78E4-49CC-80B4-3A2FABF951A6}" type="slidenum">
              <a:rPr lang="es-EC" smtClean="0"/>
              <a:t>‹Nº›</a:t>
            </a:fld>
            <a:endParaRPr lang="es-EC"/>
          </a:p>
        </p:txBody>
      </p:sp>
    </p:spTree>
    <p:extLst>
      <p:ext uri="{BB962C8B-B14F-4D97-AF65-F5344CB8AC3E}">
        <p14:creationId xmlns:p14="http://schemas.microsoft.com/office/powerpoint/2010/main" val="119958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Consigna del Laboratorio repotenciar la mayor cantidad de maquinaria.</a:t>
            </a:r>
            <a:r>
              <a:rPr lang="es-ES" baseline="0" dirty="0" smtClean="0"/>
              <a:t> </a:t>
            </a:r>
            <a:endParaRPr lang="es-ES"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5</a:t>
            </a:fld>
            <a:endParaRPr lang="es-EC"/>
          </a:p>
        </p:txBody>
      </p:sp>
    </p:spTree>
    <p:extLst>
      <p:ext uri="{BB962C8B-B14F-4D97-AF65-F5344CB8AC3E}">
        <p14:creationId xmlns:p14="http://schemas.microsoft.com/office/powerpoint/2010/main" val="301005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Fundición gris perlítica que puede ser G300, G3500 Y G400 según la norma ASTM A159</a:t>
            </a:r>
            <a:endParaRPr lang="es-ES"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10</a:t>
            </a:fld>
            <a:endParaRPr lang="es-EC"/>
          </a:p>
        </p:txBody>
      </p:sp>
    </p:spTree>
    <p:extLst>
      <p:ext uri="{BB962C8B-B14F-4D97-AF65-F5344CB8AC3E}">
        <p14:creationId xmlns:p14="http://schemas.microsoft.com/office/powerpoint/2010/main" val="208078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23</a:t>
            </a:fld>
            <a:endParaRPr lang="es-EC"/>
          </a:p>
        </p:txBody>
      </p:sp>
    </p:spTree>
    <p:extLst>
      <p:ext uri="{BB962C8B-B14F-4D97-AF65-F5344CB8AC3E}">
        <p14:creationId xmlns:p14="http://schemas.microsoft.com/office/powerpoint/2010/main" val="2694952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SPE">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rot="16200000" flipV="1">
            <a:off x="-222526" y="834359"/>
            <a:ext cx="6250054" cy="5197159"/>
          </a:xfrm>
          <a:prstGeom prst="rect">
            <a:avLst/>
          </a:prstGeom>
        </p:spPr>
      </p:pic>
      <p:sp>
        <p:nvSpPr>
          <p:cNvPr id="4" name="Rectángulo 3"/>
          <p:cNvSpPr/>
          <p:nvPr/>
        </p:nvSpPr>
        <p:spPr>
          <a:xfrm rot="16200000" flipV="1">
            <a:off x="-2745031" y="3397237"/>
            <a:ext cx="6250052" cy="71403"/>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5" name="Rectángulo 4"/>
          <p:cNvSpPr/>
          <p:nvPr/>
        </p:nvSpPr>
        <p:spPr>
          <a:xfrm rot="16200000" flipV="1">
            <a:off x="-2847599" y="3387284"/>
            <a:ext cx="6250053" cy="91304"/>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6" name="Imagen 5"/>
          <p:cNvPicPr>
            <a:picLocks noChangeAspect="1"/>
          </p:cNvPicPr>
          <p:nvPr/>
        </p:nvPicPr>
        <p:blipFill>
          <a:blip r:embed="rId3"/>
          <a:stretch>
            <a:fillRect/>
          </a:stretch>
        </p:blipFill>
        <p:spPr>
          <a:xfrm>
            <a:off x="2902501" y="216131"/>
            <a:ext cx="7016331" cy="2186023"/>
          </a:xfrm>
          <a:prstGeom prst="rect">
            <a:avLst/>
          </a:prstGeom>
        </p:spPr>
      </p:pic>
    </p:spTree>
    <p:extLst>
      <p:ext uri="{BB962C8B-B14F-4D97-AF65-F5344CB8AC3E}">
        <p14:creationId xmlns:p14="http://schemas.microsoft.com/office/powerpoint/2010/main" val="31317212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0701869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8F975F3D-24F8-4899-A9B9-76DD80FEB0A7}" type="datetimeFigureOut">
              <a:rPr lang="es-ES" smtClean="0"/>
              <a:t>20/10/2015</a:t>
            </a:fld>
            <a:endParaRPr lang="es-ES"/>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E560EF52-A8B9-4598-A77E-5B4E1C95286E}" type="slidenum">
              <a:rPr lang="es-ES" smtClean="0"/>
              <a:t>‹Nº›</a:t>
            </a:fld>
            <a:endParaRPr lang="es-ES"/>
          </a:p>
        </p:txBody>
      </p:sp>
    </p:spTree>
    <p:extLst>
      <p:ext uri="{BB962C8B-B14F-4D97-AF65-F5344CB8AC3E}">
        <p14:creationId xmlns:p14="http://schemas.microsoft.com/office/powerpoint/2010/main" val="145630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8F975F3D-24F8-4899-A9B9-76DD80FEB0A7}" type="datetimeFigureOut">
              <a:rPr lang="es-ES" smtClean="0"/>
              <a:t>20/10/2015</a:t>
            </a:fld>
            <a:endParaRPr lang="es-ES"/>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E560EF52-A8B9-4598-A77E-5B4E1C95286E}" type="slidenum">
              <a:rPr lang="es-ES" smtClean="0"/>
              <a:t>‹Nº›</a:t>
            </a:fld>
            <a:endParaRPr lang="es-ES"/>
          </a:p>
        </p:txBody>
      </p:sp>
    </p:spTree>
    <p:extLst>
      <p:ext uri="{BB962C8B-B14F-4D97-AF65-F5344CB8AC3E}">
        <p14:creationId xmlns:p14="http://schemas.microsoft.com/office/powerpoint/2010/main" val="4260432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352169684"/>
      </p:ext>
    </p:extLst>
  </p:cSld>
  <p:clrMap bg1="lt1" tx1="dk1" bg2="lt2" tx2="dk2" accent1="accent1" accent2="accent2" accent3="accent3" accent4="accent4" accent5="accent5" accent6="accent6" hlink="hlink" folHlink="folHlink"/>
  <p:sldLayoutIdLst>
    <p:sldLayoutId id="2147483769" r:id="rId1"/>
    <p:sldLayoutId id="2147483768" r:id="rId2"/>
    <p:sldLayoutId id="2147483770" r:id="rId3"/>
    <p:sldLayoutId id="2147483771" r:id="rId4"/>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569494" y="2886082"/>
            <a:ext cx="9808748" cy="1569660"/>
          </a:xfrm>
          <a:prstGeom prst="rect">
            <a:avLst/>
          </a:prstGeom>
        </p:spPr>
        <p:txBody>
          <a:bodyPr wrap="square">
            <a:spAutoFit/>
          </a:bodyPr>
          <a:lstStyle/>
          <a:p>
            <a:pPr algn="ctr"/>
            <a:r>
              <a:rPr lang="en-US" sz="2400" b="1" dirty="0" smtClean="0"/>
              <a:t>“</a:t>
            </a:r>
            <a:r>
              <a:rPr lang="es-EC" sz="2400" b="1" dirty="0"/>
              <a:t>DISEÑO Y CONSTRUCCIÓN DE UN  MÓDULO ACADÉMICO DE INTERACCIÓN HOMBRE – MÁQUINA PARA LA REHABILITACIÓN DE  LA CIZALLA EDWARDS TRUECUT 3.25 mm MODELO 600</a:t>
            </a:r>
            <a:r>
              <a:rPr lang="en-US" sz="2400" b="1" dirty="0" smtClean="0"/>
              <a:t>”</a:t>
            </a:r>
            <a:endParaRPr lang="en-US" sz="2400" b="1" dirty="0"/>
          </a:p>
        </p:txBody>
      </p:sp>
      <p:sp>
        <p:nvSpPr>
          <p:cNvPr id="9" name="Rectángulo 8"/>
          <p:cNvSpPr/>
          <p:nvPr/>
        </p:nvSpPr>
        <p:spPr>
          <a:xfrm>
            <a:off x="3696483" y="5709966"/>
            <a:ext cx="6096000" cy="1087477"/>
          </a:xfrm>
          <a:prstGeom prst="rect">
            <a:avLst/>
          </a:prstGeom>
        </p:spPr>
        <p:txBody>
          <a:bodyPr>
            <a:spAutoFit/>
          </a:bodyPr>
          <a:lstStyle/>
          <a:p>
            <a:pPr algn="ctr">
              <a:lnSpc>
                <a:spcPct val="150000"/>
              </a:lnSpc>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SANGOLQUÍ, </a:t>
            </a:r>
            <a:r>
              <a:rPr lang="es-EC" b="1" dirty="0" smtClean="0">
                <a:latin typeface="Times New Roman" panose="02020603050405020304" pitchFamily="18" charset="0"/>
                <a:ea typeface="Calibri" panose="020F0502020204030204" pitchFamily="34" charset="0"/>
              </a:rPr>
              <a:t>OCTUBRE 2015</a:t>
            </a:r>
            <a:endParaRPr lang="es-EC" dirty="0">
              <a:latin typeface="Times New Roman" panose="02020603050405020304" pitchFamily="18" charset="0"/>
              <a:ea typeface="Calibri" panose="020F0502020204030204" pitchFamily="34" charset="0"/>
            </a:endParaRPr>
          </a:p>
          <a:p>
            <a:r>
              <a:rPr lang="es-EC" b="1" dirty="0">
                <a:latin typeface="Times New Roman" panose="02020603050405020304" pitchFamily="18" charset="0"/>
                <a:ea typeface="Calibri" panose="020F0502020204030204" pitchFamily="34" charset="0"/>
              </a:rPr>
              <a:t/>
            </a:r>
            <a:br>
              <a:rPr lang="es-EC" b="1" dirty="0">
                <a:latin typeface="Times New Roman" panose="02020603050405020304" pitchFamily="18" charset="0"/>
                <a:ea typeface="Calibri" panose="020F0502020204030204" pitchFamily="34" charset="0"/>
              </a:rPr>
            </a:br>
            <a:endParaRPr lang="es-EC" dirty="0"/>
          </a:p>
        </p:txBody>
      </p:sp>
      <p:pic>
        <p:nvPicPr>
          <p:cNvPr id="5" name="Imagen 4" descr="C:\Users\GIOANRIGUT\Desktop\TESIS\Imagenes\Imagenes\Isometria.JPG"/>
          <p:cNvPicPr/>
          <p:nvPr/>
        </p:nvPicPr>
        <p:blipFill rotWithShape="1">
          <a:blip r:embed="rId2">
            <a:extLst>
              <a:ext uri="{28A0092B-C50C-407E-A947-70E740481C1C}">
                <a14:useLocalDpi xmlns:a14="http://schemas.microsoft.com/office/drawing/2010/main" val="0"/>
              </a:ext>
            </a:extLst>
          </a:blip>
          <a:srcRect l="39150" t="17660" r="25503" b="11720"/>
          <a:stretch/>
        </p:blipFill>
        <p:spPr bwMode="auto">
          <a:xfrm>
            <a:off x="9070382" y="4206643"/>
            <a:ext cx="3005455" cy="2590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0344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57646"/>
            <a:ext cx="490422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Estructura de la Cizalla</a:t>
            </a:r>
            <a:endParaRPr lang="es-EC" sz="36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1120371" y="1174759"/>
            <a:ext cx="1950206" cy="646331"/>
          </a:xfrm>
          <a:prstGeom prst="rect">
            <a:avLst/>
          </a:prstGeom>
          <a:noFill/>
        </p:spPr>
        <p:txBody>
          <a:bodyPr wrap="square" rtlCol="0">
            <a:spAutoFit/>
          </a:bodyPr>
          <a:lstStyle/>
          <a:p>
            <a:r>
              <a:rPr lang="es-EC" sz="3600" b="1" dirty="0" smtClean="0"/>
              <a:t>Bancada</a:t>
            </a:r>
            <a:endParaRPr lang="es-EC" sz="3600" b="1" dirty="0">
              <a:latin typeface="Times New Roman" panose="02020603050405020304" pitchFamily="18" charset="0"/>
              <a:cs typeface="Times New Roman" panose="02020603050405020304" pitchFamily="18" charset="0"/>
            </a:endParaRPr>
          </a:p>
        </p:txBody>
      </p:sp>
      <p:pic>
        <p:nvPicPr>
          <p:cNvPr id="6" name="Imagen 5" descr="C:\Users\GIOANRIGUT\Desktop\TESIS\imágenes marco teórico\11778972_694503993989184_927697274_o.jpg"/>
          <p:cNvPicPr/>
          <p:nvPr/>
        </p:nvPicPr>
        <p:blipFill rotWithShape="1">
          <a:blip r:embed="rId3" cstate="print">
            <a:extLst>
              <a:ext uri="{28A0092B-C50C-407E-A947-70E740481C1C}">
                <a14:useLocalDpi xmlns:a14="http://schemas.microsoft.com/office/drawing/2010/main" val="0"/>
              </a:ext>
            </a:extLst>
          </a:blip>
          <a:srcRect l="40527" t="10158" r="20246" b="11091"/>
          <a:stretch/>
        </p:blipFill>
        <p:spPr bwMode="auto">
          <a:xfrm>
            <a:off x="1026543" y="1919347"/>
            <a:ext cx="2137863" cy="1936661"/>
          </a:xfrm>
          <a:prstGeom prst="rect">
            <a:avLst/>
          </a:prstGeom>
          <a:noFill/>
          <a:ln>
            <a:noFill/>
          </a:ln>
          <a:extLst>
            <a:ext uri="{53640926-AAD7-44D8-BBD7-CCE9431645EC}">
              <a14:shadowObscured xmlns:a14="http://schemas.microsoft.com/office/drawing/2010/main"/>
            </a:ext>
          </a:extLst>
        </p:spPr>
      </p:pic>
      <p:sp>
        <p:nvSpPr>
          <p:cNvPr id="7" name="CuadroTexto 6"/>
          <p:cNvSpPr txBox="1"/>
          <p:nvPr/>
        </p:nvSpPr>
        <p:spPr>
          <a:xfrm>
            <a:off x="3666197" y="1194367"/>
            <a:ext cx="1950206" cy="646331"/>
          </a:xfrm>
          <a:prstGeom prst="rect">
            <a:avLst/>
          </a:prstGeom>
          <a:noFill/>
        </p:spPr>
        <p:txBody>
          <a:bodyPr wrap="square" rtlCol="0">
            <a:spAutoFit/>
          </a:bodyPr>
          <a:lstStyle/>
          <a:p>
            <a:r>
              <a:rPr lang="es-EC" sz="3600" b="1" dirty="0"/>
              <a:t>Bastidor</a:t>
            </a:r>
            <a:endParaRPr lang="es-EC" sz="3600" b="1" dirty="0">
              <a:latin typeface="Times New Roman" panose="02020603050405020304" pitchFamily="18" charset="0"/>
              <a:cs typeface="Times New Roman" panose="02020603050405020304" pitchFamily="18" charset="0"/>
            </a:endParaRPr>
          </a:p>
        </p:txBody>
      </p:sp>
      <p:pic>
        <p:nvPicPr>
          <p:cNvPr id="8" name="Imagen 7"/>
          <p:cNvPicPr/>
          <p:nvPr/>
        </p:nvPicPr>
        <p:blipFill rotWithShape="1">
          <a:blip r:embed="rId4"/>
          <a:srcRect r="3448"/>
          <a:stretch/>
        </p:blipFill>
        <p:spPr bwMode="auto">
          <a:xfrm>
            <a:off x="3985404" y="1915002"/>
            <a:ext cx="1311793" cy="1941005"/>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a:srcRect t="3704"/>
          <a:stretch/>
        </p:blipFill>
        <p:spPr bwMode="auto">
          <a:xfrm>
            <a:off x="6231995" y="1821090"/>
            <a:ext cx="4933950" cy="2228850"/>
          </a:xfrm>
          <a:prstGeom prst="rect">
            <a:avLst/>
          </a:prstGeom>
          <a:ln>
            <a:noFill/>
          </a:ln>
          <a:extLst>
            <a:ext uri="{53640926-AAD7-44D8-BBD7-CCE9431645EC}">
              <a14:shadowObscured xmlns:a14="http://schemas.microsoft.com/office/drawing/2010/main"/>
            </a:ext>
          </a:extLst>
        </p:spPr>
      </p:pic>
      <p:sp>
        <p:nvSpPr>
          <p:cNvPr id="10" name="CuadroTexto 9"/>
          <p:cNvSpPr txBox="1"/>
          <p:nvPr/>
        </p:nvSpPr>
        <p:spPr>
          <a:xfrm>
            <a:off x="6231995" y="1174759"/>
            <a:ext cx="5413665" cy="646331"/>
          </a:xfrm>
          <a:prstGeom prst="rect">
            <a:avLst/>
          </a:prstGeom>
          <a:noFill/>
        </p:spPr>
        <p:txBody>
          <a:bodyPr wrap="square" rtlCol="0">
            <a:spAutoFit/>
          </a:bodyPr>
          <a:lstStyle/>
          <a:p>
            <a:r>
              <a:rPr lang="es-EC" sz="3600" b="1" dirty="0" smtClean="0"/>
              <a:t>Mesa y otros componentes</a:t>
            </a:r>
            <a:endParaRPr lang="es-EC" sz="3600" b="1" dirty="0">
              <a:latin typeface="Times New Roman" panose="02020603050405020304" pitchFamily="18" charset="0"/>
              <a:cs typeface="Times New Roman" panose="02020603050405020304" pitchFamily="18" charset="0"/>
            </a:endParaRPr>
          </a:p>
        </p:txBody>
      </p:sp>
      <p:pic>
        <p:nvPicPr>
          <p:cNvPr id="11" name="Imagen 10"/>
          <p:cNvPicPr/>
          <p:nvPr/>
        </p:nvPicPr>
        <p:blipFill>
          <a:blip r:embed="rId6"/>
          <a:stretch>
            <a:fillRect/>
          </a:stretch>
        </p:blipFill>
        <p:spPr>
          <a:xfrm>
            <a:off x="1957558" y="4136205"/>
            <a:ext cx="4810125" cy="2533650"/>
          </a:xfrm>
          <a:prstGeom prst="rect">
            <a:avLst/>
          </a:prstGeom>
        </p:spPr>
      </p:pic>
      <p:pic>
        <p:nvPicPr>
          <p:cNvPr id="12" name="Imagen 11"/>
          <p:cNvPicPr/>
          <p:nvPr/>
        </p:nvPicPr>
        <p:blipFill>
          <a:blip r:embed="rId7"/>
          <a:stretch>
            <a:fillRect/>
          </a:stretch>
        </p:blipFill>
        <p:spPr>
          <a:xfrm>
            <a:off x="6848518" y="4084135"/>
            <a:ext cx="5220335" cy="2637790"/>
          </a:xfrm>
          <a:prstGeom prst="rect">
            <a:avLst/>
          </a:prstGeom>
        </p:spPr>
      </p:pic>
      <p:sp>
        <p:nvSpPr>
          <p:cNvPr id="2" name="Rectángulo 1"/>
          <p:cNvSpPr/>
          <p:nvPr/>
        </p:nvSpPr>
        <p:spPr>
          <a:xfrm>
            <a:off x="836893" y="3856007"/>
            <a:ext cx="2160495" cy="954107"/>
          </a:xfrm>
          <a:prstGeom prst="rect">
            <a:avLst/>
          </a:prstGeom>
        </p:spPr>
        <p:txBody>
          <a:bodyPr wrap="square">
            <a:spAutoFit/>
          </a:bodyPr>
          <a:lstStyle/>
          <a:p>
            <a:pPr algn="just"/>
            <a:r>
              <a:rPr lang="es-ES" sz="1400" dirty="0"/>
              <a:t>Fundición gris perlítica que puede ser G300, G3500 </a:t>
            </a:r>
            <a:r>
              <a:rPr lang="es-ES" sz="1400" dirty="0" smtClean="0"/>
              <a:t>y </a:t>
            </a:r>
            <a:r>
              <a:rPr lang="es-ES" sz="1400" dirty="0"/>
              <a:t>G400 según la norma ASTM A159</a:t>
            </a:r>
          </a:p>
        </p:txBody>
      </p:sp>
    </p:spTree>
    <p:extLst>
      <p:ext uri="{BB962C8B-B14F-4D97-AF65-F5344CB8AC3E}">
        <p14:creationId xmlns:p14="http://schemas.microsoft.com/office/powerpoint/2010/main" val="3072737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Estructura de la Cizalla</a:t>
            </a:r>
            <a:endParaRPr lang="es-EC" sz="3600"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3915330" y="1083719"/>
            <a:ext cx="6289720" cy="646331"/>
          </a:xfrm>
          <a:prstGeom prst="rect">
            <a:avLst/>
          </a:prstGeom>
          <a:noFill/>
        </p:spPr>
        <p:txBody>
          <a:bodyPr wrap="square" rtlCol="0">
            <a:spAutoFit/>
          </a:bodyPr>
          <a:lstStyle/>
          <a:p>
            <a:r>
              <a:rPr lang="es-EC" sz="3600" b="1" dirty="0"/>
              <a:t>Sistema Electro –</a:t>
            </a:r>
            <a:r>
              <a:rPr lang="es-EC" sz="3600" b="1" dirty="0" smtClean="0"/>
              <a:t>Mecánico</a:t>
            </a:r>
            <a:endParaRPr lang="es-EC" sz="3600" b="1"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1687369" y="1966978"/>
            <a:ext cx="3606904" cy="646331"/>
          </a:xfrm>
          <a:prstGeom prst="rect">
            <a:avLst/>
          </a:prstGeom>
          <a:noFill/>
        </p:spPr>
        <p:txBody>
          <a:bodyPr wrap="square" rtlCol="0">
            <a:spAutoFit/>
          </a:bodyPr>
          <a:lstStyle/>
          <a:p>
            <a:r>
              <a:rPr lang="es-EC" sz="3600" b="1" dirty="0" smtClean="0"/>
              <a:t>Motor Eléctrico</a:t>
            </a:r>
            <a:endParaRPr lang="es-EC" sz="3600" b="1" dirty="0">
              <a:latin typeface="Times New Roman" panose="02020603050405020304" pitchFamily="18" charset="0"/>
              <a:cs typeface="Times New Roman" panose="02020603050405020304" pitchFamily="18" charset="0"/>
            </a:endParaRPr>
          </a:p>
        </p:txBody>
      </p:sp>
      <p:pic>
        <p:nvPicPr>
          <p:cNvPr id="6" name="Imagen 5" descr="C:\Users\GIOANRIGUT\Desktop\TESIS\imágenes marco teórico\11768707_694506723988911_1593708593_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595" y="2910532"/>
            <a:ext cx="5220335" cy="2250440"/>
          </a:xfrm>
          <a:prstGeom prst="rect">
            <a:avLst/>
          </a:prstGeom>
          <a:noFill/>
          <a:ln>
            <a:noFill/>
          </a:ln>
        </p:spPr>
      </p:pic>
      <p:pic>
        <p:nvPicPr>
          <p:cNvPr id="7" name="Imagen 6" descr="C:\Users\GIOANRIGUT\Desktop\TESIS\imágenes marco teórico\11784036_694515407321376_223940028_o.jpg"/>
          <p:cNvPicPr/>
          <p:nvPr/>
        </p:nvPicPr>
        <p:blipFill rotWithShape="1">
          <a:blip r:embed="rId3" cstate="print">
            <a:extLst>
              <a:ext uri="{28A0092B-C50C-407E-A947-70E740481C1C}">
                <a14:useLocalDpi xmlns:a14="http://schemas.microsoft.com/office/drawing/2010/main" val="0"/>
              </a:ext>
            </a:extLst>
          </a:blip>
          <a:srcRect l="29212" t="8044" r="35758" b="16196"/>
          <a:stretch/>
        </p:blipFill>
        <p:spPr bwMode="auto">
          <a:xfrm>
            <a:off x="4986068" y="2910532"/>
            <a:ext cx="1271862" cy="1100751"/>
          </a:xfrm>
          <a:prstGeom prst="rect">
            <a:avLst/>
          </a:prstGeom>
          <a:noFill/>
          <a:ln>
            <a:noFill/>
          </a:ln>
          <a:extLst>
            <a:ext uri="{53640926-AAD7-44D8-BBD7-CCE9431645EC}">
              <a14:shadowObscured xmlns:a14="http://schemas.microsoft.com/office/drawing/2010/main"/>
            </a:ext>
          </a:extLst>
        </p:spPr>
      </p:pic>
      <p:pic>
        <p:nvPicPr>
          <p:cNvPr id="8" name="Imagen 7" descr="C:\Users\GIOANRIGUT\Desktop\TESIS\imágenes marco teórico\11760573_694515227321394_2044472713_o.jpg"/>
          <p:cNvPicPr/>
          <p:nvPr/>
        </p:nvPicPr>
        <p:blipFill rotWithShape="1">
          <a:blip r:embed="rId4">
            <a:extLst>
              <a:ext uri="{28A0092B-C50C-407E-A947-70E740481C1C}">
                <a14:useLocalDpi xmlns:a14="http://schemas.microsoft.com/office/drawing/2010/main" val="0"/>
              </a:ext>
            </a:extLst>
          </a:blip>
          <a:srcRect l="35953" r="21890"/>
          <a:stretch/>
        </p:blipFill>
        <p:spPr bwMode="auto">
          <a:xfrm>
            <a:off x="9440443" y="2720645"/>
            <a:ext cx="2524125" cy="2581275"/>
          </a:xfrm>
          <a:prstGeom prst="rect">
            <a:avLst/>
          </a:prstGeom>
          <a:noFill/>
          <a:ln>
            <a:noFill/>
          </a:ln>
          <a:extLst>
            <a:ext uri="{53640926-AAD7-44D8-BBD7-CCE9431645EC}">
              <a14:shadowObscured xmlns:a14="http://schemas.microsoft.com/office/drawing/2010/main"/>
            </a:ext>
          </a:extLst>
        </p:spPr>
      </p:pic>
      <p:pic>
        <p:nvPicPr>
          <p:cNvPr id="9" name="Imagen 8" descr="C:\Users\GIOANRIGUT\Desktop\TESIS\imágenes marco teórico\11777538_694511660655084_1766092408_o.jpg"/>
          <p:cNvPicPr/>
          <p:nvPr/>
        </p:nvPicPr>
        <p:blipFill rotWithShape="1">
          <a:blip r:embed="rId5">
            <a:extLst>
              <a:ext uri="{28A0092B-C50C-407E-A947-70E740481C1C}">
                <a14:useLocalDpi xmlns:a14="http://schemas.microsoft.com/office/drawing/2010/main" val="0"/>
              </a:ext>
            </a:extLst>
          </a:blip>
          <a:srcRect l="22082" r="34665"/>
          <a:stretch/>
        </p:blipFill>
        <p:spPr bwMode="auto">
          <a:xfrm>
            <a:off x="6615070" y="2597477"/>
            <a:ext cx="2571750" cy="2563495"/>
          </a:xfrm>
          <a:prstGeom prst="rect">
            <a:avLst/>
          </a:prstGeom>
          <a:noFill/>
          <a:ln>
            <a:noFill/>
          </a:ln>
          <a:extLst>
            <a:ext uri="{53640926-AAD7-44D8-BBD7-CCE9431645EC}">
              <a14:shadowObscured xmlns:a14="http://schemas.microsoft.com/office/drawing/2010/main"/>
            </a:ext>
          </a:extLst>
        </p:spPr>
      </p:pic>
      <p:sp>
        <p:nvSpPr>
          <p:cNvPr id="10" name="CuadroTexto 9"/>
          <p:cNvSpPr txBox="1"/>
          <p:nvPr/>
        </p:nvSpPr>
        <p:spPr>
          <a:xfrm>
            <a:off x="6545361" y="1951146"/>
            <a:ext cx="5997197"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Mecanismo Biela -Manivela</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743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7850675"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Parámetros que hacen posible un corte</a:t>
            </a:r>
            <a:endParaRPr lang="es-EC" sz="3600" b="1"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1353710" y="3352034"/>
            <a:ext cx="5414538" cy="2099198"/>
          </a:xfrm>
          <a:prstGeom prst="rect">
            <a:avLst/>
          </a:prstGeom>
        </p:spPr>
      </p:pic>
      <p:pic>
        <p:nvPicPr>
          <p:cNvPr id="5" name="Imagen 4"/>
          <p:cNvPicPr>
            <a:picLocks noChangeAspect="1"/>
          </p:cNvPicPr>
          <p:nvPr/>
        </p:nvPicPr>
        <p:blipFill>
          <a:blip r:embed="rId3"/>
          <a:stretch>
            <a:fillRect/>
          </a:stretch>
        </p:blipFill>
        <p:spPr>
          <a:xfrm>
            <a:off x="6756107" y="3533763"/>
            <a:ext cx="5098282" cy="1735740"/>
          </a:xfrm>
          <a:prstGeom prst="rect">
            <a:avLst/>
          </a:prstGeom>
        </p:spPr>
      </p:pic>
      <p:sp>
        <p:nvSpPr>
          <p:cNvPr id="6" name="CuadroTexto 5"/>
          <p:cNvSpPr txBox="1"/>
          <p:nvPr/>
        </p:nvSpPr>
        <p:spPr>
          <a:xfrm>
            <a:off x="1872365" y="1527841"/>
            <a:ext cx="4352946" cy="1200329"/>
          </a:xfrm>
          <a:prstGeom prst="rect">
            <a:avLst/>
          </a:prstGeom>
          <a:noFill/>
        </p:spPr>
        <p:txBody>
          <a:bodyPr wrap="square" rtlCol="0">
            <a:spAutoFit/>
          </a:bodyPr>
          <a:lstStyle/>
          <a:p>
            <a:pPr algn="ctr"/>
            <a:r>
              <a:rPr lang="es-EC" sz="3600" b="1" dirty="0" smtClean="0"/>
              <a:t>Cizallas de Cuchillas Paralelas</a:t>
            </a:r>
            <a:endParaRPr lang="es-EC" sz="3600" b="1" dirty="0">
              <a:latin typeface="Times New Roman" panose="02020603050405020304" pitchFamily="18" charset="0"/>
              <a:cs typeface="Times New Roman" panose="02020603050405020304" pitchFamily="18" charset="0"/>
            </a:endParaRPr>
          </a:p>
        </p:txBody>
      </p:sp>
      <p:sp>
        <p:nvSpPr>
          <p:cNvPr id="7" name="CuadroTexto 6"/>
          <p:cNvSpPr txBox="1"/>
          <p:nvPr/>
        </p:nvSpPr>
        <p:spPr>
          <a:xfrm>
            <a:off x="7128775" y="1572538"/>
            <a:ext cx="4352946" cy="1200329"/>
          </a:xfrm>
          <a:prstGeom prst="rect">
            <a:avLst/>
          </a:prstGeom>
          <a:noFill/>
        </p:spPr>
        <p:txBody>
          <a:bodyPr wrap="square" rtlCol="0">
            <a:spAutoFit/>
          </a:bodyPr>
          <a:lstStyle/>
          <a:p>
            <a:pPr algn="ctr"/>
            <a:r>
              <a:rPr lang="es-EC" sz="3600" b="1" dirty="0" smtClean="0"/>
              <a:t>Cizallas de Cuchillas Inclinadas</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29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15205"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Corte por cizallado</a:t>
            </a:r>
            <a:endParaRPr lang="es-EC" sz="3600" b="1" dirty="0">
              <a:latin typeface="Times New Roman" panose="02020603050405020304" pitchFamily="18" charset="0"/>
              <a:cs typeface="Times New Roman" panose="02020603050405020304" pitchFamily="18" charset="0"/>
            </a:endParaRPr>
          </a:p>
        </p:txBody>
      </p:sp>
      <p:pic>
        <p:nvPicPr>
          <p:cNvPr id="3" name="Imagen 2"/>
          <p:cNvPicPr/>
          <p:nvPr/>
        </p:nvPicPr>
        <p:blipFill rotWithShape="1">
          <a:blip r:embed="rId2"/>
          <a:srcRect r="1843"/>
          <a:stretch/>
        </p:blipFill>
        <p:spPr bwMode="auto">
          <a:xfrm>
            <a:off x="2373923" y="1123948"/>
            <a:ext cx="6565339" cy="54439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3021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6168524"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Cálculo de Fuerza de Corte</a:t>
            </a:r>
            <a:endParaRPr lang="es-EC" sz="3600" b="1" dirty="0">
              <a:latin typeface="Times New Roman" panose="02020603050405020304" pitchFamily="18" charset="0"/>
              <a:cs typeface="Times New Roman" panose="02020603050405020304" pitchFamily="18" charset="0"/>
            </a:endParaRPr>
          </a:p>
        </p:txBody>
      </p:sp>
      <p:pic>
        <p:nvPicPr>
          <p:cNvPr id="3" name="Imagen 2"/>
          <p:cNvPicPr/>
          <p:nvPr/>
        </p:nvPicPr>
        <p:blipFill rotWithShape="1">
          <a:blip r:embed="rId2"/>
          <a:srcRect t="5647"/>
          <a:stretch/>
        </p:blipFill>
        <p:spPr bwMode="auto">
          <a:xfrm>
            <a:off x="993818" y="1968281"/>
            <a:ext cx="4856480" cy="1877060"/>
          </a:xfrm>
          <a:prstGeom prst="rect">
            <a:avLst/>
          </a:prstGeom>
          <a:ln>
            <a:noFill/>
          </a:ln>
          <a:extLst>
            <a:ext uri="{53640926-AAD7-44D8-BBD7-CCE9431645EC}">
              <a14:shadowObscured xmlns:a14="http://schemas.microsoft.com/office/drawing/2010/main"/>
            </a:ext>
          </a:extLst>
        </p:spPr>
      </p:pic>
      <p:pic>
        <p:nvPicPr>
          <p:cNvPr id="4" name="Imagen 3"/>
          <p:cNvPicPr/>
          <p:nvPr/>
        </p:nvPicPr>
        <p:blipFill>
          <a:blip r:embed="rId3"/>
          <a:stretch>
            <a:fillRect/>
          </a:stretch>
        </p:blipFill>
        <p:spPr>
          <a:xfrm>
            <a:off x="6740470" y="1910086"/>
            <a:ext cx="4864735" cy="2009775"/>
          </a:xfrm>
          <a:prstGeom prst="rect">
            <a:avLst/>
          </a:prstGeom>
        </p:spPr>
      </p:pic>
      <p:sp>
        <p:nvSpPr>
          <p:cNvPr id="5" name="CuadroTexto 4"/>
          <p:cNvSpPr txBox="1"/>
          <p:nvPr/>
        </p:nvSpPr>
        <p:spPr>
          <a:xfrm>
            <a:off x="1245585" y="1211314"/>
            <a:ext cx="4352946" cy="461665"/>
          </a:xfrm>
          <a:prstGeom prst="rect">
            <a:avLst/>
          </a:prstGeom>
          <a:noFill/>
        </p:spPr>
        <p:txBody>
          <a:bodyPr wrap="square" rtlCol="0">
            <a:spAutoFit/>
          </a:bodyPr>
          <a:lstStyle/>
          <a:p>
            <a:pPr algn="ctr"/>
            <a:r>
              <a:rPr lang="es-EC" sz="2400" b="1" dirty="0" smtClean="0"/>
              <a:t>Cizallas de Cuchillas Paralelas</a:t>
            </a:r>
            <a:endParaRPr lang="es-EC" sz="2400" b="1"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6996365" y="1211314"/>
            <a:ext cx="4352946" cy="461665"/>
          </a:xfrm>
          <a:prstGeom prst="rect">
            <a:avLst/>
          </a:prstGeom>
          <a:noFill/>
        </p:spPr>
        <p:txBody>
          <a:bodyPr wrap="square" rtlCol="0">
            <a:spAutoFit/>
          </a:bodyPr>
          <a:lstStyle/>
          <a:p>
            <a:pPr algn="ctr"/>
            <a:r>
              <a:rPr lang="es-EC" sz="2400" b="1" dirty="0" smtClean="0"/>
              <a:t>Cizallas de Cuchillas Inclinadas</a:t>
            </a:r>
            <a:endParaRPr lang="es-EC" sz="24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ángulo 6"/>
              <p:cNvSpPr/>
              <p:nvPr/>
            </p:nvSpPr>
            <p:spPr>
              <a:xfrm>
                <a:off x="1245585" y="3988242"/>
                <a:ext cx="3372082"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s-ES" sz="1600" b="1" i="1" smtClean="0">
                              <a:latin typeface="Cambria Math" panose="02040503050406030204" pitchFamily="18" charset="0"/>
                            </a:rPr>
                          </m:ctrlPr>
                        </m:sSubPr>
                        <m:e>
                          <m:r>
                            <a:rPr lang="es-EC" sz="1600" b="1" i="1">
                              <a:latin typeface="Cambria Math" panose="02040503050406030204" pitchFamily="18" charset="0"/>
                            </a:rPr>
                            <m:t>𝑭</m:t>
                          </m:r>
                        </m:e>
                        <m:sub>
                          <m:r>
                            <a:rPr lang="es-EC" sz="1600" b="1" i="1">
                              <a:latin typeface="Cambria Math" panose="02040503050406030204" pitchFamily="18" charset="0"/>
                            </a:rPr>
                            <m:t>𝑯</m:t>
                          </m:r>
                        </m:sub>
                      </m:sSub>
                      <m:r>
                        <a:rPr lang="es-EC" sz="1600" b="1" i="1">
                          <a:latin typeface="Cambria Math" panose="02040503050406030204" pitchFamily="18" charset="0"/>
                        </a:rPr>
                        <m:t>=</m:t>
                      </m:r>
                      <m:sSub>
                        <m:sSubPr>
                          <m:ctrlPr>
                            <a:rPr lang="es-ES" sz="1600" b="1" i="1">
                              <a:latin typeface="Cambria Math" panose="02040503050406030204" pitchFamily="18" charset="0"/>
                            </a:rPr>
                          </m:ctrlPr>
                        </m:sSubPr>
                        <m:e>
                          <m:r>
                            <a:rPr lang="es-EC" sz="1600" b="1" i="1">
                              <a:latin typeface="Cambria Math" panose="02040503050406030204" pitchFamily="18" charset="0"/>
                            </a:rPr>
                            <m:t>𝝉</m:t>
                          </m:r>
                        </m:e>
                        <m:sub>
                          <m:r>
                            <a:rPr lang="es-EC" sz="1600" b="1" i="1">
                              <a:latin typeface="Cambria Math" panose="02040503050406030204" pitchFamily="18" charset="0"/>
                            </a:rPr>
                            <m:t>𝑩</m:t>
                          </m:r>
                        </m:sub>
                      </m:sSub>
                      <m:r>
                        <a:rPr lang="es-EC" sz="1600" b="1" i="1">
                          <a:latin typeface="Cambria Math" panose="02040503050406030204" pitchFamily="18" charset="0"/>
                        </a:rPr>
                        <m:t>∗</m:t>
                      </m:r>
                      <m:r>
                        <a:rPr lang="es-EC" sz="1600" b="1" i="1">
                          <a:latin typeface="Cambria Math" panose="02040503050406030204" pitchFamily="18" charset="0"/>
                        </a:rPr>
                        <m:t>𝑳</m:t>
                      </m:r>
                      <m:r>
                        <a:rPr lang="es-EC" sz="1600" b="1" i="1">
                          <a:latin typeface="Cambria Math" panose="02040503050406030204" pitchFamily="18" charset="0"/>
                        </a:rPr>
                        <m:t>∗</m:t>
                      </m:r>
                      <m:r>
                        <a:rPr lang="es-EC" sz="1600" b="1" i="1">
                          <a:latin typeface="Cambria Math" panose="02040503050406030204" pitchFamily="18" charset="0"/>
                        </a:rPr>
                        <m:t>𝒔</m:t>
                      </m:r>
                    </m:oMath>
                  </m:oMathPara>
                </a14:m>
                <a:endParaRPr lang="es-ES" sz="1600" b="1" dirty="0" smtClean="0">
                  <a:latin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s-ES" sz="1600" b="1" i="1">
                              <a:latin typeface="Cambria Math" panose="02040503050406030204" pitchFamily="18" charset="0"/>
                            </a:rPr>
                          </m:ctrlPr>
                        </m:sSubPr>
                        <m:e>
                          <m:r>
                            <a:rPr lang="es-EC" sz="1600" b="1" i="1">
                              <a:latin typeface="Cambria Math" panose="02040503050406030204" pitchFamily="18" charset="0"/>
                            </a:rPr>
                            <m:t>𝑭</m:t>
                          </m:r>
                        </m:e>
                        <m:sub>
                          <m:r>
                            <a:rPr lang="es-EC" sz="1600" b="1" i="1">
                              <a:latin typeface="Cambria Math" panose="02040503050406030204" pitchFamily="18" charset="0"/>
                            </a:rPr>
                            <m:t>𝑯</m:t>
                          </m:r>
                        </m:sub>
                      </m:sSub>
                      <m:r>
                        <a:rPr lang="es-EC" sz="1600" b="1" i="1">
                          <a:latin typeface="Cambria Math" panose="02040503050406030204" pitchFamily="18" charset="0"/>
                        </a:rPr>
                        <m:t>=</m:t>
                      </m:r>
                      <m:sSub>
                        <m:sSubPr>
                          <m:ctrlPr>
                            <a:rPr lang="es-ES" sz="1600" b="1" i="1">
                              <a:latin typeface="Cambria Math" panose="02040503050406030204" pitchFamily="18" charset="0"/>
                            </a:rPr>
                          </m:ctrlPr>
                        </m:sSubPr>
                        <m:e>
                          <m:r>
                            <a:rPr lang="es-EC" sz="1600" b="1" i="1">
                              <a:latin typeface="Cambria Math" panose="02040503050406030204" pitchFamily="18" charset="0"/>
                            </a:rPr>
                            <m:t>𝝉</m:t>
                          </m:r>
                        </m:e>
                        <m:sub>
                          <m:r>
                            <a:rPr lang="es-EC" sz="1600" b="1" i="1">
                              <a:latin typeface="Cambria Math" panose="02040503050406030204" pitchFamily="18" charset="0"/>
                            </a:rPr>
                            <m:t>𝑩</m:t>
                          </m:r>
                        </m:sub>
                      </m:sSub>
                      <m:r>
                        <a:rPr lang="es-EC" sz="1600" b="1" i="1">
                          <a:latin typeface="Cambria Math" panose="02040503050406030204" pitchFamily="18" charset="0"/>
                        </a:rPr>
                        <m:t>∗</m:t>
                      </m:r>
                      <m:sSub>
                        <m:sSubPr>
                          <m:ctrlPr>
                            <a:rPr lang="es-ES" sz="1600" b="1" i="1">
                              <a:latin typeface="Cambria Math" panose="02040503050406030204" pitchFamily="18" charset="0"/>
                            </a:rPr>
                          </m:ctrlPr>
                        </m:sSubPr>
                        <m:e>
                          <m:r>
                            <a:rPr lang="es-EC" sz="1600" b="1" i="1">
                              <a:latin typeface="Cambria Math" panose="02040503050406030204" pitchFamily="18" charset="0"/>
                            </a:rPr>
                            <m:t>𝑨</m:t>
                          </m:r>
                        </m:e>
                        <m:sub>
                          <m:r>
                            <a:rPr lang="es-EC" sz="1600" b="1" i="1">
                              <a:latin typeface="Cambria Math" panose="02040503050406030204" pitchFamily="18" charset="0"/>
                            </a:rPr>
                            <m:t>𝒔</m:t>
                          </m:r>
                        </m:sub>
                      </m:sSub>
                    </m:oMath>
                  </m:oMathPara>
                </a14:m>
                <a:endParaRPr lang="es-EC" sz="2400" b="1" dirty="0">
                  <a:latin typeface="Times New Roman" panose="02020603050405020304" pitchFamily="18" charset="0"/>
                  <a:ea typeface="Calibri" panose="020F0502020204030204" pitchFamily="34"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1245585" y="3988242"/>
                <a:ext cx="3372082" cy="584775"/>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245585" y="4808468"/>
                <a:ext cx="3372082" cy="1323439"/>
              </a:xfrm>
              <a:prstGeom prst="rect">
                <a:avLst/>
              </a:prstGeom>
            </p:spPr>
            <p:txBody>
              <a:bodyPr wrap="square">
                <a:spAutoFit/>
              </a:bodyPr>
              <a:lstStyle/>
              <a:p>
                <a14:m>
                  <m:oMath xmlns:m="http://schemas.openxmlformats.org/officeDocument/2006/math">
                    <m:sSub>
                      <m:sSubPr>
                        <m:ctrlPr>
                          <a:rPr lang="es-ES" sz="1600" b="1" i="1">
                            <a:latin typeface="Cambria Math" panose="02040503050406030204" pitchFamily="18" charset="0"/>
                          </a:rPr>
                        </m:ctrlPr>
                      </m:sSubPr>
                      <m:e>
                        <m:r>
                          <a:rPr lang="es-ES_tradnl" sz="1600" b="1" i="1">
                            <a:latin typeface="Cambria Math" panose="02040503050406030204" pitchFamily="18" charset="0"/>
                          </a:rPr>
                          <m:t>𝑭</m:t>
                        </m:r>
                      </m:e>
                      <m:sub>
                        <m:r>
                          <a:rPr lang="es-ES_tradnl" sz="1600" b="1" i="1">
                            <a:latin typeface="Cambria Math" panose="02040503050406030204" pitchFamily="18" charset="0"/>
                          </a:rPr>
                          <m:t>𝑯</m:t>
                        </m:r>
                      </m:sub>
                    </m:sSub>
                  </m:oMath>
                </a14:m>
                <a:r>
                  <a:rPr lang="es-ES_tradnl" sz="1600" b="1" dirty="0"/>
                  <a:t>: </a:t>
                </a:r>
                <a:r>
                  <a:rPr lang="es-ES_tradnl" sz="1600" dirty="0"/>
                  <a:t>Fuerza de corte.</a:t>
                </a:r>
                <a:endParaRPr lang="es-ES" sz="1600" dirty="0"/>
              </a:p>
              <a:p>
                <a14:m>
                  <m:oMath xmlns:m="http://schemas.openxmlformats.org/officeDocument/2006/math">
                    <m:sSub>
                      <m:sSubPr>
                        <m:ctrlPr>
                          <a:rPr lang="es-ES" sz="1600" b="1" i="1">
                            <a:latin typeface="Cambria Math" panose="02040503050406030204" pitchFamily="18" charset="0"/>
                          </a:rPr>
                        </m:ctrlPr>
                      </m:sSubPr>
                      <m:e>
                        <m:r>
                          <a:rPr lang="es-ES_tradnl" sz="1600" b="1" i="1">
                            <a:latin typeface="Cambria Math" panose="02040503050406030204" pitchFamily="18" charset="0"/>
                          </a:rPr>
                          <m:t>𝝉</m:t>
                        </m:r>
                      </m:e>
                      <m:sub>
                        <m:r>
                          <a:rPr lang="es-ES_tradnl" sz="1600" b="1" i="1">
                            <a:latin typeface="Cambria Math" panose="02040503050406030204" pitchFamily="18" charset="0"/>
                          </a:rPr>
                          <m:t>𝑩</m:t>
                        </m:r>
                      </m:sub>
                    </m:sSub>
                  </m:oMath>
                </a14:m>
                <a:r>
                  <a:rPr lang="es-ES_tradnl" sz="1600" b="1" dirty="0"/>
                  <a:t>: </a:t>
                </a:r>
                <a:r>
                  <a:rPr lang="es-ES_tradnl" sz="1600" dirty="0"/>
                  <a:t>Resistencia  a la cizalladura.</a:t>
                </a:r>
                <a:endParaRPr lang="es-ES" sz="1600" dirty="0"/>
              </a:p>
              <a:p>
                <a14:m>
                  <m:oMath xmlns:m="http://schemas.openxmlformats.org/officeDocument/2006/math">
                    <m:r>
                      <a:rPr lang="es-ES_tradnl" sz="1600" b="1" i="1">
                        <a:latin typeface="Cambria Math" panose="02040503050406030204" pitchFamily="18" charset="0"/>
                      </a:rPr>
                      <m:t>𝑳</m:t>
                    </m:r>
                  </m:oMath>
                </a14:m>
                <a:r>
                  <a:rPr lang="es-ES_tradnl" sz="1600" b="1" dirty="0"/>
                  <a:t>: </a:t>
                </a:r>
                <a:r>
                  <a:rPr lang="es-ES_tradnl" sz="1600" dirty="0"/>
                  <a:t>Longitud de cizallamiento.</a:t>
                </a:r>
                <a:endParaRPr lang="es-ES" sz="1600" dirty="0"/>
              </a:p>
              <a:p>
                <a14:m>
                  <m:oMath xmlns:m="http://schemas.openxmlformats.org/officeDocument/2006/math">
                    <m:r>
                      <a:rPr lang="es-ES_tradnl" sz="1600" b="1" i="1">
                        <a:latin typeface="Cambria Math" panose="02040503050406030204" pitchFamily="18" charset="0"/>
                      </a:rPr>
                      <m:t>𝒔</m:t>
                    </m:r>
                  </m:oMath>
                </a14:m>
                <a:r>
                  <a:rPr lang="es-ES_tradnl" sz="1600" b="1" dirty="0"/>
                  <a:t>: </a:t>
                </a:r>
                <a:r>
                  <a:rPr lang="es-ES_tradnl" sz="1600" dirty="0"/>
                  <a:t>Espesor de la plancha a </a:t>
                </a:r>
                <a:r>
                  <a:rPr lang="es-ES_tradnl" sz="1600" dirty="0" smtClean="0"/>
                  <a:t>cortar.</a:t>
                </a:r>
              </a:p>
              <a:p>
                <a14:m>
                  <m:oMath xmlns:m="http://schemas.openxmlformats.org/officeDocument/2006/math">
                    <m:sSub>
                      <m:sSubPr>
                        <m:ctrlPr>
                          <a:rPr lang="es-ES" sz="1600" b="1" i="1">
                            <a:latin typeface="Cambria Math" panose="02040503050406030204" pitchFamily="18" charset="0"/>
                          </a:rPr>
                        </m:ctrlPr>
                      </m:sSubPr>
                      <m:e>
                        <m:r>
                          <a:rPr lang="es-ES_tradnl" sz="1600" b="1" i="1">
                            <a:latin typeface="Cambria Math" panose="02040503050406030204" pitchFamily="18" charset="0"/>
                          </a:rPr>
                          <m:t>𝑨</m:t>
                        </m:r>
                      </m:e>
                      <m:sub>
                        <m:r>
                          <a:rPr lang="es-ES_tradnl" sz="1600" b="1" i="1">
                            <a:latin typeface="Cambria Math" panose="02040503050406030204" pitchFamily="18" charset="0"/>
                          </a:rPr>
                          <m:t>𝑺</m:t>
                        </m:r>
                      </m:sub>
                    </m:sSub>
                  </m:oMath>
                </a14:m>
                <a:r>
                  <a:rPr lang="es-ES_tradnl" sz="1600" b="1" dirty="0"/>
                  <a:t>: </a:t>
                </a:r>
                <a:r>
                  <a:rPr lang="es-ES_tradnl" sz="1600" dirty="0"/>
                  <a:t>Sección de cizallado</a:t>
                </a:r>
                <a:r>
                  <a:rPr lang="es-ES_tradnl" sz="1600" dirty="0" smtClean="0"/>
                  <a:t>.</a:t>
                </a:r>
                <a:endParaRPr lang="es-EC" sz="2400" dirty="0">
                  <a:latin typeface="Times New Roman" panose="02020603050405020304" pitchFamily="18" charset="0"/>
                  <a:ea typeface="Calibri" panose="020F0502020204030204" pitchFamily="34"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1245585" y="4808468"/>
                <a:ext cx="3372082" cy="1323439"/>
              </a:xfrm>
              <a:prstGeom prst="rect">
                <a:avLst/>
              </a:prstGeom>
              <a:blipFill rotWithShape="0">
                <a:blip r:embed="rId5"/>
                <a:stretch>
                  <a:fillRect t="-1382" b="-506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7486796" y="3988242"/>
                <a:ext cx="3372082" cy="63639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s-ES" sz="1600" b="1" i="1">
                              <a:latin typeface="Cambria Math" panose="02040503050406030204" pitchFamily="18" charset="0"/>
                            </a:rPr>
                          </m:ctrlPr>
                        </m:sSubPr>
                        <m:e>
                          <m:r>
                            <a:rPr lang="es-EC" sz="1600" b="1" i="1">
                              <a:latin typeface="Cambria Math" panose="02040503050406030204" pitchFamily="18" charset="0"/>
                            </a:rPr>
                            <m:t>𝑭</m:t>
                          </m:r>
                        </m:e>
                        <m:sub>
                          <m:r>
                            <a:rPr lang="es-EC" sz="1600" b="1" i="1">
                              <a:latin typeface="Cambria Math" panose="02040503050406030204" pitchFamily="18" charset="0"/>
                            </a:rPr>
                            <m:t>𝑯</m:t>
                          </m:r>
                        </m:sub>
                      </m:sSub>
                      <m:r>
                        <a:rPr lang="es-EC" sz="1600" i="1">
                          <a:latin typeface="Cambria Math" panose="02040503050406030204" pitchFamily="18" charset="0"/>
                        </a:rPr>
                        <m:t>=</m:t>
                      </m:r>
                      <m:f>
                        <m:fPr>
                          <m:ctrlPr>
                            <a:rPr lang="es-ES" sz="1600" i="1">
                              <a:latin typeface="Cambria Math" panose="02040503050406030204" pitchFamily="18" charset="0"/>
                            </a:rPr>
                          </m:ctrlPr>
                        </m:fPr>
                        <m:num>
                          <m:sSub>
                            <m:sSubPr>
                              <m:ctrlPr>
                                <a:rPr lang="es-ES" sz="1600" b="1" i="1">
                                  <a:latin typeface="Cambria Math" panose="02040503050406030204" pitchFamily="18" charset="0"/>
                                </a:rPr>
                              </m:ctrlPr>
                            </m:sSubPr>
                            <m:e>
                              <m:r>
                                <a:rPr lang="es-EC" sz="1600" b="1" i="1">
                                  <a:latin typeface="Cambria Math" panose="02040503050406030204" pitchFamily="18" charset="0"/>
                                </a:rPr>
                                <m:t>𝝉</m:t>
                              </m:r>
                            </m:e>
                            <m:sub>
                              <m:r>
                                <a:rPr lang="es-EC" sz="1600" b="1" i="1">
                                  <a:latin typeface="Cambria Math" panose="02040503050406030204" pitchFamily="18" charset="0"/>
                                </a:rPr>
                                <m:t>𝑩</m:t>
                              </m:r>
                            </m:sub>
                          </m:sSub>
                          <m:r>
                            <a:rPr lang="es-EC" sz="1600" b="1" i="1">
                              <a:latin typeface="Cambria Math" panose="02040503050406030204" pitchFamily="18" charset="0"/>
                            </a:rPr>
                            <m:t>∗</m:t>
                          </m:r>
                          <m:sSup>
                            <m:sSupPr>
                              <m:ctrlPr>
                                <a:rPr lang="es-ES" sz="1600" i="1">
                                  <a:latin typeface="Cambria Math" panose="02040503050406030204" pitchFamily="18" charset="0"/>
                                </a:rPr>
                              </m:ctrlPr>
                            </m:sSupPr>
                            <m:e>
                              <m:r>
                                <a:rPr lang="es-EC" sz="1600" b="1" i="1">
                                  <a:latin typeface="Cambria Math" panose="02040503050406030204" pitchFamily="18" charset="0"/>
                                </a:rPr>
                                <m:t>𝒔</m:t>
                              </m:r>
                            </m:e>
                            <m:sup>
                              <m:r>
                                <a:rPr lang="es-EC" sz="1600" b="1" i="1">
                                  <a:latin typeface="Cambria Math" panose="02040503050406030204" pitchFamily="18" charset="0"/>
                                </a:rPr>
                                <m:t>𝟐</m:t>
                              </m:r>
                            </m:sup>
                          </m:sSup>
                        </m:num>
                        <m:den>
                          <m:r>
                            <a:rPr lang="es-EC" sz="1600" b="1" i="1">
                              <a:latin typeface="Cambria Math" panose="02040503050406030204" pitchFamily="18" charset="0"/>
                            </a:rPr>
                            <m:t>𝟐</m:t>
                          </m:r>
                          <m:r>
                            <a:rPr lang="es-EC" sz="1600" i="1">
                              <a:latin typeface="Cambria Math" panose="02040503050406030204" pitchFamily="18" charset="0"/>
                            </a:rPr>
                            <m:t>∗</m:t>
                          </m:r>
                          <m:r>
                            <a:rPr lang="es-EC" sz="1600" b="1" i="1">
                              <a:latin typeface="Cambria Math" panose="02040503050406030204" pitchFamily="18" charset="0"/>
                            </a:rPr>
                            <m:t>𝒕𝒈</m:t>
                          </m:r>
                          <m:r>
                            <a:rPr lang="es-EC" sz="1600" i="1">
                              <a:latin typeface="Cambria Math" panose="02040503050406030204" pitchFamily="18" charset="0"/>
                            </a:rPr>
                            <m:t>(</m:t>
                          </m:r>
                          <m:r>
                            <a:rPr lang="es-EC" sz="1600" b="1" i="1">
                              <a:latin typeface="Cambria Math" panose="02040503050406030204" pitchFamily="18" charset="0"/>
                            </a:rPr>
                            <m:t>𝝋</m:t>
                          </m:r>
                          <m:r>
                            <a:rPr lang="es-EC" sz="1600" i="1">
                              <a:latin typeface="Cambria Math" panose="02040503050406030204" pitchFamily="18" charset="0"/>
                            </a:rPr>
                            <m:t>)</m:t>
                          </m:r>
                        </m:den>
                      </m:f>
                    </m:oMath>
                  </m:oMathPara>
                </a14:m>
                <a:endParaRPr lang="es-EC" sz="2400" b="1" dirty="0">
                  <a:latin typeface="Times New Roman" panose="02020603050405020304" pitchFamily="18" charset="0"/>
                  <a:ea typeface="Calibri" panose="020F0502020204030204" pitchFamily="34"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7486796" y="3988242"/>
                <a:ext cx="3372082" cy="636393"/>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333622" y="4808468"/>
                <a:ext cx="3372082" cy="1347869"/>
              </a:xfrm>
              <a:prstGeom prst="rect">
                <a:avLst/>
              </a:prstGeom>
            </p:spPr>
            <p:txBody>
              <a:bodyPr wrap="square">
                <a:spAutoFit/>
              </a:bodyPr>
              <a:lstStyle/>
              <a:p>
                <a14:m>
                  <m:oMath xmlns:m="http://schemas.openxmlformats.org/officeDocument/2006/math">
                    <m:sSub>
                      <m:sSubPr>
                        <m:ctrlPr>
                          <a:rPr lang="es-ES" sz="1600" b="1" i="1">
                            <a:latin typeface="Cambria Math" panose="02040503050406030204" pitchFamily="18" charset="0"/>
                          </a:rPr>
                        </m:ctrlPr>
                      </m:sSubPr>
                      <m:e>
                        <m:r>
                          <a:rPr lang="es-ES_tradnl" sz="1600" b="1" i="1">
                            <a:latin typeface="Cambria Math" panose="02040503050406030204" pitchFamily="18" charset="0"/>
                          </a:rPr>
                          <m:t>𝑭</m:t>
                        </m:r>
                      </m:e>
                      <m:sub>
                        <m:r>
                          <a:rPr lang="es-ES_tradnl" sz="1600" b="1" i="1">
                            <a:latin typeface="Cambria Math" panose="02040503050406030204" pitchFamily="18" charset="0"/>
                          </a:rPr>
                          <m:t>𝑯</m:t>
                        </m:r>
                      </m:sub>
                    </m:sSub>
                  </m:oMath>
                </a14:m>
                <a:r>
                  <a:rPr lang="es-ES_tradnl" sz="1600" b="1" dirty="0"/>
                  <a:t>: </a:t>
                </a:r>
                <a:r>
                  <a:rPr lang="es-ES_tradnl" sz="1600" dirty="0"/>
                  <a:t>Fuerza de corte.</a:t>
                </a:r>
                <a:endParaRPr lang="es-ES" sz="1600" dirty="0"/>
              </a:p>
              <a:p>
                <a14:m>
                  <m:oMath xmlns:m="http://schemas.openxmlformats.org/officeDocument/2006/math">
                    <m:sSub>
                      <m:sSubPr>
                        <m:ctrlPr>
                          <a:rPr lang="es-ES" sz="1600" b="1" i="1">
                            <a:latin typeface="Cambria Math" panose="02040503050406030204" pitchFamily="18" charset="0"/>
                          </a:rPr>
                        </m:ctrlPr>
                      </m:sSubPr>
                      <m:e>
                        <m:r>
                          <a:rPr lang="es-ES_tradnl" sz="1600" b="1" i="1">
                            <a:latin typeface="Cambria Math" panose="02040503050406030204" pitchFamily="18" charset="0"/>
                          </a:rPr>
                          <m:t>𝝉</m:t>
                        </m:r>
                      </m:e>
                      <m:sub>
                        <m:r>
                          <a:rPr lang="es-ES_tradnl" sz="1600" b="1" i="1">
                            <a:latin typeface="Cambria Math" panose="02040503050406030204" pitchFamily="18" charset="0"/>
                          </a:rPr>
                          <m:t>𝑩</m:t>
                        </m:r>
                      </m:sub>
                    </m:sSub>
                  </m:oMath>
                </a14:m>
                <a:r>
                  <a:rPr lang="es-ES_tradnl" sz="1600" b="1" dirty="0"/>
                  <a:t>: </a:t>
                </a:r>
                <a:r>
                  <a:rPr lang="es-ES_tradnl" sz="1600" dirty="0"/>
                  <a:t>Resistencia  a la cizalladura.</a:t>
                </a:r>
                <a:endParaRPr lang="es-ES" sz="1600" dirty="0"/>
              </a:p>
              <a:p>
                <a14:m>
                  <m:oMath xmlns:m="http://schemas.openxmlformats.org/officeDocument/2006/math">
                    <m:r>
                      <a:rPr lang="es-ES_tradnl" sz="1600" b="1" i="1" smtClean="0">
                        <a:latin typeface="Cambria Math" panose="02040503050406030204" pitchFamily="18" charset="0"/>
                      </a:rPr>
                      <m:t>𝝋</m:t>
                    </m:r>
                  </m:oMath>
                </a14:m>
                <a:r>
                  <a:rPr lang="es-ES_tradnl" sz="1600" dirty="0"/>
                  <a:t>: Ángulo de inclinación de la cuchilla</a:t>
                </a:r>
                <a:r>
                  <a:rPr lang="es-ES_tradnl" sz="1600" dirty="0" smtClean="0"/>
                  <a:t>. (</a:t>
                </a:r>
                <a:r>
                  <a:rPr lang="es-ES_tradnl" sz="1600" dirty="0" err="1" smtClean="0"/>
                  <a:t>Dubbel</a:t>
                </a:r>
                <a:r>
                  <a:rPr lang="es-ES_tradnl" sz="1600" dirty="0" smtClean="0"/>
                  <a:t>:</a:t>
                </a:r>
                <a:r>
                  <a:rPr lang="es-ES_tradnl" sz="1400" b="1" dirty="0" smtClean="0"/>
                  <a:t> </a:t>
                </a:r>
                <a14:m>
                  <m:oMath xmlns:m="http://schemas.openxmlformats.org/officeDocument/2006/math">
                    <m:r>
                      <a:rPr lang="es-ES_tradnl" sz="1400" b="1" i="1">
                        <a:latin typeface="Cambria Math" panose="02040503050406030204" pitchFamily="18" charset="0"/>
                      </a:rPr>
                      <m:t>𝟏</m:t>
                    </m:r>
                    <m:r>
                      <a:rPr lang="es-ES_tradnl" sz="1400" b="1" i="1">
                        <a:latin typeface="Cambria Math" panose="02040503050406030204" pitchFamily="18" charset="0"/>
                      </a:rPr>
                      <m:t>.</m:t>
                    </m:r>
                    <m:r>
                      <a:rPr lang="es-ES_tradnl" sz="1400" b="1" i="1">
                        <a:latin typeface="Cambria Math" panose="02040503050406030204" pitchFamily="18" charset="0"/>
                      </a:rPr>
                      <m:t>𝟓</m:t>
                    </m:r>
                    <m:r>
                      <a:rPr lang="es-ES_tradnl" sz="1400" b="1" i="1">
                        <a:latin typeface="Cambria Math" panose="02040503050406030204" pitchFamily="18" charset="0"/>
                      </a:rPr>
                      <m:t>°−</m:t>
                    </m:r>
                    <m:r>
                      <a:rPr lang="es-ES_tradnl" sz="1400" b="1" i="1">
                        <a:latin typeface="Cambria Math" panose="02040503050406030204" pitchFamily="18" charset="0"/>
                      </a:rPr>
                      <m:t>𝟏𝟎</m:t>
                    </m:r>
                    <m:r>
                      <a:rPr lang="es-ES_tradnl" sz="1400" b="1" i="1">
                        <a:latin typeface="Cambria Math" panose="02040503050406030204" pitchFamily="18" charset="0"/>
                      </a:rPr>
                      <m:t>°</m:t>
                    </m:r>
                  </m:oMath>
                </a14:m>
                <a:r>
                  <a:rPr lang="es-ES_tradnl" sz="1400" b="1" dirty="0" smtClean="0"/>
                  <a:t>)</a:t>
                </a:r>
                <a:endParaRPr lang="es-ES" sz="1400" b="1" dirty="0"/>
              </a:p>
              <a:p>
                <a14:m>
                  <m:oMath xmlns:m="http://schemas.openxmlformats.org/officeDocument/2006/math">
                    <m:r>
                      <a:rPr lang="es-ES_tradnl" sz="1600" b="1" i="1">
                        <a:latin typeface="Cambria Math" panose="02040503050406030204" pitchFamily="18" charset="0"/>
                      </a:rPr>
                      <m:t>𝒔</m:t>
                    </m:r>
                  </m:oMath>
                </a14:m>
                <a:r>
                  <a:rPr lang="es-ES_tradnl" sz="1600" b="1" dirty="0"/>
                  <a:t>: </a:t>
                </a:r>
                <a:r>
                  <a:rPr lang="es-ES_tradnl" sz="1600" dirty="0"/>
                  <a:t>Espesor de la plancha a </a:t>
                </a:r>
                <a:r>
                  <a:rPr lang="es-ES_tradnl" sz="1600" dirty="0" smtClean="0"/>
                  <a:t>cortar.</a:t>
                </a:r>
              </a:p>
            </p:txBody>
          </p:sp>
        </mc:Choice>
        <mc:Fallback xmlns="">
          <p:sp>
            <p:nvSpPr>
              <p:cNvPr id="12" name="Rectángulo 11"/>
              <p:cNvSpPr>
                <a:spLocks noRot="1" noChangeAspect="1" noMove="1" noResize="1" noEditPoints="1" noAdjustHandles="1" noChangeArrowheads="1" noChangeShapeType="1" noTextEdit="1"/>
              </p:cNvSpPr>
              <p:nvPr/>
            </p:nvSpPr>
            <p:spPr>
              <a:xfrm>
                <a:off x="8333622" y="4808468"/>
                <a:ext cx="3372082" cy="1347869"/>
              </a:xfrm>
              <a:prstGeom prst="rect">
                <a:avLst/>
              </a:prstGeom>
              <a:blipFill rotWithShape="0">
                <a:blip r:embed="rId7"/>
                <a:stretch>
                  <a:fillRect l="-904" t="-1357" b="-31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graphicFrame>
            <p:nvGraphicFramePr>
              <p:cNvPr id="13" name="Tabla 12"/>
              <p:cNvGraphicFramePr>
                <a:graphicFrameLocks noGrp="1"/>
              </p:cNvGraphicFramePr>
              <p:nvPr>
                <p:extLst>
                  <p:ext uri="{D42A27DB-BD31-4B8C-83A1-F6EECF244321}">
                    <p14:modId xmlns:p14="http://schemas.microsoft.com/office/powerpoint/2010/main" val="3817902291"/>
                  </p:ext>
                </p:extLst>
              </p:nvPr>
            </p:nvGraphicFramePr>
            <p:xfrm>
              <a:off x="4347713" y="4844690"/>
              <a:ext cx="3838755" cy="1598516"/>
            </p:xfrm>
            <a:graphic>
              <a:graphicData uri="http://schemas.openxmlformats.org/drawingml/2006/table">
                <a:tbl>
                  <a:tblPr firstRow="1" firstCol="1" bandRow="1">
                    <a:tableStyleId>{5C22544A-7EE6-4342-B048-85BDC9FD1C3A}</a:tableStyleId>
                  </a:tblPr>
                  <a:tblGrid>
                    <a:gridCol w="987641"/>
                    <a:gridCol w="1232068"/>
                    <a:gridCol w="1619046"/>
                  </a:tblGrid>
                  <a:tr h="757268">
                    <a:tc>
                      <a:txBody>
                        <a:bodyPr/>
                        <a:lstStyle/>
                        <a:p>
                          <a:pPr>
                            <a:lnSpc>
                              <a:spcPct val="115000"/>
                            </a:lnSpc>
                            <a:spcAft>
                              <a:spcPts val="0"/>
                            </a:spcAft>
                          </a:pPr>
                          <a:r>
                            <a:rPr lang="es-EC" sz="1200" dirty="0">
                              <a:effectLst/>
                            </a:rPr>
                            <a:t>Material</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smtClean="0">
                              <a:effectLst/>
                            </a:rPr>
                            <a:t>Resistencia a </a:t>
                          </a:r>
                          <a:r>
                            <a:rPr lang="es-EC" sz="1200" dirty="0">
                              <a:effectLst/>
                            </a:rPr>
                            <a:t>la </a:t>
                          </a:r>
                          <a:r>
                            <a:rPr lang="es-EC" sz="1200" dirty="0" smtClean="0">
                              <a:effectLst/>
                            </a:rPr>
                            <a:t>rotura</a:t>
                          </a:r>
                          <a14:m>
                            <m:oMath xmlns:m="http://schemas.openxmlformats.org/officeDocument/2006/math">
                              <m:r>
                                <a:rPr lang="es-ES" sz="1200" b="1" i="0" smtClean="0">
                                  <a:effectLst/>
                                  <a:latin typeface="Cambria Math" panose="02040503050406030204" pitchFamily="18" charset="0"/>
                                </a:rPr>
                                <m:t>   </m:t>
                              </m:r>
                              <m:sSub>
                                <m:sSubPr>
                                  <m:ctrlPr>
                                    <a:rPr lang="es-ES" sz="1200" i="1">
                                      <a:effectLst/>
                                      <a:latin typeface="Cambria Math" panose="02040503050406030204" pitchFamily="18" charset="0"/>
                                    </a:rPr>
                                  </m:ctrlPr>
                                </m:sSubPr>
                                <m:e>
                                  <m:r>
                                    <a:rPr lang="es-ES_tradnl" sz="1200">
                                      <a:effectLst/>
                                      <a:latin typeface="Cambria Math" panose="02040503050406030204" pitchFamily="18" charset="0"/>
                                    </a:rPr>
                                    <m:t>𝝈</m:t>
                                  </m:r>
                                </m:e>
                                <m:sub>
                                  <m:r>
                                    <a:rPr lang="es-ES_tradnl" sz="1200">
                                      <a:effectLst/>
                                      <a:latin typeface="Cambria Math" panose="02040503050406030204" pitchFamily="18" charset="0"/>
                                    </a:rPr>
                                    <m:t>𝑩</m:t>
                                  </m:r>
                                </m:sub>
                              </m:sSub>
                              <m:d>
                                <m:dPr>
                                  <m:begChr m:val="["/>
                                  <m:endChr m:val="]"/>
                                  <m:ctrlPr>
                                    <a:rPr lang="es-ES" sz="1200" i="1">
                                      <a:effectLst/>
                                      <a:latin typeface="Cambria Math" panose="02040503050406030204" pitchFamily="18" charset="0"/>
                                    </a:rPr>
                                  </m:ctrlPr>
                                </m:dPr>
                                <m:e>
                                  <m:f>
                                    <m:fPr>
                                      <m:ctrlPr>
                                        <a:rPr lang="es-ES" sz="1200" i="1">
                                          <a:effectLst/>
                                          <a:latin typeface="Cambria Math" panose="02040503050406030204" pitchFamily="18" charset="0"/>
                                        </a:rPr>
                                      </m:ctrlPr>
                                    </m:fPr>
                                    <m:num>
                                      <m:r>
                                        <a:rPr lang="es-ES_tradnl" sz="1200">
                                          <a:effectLst/>
                                          <a:latin typeface="Cambria Math" panose="02040503050406030204" pitchFamily="18" charset="0"/>
                                        </a:rPr>
                                        <m:t>𝑵</m:t>
                                      </m:r>
                                    </m:num>
                                    <m:den>
                                      <m:r>
                                        <a:rPr lang="es-ES_tradnl" sz="1200">
                                          <a:effectLst/>
                                          <a:latin typeface="Cambria Math" panose="02040503050406030204" pitchFamily="18" charset="0"/>
                                        </a:rPr>
                                        <m:t>𝒎</m:t>
                                      </m:r>
                                      <m:sSup>
                                        <m:sSupPr>
                                          <m:ctrlPr>
                                            <a:rPr lang="es-ES" sz="1200" i="1">
                                              <a:effectLst/>
                                              <a:latin typeface="Cambria Math" panose="02040503050406030204" pitchFamily="18" charset="0"/>
                                            </a:rPr>
                                          </m:ctrlPr>
                                        </m:sSupPr>
                                        <m:e>
                                          <m:r>
                                            <a:rPr lang="es-ES_tradnl" sz="1200">
                                              <a:effectLst/>
                                              <a:latin typeface="Cambria Math" panose="02040503050406030204" pitchFamily="18" charset="0"/>
                                            </a:rPr>
                                            <m:t>𝒎</m:t>
                                          </m:r>
                                        </m:e>
                                        <m:sup>
                                          <m:r>
                                            <a:rPr lang="es-ES_tradnl" sz="1200">
                                              <a:effectLst/>
                                              <a:latin typeface="Cambria Math" panose="02040503050406030204" pitchFamily="18" charset="0"/>
                                            </a:rPr>
                                            <m:t>𝟐</m:t>
                                          </m:r>
                                        </m:sup>
                                      </m:sSup>
                                    </m:den>
                                  </m:f>
                                </m:e>
                              </m:d>
                            </m:oMath>
                          </a14:m>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indent="-449580" algn="just">
                            <a:lnSpc>
                              <a:spcPct val="115000"/>
                            </a:lnSpc>
                            <a:spcAft>
                              <a:spcPts val="0"/>
                            </a:spcAft>
                          </a:pPr>
                          <a:r>
                            <a:rPr lang="es-EC" sz="1200" dirty="0">
                              <a:effectLst/>
                            </a:rPr>
                            <a:t>Resistencia  a </a:t>
                          </a:r>
                          <a:r>
                            <a:rPr lang="es-EC" sz="1200" dirty="0" smtClean="0">
                              <a:effectLst/>
                            </a:rPr>
                            <a:t>la</a:t>
                          </a:r>
                          <a:r>
                            <a:rPr lang="es-EC" sz="1200" baseline="0" dirty="0" smtClean="0">
                              <a:effectLst/>
                            </a:rPr>
                            <a:t> cizalladura</a:t>
                          </a:r>
                          <a14:m>
                            <m:oMath xmlns:m="http://schemas.openxmlformats.org/officeDocument/2006/math">
                              <m:sSub>
                                <m:sSubPr>
                                  <m:ctrlPr>
                                    <a:rPr lang="es-ES" sz="1200" i="1">
                                      <a:effectLst/>
                                      <a:latin typeface="Cambria Math" panose="02040503050406030204" pitchFamily="18" charset="0"/>
                                    </a:rPr>
                                  </m:ctrlPr>
                                </m:sSubPr>
                                <m:e>
                                  <m:r>
                                    <a:rPr lang="es-ES_tradnl" sz="1200">
                                      <a:effectLst/>
                                      <a:latin typeface="Cambria Math" panose="02040503050406030204" pitchFamily="18" charset="0"/>
                                    </a:rPr>
                                    <m:t>𝝉</m:t>
                                  </m:r>
                                </m:e>
                                <m:sub>
                                  <m:r>
                                    <a:rPr lang="es-ES_tradnl" sz="1200">
                                      <a:effectLst/>
                                      <a:latin typeface="Cambria Math" panose="02040503050406030204" pitchFamily="18" charset="0"/>
                                    </a:rPr>
                                    <m:t>𝑩</m:t>
                                  </m:r>
                                </m:sub>
                              </m:sSub>
                              <m:d>
                                <m:dPr>
                                  <m:begChr m:val="["/>
                                  <m:endChr m:val="]"/>
                                  <m:ctrlPr>
                                    <a:rPr lang="es-ES" sz="1200" i="1">
                                      <a:effectLst/>
                                      <a:latin typeface="Cambria Math" panose="02040503050406030204" pitchFamily="18" charset="0"/>
                                    </a:rPr>
                                  </m:ctrlPr>
                                </m:dPr>
                                <m:e>
                                  <m:f>
                                    <m:fPr>
                                      <m:ctrlPr>
                                        <a:rPr lang="es-ES" sz="1200" i="1">
                                          <a:effectLst/>
                                          <a:latin typeface="Cambria Math" panose="02040503050406030204" pitchFamily="18" charset="0"/>
                                        </a:rPr>
                                      </m:ctrlPr>
                                    </m:fPr>
                                    <m:num>
                                      <m:r>
                                        <a:rPr lang="es-ES_tradnl" sz="1200">
                                          <a:effectLst/>
                                          <a:latin typeface="Cambria Math" panose="02040503050406030204" pitchFamily="18" charset="0"/>
                                        </a:rPr>
                                        <m:t>𝑵</m:t>
                                      </m:r>
                                    </m:num>
                                    <m:den>
                                      <m:r>
                                        <a:rPr lang="es-ES_tradnl" sz="1200">
                                          <a:effectLst/>
                                          <a:latin typeface="Cambria Math" panose="02040503050406030204" pitchFamily="18" charset="0"/>
                                        </a:rPr>
                                        <m:t>𝒎</m:t>
                                      </m:r>
                                      <m:sSup>
                                        <m:sSupPr>
                                          <m:ctrlPr>
                                            <a:rPr lang="es-ES" sz="1200" i="1">
                                              <a:effectLst/>
                                              <a:latin typeface="Cambria Math" panose="02040503050406030204" pitchFamily="18" charset="0"/>
                                            </a:rPr>
                                          </m:ctrlPr>
                                        </m:sSupPr>
                                        <m:e>
                                          <m:r>
                                            <a:rPr lang="es-ES_tradnl" sz="1200">
                                              <a:effectLst/>
                                              <a:latin typeface="Cambria Math" panose="02040503050406030204" pitchFamily="18" charset="0"/>
                                            </a:rPr>
                                            <m:t>𝒎</m:t>
                                          </m:r>
                                        </m:e>
                                        <m:sup>
                                          <m:r>
                                            <a:rPr lang="es-ES_tradnl" sz="1200">
                                              <a:effectLst/>
                                              <a:latin typeface="Cambria Math" panose="02040503050406030204" pitchFamily="18" charset="0"/>
                                            </a:rPr>
                                            <m:t>𝟐</m:t>
                                          </m:r>
                                        </m:sup>
                                      </m:sSup>
                                    </m:den>
                                  </m:f>
                                </m:e>
                              </m:d>
                            </m:oMath>
                          </a14:m>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9463">
                    <a:tc>
                      <a:txBody>
                        <a:bodyPr/>
                        <a:lstStyle/>
                        <a:p>
                          <a:pPr>
                            <a:lnSpc>
                              <a:spcPct val="115000"/>
                            </a:lnSpc>
                            <a:spcAft>
                              <a:spcPts val="0"/>
                            </a:spcAft>
                          </a:pPr>
                          <a:r>
                            <a:rPr lang="es-EC" sz="1200">
                              <a:effectLst/>
                            </a:rPr>
                            <a:t>Aluminio</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110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70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9463">
                    <a:tc>
                      <a:txBody>
                        <a:bodyPr/>
                        <a:lstStyle/>
                        <a:p>
                          <a:pPr>
                            <a:lnSpc>
                              <a:spcPct val="115000"/>
                            </a:lnSpc>
                            <a:spcAft>
                              <a:spcPts val="0"/>
                            </a:spcAft>
                          </a:pPr>
                          <a:r>
                            <a:rPr lang="es-EC" sz="1200">
                              <a:effectLst/>
                            </a:rPr>
                            <a:t>Cobre</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220…390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smtClean="0">
                              <a:effectLst/>
                            </a:rPr>
                            <a:t>180…290</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9463">
                    <a:tc>
                      <a:txBody>
                        <a:bodyPr/>
                        <a:lstStyle/>
                        <a:p>
                          <a:pPr>
                            <a:lnSpc>
                              <a:spcPct val="115000"/>
                            </a:lnSpc>
                            <a:spcAft>
                              <a:spcPts val="0"/>
                            </a:spcAft>
                          </a:pPr>
                          <a:r>
                            <a:rPr lang="es-EC" sz="1200">
                              <a:effectLst/>
                            </a:rPr>
                            <a:t>Acero St37</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360…440</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280..350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9463">
                    <a:tc>
                      <a:txBody>
                        <a:bodyPr/>
                        <a:lstStyle/>
                        <a:p>
                          <a:pPr>
                            <a:lnSpc>
                              <a:spcPct val="115000"/>
                            </a:lnSpc>
                            <a:spcAft>
                              <a:spcPts val="0"/>
                            </a:spcAft>
                          </a:pPr>
                          <a:r>
                            <a:rPr lang="es-EC" sz="1200" dirty="0">
                              <a:effectLst/>
                            </a:rPr>
                            <a:t>Acero St50</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490…590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390…470</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mc:Choice>
        <mc:Fallback xmlns="">
          <p:graphicFrame>
            <p:nvGraphicFramePr>
              <p:cNvPr id="13" name="Tabla 12"/>
              <p:cNvGraphicFramePr>
                <a:graphicFrameLocks noGrp="1"/>
              </p:cNvGraphicFramePr>
              <p:nvPr>
                <p:extLst>
                  <p:ext uri="{D42A27DB-BD31-4B8C-83A1-F6EECF244321}">
                    <p14:modId xmlns:p14="http://schemas.microsoft.com/office/powerpoint/2010/main" val="3817902291"/>
                  </p:ext>
                </p:extLst>
              </p:nvPr>
            </p:nvGraphicFramePr>
            <p:xfrm>
              <a:off x="4347713" y="4844690"/>
              <a:ext cx="3838755" cy="1598516"/>
            </p:xfrm>
            <a:graphic>
              <a:graphicData uri="http://schemas.openxmlformats.org/drawingml/2006/table">
                <a:tbl>
                  <a:tblPr firstRow="1" firstCol="1" bandRow="1">
                    <a:tableStyleId>{5C22544A-7EE6-4342-B048-85BDC9FD1C3A}</a:tableStyleId>
                  </a:tblPr>
                  <a:tblGrid>
                    <a:gridCol w="987641"/>
                    <a:gridCol w="1232068"/>
                    <a:gridCol w="1619046"/>
                  </a:tblGrid>
                  <a:tr h="757268">
                    <a:tc>
                      <a:txBody>
                        <a:bodyPr/>
                        <a:lstStyle/>
                        <a:p>
                          <a:pPr>
                            <a:lnSpc>
                              <a:spcPct val="115000"/>
                            </a:lnSpc>
                            <a:spcAft>
                              <a:spcPts val="0"/>
                            </a:spcAft>
                          </a:pPr>
                          <a:r>
                            <a:rPr lang="es-EC" sz="1200" dirty="0">
                              <a:effectLst/>
                            </a:rPr>
                            <a:t>Material</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S"/>
                        </a:p>
                      </a:txBody>
                      <a:tcPr marL="68580" marR="68580" marT="0" marB="0">
                        <a:blipFill rotWithShape="0">
                          <a:blip r:embed="rId8"/>
                          <a:stretch>
                            <a:fillRect l="-80693" t="-4000" r="-134158" b="-120800"/>
                          </a:stretch>
                        </a:blipFill>
                      </a:tcPr>
                    </a:tc>
                    <a:tc>
                      <a:txBody>
                        <a:bodyPr/>
                        <a:lstStyle/>
                        <a:p>
                          <a:endParaRPr lang="es-ES"/>
                        </a:p>
                      </a:txBody>
                      <a:tcPr marL="68580" marR="68580" marT="0" marB="0">
                        <a:blipFill rotWithShape="0">
                          <a:blip r:embed="rId8"/>
                          <a:stretch>
                            <a:fillRect l="-137218" t="-4000" r="-1880" b="-120800"/>
                          </a:stretch>
                        </a:blipFill>
                      </a:tcPr>
                    </a:tc>
                  </a:tr>
                  <a:tr h="210312">
                    <a:tc>
                      <a:txBody>
                        <a:bodyPr/>
                        <a:lstStyle/>
                        <a:p>
                          <a:pPr>
                            <a:lnSpc>
                              <a:spcPct val="115000"/>
                            </a:lnSpc>
                            <a:spcAft>
                              <a:spcPts val="0"/>
                            </a:spcAft>
                          </a:pPr>
                          <a:r>
                            <a:rPr lang="es-EC" sz="1200">
                              <a:effectLst/>
                            </a:rPr>
                            <a:t>Aluminio</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110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70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10312">
                    <a:tc>
                      <a:txBody>
                        <a:bodyPr/>
                        <a:lstStyle/>
                        <a:p>
                          <a:pPr>
                            <a:lnSpc>
                              <a:spcPct val="115000"/>
                            </a:lnSpc>
                            <a:spcAft>
                              <a:spcPts val="0"/>
                            </a:spcAft>
                          </a:pPr>
                          <a:r>
                            <a:rPr lang="es-EC" sz="1200">
                              <a:effectLst/>
                            </a:rPr>
                            <a:t>Cobre</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220…390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smtClean="0">
                              <a:effectLst/>
                            </a:rPr>
                            <a:t>180…290</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10312">
                    <a:tc>
                      <a:txBody>
                        <a:bodyPr/>
                        <a:lstStyle/>
                        <a:p>
                          <a:pPr>
                            <a:lnSpc>
                              <a:spcPct val="115000"/>
                            </a:lnSpc>
                            <a:spcAft>
                              <a:spcPts val="0"/>
                            </a:spcAft>
                          </a:pPr>
                          <a:r>
                            <a:rPr lang="es-EC" sz="1200">
                              <a:effectLst/>
                            </a:rPr>
                            <a:t>Acero St37</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360…440</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280..350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10312">
                    <a:tc>
                      <a:txBody>
                        <a:bodyPr/>
                        <a:lstStyle/>
                        <a:p>
                          <a:pPr>
                            <a:lnSpc>
                              <a:spcPct val="115000"/>
                            </a:lnSpc>
                            <a:spcAft>
                              <a:spcPts val="0"/>
                            </a:spcAft>
                          </a:pPr>
                          <a:r>
                            <a:rPr lang="es-EC" sz="1200" dirty="0">
                              <a:effectLst/>
                            </a:rPr>
                            <a:t>Acero St50</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490…590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390…470</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mc:Fallback>
      </mc:AlternateContent>
      <mc:AlternateContent xmlns:mc="http://schemas.openxmlformats.org/markup-compatibility/2006" xmlns:a14="http://schemas.microsoft.com/office/drawing/2010/main">
        <mc:Choice Requires="a14">
          <p:sp>
            <p:nvSpPr>
              <p:cNvPr id="16" name="Rectángulo 15"/>
              <p:cNvSpPr/>
              <p:nvPr/>
            </p:nvSpPr>
            <p:spPr>
              <a:xfrm>
                <a:off x="4617667" y="4166777"/>
                <a:ext cx="3372082" cy="584775"/>
              </a:xfrm>
              <a:prstGeom prst="rect">
                <a:avLst/>
              </a:prstGeom>
            </p:spPr>
            <p:txBody>
              <a:bodyPr wrap="square">
                <a:spAutoFit/>
              </a:bodyPr>
              <a:lstStyle/>
              <a:p>
                <a:pPr algn="ctr"/>
                <a:r>
                  <a:rPr lang="es-ES" sz="1600" b="1" dirty="0" smtClean="0"/>
                  <a:t>En aceros:</a:t>
                </a:r>
              </a:p>
              <a:p>
                <a:pPr algn="ctr"/>
                <a:r>
                  <a:rPr lang="es-ES" sz="1600" b="1" dirty="0" smtClean="0"/>
                  <a:t> </a:t>
                </a:r>
                <a14:m>
                  <m:oMath xmlns:m="http://schemas.openxmlformats.org/officeDocument/2006/math">
                    <m:sSub>
                      <m:sSubPr>
                        <m:ctrlPr>
                          <a:rPr lang="es-ES" sz="1600" b="1" i="1">
                            <a:latin typeface="Cambria Math" panose="02040503050406030204" pitchFamily="18" charset="0"/>
                          </a:rPr>
                        </m:ctrlPr>
                      </m:sSubPr>
                      <m:e>
                        <m:r>
                          <a:rPr lang="es-EC" sz="1600" b="1" i="1">
                            <a:latin typeface="Cambria Math" panose="02040503050406030204" pitchFamily="18" charset="0"/>
                          </a:rPr>
                          <m:t>𝝉</m:t>
                        </m:r>
                      </m:e>
                      <m:sub>
                        <m:r>
                          <a:rPr lang="es-EC" sz="1600" b="1" i="1">
                            <a:latin typeface="Cambria Math" panose="02040503050406030204" pitchFamily="18" charset="0"/>
                          </a:rPr>
                          <m:t>𝑩</m:t>
                        </m:r>
                      </m:sub>
                    </m:sSub>
                    <m:r>
                      <a:rPr lang="es-ES" sz="1600" b="1" i="1" smtClean="0">
                        <a:latin typeface="Cambria Math" panose="02040503050406030204" pitchFamily="18" charset="0"/>
                      </a:rPr>
                      <m:t>=</m:t>
                    </m:r>
                    <m:r>
                      <a:rPr lang="es-ES" sz="1600" b="1" i="1" smtClean="0">
                        <a:latin typeface="Cambria Math" panose="02040503050406030204" pitchFamily="18" charset="0"/>
                      </a:rPr>
                      <m:t>𝟎</m:t>
                    </m:r>
                    <m:r>
                      <a:rPr lang="es-ES" sz="1600" b="1" i="1" smtClean="0">
                        <a:latin typeface="Cambria Math" panose="02040503050406030204" pitchFamily="18" charset="0"/>
                      </a:rPr>
                      <m:t>,</m:t>
                    </m:r>
                    <m:r>
                      <a:rPr lang="es-ES" sz="1600" b="1" i="1" smtClean="0">
                        <a:latin typeface="Cambria Math" panose="02040503050406030204" pitchFamily="18" charset="0"/>
                      </a:rPr>
                      <m:t>𝟖</m:t>
                    </m:r>
                    <m:r>
                      <a:rPr lang="es-ES" sz="1600" b="1" i="1" smtClean="0">
                        <a:latin typeface="Cambria Math" panose="02040503050406030204" pitchFamily="18" charset="0"/>
                      </a:rPr>
                      <m:t>∗</m:t>
                    </m:r>
                    <m:sSub>
                      <m:sSubPr>
                        <m:ctrlPr>
                          <a:rPr lang="es-ES" sz="1600" b="1" i="1" smtClean="0">
                            <a:latin typeface="Cambria Math" panose="02040503050406030204" pitchFamily="18" charset="0"/>
                            <a:ea typeface="Cambria Math" panose="02040503050406030204" pitchFamily="18" charset="0"/>
                          </a:rPr>
                        </m:ctrlPr>
                      </m:sSubPr>
                      <m:e>
                        <m:r>
                          <a:rPr lang="es-ES" sz="1600" b="1" i="1" smtClean="0">
                            <a:latin typeface="Cambria Math" panose="02040503050406030204" pitchFamily="18" charset="0"/>
                            <a:ea typeface="Cambria Math" panose="02040503050406030204" pitchFamily="18" charset="0"/>
                          </a:rPr>
                          <m:t>𝝈</m:t>
                        </m:r>
                      </m:e>
                      <m:sub>
                        <m:r>
                          <a:rPr lang="es-ES" sz="1600" b="1" i="1" smtClean="0">
                            <a:latin typeface="Cambria Math" panose="02040503050406030204" pitchFamily="18" charset="0"/>
                            <a:ea typeface="Cambria Math" panose="02040503050406030204" pitchFamily="18" charset="0"/>
                          </a:rPr>
                          <m:t>𝑩</m:t>
                        </m:r>
                      </m:sub>
                    </m:sSub>
                  </m:oMath>
                </a14:m>
                <a:endParaRPr lang="es-EC" sz="2400" b="1" dirty="0">
                  <a:latin typeface="Times New Roman" panose="02020603050405020304" pitchFamily="18" charset="0"/>
                  <a:ea typeface="Calibri" panose="020F0502020204030204" pitchFamily="34"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4617667" y="4166777"/>
                <a:ext cx="3372082" cy="584775"/>
              </a:xfrm>
              <a:prstGeom prst="rect">
                <a:avLst/>
              </a:prstGeom>
              <a:blipFill rotWithShape="0">
                <a:blip r:embed="rId9"/>
                <a:stretch>
                  <a:fillRect t="-3158"/>
                </a:stretch>
              </a:blipFill>
            </p:spPr>
            <p:txBody>
              <a:bodyPr/>
              <a:lstStyle/>
              <a:p>
                <a:r>
                  <a:rPr lang="es-ES">
                    <a:noFill/>
                  </a:rPr>
                  <a:t> </a:t>
                </a:r>
              </a:p>
            </p:txBody>
          </p:sp>
        </mc:Fallback>
      </mc:AlternateContent>
    </p:spTree>
    <p:extLst>
      <p:ext uri="{BB962C8B-B14F-4D97-AF65-F5344CB8AC3E}">
        <p14:creationId xmlns:p14="http://schemas.microsoft.com/office/powerpoint/2010/main" val="4126639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stretch>
            <a:fillRect/>
          </a:stretch>
        </p:blipFill>
        <p:spPr>
          <a:xfrm>
            <a:off x="3148643" y="1897418"/>
            <a:ext cx="6125342" cy="3925412"/>
          </a:xfrm>
          <a:prstGeom prst="rect">
            <a:avLst/>
          </a:prstGeom>
        </p:spPr>
      </p:pic>
      <p:sp>
        <p:nvSpPr>
          <p:cNvPr id="3" name="CuadroTexto 2"/>
          <p:cNvSpPr txBox="1"/>
          <p:nvPr/>
        </p:nvSpPr>
        <p:spPr>
          <a:xfrm>
            <a:off x="1508986" y="205887"/>
            <a:ext cx="8161226" cy="1200329"/>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Comportamiento de la Fuerza de Corte en cizallas de cuchillas inclinadas.</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4287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57646"/>
            <a:ext cx="6168524" cy="1200329"/>
          </a:xfrm>
          <a:prstGeom prst="rect">
            <a:avLst/>
          </a:prstGeom>
          <a:noFill/>
        </p:spPr>
        <p:txBody>
          <a:bodyPr wrap="square" rtlCol="0">
            <a:spAutoFit/>
          </a:bodyPr>
          <a:lstStyle/>
          <a:p>
            <a:r>
              <a:rPr lang="es-EC" sz="3600"/>
              <a:t>Análisis de la cizallabilidad y superficie de fractura</a:t>
            </a:r>
            <a:endParaRPr lang="es-EC" sz="3600" b="1" dirty="0">
              <a:latin typeface="Times New Roman" panose="02020603050405020304" pitchFamily="18" charset="0"/>
              <a:cs typeface="Times New Roman" panose="02020603050405020304" pitchFamily="18" charset="0"/>
            </a:endParaRPr>
          </a:p>
        </p:txBody>
      </p:sp>
      <p:pic>
        <p:nvPicPr>
          <p:cNvPr id="4" name="Imagen 3"/>
          <p:cNvPicPr/>
          <p:nvPr/>
        </p:nvPicPr>
        <p:blipFill>
          <a:blip r:embed="rId2"/>
          <a:stretch>
            <a:fillRect/>
          </a:stretch>
        </p:blipFill>
        <p:spPr>
          <a:xfrm>
            <a:off x="1130061" y="2070937"/>
            <a:ext cx="3049509" cy="3035900"/>
          </a:xfrm>
          <a:prstGeom prst="rect">
            <a:avLst/>
          </a:prstGeom>
        </p:spPr>
      </p:pic>
      <p:pic>
        <p:nvPicPr>
          <p:cNvPr id="5" name="Imagen 4" descr="C:\Users\GIOANRIGUT\Desktop\TESIS\Giotto\Giotto\3.111.jpg"/>
          <p:cNvPicPr/>
          <p:nvPr/>
        </p:nvPicPr>
        <p:blipFill rotWithShape="1">
          <a:blip r:embed="rId3" cstate="print">
            <a:extLst>
              <a:ext uri="{28A0092B-C50C-407E-A947-70E740481C1C}">
                <a14:useLocalDpi xmlns:a14="http://schemas.microsoft.com/office/drawing/2010/main" val="0"/>
              </a:ext>
            </a:extLst>
          </a:blip>
          <a:srcRect l="7710" t="9686" r="7489" b="10130"/>
          <a:stretch/>
        </p:blipFill>
        <p:spPr bwMode="auto">
          <a:xfrm>
            <a:off x="4977442" y="2432080"/>
            <a:ext cx="3580582" cy="2313614"/>
          </a:xfrm>
          <a:prstGeom prst="rect">
            <a:avLst/>
          </a:prstGeom>
          <a:noFill/>
          <a:ln>
            <a:noFill/>
          </a:ln>
          <a:extLst>
            <a:ext uri="{53640926-AAD7-44D8-BBD7-CCE9431645EC}">
              <a14:shadowObscured xmlns:a14="http://schemas.microsoft.com/office/drawing/2010/main"/>
            </a:ext>
          </a:extLst>
        </p:spPr>
      </p:pic>
      <p:pic>
        <p:nvPicPr>
          <p:cNvPr id="6" name="Imagen 5" descr="C:\Users\GIOANRIGUT\Desktop\TESIS\Giotto\Giotto\3.113.jpg"/>
          <p:cNvPicPr/>
          <p:nvPr/>
        </p:nvPicPr>
        <p:blipFill rotWithShape="1">
          <a:blip r:embed="rId4" cstate="print">
            <a:extLst>
              <a:ext uri="{28A0092B-C50C-407E-A947-70E740481C1C}">
                <a14:useLocalDpi xmlns:a14="http://schemas.microsoft.com/office/drawing/2010/main" val="0"/>
              </a:ext>
            </a:extLst>
          </a:blip>
          <a:srcRect l="13173" t="5022" r="14081" b="4728"/>
          <a:stretch/>
        </p:blipFill>
        <p:spPr bwMode="auto">
          <a:xfrm>
            <a:off x="9014604" y="2004859"/>
            <a:ext cx="2909975" cy="28345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4873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7376222"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Herramienta de Corte (Cuchillas)</a:t>
            </a:r>
            <a:endParaRPr lang="es-EC" sz="3600" b="1" dirty="0">
              <a:latin typeface="Times New Roman" panose="02020603050405020304" pitchFamily="18" charset="0"/>
              <a:cs typeface="Times New Roman" panose="02020603050405020304" pitchFamily="18" charset="0"/>
            </a:endParaRPr>
          </a:p>
        </p:txBody>
      </p:sp>
      <p:pic>
        <p:nvPicPr>
          <p:cNvPr id="12" name="Imagen 11"/>
          <p:cNvPicPr/>
          <p:nvPr/>
        </p:nvPicPr>
        <p:blipFill>
          <a:blip r:embed="rId2"/>
          <a:stretch>
            <a:fillRect/>
          </a:stretch>
        </p:blipFill>
        <p:spPr>
          <a:xfrm>
            <a:off x="1353710" y="1275065"/>
            <a:ext cx="4278702" cy="2346385"/>
          </a:xfrm>
          <a:prstGeom prst="rect">
            <a:avLst/>
          </a:prstGeom>
        </p:spPr>
      </p:pic>
      <p:pic>
        <p:nvPicPr>
          <p:cNvPr id="13" name="Imagen 12"/>
          <p:cNvPicPr/>
          <p:nvPr/>
        </p:nvPicPr>
        <p:blipFill>
          <a:blip r:embed="rId3"/>
          <a:stretch>
            <a:fillRect/>
          </a:stretch>
        </p:blipFill>
        <p:spPr>
          <a:xfrm>
            <a:off x="6427059" y="1090916"/>
            <a:ext cx="4858785" cy="3471108"/>
          </a:xfrm>
          <a:prstGeom prst="rect">
            <a:avLst/>
          </a:prstGeom>
        </p:spPr>
      </p:pic>
      <p:pic>
        <p:nvPicPr>
          <p:cNvPr id="14" name="Imagen 13"/>
          <p:cNvPicPr/>
          <p:nvPr/>
        </p:nvPicPr>
        <p:blipFill>
          <a:blip r:embed="rId4"/>
          <a:stretch>
            <a:fillRect/>
          </a:stretch>
        </p:blipFill>
        <p:spPr>
          <a:xfrm>
            <a:off x="3424687" y="3808389"/>
            <a:ext cx="4116200" cy="2687302"/>
          </a:xfrm>
          <a:prstGeom prst="rect">
            <a:avLst/>
          </a:prstGeom>
        </p:spPr>
      </p:pic>
    </p:spTree>
    <p:extLst>
      <p:ext uri="{BB962C8B-B14F-4D97-AF65-F5344CB8AC3E}">
        <p14:creationId xmlns:p14="http://schemas.microsoft.com/office/powerpoint/2010/main" val="1492826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7376222"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Afilado de las Cuchillas</a:t>
            </a:r>
            <a:r>
              <a:rPr lang="es-EC" sz="3600" b="1" dirty="0">
                <a:latin typeface="Times New Roman" panose="02020603050405020304" pitchFamily="18" charset="0"/>
                <a:cs typeface="Times New Roman" panose="02020603050405020304" pitchFamily="18" charset="0"/>
              </a:rPr>
              <a:t>. </a:t>
            </a:r>
          </a:p>
        </p:txBody>
      </p:sp>
      <p:pic>
        <p:nvPicPr>
          <p:cNvPr id="3" name="Imagen 2" descr="http://www.mvmsrl.it/images/prodotti/FXrettificatrice_pianofisso.JPG"/>
          <p:cNvPicPr/>
          <p:nvPr/>
        </p:nvPicPr>
        <p:blipFill>
          <a:blip r:embed="rId2">
            <a:extLst>
              <a:ext uri="{28A0092B-C50C-407E-A947-70E740481C1C}">
                <a14:useLocalDpi xmlns:a14="http://schemas.microsoft.com/office/drawing/2010/main" val="0"/>
              </a:ext>
            </a:extLst>
          </a:blip>
          <a:srcRect/>
          <a:stretch>
            <a:fillRect/>
          </a:stretch>
        </p:blipFill>
        <p:spPr bwMode="auto">
          <a:xfrm>
            <a:off x="1017917" y="1494616"/>
            <a:ext cx="5195216" cy="2655589"/>
          </a:xfrm>
          <a:prstGeom prst="rect">
            <a:avLst/>
          </a:prstGeom>
          <a:noFill/>
          <a:ln>
            <a:noFill/>
          </a:ln>
        </p:spPr>
      </p:pic>
      <p:pic>
        <p:nvPicPr>
          <p:cNvPr id="4" name="Imagen 3" descr="http://www.fassco.de/images/images/table/table_ganzstahl_es.png"/>
          <p:cNvPicPr/>
          <p:nvPr/>
        </p:nvPicPr>
        <p:blipFill>
          <a:blip r:embed="rId3">
            <a:extLst>
              <a:ext uri="{28A0092B-C50C-407E-A947-70E740481C1C}">
                <a14:useLocalDpi xmlns:a14="http://schemas.microsoft.com/office/drawing/2010/main" val="0"/>
              </a:ext>
            </a:extLst>
          </a:blip>
          <a:srcRect/>
          <a:stretch>
            <a:fillRect/>
          </a:stretch>
        </p:blipFill>
        <p:spPr bwMode="auto">
          <a:xfrm>
            <a:off x="6777951" y="3083455"/>
            <a:ext cx="5219065" cy="2156460"/>
          </a:xfrm>
          <a:prstGeom prst="rect">
            <a:avLst/>
          </a:prstGeom>
          <a:noFill/>
          <a:ln>
            <a:noFill/>
          </a:ln>
        </p:spPr>
      </p:pic>
      <p:sp>
        <p:nvSpPr>
          <p:cNvPr id="5" name="CuadroTexto 4"/>
          <p:cNvSpPr txBox="1"/>
          <p:nvPr/>
        </p:nvSpPr>
        <p:spPr>
          <a:xfrm>
            <a:off x="6760698" y="2052970"/>
            <a:ext cx="5179927" cy="769441"/>
          </a:xfrm>
          <a:prstGeom prst="rect">
            <a:avLst/>
          </a:prstGeom>
          <a:noFill/>
        </p:spPr>
        <p:txBody>
          <a:bodyPr wrap="square" rtlCol="0">
            <a:spAutoFit/>
          </a:bodyPr>
          <a:lstStyle/>
          <a:p>
            <a:r>
              <a:rPr lang="es-EC" sz="2800" dirty="0"/>
              <a:t>Parámetros técnicos para el </a:t>
            </a:r>
            <a:r>
              <a:rPr lang="es-EC" sz="2800" dirty="0" smtClean="0"/>
              <a:t>afilado </a:t>
            </a:r>
            <a:r>
              <a:rPr lang="es-EC" sz="1600" dirty="0" smtClean="0"/>
              <a:t>(</a:t>
            </a:r>
            <a:r>
              <a:rPr lang="es-EC" sz="1600" b="1" dirty="0" smtClean="0">
                <a:latin typeface="Times New Roman" panose="02020603050405020304" pitchFamily="18" charset="0"/>
                <a:cs typeface="Times New Roman" panose="02020603050405020304" pitchFamily="18" charset="0"/>
              </a:rPr>
              <a:t>FASSCO REMSCHEID, 2014)</a:t>
            </a:r>
            <a:endParaRPr lang="es-EC" sz="1600" b="1" dirty="0">
              <a:latin typeface="Times New Roman" panose="02020603050405020304" pitchFamily="18" charset="0"/>
              <a:cs typeface="Times New Roman" panose="02020603050405020304" pitchFamily="18" charset="0"/>
            </a:endParaRPr>
          </a:p>
        </p:txBody>
      </p:sp>
      <p:pic>
        <p:nvPicPr>
          <p:cNvPr id="6" name="Imagen 5" descr="http://www.mvmsrl.it/images/prodotti/affilatrici_lame_lineari/FX20_piano_magnetico_fisso_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917" y="4580806"/>
            <a:ext cx="3037047" cy="1716477"/>
          </a:xfrm>
          <a:prstGeom prst="rect">
            <a:avLst/>
          </a:prstGeom>
          <a:noFill/>
          <a:ln>
            <a:noFill/>
          </a:ln>
        </p:spPr>
      </p:pic>
      <p:pic>
        <p:nvPicPr>
          <p:cNvPr id="7" name="Imagen 6" descr="http://www.mvmsrl.it/images/prodotti/affilatrici_lame_lineari/FX20_piano_magnetico_fisso_5.jpg"/>
          <p:cNvPicPr/>
          <p:nvPr/>
        </p:nvPicPr>
        <p:blipFill rotWithShape="1">
          <a:blip r:embed="rId5" cstate="print">
            <a:extLst>
              <a:ext uri="{28A0092B-C50C-407E-A947-70E740481C1C}">
                <a14:useLocalDpi xmlns:a14="http://schemas.microsoft.com/office/drawing/2010/main" val="0"/>
              </a:ext>
            </a:extLst>
          </a:blip>
          <a:srcRect t="10296" b="5075"/>
          <a:stretch/>
        </p:blipFill>
        <p:spPr bwMode="auto">
          <a:xfrm>
            <a:off x="4192268" y="4161685"/>
            <a:ext cx="2389686" cy="24326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3214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7376222"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Fabricación de las Cuchillas</a:t>
            </a:r>
            <a:r>
              <a:rPr lang="es-EC" sz="3600" b="1" dirty="0">
                <a:latin typeface="Times New Roman" panose="02020603050405020304" pitchFamily="18" charset="0"/>
                <a:cs typeface="Times New Roman" panose="02020603050405020304" pitchFamily="18" charset="0"/>
              </a:rPr>
              <a:t>. </a:t>
            </a:r>
          </a:p>
        </p:txBody>
      </p:sp>
      <p:sp>
        <p:nvSpPr>
          <p:cNvPr id="3" name="Rectángulo 2"/>
          <p:cNvSpPr/>
          <p:nvPr/>
        </p:nvSpPr>
        <p:spPr>
          <a:xfrm>
            <a:off x="1353709" y="1245759"/>
            <a:ext cx="3977415" cy="2800767"/>
          </a:xfrm>
          <a:prstGeom prst="rect">
            <a:avLst/>
          </a:prstGeom>
        </p:spPr>
        <p:txBody>
          <a:bodyPr wrap="square">
            <a:spAutoFit/>
          </a:bodyPr>
          <a:lstStyle/>
          <a:p>
            <a:pPr lvl="0"/>
            <a:r>
              <a:rPr lang="es-EC" sz="1600" b="1" dirty="0" smtClean="0"/>
              <a:t>Características del material de las cuchillas (Aceros para herramientas):</a:t>
            </a:r>
          </a:p>
          <a:p>
            <a:pPr lvl="0"/>
            <a:r>
              <a:rPr lang="es-EC" sz="1600" dirty="0" smtClean="0"/>
              <a:t> </a:t>
            </a:r>
          </a:p>
          <a:p>
            <a:pPr marL="285750" lvl="0" indent="-285750">
              <a:buFont typeface="Arial" panose="020B0604020202020204" pitchFamily="34" charset="0"/>
              <a:buChar char="•"/>
            </a:pPr>
            <a:r>
              <a:rPr lang="es-EC" sz="1600" dirty="0" smtClean="0"/>
              <a:t>Dureza </a:t>
            </a:r>
            <a:r>
              <a:rPr lang="es-EC" sz="1600" dirty="0"/>
              <a:t>elevada.</a:t>
            </a:r>
            <a:endParaRPr lang="es-ES" sz="1600" dirty="0"/>
          </a:p>
          <a:p>
            <a:pPr marL="285750" lvl="0" indent="-285750">
              <a:buFont typeface="Arial" panose="020B0604020202020204" pitchFamily="34" charset="0"/>
              <a:buChar char="•"/>
            </a:pPr>
            <a:r>
              <a:rPr lang="es-EC" sz="1600" dirty="0"/>
              <a:t>Gran resistencia al desgaste.</a:t>
            </a:r>
            <a:endParaRPr lang="es-ES" sz="1600" dirty="0"/>
          </a:p>
          <a:p>
            <a:pPr marL="285750" lvl="0" indent="-285750">
              <a:buFont typeface="Arial" panose="020B0604020202020204" pitchFamily="34" charset="0"/>
              <a:buChar char="•"/>
            </a:pPr>
            <a:r>
              <a:rPr lang="es-EC" sz="1600" dirty="0"/>
              <a:t>Buena tenacidad.</a:t>
            </a:r>
            <a:endParaRPr lang="es-ES" sz="1600" dirty="0"/>
          </a:p>
          <a:p>
            <a:pPr marL="285750" lvl="0" indent="-285750">
              <a:buFont typeface="Arial" panose="020B0604020202020204" pitchFamily="34" charset="0"/>
              <a:buChar char="•"/>
            </a:pPr>
            <a:r>
              <a:rPr lang="es-EC" sz="1600" dirty="0"/>
              <a:t>Elevada resistencia a la compresión.</a:t>
            </a:r>
            <a:endParaRPr lang="es-ES" sz="1600" dirty="0"/>
          </a:p>
          <a:p>
            <a:pPr marL="285750" lvl="0" indent="-285750">
              <a:buFont typeface="Arial" panose="020B0604020202020204" pitchFamily="34" charset="0"/>
              <a:buChar char="•"/>
            </a:pPr>
            <a:r>
              <a:rPr lang="es-EC" sz="1600" dirty="0"/>
              <a:t>Resistencia al impacto.</a:t>
            </a:r>
            <a:endParaRPr lang="es-ES" sz="1600" dirty="0"/>
          </a:p>
          <a:p>
            <a:pPr marL="285750" lvl="0" indent="-285750">
              <a:buFont typeface="Arial" panose="020B0604020202020204" pitchFamily="34" charset="0"/>
              <a:buChar char="•"/>
            </a:pPr>
            <a:r>
              <a:rPr lang="es-EC" sz="1600" dirty="0"/>
              <a:t>Escasa variación dimensional en el tratamiento térmico.</a:t>
            </a:r>
            <a:endParaRPr lang="es-ES" sz="1600" dirty="0"/>
          </a:p>
          <a:p>
            <a:pPr marL="285750" lvl="0" indent="-285750">
              <a:buFont typeface="Arial" panose="020B0604020202020204" pitchFamily="34" charset="0"/>
              <a:buChar char="•"/>
            </a:pPr>
            <a:r>
              <a:rPr lang="es-EC" sz="1600" dirty="0"/>
              <a:t>Maquinabilidad uniforme.</a:t>
            </a:r>
            <a:endParaRPr lang="es-ES" sz="1600" dirty="0"/>
          </a:p>
        </p:txBody>
      </p:sp>
      <p:pic>
        <p:nvPicPr>
          <p:cNvPr id="5" name="Imagen 4"/>
          <p:cNvPicPr>
            <a:picLocks noChangeAspect="1"/>
          </p:cNvPicPr>
          <p:nvPr/>
        </p:nvPicPr>
        <p:blipFill>
          <a:blip r:embed="rId2"/>
          <a:stretch>
            <a:fillRect/>
          </a:stretch>
        </p:blipFill>
        <p:spPr>
          <a:xfrm>
            <a:off x="7072805" y="1825463"/>
            <a:ext cx="3637669" cy="1735095"/>
          </a:xfrm>
          <a:prstGeom prst="rect">
            <a:avLst/>
          </a:prstGeom>
        </p:spPr>
      </p:pic>
      <p:sp>
        <p:nvSpPr>
          <p:cNvPr id="6" name="Rectángulo 5"/>
          <p:cNvSpPr/>
          <p:nvPr/>
        </p:nvSpPr>
        <p:spPr>
          <a:xfrm>
            <a:off x="7921167" y="1240688"/>
            <a:ext cx="1940944" cy="584775"/>
          </a:xfrm>
          <a:prstGeom prst="rect">
            <a:avLst/>
          </a:prstGeom>
        </p:spPr>
        <p:txBody>
          <a:bodyPr wrap="square">
            <a:spAutoFit/>
          </a:bodyPr>
          <a:lstStyle/>
          <a:p>
            <a:r>
              <a:rPr lang="es-EC" sz="1600" b="1" dirty="0" smtClean="0"/>
              <a:t>Selección del acero.</a:t>
            </a:r>
            <a:r>
              <a:rPr lang="es-EC" sz="1600" b="1" dirty="0"/>
              <a:t> </a:t>
            </a:r>
            <a:endParaRPr lang="es-EC" sz="1600" b="1" dirty="0" smtClean="0"/>
          </a:p>
          <a:p>
            <a:r>
              <a:rPr lang="es-EC" sz="1600" b="1" dirty="0" smtClean="0"/>
              <a:t>(</a:t>
            </a:r>
            <a:r>
              <a:rPr lang="es-EC" sz="1600" b="1" dirty="0"/>
              <a:t>BÖHLER, 2012</a:t>
            </a:r>
            <a:r>
              <a:rPr lang="es-EC" sz="1600" b="1" dirty="0" smtClean="0"/>
              <a:t>)</a:t>
            </a:r>
            <a:endParaRPr lang="es-ES" sz="1600" dirty="0"/>
          </a:p>
        </p:txBody>
      </p:sp>
      <p:pic>
        <p:nvPicPr>
          <p:cNvPr id="7" name="Imagen 6"/>
          <p:cNvPicPr/>
          <p:nvPr/>
        </p:nvPicPr>
        <p:blipFill>
          <a:blip r:embed="rId3"/>
          <a:stretch>
            <a:fillRect/>
          </a:stretch>
        </p:blipFill>
        <p:spPr>
          <a:xfrm>
            <a:off x="7198667" y="3821502"/>
            <a:ext cx="3385943" cy="2836857"/>
          </a:xfrm>
          <a:prstGeom prst="rect">
            <a:avLst/>
          </a:prstGeom>
          <a:ln w="88900" cap="sq" cmpd="thickThin">
            <a:solidFill>
              <a:srgbClr val="000000"/>
            </a:solidFill>
            <a:prstDash val="solid"/>
            <a:miter lim="800000"/>
          </a:ln>
          <a:effectLst>
            <a:innerShdw blurRad="76200">
              <a:srgbClr val="000000"/>
            </a:innerShdw>
          </a:effectLst>
        </p:spPr>
      </p:pic>
      <p:sp>
        <p:nvSpPr>
          <p:cNvPr id="8" name="Rectángulo 7"/>
          <p:cNvSpPr/>
          <p:nvPr/>
        </p:nvSpPr>
        <p:spPr>
          <a:xfrm>
            <a:off x="3053113" y="4388308"/>
            <a:ext cx="3977415" cy="1569660"/>
          </a:xfrm>
          <a:prstGeom prst="rect">
            <a:avLst/>
          </a:prstGeom>
        </p:spPr>
        <p:txBody>
          <a:bodyPr wrap="square">
            <a:spAutoFit/>
          </a:bodyPr>
          <a:lstStyle/>
          <a:p>
            <a:pPr lvl="0"/>
            <a:r>
              <a:rPr lang="es-ES_tradnl" sz="1600" b="1" dirty="0"/>
              <a:t>Acero K105 </a:t>
            </a:r>
            <a:endParaRPr lang="es-ES_tradnl" sz="1600" b="1" dirty="0" smtClean="0"/>
          </a:p>
          <a:p>
            <a:endParaRPr lang="es-ES_tradnl" sz="1600" dirty="0" smtClean="0"/>
          </a:p>
          <a:p>
            <a:r>
              <a:rPr lang="es-ES_tradnl" sz="1600" dirty="0" smtClean="0"/>
              <a:t>Acero </a:t>
            </a:r>
            <a:r>
              <a:rPr lang="es-ES_tradnl" sz="1600" dirty="0"/>
              <a:t>especial ledeburitico al 12% de cromo, aleado al molibdeno, tungsteno y vanadio, con menor contenido de carbono. </a:t>
            </a:r>
            <a:r>
              <a:rPr lang="es-ES_tradnl" sz="1600" dirty="0" smtClean="0"/>
              <a:t>(</a:t>
            </a:r>
            <a:r>
              <a:rPr lang="es-ES_tradnl" sz="1600" dirty="0"/>
              <a:t>BÖHLER, 2012</a:t>
            </a:r>
            <a:r>
              <a:rPr lang="es-ES_tradnl" sz="1600" dirty="0" smtClean="0"/>
              <a:t>).</a:t>
            </a:r>
            <a:endParaRPr lang="es-ES" sz="1600" dirty="0"/>
          </a:p>
        </p:txBody>
      </p:sp>
    </p:spTree>
    <p:extLst>
      <p:ext uri="{BB962C8B-B14F-4D97-AF65-F5344CB8AC3E}">
        <p14:creationId xmlns:p14="http://schemas.microsoft.com/office/powerpoint/2010/main" val="21365491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57600" y="2515573"/>
            <a:ext cx="6096000" cy="1025922"/>
          </a:xfrm>
          <a:prstGeom prst="rect">
            <a:avLst/>
          </a:prstGeom>
        </p:spPr>
        <p:txBody>
          <a:bodyPr>
            <a:spAutoFit/>
          </a:bodyPr>
          <a:lstStyle/>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AUTORES:</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S" b="1" dirty="0" smtClean="0">
                <a:latin typeface="Times New Roman" panose="02020603050405020304" pitchFamily="18" charset="0"/>
                <a:ea typeface="Calibri" panose="020F0502020204030204" pitchFamily="34" charset="0"/>
              </a:rPr>
              <a:t>GIOTTO ANTONIO </a:t>
            </a:r>
            <a:r>
              <a:rPr lang="es-ES" b="1" dirty="0" smtClean="0">
                <a:latin typeface="Times New Roman" panose="02020603050405020304" pitchFamily="18" charset="0"/>
                <a:ea typeface="Calibri" panose="020F0502020204030204" pitchFamily="34" charset="0"/>
              </a:rPr>
              <a:t>RIVERA GUTIÉRREZ</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b="1" dirty="0" smtClean="0">
                <a:latin typeface="Times New Roman" panose="02020603050405020304" pitchFamily="18" charset="0"/>
                <a:ea typeface="Calibri" panose="020F0502020204030204" pitchFamily="34" charset="0"/>
              </a:rPr>
              <a:t>EDGAR AUGUSTO ORMAZA NIETO</a:t>
            </a:r>
            <a:endParaRPr lang="es-EC" dirty="0">
              <a:latin typeface="Times New Roman" panose="02020603050405020304" pitchFamily="18" charset="0"/>
              <a:ea typeface="Calibri" panose="020F0502020204030204" pitchFamily="34" charset="0"/>
            </a:endParaRPr>
          </a:p>
        </p:txBody>
      </p:sp>
      <p:sp>
        <p:nvSpPr>
          <p:cNvPr id="3" name="Rectángulo 2"/>
          <p:cNvSpPr/>
          <p:nvPr/>
        </p:nvSpPr>
        <p:spPr>
          <a:xfrm>
            <a:off x="3762375" y="4155386"/>
            <a:ext cx="6096000" cy="697627"/>
          </a:xfrm>
          <a:prstGeom prst="rect">
            <a:avLst/>
          </a:prstGeom>
        </p:spPr>
        <p:txBody>
          <a:bodyPr>
            <a:spAutoFit/>
          </a:bodyPr>
          <a:lstStyle/>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DIRECTOR: ING. </a:t>
            </a:r>
            <a:r>
              <a:rPr lang="es-EC" b="1" dirty="0" smtClean="0">
                <a:latin typeface="Times New Roman" panose="02020603050405020304" pitchFamily="18" charset="0"/>
                <a:ea typeface="Calibri" panose="020F0502020204030204" pitchFamily="34" charset="0"/>
              </a:rPr>
              <a:t> LUIS SEGURA </a:t>
            </a:r>
            <a:r>
              <a:rPr lang="es-EC" b="1" dirty="0" smtClean="0">
                <a:latin typeface="Times New Roman" panose="02020603050405020304" pitchFamily="18" charset="0"/>
                <a:ea typeface="Calibri" panose="020F0502020204030204" pitchFamily="34" charset="0"/>
              </a:rPr>
              <a:t>M. Sc</a:t>
            </a:r>
            <a:r>
              <a:rPr lang="es-EC" b="1" dirty="0" smtClean="0">
                <a:latin typeface="Times New Roman" panose="02020603050405020304" pitchFamily="18" charset="0"/>
                <a:ea typeface="Calibri" panose="020F0502020204030204" pitchFamily="34" charset="0"/>
              </a:rPr>
              <a:t>.</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CODIRECTOR: ING</a:t>
            </a:r>
            <a:r>
              <a:rPr lang="es-EC" b="1" dirty="0" smtClean="0">
                <a:latin typeface="Times New Roman" panose="02020603050405020304" pitchFamily="18" charset="0"/>
                <a:ea typeface="Calibri" panose="020F0502020204030204" pitchFamily="34" charset="0"/>
              </a:rPr>
              <a:t>. ALEJANDRO GÓMEZ </a:t>
            </a:r>
            <a:r>
              <a:rPr lang="es-EC" b="1" dirty="0" smtClean="0">
                <a:latin typeface="Times New Roman" panose="02020603050405020304" pitchFamily="18" charset="0"/>
                <a:ea typeface="Calibri" panose="020F0502020204030204" pitchFamily="34" charset="0"/>
              </a:rPr>
              <a:t>M. Sc</a:t>
            </a:r>
            <a:r>
              <a:rPr lang="es-EC" b="1" dirty="0" smtClean="0">
                <a:latin typeface="Times New Roman" panose="02020603050405020304" pitchFamily="18" charset="0"/>
                <a:ea typeface="Calibri" panose="020F0502020204030204" pitchFamily="34" charset="0"/>
              </a:rPr>
              <a:t>.</a:t>
            </a:r>
            <a:endParaRPr lang="es-EC" dirty="0">
              <a:latin typeface="Times New Roman" panose="02020603050405020304" pitchFamily="18" charset="0"/>
              <a:ea typeface="Calibri" panose="020F0502020204030204" pitchFamily="34" charset="0"/>
            </a:endParaRPr>
          </a:p>
        </p:txBody>
      </p:sp>
      <p:sp>
        <p:nvSpPr>
          <p:cNvPr id="9" name="Rectángulo 8"/>
          <p:cNvSpPr/>
          <p:nvPr/>
        </p:nvSpPr>
        <p:spPr>
          <a:xfrm>
            <a:off x="3696483" y="5709966"/>
            <a:ext cx="6096000" cy="1087477"/>
          </a:xfrm>
          <a:prstGeom prst="rect">
            <a:avLst/>
          </a:prstGeom>
        </p:spPr>
        <p:txBody>
          <a:bodyPr>
            <a:spAutoFit/>
          </a:bodyPr>
          <a:lstStyle/>
          <a:p>
            <a:pPr algn="ctr">
              <a:lnSpc>
                <a:spcPct val="150000"/>
              </a:lnSpc>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SANGOLQUÍ, </a:t>
            </a:r>
            <a:r>
              <a:rPr lang="es-EC" b="1" dirty="0" smtClean="0">
                <a:latin typeface="Times New Roman" panose="02020603050405020304" pitchFamily="18" charset="0"/>
                <a:ea typeface="Calibri" panose="020F0502020204030204" pitchFamily="34" charset="0"/>
              </a:rPr>
              <a:t>OCTUBRE 2015</a:t>
            </a:r>
            <a:endParaRPr lang="es-EC" dirty="0">
              <a:latin typeface="Times New Roman" panose="02020603050405020304" pitchFamily="18" charset="0"/>
              <a:ea typeface="Calibri" panose="020F0502020204030204" pitchFamily="34" charset="0"/>
            </a:endParaRPr>
          </a:p>
          <a:p>
            <a:r>
              <a:rPr lang="es-EC" b="1" dirty="0">
                <a:latin typeface="Times New Roman" panose="02020603050405020304" pitchFamily="18" charset="0"/>
                <a:ea typeface="Calibri" panose="020F0502020204030204" pitchFamily="34" charset="0"/>
              </a:rPr>
              <a:t/>
            </a:r>
            <a:br>
              <a:rPr lang="es-EC" b="1" dirty="0">
                <a:latin typeface="Times New Roman" panose="02020603050405020304" pitchFamily="18" charset="0"/>
                <a:ea typeface="Calibri" panose="020F0502020204030204" pitchFamily="34" charset="0"/>
              </a:rPr>
            </a:br>
            <a:endParaRPr lang="es-EC" dirty="0"/>
          </a:p>
        </p:txBody>
      </p:sp>
    </p:spTree>
    <p:extLst>
      <p:ext uri="{BB962C8B-B14F-4D97-AF65-F5344CB8AC3E}">
        <p14:creationId xmlns:p14="http://schemas.microsoft.com/office/powerpoint/2010/main" val="2255187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30350"/>
            <a:ext cx="7738532" cy="523220"/>
          </a:xfrm>
          <a:prstGeom prst="rect">
            <a:avLst/>
          </a:prstGeom>
          <a:noFill/>
        </p:spPr>
        <p:txBody>
          <a:bodyPr wrap="square" rtlCol="0">
            <a:spAutoFit/>
          </a:bodyPr>
          <a:lstStyle/>
          <a:p>
            <a:pPr lvl="1"/>
            <a:r>
              <a:rPr lang="es-ES" sz="2800" b="1" dirty="0" smtClean="0"/>
              <a:t>Mecanismo </a:t>
            </a:r>
            <a:r>
              <a:rPr lang="es-ES" sz="2800" b="1" dirty="0"/>
              <a:t>disponible en la cizalla Edwards</a:t>
            </a:r>
          </a:p>
        </p:txBody>
      </p:sp>
      <p:sp>
        <p:nvSpPr>
          <p:cNvPr id="6" name="Rectángulo 5"/>
          <p:cNvSpPr/>
          <p:nvPr/>
        </p:nvSpPr>
        <p:spPr>
          <a:xfrm>
            <a:off x="5443324" y="1265260"/>
            <a:ext cx="5841829" cy="400110"/>
          </a:xfrm>
          <a:prstGeom prst="rect">
            <a:avLst/>
          </a:prstGeom>
        </p:spPr>
        <p:txBody>
          <a:bodyPr wrap="square">
            <a:spAutoFit/>
          </a:bodyPr>
          <a:lstStyle/>
          <a:p>
            <a:pPr algn="ctr"/>
            <a:r>
              <a:rPr lang="es-EC" sz="2000" b="1" dirty="0" smtClean="0">
                <a:latin typeface="Times New Roman" panose="02020603050405020304" pitchFamily="18" charset="0"/>
                <a:ea typeface="Calibri" panose="020F0502020204030204" pitchFamily="34" charset="0"/>
              </a:rPr>
              <a:t>Análisis del mecanismo mediante vectores</a:t>
            </a:r>
            <a:endParaRPr lang="es-EC" dirty="0">
              <a:latin typeface="Times New Roman" panose="02020603050405020304" pitchFamily="18" charset="0"/>
              <a:ea typeface="Calibri" panose="020F0502020204030204" pitchFamily="34" charset="0"/>
            </a:endParaRPr>
          </a:p>
        </p:txBody>
      </p:sp>
      <p:pic>
        <p:nvPicPr>
          <p:cNvPr id="7" name="Imagen 6"/>
          <p:cNvPicPr/>
          <p:nvPr/>
        </p:nvPicPr>
        <p:blipFill>
          <a:blip r:embed="rId2"/>
          <a:stretch>
            <a:fillRect/>
          </a:stretch>
        </p:blipFill>
        <p:spPr>
          <a:xfrm>
            <a:off x="1802921" y="890392"/>
            <a:ext cx="3113418" cy="4768535"/>
          </a:xfrm>
          <a:prstGeom prst="rect">
            <a:avLst/>
          </a:prstGeom>
        </p:spPr>
      </p:pic>
      <p:pic>
        <p:nvPicPr>
          <p:cNvPr id="8" name="Imagen 7"/>
          <p:cNvPicPr/>
          <p:nvPr/>
        </p:nvPicPr>
        <p:blipFill>
          <a:blip r:embed="rId3"/>
          <a:stretch>
            <a:fillRect/>
          </a:stretch>
        </p:blipFill>
        <p:spPr>
          <a:xfrm>
            <a:off x="6194760" y="1780246"/>
            <a:ext cx="4338955" cy="2195195"/>
          </a:xfrm>
          <a:prstGeom prst="rect">
            <a:avLst/>
          </a:prstGeom>
        </p:spPr>
      </p:pic>
      <mc:AlternateContent xmlns:mc="http://schemas.openxmlformats.org/markup-compatibility/2006" xmlns:a14="http://schemas.microsoft.com/office/drawing/2010/main">
        <mc:Choice Requires="a14">
          <p:sp>
            <p:nvSpPr>
              <p:cNvPr id="9" name="Rectángulo 8"/>
              <p:cNvSpPr/>
              <p:nvPr/>
            </p:nvSpPr>
            <p:spPr>
              <a:xfrm>
                <a:off x="5443322" y="4090317"/>
                <a:ext cx="5841829" cy="910699"/>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s-ES" b="1" i="1">
                              <a:latin typeface="Cambria Math" panose="02040503050406030204" pitchFamily="18" charset="0"/>
                            </a:rPr>
                          </m:ctrlPr>
                        </m:sSubPr>
                        <m:e>
                          <m:r>
                            <a:rPr lang="es-EC" b="1" i="1">
                              <a:latin typeface="Cambria Math" panose="02040503050406030204" pitchFamily="18" charset="0"/>
                            </a:rPr>
                            <m:t>𝒓</m:t>
                          </m:r>
                        </m:e>
                        <m:sub>
                          <m:r>
                            <a:rPr lang="es-EC" b="1" i="1">
                              <a:latin typeface="Cambria Math" panose="02040503050406030204" pitchFamily="18" charset="0"/>
                            </a:rPr>
                            <m:t>𝟏</m:t>
                          </m:r>
                        </m:sub>
                      </m:sSub>
                      <m:r>
                        <a:rPr lang="es-EC" b="1" i="1">
                          <a:latin typeface="Cambria Math" panose="02040503050406030204" pitchFamily="18" charset="0"/>
                        </a:rPr>
                        <m:t>=</m:t>
                      </m:r>
                      <m:sSub>
                        <m:sSubPr>
                          <m:ctrlPr>
                            <a:rPr lang="es-ES" b="1" i="1">
                              <a:latin typeface="Cambria Math" panose="02040503050406030204" pitchFamily="18" charset="0"/>
                            </a:rPr>
                          </m:ctrlPr>
                        </m:sSubPr>
                        <m:e>
                          <m:r>
                            <a:rPr lang="es-EC" b="1" i="1">
                              <a:latin typeface="Cambria Math" panose="02040503050406030204" pitchFamily="18" charset="0"/>
                            </a:rPr>
                            <m:t>𝒓</m:t>
                          </m:r>
                        </m:e>
                        <m:sub>
                          <m:r>
                            <a:rPr lang="es-EC" b="1" i="1">
                              <a:latin typeface="Cambria Math" panose="02040503050406030204" pitchFamily="18" charset="0"/>
                            </a:rPr>
                            <m:t>𝟐</m:t>
                          </m:r>
                        </m:sub>
                      </m:sSub>
                      <m:func>
                        <m:funcPr>
                          <m:ctrlPr>
                            <a:rPr lang="es-ES" b="1" i="1">
                              <a:latin typeface="Cambria Math" panose="02040503050406030204" pitchFamily="18" charset="0"/>
                            </a:rPr>
                          </m:ctrlPr>
                        </m:funcPr>
                        <m:fName>
                          <m:r>
                            <a:rPr lang="es-EC" b="1" i="1">
                              <a:latin typeface="Cambria Math" panose="02040503050406030204" pitchFamily="18" charset="0"/>
                            </a:rPr>
                            <m:t>𝐜𝐨𝐬</m:t>
                          </m:r>
                        </m:fName>
                        <m:e>
                          <m:sSub>
                            <m:sSubPr>
                              <m:ctrlPr>
                                <a:rPr lang="es-ES" b="1" i="1">
                                  <a:latin typeface="Cambria Math" panose="02040503050406030204" pitchFamily="18" charset="0"/>
                                </a:rPr>
                              </m:ctrlPr>
                            </m:sSubPr>
                            <m:e>
                              <m:r>
                                <a:rPr lang="es-EC" b="1" i="1">
                                  <a:latin typeface="Cambria Math" panose="02040503050406030204" pitchFamily="18" charset="0"/>
                                </a:rPr>
                                <m:t>𝜽</m:t>
                              </m:r>
                            </m:e>
                            <m:sub>
                              <m:r>
                                <a:rPr lang="es-EC" b="1" i="1">
                                  <a:latin typeface="Cambria Math" panose="02040503050406030204" pitchFamily="18" charset="0"/>
                                </a:rPr>
                                <m:t>𝟐</m:t>
                              </m:r>
                            </m:sub>
                          </m:sSub>
                          <m:r>
                            <a:rPr lang="es-EC" b="1" i="1">
                              <a:latin typeface="Cambria Math" panose="02040503050406030204" pitchFamily="18" charset="0"/>
                            </a:rPr>
                            <m:t>+</m:t>
                          </m:r>
                          <m:sSub>
                            <m:sSubPr>
                              <m:ctrlPr>
                                <a:rPr lang="es-ES" b="1" i="1">
                                  <a:latin typeface="Cambria Math" panose="02040503050406030204" pitchFamily="18" charset="0"/>
                                </a:rPr>
                              </m:ctrlPr>
                            </m:sSubPr>
                            <m:e>
                              <m:r>
                                <a:rPr lang="es-EC" b="1" i="1">
                                  <a:latin typeface="Cambria Math" panose="02040503050406030204" pitchFamily="18" charset="0"/>
                                </a:rPr>
                                <m:t>𝒓</m:t>
                              </m:r>
                            </m:e>
                            <m:sub>
                              <m:r>
                                <a:rPr lang="es-EC" b="1" i="1">
                                  <a:latin typeface="Cambria Math" panose="02040503050406030204" pitchFamily="18" charset="0"/>
                                </a:rPr>
                                <m:t>𝟑</m:t>
                              </m:r>
                            </m:sub>
                          </m:sSub>
                          <m:rad>
                            <m:radPr>
                              <m:degHide m:val="on"/>
                              <m:ctrlPr>
                                <a:rPr lang="es-ES" b="1" i="1">
                                  <a:latin typeface="Cambria Math" panose="02040503050406030204" pitchFamily="18" charset="0"/>
                                </a:rPr>
                              </m:ctrlPr>
                            </m:radPr>
                            <m:deg/>
                            <m:e>
                              <m:r>
                                <a:rPr lang="es-EC" b="1" i="1">
                                  <a:latin typeface="Cambria Math" panose="02040503050406030204" pitchFamily="18" charset="0"/>
                                </a:rPr>
                                <m:t>𝟏</m:t>
                              </m:r>
                              <m:r>
                                <a:rPr lang="es-EC" b="1" i="1">
                                  <a:latin typeface="Cambria Math" panose="02040503050406030204" pitchFamily="18" charset="0"/>
                                </a:rPr>
                                <m:t>−</m:t>
                              </m:r>
                              <m:sSup>
                                <m:sSupPr>
                                  <m:ctrlPr>
                                    <a:rPr lang="es-ES" b="1" i="1">
                                      <a:latin typeface="Cambria Math" panose="02040503050406030204" pitchFamily="18" charset="0"/>
                                    </a:rPr>
                                  </m:ctrlPr>
                                </m:sSupPr>
                                <m:e>
                                  <m:d>
                                    <m:dPr>
                                      <m:ctrlPr>
                                        <a:rPr lang="es-ES" b="1" i="1">
                                          <a:latin typeface="Cambria Math" panose="02040503050406030204" pitchFamily="18" charset="0"/>
                                        </a:rPr>
                                      </m:ctrlPr>
                                    </m:dPr>
                                    <m:e>
                                      <m:f>
                                        <m:fPr>
                                          <m:ctrlPr>
                                            <a:rPr lang="es-ES" b="1" i="1">
                                              <a:latin typeface="Cambria Math" panose="02040503050406030204" pitchFamily="18" charset="0"/>
                                            </a:rPr>
                                          </m:ctrlPr>
                                        </m:fPr>
                                        <m:num>
                                          <m:sSub>
                                            <m:sSubPr>
                                              <m:ctrlPr>
                                                <a:rPr lang="es-ES" b="1" i="1">
                                                  <a:latin typeface="Cambria Math" panose="02040503050406030204" pitchFamily="18" charset="0"/>
                                                </a:rPr>
                                              </m:ctrlPr>
                                            </m:sSubPr>
                                            <m:e>
                                              <m:r>
                                                <a:rPr lang="es-EC" b="1" i="1">
                                                  <a:latin typeface="Cambria Math" panose="02040503050406030204" pitchFamily="18" charset="0"/>
                                                </a:rPr>
                                                <m:t>𝒓</m:t>
                                              </m:r>
                                            </m:e>
                                            <m:sub>
                                              <m:r>
                                                <a:rPr lang="es-EC" b="1" i="1">
                                                  <a:latin typeface="Cambria Math" panose="02040503050406030204" pitchFamily="18" charset="0"/>
                                                </a:rPr>
                                                <m:t>𝟐</m:t>
                                              </m:r>
                                            </m:sub>
                                          </m:sSub>
                                        </m:num>
                                        <m:den>
                                          <m:sSub>
                                            <m:sSubPr>
                                              <m:ctrlPr>
                                                <a:rPr lang="es-ES" b="1" i="1">
                                                  <a:latin typeface="Cambria Math" panose="02040503050406030204" pitchFamily="18" charset="0"/>
                                                </a:rPr>
                                              </m:ctrlPr>
                                            </m:sSubPr>
                                            <m:e>
                                              <m:r>
                                                <a:rPr lang="es-EC" b="1" i="1">
                                                  <a:latin typeface="Cambria Math" panose="02040503050406030204" pitchFamily="18" charset="0"/>
                                                </a:rPr>
                                                <m:t>𝒓</m:t>
                                              </m:r>
                                            </m:e>
                                            <m:sub>
                                              <m:r>
                                                <a:rPr lang="es-EC" b="1" i="1">
                                                  <a:latin typeface="Cambria Math" panose="02040503050406030204" pitchFamily="18" charset="0"/>
                                                </a:rPr>
                                                <m:t>𝟑</m:t>
                                              </m:r>
                                            </m:sub>
                                          </m:sSub>
                                        </m:den>
                                      </m:f>
                                    </m:e>
                                  </m:d>
                                </m:e>
                                <m:sup>
                                  <m:r>
                                    <a:rPr lang="es-EC" b="1" i="1">
                                      <a:latin typeface="Cambria Math" panose="02040503050406030204" pitchFamily="18" charset="0"/>
                                    </a:rPr>
                                    <m:t>𝟐</m:t>
                                  </m:r>
                                </m:sup>
                              </m:sSup>
                              <m:func>
                                <m:funcPr>
                                  <m:ctrlPr>
                                    <a:rPr lang="es-ES" b="1" i="1">
                                      <a:latin typeface="Cambria Math" panose="02040503050406030204" pitchFamily="18" charset="0"/>
                                    </a:rPr>
                                  </m:ctrlPr>
                                </m:funcPr>
                                <m:fName>
                                  <m:sSup>
                                    <m:sSupPr>
                                      <m:ctrlPr>
                                        <a:rPr lang="es-ES" b="1" i="1">
                                          <a:latin typeface="Cambria Math" panose="02040503050406030204" pitchFamily="18" charset="0"/>
                                        </a:rPr>
                                      </m:ctrlPr>
                                    </m:sSupPr>
                                    <m:e>
                                      <m:r>
                                        <a:rPr lang="es-EC" b="1" i="1">
                                          <a:latin typeface="Cambria Math" panose="02040503050406030204" pitchFamily="18" charset="0"/>
                                        </a:rPr>
                                        <m:t>𝐬𝐢𝐧</m:t>
                                      </m:r>
                                    </m:e>
                                    <m:sup>
                                      <m:r>
                                        <a:rPr lang="es-EC" b="1" i="1">
                                          <a:latin typeface="Cambria Math" panose="02040503050406030204" pitchFamily="18" charset="0"/>
                                        </a:rPr>
                                        <m:t>𝟐</m:t>
                                      </m:r>
                                    </m:sup>
                                  </m:sSup>
                                </m:fName>
                                <m:e>
                                  <m:sSub>
                                    <m:sSubPr>
                                      <m:ctrlPr>
                                        <a:rPr lang="es-ES" b="1" i="1">
                                          <a:latin typeface="Cambria Math" panose="02040503050406030204" pitchFamily="18" charset="0"/>
                                        </a:rPr>
                                      </m:ctrlPr>
                                    </m:sSubPr>
                                    <m:e>
                                      <m:r>
                                        <a:rPr lang="es-EC" b="1" i="1">
                                          <a:latin typeface="Cambria Math" panose="02040503050406030204" pitchFamily="18" charset="0"/>
                                        </a:rPr>
                                        <m:t>𝜽</m:t>
                                      </m:r>
                                    </m:e>
                                    <m:sub>
                                      <m:r>
                                        <a:rPr lang="es-EC" b="1" i="1">
                                          <a:latin typeface="Cambria Math" panose="02040503050406030204" pitchFamily="18" charset="0"/>
                                        </a:rPr>
                                        <m:t>𝟐</m:t>
                                      </m:r>
                                    </m:sub>
                                  </m:sSub>
                                </m:e>
                              </m:func>
                            </m:e>
                          </m:rad>
                          <m:r>
                            <a:rPr lang="es-EC" b="1" i="1">
                              <a:latin typeface="Cambria Math" panose="02040503050406030204" pitchFamily="18" charset="0"/>
                            </a:rPr>
                            <m:t> </m:t>
                          </m:r>
                        </m:e>
                      </m:func>
                    </m:oMath>
                  </m:oMathPara>
                </a14:m>
                <a:endParaRPr lang="es-EC" dirty="0">
                  <a:latin typeface="Times New Roman" panose="02020603050405020304" pitchFamily="18" charset="0"/>
                  <a:ea typeface="Calibri" panose="020F0502020204030204" pitchFamily="34"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5443322" y="4090317"/>
                <a:ext cx="5841829" cy="910699"/>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361957" y="5115892"/>
                <a:ext cx="4004558" cy="7234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S" b="1" i="1">
                              <a:latin typeface="Cambria Math" panose="02040503050406030204" pitchFamily="18" charset="0"/>
                            </a:rPr>
                          </m:ctrlPr>
                        </m:sSubSupPr>
                        <m:e>
                          <m:r>
                            <a:rPr lang="es-ES" b="1" i="1">
                              <a:latin typeface="Cambria Math" panose="02040503050406030204" pitchFamily="18" charset="0"/>
                            </a:rPr>
                            <m:t>𝒓</m:t>
                          </m:r>
                        </m:e>
                        <m:sub>
                          <m:r>
                            <a:rPr lang="es-ES" b="0" i="0">
                              <a:latin typeface="Cambria Math" panose="02040503050406030204" pitchFamily="18" charset="0"/>
                            </a:rPr>
                            <m:t>1</m:t>
                          </m:r>
                        </m:sub>
                        <m:sup>
                          <m:r>
                            <a:rPr lang="es-ES" b="0" i="0">
                              <a:latin typeface="Cambria Math" panose="02040503050406030204" pitchFamily="18" charset="0"/>
                            </a:rPr>
                            <m:t>′</m:t>
                          </m:r>
                        </m:sup>
                      </m:sSubSup>
                      <m:r>
                        <a:rPr lang="es-ES" b="0" i="0">
                          <a:latin typeface="Cambria Math" panose="02040503050406030204" pitchFamily="18" charset="0"/>
                        </a:rPr>
                        <m:t>=</m:t>
                      </m:r>
                      <m:r>
                        <a:rPr lang="es-ES" b="1" i="1">
                          <a:latin typeface="Cambria Math" panose="02040503050406030204" pitchFamily="18" charset="0"/>
                        </a:rPr>
                        <m:t>𝒗</m:t>
                      </m:r>
                      <m:d>
                        <m:dPr>
                          <m:ctrlPr>
                            <a:rPr lang="es-ES" b="1" i="1">
                              <a:latin typeface="Cambria Math" panose="02040503050406030204" pitchFamily="18" charset="0"/>
                            </a:rPr>
                          </m:ctrlPr>
                        </m:dPr>
                        <m:e>
                          <m:sSub>
                            <m:sSubPr>
                              <m:ctrlPr>
                                <a:rPr lang="es-ES" b="1" i="1">
                                  <a:latin typeface="Cambria Math" panose="02040503050406030204" pitchFamily="18" charset="0"/>
                                </a:rPr>
                              </m:ctrlPr>
                            </m:sSubPr>
                            <m:e>
                              <m:r>
                                <a:rPr lang="es-ES" b="1" i="1">
                                  <a:latin typeface="Cambria Math" panose="02040503050406030204" pitchFamily="18" charset="0"/>
                                </a:rPr>
                                <m:t>𝜽</m:t>
                              </m:r>
                            </m:e>
                            <m:sub>
                              <m:r>
                                <a:rPr lang="es-ES" b="0" i="0">
                                  <a:latin typeface="Cambria Math" panose="02040503050406030204" pitchFamily="18" charset="0"/>
                                </a:rPr>
                                <m:t>2</m:t>
                              </m:r>
                            </m:sub>
                          </m:sSub>
                        </m:e>
                      </m:d>
                      <m:r>
                        <a:rPr lang="es-ES" b="0" i="0">
                          <a:latin typeface="Cambria Math" panose="02040503050406030204" pitchFamily="18" charset="0"/>
                        </a:rPr>
                        <m:t>= </m:t>
                      </m:r>
                      <m:sSub>
                        <m:sSubPr>
                          <m:ctrlPr>
                            <a:rPr lang="es-ES" b="0" i="1">
                              <a:latin typeface="Cambria Math" panose="02040503050406030204" pitchFamily="18" charset="0"/>
                            </a:rPr>
                          </m:ctrlPr>
                        </m:sSubPr>
                        <m:e>
                          <m:r>
                            <a:rPr lang="es-ES" b="1" i="1">
                              <a:latin typeface="Cambria Math" panose="02040503050406030204" pitchFamily="18" charset="0"/>
                            </a:rPr>
                            <m:t>𝒓</m:t>
                          </m:r>
                        </m:e>
                        <m:sub>
                          <m:r>
                            <a:rPr lang="es-ES" b="0" i="0">
                              <a:latin typeface="Cambria Math" panose="02040503050406030204" pitchFamily="18" charset="0"/>
                            </a:rPr>
                            <m:t>2</m:t>
                          </m:r>
                        </m:sub>
                      </m:sSub>
                      <m:sSub>
                        <m:sSubPr>
                          <m:ctrlPr>
                            <a:rPr lang="es-ES" b="0" i="1">
                              <a:latin typeface="Cambria Math" panose="02040503050406030204" pitchFamily="18" charset="0"/>
                            </a:rPr>
                          </m:ctrlPr>
                        </m:sSubPr>
                        <m:e>
                          <m:r>
                            <a:rPr lang="es-ES" b="1" i="1">
                              <a:latin typeface="Cambria Math" panose="02040503050406030204" pitchFamily="18" charset="0"/>
                            </a:rPr>
                            <m:t>𝝎</m:t>
                          </m:r>
                        </m:e>
                        <m:sub>
                          <m:r>
                            <a:rPr lang="es-ES" b="0" i="0">
                              <a:latin typeface="Cambria Math" panose="02040503050406030204" pitchFamily="18" charset="0"/>
                            </a:rPr>
                            <m:t>2</m:t>
                          </m:r>
                        </m:sub>
                      </m:sSub>
                      <m:f>
                        <m:fPr>
                          <m:ctrlPr>
                            <a:rPr lang="es-ES" b="0" i="1">
                              <a:latin typeface="Cambria Math" panose="02040503050406030204" pitchFamily="18" charset="0"/>
                            </a:rPr>
                          </m:ctrlPr>
                        </m:fPr>
                        <m:num>
                          <m:func>
                            <m:funcPr>
                              <m:ctrlPr>
                                <a:rPr lang="es-ES" b="0" i="1">
                                  <a:latin typeface="Cambria Math" panose="02040503050406030204" pitchFamily="18" charset="0"/>
                                </a:rPr>
                              </m:ctrlPr>
                            </m:funcPr>
                            <m:fName>
                              <m:r>
                                <a:rPr lang="es-ES" b="1" i="0">
                                  <a:latin typeface="Cambria Math" panose="02040503050406030204" pitchFamily="18" charset="0"/>
                                </a:rPr>
                                <m:t>𝐬𝐢𝐧</m:t>
                              </m:r>
                            </m:fName>
                            <m:e>
                              <m:d>
                                <m:dPr>
                                  <m:ctrlPr>
                                    <a:rPr lang="es-ES" b="0" i="1">
                                      <a:latin typeface="Cambria Math" panose="02040503050406030204" pitchFamily="18" charset="0"/>
                                    </a:rPr>
                                  </m:ctrlPr>
                                </m:dPr>
                                <m:e>
                                  <m:sSub>
                                    <m:sSubPr>
                                      <m:ctrlPr>
                                        <a:rPr lang="es-ES" b="0" i="1">
                                          <a:latin typeface="Cambria Math" panose="02040503050406030204" pitchFamily="18" charset="0"/>
                                        </a:rPr>
                                      </m:ctrlPr>
                                    </m:sSubPr>
                                    <m:e>
                                      <m:r>
                                        <a:rPr lang="es-ES" b="1" i="1">
                                          <a:latin typeface="Cambria Math" panose="02040503050406030204" pitchFamily="18" charset="0"/>
                                        </a:rPr>
                                        <m:t>𝜽</m:t>
                                      </m:r>
                                    </m:e>
                                    <m:sub>
                                      <m:r>
                                        <a:rPr lang="es-ES" b="0" i="0">
                                          <a:latin typeface="Cambria Math" panose="02040503050406030204" pitchFamily="18" charset="0"/>
                                        </a:rPr>
                                        <m:t>3</m:t>
                                      </m:r>
                                    </m:sub>
                                  </m:sSub>
                                  <m:d>
                                    <m:dPr>
                                      <m:ctrlPr>
                                        <a:rPr lang="es-ES" b="0" i="1">
                                          <a:latin typeface="Cambria Math" panose="02040503050406030204" pitchFamily="18" charset="0"/>
                                        </a:rPr>
                                      </m:ctrlPr>
                                    </m:dPr>
                                    <m:e>
                                      <m:sSub>
                                        <m:sSubPr>
                                          <m:ctrlPr>
                                            <a:rPr lang="es-ES" b="0" i="1">
                                              <a:latin typeface="Cambria Math" panose="02040503050406030204" pitchFamily="18" charset="0"/>
                                            </a:rPr>
                                          </m:ctrlPr>
                                        </m:sSubPr>
                                        <m:e>
                                          <m:r>
                                            <a:rPr lang="es-ES" b="1" i="1">
                                              <a:latin typeface="Cambria Math" panose="02040503050406030204" pitchFamily="18" charset="0"/>
                                            </a:rPr>
                                            <m:t>𝜽</m:t>
                                          </m:r>
                                        </m:e>
                                        <m:sub>
                                          <m:r>
                                            <a:rPr lang="es-ES" b="0" i="0">
                                              <a:latin typeface="Cambria Math" panose="02040503050406030204" pitchFamily="18" charset="0"/>
                                            </a:rPr>
                                            <m:t>2</m:t>
                                          </m:r>
                                        </m:sub>
                                      </m:sSub>
                                    </m:e>
                                  </m:d>
                                  <m:r>
                                    <a:rPr lang="es-ES" b="0" i="0">
                                      <a:latin typeface="Cambria Math" panose="02040503050406030204" pitchFamily="18" charset="0"/>
                                    </a:rPr>
                                    <m:t>−</m:t>
                                  </m:r>
                                  <m:sSub>
                                    <m:sSubPr>
                                      <m:ctrlPr>
                                        <a:rPr lang="es-ES" b="0" i="1">
                                          <a:latin typeface="Cambria Math" panose="02040503050406030204" pitchFamily="18" charset="0"/>
                                        </a:rPr>
                                      </m:ctrlPr>
                                    </m:sSubPr>
                                    <m:e>
                                      <m:r>
                                        <a:rPr lang="es-ES" b="1" i="1">
                                          <a:latin typeface="Cambria Math" panose="02040503050406030204" pitchFamily="18" charset="0"/>
                                        </a:rPr>
                                        <m:t>𝜽</m:t>
                                      </m:r>
                                    </m:e>
                                    <m:sub>
                                      <m:r>
                                        <a:rPr lang="es-ES" b="0" i="0">
                                          <a:latin typeface="Cambria Math" panose="02040503050406030204" pitchFamily="18" charset="0"/>
                                        </a:rPr>
                                        <m:t>2</m:t>
                                      </m:r>
                                    </m:sub>
                                  </m:sSub>
                                </m:e>
                              </m:d>
                            </m:e>
                          </m:func>
                        </m:num>
                        <m:den>
                          <m:func>
                            <m:funcPr>
                              <m:ctrlPr>
                                <a:rPr lang="es-ES" b="0" i="1">
                                  <a:latin typeface="Cambria Math" panose="02040503050406030204" pitchFamily="18" charset="0"/>
                                </a:rPr>
                              </m:ctrlPr>
                            </m:funcPr>
                            <m:fName>
                              <m:r>
                                <a:rPr lang="es-ES" b="1" i="0">
                                  <a:latin typeface="Cambria Math" panose="02040503050406030204" pitchFamily="18" charset="0"/>
                                </a:rPr>
                                <m:t>𝐜𝐨𝐬</m:t>
                              </m:r>
                            </m:fName>
                            <m:e>
                              <m:d>
                                <m:dPr>
                                  <m:ctrlPr>
                                    <a:rPr lang="es-ES" b="0" i="1">
                                      <a:latin typeface="Cambria Math" panose="02040503050406030204" pitchFamily="18" charset="0"/>
                                    </a:rPr>
                                  </m:ctrlPr>
                                </m:dPr>
                                <m:e>
                                  <m:sSub>
                                    <m:sSubPr>
                                      <m:ctrlPr>
                                        <a:rPr lang="es-ES" b="0" i="1">
                                          <a:latin typeface="Cambria Math" panose="02040503050406030204" pitchFamily="18" charset="0"/>
                                        </a:rPr>
                                      </m:ctrlPr>
                                    </m:sSubPr>
                                    <m:e>
                                      <m:r>
                                        <a:rPr lang="es-ES" b="1" i="1">
                                          <a:latin typeface="Cambria Math" panose="02040503050406030204" pitchFamily="18" charset="0"/>
                                        </a:rPr>
                                        <m:t>𝜽</m:t>
                                      </m:r>
                                    </m:e>
                                    <m:sub>
                                      <m:r>
                                        <a:rPr lang="es-ES" b="0" i="0">
                                          <a:latin typeface="Cambria Math" panose="02040503050406030204" pitchFamily="18" charset="0"/>
                                        </a:rPr>
                                        <m:t>3</m:t>
                                      </m:r>
                                    </m:sub>
                                  </m:sSub>
                                  <m:d>
                                    <m:dPr>
                                      <m:ctrlPr>
                                        <a:rPr lang="es-ES" b="0" i="1">
                                          <a:latin typeface="Cambria Math" panose="02040503050406030204" pitchFamily="18" charset="0"/>
                                        </a:rPr>
                                      </m:ctrlPr>
                                    </m:dPr>
                                    <m:e>
                                      <m:sSub>
                                        <m:sSubPr>
                                          <m:ctrlPr>
                                            <a:rPr lang="es-ES" b="0" i="1">
                                              <a:latin typeface="Cambria Math" panose="02040503050406030204" pitchFamily="18" charset="0"/>
                                            </a:rPr>
                                          </m:ctrlPr>
                                        </m:sSubPr>
                                        <m:e>
                                          <m:r>
                                            <a:rPr lang="es-ES" b="1" i="1">
                                              <a:latin typeface="Cambria Math" panose="02040503050406030204" pitchFamily="18" charset="0"/>
                                            </a:rPr>
                                            <m:t>𝜽</m:t>
                                          </m:r>
                                        </m:e>
                                        <m:sub>
                                          <m:r>
                                            <a:rPr lang="es-ES" b="0" i="0">
                                              <a:latin typeface="Cambria Math" panose="02040503050406030204" pitchFamily="18" charset="0"/>
                                            </a:rPr>
                                            <m:t>2</m:t>
                                          </m:r>
                                        </m:sub>
                                      </m:sSub>
                                    </m:e>
                                  </m:d>
                                </m:e>
                              </m:d>
                            </m:e>
                          </m:func>
                        </m:den>
                      </m:f>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6361957" y="5115892"/>
                <a:ext cx="4004558" cy="723403"/>
              </a:xfrm>
              <a:prstGeom prst="rect">
                <a:avLst/>
              </a:prstGeom>
              <a:blipFill rotWithShape="0">
                <a:blip r:embed="rId5"/>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40812511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b="1581"/>
          <a:stretch/>
        </p:blipFill>
        <p:spPr bwMode="auto">
          <a:xfrm>
            <a:off x="1259457" y="1337939"/>
            <a:ext cx="5348378" cy="3125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Rectángulo 2"/>
              <p:cNvSpPr/>
              <p:nvPr/>
            </p:nvSpPr>
            <p:spPr>
              <a:xfrm>
                <a:off x="664234" y="4811907"/>
                <a:ext cx="2794958" cy="841256"/>
              </a:xfrm>
              <a:prstGeom prst="rect">
                <a:avLst/>
              </a:prstGeom>
            </p:spPr>
            <p:txBody>
              <a:bodyPr wrap="square">
                <a:spAutoFit/>
              </a:bodyPr>
              <a:lstStyle/>
              <a:p>
                <a:pPr indent="252095" algn="just">
                  <a:spcAft>
                    <a:spcPts val="1000"/>
                  </a:spcAft>
                  <a:tabLst>
                    <a:tab pos="836930" algn="l"/>
                  </a:tabLst>
                </a:pPr>
                <a14:m>
                  <m:oMathPara xmlns:m="http://schemas.openxmlformats.org/officeDocument/2006/math">
                    <m:oMathParaPr>
                      <m:jc m:val="centerGroup"/>
                    </m:oMathParaPr>
                    <m:oMath xmlns:m="http://schemas.openxmlformats.org/officeDocument/2006/math">
                      <m:sSub>
                        <m:sSubPr>
                          <m:ctrlPr>
                            <a:rPr lang="es-ES" sz="1600" b="1" i="1" smtClean="0">
                              <a:latin typeface="Cambria Math" panose="02040503050406030204" pitchFamily="18" charset="0"/>
                              <a:ea typeface="Times New Roman" panose="02020603050405020304" pitchFamily="18" charset="0"/>
                              <a:cs typeface="Arial" panose="020B0604020202020204" pitchFamily="34" charset="0"/>
                            </a:rPr>
                          </m:ctrlPr>
                        </m:sSubPr>
                        <m:e>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𝒓</m:t>
                          </m:r>
                        </m:e>
                        <m:sub>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𝟐</m:t>
                          </m:r>
                        </m:sub>
                      </m:sSub>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𝟑𝟎</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 </m:t>
                      </m:r>
                      <m:d>
                        <m:dPr>
                          <m:begChr m:val="["/>
                          <m:endChr m:val="]"/>
                          <m:ctrlPr>
                            <a:rPr lang="es-ES" sz="1600" b="1" i="1">
                              <a:effectLst/>
                              <a:latin typeface="Cambria Math" panose="02040503050406030204" pitchFamily="18" charset="0"/>
                              <a:ea typeface="Times New Roman" panose="02020603050405020304" pitchFamily="18" charset="0"/>
                              <a:cs typeface="Arial" panose="020B0604020202020204" pitchFamily="34" charset="0"/>
                            </a:rPr>
                          </m:ctrlPr>
                        </m:dPr>
                        <m:e>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𝒎𝒎</m:t>
                          </m:r>
                        </m:e>
                      </m:d>
                    </m:oMath>
                  </m:oMathPara>
                </a14:m>
                <a:endParaRPr lang="es-ES" sz="1600" b="1" i="1" dirty="0" smtClean="0">
                  <a:effectLst/>
                  <a:latin typeface="Cambria Math" panose="02040503050406030204" pitchFamily="18" charset="0"/>
                  <a:ea typeface="Times New Roman" panose="02020603050405020304" pitchFamily="18" charset="0"/>
                  <a:cs typeface="Arial" panose="020B0604020202020204" pitchFamily="34" charset="0"/>
                </a:endParaRPr>
              </a:p>
              <a:p>
                <a:pPr indent="252095" algn="just">
                  <a:spcAft>
                    <a:spcPts val="1000"/>
                  </a:spcAft>
                  <a:tabLst>
                    <a:tab pos="836930" algn="l"/>
                  </a:tabLst>
                </a:pPr>
                <a14:m>
                  <m:oMathPara xmlns:m="http://schemas.openxmlformats.org/officeDocument/2006/math">
                    <m:oMathParaPr>
                      <m:jc m:val="centerGroup"/>
                    </m:oMathParaPr>
                    <m:oMath xmlns:m="http://schemas.openxmlformats.org/officeDocument/2006/math">
                      <m:sSub>
                        <m:sSubPr>
                          <m:ctrlPr>
                            <a:rPr lang="es-ES" sz="1600"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𝒓</m:t>
                          </m:r>
                        </m:e>
                        <m:sub>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𝟑</m:t>
                          </m:r>
                        </m:sub>
                      </m:sSub>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𝟑𝟎𝟓</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 </m:t>
                      </m:r>
                      <m:d>
                        <m:dPr>
                          <m:begChr m:val="["/>
                          <m:endChr m:val="]"/>
                          <m:ctrlPr>
                            <a:rPr lang="es-ES" sz="1600" b="1" i="1">
                              <a:effectLst/>
                              <a:latin typeface="Cambria Math" panose="02040503050406030204" pitchFamily="18" charset="0"/>
                              <a:ea typeface="Times New Roman" panose="02020603050405020304" pitchFamily="18" charset="0"/>
                              <a:cs typeface="Arial" panose="020B0604020202020204" pitchFamily="34" charset="0"/>
                            </a:rPr>
                          </m:ctrlPr>
                        </m:dPr>
                        <m:e>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𝒎𝒎</m:t>
                          </m:r>
                        </m:e>
                      </m:d>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664234" y="4811907"/>
                <a:ext cx="2794958" cy="841256"/>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2909988" y="4811907"/>
                <a:ext cx="3697847" cy="1200329"/>
              </a:xfrm>
              <a:prstGeom prst="rect">
                <a:avLst/>
              </a:prstGeom>
            </p:spPr>
            <p:txBody>
              <a:bodyPr wrap="square">
                <a:spAutoFit/>
              </a:bodyPr>
              <a:lstStyle/>
              <a:p>
                <a:pPr algn="just"/>
                <a:r>
                  <a:rPr lang="es-ES_tradnl" dirty="0" smtClean="0">
                    <a:latin typeface="Arial" panose="020B0604020202020204" pitchFamily="34" charset="0"/>
                    <a:ea typeface="Times New Roman" panose="02020603050405020304" pitchFamily="18" charset="0"/>
                  </a:rPr>
                  <a:t>Al </a:t>
                </a:r>
                <a:r>
                  <a:rPr lang="es-ES_tradnl" dirty="0">
                    <a:latin typeface="Arial" panose="020B0604020202020204" pitchFamily="34" charset="0"/>
                    <a:ea typeface="Times New Roman" panose="02020603050405020304" pitchFamily="18" charset="0"/>
                  </a:rPr>
                  <a:t>restar los puntos máximo  y mínimo (</a:t>
                </a:r>
                <a14:m>
                  <m:oMath xmlns:m="http://schemas.openxmlformats.org/officeDocument/2006/math">
                    <m:r>
                      <a:rPr lang="es-ES_tradnl" b="1" i="1">
                        <a:effectLst/>
                        <a:latin typeface="Cambria Math" panose="02040503050406030204" pitchFamily="18" charset="0"/>
                        <a:ea typeface="Times New Roman" panose="02020603050405020304" pitchFamily="18" charset="0"/>
                        <a:cs typeface="Arial" panose="020B0604020202020204" pitchFamily="34" charset="0"/>
                      </a:rPr>
                      <m:t>𝟑𝟑𝟓</m:t>
                    </m:r>
                    <m:r>
                      <a:rPr lang="es-ES_tradnl" i="1">
                        <a:effectLst/>
                        <a:latin typeface="Cambria Math" panose="02040503050406030204" pitchFamily="18" charset="0"/>
                        <a:ea typeface="Times New Roman" panose="02020603050405020304" pitchFamily="18" charset="0"/>
                        <a:cs typeface="Arial" panose="020B0604020202020204" pitchFamily="34" charset="0"/>
                      </a:rPr>
                      <m:t>−</m:t>
                    </m:r>
                    <m:r>
                      <a:rPr lang="es-ES_tradnl" b="1" i="1">
                        <a:effectLst/>
                        <a:latin typeface="Cambria Math" panose="02040503050406030204" pitchFamily="18" charset="0"/>
                        <a:ea typeface="Times New Roman" panose="02020603050405020304" pitchFamily="18" charset="0"/>
                        <a:cs typeface="Arial" panose="020B0604020202020204" pitchFamily="34" charset="0"/>
                      </a:rPr>
                      <m:t>𝟐𝟕𝟓</m:t>
                    </m:r>
                    <m:r>
                      <a:rPr lang="es-ES_tradnl">
                        <a:effectLst/>
                        <a:latin typeface="Cambria Math" panose="02040503050406030204" pitchFamily="18" charset="0"/>
                        <a:ea typeface="Times New Roman" panose="02020603050405020304" pitchFamily="18" charset="0"/>
                        <a:cs typeface="Arial" panose="020B0604020202020204" pitchFamily="34" charset="0"/>
                      </a:rPr>
                      <m:t>)=</m:t>
                    </m:r>
                    <m:r>
                      <a:rPr lang="es-ES_tradnl" b="1" i="1">
                        <a:effectLst/>
                        <a:latin typeface="Cambria Math" panose="02040503050406030204" pitchFamily="18" charset="0"/>
                        <a:ea typeface="Times New Roman" panose="02020603050405020304" pitchFamily="18" charset="0"/>
                        <a:cs typeface="Arial" panose="020B0604020202020204" pitchFamily="34" charset="0"/>
                      </a:rPr>
                      <m:t>𝟔𝟎</m:t>
                    </m:r>
                  </m:oMath>
                </a14:m>
                <a:r>
                  <a:rPr lang="es-ES_tradnl" dirty="0">
                    <a:effectLst/>
                    <a:latin typeface="Arial" panose="020B0604020202020204" pitchFamily="34" charset="0"/>
                    <a:ea typeface="Times New Roman" panose="02020603050405020304" pitchFamily="18" charset="0"/>
                  </a:rPr>
                  <a:t>, se tiene que la carrera del pistón (</a:t>
                </a:r>
                <a14:m>
                  <m:oMath xmlns:m="http://schemas.openxmlformats.org/officeDocument/2006/math">
                    <m:r>
                      <a:rPr lang="es-ES_tradnl" b="1" i="1">
                        <a:effectLst/>
                        <a:latin typeface="Cambria Math" panose="02040503050406030204" pitchFamily="18" charset="0"/>
                        <a:ea typeface="Times New Roman" panose="02020603050405020304" pitchFamily="18" charset="0"/>
                        <a:cs typeface="Arial" panose="020B0604020202020204" pitchFamily="34" charset="0"/>
                      </a:rPr>
                      <m:t>𝑯</m:t>
                    </m:r>
                  </m:oMath>
                </a14:m>
                <a:r>
                  <a:rPr lang="es-ES_tradnl" dirty="0">
                    <a:effectLst/>
                    <a:latin typeface="Arial" panose="020B0604020202020204" pitchFamily="34" charset="0"/>
                    <a:ea typeface="Times New Roman" panose="02020603050405020304" pitchFamily="18" charset="0"/>
                  </a:rPr>
                  <a:t>) es de 60 [mm]</a:t>
                </a:r>
                <a:endParaRPr lang="es-ES" dirty="0"/>
              </a:p>
            </p:txBody>
          </p:sp>
        </mc:Choice>
        <mc:Fallback xmlns="">
          <p:sp>
            <p:nvSpPr>
              <p:cNvPr id="4" name="Rectángulo 3"/>
              <p:cNvSpPr>
                <a:spLocks noRot="1" noChangeAspect="1" noMove="1" noResize="1" noEditPoints="1" noAdjustHandles="1" noChangeArrowheads="1" noChangeShapeType="1" noTextEdit="1"/>
              </p:cNvSpPr>
              <p:nvPr/>
            </p:nvSpPr>
            <p:spPr>
              <a:xfrm>
                <a:off x="2909988" y="4811907"/>
                <a:ext cx="3697847" cy="1200329"/>
              </a:xfrm>
              <a:prstGeom prst="rect">
                <a:avLst/>
              </a:prstGeom>
              <a:blipFill rotWithShape="0">
                <a:blip r:embed="rId4"/>
                <a:stretch>
                  <a:fillRect l="-1318" t="-2538" r="-1483" b="-7107"/>
                </a:stretch>
              </a:blipFill>
            </p:spPr>
            <p:txBody>
              <a:bodyPr/>
              <a:lstStyle/>
              <a:p>
                <a:r>
                  <a:rPr lang="es-ES">
                    <a:noFill/>
                  </a:rPr>
                  <a:t> </a:t>
                </a:r>
              </a:p>
            </p:txBody>
          </p:sp>
        </mc:Fallback>
      </mc:AlternateContent>
      <p:sp>
        <p:nvSpPr>
          <p:cNvPr id="5" name="Rectángulo 4"/>
          <p:cNvSpPr/>
          <p:nvPr/>
        </p:nvSpPr>
        <p:spPr>
          <a:xfrm>
            <a:off x="1377626" y="495229"/>
            <a:ext cx="9126217" cy="400110"/>
          </a:xfrm>
          <a:prstGeom prst="rect">
            <a:avLst/>
          </a:prstGeom>
        </p:spPr>
        <p:txBody>
          <a:bodyPr wrap="none">
            <a:spAutoFit/>
          </a:bodyPr>
          <a:lstStyle/>
          <a:p>
            <a:pPr algn="ctr">
              <a:spcAft>
                <a:spcPts val="1000"/>
              </a:spcAft>
            </a:pPr>
            <a:r>
              <a:rPr lang="es-EC" sz="2000" b="1" dirty="0" smtClean="0">
                <a:latin typeface="Arial" panose="020B0604020202020204" pitchFamily="34" charset="0"/>
                <a:ea typeface="Times New Roman" panose="02020603050405020304" pitchFamily="18" charset="0"/>
                <a:cs typeface="Times New Roman" panose="02020603050405020304" pitchFamily="18" charset="0"/>
              </a:rPr>
              <a:t>Análisis del Desplazamiento  y velocidad del Pistón mediante </a:t>
            </a:r>
            <a:r>
              <a:rPr lang="es-EC" sz="2000" b="1" dirty="0" err="1" smtClean="0">
                <a:latin typeface="Arial" panose="020B0604020202020204" pitchFamily="34" charset="0"/>
                <a:ea typeface="Times New Roman" panose="02020603050405020304" pitchFamily="18" charset="0"/>
                <a:cs typeface="Times New Roman" panose="02020603050405020304" pitchFamily="18" charset="0"/>
              </a:rPr>
              <a:t>Mathcad</a:t>
            </a:r>
            <a:r>
              <a:rPr lang="es-EC" sz="2000" b="1" dirty="0" smtClean="0">
                <a:latin typeface="Arial" panose="020B0604020202020204" pitchFamily="34" charset="0"/>
                <a:ea typeface="Times New Roman" panose="02020603050405020304" pitchFamily="18" charset="0"/>
                <a:cs typeface="Times New Roman" panose="02020603050405020304" pitchFamily="18" charset="0"/>
              </a:rPr>
              <a:t> 14</a:t>
            </a:r>
            <a:endParaRPr lang="es-ES" sz="20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Imagen 5"/>
          <p:cNvPicPr/>
          <p:nvPr/>
        </p:nvPicPr>
        <p:blipFill>
          <a:blip r:embed="rId5"/>
          <a:stretch>
            <a:fillRect/>
          </a:stretch>
        </p:blipFill>
        <p:spPr>
          <a:xfrm>
            <a:off x="7092980" y="1352703"/>
            <a:ext cx="4492296" cy="3095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7" name="Rectángulo 6"/>
              <p:cNvSpPr/>
              <p:nvPr/>
            </p:nvSpPr>
            <p:spPr>
              <a:xfrm>
                <a:off x="9089110" y="4700899"/>
                <a:ext cx="2829465" cy="1564403"/>
              </a:xfrm>
              <a:prstGeom prst="rect">
                <a:avLst/>
              </a:prstGeom>
            </p:spPr>
            <p:txBody>
              <a:bodyPr wrap="square">
                <a:spAutoFit/>
              </a:bodyPr>
              <a:lstStyle/>
              <a:p>
                <a:r>
                  <a:rPr lang="es-ES_tradnl" sz="1600" dirty="0" smtClean="0">
                    <a:latin typeface="Arial" panose="020B0604020202020204" pitchFamily="34" charset="0"/>
                    <a:ea typeface="Times New Roman" panose="02020603050405020304" pitchFamily="18" charset="0"/>
                  </a:rPr>
                  <a:t>La máxima    </a:t>
                </a:r>
                <a14:m>
                  <m:oMath xmlns:m="http://schemas.openxmlformats.org/officeDocument/2006/math">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𝒗</m:t>
                    </m:r>
                    <m:r>
                      <a:rPr lang="es-ES_tradnl" sz="1600">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𝟎</m:t>
                    </m:r>
                    <m:r>
                      <a:rPr lang="es-ES_tradnl" sz="1600">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𝟐𝟎𝟕</m:t>
                    </m:r>
                    <m:d>
                      <m:dPr>
                        <m:begChr m:val="["/>
                        <m:endChr m:val="]"/>
                        <m:ctrlPr>
                          <a:rPr lang="es-ES" sz="1600" i="1">
                            <a:effectLst/>
                            <a:latin typeface="Cambria Math" panose="02040503050406030204" pitchFamily="18" charset="0"/>
                            <a:cs typeface="Arial" panose="020B0604020202020204" pitchFamily="34" charset="0"/>
                          </a:rPr>
                        </m:ctrlPr>
                      </m:dPr>
                      <m:e>
                        <m:f>
                          <m:fPr>
                            <m:ctrlPr>
                              <a:rPr lang="es-ES" sz="1600" i="1">
                                <a:effectLst/>
                                <a:latin typeface="Cambria Math" panose="02040503050406030204" pitchFamily="18" charset="0"/>
                                <a:cs typeface="Arial" panose="020B0604020202020204" pitchFamily="34" charset="0"/>
                              </a:rPr>
                            </m:ctrlPr>
                          </m:fPr>
                          <m:num>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𝒎</m:t>
                            </m:r>
                          </m:num>
                          <m:den>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𝒔</m:t>
                            </m:r>
                          </m:den>
                        </m:f>
                      </m:e>
                    </m:d>
                  </m:oMath>
                </a14:m>
                <a:r>
                  <a:rPr lang="es-ES_tradnl" sz="1600" dirty="0">
                    <a:effectLst/>
                    <a:latin typeface="Arial" panose="020B0604020202020204" pitchFamily="34" charset="0"/>
                    <a:ea typeface="Times New Roman" panose="02020603050405020304" pitchFamily="18" charset="0"/>
                  </a:rPr>
                  <a:t>, y este valor está dentro de los valores que recomienda el manual de DUBBEL, que es </a:t>
                </a:r>
                <a14:m>
                  <m:oMath xmlns:m="http://schemas.openxmlformats.org/officeDocument/2006/math">
                    <m:sSub>
                      <m:sSubPr>
                        <m:ctrlPr>
                          <a:rPr lang="es-ES" sz="1600" b="1" i="1">
                            <a:effectLst/>
                            <a:latin typeface="Cambria Math" panose="02040503050406030204" pitchFamily="18" charset="0"/>
                            <a:cs typeface="Arial" panose="020B0604020202020204" pitchFamily="34" charset="0"/>
                          </a:rPr>
                        </m:ctrlPr>
                      </m:sSubPr>
                      <m:e>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𝒗</m:t>
                        </m:r>
                      </m:e>
                      <m:sub>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𝒄𝒐𝒓𝒕𝒆</m:t>
                        </m:r>
                      </m:sub>
                    </m:sSub>
                    <m:r>
                      <a:rPr lang="es-ES_tradnl" sz="1600">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𝟎</m:t>
                    </m:r>
                    <m:r>
                      <a:rPr lang="es-ES_tradnl" sz="1600">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𝟏𝟓</m:t>
                    </m:r>
                    <m:r>
                      <a:rPr lang="es-ES_tradnl" sz="1600" i="1">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𝟎</m:t>
                    </m:r>
                    <m:r>
                      <a:rPr lang="es-ES_tradnl" sz="1600">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𝟑𝟎</m:t>
                    </m:r>
                    <m:d>
                      <m:dPr>
                        <m:begChr m:val="["/>
                        <m:endChr m:val="]"/>
                        <m:ctrlPr>
                          <a:rPr lang="es-ES" sz="1600" i="1">
                            <a:effectLst/>
                            <a:latin typeface="Cambria Math" panose="02040503050406030204" pitchFamily="18" charset="0"/>
                            <a:cs typeface="Arial" panose="020B0604020202020204" pitchFamily="34" charset="0"/>
                          </a:rPr>
                        </m:ctrlPr>
                      </m:dPr>
                      <m:e>
                        <m:f>
                          <m:fPr>
                            <m:ctrlPr>
                              <a:rPr lang="es-ES" sz="1600" i="1">
                                <a:effectLst/>
                                <a:latin typeface="Cambria Math" panose="02040503050406030204" pitchFamily="18" charset="0"/>
                                <a:cs typeface="Arial" panose="020B0604020202020204" pitchFamily="34" charset="0"/>
                              </a:rPr>
                            </m:ctrlPr>
                          </m:fPr>
                          <m:num>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𝒎</m:t>
                            </m:r>
                          </m:num>
                          <m:den>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𝒔</m:t>
                            </m:r>
                          </m:den>
                        </m:f>
                      </m:e>
                    </m:d>
                  </m:oMath>
                </a14:m>
                <a:endParaRPr lang="es-ES" sz="1600" dirty="0"/>
              </a:p>
            </p:txBody>
          </p:sp>
        </mc:Choice>
        <mc:Fallback xmlns="">
          <p:sp>
            <p:nvSpPr>
              <p:cNvPr id="7" name="Rectángulo 6"/>
              <p:cNvSpPr>
                <a:spLocks noRot="1" noChangeAspect="1" noMove="1" noResize="1" noEditPoints="1" noAdjustHandles="1" noChangeArrowheads="1" noChangeShapeType="1" noTextEdit="1"/>
              </p:cNvSpPr>
              <p:nvPr/>
            </p:nvSpPr>
            <p:spPr>
              <a:xfrm>
                <a:off x="9089110" y="4700899"/>
                <a:ext cx="2829465" cy="1564403"/>
              </a:xfrm>
              <a:prstGeom prst="rect">
                <a:avLst/>
              </a:prstGeom>
              <a:blipFill rotWithShape="0">
                <a:blip r:embed="rId6"/>
                <a:stretch>
                  <a:fillRect l="-129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193255" y="5102851"/>
                <a:ext cx="1721882" cy="618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1" i="1">
                              <a:latin typeface="Cambria Math" panose="02040503050406030204" pitchFamily="18" charset="0"/>
                            </a:rPr>
                          </m:ctrlPr>
                        </m:sSubPr>
                        <m:e>
                          <m:r>
                            <a:rPr lang="es-ES" b="1" i="1">
                              <a:latin typeface="Cambria Math" panose="02040503050406030204" pitchFamily="18" charset="0"/>
                            </a:rPr>
                            <m:t>𝝎</m:t>
                          </m:r>
                        </m:e>
                        <m:sub>
                          <m:r>
                            <a:rPr lang="es-ES" b="0" i="0">
                              <a:latin typeface="Cambria Math" panose="02040503050406030204" pitchFamily="18" charset="0"/>
                            </a:rPr>
                            <m:t>2</m:t>
                          </m:r>
                        </m:sub>
                      </m:sSub>
                      <m:r>
                        <a:rPr lang="es-ES" b="0" i="0">
                          <a:latin typeface="Cambria Math" panose="02040503050406030204" pitchFamily="18" charset="0"/>
                        </a:rPr>
                        <m:t>=6.87</m:t>
                      </m:r>
                      <m:f>
                        <m:fPr>
                          <m:ctrlPr>
                            <a:rPr lang="es-ES" b="0" i="1">
                              <a:latin typeface="Cambria Math" panose="02040503050406030204" pitchFamily="18" charset="0"/>
                            </a:rPr>
                          </m:ctrlPr>
                        </m:fPr>
                        <m:num>
                          <m:r>
                            <a:rPr lang="es-ES" b="1" i="1">
                              <a:latin typeface="Cambria Math" panose="02040503050406030204" pitchFamily="18" charset="0"/>
                            </a:rPr>
                            <m:t>𝒓𝒂𝒅</m:t>
                          </m:r>
                        </m:num>
                        <m:den>
                          <m:r>
                            <a:rPr lang="es-ES" b="1" i="1">
                              <a:latin typeface="Cambria Math" panose="02040503050406030204" pitchFamily="18" charset="0"/>
                            </a:rPr>
                            <m:t>𝒔</m:t>
                          </m:r>
                        </m:den>
                      </m:f>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7193255" y="5102851"/>
                <a:ext cx="1721882" cy="618439"/>
              </a:xfrm>
              <a:prstGeom prst="rect">
                <a:avLst/>
              </a:prstGeom>
              <a:blipFill rotWithShape="0">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9774521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50901" y="190099"/>
            <a:ext cx="6721135" cy="523220"/>
          </a:xfrm>
          <a:prstGeom prst="rect">
            <a:avLst/>
          </a:prstGeom>
        </p:spPr>
        <p:txBody>
          <a:bodyPr wrap="none">
            <a:spAutoFit/>
          </a:bodyPr>
          <a:lstStyle/>
          <a:p>
            <a:pPr lvl="1" algn="just">
              <a:spcAft>
                <a:spcPts val="0"/>
              </a:spcAft>
            </a:pPr>
            <a:r>
              <a:rPr lang="es-ES_tradnl" sz="2800" b="1" dirty="0">
                <a:latin typeface="Arial" panose="020B0604020202020204" pitchFamily="34" charset="0"/>
                <a:cs typeface="Arial" panose="020B0604020202020204" pitchFamily="34" charset="0"/>
              </a:rPr>
              <a:t>Parámetros eléctricos a considerar.</a:t>
            </a:r>
            <a:endParaRPr lang="es-ES" sz="2800" b="1" dirty="0">
              <a:effectLst/>
              <a:latin typeface="Arial" panose="020B0604020202020204" pitchFamily="34" charset="0"/>
              <a:cs typeface="Times New Roman" panose="02020603050405020304" pitchFamily="18" charset="0"/>
            </a:endParaRPr>
          </a:p>
        </p:txBody>
      </p:sp>
      <p:pic>
        <p:nvPicPr>
          <p:cNvPr id="3" name="Imagen 2"/>
          <p:cNvPicPr/>
          <p:nvPr/>
        </p:nvPicPr>
        <p:blipFill>
          <a:blip r:embed="rId2"/>
          <a:stretch>
            <a:fillRect/>
          </a:stretch>
        </p:blipFill>
        <p:spPr>
          <a:xfrm>
            <a:off x="1975449" y="1948065"/>
            <a:ext cx="3189725" cy="2848160"/>
          </a:xfrm>
          <a:prstGeom prst="rect">
            <a:avLst/>
          </a:prstGeom>
        </p:spPr>
      </p:pic>
      <p:pic>
        <p:nvPicPr>
          <p:cNvPr id="4" name="Imagen 3"/>
          <p:cNvPicPr/>
          <p:nvPr/>
        </p:nvPicPr>
        <p:blipFill rotWithShape="1">
          <a:blip r:embed="rId3"/>
          <a:srcRect t="6273" r="51648" b="28206"/>
          <a:stretch/>
        </p:blipFill>
        <p:spPr bwMode="auto">
          <a:xfrm>
            <a:off x="6786748" y="2271261"/>
            <a:ext cx="3656330" cy="2593975"/>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ángulo 4"/>
              <p:cNvSpPr/>
              <p:nvPr/>
            </p:nvSpPr>
            <p:spPr>
              <a:xfrm>
                <a:off x="2033883" y="1410335"/>
                <a:ext cx="3072855" cy="713016"/>
              </a:xfrm>
              <a:prstGeom prst="rect">
                <a:avLst/>
              </a:prstGeom>
            </p:spPr>
            <p:txBody>
              <a:bodyPr wrap="square">
                <a:spAutoFit/>
              </a:bodyPr>
              <a:lstStyle/>
              <a:p>
                <a:pPr algn="ctr">
                  <a:spcAft>
                    <a:spcPts val="1000"/>
                  </a:spcAft>
                  <a:tabLst>
                    <a:tab pos="2609850" algn="ctr"/>
                    <a:tab pos="4143375" algn="l"/>
                  </a:tabLst>
                </a:pPr>
                <a:r>
                  <a:rPr lang="es-EC" sz="1600" b="1"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Curva de Intensidad (</a:t>
                </a:r>
                <a14:m>
                  <m:oMath xmlns:m="http://schemas.openxmlformats.org/officeDocument/2006/math">
                    <m:r>
                      <a:rPr lang="es-ES_tradnl" sz="1600" b="1"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𝑰</m:t>
                    </m:r>
                  </m:oMath>
                </a14:m>
                <a:r>
                  <a:rPr lang="es-ES_tradnl"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r>
                  <a:rPr lang="es-EC" sz="1600" b="1"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S" sz="1600" b="1" dirty="0" smtClean="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1000"/>
                  </a:spcAft>
                  <a:tabLst>
                    <a:tab pos="2609850" algn="ctr"/>
                    <a:tab pos="4143375" algn="l"/>
                  </a:tabLst>
                </a:pPr>
                <a:r>
                  <a:rPr lang="es-ES" sz="1600" b="1" dirty="0" smtClean="0">
                    <a:solidFill>
                      <a:schemeClr val="tx1"/>
                    </a:solidFill>
                    <a:effectLst/>
                    <a:latin typeface="Arial" panose="020B0604020202020204" pitchFamily="34" charset="0"/>
                    <a:ea typeface="Times New Roman" panose="02020603050405020304" pitchFamily="18" charset="0"/>
                  </a:rPr>
                  <a:t>(</a:t>
                </a:r>
                <a:r>
                  <a:rPr lang="es-ES" sz="1600" b="1" dirty="0" err="1">
                    <a:solidFill>
                      <a:schemeClr val="tx1"/>
                    </a:solidFill>
                    <a:effectLst/>
                    <a:latin typeface="Arial" panose="020B0604020202020204" pitchFamily="34" charset="0"/>
                    <a:ea typeface="Times New Roman" panose="02020603050405020304" pitchFamily="18" charset="0"/>
                  </a:rPr>
                  <a:t>Brook</a:t>
                </a:r>
                <a:r>
                  <a:rPr lang="es-ES" sz="1600" b="1" dirty="0">
                    <a:solidFill>
                      <a:schemeClr val="tx1"/>
                    </a:solidFill>
                    <a:effectLst/>
                    <a:latin typeface="Arial" panose="020B0604020202020204" pitchFamily="34" charset="0"/>
                    <a:ea typeface="Times New Roman" panose="02020603050405020304" pitchFamily="18" charset="0"/>
                  </a:rPr>
                  <a:t> </a:t>
                </a:r>
                <a:r>
                  <a:rPr lang="es-ES" sz="1600" b="1" dirty="0" err="1">
                    <a:solidFill>
                      <a:schemeClr val="tx1"/>
                    </a:solidFill>
                    <a:effectLst/>
                    <a:latin typeface="Arial" panose="020B0604020202020204" pitchFamily="34" charset="0"/>
                    <a:ea typeface="Times New Roman" panose="02020603050405020304" pitchFamily="18" charset="0"/>
                  </a:rPr>
                  <a:t>Cromptom</a:t>
                </a:r>
                <a:r>
                  <a:rPr lang="es-ES" sz="1600" b="1" dirty="0">
                    <a:solidFill>
                      <a:schemeClr val="tx1"/>
                    </a:solidFill>
                    <a:effectLst/>
                    <a:latin typeface="Arial" panose="020B0604020202020204" pitchFamily="34" charset="0"/>
                    <a:ea typeface="Times New Roman" panose="02020603050405020304" pitchFamily="18" charset="0"/>
                  </a:rPr>
                  <a:t>, 2011)</a:t>
                </a:r>
                <a:endParaRPr lang="es-ES" sz="1600" b="1" dirty="0">
                  <a:solidFill>
                    <a:schemeClr val="tx1"/>
                  </a:solidFill>
                </a:endParaRPr>
              </a:p>
            </p:txBody>
          </p:sp>
        </mc:Choice>
        <mc:Fallback xmlns="">
          <p:sp>
            <p:nvSpPr>
              <p:cNvPr id="5" name="Rectángulo 4"/>
              <p:cNvSpPr>
                <a:spLocks noRot="1" noChangeAspect="1" noMove="1" noResize="1" noEditPoints="1" noAdjustHandles="1" noChangeArrowheads="1" noChangeShapeType="1" noTextEdit="1"/>
              </p:cNvSpPr>
              <p:nvPr/>
            </p:nvSpPr>
            <p:spPr>
              <a:xfrm>
                <a:off x="2033883" y="1410335"/>
                <a:ext cx="3072855" cy="713016"/>
              </a:xfrm>
              <a:prstGeom prst="rect">
                <a:avLst/>
              </a:prstGeom>
              <a:blipFill rotWithShape="0">
                <a:blip r:embed="rId4"/>
                <a:stretch>
                  <a:fillRect t="-3419" b="-1025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985958" y="1373402"/>
                <a:ext cx="3309668" cy="749949"/>
              </a:xfrm>
              <a:prstGeom prst="rect">
                <a:avLst/>
              </a:prstGeom>
            </p:spPr>
            <p:txBody>
              <a:bodyPr wrap="square">
                <a:spAutoFit/>
              </a:bodyPr>
              <a:lstStyle/>
              <a:p>
                <a:pPr algn="ctr">
                  <a:spcAft>
                    <a:spcPts val="1000"/>
                  </a:spcAft>
                </a:pPr>
                <a:r>
                  <a:rPr lang="es-EC" sz="1600" b="1"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Curva de Torque (</a:t>
                </a:r>
                <a14:m>
                  <m:oMath xmlns:m="http://schemas.openxmlformats.org/officeDocument/2006/math">
                    <m:r>
                      <a:rPr lang="es-EC" sz="1600" b="1"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𝑴</m:t>
                    </m:r>
                    <m:r>
                      <a:rPr lang="es-EC" sz="1600" b="1"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s-ES" sz="16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1000"/>
                  </a:spcAft>
                </a:pPr>
                <a:r>
                  <a:rPr lang="es-EC"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(Roldán, 2003)</a:t>
                </a:r>
                <a:endParaRPr lang="es-E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6985958" y="1373402"/>
                <a:ext cx="3309668" cy="749949"/>
              </a:xfrm>
              <a:prstGeom prst="rect">
                <a:avLst/>
              </a:prstGeom>
              <a:blipFill rotWithShape="0">
                <a:blip r:embed="rId5"/>
                <a:stretch>
                  <a:fillRect t="-3252" b="-650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663361" y="5008975"/>
                <a:ext cx="4099084" cy="830997"/>
              </a:xfrm>
              <a:prstGeom prst="rect">
                <a:avLst/>
              </a:prstGeom>
            </p:spPr>
            <p:txBody>
              <a:bodyPr wrap="square">
                <a:spAutoFit/>
              </a:bodyPr>
              <a:lstStyle/>
              <a:p>
                <a:pPr algn="just"/>
                <a:r>
                  <a:rPr lang="es-ES_tradnl" sz="1600" dirty="0">
                    <a:latin typeface="Arial" panose="020B0604020202020204" pitchFamily="34" charset="0"/>
                    <a:ea typeface="Times New Roman" panose="02020603050405020304" pitchFamily="18" charset="0"/>
                  </a:rPr>
                  <a:t>La corriente de arranque (</a:t>
                </a:r>
                <a14:m>
                  <m:oMath xmlns:m="http://schemas.openxmlformats.org/officeDocument/2006/math">
                    <m:sSub>
                      <m:sSubPr>
                        <m:ctrlPr>
                          <a:rPr lang="es-ES" sz="1600" i="1">
                            <a:effectLst/>
                            <a:latin typeface="Cambria Math" panose="02040503050406030204" pitchFamily="18" charset="0"/>
                            <a:cs typeface="Arial" panose="020B0604020202020204" pitchFamily="34" charset="0"/>
                          </a:rPr>
                        </m:ctrlPr>
                      </m:sSubPr>
                      <m:e>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𝑰</m:t>
                        </m:r>
                      </m:e>
                      <m:sub>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𝑨</m:t>
                        </m:r>
                      </m:sub>
                    </m:sSub>
                  </m:oMath>
                </a14:m>
                <a:r>
                  <a:rPr lang="es-ES_tradnl" sz="1600" dirty="0">
                    <a:effectLst/>
                    <a:latin typeface="Arial" panose="020B0604020202020204" pitchFamily="34" charset="0"/>
                    <a:ea typeface="Times New Roman" panose="02020603050405020304" pitchFamily="18" charset="0"/>
                  </a:rPr>
                  <a:t>) es de (</a:t>
                </a:r>
                <a14:m>
                  <m:oMath xmlns:m="http://schemas.openxmlformats.org/officeDocument/2006/math">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𝟒</m:t>
                    </m:r>
                    <m:r>
                      <a:rPr lang="es-ES_tradnl" sz="1600" i="1">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𝟖</m:t>
                    </m:r>
                  </m:oMath>
                </a14:m>
                <a:r>
                  <a:rPr lang="es-ES_tradnl" sz="1600" dirty="0">
                    <a:effectLst/>
                    <a:latin typeface="Arial" panose="020B0604020202020204" pitchFamily="34" charset="0"/>
                    <a:ea typeface="Times New Roman" panose="02020603050405020304" pitchFamily="18" charset="0"/>
                  </a:rPr>
                  <a:t>) veces la corriente nominal (</a:t>
                </a:r>
                <a14:m>
                  <m:oMath xmlns:m="http://schemas.openxmlformats.org/officeDocument/2006/math">
                    <m:sSub>
                      <m:sSubPr>
                        <m:ctrlPr>
                          <a:rPr lang="es-ES" sz="1600" i="1">
                            <a:effectLst/>
                            <a:latin typeface="Cambria Math" panose="02040503050406030204" pitchFamily="18" charset="0"/>
                            <a:cs typeface="Arial" panose="020B0604020202020204" pitchFamily="34" charset="0"/>
                          </a:rPr>
                        </m:ctrlPr>
                      </m:sSubPr>
                      <m:e>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𝑰</m:t>
                        </m:r>
                      </m:e>
                      <m:sub>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𝑵</m:t>
                        </m:r>
                      </m:sub>
                    </m:sSub>
                  </m:oMath>
                </a14:m>
                <a:r>
                  <a:rPr lang="es-ES_tradnl" sz="1600" dirty="0">
                    <a:effectLst/>
                    <a:latin typeface="Arial" panose="020B0604020202020204" pitchFamily="34" charset="0"/>
                    <a:ea typeface="Times New Roman" panose="02020603050405020304" pitchFamily="18" charset="0"/>
                  </a:rPr>
                  <a:t>), </a:t>
                </a:r>
                <a:r>
                  <a:rPr lang="es-ES" sz="1600" dirty="0">
                    <a:effectLst/>
                    <a:latin typeface="Arial" panose="020B0604020202020204" pitchFamily="34" charset="0"/>
                    <a:ea typeface="Times New Roman" panose="02020603050405020304" pitchFamily="18" charset="0"/>
                  </a:rPr>
                  <a:t>(Roldán, 2003</a:t>
                </a:r>
                <a:r>
                  <a:rPr lang="es-ES" sz="1600" dirty="0" smtClean="0">
                    <a:effectLst/>
                    <a:latin typeface="Arial" panose="020B0604020202020204" pitchFamily="34" charset="0"/>
                    <a:ea typeface="Times New Roman" panose="02020603050405020304" pitchFamily="18" charset="0"/>
                  </a:rPr>
                  <a:t>)</a:t>
                </a:r>
              </a:p>
            </p:txBody>
          </p:sp>
        </mc:Choice>
        <mc:Fallback xmlns="">
          <p:sp>
            <p:nvSpPr>
              <p:cNvPr id="7" name="Rectángulo 6"/>
              <p:cNvSpPr>
                <a:spLocks noRot="1" noChangeAspect="1" noMove="1" noResize="1" noEditPoints="1" noAdjustHandles="1" noChangeArrowheads="1" noChangeShapeType="1" noTextEdit="1"/>
              </p:cNvSpPr>
              <p:nvPr/>
            </p:nvSpPr>
            <p:spPr>
              <a:xfrm>
                <a:off x="1663361" y="5008975"/>
                <a:ext cx="4099084" cy="830997"/>
              </a:xfrm>
              <a:prstGeom prst="rect">
                <a:avLst/>
              </a:prstGeom>
              <a:blipFill rotWithShape="0">
                <a:blip r:embed="rId6"/>
                <a:stretch>
                  <a:fillRect l="-893" t="-2206" r="-744" b="-882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6985958" y="5255195"/>
                <a:ext cx="3257910" cy="830997"/>
              </a:xfrm>
              <a:prstGeom prst="rect">
                <a:avLst/>
              </a:prstGeom>
            </p:spPr>
            <p:txBody>
              <a:bodyPr wrap="square">
                <a:spAutoFit/>
              </a:bodyPr>
              <a:lstStyle/>
              <a:p>
                <a:pPr algn="just"/>
                <a:r>
                  <a:rPr lang="es-ES_tradnl" sz="1600" dirty="0">
                    <a:latin typeface="Arial" panose="020B0604020202020204" pitchFamily="34" charset="0"/>
                    <a:ea typeface="Times New Roman" panose="02020603050405020304" pitchFamily="18" charset="0"/>
                  </a:rPr>
                  <a:t>El par de arranque en carga (</a:t>
                </a:r>
                <a14:m>
                  <m:oMath xmlns:m="http://schemas.openxmlformats.org/officeDocument/2006/math">
                    <m:sSub>
                      <m:sSubPr>
                        <m:ctrlPr>
                          <a:rPr lang="es-ES" sz="1600" i="1">
                            <a:effectLst/>
                            <a:latin typeface="Cambria Math" panose="02040503050406030204" pitchFamily="18" charset="0"/>
                            <a:cs typeface="Arial" panose="020B0604020202020204" pitchFamily="34" charset="0"/>
                          </a:rPr>
                        </m:ctrlPr>
                      </m:sSubPr>
                      <m:e>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𝑴</m:t>
                        </m:r>
                      </m:e>
                      <m:sub>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𝒅</m:t>
                        </m:r>
                      </m:sub>
                    </m:sSub>
                  </m:oMath>
                </a14:m>
                <a:r>
                  <a:rPr lang="es-ES_tradnl" sz="1600" dirty="0">
                    <a:effectLst/>
                    <a:latin typeface="Arial" panose="020B0604020202020204" pitchFamily="34" charset="0"/>
                    <a:ea typeface="Times New Roman" panose="02020603050405020304" pitchFamily="18" charset="0"/>
                  </a:rPr>
                  <a:t>) es de </a:t>
                </a:r>
                <a14:m>
                  <m:oMath xmlns:m="http://schemas.openxmlformats.org/officeDocument/2006/math">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𝟎</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𝟓</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𝟏</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m:t>
                    </m:r>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𝟓</m:t>
                    </m:r>
                  </m:oMath>
                </a14:m>
                <a:r>
                  <a:rPr lang="es-ES_tradnl" sz="1600" b="1" dirty="0">
                    <a:effectLst/>
                    <a:latin typeface="Arial" panose="020B0604020202020204" pitchFamily="34" charset="0"/>
                    <a:ea typeface="Times New Roman" panose="02020603050405020304" pitchFamily="18" charset="0"/>
                  </a:rPr>
                  <a:t>)</a:t>
                </a:r>
                <a:r>
                  <a:rPr lang="es-ES_tradnl" sz="1600" dirty="0">
                    <a:effectLst/>
                    <a:latin typeface="Arial" panose="020B0604020202020204" pitchFamily="34" charset="0"/>
                    <a:ea typeface="Times New Roman" panose="02020603050405020304" pitchFamily="18" charset="0"/>
                  </a:rPr>
                  <a:t> veces el par nominal (</a:t>
                </a:r>
                <a14:m>
                  <m:oMath xmlns:m="http://schemas.openxmlformats.org/officeDocument/2006/math">
                    <m:sSub>
                      <m:sSubPr>
                        <m:ctrlPr>
                          <a:rPr lang="es-ES" sz="1600" i="1">
                            <a:effectLst/>
                            <a:latin typeface="Cambria Math" panose="02040503050406030204" pitchFamily="18" charset="0"/>
                            <a:cs typeface="Arial" panose="020B0604020202020204" pitchFamily="34" charset="0"/>
                          </a:rPr>
                        </m:ctrlPr>
                      </m:sSubPr>
                      <m:e>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𝑴</m:t>
                        </m:r>
                      </m:e>
                      <m:sub>
                        <m:r>
                          <a:rPr lang="es-ES_tradnl" sz="1600" b="1" i="1">
                            <a:effectLst/>
                            <a:latin typeface="Cambria Math" panose="02040503050406030204" pitchFamily="18" charset="0"/>
                            <a:ea typeface="Times New Roman" panose="02020603050405020304" pitchFamily="18" charset="0"/>
                            <a:cs typeface="Arial" panose="020B0604020202020204" pitchFamily="34" charset="0"/>
                          </a:rPr>
                          <m:t>𝒏</m:t>
                        </m:r>
                      </m:sub>
                    </m:sSub>
                  </m:oMath>
                </a14:m>
                <a:r>
                  <a:rPr lang="es-ES_tradnl" sz="1600" dirty="0" smtClean="0">
                    <a:effectLst/>
                    <a:latin typeface="Arial" panose="020B0604020202020204" pitchFamily="34" charset="0"/>
                    <a:ea typeface="Times New Roman" panose="02020603050405020304" pitchFamily="18" charset="0"/>
                  </a:rPr>
                  <a:t>).</a:t>
                </a:r>
                <a:endParaRPr lang="es-ES" sz="1600" dirty="0"/>
              </a:p>
            </p:txBody>
          </p:sp>
        </mc:Choice>
        <mc:Fallback xmlns="">
          <p:sp>
            <p:nvSpPr>
              <p:cNvPr id="8" name="Rectángulo 7"/>
              <p:cNvSpPr>
                <a:spLocks noRot="1" noChangeAspect="1" noMove="1" noResize="1" noEditPoints="1" noAdjustHandles="1" noChangeArrowheads="1" noChangeShapeType="1" noTextEdit="1"/>
              </p:cNvSpPr>
              <p:nvPr/>
            </p:nvSpPr>
            <p:spPr>
              <a:xfrm>
                <a:off x="6985958" y="5255195"/>
                <a:ext cx="3257910" cy="830997"/>
              </a:xfrm>
              <a:prstGeom prst="rect">
                <a:avLst/>
              </a:prstGeom>
              <a:blipFill rotWithShape="0">
                <a:blip r:embed="rId7"/>
                <a:stretch>
                  <a:fillRect l="-1124" t="-2206" r="-936" b="-8824"/>
                </a:stretch>
              </a:blipFill>
            </p:spPr>
            <p:txBody>
              <a:bodyPr/>
              <a:lstStyle/>
              <a:p>
                <a:r>
                  <a:rPr lang="es-ES">
                    <a:noFill/>
                  </a:rPr>
                  <a:t> </a:t>
                </a:r>
              </a:p>
            </p:txBody>
          </p:sp>
        </mc:Fallback>
      </mc:AlternateContent>
      <p:sp>
        <p:nvSpPr>
          <p:cNvPr id="9" name="Rectángulo 8"/>
          <p:cNvSpPr/>
          <p:nvPr/>
        </p:nvSpPr>
        <p:spPr>
          <a:xfrm>
            <a:off x="2727727" y="938764"/>
            <a:ext cx="5908412" cy="369332"/>
          </a:xfrm>
          <a:prstGeom prst="rect">
            <a:avLst/>
          </a:prstGeom>
        </p:spPr>
        <p:txBody>
          <a:bodyPr wrap="none">
            <a:spAutoFit/>
          </a:bodyPr>
          <a:lstStyle/>
          <a:p>
            <a:pPr lvl="2" algn="just">
              <a:spcAft>
                <a:spcPts val="0"/>
              </a:spcAft>
            </a:pPr>
            <a:r>
              <a:rPr lang="es-ES_tradnl" b="1" dirty="0">
                <a:latin typeface="Arial" panose="020B0604020202020204" pitchFamily="34" charset="0"/>
                <a:cs typeface="Arial" panose="020B0604020202020204" pitchFamily="34" charset="0"/>
              </a:rPr>
              <a:t> </a:t>
            </a:r>
            <a:r>
              <a:rPr lang="es-ES_tradnl" b="1" dirty="0" smtClean="0">
                <a:latin typeface="Arial" panose="020B0604020202020204" pitchFamily="34" charset="0"/>
                <a:cs typeface="Arial" panose="020B0604020202020204" pitchFamily="34" charset="0"/>
              </a:rPr>
              <a:t>Curvas características </a:t>
            </a:r>
            <a:r>
              <a:rPr lang="es-ES_tradnl" b="1" dirty="0">
                <a:latin typeface="Arial" panose="020B0604020202020204" pitchFamily="34" charset="0"/>
                <a:cs typeface="Arial" panose="020B0604020202020204" pitchFamily="34" charset="0"/>
              </a:rPr>
              <a:t>en Arranque Directo</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96930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35204" y="331640"/>
            <a:ext cx="5642891" cy="523220"/>
          </a:xfrm>
          <a:prstGeom prst="rect">
            <a:avLst/>
          </a:prstGeom>
        </p:spPr>
        <p:txBody>
          <a:bodyPr wrap="none">
            <a:spAutoFit/>
          </a:bodyPr>
          <a:lstStyle/>
          <a:p>
            <a:pPr lvl="1" algn="just">
              <a:spcAft>
                <a:spcPts val="0"/>
              </a:spcAft>
            </a:pPr>
            <a:r>
              <a:rPr lang="es-ES_tradnl" sz="2800" b="1" dirty="0">
                <a:latin typeface="Arial" panose="020B0604020202020204" pitchFamily="34" charset="0"/>
                <a:cs typeface="Arial" panose="020B0604020202020204" pitchFamily="34" charset="0"/>
              </a:rPr>
              <a:t>Pérdidas en cajas reductoras</a:t>
            </a:r>
            <a:endParaRPr lang="es-ES" sz="2800" b="1" dirty="0">
              <a:effectLst/>
              <a:latin typeface="Arial" panose="020B0604020202020204" pitchFamily="34" charset="0"/>
              <a:cs typeface="Times New Roman" panose="02020603050405020304" pitchFamily="18" charset="0"/>
            </a:endParaRPr>
          </a:p>
        </p:txBody>
      </p:sp>
      <p:sp>
        <p:nvSpPr>
          <p:cNvPr id="3" name="Rectángulo 2"/>
          <p:cNvSpPr/>
          <p:nvPr/>
        </p:nvSpPr>
        <p:spPr>
          <a:xfrm>
            <a:off x="360886" y="1133897"/>
            <a:ext cx="4724370" cy="369332"/>
          </a:xfrm>
          <a:prstGeom prst="rect">
            <a:avLst/>
          </a:prstGeom>
        </p:spPr>
        <p:txBody>
          <a:bodyPr wrap="none">
            <a:spAutoFit/>
          </a:bodyPr>
          <a:lstStyle/>
          <a:p>
            <a:pPr lvl="2" algn="just">
              <a:spcAft>
                <a:spcPts val="0"/>
              </a:spcAft>
            </a:pPr>
            <a:r>
              <a:rPr lang="es-ES_tradnl" b="1" dirty="0">
                <a:latin typeface="Arial" panose="020B0604020202020204" pitchFamily="34" charset="0"/>
                <a:cs typeface="Arial" panose="020B0604020202020204" pitchFamily="34" charset="0"/>
              </a:rPr>
              <a:t>Pérdidas por excesivo lubricante</a:t>
            </a:r>
            <a:endParaRPr lang="es-ES" b="1" dirty="0">
              <a:effectLst/>
              <a:latin typeface="Arial" panose="020B0604020202020204" pitchFamily="34" charset="0"/>
              <a:cs typeface="Times New Roman" panose="02020603050405020304" pitchFamily="18" charset="0"/>
            </a:endParaRPr>
          </a:p>
        </p:txBody>
      </p:sp>
      <p:pic>
        <p:nvPicPr>
          <p:cNvPr id="4" name="Imagen 3" descr="http://t2.gstatic.com/images?q=tbn:ANd9GcS7g_Vbe8hFrBX3cszZJTm_jaedkz6DTKoQGJGdDUnJ0GH_9SzCyw"/>
          <p:cNvPicPr/>
          <p:nvPr/>
        </p:nvPicPr>
        <p:blipFill>
          <a:blip r:embed="rId3">
            <a:extLst>
              <a:ext uri="{28A0092B-C50C-407E-A947-70E740481C1C}">
                <a14:useLocalDpi xmlns:a14="http://schemas.microsoft.com/office/drawing/2010/main" val="0"/>
              </a:ext>
            </a:extLst>
          </a:blip>
          <a:srcRect/>
          <a:stretch>
            <a:fillRect/>
          </a:stretch>
        </p:blipFill>
        <p:spPr bwMode="auto">
          <a:xfrm>
            <a:off x="1929540" y="2702809"/>
            <a:ext cx="2552700" cy="1790700"/>
          </a:xfrm>
          <a:prstGeom prst="rect">
            <a:avLst/>
          </a:prstGeom>
          <a:noFill/>
          <a:ln>
            <a:noFill/>
          </a:ln>
        </p:spPr>
      </p:pic>
      <p:sp>
        <p:nvSpPr>
          <p:cNvPr id="5" name="Rectángulo 4"/>
          <p:cNvSpPr/>
          <p:nvPr/>
        </p:nvSpPr>
        <p:spPr>
          <a:xfrm>
            <a:off x="1655825" y="4753956"/>
            <a:ext cx="2826415" cy="1569660"/>
          </a:xfrm>
          <a:prstGeom prst="rect">
            <a:avLst/>
          </a:prstGeom>
        </p:spPr>
        <p:txBody>
          <a:bodyPr wrap="square">
            <a:spAutoFit/>
          </a:bodyPr>
          <a:lstStyle/>
          <a:p>
            <a:pPr marL="285750" indent="-285750">
              <a:buFont typeface="Arial" panose="020B0604020202020204" pitchFamily="34" charset="0"/>
              <a:buChar char="•"/>
            </a:pPr>
            <a:r>
              <a:rPr lang="es-ES_tradnl" sz="1600" dirty="0">
                <a:latin typeface="Arial" panose="020B0604020202020204" pitchFamily="34" charset="0"/>
                <a:cs typeface="Arial" panose="020B0604020202020204" pitchFamily="34" charset="0"/>
              </a:rPr>
              <a:t>pérdidas de </a:t>
            </a:r>
            <a:r>
              <a:rPr lang="es-ES_tradnl" sz="1600" dirty="0" smtClean="0">
                <a:latin typeface="Arial" panose="020B0604020202020204" pitchFamily="34" charset="0"/>
                <a:cs typeface="Arial" panose="020B0604020202020204" pitchFamily="34" charset="0"/>
              </a:rPr>
              <a:t>batido</a:t>
            </a:r>
          </a:p>
          <a:p>
            <a:pPr marL="285750" indent="-285750" algn="just">
              <a:buFont typeface="Arial" panose="020B0604020202020204" pitchFamily="34" charset="0"/>
              <a:buChar char="•"/>
            </a:pPr>
            <a:r>
              <a:rPr lang="es-ES_tradnl" sz="1600" dirty="0" smtClean="0">
                <a:latin typeface="Arial" panose="020B0604020202020204" pitchFamily="34" charset="0"/>
                <a:cs typeface="Arial" panose="020B0604020202020204" pitchFamily="34" charset="0"/>
              </a:rPr>
              <a:t>El </a:t>
            </a:r>
            <a:r>
              <a:rPr lang="es-ES_tradnl" sz="1600" dirty="0">
                <a:latin typeface="Arial" panose="020B0604020202020204" pitchFamily="34" charset="0"/>
                <a:cs typeface="Arial" panose="020B0604020202020204" pitchFamily="34" charset="0"/>
              </a:rPr>
              <a:t>aceite se salpica alrededor más intensamente conforme la velocidad de rotación aumenta</a:t>
            </a:r>
            <a:endParaRPr lang="es-ES" sz="1600" dirty="0">
              <a:latin typeface="Arial" panose="020B0604020202020204" pitchFamily="34" charset="0"/>
              <a:cs typeface="Arial" panose="020B0604020202020204" pitchFamily="34" charset="0"/>
            </a:endParaRPr>
          </a:p>
        </p:txBody>
      </p:sp>
      <p:sp>
        <p:nvSpPr>
          <p:cNvPr id="6" name="Rectángulo 5"/>
          <p:cNvSpPr/>
          <p:nvPr/>
        </p:nvSpPr>
        <p:spPr>
          <a:xfrm>
            <a:off x="1650260" y="1847988"/>
            <a:ext cx="3111260" cy="774571"/>
          </a:xfrm>
          <a:prstGeom prst="rect">
            <a:avLst/>
          </a:prstGeom>
        </p:spPr>
        <p:txBody>
          <a:bodyPr wrap="square">
            <a:spAutoFit/>
          </a:bodyPr>
          <a:lstStyle/>
          <a:p>
            <a:pPr algn="ctr">
              <a:spcAft>
                <a:spcPts val="1000"/>
              </a:spcAft>
            </a:pPr>
            <a:r>
              <a:rPr lang="es-EC" b="1" dirty="0">
                <a:latin typeface="Arial" panose="020B0604020202020204" pitchFamily="34" charset="0"/>
                <a:ea typeface="Times New Roman" panose="02020603050405020304" pitchFamily="18" charset="0"/>
                <a:cs typeface="Times New Roman" panose="02020603050405020304" pitchFamily="18" charset="0"/>
              </a:rPr>
              <a:t>Lubricación por inmersión</a:t>
            </a:r>
            <a:endParaRPr lang="es-ES" b="1"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es-EC" dirty="0">
                <a:latin typeface="Arial" panose="020B0604020202020204" pitchFamily="34" charset="0"/>
                <a:ea typeface="Times New Roman" panose="02020603050405020304" pitchFamily="18" charset="0"/>
              </a:rPr>
              <a:t> (Paredes, 2014)</a:t>
            </a:r>
            <a:endParaRPr lang="es-ES" dirty="0"/>
          </a:p>
        </p:txBody>
      </p:sp>
      <p:sp>
        <p:nvSpPr>
          <p:cNvPr id="7" name="Rectángulo 6"/>
          <p:cNvSpPr/>
          <p:nvPr/>
        </p:nvSpPr>
        <p:spPr>
          <a:xfrm>
            <a:off x="7413168" y="1133897"/>
            <a:ext cx="2852063" cy="369332"/>
          </a:xfrm>
          <a:prstGeom prst="rect">
            <a:avLst/>
          </a:prstGeom>
        </p:spPr>
        <p:txBody>
          <a:bodyPr wrap="none">
            <a:spAutoFit/>
          </a:bodyPr>
          <a:lstStyle/>
          <a:p>
            <a:r>
              <a:rPr lang="es-ES" b="1" dirty="0">
                <a:latin typeface="Arial" panose="020B0604020202020204" pitchFamily="34" charset="0"/>
                <a:cs typeface="Arial" panose="020B0604020202020204" pitchFamily="34" charset="0"/>
              </a:rPr>
              <a:t> </a:t>
            </a:r>
            <a:r>
              <a:rPr lang="es-ES_tradnl" b="1" dirty="0">
                <a:latin typeface="Arial" panose="020B0604020202020204" pitchFamily="34" charset="0"/>
                <a:cs typeface="Arial" panose="020B0604020202020204" pitchFamily="34" charset="0"/>
              </a:rPr>
              <a:t>Reducción de pérdidas.</a:t>
            </a:r>
            <a:endParaRPr lang="es-ES" dirty="0"/>
          </a:p>
        </p:txBody>
      </p:sp>
      <p:sp>
        <p:nvSpPr>
          <p:cNvPr id="8" name="Rectángulo 7"/>
          <p:cNvSpPr/>
          <p:nvPr/>
        </p:nvSpPr>
        <p:spPr>
          <a:xfrm>
            <a:off x="5428891" y="1847988"/>
            <a:ext cx="6096000" cy="3462486"/>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r>
              <a:rPr lang="es-ES" sz="1600" dirty="0">
                <a:latin typeface="Arial" panose="020B0604020202020204" pitchFamily="34" charset="0"/>
                <a:ea typeface="Times New Roman" panose="02020603050405020304" pitchFamily="18" charset="0"/>
                <a:cs typeface="Arial" panose="020B0604020202020204" pitchFamily="34" charset="0"/>
              </a:rPr>
              <a:t>Se obtienen menores pérdidas de energía cuando se utiliza un ángulo de presión aumentado entre los engranes.</a:t>
            </a:r>
          </a:p>
          <a:p>
            <a:pPr marL="342900" lvl="0" indent="-342900" algn="just">
              <a:lnSpc>
                <a:spcPct val="150000"/>
              </a:lnSpc>
              <a:spcAft>
                <a:spcPts val="0"/>
              </a:spcAft>
              <a:buFont typeface="Symbol" panose="05050102010706020507" pitchFamily="18" charset="2"/>
              <a:buChar char=""/>
            </a:pPr>
            <a:r>
              <a:rPr lang="es-ES" sz="1600" dirty="0" smtClean="0">
                <a:latin typeface="Arial" panose="020B0604020202020204" pitchFamily="34" charset="0"/>
                <a:ea typeface="Times New Roman" panose="02020603050405020304" pitchFamily="18" charset="0"/>
                <a:cs typeface="Arial" panose="020B0604020202020204" pitchFamily="34" charset="0"/>
              </a:rPr>
              <a:t>Según </a:t>
            </a:r>
            <a:r>
              <a:rPr lang="es-ES" sz="1600" dirty="0">
                <a:latin typeface="Arial" panose="020B0604020202020204" pitchFamily="34" charset="0"/>
                <a:ea typeface="Times New Roman" panose="02020603050405020304" pitchFamily="18" charset="0"/>
                <a:cs typeface="Arial" panose="020B0604020202020204" pitchFamily="34" charset="0"/>
              </a:rPr>
              <a:t>varios experimentos se ha demostrado que los tamaños de módulos más pequeños, así como los dientes de engranaje más cortos producen pérdidas de energía más bajos.</a:t>
            </a:r>
          </a:p>
          <a:p>
            <a:pPr marL="342900" lvl="0" indent="-342900" algn="just">
              <a:lnSpc>
                <a:spcPct val="150000"/>
              </a:lnSpc>
              <a:spcAft>
                <a:spcPts val="1000"/>
              </a:spcAft>
              <a:buFont typeface="Symbol" panose="05050102010706020507" pitchFamily="18" charset="2"/>
              <a:buChar char=""/>
            </a:pPr>
            <a:r>
              <a:rPr lang="es-ES" sz="1600" dirty="0" smtClean="0">
                <a:latin typeface="Arial" panose="020B0604020202020204" pitchFamily="34" charset="0"/>
                <a:ea typeface="Times New Roman" panose="02020603050405020304" pitchFamily="18" charset="0"/>
                <a:cs typeface="Arial" panose="020B0604020202020204" pitchFamily="34" charset="0"/>
              </a:rPr>
              <a:t>A </a:t>
            </a:r>
            <a:r>
              <a:rPr lang="es-ES" sz="1600" dirty="0">
                <a:latin typeface="Arial" panose="020B0604020202020204" pitchFamily="34" charset="0"/>
                <a:ea typeface="Times New Roman" panose="02020603050405020304" pitchFamily="18" charset="0"/>
                <a:cs typeface="Arial" panose="020B0604020202020204" pitchFamily="34" charset="0"/>
              </a:rPr>
              <a:t>medida que la superficie del engranaje es más lisa, se producen menos pérdidas por fricción que con engranajes de superficies más ásperas</a:t>
            </a:r>
            <a:r>
              <a:rPr lang="es-ES" dirty="0">
                <a:latin typeface="Arial" panose="020B0604020202020204" pitchFamily="34" charset="0"/>
                <a:ea typeface="Times New Roman" panose="02020603050405020304" pitchFamily="18" charset="0"/>
                <a:cs typeface="Times New Roman" panose="02020603050405020304" pitchFamily="18" charset="0"/>
              </a:rPr>
              <a:t>.</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842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30970" y="366146"/>
            <a:ext cx="6617517" cy="523220"/>
          </a:xfrm>
          <a:prstGeom prst="rect">
            <a:avLst/>
          </a:prstGeom>
        </p:spPr>
        <p:txBody>
          <a:bodyPr wrap="none">
            <a:spAutoFit/>
          </a:bodyPr>
          <a:lstStyle/>
          <a:p>
            <a:pPr lvl="1" algn="just">
              <a:spcAft>
                <a:spcPts val="0"/>
              </a:spcAft>
            </a:pPr>
            <a:r>
              <a:rPr lang="es-ES_tradnl" sz="2800" b="1" dirty="0">
                <a:latin typeface="Arial" panose="020B0604020202020204" pitchFamily="34" charset="0"/>
                <a:cs typeface="Arial" panose="020B0604020202020204" pitchFamily="34" charset="0"/>
              </a:rPr>
              <a:t>Interfaz Humano – Máquina (HMI).  </a:t>
            </a:r>
            <a:endParaRPr lang="es-ES" sz="2800" b="1" dirty="0">
              <a:effectLst/>
              <a:latin typeface="Arial" panose="020B0604020202020204" pitchFamily="34" charset="0"/>
              <a:cs typeface="Times New Roman" panose="02020603050405020304" pitchFamily="18" charset="0"/>
            </a:endParaRPr>
          </a:p>
        </p:txBody>
      </p:sp>
      <p:pic>
        <p:nvPicPr>
          <p:cNvPr id="3" name="Imagen 2"/>
          <p:cNvPicPr/>
          <p:nvPr/>
        </p:nvPicPr>
        <p:blipFill>
          <a:blip r:embed="rId2"/>
          <a:stretch>
            <a:fillRect/>
          </a:stretch>
        </p:blipFill>
        <p:spPr>
          <a:xfrm>
            <a:off x="1207698" y="1381376"/>
            <a:ext cx="5658927" cy="2474632"/>
          </a:xfrm>
          <a:prstGeom prst="rect">
            <a:avLst/>
          </a:prstGeom>
        </p:spPr>
      </p:pic>
      <p:sp>
        <p:nvSpPr>
          <p:cNvPr id="4" name="Rectángulo 3"/>
          <p:cNvSpPr/>
          <p:nvPr/>
        </p:nvSpPr>
        <p:spPr>
          <a:xfrm>
            <a:off x="2918148" y="4063099"/>
            <a:ext cx="2238026" cy="774571"/>
          </a:xfrm>
          <a:prstGeom prst="rect">
            <a:avLst/>
          </a:prstGeom>
        </p:spPr>
        <p:txBody>
          <a:bodyPr wrap="square">
            <a:spAutoFit/>
          </a:bodyPr>
          <a:lstStyle/>
          <a:p>
            <a:pPr algn="ctr">
              <a:spcAft>
                <a:spcPts val="1000"/>
              </a:spcAft>
            </a:pPr>
            <a:r>
              <a:rPr lang="es-EC" b="1" dirty="0">
                <a:latin typeface="Arial" panose="020B0604020202020204" pitchFamily="34" charset="0"/>
                <a:ea typeface="Times New Roman" panose="02020603050405020304" pitchFamily="18" charset="0"/>
                <a:cs typeface="Times New Roman" panose="02020603050405020304" pitchFamily="18" charset="0"/>
              </a:rPr>
              <a:t>Sistema HMI.</a:t>
            </a:r>
            <a:endParaRPr lang="es-ES" sz="1100" b="1"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es-EC" b="1" dirty="0">
                <a:latin typeface="Arial" panose="020B0604020202020204" pitchFamily="34" charset="0"/>
                <a:ea typeface="Times New Roman" panose="02020603050405020304" pitchFamily="18" charset="0"/>
              </a:rPr>
              <a:t>(</a:t>
            </a:r>
            <a:r>
              <a:rPr lang="es-EC" b="1" dirty="0" err="1">
                <a:latin typeface="Arial" panose="020B0604020202020204" pitchFamily="34" charset="0"/>
                <a:ea typeface="Times New Roman" panose="02020603050405020304" pitchFamily="18" charset="0"/>
              </a:rPr>
              <a:t>InduSoft</a:t>
            </a:r>
            <a:r>
              <a:rPr lang="es-EC" b="1" dirty="0">
                <a:latin typeface="Arial" panose="020B0604020202020204" pitchFamily="34" charset="0"/>
                <a:ea typeface="Times New Roman" panose="02020603050405020304" pitchFamily="18" charset="0"/>
              </a:rPr>
              <a:t>, 2013)</a:t>
            </a:r>
            <a:endParaRPr lang="es-ES" dirty="0"/>
          </a:p>
        </p:txBody>
      </p:sp>
      <p:sp>
        <p:nvSpPr>
          <p:cNvPr id="5" name="Rectángulo 4"/>
          <p:cNvSpPr/>
          <p:nvPr/>
        </p:nvSpPr>
        <p:spPr>
          <a:xfrm>
            <a:off x="7427345" y="1793094"/>
            <a:ext cx="3709358" cy="2554545"/>
          </a:xfrm>
          <a:prstGeom prst="rect">
            <a:avLst/>
          </a:prstGeom>
        </p:spPr>
        <p:txBody>
          <a:bodyPr wrap="square">
            <a:spAutoFit/>
          </a:bodyPr>
          <a:lstStyle/>
          <a:p>
            <a:pPr marL="285750" indent="-285750" algn="just">
              <a:buFont typeface="Arial" panose="020B0604020202020204" pitchFamily="34" charset="0"/>
              <a:buChar char="•"/>
            </a:pPr>
            <a:r>
              <a:rPr lang="es-ES_tradnl" sz="1600" dirty="0" smtClean="0">
                <a:latin typeface="Arial" panose="020B0604020202020204" pitchFamily="34" charset="0"/>
                <a:ea typeface="Times New Roman" panose="02020603050405020304" pitchFamily="18" charset="0"/>
              </a:rPr>
              <a:t>Como </a:t>
            </a:r>
            <a:r>
              <a:rPr lang="es-ES_tradnl" sz="1600" dirty="0">
                <a:latin typeface="Arial" panose="020B0604020202020204" pitchFamily="34" charset="0"/>
                <a:ea typeface="Times New Roman" panose="02020603050405020304" pitchFamily="18" charset="0"/>
              </a:rPr>
              <a:t>su nombre lo indica simplemente permite la interacción entre los humanos y las máquinas, se caracteriza principalmente porque permite el monitoreo y supervisión de procesos </a:t>
            </a:r>
            <a:r>
              <a:rPr lang="es-ES_tradnl" sz="1600" dirty="0" smtClean="0">
                <a:latin typeface="Arial" panose="020B0604020202020204" pitchFamily="34" charset="0"/>
                <a:ea typeface="Times New Roman" panose="02020603050405020304" pitchFamily="18" charset="0"/>
              </a:rPr>
              <a:t>automatizados.</a:t>
            </a:r>
          </a:p>
          <a:p>
            <a:pPr marL="285750" indent="-285750" algn="just">
              <a:buFont typeface="Arial" panose="020B0604020202020204" pitchFamily="34" charset="0"/>
              <a:buChar char="•"/>
            </a:pPr>
            <a:r>
              <a:rPr lang="es-ES_tradnl" sz="1600" dirty="0" smtClean="0">
                <a:latin typeface="Arial" panose="020B0604020202020204" pitchFamily="34" charset="0"/>
              </a:rPr>
              <a:t>Puede realizarse en  Touch – Panel, computadoras</a:t>
            </a:r>
            <a:r>
              <a:rPr lang="es-ES_tradnl" sz="1600" dirty="0">
                <a:latin typeface="Arial" panose="020B0604020202020204" pitchFamily="34" charset="0"/>
              </a:rPr>
              <a:t> y</a:t>
            </a:r>
            <a:r>
              <a:rPr lang="es-ES_tradnl" sz="1600" dirty="0" smtClean="0">
                <a:latin typeface="Arial" panose="020B0604020202020204" pitchFamily="34" charset="0"/>
              </a:rPr>
              <a:t> dispositivos móviles.</a:t>
            </a:r>
            <a:endParaRPr lang="es-ES" sz="1600" dirty="0"/>
          </a:p>
        </p:txBody>
      </p:sp>
    </p:spTree>
    <p:extLst>
      <p:ext uri="{BB962C8B-B14F-4D97-AF65-F5344CB8AC3E}">
        <p14:creationId xmlns:p14="http://schemas.microsoft.com/office/powerpoint/2010/main" val="2422620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5788962" cy="1569660"/>
          </a:xfrm>
          <a:prstGeom prst="rect">
            <a:avLst/>
          </a:prstGeom>
          <a:noFill/>
        </p:spPr>
        <p:txBody>
          <a:bodyPr wrap="square" rtlCol="0">
            <a:spAutoFit/>
          </a:bodyPr>
          <a:lstStyle/>
          <a:p>
            <a:r>
              <a:rPr lang="es-EC" sz="3200" b="1" dirty="0"/>
              <a:t>CAPÍTULO 3</a:t>
            </a:r>
            <a:br>
              <a:rPr lang="es-EC" sz="3200" b="1" dirty="0"/>
            </a:br>
            <a:r>
              <a:rPr lang="es-EC" sz="3200" b="1" dirty="0" smtClean="0"/>
              <a:t>IDENTIFICACIÓN </a:t>
            </a:r>
            <a:r>
              <a:rPr lang="es-EC" sz="3200" b="1" dirty="0"/>
              <a:t>DE LAS </a:t>
            </a:r>
            <a:r>
              <a:rPr lang="es-EC" sz="3200" b="1" dirty="0" smtClean="0"/>
              <a:t>ESPECIFICACIONES</a:t>
            </a:r>
            <a:endParaRPr lang="es-ES" sz="3200" dirty="0"/>
          </a:p>
        </p:txBody>
      </p:sp>
      <p:sp>
        <p:nvSpPr>
          <p:cNvPr id="4" name="Inhaltsplatzhalter 2"/>
          <p:cNvSpPr txBox="1">
            <a:spLocks/>
          </p:cNvSpPr>
          <p:nvPr/>
        </p:nvSpPr>
        <p:spPr>
          <a:xfrm>
            <a:off x="1281992" y="1564342"/>
            <a:ext cx="7467600" cy="4873752"/>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lvl="1" indent="0">
              <a:buNone/>
            </a:pPr>
            <a:endParaRPr lang="es-EC" dirty="0"/>
          </a:p>
        </p:txBody>
      </p:sp>
      <p:sp>
        <p:nvSpPr>
          <p:cNvPr id="3" name="Rectángulo 2"/>
          <p:cNvSpPr/>
          <p:nvPr/>
        </p:nvSpPr>
        <p:spPr>
          <a:xfrm>
            <a:off x="1353710" y="1944781"/>
            <a:ext cx="4667528" cy="4154984"/>
          </a:xfrm>
          <a:prstGeom prst="rect">
            <a:avLst/>
          </a:prstGeom>
        </p:spPr>
        <p:txBody>
          <a:bodyPr wrap="square">
            <a:spAutoFit/>
          </a:bodyPr>
          <a:lstStyle/>
          <a:p>
            <a:pPr lvl="1" algn="just">
              <a:spcAft>
                <a:spcPts val="0"/>
              </a:spcAft>
            </a:pPr>
            <a:r>
              <a:rPr lang="es-ES_tradnl" b="1" dirty="0">
                <a:latin typeface="Arial" panose="020B0604020202020204" pitchFamily="34" charset="0"/>
                <a:cs typeface="Arial" panose="020B0604020202020204" pitchFamily="34" charset="0"/>
              </a:rPr>
              <a:t>Desarrollo de la función de calidad (QFD</a:t>
            </a:r>
            <a:r>
              <a:rPr lang="es-ES_tradnl" b="1" dirty="0" smtClean="0">
                <a:latin typeface="Arial" panose="020B0604020202020204" pitchFamily="34" charset="0"/>
                <a:cs typeface="Arial" panose="020B0604020202020204" pitchFamily="34" charset="0"/>
              </a:rPr>
              <a:t>).</a:t>
            </a:r>
          </a:p>
          <a:p>
            <a:pPr lvl="1" algn="just">
              <a:spcAft>
                <a:spcPts val="0"/>
              </a:spcAft>
            </a:pPr>
            <a:endParaRPr lang="es-ES_tradnl" b="1" dirty="0">
              <a:effectLst/>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es-EC" sz="1600" dirty="0" smtClean="0">
                <a:latin typeface="Arial" panose="020B0604020202020204" pitchFamily="34" charset="0"/>
                <a:cs typeface="Arial" panose="020B0604020202020204" pitchFamily="34" charset="0"/>
              </a:rPr>
              <a:t>Es una manera técnica de definir un producto </a:t>
            </a:r>
            <a:r>
              <a:rPr lang="es-EC" sz="1600" dirty="0">
                <a:latin typeface="Arial" panose="020B0604020202020204" pitchFamily="34" charset="0"/>
                <a:cs typeface="Arial" panose="020B0604020202020204" pitchFamily="34" charset="0"/>
              </a:rPr>
              <a:t>o servicio siempre y cuando se considere las necesidades y requerimientos de los usuarios. (Riba, 2002</a:t>
            </a:r>
            <a:r>
              <a:rPr lang="es-EC" sz="1600" dirty="0" smtClean="0">
                <a:latin typeface="Arial" panose="020B0604020202020204" pitchFamily="34" charset="0"/>
                <a:cs typeface="Arial" panose="020B0604020202020204" pitchFamily="34" charset="0"/>
              </a:rPr>
              <a:t>).</a:t>
            </a:r>
          </a:p>
          <a:p>
            <a:pPr marL="742950" lvl="1" indent="-285750" algn="just">
              <a:buFont typeface="Arial" panose="020B0604020202020204" pitchFamily="34" charset="0"/>
              <a:buChar char="•"/>
            </a:pPr>
            <a:endParaRPr lang="es-EC" sz="1600" dirty="0" smtClean="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es-EC" sz="1600" dirty="0">
                <a:latin typeface="Arial" panose="020B0604020202020204" pitchFamily="34" charset="0"/>
                <a:ea typeface="Times New Roman" panose="02020603050405020304" pitchFamily="18" charset="0"/>
              </a:rPr>
              <a:t>En la casa </a:t>
            </a:r>
            <a:r>
              <a:rPr lang="es-EC" sz="1600" dirty="0" smtClean="0">
                <a:latin typeface="Arial" panose="020B0604020202020204" pitchFamily="34" charset="0"/>
                <a:ea typeface="Times New Roman" panose="02020603050405020304" pitchFamily="18" charset="0"/>
              </a:rPr>
              <a:t>de </a:t>
            </a:r>
            <a:r>
              <a:rPr lang="es-EC" sz="1600" dirty="0">
                <a:latin typeface="Arial" panose="020B0604020202020204" pitchFamily="34" charset="0"/>
                <a:ea typeface="Times New Roman" panose="02020603050405020304" pitchFamily="18" charset="0"/>
              </a:rPr>
              <a:t>la calidad aplicada al proyecto el parámetro más importante o más significativo es una</a:t>
            </a:r>
            <a:r>
              <a:rPr lang="es-EC" sz="1600" b="1" dirty="0">
                <a:latin typeface="Arial" panose="020B0604020202020204" pitchFamily="34" charset="0"/>
                <a:ea typeface="Times New Roman" panose="02020603050405020304" pitchFamily="18" charset="0"/>
              </a:rPr>
              <a:t> interfaz amigable</a:t>
            </a:r>
            <a:r>
              <a:rPr lang="es-EC" sz="1600" dirty="0">
                <a:latin typeface="Arial" panose="020B0604020202020204" pitchFamily="34" charset="0"/>
                <a:ea typeface="Times New Roman" panose="02020603050405020304" pitchFamily="18" charset="0"/>
              </a:rPr>
              <a:t> y el menos importante es los </a:t>
            </a:r>
            <a:r>
              <a:rPr lang="es-EC" sz="1600" b="1" dirty="0">
                <a:latin typeface="Arial" panose="020B0604020202020204" pitchFamily="34" charset="0"/>
                <a:ea typeface="Times New Roman" panose="02020603050405020304" pitchFamily="18" charset="0"/>
              </a:rPr>
              <a:t>niveles de usuarios</a:t>
            </a:r>
            <a:endParaRPr lang="es-ES" sz="1600" dirty="0"/>
          </a:p>
          <a:p>
            <a:pPr lvl="1" algn="just"/>
            <a:endParaRPr lang="es-ES" sz="1600" dirty="0">
              <a:latin typeface="Arial" panose="020B0604020202020204" pitchFamily="34" charset="0"/>
              <a:cs typeface="Arial" panose="020B0604020202020204" pitchFamily="34" charset="0"/>
            </a:endParaRPr>
          </a:p>
          <a:p>
            <a:pPr lvl="1" algn="just">
              <a:spcAft>
                <a:spcPts val="0"/>
              </a:spcAft>
            </a:pPr>
            <a:endParaRPr lang="es-ES" b="1" dirty="0">
              <a:effectLst/>
              <a:latin typeface="Arial" panose="020B0604020202020204" pitchFamily="34" charset="0"/>
              <a:cs typeface="Times New Roman" panose="02020603050405020304" pitchFamily="18" charset="0"/>
            </a:endParaRPr>
          </a:p>
        </p:txBody>
      </p:sp>
      <p:pic>
        <p:nvPicPr>
          <p:cNvPr id="6" name="Imagen 5"/>
          <p:cNvPicPr/>
          <p:nvPr/>
        </p:nvPicPr>
        <p:blipFill rotWithShape="1">
          <a:blip r:embed="rId2"/>
          <a:srcRect r="1148"/>
          <a:stretch/>
        </p:blipFill>
        <p:spPr bwMode="auto">
          <a:xfrm>
            <a:off x="6901132" y="1224951"/>
            <a:ext cx="4692770" cy="5495026"/>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sp>
        <p:nvSpPr>
          <p:cNvPr id="9" name="Rectángulo 8"/>
          <p:cNvSpPr/>
          <p:nvPr/>
        </p:nvSpPr>
        <p:spPr>
          <a:xfrm>
            <a:off x="6901132" y="716702"/>
            <a:ext cx="4052713" cy="338554"/>
          </a:xfrm>
          <a:prstGeom prst="rect">
            <a:avLst/>
          </a:prstGeom>
        </p:spPr>
        <p:txBody>
          <a:bodyPr wrap="none">
            <a:spAutoFit/>
          </a:bodyPr>
          <a:lstStyle/>
          <a:p>
            <a:r>
              <a:rPr lang="es-EC" sz="1600" b="1" dirty="0">
                <a:latin typeface="Arial" panose="020B0604020202020204" pitchFamily="34" charset="0"/>
                <a:ea typeface="Times New Roman" panose="02020603050405020304" pitchFamily="18" charset="0"/>
              </a:rPr>
              <a:t>Casa de la calidad aplicada al proyecto.</a:t>
            </a:r>
            <a:endParaRPr lang="es-ES" sz="1600" b="1" dirty="0"/>
          </a:p>
        </p:txBody>
      </p:sp>
    </p:spTree>
    <p:extLst>
      <p:ext uri="{BB962C8B-B14F-4D97-AF65-F5344CB8AC3E}">
        <p14:creationId xmlns:p14="http://schemas.microsoft.com/office/powerpoint/2010/main" val="8965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31340" y="432122"/>
            <a:ext cx="5080011" cy="523220"/>
          </a:xfrm>
          <a:prstGeom prst="rect">
            <a:avLst/>
          </a:prstGeom>
        </p:spPr>
        <p:txBody>
          <a:bodyPr wrap="square">
            <a:spAutoFit/>
          </a:bodyPr>
          <a:lstStyle/>
          <a:p>
            <a:r>
              <a:rPr lang="es-EC" sz="2800" b="1" dirty="0">
                <a:latin typeface="Arial" panose="020B0604020202020204" pitchFamily="34" charset="0"/>
                <a:ea typeface="Times New Roman" panose="02020603050405020304" pitchFamily="18" charset="0"/>
                <a:cs typeface="Arial" panose="020B0604020202020204" pitchFamily="34" charset="0"/>
              </a:rPr>
              <a:t>Especificación del </a:t>
            </a:r>
            <a:r>
              <a:rPr lang="es-EC" sz="2800" b="1" dirty="0" smtClean="0">
                <a:latin typeface="Arial" panose="020B0604020202020204" pitchFamily="34" charset="0"/>
                <a:ea typeface="Times New Roman" panose="02020603050405020304" pitchFamily="18" charset="0"/>
                <a:cs typeface="Arial" panose="020B0604020202020204" pitchFamily="34" charset="0"/>
              </a:rPr>
              <a:t>producto.</a:t>
            </a:r>
            <a:endParaRPr lang="es-ES" sz="2800" b="1" dirty="0">
              <a:latin typeface="Arial" panose="020B0604020202020204" pitchFamily="34" charset="0"/>
              <a:cs typeface="Arial" panose="020B0604020202020204" pitchFamily="34" charset="0"/>
            </a:endParaRPr>
          </a:p>
        </p:txBody>
      </p:sp>
      <p:sp>
        <p:nvSpPr>
          <p:cNvPr id="3" name="Rectángulo 2"/>
          <p:cNvSpPr/>
          <p:nvPr/>
        </p:nvSpPr>
        <p:spPr>
          <a:xfrm>
            <a:off x="5566612" y="1794469"/>
            <a:ext cx="4870578" cy="3416320"/>
          </a:xfrm>
          <a:prstGeom prst="rect">
            <a:avLst/>
          </a:prstGeom>
        </p:spPr>
        <p:txBody>
          <a:bodyPr wrap="square">
            <a:spAutoFit/>
          </a:bodyPr>
          <a:lstStyle/>
          <a:p>
            <a:pPr marL="285750" indent="-285750" algn="just">
              <a:buFont typeface="Arial" panose="020B0604020202020204" pitchFamily="34" charset="0"/>
              <a:buChar char="•"/>
            </a:pPr>
            <a:r>
              <a:rPr lang="es-EC" sz="2400" dirty="0">
                <a:latin typeface="Arial" panose="020B0604020202020204" pitchFamily="34" charset="0"/>
                <a:ea typeface="Times New Roman" panose="02020603050405020304" pitchFamily="18" charset="0"/>
                <a:cs typeface="Arial" panose="020B0604020202020204" pitchFamily="34" charset="0"/>
              </a:rPr>
              <a:t>Interfaz </a:t>
            </a:r>
            <a:r>
              <a:rPr lang="es-EC" sz="2400" dirty="0" smtClean="0">
                <a:latin typeface="Arial" panose="020B0604020202020204" pitchFamily="34" charset="0"/>
                <a:ea typeface="Times New Roman" panose="02020603050405020304" pitchFamily="18" charset="0"/>
                <a:cs typeface="Arial" panose="020B0604020202020204" pitchFamily="34" charset="0"/>
              </a:rPr>
              <a:t>amigable.</a:t>
            </a:r>
          </a:p>
          <a:p>
            <a:pPr marL="285750" indent="-285750" algn="just">
              <a:buFont typeface="Arial" panose="020B0604020202020204" pitchFamily="34" charset="0"/>
              <a:buChar char="•"/>
            </a:pPr>
            <a:r>
              <a:rPr lang="es-EC" sz="2400" dirty="0">
                <a:latin typeface="Arial" panose="020B0604020202020204" pitchFamily="34" charset="0"/>
                <a:cs typeface="Arial" panose="020B0604020202020204" pitchFamily="34" charset="0"/>
              </a:rPr>
              <a:t>Sensores de protección a la integridad del </a:t>
            </a:r>
            <a:r>
              <a:rPr lang="es-EC" sz="2400" dirty="0" smtClean="0">
                <a:latin typeface="Arial" panose="020B0604020202020204" pitchFamily="34" charset="0"/>
                <a:cs typeface="Arial" panose="020B0604020202020204" pitchFamily="34" charset="0"/>
              </a:rPr>
              <a:t>operario.</a:t>
            </a:r>
            <a:endParaRPr lang="es-ES" sz="2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C" sz="2400" dirty="0" smtClean="0">
                <a:latin typeface="Arial" panose="020B0604020202020204" pitchFamily="34" charset="0"/>
                <a:cs typeface="Arial" panose="020B0604020202020204" pitchFamily="34" charset="0"/>
              </a:rPr>
              <a:t>Sensores para control de posición.</a:t>
            </a:r>
          </a:p>
          <a:p>
            <a:pPr marL="285750" indent="-285750" algn="just">
              <a:buFont typeface="Arial" panose="020B0604020202020204" pitchFamily="34" charset="0"/>
              <a:buChar char="•"/>
            </a:pPr>
            <a:r>
              <a:rPr lang="es-EC" sz="2400" dirty="0" smtClean="0">
                <a:latin typeface="Arial" panose="020B0604020202020204" pitchFamily="34" charset="0"/>
                <a:cs typeface="Arial" panose="020B0604020202020204" pitchFamily="34" charset="0"/>
              </a:rPr>
              <a:t>Equipos </a:t>
            </a:r>
            <a:r>
              <a:rPr lang="es-EC" sz="2400" dirty="0">
                <a:latin typeface="Arial" panose="020B0604020202020204" pitchFamily="34" charset="0"/>
                <a:cs typeface="Arial" panose="020B0604020202020204" pitchFamily="34" charset="0"/>
              </a:rPr>
              <a:t>y </a:t>
            </a:r>
            <a:r>
              <a:rPr lang="es-EC" sz="2400" dirty="0" smtClean="0">
                <a:latin typeface="Arial" panose="020B0604020202020204" pitchFamily="34" charset="0"/>
                <a:cs typeface="Arial" panose="020B0604020202020204" pitchFamily="34" charset="0"/>
              </a:rPr>
              <a:t>elementos accesibles.</a:t>
            </a:r>
          </a:p>
          <a:p>
            <a:pPr marL="285750" indent="-285750" algn="just">
              <a:buFont typeface="Arial" panose="020B0604020202020204" pitchFamily="34" charset="0"/>
              <a:buChar char="•"/>
            </a:pPr>
            <a:r>
              <a:rPr lang="es-EC" sz="2400" dirty="0" smtClean="0">
                <a:latin typeface="Arial" panose="020B0604020202020204" pitchFamily="34" charset="0"/>
                <a:cs typeface="Arial" panose="020B0604020202020204" pitchFamily="34" charset="0"/>
              </a:rPr>
              <a:t>Vida útil.</a:t>
            </a:r>
          </a:p>
          <a:p>
            <a:pPr marL="285750" indent="-285750" algn="just">
              <a:buFont typeface="Arial" panose="020B0604020202020204" pitchFamily="34" charset="0"/>
              <a:buChar char="•"/>
            </a:pPr>
            <a:r>
              <a:rPr lang="es-EC" sz="2400" dirty="0" smtClean="0">
                <a:latin typeface="Arial" panose="020B0604020202020204" pitchFamily="34" charset="0"/>
                <a:cs typeface="Arial" panose="020B0604020202020204" pitchFamily="34" charset="0"/>
              </a:rPr>
              <a:t>Niveles de Usuario.</a:t>
            </a:r>
            <a:endParaRPr lang="es-EC" sz="2400" dirty="0" smtClean="0">
              <a:latin typeface="Arial" panose="020B0604020202020204" pitchFamily="34" charset="0"/>
              <a:cs typeface="Arial" panose="020B0604020202020204" pitchFamily="34" charset="0"/>
            </a:endParaRPr>
          </a:p>
        </p:txBody>
      </p:sp>
      <p:pic>
        <p:nvPicPr>
          <p:cNvPr id="1026" name="Picture 2" descr="http://www.actiweb.es/ladysmermelyd/image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000" y="1794469"/>
            <a:ext cx="3338252" cy="355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555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94652" y="298589"/>
            <a:ext cx="7342055" cy="1138773"/>
          </a:xfrm>
          <a:prstGeom prst="rect">
            <a:avLst/>
          </a:prstGeom>
          <a:noFill/>
        </p:spPr>
        <p:txBody>
          <a:bodyPr wrap="square" rtlCol="0">
            <a:spAutoFit/>
          </a:bodyPr>
          <a:lstStyle/>
          <a:p>
            <a:pPr marL="0" lvl="1">
              <a:buSzPct val="70000"/>
            </a:pPr>
            <a:r>
              <a:rPr lang="es-EC" sz="3200" b="1" dirty="0" smtClean="0"/>
              <a:t>CAPÍTULO 4</a:t>
            </a:r>
          </a:p>
          <a:p>
            <a:pPr marL="0" lvl="1">
              <a:buSzPct val="70000"/>
            </a:pPr>
            <a:r>
              <a:rPr lang="es-EC" sz="3200" b="1" dirty="0" smtClean="0"/>
              <a:t>DISEÑO CONCEPTUAL</a:t>
            </a:r>
            <a:r>
              <a:rPr lang="es-EC" sz="3600" b="1" dirty="0" smtClean="0"/>
              <a:t>.</a:t>
            </a:r>
            <a:endParaRPr lang="es-EC" sz="3600" b="1" dirty="0"/>
          </a:p>
        </p:txBody>
      </p:sp>
      <p:sp>
        <p:nvSpPr>
          <p:cNvPr id="3" name="CuadroTexto 2"/>
          <p:cNvSpPr txBox="1"/>
          <p:nvPr/>
        </p:nvSpPr>
        <p:spPr>
          <a:xfrm>
            <a:off x="3630563" y="1437362"/>
            <a:ext cx="4772460" cy="523220"/>
          </a:xfrm>
          <a:prstGeom prst="rect">
            <a:avLst/>
          </a:prstGeom>
          <a:noFill/>
        </p:spPr>
        <p:txBody>
          <a:bodyPr wrap="none" rtlCol="0">
            <a:spAutoFit/>
          </a:bodyPr>
          <a:lstStyle/>
          <a:p>
            <a:r>
              <a:rPr lang="es-EC" sz="2800" b="1" dirty="0" smtClean="0"/>
              <a:t>PROCESO DE CIZALLADO</a:t>
            </a:r>
            <a:endParaRPr lang="es-EC" sz="2800" b="1" dirty="0"/>
          </a:p>
        </p:txBody>
      </p:sp>
      <p:pic>
        <p:nvPicPr>
          <p:cNvPr id="5" name="Imagen 4"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913" y="1960582"/>
            <a:ext cx="8177759" cy="4658582"/>
          </a:xfrm>
          <a:prstGeom prst="rect">
            <a:avLst/>
          </a:prstGeom>
        </p:spPr>
      </p:pic>
    </p:spTree>
    <p:extLst>
      <p:ext uri="{BB962C8B-B14F-4D97-AF65-F5344CB8AC3E}">
        <p14:creationId xmlns:p14="http://schemas.microsoft.com/office/powerpoint/2010/main" val="2892518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988733" y="283611"/>
            <a:ext cx="5998920" cy="584775"/>
          </a:xfrm>
          <a:prstGeom prst="rect">
            <a:avLst/>
          </a:prstGeom>
          <a:noFill/>
        </p:spPr>
        <p:txBody>
          <a:bodyPr wrap="square" rtlCol="0">
            <a:spAutoFit/>
          </a:bodyPr>
          <a:lstStyle/>
          <a:p>
            <a:pPr marL="274320" lvl="1">
              <a:spcBef>
                <a:spcPts val="600"/>
              </a:spcBef>
              <a:buSzPct val="70000"/>
            </a:pPr>
            <a:r>
              <a:rPr lang="es-EC" sz="3200" b="1" dirty="0" smtClean="0"/>
              <a:t>Estructura Funcional.</a:t>
            </a:r>
            <a:endParaRPr lang="es-EC" sz="3200" b="1" dirty="0"/>
          </a:p>
        </p:txBody>
      </p:sp>
      <p:pic>
        <p:nvPicPr>
          <p:cNvPr id="6" name="Imagen 5"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708" y="2251790"/>
            <a:ext cx="8348169" cy="3104933"/>
          </a:xfrm>
          <a:prstGeom prst="rect">
            <a:avLst/>
          </a:prstGeom>
        </p:spPr>
      </p:pic>
      <p:sp>
        <p:nvSpPr>
          <p:cNvPr id="7" name="CuadroTexto 6"/>
          <p:cNvSpPr txBox="1"/>
          <p:nvPr/>
        </p:nvSpPr>
        <p:spPr>
          <a:xfrm>
            <a:off x="3630563" y="1437362"/>
            <a:ext cx="4772460" cy="523220"/>
          </a:xfrm>
          <a:prstGeom prst="rect">
            <a:avLst/>
          </a:prstGeom>
          <a:noFill/>
        </p:spPr>
        <p:txBody>
          <a:bodyPr wrap="none" rtlCol="0">
            <a:spAutoFit/>
          </a:bodyPr>
          <a:lstStyle/>
          <a:p>
            <a:r>
              <a:rPr lang="es-EC" sz="2800" b="1" dirty="0" smtClean="0"/>
              <a:t>PROCESO DE CIZALLADO</a:t>
            </a:r>
            <a:endParaRPr lang="es-EC" sz="2800" b="1" dirty="0"/>
          </a:p>
        </p:txBody>
      </p:sp>
    </p:spTree>
    <p:extLst>
      <p:ext uri="{BB962C8B-B14F-4D97-AF65-F5344CB8AC3E}">
        <p14:creationId xmlns:p14="http://schemas.microsoft.com/office/powerpoint/2010/main" val="252403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988733" y="283611"/>
            <a:ext cx="4292951" cy="1077218"/>
          </a:xfrm>
          <a:prstGeom prst="rect">
            <a:avLst/>
          </a:prstGeom>
          <a:noFill/>
        </p:spPr>
        <p:txBody>
          <a:bodyPr wrap="square" rtlCol="0">
            <a:spAutoFit/>
          </a:bodyPr>
          <a:lstStyle/>
          <a:p>
            <a:pPr marL="274320" lvl="1">
              <a:spcBef>
                <a:spcPts val="600"/>
              </a:spcBef>
              <a:buSzPct val="70000"/>
            </a:pPr>
            <a:r>
              <a:rPr lang="es-EC" sz="3200" b="1" dirty="0" smtClean="0"/>
              <a:t>Modularidad del Equipo</a:t>
            </a:r>
            <a:endParaRPr lang="es-EC" sz="3200" b="1" dirty="0"/>
          </a:p>
        </p:txBody>
      </p:sp>
      <p:graphicFrame>
        <p:nvGraphicFramePr>
          <p:cNvPr id="3" name="Tabla 2"/>
          <p:cNvGraphicFramePr>
            <a:graphicFrameLocks noGrp="1"/>
          </p:cNvGraphicFramePr>
          <p:nvPr>
            <p:extLst>
              <p:ext uri="{D42A27DB-BD31-4B8C-83A1-F6EECF244321}">
                <p14:modId xmlns:p14="http://schemas.microsoft.com/office/powerpoint/2010/main" val="3097608560"/>
              </p:ext>
            </p:extLst>
          </p:nvPr>
        </p:nvGraphicFramePr>
        <p:xfrm>
          <a:off x="1345996" y="1924893"/>
          <a:ext cx="10122673" cy="3855720"/>
        </p:xfrm>
        <a:graphic>
          <a:graphicData uri="http://schemas.openxmlformats.org/drawingml/2006/table">
            <a:tbl>
              <a:tblPr firstRow="1" firstCol="1" bandRow="1">
                <a:tableStyleId>{073A0DAA-6AF3-43AB-8588-CEC1D06C72B9}</a:tableStyleId>
              </a:tblPr>
              <a:tblGrid>
                <a:gridCol w="1361114"/>
                <a:gridCol w="3656190"/>
                <a:gridCol w="5105369"/>
              </a:tblGrid>
              <a:tr h="190500">
                <a:tc>
                  <a:txBody>
                    <a:bodyPr/>
                    <a:lstStyle/>
                    <a:p>
                      <a:pPr algn="ctr">
                        <a:lnSpc>
                          <a:spcPct val="115000"/>
                        </a:lnSpc>
                        <a:spcAft>
                          <a:spcPts val="0"/>
                        </a:spcAft>
                      </a:pPr>
                      <a:r>
                        <a:rPr lang="es-EC" sz="2000" dirty="0">
                          <a:effectLst/>
                        </a:rPr>
                        <a:t>Módulos</a:t>
                      </a:r>
                      <a:endParaRPr lang="es-EC"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2000" dirty="0">
                          <a:effectLst/>
                        </a:rPr>
                        <a:t>Requerimientos Funcionales</a:t>
                      </a:r>
                      <a:endParaRPr lang="es-EC"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2000" dirty="0">
                          <a:effectLst/>
                        </a:rPr>
                        <a:t>Estructura Funcional</a:t>
                      </a:r>
                      <a:endParaRPr lang="es-EC"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571500">
                <a:tc>
                  <a:txBody>
                    <a:bodyPr/>
                    <a:lstStyle/>
                    <a:p>
                      <a:pPr algn="ctr">
                        <a:lnSpc>
                          <a:spcPct val="115000"/>
                        </a:lnSpc>
                        <a:spcAft>
                          <a:spcPts val="0"/>
                        </a:spcAft>
                      </a:pPr>
                      <a:r>
                        <a:rPr lang="es-EC" sz="2000">
                          <a:effectLst/>
                        </a:rPr>
                        <a:t>Módulo I</a:t>
                      </a:r>
                      <a:endParaRPr lang="es-EC"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rPr>
                        <a:t>Sensor de presencia</a:t>
                      </a:r>
                    </a:p>
                    <a:p>
                      <a:pPr algn="ctr">
                        <a:lnSpc>
                          <a:spcPct val="115000"/>
                        </a:lnSpc>
                        <a:spcAft>
                          <a:spcPts val="0"/>
                        </a:spcAft>
                      </a:pPr>
                      <a:r>
                        <a:rPr lang="es-EC" sz="2000" dirty="0">
                          <a:effectLst/>
                        </a:rPr>
                        <a:t>Parámetros de corte</a:t>
                      </a:r>
                    </a:p>
                    <a:p>
                      <a:pPr algn="ctr">
                        <a:lnSpc>
                          <a:spcPct val="115000"/>
                        </a:lnSpc>
                        <a:spcAft>
                          <a:spcPts val="0"/>
                        </a:spcAft>
                      </a:pPr>
                      <a:r>
                        <a:rPr lang="es-EC" sz="2000" dirty="0">
                          <a:effectLst/>
                        </a:rPr>
                        <a:t>Sensor de desplazamiento</a:t>
                      </a:r>
                      <a:endParaRPr lang="es-EC"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rPr>
                        <a:t>Seguridad del operador</a:t>
                      </a:r>
                    </a:p>
                    <a:p>
                      <a:pPr algn="ctr">
                        <a:lnSpc>
                          <a:spcPct val="115000"/>
                        </a:lnSpc>
                        <a:spcAft>
                          <a:spcPts val="0"/>
                        </a:spcAft>
                      </a:pPr>
                      <a:r>
                        <a:rPr lang="es-EC" sz="2000" dirty="0">
                          <a:effectLst/>
                        </a:rPr>
                        <a:t>Limitar espesor de corte</a:t>
                      </a:r>
                    </a:p>
                    <a:p>
                      <a:pPr algn="ctr">
                        <a:lnSpc>
                          <a:spcPct val="115000"/>
                        </a:lnSpc>
                        <a:spcAft>
                          <a:spcPts val="0"/>
                        </a:spcAft>
                      </a:pPr>
                      <a:r>
                        <a:rPr lang="es-EC" sz="2000" dirty="0">
                          <a:effectLst/>
                        </a:rPr>
                        <a:t>Determinar longitud a cortar</a:t>
                      </a:r>
                      <a:endParaRPr lang="es-EC"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619125">
                <a:tc>
                  <a:txBody>
                    <a:bodyPr/>
                    <a:lstStyle/>
                    <a:p>
                      <a:pPr algn="ctr">
                        <a:lnSpc>
                          <a:spcPct val="115000"/>
                        </a:lnSpc>
                        <a:spcAft>
                          <a:spcPts val="0"/>
                        </a:spcAft>
                      </a:pPr>
                      <a:r>
                        <a:rPr lang="es-EC" sz="2000">
                          <a:effectLst/>
                        </a:rPr>
                        <a:t>Módulo II</a:t>
                      </a:r>
                      <a:endParaRPr lang="es-EC"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rPr>
                        <a:t>Controlador</a:t>
                      </a:r>
                    </a:p>
                    <a:p>
                      <a:pPr algn="ctr">
                        <a:lnSpc>
                          <a:spcPct val="115000"/>
                        </a:lnSpc>
                        <a:spcAft>
                          <a:spcPts val="0"/>
                        </a:spcAft>
                      </a:pPr>
                      <a:r>
                        <a:rPr lang="es-EC" sz="2000" dirty="0">
                          <a:effectLst/>
                        </a:rPr>
                        <a:t>Ingreso al sistema</a:t>
                      </a:r>
                      <a:endParaRPr lang="es-EC"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rPr>
                        <a:t>Operar el sistema</a:t>
                      </a:r>
                      <a:br>
                        <a:rPr lang="es-EC" sz="2000">
                          <a:effectLst/>
                        </a:rPr>
                      </a:br>
                      <a:r>
                        <a:rPr lang="es-EC" sz="2000">
                          <a:effectLst/>
                        </a:rPr>
                        <a:t>Limitar el acceso</a:t>
                      </a:r>
                      <a:endParaRPr lang="es-EC"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71500">
                <a:tc>
                  <a:txBody>
                    <a:bodyPr/>
                    <a:lstStyle/>
                    <a:p>
                      <a:pPr algn="ctr">
                        <a:lnSpc>
                          <a:spcPct val="115000"/>
                        </a:lnSpc>
                        <a:spcAft>
                          <a:spcPts val="0"/>
                        </a:spcAft>
                      </a:pPr>
                      <a:r>
                        <a:rPr lang="es-EC" sz="2000">
                          <a:effectLst/>
                        </a:rPr>
                        <a:t>Módulo III</a:t>
                      </a:r>
                      <a:endParaRPr lang="es-EC"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rPr>
                        <a:t>Fuente de alimentación</a:t>
                      </a:r>
                    </a:p>
                    <a:p>
                      <a:pPr algn="ctr">
                        <a:lnSpc>
                          <a:spcPct val="115000"/>
                        </a:lnSpc>
                        <a:spcAft>
                          <a:spcPts val="0"/>
                        </a:spcAft>
                      </a:pPr>
                      <a:r>
                        <a:rPr lang="es-EC" sz="2000">
                          <a:effectLst/>
                        </a:rPr>
                        <a:t>Amplificación eléctrica</a:t>
                      </a:r>
                      <a:endParaRPr lang="es-EC"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rPr>
                        <a:t>Proteger equipos del sistema</a:t>
                      </a:r>
                    </a:p>
                    <a:p>
                      <a:pPr algn="ctr">
                        <a:lnSpc>
                          <a:spcPct val="115000"/>
                        </a:lnSpc>
                        <a:spcAft>
                          <a:spcPts val="0"/>
                        </a:spcAft>
                      </a:pPr>
                      <a:r>
                        <a:rPr lang="es-EC" sz="2000" dirty="0">
                          <a:effectLst/>
                        </a:rPr>
                        <a:t>Pasar de niveles TTL a corriente alterna</a:t>
                      </a:r>
                      <a:endParaRPr lang="es-EC"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459105">
                <a:tc>
                  <a:txBody>
                    <a:bodyPr/>
                    <a:lstStyle/>
                    <a:p>
                      <a:pPr algn="ctr">
                        <a:lnSpc>
                          <a:spcPct val="115000"/>
                        </a:lnSpc>
                        <a:spcAft>
                          <a:spcPts val="0"/>
                        </a:spcAft>
                      </a:pPr>
                      <a:r>
                        <a:rPr lang="es-EC" sz="2000">
                          <a:effectLst/>
                        </a:rPr>
                        <a:t>Módulo IV</a:t>
                      </a:r>
                      <a:endParaRPr lang="es-EC"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rPr>
                        <a:t> </a:t>
                      </a:r>
                      <a:r>
                        <a:rPr lang="es-EC" sz="2000" dirty="0" smtClean="0">
                          <a:effectLst/>
                        </a:rPr>
                        <a:t>Interfaz </a:t>
                      </a:r>
                      <a:r>
                        <a:rPr lang="es-EC" sz="2000" dirty="0">
                          <a:effectLst/>
                        </a:rPr>
                        <a:t>Humano-Máquina</a:t>
                      </a:r>
                    </a:p>
                    <a:p>
                      <a:pPr algn="ctr">
                        <a:lnSpc>
                          <a:spcPct val="115000"/>
                        </a:lnSpc>
                        <a:spcAft>
                          <a:spcPts val="0"/>
                        </a:spcAft>
                      </a:pPr>
                      <a:r>
                        <a:rPr lang="es-EC" sz="2000" dirty="0">
                          <a:effectLst/>
                        </a:rPr>
                        <a:t>Indicadores numéricos</a:t>
                      </a:r>
                    </a:p>
                    <a:p>
                      <a:pPr algn="ctr">
                        <a:lnSpc>
                          <a:spcPct val="115000"/>
                        </a:lnSpc>
                        <a:spcAft>
                          <a:spcPts val="0"/>
                        </a:spcAft>
                      </a:pPr>
                      <a:r>
                        <a:rPr lang="es-EC" sz="2000" dirty="0">
                          <a:effectLst/>
                        </a:rPr>
                        <a:t>Indicadores Luminosos</a:t>
                      </a:r>
                      <a:endParaRPr lang="es-EC"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rPr>
                        <a:t>Medio de Comunicación (operario-máquina)</a:t>
                      </a:r>
                    </a:p>
                    <a:p>
                      <a:pPr algn="ctr">
                        <a:lnSpc>
                          <a:spcPct val="115000"/>
                        </a:lnSpc>
                        <a:spcAft>
                          <a:spcPts val="0"/>
                        </a:spcAft>
                      </a:pPr>
                      <a:r>
                        <a:rPr lang="es-EC" sz="2000" dirty="0">
                          <a:effectLst/>
                        </a:rPr>
                        <a:t>Indicador de parámetros</a:t>
                      </a:r>
                    </a:p>
                    <a:p>
                      <a:pPr algn="ctr">
                        <a:lnSpc>
                          <a:spcPct val="115000"/>
                        </a:lnSpc>
                        <a:spcAft>
                          <a:spcPts val="0"/>
                        </a:spcAft>
                      </a:pPr>
                      <a:r>
                        <a:rPr lang="es-EC" sz="2000" dirty="0">
                          <a:effectLst/>
                        </a:rPr>
                        <a:t>Indicador de Seguridad</a:t>
                      </a:r>
                      <a:endParaRPr lang="es-EC"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85462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S_tradnl" sz="3600" b="1" dirty="0" smtClean="0">
                <a:latin typeface="Times New Roman" panose="02020603050405020304" pitchFamily="18" charset="0"/>
                <a:cs typeface="Times New Roman" panose="02020603050405020304" pitchFamily="18" charset="0"/>
              </a:rPr>
              <a:t>Antecedentes</a:t>
            </a:r>
            <a:endParaRPr lang="es-ES_tradnl"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10" y="1045083"/>
            <a:ext cx="9796511" cy="4893647"/>
          </a:xfrm>
          <a:prstGeom prst="rect">
            <a:avLst/>
          </a:prstGeom>
        </p:spPr>
        <p:txBody>
          <a:bodyPr wrap="square">
            <a:spAutoFit/>
          </a:bodyPr>
          <a:lstStyle/>
          <a:p>
            <a:pPr algn="just"/>
            <a:r>
              <a:rPr lang="es-ES_tradnl" sz="2400" dirty="0"/>
              <a:t>El Laboratorio de Procesos de Manufactura ubicado en la Universidad de las Fuerzas Armadas – ESPE, entró en funcionamiento al servicio de los estudiantes pertenecientes al Departamento de Ciencias de la Energía y la Mecánica desde </a:t>
            </a:r>
            <a:r>
              <a:rPr lang="es-ES_tradnl" sz="2400" dirty="0" smtClean="0"/>
              <a:t>1981.</a:t>
            </a:r>
          </a:p>
          <a:p>
            <a:pPr algn="just"/>
            <a:endParaRPr lang="es-EC" sz="2400" dirty="0" smtClean="0"/>
          </a:p>
          <a:p>
            <a:pPr algn="just"/>
            <a:r>
              <a:rPr lang="es-ES_tradnl" sz="2400" dirty="0" smtClean="0"/>
              <a:t>En el </a:t>
            </a:r>
            <a:r>
              <a:rPr lang="es-ES_tradnl" sz="2400" dirty="0"/>
              <a:t>año </a:t>
            </a:r>
            <a:r>
              <a:rPr lang="es-ES_tradnl" sz="2400" dirty="0" smtClean="0"/>
              <a:t>2006 </a:t>
            </a:r>
            <a:r>
              <a:rPr lang="es-ES_tradnl" sz="2400" dirty="0" smtClean="0"/>
              <a:t>se adquiere </a:t>
            </a:r>
            <a:r>
              <a:rPr lang="es-ES_tradnl" sz="2400" dirty="0"/>
              <a:t>el Torno CNC </a:t>
            </a:r>
            <a:r>
              <a:rPr lang="es-ES_tradnl" sz="2400" dirty="0"/>
              <a:t>VIWA y además se fundó la Carrera de Ingeniería en </a:t>
            </a:r>
            <a:r>
              <a:rPr lang="es-ES_tradnl" sz="2400" dirty="0" smtClean="0"/>
              <a:t>Mecatrónica, en el año 2008 se adquiere </a:t>
            </a:r>
            <a:r>
              <a:rPr lang="es-ES_tradnl" sz="2400" dirty="0" smtClean="0"/>
              <a:t>la </a:t>
            </a:r>
            <a:r>
              <a:rPr lang="es-ES_tradnl" sz="2400" dirty="0"/>
              <a:t>Fresadora CNC FANUC, y dos Tornos Paralelos PBL </a:t>
            </a:r>
            <a:r>
              <a:rPr lang="es-ES_tradnl" sz="2400" dirty="0" smtClean="0"/>
              <a:t>360Bx1000. </a:t>
            </a:r>
            <a:endParaRPr lang="es-ES" sz="2400" dirty="0"/>
          </a:p>
          <a:p>
            <a:pPr algn="just"/>
            <a:endParaRPr lang="es-EC" sz="2400" i="1" dirty="0"/>
          </a:p>
          <a:p>
            <a:pPr algn="just"/>
            <a:r>
              <a:rPr lang="es-ES_tradnl" sz="2400" dirty="0" smtClean="0"/>
              <a:t>Desde </a:t>
            </a:r>
            <a:r>
              <a:rPr lang="es-ES_tradnl" sz="2400" dirty="0"/>
              <a:t>el año 2009 la Universidad de las Fuerzas Armadas – ESPE, ha pasado a ser una Institución </a:t>
            </a:r>
            <a:r>
              <a:rPr lang="es-ES_tradnl" sz="2400" dirty="0" smtClean="0"/>
              <a:t>Pública, </a:t>
            </a:r>
            <a:r>
              <a:rPr lang="es-ES_tradnl" sz="2400" dirty="0"/>
              <a:t>por tal motivo y por impulso de entes visionarios e innovadores se plasmó la idea de repotenciar el Laboratorio de Procesos de Manufactura</a:t>
            </a:r>
            <a:endParaRPr lang="es-EC" sz="2400" dirty="0"/>
          </a:p>
        </p:txBody>
      </p:sp>
    </p:spTree>
    <p:extLst>
      <p:ext uri="{BB962C8B-B14F-4D97-AF65-F5344CB8AC3E}">
        <p14:creationId xmlns:p14="http://schemas.microsoft.com/office/powerpoint/2010/main" val="22320134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299118" y="286602"/>
            <a:ext cx="7694757" cy="1077218"/>
          </a:xfrm>
          <a:prstGeom prst="rect">
            <a:avLst/>
          </a:prstGeom>
          <a:noFill/>
        </p:spPr>
        <p:txBody>
          <a:bodyPr wrap="square" rtlCol="0">
            <a:spAutoFit/>
          </a:bodyPr>
          <a:lstStyle/>
          <a:p>
            <a:pPr marL="0" lvl="1">
              <a:buSzPct val="70000"/>
            </a:pPr>
            <a:r>
              <a:rPr lang="es-EC" sz="3200" b="1" dirty="0" smtClean="0"/>
              <a:t>CAPÍTULO 5</a:t>
            </a:r>
          </a:p>
          <a:p>
            <a:pPr marL="0" lvl="1">
              <a:buSzPct val="70000"/>
            </a:pPr>
            <a:r>
              <a:rPr lang="es-EC" sz="3200" b="1" dirty="0" smtClean="0"/>
              <a:t>DISEÑO DE MATERIALIZACIÓN.</a:t>
            </a:r>
            <a:endParaRPr lang="es-EC" sz="3200" b="1" dirty="0"/>
          </a:p>
        </p:txBody>
      </p:sp>
      <p:graphicFrame>
        <p:nvGraphicFramePr>
          <p:cNvPr id="2" name="Tabla 1"/>
          <p:cNvGraphicFramePr>
            <a:graphicFrameLocks noGrp="1"/>
          </p:cNvGraphicFramePr>
          <p:nvPr>
            <p:extLst>
              <p:ext uri="{D42A27DB-BD31-4B8C-83A1-F6EECF244321}">
                <p14:modId xmlns:p14="http://schemas.microsoft.com/office/powerpoint/2010/main" val="873342264"/>
              </p:ext>
            </p:extLst>
          </p:nvPr>
        </p:nvGraphicFramePr>
        <p:xfrm>
          <a:off x="1527643" y="2670906"/>
          <a:ext cx="9617121" cy="3435096"/>
        </p:xfrm>
        <a:graphic>
          <a:graphicData uri="http://schemas.openxmlformats.org/drawingml/2006/table">
            <a:tbl>
              <a:tblPr firstCol="1" bandRow="1">
                <a:tableStyleId>{073A0DAA-6AF3-43AB-8588-CEC1D06C72B9}</a:tableStyleId>
              </a:tblPr>
              <a:tblGrid>
                <a:gridCol w="519337"/>
                <a:gridCol w="9097784"/>
              </a:tblGrid>
              <a:tr h="317956">
                <a:tc>
                  <a:txBody>
                    <a:bodyPr/>
                    <a:lstStyle/>
                    <a:p>
                      <a:pPr algn="ctr">
                        <a:lnSpc>
                          <a:spcPct val="115000"/>
                        </a:lnSpc>
                        <a:spcAft>
                          <a:spcPts val="0"/>
                        </a:spcAft>
                      </a:pPr>
                      <a:r>
                        <a:rPr lang="es-ES" sz="2800" dirty="0">
                          <a:effectLst/>
                        </a:rPr>
                        <a:t>1</a:t>
                      </a:r>
                      <a:endParaRPr lang="es-EC"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2800" dirty="0">
                          <a:effectLst/>
                        </a:rPr>
                        <a:t>Precisión de 100 [µm] (0.1 [mm])</a:t>
                      </a:r>
                      <a:endParaRPr lang="es-EC"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31298">
                <a:tc>
                  <a:txBody>
                    <a:bodyPr/>
                    <a:lstStyle/>
                    <a:p>
                      <a:pPr algn="ctr">
                        <a:lnSpc>
                          <a:spcPct val="115000"/>
                        </a:lnSpc>
                        <a:spcAft>
                          <a:spcPts val="0"/>
                        </a:spcAft>
                      </a:pPr>
                      <a:r>
                        <a:rPr lang="es-ES" sz="2800">
                          <a:effectLst/>
                        </a:rPr>
                        <a:t>2</a:t>
                      </a:r>
                      <a:endParaRPr lang="es-EC"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2800" dirty="0">
                          <a:effectLst/>
                        </a:rPr>
                        <a:t>Menor cantidad de modificaciones físicas.</a:t>
                      </a:r>
                      <a:endParaRPr lang="es-EC"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17595">
                <a:tc>
                  <a:txBody>
                    <a:bodyPr/>
                    <a:lstStyle/>
                    <a:p>
                      <a:pPr algn="ctr">
                        <a:lnSpc>
                          <a:spcPct val="115000"/>
                        </a:lnSpc>
                        <a:spcAft>
                          <a:spcPts val="0"/>
                        </a:spcAft>
                      </a:pPr>
                      <a:r>
                        <a:rPr lang="es-ES" sz="2800">
                          <a:effectLst/>
                        </a:rPr>
                        <a:t>3</a:t>
                      </a:r>
                      <a:endParaRPr lang="es-EC"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2800" dirty="0">
                          <a:effectLst/>
                        </a:rPr>
                        <a:t>Menor impacto en la manipulación de los controles propios.</a:t>
                      </a:r>
                      <a:endParaRPr lang="es-EC"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6597">
                <a:tc>
                  <a:txBody>
                    <a:bodyPr/>
                    <a:lstStyle/>
                    <a:p>
                      <a:pPr algn="ctr">
                        <a:lnSpc>
                          <a:spcPct val="115000"/>
                        </a:lnSpc>
                        <a:spcAft>
                          <a:spcPts val="0"/>
                        </a:spcAft>
                      </a:pPr>
                      <a:r>
                        <a:rPr lang="es-ES" sz="2800" dirty="0">
                          <a:effectLst/>
                        </a:rPr>
                        <a:t>4</a:t>
                      </a:r>
                      <a:endParaRPr lang="es-EC"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2800" dirty="0">
                          <a:effectLst/>
                        </a:rPr>
                        <a:t>Robustez de los sensores a ruidos eléctricos, golpes, humedad.</a:t>
                      </a:r>
                      <a:endParaRPr lang="es-EC"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60130">
                <a:tc>
                  <a:txBody>
                    <a:bodyPr/>
                    <a:lstStyle/>
                    <a:p>
                      <a:pPr algn="ctr">
                        <a:lnSpc>
                          <a:spcPct val="115000"/>
                        </a:lnSpc>
                        <a:spcAft>
                          <a:spcPts val="0"/>
                        </a:spcAft>
                      </a:pPr>
                      <a:r>
                        <a:rPr lang="es-ES" sz="2800">
                          <a:effectLst/>
                        </a:rPr>
                        <a:t>5</a:t>
                      </a:r>
                      <a:endParaRPr lang="es-EC"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2800" dirty="0">
                          <a:effectLst/>
                        </a:rPr>
                        <a:t>Menor impacto al funcionamiento de cizalla.</a:t>
                      </a:r>
                      <a:endParaRPr lang="es-EC"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S" sz="2800">
                          <a:effectLst/>
                        </a:rPr>
                        <a:t>6</a:t>
                      </a:r>
                      <a:endParaRPr lang="es-EC"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2800">
                          <a:effectLst/>
                        </a:rPr>
                        <a:t>Costo de Inversión.</a:t>
                      </a:r>
                      <a:endParaRPr lang="es-EC"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83416">
                <a:tc>
                  <a:txBody>
                    <a:bodyPr/>
                    <a:lstStyle/>
                    <a:p>
                      <a:pPr algn="ctr">
                        <a:lnSpc>
                          <a:spcPct val="115000"/>
                        </a:lnSpc>
                        <a:spcAft>
                          <a:spcPts val="0"/>
                        </a:spcAft>
                      </a:pPr>
                      <a:r>
                        <a:rPr lang="es-ES" sz="2800">
                          <a:effectLst/>
                        </a:rPr>
                        <a:t>7</a:t>
                      </a:r>
                      <a:endParaRPr lang="es-EC"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2800" dirty="0">
                          <a:effectLst/>
                        </a:rPr>
                        <a:t>Disponibilidad en el mercado nacional.</a:t>
                      </a:r>
                      <a:endParaRPr lang="es-EC"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6" name="CuadroTexto 5"/>
          <p:cNvSpPr txBox="1"/>
          <p:nvPr/>
        </p:nvSpPr>
        <p:spPr>
          <a:xfrm>
            <a:off x="3234778" y="1705014"/>
            <a:ext cx="6202852" cy="523220"/>
          </a:xfrm>
          <a:prstGeom prst="rect">
            <a:avLst/>
          </a:prstGeom>
          <a:noFill/>
        </p:spPr>
        <p:txBody>
          <a:bodyPr wrap="none" rtlCol="0">
            <a:spAutoFit/>
          </a:bodyPr>
          <a:lstStyle/>
          <a:p>
            <a:r>
              <a:rPr lang="es-EC" sz="2800" b="1" dirty="0" smtClean="0"/>
              <a:t>REQUERIMIENTOS LIMITADORES</a:t>
            </a:r>
            <a:endParaRPr lang="es-EC" sz="2800" b="1" dirty="0"/>
          </a:p>
        </p:txBody>
      </p:sp>
    </p:spTree>
    <p:extLst>
      <p:ext uri="{BB962C8B-B14F-4D97-AF65-F5344CB8AC3E}">
        <p14:creationId xmlns:p14="http://schemas.microsoft.com/office/powerpoint/2010/main" val="85959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69242" y="324182"/>
            <a:ext cx="7083188" cy="1081537"/>
          </a:xfrm>
        </p:spPr>
        <p:txBody>
          <a:bodyPr>
            <a:noAutofit/>
          </a:bodyPr>
          <a:lstStyle/>
          <a:p>
            <a:pPr lvl="1" algn="l" defTabSz="914354" rtl="0">
              <a:lnSpc>
                <a:spcPct val="90000"/>
              </a:lnSpc>
              <a:spcBef>
                <a:spcPct val="0"/>
              </a:spcBef>
            </a:pPr>
            <a:r>
              <a:rPr lang="es-ES_tradnl" sz="3200" b="1" dirty="0" smtClean="0">
                <a:latin typeface="+mn-lt"/>
              </a:rPr>
              <a:t>Alternativas de Diseño y Materialización Preliminar.</a:t>
            </a:r>
            <a:endParaRPr lang="es-ES" sz="3200" b="1" dirty="0">
              <a:latin typeface="+mn-lt"/>
            </a:endParaRPr>
          </a:p>
        </p:txBody>
      </p:sp>
      <p:graphicFrame>
        <p:nvGraphicFramePr>
          <p:cNvPr id="4" name="Marcador de contenido 3"/>
          <p:cNvGraphicFramePr>
            <a:graphicFrameLocks noGrp="1"/>
          </p:cNvGraphicFramePr>
          <p:nvPr>
            <p:ph idx="4294967295"/>
            <p:extLst>
              <p:ext uri="{D42A27DB-BD31-4B8C-83A1-F6EECF244321}">
                <p14:modId xmlns:p14="http://schemas.microsoft.com/office/powerpoint/2010/main" val="991663598"/>
              </p:ext>
            </p:extLst>
          </p:nvPr>
        </p:nvGraphicFramePr>
        <p:xfrm>
          <a:off x="1337481" y="232011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p:cNvSpPr txBox="1"/>
          <p:nvPr/>
        </p:nvSpPr>
        <p:spPr>
          <a:xfrm>
            <a:off x="1269242" y="1705969"/>
            <a:ext cx="6746527" cy="523220"/>
          </a:xfrm>
          <a:prstGeom prst="rect">
            <a:avLst/>
          </a:prstGeom>
          <a:noFill/>
        </p:spPr>
        <p:txBody>
          <a:bodyPr wrap="none" rtlCol="0">
            <a:spAutoFit/>
          </a:bodyPr>
          <a:lstStyle/>
          <a:p>
            <a:r>
              <a:rPr lang="en-US" sz="2800" b="1" dirty="0" smtClean="0"/>
              <a:t>MODULO I: </a:t>
            </a:r>
            <a:r>
              <a:rPr lang="es-EC" sz="2800" b="1" dirty="0" smtClean="0"/>
              <a:t>PARÁMETROS</a:t>
            </a:r>
            <a:r>
              <a:rPr lang="en-US" sz="2800" b="1" dirty="0" smtClean="0"/>
              <a:t> DE CORTE</a:t>
            </a:r>
            <a:endParaRPr lang="es-EC" sz="2800" dirty="0"/>
          </a:p>
        </p:txBody>
      </p:sp>
    </p:spTree>
    <p:extLst>
      <p:ext uri="{BB962C8B-B14F-4D97-AF65-F5344CB8AC3E}">
        <p14:creationId xmlns:p14="http://schemas.microsoft.com/office/powerpoint/2010/main" val="134767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1217615317"/>
              </p:ext>
            </p:extLst>
          </p:nvPr>
        </p:nvGraphicFramePr>
        <p:xfrm>
          <a:off x="2265528" y="2327188"/>
          <a:ext cx="8056382" cy="2453640"/>
        </p:xfrm>
        <a:graphic>
          <a:graphicData uri="http://schemas.openxmlformats.org/drawingml/2006/table">
            <a:tbl>
              <a:tblPr firstRow="1" firstCol="1" bandRow="1">
                <a:tableStyleId>{073A0DAA-6AF3-43AB-8588-CEC1D06C72B9}</a:tableStyleId>
              </a:tblPr>
              <a:tblGrid>
                <a:gridCol w="1455561"/>
                <a:gridCol w="1269466"/>
                <a:gridCol w="1146745"/>
                <a:gridCol w="1852898"/>
                <a:gridCol w="856034"/>
                <a:gridCol w="1475678"/>
              </a:tblGrid>
              <a:tr h="190500">
                <a:tc gridSpan="6">
                  <a:txBody>
                    <a:bodyPr/>
                    <a:lstStyle/>
                    <a:p>
                      <a:pPr algn="ctr">
                        <a:lnSpc>
                          <a:spcPct val="115000"/>
                        </a:lnSpc>
                        <a:spcAft>
                          <a:spcPts val="0"/>
                        </a:spcAft>
                      </a:pPr>
                      <a:r>
                        <a:rPr lang="es-EC" sz="2000" dirty="0">
                          <a:effectLst/>
                        </a:rPr>
                        <a:t>Solución A&gt;Solución C &gt;Solución B</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0500">
                <a:tc>
                  <a:txBody>
                    <a:bodyPr/>
                    <a:lstStyle/>
                    <a:p>
                      <a:pPr algn="ctr">
                        <a:lnSpc>
                          <a:spcPct val="115000"/>
                        </a:lnSpc>
                        <a:spcAft>
                          <a:spcPts val="0"/>
                        </a:spcAft>
                      </a:pPr>
                      <a:r>
                        <a:rPr lang="es-EC" sz="2000" dirty="0">
                          <a:effectLst/>
                        </a:rPr>
                        <a:t>Conclusión</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Precisión (*0,417)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Costo (*0,333)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Mantenimiento (*0,25)</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Ponderación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200025">
                <a:tc>
                  <a:txBody>
                    <a:bodyPr/>
                    <a:lstStyle/>
                    <a:p>
                      <a:pPr algn="ctr">
                        <a:lnSpc>
                          <a:spcPct val="115000"/>
                        </a:lnSpc>
                        <a:spcAft>
                          <a:spcPts val="0"/>
                        </a:spcAft>
                      </a:pPr>
                      <a:r>
                        <a:rPr lang="es-EC" sz="2000" dirty="0">
                          <a:effectLst/>
                        </a:rPr>
                        <a:t>Solución A</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dirty="0">
                          <a:effectLst/>
                        </a:rPr>
                        <a:t>0,209</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0,111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0,125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0,445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gn="ctr">
                        <a:lnSpc>
                          <a:spcPct val="115000"/>
                        </a:lnSpc>
                        <a:spcAft>
                          <a:spcPts val="0"/>
                        </a:spcAft>
                      </a:pPr>
                      <a:r>
                        <a:rPr lang="es-EC" sz="2000">
                          <a:effectLst/>
                        </a:rPr>
                        <a:t>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0,104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0,083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0,042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0,229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gn="ctr">
                        <a:lnSpc>
                          <a:spcPct val="115000"/>
                        </a:lnSpc>
                        <a:spcAft>
                          <a:spcPts val="0"/>
                        </a:spcAft>
                      </a:pPr>
                      <a:r>
                        <a:rPr lang="es-EC" sz="2000">
                          <a:effectLst/>
                        </a:rPr>
                        <a:t>Solución C</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0,104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0,139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0,083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0,326</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200025">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pPr>
                      <a:endParaRPr lang="es-ES" sz="2000">
                        <a:effectLst/>
                        <a:latin typeface="Calibri" panose="020F0502020204030204" pitchFamily="34" charset="0"/>
                      </a:endParaRPr>
                    </a:p>
                  </a:txBody>
                  <a:tcPr marL="44450" marR="44450" marT="0" marB="0" anchor="b"/>
                </a:tc>
                <a:tc>
                  <a:txBody>
                    <a:bodyPr/>
                    <a:lstStyle/>
                    <a:p>
                      <a:pPr algn="ctr">
                        <a:lnSpc>
                          <a:spcPct val="115000"/>
                        </a:lnSpc>
                        <a:spcAft>
                          <a:spcPts val="0"/>
                        </a:spcAft>
                      </a:pPr>
                      <a:r>
                        <a:rPr lang="es-EC" sz="2000">
                          <a:effectLst/>
                        </a:rPr>
                        <a:t>Suma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dirty="0">
                          <a:effectLst/>
                        </a:rPr>
                        <a:t>1,00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5" name="Rectángulo 4"/>
          <p:cNvSpPr/>
          <p:nvPr/>
        </p:nvSpPr>
        <p:spPr>
          <a:xfrm>
            <a:off x="2251881" y="4751591"/>
            <a:ext cx="8052179" cy="1704569"/>
          </a:xfrm>
          <a:prstGeom prst="rect">
            <a:avLst/>
          </a:prstGeom>
        </p:spPr>
        <p:txBody>
          <a:bodyPr wrap="square">
            <a:spAutoFit/>
          </a:bodyPr>
          <a:lstStyle/>
          <a:p>
            <a:pPr indent="252095" algn="just">
              <a:lnSpc>
                <a:spcPct val="150000"/>
              </a:lnSpc>
            </a:pPr>
            <a:r>
              <a:rPr lang="es-EC" dirty="0">
                <a:ea typeface="Times New Roman" panose="02020603050405020304" pitchFamily="18" charset="0"/>
                <a:cs typeface="Calibri" panose="020F0502020204030204" pitchFamily="34" charset="0"/>
              </a:rPr>
              <a:t>De acuerdo a las directrices de diseño planteadas, la solución A (sensor inductivo) es la que mejor se adapta a los requerimientos de parámetros de corte referente a la medición del espesor máximo, destacándose sobre las otras opciones como son el sensor capacitivo o de efecto hall</a:t>
            </a:r>
            <a:r>
              <a:rPr lang="es-EC" dirty="0" smtClean="0">
                <a:ea typeface="Times New Roman" panose="02020603050405020304" pitchFamily="18" charset="0"/>
                <a:cs typeface="Calibri" panose="020F0502020204030204" pitchFamily="34" charset="0"/>
              </a:rPr>
              <a:t>.</a:t>
            </a:r>
            <a:endParaRPr lang="es-ES" dirty="0">
              <a:ea typeface="Times New Roman" panose="02020603050405020304" pitchFamily="18" charset="0"/>
              <a:cs typeface="Calibri" panose="020F0502020204030204" pitchFamily="34" charset="0"/>
            </a:endParaRPr>
          </a:p>
        </p:txBody>
      </p:sp>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7" name="CuadroTexto 6"/>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spTree>
    <p:extLst>
      <p:ext uri="{BB962C8B-B14F-4D97-AF65-F5344CB8AC3E}">
        <p14:creationId xmlns:p14="http://schemas.microsoft.com/office/powerpoint/2010/main" val="36004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3180946733"/>
              </p:ext>
            </p:extLst>
          </p:nvPr>
        </p:nvGraphicFramePr>
        <p:xfrm>
          <a:off x="1310186" y="192270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6" name="CuadroTexto 5"/>
          <p:cNvSpPr txBox="1"/>
          <p:nvPr/>
        </p:nvSpPr>
        <p:spPr>
          <a:xfrm>
            <a:off x="1269242" y="1705969"/>
            <a:ext cx="6909264" cy="523220"/>
          </a:xfrm>
          <a:prstGeom prst="rect">
            <a:avLst/>
          </a:prstGeom>
          <a:noFill/>
        </p:spPr>
        <p:txBody>
          <a:bodyPr wrap="none" rtlCol="0">
            <a:spAutoFit/>
          </a:bodyPr>
          <a:lstStyle/>
          <a:p>
            <a:r>
              <a:rPr lang="en-US" sz="2800" b="1" dirty="0" smtClean="0"/>
              <a:t>MODULO I: SENSORES DE PRESENCIA</a:t>
            </a:r>
            <a:endParaRPr lang="es-EC" sz="2800" dirty="0"/>
          </a:p>
        </p:txBody>
      </p:sp>
    </p:spTree>
    <p:extLst>
      <p:ext uri="{BB962C8B-B14F-4D97-AF65-F5344CB8AC3E}">
        <p14:creationId xmlns:p14="http://schemas.microsoft.com/office/powerpoint/2010/main" val="79406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2950526377"/>
              </p:ext>
            </p:extLst>
          </p:nvPr>
        </p:nvGraphicFramePr>
        <p:xfrm>
          <a:off x="1697749" y="2493100"/>
          <a:ext cx="9362123" cy="2453640"/>
        </p:xfrm>
        <a:graphic>
          <a:graphicData uri="http://schemas.openxmlformats.org/drawingml/2006/table">
            <a:tbl>
              <a:tblPr firstRow="1" firstCol="1" bandRow="1">
                <a:tableStyleId>{073A0DAA-6AF3-43AB-8588-CEC1D06C72B9}</a:tableStyleId>
              </a:tblPr>
              <a:tblGrid>
                <a:gridCol w="1673088"/>
                <a:gridCol w="1994524"/>
                <a:gridCol w="1044090"/>
                <a:gridCol w="1907806"/>
                <a:gridCol w="856778"/>
                <a:gridCol w="1885837"/>
              </a:tblGrid>
              <a:tr h="200025">
                <a:tc gridSpan="6">
                  <a:txBody>
                    <a:bodyPr/>
                    <a:lstStyle/>
                    <a:p>
                      <a:pPr algn="ctr">
                        <a:lnSpc>
                          <a:spcPct val="115000"/>
                        </a:lnSpc>
                        <a:spcAft>
                          <a:spcPts val="0"/>
                        </a:spcAft>
                      </a:pPr>
                      <a:r>
                        <a:rPr lang="es-EC" sz="2000" dirty="0">
                          <a:effectLst/>
                        </a:rPr>
                        <a:t>Solución A&gt;Solución B</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59080">
                <a:tc>
                  <a:txBody>
                    <a:bodyPr/>
                    <a:lstStyle/>
                    <a:p>
                      <a:pPr algn="ctr">
                        <a:lnSpc>
                          <a:spcPct val="115000"/>
                        </a:lnSpc>
                        <a:spcAft>
                          <a:spcPts val="0"/>
                        </a:spcAft>
                      </a:pPr>
                      <a:r>
                        <a:rPr lang="es-EC" sz="2000" dirty="0">
                          <a:effectLst/>
                        </a:rPr>
                        <a:t>Conclusión</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Repetitividad y Precisión (*0,5)</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Costo (*0,25)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Tiempo de Respuesta (*0,25)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104140" algn="ctr">
                        <a:lnSpc>
                          <a:spcPct val="115000"/>
                        </a:lnSpc>
                        <a:spcAft>
                          <a:spcPts val="0"/>
                        </a:spcAft>
                      </a:pPr>
                      <a:r>
                        <a:rPr lang="es-EC" sz="2000">
                          <a:effectLst/>
                        </a:rPr>
                        <a:t>  Ponderación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38100">
                <a:tc>
                  <a:txBody>
                    <a:bodyPr/>
                    <a:lstStyle/>
                    <a:p>
                      <a:pPr algn="ctr">
                        <a:lnSpc>
                          <a:spcPct val="115000"/>
                        </a:lnSpc>
                        <a:spcAft>
                          <a:spcPts val="0"/>
                        </a:spcAft>
                      </a:pPr>
                      <a:r>
                        <a:rPr lang="es-EC" sz="2000">
                          <a:effectLst/>
                        </a:rPr>
                        <a:t>Solución 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dirty="0">
                          <a:effectLst/>
                        </a:rPr>
                        <a:t>0,333</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0,1665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0,625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38100">
                <a:tc>
                  <a:txBody>
                    <a:bodyPr/>
                    <a:lstStyle/>
                    <a:p>
                      <a:pPr algn="ctr">
                        <a:lnSpc>
                          <a:spcPct val="115000"/>
                        </a:lnSpc>
                        <a:spcAft>
                          <a:spcPts val="0"/>
                        </a:spcAft>
                      </a:pPr>
                      <a:r>
                        <a:rPr lang="es-EC" sz="2000">
                          <a:effectLst/>
                        </a:rPr>
                        <a:t>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0,1667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0,083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0,375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200025">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Suma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1,000</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5" name="Rectángulo 4"/>
          <p:cNvSpPr/>
          <p:nvPr/>
        </p:nvSpPr>
        <p:spPr>
          <a:xfrm>
            <a:off x="1692322" y="4812919"/>
            <a:ext cx="9348716" cy="1754326"/>
          </a:xfrm>
          <a:prstGeom prst="rect">
            <a:avLst/>
          </a:prstGeom>
        </p:spPr>
        <p:txBody>
          <a:bodyPr wrap="square">
            <a:spAutoFit/>
          </a:bodyPr>
          <a:lstStyle/>
          <a:p>
            <a:pPr indent="252095" algn="just">
              <a:lnSpc>
                <a:spcPct val="150000"/>
              </a:lnSpc>
              <a:spcAft>
                <a:spcPts val="0"/>
              </a:spcAft>
            </a:pPr>
            <a:r>
              <a:rPr lang="es-EC" dirty="0" smtClean="0">
                <a:effectLst/>
                <a:ea typeface="Times New Roman" panose="02020603050405020304" pitchFamily="18" charset="0"/>
                <a:cs typeface="Calibri" panose="020F0502020204030204" pitchFamily="34" charset="0"/>
              </a:rPr>
              <a:t>Conforme las directrices de diseño que mejor se adaptan para un sensor de presencia (repetitividad, precisión, costo y tiempo de respuesta), la solución A (Barra Laser) es la que mejor se adapta a los requerimientos de la máquina, destacándose sobre la otra opción como es el sensor fotoeléctrico.</a:t>
            </a:r>
            <a:endParaRPr lang="es-ES" sz="1600" dirty="0">
              <a:effectLst/>
              <a:ea typeface="Times New Roman" panose="02020603050405020304" pitchFamily="18" charset="0"/>
              <a:cs typeface="Calibri" panose="020F0502020204030204" pitchFamily="34" charset="0"/>
            </a:endParaRPr>
          </a:p>
        </p:txBody>
      </p:sp>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7" name="CuadroTexto 6"/>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spTree>
    <p:extLst>
      <p:ext uri="{BB962C8B-B14F-4D97-AF65-F5344CB8AC3E}">
        <p14:creationId xmlns:p14="http://schemas.microsoft.com/office/powerpoint/2010/main" val="38399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3636348785"/>
              </p:ext>
            </p:extLst>
          </p:nvPr>
        </p:nvGraphicFramePr>
        <p:xfrm>
          <a:off x="1037230" y="196757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6" name="CuadroTexto 5"/>
          <p:cNvSpPr txBox="1"/>
          <p:nvPr/>
        </p:nvSpPr>
        <p:spPr>
          <a:xfrm>
            <a:off x="1269242" y="1705969"/>
            <a:ext cx="8236486" cy="523220"/>
          </a:xfrm>
          <a:prstGeom prst="rect">
            <a:avLst/>
          </a:prstGeom>
          <a:noFill/>
        </p:spPr>
        <p:txBody>
          <a:bodyPr wrap="none" rtlCol="0">
            <a:spAutoFit/>
          </a:bodyPr>
          <a:lstStyle/>
          <a:p>
            <a:r>
              <a:rPr lang="en-US" sz="2800" b="1" dirty="0" smtClean="0"/>
              <a:t>MODULO I: SENSORES DE DESPLAZAMIENTO</a:t>
            </a:r>
            <a:endParaRPr lang="es-EC" sz="2800" dirty="0"/>
          </a:p>
        </p:txBody>
      </p:sp>
    </p:spTree>
    <p:extLst>
      <p:ext uri="{BB962C8B-B14F-4D97-AF65-F5344CB8AC3E}">
        <p14:creationId xmlns:p14="http://schemas.microsoft.com/office/powerpoint/2010/main" val="34583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886286910"/>
              </p:ext>
            </p:extLst>
          </p:nvPr>
        </p:nvGraphicFramePr>
        <p:xfrm>
          <a:off x="1857091" y="2433904"/>
          <a:ext cx="8856401" cy="2453640"/>
        </p:xfrm>
        <a:graphic>
          <a:graphicData uri="http://schemas.openxmlformats.org/drawingml/2006/table">
            <a:tbl>
              <a:tblPr firstRow="1" firstCol="1" bandRow="1">
                <a:tableStyleId>{073A0DAA-6AF3-43AB-8588-CEC1D06C72B9}</a:tableStyleId>
              </a:tblPr>
              <a:tblGrid>
                <a:gridCol w="1595122"/>
                <a:gridCol w="923782"/>
                <a:gridCol w="2180508"/>
                <a:gridCol w="1747993"/>
                <a:gridCol w="866651"/>
                <a:gridCol w="1542345"/>
              </a:tblGrid>
              <a:tr h="200025">
                <a:tc gridSpan="6">
                  <a:txBody>
                    <a:bodyPr/>
                    <a:lstStyle/>
                    <a:p>
                      <a:pPr algn="ctr">
                        <a:lnSpc>
                          <a:spcPct val="115000"/>
                        </a:lnSpc>
                        <a:spcAft>
                          <a:spcPts val="0"/>
                        </a:spcAft>
                      </a:pPr>
                      <a:r>
                        <a:rPr lang="es-EC" sz="2000" dirty="0">
                          <a:effectLst/>
                        </a:rPr>
                        <a:t>Solución A&gt;Solución C&gt; Solución B</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47675">
                <a:tc>
                  <a:txBody>
                    <a:bodyPr/>
                    <a:lstStyle/>
                    <a:p>
                      <a:pPr algn="ctr">
                        <a:lnSpc>
                          <a:spcPct val="115000"/>
                        </a:lnSpc>
                        <a:spcAft>
                          <a:spcPts val="0"/>
                        </a:spcAft>
                      </a:pPr>
                      <a:r>
                        <a:rPr lang="es-EC" sz="2000" dirty="0">
                          <a:effectLst/>
                        </a:rPr>
                        <a:t>Conclusión</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Costo (*0,5)</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Tipo de Protección </a:t>
                      </a:r>
                      <a:r>
                        <a:rPr lang="es-EC" sz="2000">
                          <a:effectLst/>
                        </a:rPr>
                        <a:t>(*0,25)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Temperatura de Trabajo (*0,25)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Ponderación</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0,209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dirty="0">
                          <a:effectLst/>
                        </a:rPr>
                        <a:t>0,125</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0,459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0,063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0,083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0,271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C</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0,063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0,042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0,272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0">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Suma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5" name="Rectángulo 4"/>
          <p:cNvSpPr/>
          <p:nvPr/>
        </p:nvSpPr>
        <p:spPr>
          <a:xfrm>
            <a:off x="1828800" y="4765239"/>
            <a:ext cx="8884693" cy="1754326"/>
          </a:xfrm>
          <a:prstGeom prst="rect">
            <a:avLst/>
          </a:prstGeom>
        </p:spPr>
        <p:txBody>
          <a:bodyPr wrap="square">
            <a:spAutoFit/>
          </a:bodyPr>
          <a:lstStyle/>
          <a:p>
            <a:pPr indent="252095" algn="just">
              <a:lnSpc>
                <a:spcPct val="150000"/>
              </a:lnSpc>
              <a:spcAft>
                <a:spcPts val="0"/>
              </a:spcAft>
            </a:pPr>
            <a:r>
              <a:rPr lang="es-EC" dirty="0" smtClean="0">
                <a:effectLst/>
                <a:ea typeface="Times New Roman" panose="02020603050405020304" pitchFamily="18" charset="0"/>
                <a:cs typeface="Calibri" panose="020F0502020204030204" pitchFamily="34" charset="0"/>
              </a:rPr>
              <a:t>Respecto a los parámetros de costo, tipo de protección y temperatura de trabajo, la solución A (Encoder Rotacional) es la que mejor se adapta a los requerimientos para medición de desplazamiento, destacándose sobre las otras opciones como son en encoder lineal y Sensor Ultrasónico</a:t>
            </a:r>
            <a:endParaRPr lang="es-ES" sz="1600" dirty="0">
              <a:effectLst/>
              <a:ea typeface="Times New Roman" panose="02020603050405020304" pitchFamily="18" charset="0"/>
              <a:cs typeface="Calibri" panose="020F0502020204030204" pitchFamily="34" charset="0"/>
            </a:endParaRPr>
          </a:p>
        </p:txBody>
      </p:sp>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7" name="CuadroTexto 6"/>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spTree>
    <p:extLst>
      <p:ext uri="{BB962C8B-B14F-4D97-AF65-F5344CB8AC3E}">
        <p14:creationId xmlns:p14="http://schemas.microsoft.com/office/powerpoint/2010/main" val="38959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2513878551"/>
              </p:ext>
            </p:extLst>
          </p:nvPr>
        </p:nvGraphicFramePr>
        <p:xfrm>
          <a:off x="1146412" y="204398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6" name="CuadroTexto 5"/>
          <p:cNvSpPr txBox="1"/>
          <p:nvPr/>
        </p:nvSpPr>
        <p:spPr>
          <a:xfrm>
            <a:off x="1269242" y="1705969"/>
            <a:ext cx="6626558" cy="523220"/>
          </a:xfrm>
          <a:prstGeom prst="rect">
            <a:avLst/>
          </a:prstGeom>
          <a:noFill/>
        </p:spPr>
        <p:txBody>
          <a:bodyPr wrap="none" rtlCol="0">
            <a:spAutoFit/>
          </a:bodyPr>
          <a:lstStyle/>
          <a:p>
            <a:r>
              <a:rPr lang="en-US" sz="2800" b="1" dirty="0" smtClean="0"/>
              <a:t>MODULO II: CONTROL DE PROCESO</a:t>
            </a:r>
            <a:endParaRPr lang="es-EC" sz="2800" dirty="0"/>
          </a:p>
        </p:txBody>
      </p:sp>
    </p:spTree>
    <p:extLst>
      <p:ext uri="{BB962C8B-B14F-4D97-AF65-F5344CB8AC3E}">
        <p14:creationId xmlns:p14="http://schemas.microsoft.com/office/powerpoint/2010/main" val="32564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197288" y="4842689"/>
            <a:ext cx="8639034" cy="1289071"/>
          </a:xfrm>
          <a:prstGeom prst="rect">
            <a:avLst/>
          </a:prstGeom>
        </p:spPr>
        <p:txBody>
          <a:bodyPr wrap="square">
            <a:spAutoFit/>
          </a:bodyPr>
          <a:lstStyle/>
          <a:p>
            <a:pPr indent="252095" algn="just">
              <a:lnSpc>
                <a:spcPct val="150000"/>
              </a:lnSpc>
            </a:pPr>
            <a:r>
              <a:rPr lang="es-EC" dirty="0"/>
              <a:t>Respecto a los parámetros de implementación, costo y mantenimiento, la solución A (Tarjeta </a:t>
            </a:r>
            <a:r>
              <a:rPr lang="es-EC" dirty="0" err="1"/>
              <a:t>Arduino</a:t>
            </a:r>
            <a:r>
              <a:rPr lang="es-EC" dirty="0"/>
              <a:t> Mega 2560) es la que mejor se adapta a los requerimientos para control de procesos de la máquina, destacándose sobre las otras opciones como </a:t>
            </a:r>
            <a:r>
              <a:rPr lang="es-EC" dirty="0" err="1"/>
              <a:t>Raspberry</a:t>
            </a:r>
            <a:r>
              <a:rPr lang="es-EC" dirty="0"/>
              <a:t> Pi y UDOO</a:t>
            </a:r>
            <a:r>
              <a:rPr lang="es-EC" dirty="0" smtClean="0"/>
              <a:t>.</a:t>
            </a:r>
            <a:endParaRPr lang="es-EC" dirty="0"/>
          </a:p>
        </p:txBody>
      </p:sp>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8" name="CuadroTexto 7"/>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graphicFrame>
        <p:nvGraphicFramePr>
          <p:cNvPr id="4" name="Tabla 3"/>
          <p:cNvGraphicFramePr>
            <a:graphicFrameLocks noGrp="1"/>
          </p:cNvGraphicFramePr>
          <p:nvPr>
            <p:extLst>
              <p:ext uri="{D42A27DB-BD31-4B8C-83A1-F6EECF244321}">
                <p14:modId xmlns:p14="http://schemas.microsoft.com/office/powerpoint/2010/main" val="1701798519"/>
              </p:ext>
            </p:extLst>
          </p:nvPr>
        </p:nvGraphicFramePr>
        <p:xfrm>
          <a:off x="2282203" y="2510050"/>
          <a:ext cx="8554119" cy="2453640"/>
        </p:xfrm>
        <a:graphic>
          <a:graphicData uri="http://schemas.openxmlformats.org/drawingml/2006/table">
            <a:tbl>
              <a:tblPr firstRow="1" firstCol="1" bandRow="1">
                <a:tableStyleId>{073A0DAA-6AF3-43AB-8588-CEC1D06C72B9}</a:tableStyleId>
              </a:tblPr>
              <a:tblGrid>
                <a:gridCol w="1596107"/>
                <a:gridCol w="1894237"/>
                <a:gridCol w="900752"/>
                <a:gridCol w="1842448"/>
                <a:gridCol w="832513"/>
                <a:gridCol w="1488062"/>
              </a:tblGrid>
              <a:tr h="200025">
                <a:tc gridSpan="6">
                  <a:txBody>
                    <a:bodyPr/>
                    <a:lstStyle/>
                    <a:p>
                      <a:pPr algn="ctr">
                        <a:lnSpc>
                          <a:spcPct val="115000"/>
                        </a:lnSpc>
                        <a:spcAft>
                          <a:spcPts val="0"/>
                        </a:spcAft>
                      </a:pPr>
                      <a:r>
                        <a:rPr lang="es-EC" sz="2000" dirty="0">
                          <a:effectLst/>
                        </a:rPr>
                        <a:t>Solución A&gt;Solución </a:t>
                      </a:r>
                      <a:r>
                        <a:rPr lang="es-EC" sz="2000" dirty="0" smtClean="0">
                          <a:effectLst/>
                        </a:rPr>
                        <a:t>C&gt; </a:t>
                      </a:r>
                      <a:r>
                        <a:rPr lang="es-EC" sz="2000" dirty="0">
                          <a:effectLst/>
                        </a:rPr>
                        <a:t>Solución </a:t>
                      </a:r>
                      <a:r>
                        <a:rPr lang="es-EC" sz="2000" dirty="0" smtClean="0">
                          <a:effectLst/>
                        </a:rPr>
                        <a:t>B</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47675">
                <a:tc>
                  <a:txBody>
                    <a:bodyPr/>
                    <a:lstStyle/>
                    <a:p>
                      <a:pPr algn="ctr">
                        <a:lnSpc>
                          <a:spcPct val="115000"/>
                        </a:lnSpc>
                        <a:spcAft>
                          <a:spcPts val="0"/>
                        </a:spcAft>
                      </a:pPr>
                      <a:r>
                        <a:rPr lang="es-EC" sz="2000">
                          <a:effectLst/>
                        </a:rPr>
                        <a:t>Conclusión</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Facilidad de Uso (*0,4)</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Costo </a:t>
                      </a:r>
                      <a:r>
                        <a:rPr lang="es-EC" sz="2000">
                          <a:effectLst/>
                        </a:rPr>
                        <a:t>(*0,33)</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Mantenimiento (*0,27)</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Ponderación</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A</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0,2</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0,165</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0,113</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0,478</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B</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0,083</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0,063</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0,246</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3</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dirty="0">
                          <a:effectLst/>
                        </a:rPr>
                        <a:t>Solución C</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0,083</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0,09</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2000">
                          <a:effectLst/>
                        </a:rPr>
                        <a:t>0,273</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2</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200025">
                <a:tc>
                  <a:txBody>
                    <a:bodyPr/>
                    <a:lstStyle/>
                    <a:p>
                      <a:pPr algn="ctr">
                        <a:lnSpc>
                          <a:spcPct val="115000"/>
                        </a:lnSpc>
                        <a:spcAft>
                          <a:spcPts val="0"/>
                        </a:spcAft>
                      </a:pPr>
                      <a:r>
                        <a:rPr lang="es-EC" sz="2000">
                          <a:effectLst/>
                        </a:rPr>
                        <a:t> </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 </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Suma </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C"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48921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4294967295"/>
            <p:extLst/>
          </p:nvPr>
        </p:nvGraphicFramePr>
        <p:xfrm>
          <a:off x="1787857" y="2501735"/>
          <a:ext cx="9185398" cy="2103120"/>
        </p:xfrm>
        <a:graphic>
          <a:graphicData uri="http://schemas.openxmlformats.org/drawingml/2006/table">
            <a:tbl>
              <a:tblPr firstRow="1" firstCol="1" bandRow="1">
                <a:tableStyleId>{073A0DAA-6AF3-43AB-8588-CEC1D06C72B9}</a:tableStyleId>
              </a:tblPr>
              <a:tblGrid>
                <a:gridCol w="1659454"/>
                <a:gridCol w="1875316"/>
                <a:gridCol w="1119116"/>
                <a:gridCol w="2115403"/>
                <a:gridCol w="717721"/>
                <a:gridCol w="1698388"/>
              </a:tblGrid>
              <a:tr h="200025">
                <a:tc gridSpan="6">
                  <a:txBody>
                    <a:bodyPr/>
                    <a:lstStyle/>
                    <a:p>
                      <a:pPr algn="ctr">
                        <a:lnSpc>
                          <a:spcPct val="115000"/>
                        </a:lnSpc>
                        <a:spcAft>
                          <a:spcPts val="0"/>
                        </a:spcAft>
                      </a:pPr>
                      <a:r>
                        <a:rPr lang="es-EC" sz="2000" dirty="0">
                          <a:effectLst/>
                        </a:rPr>
                        <a:t>Solución A&gt;Solución B</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13055">
                <a:tc>
                  <a:txBody>
                    <a:bodyPr/>
                    <a:lstStyle/>
                    <a:p>
                      <a:pPr algn="ctr">
                        <a:lnSpc>
                          <a:spcPct val="115000"/>
                        </a:lnSpc>
                        <a:spcAft>
                          <a:spcPts val="0"/>
                        </a:spcAft>
                      </a:pPr>
                      <a:r>
                        <a:rPr lang="es-EC" sz="2000">
                          <a:effectLst/>
                        </a:rPr>
                        <a:t>Conclusión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Implementación (*0,286)</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Costo (*0,357)</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Diseño Compacto (*0,357)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104140" algn="ctr">
                        <a:lnSpc>
                          <a:spcPct val="115000"/>
                        </a:lnSpc>
                        <a:spcAft>
                          <a:spcPts val="0"/>
                        </a:spcAft>
                      </a:pPr>
                      <a:r>
                        <a:rPr lang="es-EC" sz="2000">
                          <a:effectLst/>
                        </a:rPr>
                        <a:t>  Ponderación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0,191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0,179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0,238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0,608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0,095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0,179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0,119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0,393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200025">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Suma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1,000</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5" name="Rectángulo 4"/>
          <p:cNvSpPr/>
          <p:nvPr/>
        </p:nvSpPr>
        <p:spPr>
          <a:xfrm>
            <a:off x="1706425" y="4637973"/>
            <a:ext cx="9144000" cy="1754326"/>
          </a:xfrm>
          <a:prstGeom prst="rect">
            <a:avLst/>
          </a:prstGeom>
        </p:spPr>
        <p:txBody>
          <a:bodyPr wrap="square">
            <a:spAutoFit/>
          </a:bodyPr>
          <a:lstStyle/>
          <a:p>
            <a:pPr indent="252095" algn="just">
              <a:lnSpc>
                <a:spcPct val="150000"/>
              </a:lnSpc>
              <a:spcAft>
                <a:spcPts val="0"/>
              </a:spcAft>
            </a:pPr>
            <a:r>
              <a:rPr lang="es-EC" dirty="0" smtClean="0">
                <a:effectLst/>
                <a:ea typeface="Times New Roman" panose="02020603050405020304" pitchFamily="18" charset="0"/>
                <a:cs typeface="Calibri" panose="020F0502020204030204" pitchFamily="34" charset="0"/>
              </a:rPr>
              <a:t>Conforme las directrices de diseño que mejor se adaptan para un controlador (fase de potencia) (implementación, costo y diseño compacto), la solución A (PLC) es la que mejor se adapta a los requerimientos de la máquina, destacándose sobre la otra opción como es la lógica de contactores.</a:t>
            </a:r>
            <a:endParaRPr lang="es-ES" sz="1600" dirty="0">
              <a:effectLst/>
              <a:ea typeface="Times New Roman" panose="02020603050405020304" pitchFamily="18" charset="0"/>
              <a:cs typeface="Calibri" panose="020F0502020204030204" pitchFamily="34" charset="0"/>
            </a:endParaRPr>
          </a:p>
        </p:txBody>
      </p:sp>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8" name="CuadroTexto 7"/>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spTree>
    <p:extLst>
      <p:ext uri="{BB962C8B-B14F-4D97-AF65-F5344CB8AC3E}">
        <p14:creationId xmlns:p14="http://schemas.microsoft.com/office/powerpoint/2010/main" val="9606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pPr algn="ctr"/>
            <a:r>
              <a:rPr lang="es-ES_tradnl" sz="3600" b="1" dirty="0" smtClean="0">
                <a:latin typeface="Times New Roman" panose="02020603050405020304" pitchFamily="18" charset="0"/>
                <a:cs typeface="Times New Roman" panose="02020603050405020304" pitchFamily="18" charset="0"/>
              </a:rPr>
              <a:t>Definición</a:t>
            </a:r>
            <a:r>
              <a:rPr lang="en-US" sz="3600" b="1" dirty="0" smtClean="0">
                <a:latin typeface="Times New Roman" panose="02020603050405020304" pitchFamily="18" charset="0"/>
                <a:cs typeface="Times New Roman" panose="02020603050405020304" pitchFamily="18" charset="0"/>
              </a:rPr>
              <a:t> del </a:t>
            </a:r>
            <a:r>
              <a:rPr lang="es-ES_tradnl" sz="3600" b="1" dirty="0" smtClean="0">
                <a:latin typeface="Times New Roman" panose="02020603050405020304" pitchFamily="18" charset="0"/>
                <a:cs typeface="Times New Roman" panose="02020603050405020304" pitchFamily="18" charset="0"/>
              </a:rPr>
              <a:t>Problema</a:t>
            </a:r>
            <a:endParaRPr lang="es-ES_tradnl"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10" y="1446663"/>
            <a:ext cx="9755568" cy="3539430"/>
          </a:xfrm>
          <a:prstGeom prst="rect">
            <a:avLst/>
          </a:prstGeom>
        </p:spPr>
        <p:txBody>
          <a:bodyPr wrap="square">
            <a:spAutoFit/>
          </a:bodyPr>
          <a:lstStyle/>
          <a:p>
            <a:pPr algn="just"/>
            <a:r>
              <a:rPr lang="es-ES_tradnl" sz="2800" dirty="0" smtClean="0"/>
              <a:t>La “Cizalla </a:t>
            </a:r>
            <a:r>
              <a:rPr lang="es-ES_tradnl" sz="2800" dirty="0"/>
              <a:t>Edwards </a:t>
            </a:r>
            <a:r>
              <a:rPr lang="es-ES_tradnl" sz="2800" dirty="0" err="1"/>
              <a:t>Truecut</a:t>
            </a:r>
            <a:r>
              <a:rPr lang="es-ES_tradnl" sz="2800" dirty="0"/>
              <a:t> 3.25 mm Modelo 600” se ha encontrado fuera de uso desde el año 2007, y al ser esta máquina – herramienta de gran utilidad y en vista que adquirir una nueva representa un gran gasto económico, se decidió rehabilitarla, dejarla operable y </a:t>
            </a:r>
            <a:r>
              <a:rPr lang="es-ES_tradnl" sz="2800" dirty="0" smtClean="0"/>
              <a:t>automatizarla, </a:t>
            </a:r>
            <a:r>
              <a:rPr lang="es-ES" sz="2800" dirty="0" smtClean="0"/>
              <a:t>implementar un control de posición, </a:t>
            </a:r>
            <a:r>
              <a:rPr lang="es-ES_tradnl" sz="2800" dirty="0" smtClean="0"/>
              <a:t>limitar </a:t>
            </a:r>
            <a:r>
              <a:rPr lang="es-ES_tradnl" sz="2800" dirty="0"/>
              <a:t>el </a:t>
            </a:r>
            <a:r>
              <a:rPr lang="es-ES_tradnl" sz="2800" dirty="0" smtClean="0"/>
              <a:t>máximo espesor </a:t>
            </a:r>
            <a:r>
              <a:rPr lang="es-ES_tradnl" sz="2800" dirty="0"/>
              <a:t>de tol a </a:t>
            </a:r>
            <a:r>
              <a:rPr lang="es-ES_tradnl" sz="2800" dirty="0" smtClean="0"/>
              <a:t>cortar, </a:t>
            </a:r>
            <a:r>
              <a:rPr lang="es-ES_tradnl" sz="2800" dirty="0" smtClean="0"/>
              <a:t>y </a:t>
            </a:r>
            <a:r>
              <a:rPr lang="es-ES_tradnl" sz="2800" dirty="0"/>
              <a:t>se tendrá un manejo de la cizalla a </a:t>
            </a:r>
            <a:r>
              <a:rPr lang="es-ES_tradnl" sz="2800" dirty="0" smtClean="0"/>
              <a:t>través de </a:t>
            </a:r>
            <a:r>
              <a:rPr lang="es-ES_tradnl" sz="2800" dirty="0"/>
              <a:t>un Touch panel que permita una Interfaz Humano – Máquina (HMI) amigable con el usuario.</a:t>
            </a:r>
            <a:r>
              <a:rPr lang="es-ES_tradnl" sz="2800" dirty="0" smtClean="0"/>
              <a:t> </a:t>
            </a:r>
            <a:endParaRPr lang="es-EC" sz="2800" dirty="0"/>
          </a:p>
        </p:txBody>
      </p:sp>
    </p:spTree>
    <p:extLst>
      <p:ext uri="{BB962C8B-B14F-4D97-AF65-F5344CB8AC3E}">
        <p14:creationId xmlns:p14="http://schemas.microsoft.com/office/powerpoint/2010/main" val="3054062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2206559168"/>
              </p:ext>
            </p:extLst>
          </p:nvPr>
        </p:nvGraphicFramePr>
        <p:xfrm>
          <a:off x="777922" y="250666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6" name="CuadroTexto 5"/>
          <p:cNvSpPr txBox="1"/>
          <p:nvPr/>
        </p:nvSpPr>
        <p:spPr>
          <a:xfrm>
            <a:off x="1269242" y="1705969"/>
            <a:ext cx="6327823" cy="523220"/>
          </a:xfrm>
          <a:prstGeom prst="rect">
            <a:avLst/>
          </a:prstGeom>
          <a:noFill/>
        </p:spPr>
        <p:txBody>
          <a:bodyPr wrap="none" rtlCol="0">
            <a:spAutoFit/>
          </a:bodyPr>
          <a:lstStyle/>
          <a:p>
            <a:r>
              <a:rPr lang="en-US" sz="2800" b="1" dirty="0" smtClean="0"/>
              <a:t>MODULO II: INGRESO AL SISTEMA</a:t>
            </a:r>
            <a:endParaRPr lang="es-EC" sz="2800" dirty="0"/>
          </a:p>
        </p:txBody>
      </p:sp>
    </p:spTree>
    <p:extLst>
      <p:ext uri="{BB962C8B-B14F-4D97-AF65-F5344CB8AC3E}">
        <p14:creationId xmlns:p14="http://schemas.microsoft.com/office/powerpoint/2010/main" val="189527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1615084140"/>
              </p:ext>
            </p:extLst>
          </p:nvPr>
        </p:nvGraphicFramePr>
        <p:xfrm>
          <a:off x="1858939" y="2506473"/>
          <a:ext cx="8572500" cy="2453640"/>
        </p:xfrm>
        <a:graphic>
          <a:graphicData uri="http://schemas.openxmlformats.org/drawingml/2006/table">
            <a:tbl>
              <a:tblPr firstRow="1" firstCol="1" bandRow="1">
                <a:tableStyleId>{073A0DAA-6AF3-43AB-8588-CEC1D06C72B9}</a:tableStyleId>
              </a:tblPr>
              <a:tblGrid>
                <a:gridCol w="1439694"/>
                <a:gridCol w="1680473"/>
                <a:gridCol w="1833695"/>
                <a:gridCol w="1295427"/>
                <a:gridCol w="737259"/>
                <a:gridCol w="1585952"/>
              </a:tblGrid>
              <a:tr h="200025">
                <a:tc gridSpan="6">
                  <a:txBody>
                    <a:bodyPr/>
                    <a:lstStyle/>
                    <a:p>
                      <a:pPr algn="ctr">
                        <a:lnSpc>
                          <a:spcPct val="115000"/>
                        </a:lnSpc>
                        <a:spcAft>
                          <a:spcPts val="0"/>
                        </a:spcAft>
                      </a:pPr>
                      <a:r>
                        <a:rPr lang="es-EC" sz="2000" dirty="0">
                          <a:effectLst/>
                        </a:rPr>
                        <a:t>Solución A&gt; Solución B</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61975">
                <a:tc>
                  <a:txBody>
                    <a:bodyPr/>
                    <a:lstStyle/>
                    <a:p>
                      <a:pPr algn="ctr">
                        <a:lnSpc>
                          <a:spcPct val="115000"/>
                        </a:lnSpc>
                        <a:spcAft>
                          <a:spcPts val="0"/>
                        </a:spcAft>
                      </a:pPr>
                      <a:r>
                        <a:rPr lang="es-EC" sz="2000">
                          <a:effectLst/>
                        </a:rPr>
                        <a:t>Conclusión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Protocolo de Comunicación (*0,5)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Temperatura de Funcionamiento (*0,25)</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Frecuencia de Trabajo (*0,25)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Ponderación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0,333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0,083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0,583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0,083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0,417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200025">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Suma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5" name="Rectángulo 4"/>
          <p:cNvSpPr/>
          <p:nvPr/>
        </p:nvSpPr>
        <p:spPr>
          <a:xfrm>
            <a:off x="1828799" y="4819489"/>
            <a:ext cx="8639033" cy="1338828"/>
          </a:xfrm>
          <a:prstGeom prst="rect">
            <a:avLst/>
          </a:prstGeom>
        </p:spPr>
        <p:txBody>
          <a:bodyPr wrap="square">
            <a:spAutoFit/>
          </a:bodyPr>
          <a:lstStyle/>
          <a:p>
            <a:pPr indent="252095" algn="just">
              <a:lnSpc>
                <a:spcPct val="150000"/>
              </a:lnSpc>
              <a:spcAft>
                <a:spcPts val="0"/>
              </a:spcAft>
            </a:pPr>
            <a:r>
              <a:rPr lang="es-EC" dirty="0" smtClean="0">
                <a:effectLst/>
                <a:ea typeface="Times New Roman" panose="02020603050405020304" pitchFamily="18" charset="0"/>
                <a:cs typeface="Calibri" panose="020F0502020204030204" pitchFamily="34" charset="0"/>
              </a:rPr>
              <a:t>Conforme las directrices de diseño que mejor se adapta para ingreso al sistema (protocolo de comunicación, temperatura de funcionamiento, frecuencia de trabajo), la solución A (RFID) es la seleccionada ya que se destaca sobre el Lector </a:t>
            </a:r>
            <a:r>
              <a:rPr lang="es-EC" dirty="0" err="1" smtClean="0">
                <a:effectLst/>
                <a:ea typeface="Times New Roman" panose="02020603050405020304" pitchFamily="18" charset="0"/>
                <a:cs typeface="Calibri" panose="020F0502020204030204" pitchFamily="34" charset="0"/>
              </a:rPr>
              <a:t>Wiegand</a:t>
            </a:r>
            <a:r>
              <a:rPr lang="es-EC" dirty="0" smtClean="0">
                <a:effectLst/>
                <a:ea typeface="Times New Roman" panose="02020603050405020304" pitchFamily="18" charset="0"/>
                <a:cs typeface="Calibri" panose="020F0502020204030204" pitchFamily="34" charset="0"/>
              </a:rPr>
              <a:t>.</a:t>
            </a:r>
            <a:endParaRPr lang="es-ES" sz="1600" dirty="0">
              <a:effectLst/>
              <a:ea typeface="Times New Roman" panose="02020603050405020304" pitchFamily="18" charset="0"/>
              <a:cs typeface="Calibri" panose="020F0502020204030204" pitchFamily="34" charset="0"/>
            </a:endParaRPr>
          </a:p>
        </p:txBody>
      </p:sp>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7" name="CuadroTexto 6"/>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spTree>
    <p:extLst>
      <p:ext uri="{BB962C8B-B14F-4D97-AF65-F5344CB8AC3E}">
        <p14:creationId xmlns:p14="http://schemas.microsoft.com/office/powerpoint/2010/main" val="15026176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1066610232"/>
              </p:ext>
            </p:extLst>
          </p:nvPr>
        </p:nvGraphicFramePr>
        <p:xfrm>
          <a:off x="777923" y="250666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6" name="CuadroTexto 5"/>
          <p:cNvSpPr txBox="1"/>
          <p:nvPr/>
        </p:nvSpPr>
        <p:spPr>
          <a:xfrm>
            <a:off x="1269242" y="1705969"/>
            <a:ext cx="4451860" cy="523220"/>
          </a:xfrm>
          <a:prstGeom prst="rect">
            <a:avLst/>
          </a:prstGeom>
          <a:noFill/>
        </p:spPr>
        <p:txBody>
          <a:bodyPr wrap="none" rtlCol="0">
            <a:spAutoFit/>
          </a:bodyPr>
          <a:lstStyle/>
          <a:p>
            <a:r>
              <a:rPr lang="en-US" sz="2800" b="1" dirty="0" smtClean="0"/>
              <a:t>MODULO III: POTENCIA</a:t>
            </a:r>
            <a:endParaRPr lang="es-EC" sz="2800" dirty="0"/>
          </a:p>
        </p:txBody>
      </p:sp>
    </p:spTree>
    <p:extLst>
      <p:ext uri="{BB962C8B-B14F-4D97-AF65-F5344CB8AC3E}">
        <p14:creationId xmlns:p14="http://schemas.microsoft.com/office/powerpoint/2010/main" val="207405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24585" y="4609354"/>
            <a:ext cx="7533564" cy="1754326"/>
          </a:xfrm>
          <a:prstGeom prst="rect">
            <a:avLst/>
          </a:prstGeom>
        </p:spPr>
        <p:txBody>
          <a:bodyPr wrap="square">
            <a:spAutoFit/>
          </a:bodyPr>
          <a:lstStyle/>
          <a:p>
            <a:pPr indent="252095" algn="just">
              <a:lnSpc>
                <a:spcPct val="150000"/>
              </a:lnSpc>
              <a:spcAft>
                <a:spcPts val="0"/>
              </a:spcAft>
            </a:pPr>
            <a:r>
              <a:rPr lang="es-EC" dirty="0" smtClean="0">
                <a:effectLst/>
                <a:ea typeface="Times New Roman" panose="02020603050405020304" pitchFamily="18" charset="0"/>
                <a:cs typeface="Calibri" panose="020F0502020204030204" pitchFamily="34" charset="0"/>
              </a:rPr>
              <a:t>De acuerdo a las directrices de diseño planteadas, la solución A (Reguladores de voltaje estándar) es la que mejor se adapta a los requerimientos para una fuente de alimentación, destacándose sobre la otra opción (convertidores aislados CC/CC)</a:t>
            </a:r>
            <a:endParaRPr lang="es-ES" sz="1600" dirty="0">
              <a:effectLst/>
              <a:ea typeface="Times New Roman" panose="02020603050405020304" pitchFamily="18" charset="0"/>
              <a:cs typeface="Calibri" panose="020F0502020204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527344112"/>
              </p:ext>
            </p:extLst>
          </p:nvPr>
        </p:nvGraphicFramePr>
        <p:xfrm>
          <a:off x="2198133" y="2465804"/>
          <a:ext cx="7560016" cy="2103120"/>
        </p:xfrm>
        <a:graphic>
          <a:graphicData uri="http://schemas.openxmlformats.org/drawingml/2006/table">
            <a:tbl>
              <a:tblPr firstRow="1" firstCol="1" bandRow="1">
                <a:tableStyleId>{073A0DAA-6AF3-43AB-8588-CEC1D06C72B9}</a:tableStyleId>
              </a:tblPr>
              <a:tblGrid>
                <a:gridCol w="1492886"/>
                <a:gridCol w="1114492"/>
                <a:gridCol w="1164747"/>
                <a:gridCol w="1549054"/>
                <a:gridCol w="841535"/>
                <a:gridCol w="1397302"/>
              </a:tblGrid>
              <a:tr h="200025">
                <a:tc gridSpan="6">
                  <a:txBody>
                    <a:bodyPr/>
                    <a:lstStyle/>
                    <a:p>
                      <a:pPr algn="ctr">
                        <a:lnSpc>
                          <a:spcPct val="115000"/>
                        </a:lnSpc>
                        <a:spcAft>
                          <a:spcPts val="0"/>
                        </a:spcAft>
                      </a:pPr>
                      <a:r>
                        <a:rPr lang="es-EC" sz="2000">
                          <a:effectLst/>
                        </a:rPr>
                        <a:t>Solución A&gt; 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61975">
                <a:tc>
                  <a:txBody>
                    <a:bodyPr/>
                    <a:lstStyle/>
                    <a:p>
                      <a:pPr algn="ctr">
                        <a:lnSpc>
                          <a:spcPct val="115000"/>
                        </a:lnSpc>
                        <a:spcAft>
                          <a:spcPts val="0"/>
                        </a:spcAft>
                      </a:pPr>
                      <a:r>
                        <a:rPr lang="es-EC" sz="2000">
                          <a:effectLst/>
                        </a:rPr>
                        <a:t>Conclusión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Tensión (*0,417)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Corriente (*0,417)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Temperatura (*0,167)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Ponderación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0,278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0,139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0,528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0,139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0,278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0,056</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0,473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200025">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Suma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7" name="CuadroTexto 6"/>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spTree>
    <p:extLst>
      <p:ext uri="{BB962C8B-B14F-4D97-AF65-F5344CB8AC3E}">
        <p14:creationId xmlns:p14="http://schemas.microsoft.com/office/powerpoint/2010/main" val="1626921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3071424619"/>
              </p:ext>
            </p:extLst>
          </p:nvPr>
        </p:nvGraphicFramePr>
        <p:xfrm>
          <a:off x="1269242" y="214730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6" name="CuadroTexto 5"/>
          <p:cNvSpPr txBox="1"/>
          <p:nvPr/>
        </p:nvSpPr>
        <p:spPr>
          <a:xfrm>
            <a:off x="1269242" y="1705969"/>
            <a:ext cx="7772705" cy="523220"/>
          </a:xfrm>
          <a:prstGeom prst="rect">
            <a:avLst/>
          </a:prstGeom>
          <a:noFill/>
        </p:spPr>
        <p:txBody>
          <a:bodyPr wrap="none" rtlCol="0">
            <a:spAutoFit/>
          </a:bodyPr>
          <a:lstStyle/>
          <a:p>
            <a:r>
              <a:rPr lang="en-US" sz="2800" b="1" dirty="0" smtClean="0"/>
              <a:t>MODULO III: AMPLIFICACIÓN ELÉCTRICA</a:t>
            </a:r>
            <a:endParaRPr lang="es-EC" sz="2800" dirty="0"/>
          </a:p>
        </p:txBody>
      </p:sp>
    </p:spTree>
    <p:extLst>
      <p:ext uri="{BB962C8B-B14F-4D97-AF65-F5344CB8AC3E}">
        <p14:creationId xmlns:p14="http://schemas.microsoft.com/office/powerpoint/2010/main" val="139657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4294967295"/>
            <p:extLst>
              <p:ext uri="{D42A27DB-BD31-4B8C-83A1-F6EECF244321}">
                <p14:modId xmlns:p14="http://schemas.microsoft.com/office/powerpoint/2010/main" val="499622723"/>
              </p:ext>
            </p:extLst>
          </p:nvPr>
        </p:nvGraphicFramePr>
        <p:xfrm>
          <a:off x="1269242" y="2474847"/>
          <a:ext cx="10222172" cy="2103120"/>
        </p:xfrm>
        <a:graphic>
          <a:graphicData uri="http://schemas.openxmlformats.org/drawingml/2006/table">
            <a:tbl>
              <a:tblPr firstRow="1" firstCol="1" bandRow="1">
                <a:tableStyleId>{073A0DAA-6AF3-43AB-8588-CEC1D06C72B9}</a:tableStyleId>
              </a:tblPr>
              <a:tblGrid>
                <a:gridCol w="1705970"/>
                <a:gridCol w="2565464"/>
                <a:gridCol w="2229188"/>
                <a:gridCol w="1183067"/>
                <a:gridCol w="859809"/>
                <a:gridCol w="1678674"/>
              </a:tblGrid>
              <a:tr h="695325">
                <a:tc>
                  <a:txBody>
                    <a:bodyPr/>
                    <a:lstStyle/>
                    <a:p>
                      <a:pPr algn="ctr">
                        <a:lnSpc>
                          <a:spcPct val="115000"/>
                        </a:lnSpc>
                        <a:spcAft>
                          <a:spcPts val="0"/>
                        </a:spcAft>
                      </a:pPr>
                      <a:r>
                        <a:rPr lang="es-EC" sz="2000" dirty="0">
                          <a:effectLst/>
                        </a:rPr>
                        <a:t>Conclusión</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Fácil Implementación (*0,417)</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Corriente Máxima de salida (*0,25)</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Robusto (*0,33)</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Ponderación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0,209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0,104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0,139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0,452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0,104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0,063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0,278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C</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0,104</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0,083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0,083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0,27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200025">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Suma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5" name="Rectángulo 4"/>
          <p:cNvSpPr/>
          <p:nvPr/>
        </p:nvSpPr>
        <p:spPr>
          <a:xfrm>
            <a:off x="1269241" y="4674102"/>
            <a:ext cx="10194877" cy="1754326"/>
          </a:xfrm>
          <a:prstGeom prst="rect">
            <a:avLst/>
          </a:prstGeom>
        </p:spPr>
        <p:txBody>
          <a:bodyPr wrap="square">
            <a:spAutoFit/>
          </a:bodyPr>
          <a:lstStyle/>
          <a:p>
            <a:pPr indent="252095" algn="just">
              <a:lnSpc>
                <a:spcPct val="150000"/>
              </a:lnSpc>
              <a:spcAft>
                <a:spcPts val="0"/>
              </a:spcAft>
            </a:pPr>
            <a:r>
              <a:rPr lang="es-ES" dirty="0" smtClean="0">
                <a:effectLst/>
                <a:ea typeface="Times New Roman" panose="02020603050405020304" pitchFamily="18" charset="0"/>
                <a:cs typeface="Calibri" panose="020F0502020204030204" pitchFamily="34" charset="0"/>
              </a:rPr>
              <a:t>Respecto a los parámetros de implementación, corriente de salida y diseño robusto, la solución A (Relés Electromecánicos) es la que mejor se adapta a los requerimientos para la etapa de amplificación eléctrica de la máquina de la máquina, destacándose sobre las otras opciones como Relés de estado sólido y opto-acopladores.</a:t>
            </a:r>
            <a:endParaRPr lang="es-ES" sz="1600" dirty="0">
              <a:effectLst/>
              <a:ea typeface="Times New Roman" panose="02020603050405020304" pitchFamily="18" charset="0"/>
              <a:cs typeface="Calibri" panose="020F0502020204030204" pitchFamily="34" charset="0"/>
            </a:endParaRPr>
          </a:p>
        </p:txBody>
      </p:sp>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8" name="CuadroTexto 7"/>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spTree>
    <p:extLst>
      <p:ext uri="{BB962C8B-B14F-4D97-AF65-F5344CB8AC3E}">
        <p14:creationId xmlns:p14="http://schemas.microsoft.com/office/powerpoint/2010/main" val="151458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1475916154"/>
              </p:ext>
            </p:extLst>
          </p:nvPr>
        </p:nvGraphicFramePr>
        <p:xfrm>
          <a:off x="1050878" y="222918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6" name="CuadroTexto 5"/>
          <p:cNvSpPr txBox="1"/>
          <p:nvPr/>
        </p:nvSpPr>
        <p:spPr>
          <a:xfrm>
            <a:off x="1269242" y="1705969"/>
            <a:ext cx="8252259" cy="523220"/>
          </a:xfrm>
          <a:prstGeom prst="rect">
            <a:avLst/>
          </a:prstGeom>
          <a:noFill/>
        </p:spPr>
        <p:txBody>
          <a:bodyPr wrap="none" rtlCol="0">
            <a:spAutoFit/>
          </a:bodyPr>
          <a:lstStyle/>
          <a:p>
            <a:r>
              <a:rPr lang="en-US" sz="2800" b="1" dirty="0" smtClean="0"/>
              <a:t>MODULO IV: INTERFAZ HUMANO-MAQUINA</a:t>
            </a:r>
            <a:endParaRPr lang="es-EC" sz="2800" dirty="0"/>
          </a:p>
        </p:txBody>
      </p:sp>
    </p:spTree>
    <p:extLst>
      <p:ext uri="{BB962C8B-B14F-4D97-AF65-F5344CB8AC3E}">
        <p14:creationId xmlns:p14="http://schemas.microsoft.com/office/powerpoint/2010/main" val="316051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46913" y="4898769"/>
            <a:ext cx="8502556" cy="1338828"/>
          </a:xfrm>
          <a:prstGeom prst="rect">
            <a:avLst/>
          </a:prstGeom>
        </p:spPr>
        <p:txBody>
          <a:bodyPr wrap="square">
            <a:spAutoFit/>
          </a:bodyPr>
          <a:lstStyle/>
          <a:p>
            <a:pPr indent="252095" algn="just">
              <a:lnSpc>
                <a:spcPct val="150000"/>
              </a:lnSpc>
              <a:spcAft>
                <a:spcPts val="0"/>
              </a:spcAft>
            </a:pPr>
            <a:r>
              <a:rPr lang="es-EC" dirty="0" smtClean="0">
                <a:effectLst/>
                <a:ea typeface="Times New Roman" panose="02020603050405020304" pitchFamily="18" charset="0"/>
                <a:cs typeface="Calibri" panose="020F0502020204030204" pitchFamily="34" charset="0"/>
              </a:rPr>
              <a:t>Conforme las directrices de diseño que mejor se adapta para la interfaz hombre – máquina (resolución, comunicación, colores de la pantalla), la solución A (pantalla de panel táctil) es la seleccionada ya que se destaca sobre el Módulo de pantalla táctil PCD.</a:t>
            </a:r>
            <a:endParaRPr lang="es-ES" sz="1600" dirty="0">
              <a:effectLst/>
              <a:ea typeface="Times New Roman" panose="02020603050405020304" pitchFamily="18" charset="0"/>
              <a:cs typeface="Calibri" panose="020F0502020204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812165625"/>
              </p:ext>
            </p:extLst>
          </p:nvPr>
        </p:nvGraphicFramePr>
        <p:xfrm>
          <a:off x="1765141" y="2402278"/>
          <a:ext cx="8483759" cy="2409190"/>
        </p:xfrm>
        <a:graphic>
          <a:graphicData uri="http://schemas.openxmlformats.org/drawingml/2006/table">
            <a:tbl>
              <a:tblPr firstRow="1" firstCol="1" bandRow="1">
                <a:tableStyleId>{073A0DAA-6AF3-43AB-8588-CEC1D06C72B9}</a:tableStyleId>
              </a:tblPr>
              <a:tblGrid>
                <a:gridCol w="1465791"/>
                <a:gridCol w="1567090"/>
                <a:gridCol w="1561835"/>
                <a:gridCol w="1678674"/>
                <a:gridCol w="764275"/>
                <a:gridCol w="1446094"/>
              </a:tblGrid>
              <a:tr h="105410">
                <a:tc gridSpan="6">
                  <a:txBody>
                    <a:bodyPr/>
                    <a:lstStyle/>
                    <a:p>
                      <a:pPr algn="ctr">
                        <a:lnSpc>
                          <a:spcPct val="115000"/>
                        </a:lnSpc>
                        <a:spcAft>
                          <a:spcPts val="0"/>
                        </a:spcAft>
                      </a:pPr>
                      <a:r>
                        <a:rPr lang="es-EC" sz="2000">
                          <a:effectLst/>
                        </a:rPr>
                        <a:t>Solución A&gt; 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78460">
                <a:tc>
                  <a:txBody>
                    <a:bodyPr/>
                    <a:lstStyle/>
                    <a:p>
                      <a:pPr algn="ctr">
                        <a:lnSpc>
                          <a:spcPct val="115000"/>
                        </a:lnSpc>
                        <a:spcAft>
                          <a:spcPts val="0"/>
                        </a:spcAft>
                      </a:pPr>
                      <a:r>
                        <a:rPr lang="es-EC" sz="2000">
                          <a:effectLst/>
                        </a:rPr>
                        <a:t>Conclusión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Colores de la pantalla (*0,25)</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Resolución (*0,417)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Comunicación (*0,33)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Ponderación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38100">
                <a:tc>
                  <a:txBody>
                    <a:bodyPr/>
                    <a:lstStyle/>
                    <a:p>
                      <a:pPr algn="ctr">
                        <a:lnSpc>
                          <a:spcPct val="115000"/>
                        </a:lnSpc>
                        <a:spcAft>
                          <a:spcPts val="0"/>
                        </a:spcAft>
                      </a:pPr>
                      <a:r>
                        <a:rPr lang="es-EC" sz="2000">
                          <a:effectLst/>
                        </a:rPr>
                        <a:t>Solución 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0,139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0,222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0,528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38100">
                <a:tc>
                  <a:txBody>
                    <a:bodyPr/>
                    <a:lstStyle/>
                    <a:p>
                      <a:pPr algn="ctr">
                        <a:lnSpc>
                          <a:spcPct val="115000"/>
                        </a:lnSpc>
                        <a:spcAft>
                          <a:spcPts val="0"/>
                        </a:spcAft>
                      </a:pPr>
                      <a:r>
                        <a:rPr lang="es-EC" sz="2000">
                          <a:effectLst/>
                        </a:rPr>
                        <a:t>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0,083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0,278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0,472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65405">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Suma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7" name="CuadroTexto 6"/>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spTree>
    <p:extLst>
      <p:ext uri="{BB962C8B-B14F-4D97-AF65-F5344CB8AC3E}">
        <p14:creationId xmlns:p14="http://schemas.microsoft.com/office/powerpoint/2010/main" val="80829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75421840"/>
              </p:ext>
            </p:extLst>
          </p:nvPr>
        </p:nvGraphicFramePr>
        <p:xfrm>
          <a:off x="941696" y="222918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6" name="CuadroTexto 5"/>
          <p:cNvSpPr txBox="1"/>
          <p:nvPr/>
        </p:nvSpPr>
        <p:spPr>
          <a:xfrm>
            <a:off x="1269242" y="1705969"/>
            <a:ext cx="7384457" cy="523220"/>
          </a:xfrm>
          <a:prstGeom prst="rect">
            <a:avLst/>
          </a:prstGeom>
          <a:noFill/>
        </p:spPr>
        <p:txBody>
          <a:bodyPr wrap="none" rtlCol="0">
            <a:spAutoFit/>
          </a:bodyPr>
          <a:lstStyle/>
          <a:p>
            <a:r>
              <a:rPr lang="en-US" sz="2800" b="1" dirty="0" smtClean="0"/>
              <a:t>MODULO IV: INDICADORES NUMÉRICOS</a:t>
            </a:r>
            <a:endParaRPr lang="es-EC" sz="2800" dirty="0"/>
          </a:p>
        </p:txBody>
      </p:sp>
    </p:spTree>
    <p:extLst>
      <p:ext uri="{BB962C8B-B14F-4D97-AF65-F5344CB8AC3E}">
        <p14:creationId xmlns:p14="http://schemas.microsoft.com/office/powerpoint/2010/main" val="33192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648134698"/>
              </p:ext>
            </p:extLst>
          </p:nvPr>
        </p:nvGraphicFramePr>
        <p:xfrm>
          <a:off x="2274878" y="2564103"/>
          <a:ext cx="8062278" cy="2063750"/>
        </p:xfrm>
        <a:graphic>
          <a:graphicData uri="http://schemas.openxmlformats.org/drawingml/2006/table">
            <a:tbl>
              <a:tblPr firstRow="1" firstCol="1" bandRow="1">
                <a:tableStyleId>{073A0DAA-6AF3-43AB-8588-CEC1D06C72B9}</a:tableStyleId>
              </a:tblPr>
              <a:tblGrid>
                <a:gridCol w="1567816"/>
                <a:gridCol w="1000064"/>
                <a:gridCol w="1634993"/>
                <a:gridCol w="1806184"/>
                <a:gridCol w="802869"/>
                <a:gridCol w="1250352"/>
              </a:tblGrid>
              <a:tr h="400050">
                <a:tc gridSpan="6">
                  <a:txBody>
                    <a:bodyPr/>
                    <a:lstStyle/>
                    <a:p>
                      <a:pPr algn="ctr">
                        <a:lnSpc>
                          <a:spcPct val="115000"/>
                        </a:lnSpc>
                        <a:spcAft>
                          <a:spcPts val="0"/>
                        </a:spcAft>
                      </a:pPr>
                      <a:r>
                        <a:rPr lang="es-EC" sz="2000" dirty="0">
                          <a:effectLst/>
                        </a:rPr>
                        <a:t>Solución A&gt; Solución B</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43840">
                <a:tc>
                  <a:txBody>
                    <a:bodyPr/>
                    <a:lstStyle/>
                    <a:p>
                      <a:pPr algn="ctr">
                        <a:lnSpc>
                          <a:spcPct val="115000"/>
                        </a:lnSpc>
                        <a:spcAft>
                          <a:spcPts val="0"/>
                        </a:spcAft>
                      </a:pPr>
                      <a:r>
                        <a:rPr lang="es-EC" sz="2000">
                          <a:effectLst/>
                        </a:rPr>
                        <a:t>Conclusión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Solidez (*0,417)</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Luminosidad (*0,167)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Fácil Montaje (*0,417)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Ponderación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0,139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0,111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0,278</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0,528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2000">
                          <a:effectLst/>
                        </a:rPr>
                        <a:t>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0,278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0,056</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0,139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0,473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200025">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Suma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5" name="Rectángulo 4"/>
          <p:cNvSpPr/>
          <p:nvPr/>
        </p:nvSpPr>
        <p:spPr>
          <a:xfrm>
            <a:off x="2238232" y="4739677"/>
            <a:ext cx="8079475" cy="1657377"/>
          </a:xfrm>
          <a:prstGeom prst="rect">
            <a:avLst/>
          </a:prstGeom>
        </p:spPr>
        <p:txBody>
          <a:bodyPr wrap="square">
            <a:spAutoFit/>
          </a:bodyPr>
          <a:lstStyle/>
          <a:p>
            <a:pPr indent="252095" algn="just">
              <a:lnSpc>
                <a:spcPct val="150000"/>
              </a:lnSpc>
              <a:spcAft>
                <a:spcPts val="0"/>
              </a:spcAft>
            </a:pPr>
            <a:r>
              <a:rPr lang="es-EC" dirty="0" smtClean="0">
                <a:effectLst/>
                <a:ea typeface="Times New Roman" panose="02020603050405020304" pitchFamily="18" charset="0"/>
                <a:cs typeface="Calibri" panose="020F0502020204030204" pitchFamily="34" charset="0"/>
              </a:rPr>
              <a:t>De acuerdo a las directrices de diseño planteadas, la solución A (</a:t>
            </a:r>
            <a:r>
              <a:rPr lang="es-EC" dirty="0" err="1" smtClean="0">
                <a:effectLst/>
                <a:ea typeface="Times New Roman" panose="02020603050405020304" pitchFamily="18" charset="0"/>
                <a:cs typeface="Calibri" panose="020F0502020204030204" pitchFamily="34" charset="0"/>
              </a:rPr>
              <a:t>Display</a:t>
            </a:r>
            <a:r>
              <a:rPr lang="es-EC" dirty="0" smtClean="0">
                <a:effectLst/>
                <a:ea typeface="Times New Roman" panose="02020603050405020304" pitchFamily="18" charset="0"/>
                <a:cs typeface="Calibri" panose="020F0502020204030204" pitchFamily="34" charset="0"/>
              </a:rPr>
              <a:t> de 7 segmentos) es la que mejor se adapta a los requerimientos para ser utilizados como indicadores numéricos, destacándose sobre la otra opción (LCD).</a:t>
            </a:r>
            <a:endParaRPr lang="es-ES" dirty="0" smtClean="0">
              <a:effectLst/>
              <a:ea typeface="Times New Roman" panose="02020603050405020304" pitchFamily="18" charset="0"/>
              <a:cs typeface="Calibri" panose="020F0502020204030204" pitchFamily="34" charset="0"/>
            </a:endParaRPr>
          </a:p>
          <a:p>
            <a:pPr algn="just">
              <a:lnSpc>
                <a:spcPct val="115000"/>
              </a:lnSpc>
              <a:spcAft>
                <a:spcPts val="0"/>
              </a:spcAft>
              <a:tabLst>
                <a:tab pos="4298950" algn="l"/>
              </a:tabLst>
            </a:pPr>
            <a:r>
              <a:rPr lang="es-EC" b="1"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7" name="CuadroTexto 6"/>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spTree>
    <p:extLst>
      <p:ext uri="{BB962C8B-B14F-4D97-AF65-F5344CB8AC3E}">
        <p14:creationId xmlns:p14="http://schemas.microsoft.com/office/powerpoint/2010/main" val="76248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Justificación e Importancia</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4832092"/>
          </a:xfrm>
          <a:prstGeom prst="rect">
            <a:avLst/>
          </a:prstGeom>
        </p:spPr>
        <p:txBody>
          <a:bodyPr wrap="square">
            <a:spAutoFit/>
          </a:bodyPr>
          <a:lstStyle/>
          <a:p>
            <a:pPr algn="just"/>
            <a:r>
              <a:rPr lang="es-EC" sz="2800" dirty="0"/>
              <a:t>El Laboratorio de Procesos de Manufactura </a:t>
            </a:r>
            <a:r>
              <a:rPr lang="es-EC" sz="2800" dirty="0" smtClean="0"/>
              <a:t>posee </a:t>
            </a:r>
            <a:r>
              <a:rPr lang="es-EC" sz="2800" dirty="0"/>
              <a:t>maquinaria </a:t>
            </a:r>
            <a:r>
              <a:rPr lang="es-EC" sz="2800" dirty="0" smtClean="0"/>
              <a:t>que tiene </a:t>
            </a:r>
            <a:r>
              <a:rPr lang="es-EC" sz="2800" dirty="0"/>
              <a:t>un uso </a:t>
            </a:r>
            <a:r>
              <a:rPr lang="es-EC" sz="2800" dirty="0" smtClean="0"/>
              <a:t>por más de </a:t>
            </a:r>
            <a:r>
              <a:rPr lang="es-EC" sz="2800" dirty="0"/>
              <a:t>35 años razón por la cual existen equipos </a:t>
            </a:r>
            <a:r>
              <a:rPr lang="es-EC" sz="2800" dirty="0" smtClean="0"/>
              <a:t>que </a:t>
            </a:r>
            <a:r>
              <a:rPr lang="es-EC" sz="2800" dirty="0"/>
              <a:t>se encuentran en desuso bien sea por encontrarse averiados o simplemente por no presentar una interfaz que permita un fácil acceso, manipulación y una mayor interacción entre los estudiantes y los </a:t>
            </a:r>
            <a:r>
              <a:rPr lang="es-EC" sz="2800" dirty="0" smtClean="0"/>
              <a:t>equipos</a:t>
            </a:r>
            <a:r>
              <a:rPr lang="es-EC" sz="2800" dirty="0" smtClean="0">
                <a:latin typeface="+mj-lt"/>
              </a:rPr>
              <a:t>.</a:t>
            </a:r>
          </a:p>
          <a:p>
            <a:pPr algn="just"/>
            <a:endParaRPr lang="es-ES_tradnl" sz="2800" dirty="0" smtClean="0">
              <a:latin typeface="+mj-lt"/>
            </a:endParaRPr>
          </a:p>
          <a:p>
            <a:pPr algn="just"/>
            <a:r>
              <a:rPr lang="es-EC" sz="2800" dirty="0"/>
              <a:t>La implementación de este tipo de módulos académicos permite optimizar el tiempo de uso del equipo por parte de cada estudiante, gracias a que poseen Interfaces Humano – Máquina amigables con el usuario</a:t>
            </a:r>
            <a:endParaRPr lang="es-EC" sz="2800" dirty="0">
              <a:latin typeface="+mj-lt"/>
            </a:endParaRPr>
          </a:p>
        </p:txBody>
      </p:sp>
    </p:spTree>
    <p:extLst>
      <p:ext uri="{BB962C8B-B14F-4D97-AF65-F5344CB8AC3E}">
        <p14:creationId xmlns:p14="http://schemas.microsoft.com/office/powerpoint/2010/main" val="1632951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2500040469"/>
              </p:ext>
            </p:extLst>
          </p:nvPr>
        </p:nvGraphicFramePr>
        <p:xfrm>
          <a:off x="1009934" y="250666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6" name="CuadroTexto 5"/>
          <p:cNvSpPr txBox="1"/>
          <p:nvPr/>
        </p:nvSpPr>
        <p:spPr>
          <a:xfrm>
            <a:off x="1269242" y="1705969"/>
            <a:ext cx="7344383" cy="523220"/>
          </a:xfrm>
          <a:prstGeom prst="rect">
            <a:avLst/>
          </a:prstGeom>
          <a:noFill/>
        </p:spPr>
        <p:txBody>
          <a:bodyPr wrap="none" rtlCol="0">
            <a:spAutoFit/>
          </a:bodyPr>
          <a:lstStyle/>
          <a:p>
            <a:r>
              <a:rPr lang="en-US" sz="2800" b="1" dirty="0" smtClean="0"/>
              <a:t>MODULO IV: INDICADORES LUMINOSOS</a:t>
            </a:r>
            <a:endParaRPr lang="es-EC" sz="2800" dirty="0"/>
          </a:p>
        </p:txBody>
      </p:sp>
    </p:spTree>
    <p:extLst>
      <p:ext uri="{BB962C8B-B14F-4D97-AF65-F5344CB8AC3E}">
        <p14:creationId xmlns:p14="http://schemas.microsoft.com/office/powerpoint/2010/main" val="240389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101754" y="4616906"/>
            <a:ext cx="8079476" cy="1754326"/>
          </a:xfrm>
          <a:prstGeom prst="rect">
            <a:avLst/>
          </a:prstGeom>
        </p:spPr>
        <p:txBody>
          <a:bodyPr wrap="square">
            <a:spAutoFit/>
          </a:bodyPr>
          <a:lstStyle/>
          <a:p>
            <a:pPr indent="252095" algn="just">
              <a:lnSpc>
                <a:spcPct val="150000"/>
              </a:lnSpc>
              <a:spcAft>
                <a:spcPts val="0"/>
              </a:spcAft>
            </a:pPr>
            <a:r>
              <a:rPr lang="es-ES" dirty="0" smtClean="0">
                <a:effectLst/>
                <a:ea typeface="Times New Roman" panose="02020603050405020304" pitchFamily="18" charset="0"/>
                <a:cs typeface="Calibri" panose="020F0502020204030204" pitchFamily="34" charset="0"/>
              </a:rPr>
              <a:t>Se determinó que el concepto de la solución A cumple de mejor manera con los requerimientos de la cizalladora de acuerdo a las directrices de diseño establecidas para indicadores luminosos por tanto la solución A (Baliza) ha sido seleccionada destacando sobre los indicadores industriales tipo torre.</a:t>
            </a:r>
            <a:endParaRPr lang="es-ES" dirty="0">
              <a:effectLst/>
              <a:ea typeface="Times New Roman" panose="02020603050405020304" pitchFamily="18" charset="0"/>
              <a:cs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67582197"/>
              </p:ext>
            </p:extLst>
          </p:nvPr>
        </p:nvGraphicFramePr>
        <p:xfrm>
          <a:off x="2136542" y="2502081"/>
          <a:ext cx="8031040" cy="2103120"/>
        </p:xfrm>
        <a:graphic>
          <a:graphicData uri="http://schemas.openxmlformats.org/drawingml/2006/table">
            <a:tbl>
              <a:tblPr firstRow="1" firstCol="1" bandRow="1">
                <a:tableStyleId>{073A0DAA-6AF3-43AB-8588-CEC1D06C72B9}</a:tableStyleId>
              </a:tblPr>
              <a:tblGrid>
                <a:gridCol w="1562169"/>
                <a:gridCol w="1086080"/>
                <a:gridCol w="1584982"/>
                <a:gridCol w="1547292"/>
                <a:gridCol w="878783"/>
                <a:gridCol w="1371734"/>
              </a:tblGrid>
              <a:tr h="41275">
                <a:tc gridSpan="6">
                  <a:txBody>
                    <a:bodyPr/>
                    <a:lstStyle/>
                    <a:p>
                      <a:pPr algn="ctr">
                        <a:lnSpc>
                          <a:spcPct val="115000"/>
                        </a:lnSpc>
                        <a:spcAft>
                          <a:spcPts val="0"/>
                        </a:spcAft>
                      </a:pPr>
                      <a:r>
                        <a:rPr lang="es-EC" sz="2000" dirty="0">
                          <a:effectLst/>
                        </a:rPr>
                        <a:t>Solución A&gt; Solución B</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1610">
                <a:tc>
                  <a:txBody>
                    <a:bodyPr/>
                    <a:lstStyle/>
                    <a:p>
                      <a:pPr algn="ctr">
                        <a:lnSpc>
                          <a:spcPct val="115000"/>
                        </a:lnSpc>
                        <a:spcAft>
                          <a:spcPts val="0"/>
                        </a:spcAft>
                      </a:pPr>
                      <a:r>
                        <a:rPr lang="es-EC" sz="2000">
                          <a:effectLst/>
                        </a:rPr>
                        <a:t>Conclusión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Material</a:t>
                      </a:r>
                      <a:endParaRPr lang="es-ES" sz="2000">
                        <a:effectLst/>
                      </a:endParaRPr>
                    </a:p>
                    <a:p>
                      <a:pPr algn="ctr">
                        <a:lnSpc>
                          <a:spcPct val="115000"/>
                        </a:lnSpc>
                        <a:spcAft>
                          <a:spcPts val="0"/>
                        </a:spcAft>
                      </a:pPr>
                      <a:r>
                        <a:rPr lang="es-EC" sz="2000">
                          <a:effectLst/>
                        </a:rPr>
                        <a:t>(*0,417)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Temperatura (*0,25)</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Protección (*0,333)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Ponderación</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77165">
                <a:tc>
                  <a:txBody>
                    <a:bodyPr/>
                    <a:lstStyle/>
                    <a:p>
                      <a:pPr algn="ctr">
                        <a:lnSpc>
                          <a:spcPct val="115000"/>
                        </a:lnSpc>
                        <a:spcAft>
                          <a:spcPts val="0"/>
                        </a:spcAft>
                      </a:pPr>
                      <a:r>
                        <a:rPr lang="es-EC" sz="2000">
                          <a:effectLst/>
                        </a:rPr>
                        <a:t>Solución A</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0,278</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0,612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77165">
                <a:tc>
                  <a:txBody>
                    <a:bodyPr/>
                    <a:lstStyle/>
                    <a:p>
                      <a:pPr algn="ctr">
                        <a:lnSpc>
                          <a:spcPct val="115000"/>
                        </a:lnSpc>
                        <a:spcAft>
                          <a:spcPts val="0"/>
                        </a:spcAft>
                      </a:pPr>
                      <a:r>
                        <a:rPr lang="es-EC" sz="2000">
                          <a:effectLst/>
                        </a:rPr>
                        <a:t>Solución B</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0,139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0,083</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0,167</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0,389</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2</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r h="186055">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Suma </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a:effectLst/>
                        </a:rPr>
                        <a:t>1</a:t>
                      </a:r>
                      <a:endParaRPr lang="es-E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dirty="0">
                          <a:effectLst/>
                        </a:rPr>
                        <a:t> </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
        <p:nvSpPr>
          <p:cNvPr id="6"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latin typeface="+mn-lt"/>
              </a:rPr>
              <a:t>Alternativas de Diseño y Materialización Preliminar.</a:t>
            </a:r>
            <a:endParaRPr lang="es-ES" sz="3200" b="1" kern="0" dirty="0">
              <a:solidFill>
                <a:sysClr val="windowText" lastClr="000000"/>
              </a:solidFill>
              <a:latin typeface="+mn-lt"/>
            </a:endParaRPr>
          </a:p>
        </p:txBody>
      </p:sp>
      <p:sp>
        <p:nvSpPr>
          <p:cNvPr id="7" name="CuadroTexto 6"/>
          <p:cNvSpPr txBox="1"/>
          <p:nvPr/>
        </p:nvSpPr>
        <p:spPr>
          <a:xfrm>
            <a:off x="1269242" y="1705969"/>
            <a:ext cx="2619628" cy="523220"/>
          </a:xfrm>
          <a:prstGeom prst="rect">
            <a:avLst/>
          </a:prstGeom>
          <a:noFill/>
        </p:spPr>
        <p:txBody>
          <a:bodyPr wrap="none" rtlCol="0">
            <a:spAutoFit/>
          </a:bodyPr>
          <a:lstStyle/>
          <a:p>
            <a:r>
              <a:rPr lang="en-US" sz="2800" b="1" dirty="0" smtClean="0"/>
              <a:t>CONCLUSIÓN</a:t>
            </a:r>
            <a:endParaRPr lang="es-EC" sz="2800" dirty="0"/>
          </a:p>
        </p:txBody>
      </p:sp>
    </p:spTree>
    <p:extLst>
      <p:ext uri="{BB962C8B-B14F-4D97-AF65-F5344CB8AC3E}">
        <p14:creationId xmlns:p14="http://schemas.microsoft.com/office/powerpoint/2010/main" val="274343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717482" y="1363662"/>
            <a:ext cx="7283768" cy="5494338"/>
          </a:xfrm>
          <a:prstGeom prst="rect">
            <a:avLst/>
          </a:prstGeom>
          <a:noFill/>
          <a:ln>
            <a:noFill/>
          </a:ln>
        </p:spPr>
      </p:pic>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rPr>
              <a:t>Diseño de Materialización Definitivo</a:t>
            </a:r>
            <a:endParaRPr lang="es-ES" sz="3200" b="1" kern="0" dirty="0">
              <a:solidFill>
                <a:sysClr val="windowText" lastClr="000000"/>
              </a:solidFill>
              <a:latin typeface="+mn-lt"/>
            </a:endParaRPr>
          </a:p>
        </p:txBody>
      </p:sp>
    </p:spTree>
    <p:extLst>
      <p:ext uri="{BB962C8B-B14F-4D97-AF65-F5344CB8AC3E}">
        <p14:creationId xmlns:p14="http://schemas.microsoft.com/office/powerpoint/2010/main" val="175974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269242" y="324182"/>
            <a:ext cx="7083188" cy="1081537"/>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lgn="l" defTabSz="914354" rtl="0">
              <a:lnSpc>
                <a:spcPct val="90000"/>
              </a:lnSpc>
              <a:spcBef>
                <a:spcPct val="0"/>
              </a:spcBef>
            </a:pPr>
            <a:r>
              <a:rPr lang="es-ES_tradnl" sz="3200" b="1" kern="0" dirty="0" smtClean="0">
                <a:solidFill>
                  <a:sysClr val="windowText" lastClr="000000"/>
                </a:solidFill>
              </a:rPr>
              <a:t>Diseño de Materialización Definitivo</a:t>
            </a:r>
            <a:endParaRPr lang="es-ES" sz="3200" b="1" kern="0" dirty="0">
              <a:solidFill>
                <a:sysClr val="windowText" lastClr="000000"/>
              </a:solidFill>
              <a:latin typeface="+mn-lt"/>
            </a:endParaRPr>
          </a:p>
        </p:txBody>
      </p:sp>
      <p:pic>
        <p:nvPicPr>
          <p:cNvPr id="6" name="Imagen 5"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528" y="1196431"/>
            <a:ext cx="5439534" cy="5420481"/>
          </a:xfrm>
          <a:prstGeom prst="rect">
            <a:avLst/>
          </a:prstGeom>
        </p:spPr>
      </p:pic>
    </p:spTree>
    <p:extLst>
      <p:ext uri="{BB962C8B-B14F-4D97-AF65-F5344CB8AC3E}">
        <p14:creationId xmlns:p14="http://schemas.microsoft.com/office/powerpoint/2010/main" val="32519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a:t>CAPÍTULO 6</a:t>
            </a:r>
            <a:br>
              <a:rPr lang="es-EC" sz="3200" b="1" dirty="0"/>
            </a:br>
            <a:r>
              <a:rPr lang="es-EC" sz="3200" b="1" dirty="0" smtClean="0"/>
              <a:t>PRUEBAS Y RESULTADOS</a:t>
            </a:r>
            <a:endParaRPr lang="es-ES_tradnl" sz="3200" b="1" dirty="0">
              <a:latin typeface="Times New Roman" panose="02020603050405020304" pitchFamily="18" charset="0"/>
              <a:cs typeface="Times New Roman" panose="02020603050405020304" pitchFamily="18" charset="0"/>
            </a:endParaRPr>
          </a:p>
        </p:txBody>
      </p:sp>
      <p:sp>
        <p:nvSpPr>
          <p:cNvPr id="4" name="Inhaltsplatzhalter 2"/>
          <p:cNvSpPr txBox="1">
            <a:spLocks/>
          </p:cNvSpPr>
          <p:nvPr/>
        </p:nvSpPr>
        <p:spPr>
          <a:xfrm>
            <a:off x="1281992" y="1564342"/>
            <a:ext cx="7467600" cy="4873752"/>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dirty="0" smtClean="0"/>
              <a:t>Módulo1</a:t>
            </a:r>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a:p>
        </p:txBody>
      </p:sp>
      <p:pic>
        <p:nvPicPr>
          <p:cNvPr id="3" name="Imagen 2"/>
          <p:cNvPicPr>
            <a:picLocks noChangeAspect="1"/>
          </p:cNvPicPr>
          <p:nvPr/>
        </p:nvPicPr>
        <p:blipFill>
          <a:blip r:embed="rId2"/>
          <a:stretch>
            <a:fillRect/>
          </a:stretch>
        </p:blipFill>
        <p:spPr>
          <a:xfrm>
            <a:off x="1353710" y="2269196"/>
            <a:ext cx="6172200" cy="1819275"/>
          </a:xfrm>
          <a:prstGeom prst="rect">
            <a:avLst/>
          </a:prstGeom>
        </p:spPr>
      </p:pic>
      <p:pic>
        <p:nvPicPr>
          <p:cNvPr id="5" name="Imagen 4"/>
          <p:cNvPicPr>
            <a:picLocks noChangeAspect="1"/>
          </p:cNvPicPr>
          <p:nvPr/>
        </p:nvPicPr>
        <p:blipFill>
          <a:blip r:embed="rId3"/>
          <a:stretch>
            <a:fillRect/>
          </a:stretch>
        </p:blipFill>
        <p:spPr>
          <a:xfrm>
            <a:off x="1281992" y="4203210"/>
            <a:ext cx="5653720" cy="2120145"/>
          </a:xfrm>
          <a:prstGeom prst="rect">
            <a:avLst/>
          </a:prstGeom>
        </p:spPr>
      </p:pic>
      <p:pic>
        <p:nvPicPr>
          <p:cNvPr id="6" name="Imagen 5"/>
          <p:cNvPicPr>
            <a:picLocks noChangeAspect="1"/>
          </p:cNvPicPr>
          <p:nvPr/>
        </p:nvPicPr>
        <p:blipFill>
          <a:blip r:embed="rId4"/>
          <a:stretch>
            <a:fillRect/>
          </a:stretch>
        </p:blipFill>
        <p:spPr>
          <a:xfrm>
            <a:off x="7120468" y="4205885"/>
            <a:ext cx="4915252" cy="2117470"/>
          </a:xfrm>
          <a:prstGeom prst="rect">
            <a:avLst/>
          </a:prstGeom>
        </p:spPr>
      </p:pic>
    </p:spTree>
    <p:extLst>
      <p:ext uri="{BB962C8B-B14F-4D97-AF65-F5344CB8AC3E}">
        <p14:creationId xmlns:p14="http://schemas.microsoft.com/office/powerpoint/2010/main" val="12715137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a:t>CAPÍTULO </a:t>
            </a:r>
            <a:r>
              <a:rPr lang="es-EC" sz="3200" b="1" dirty="0" smtClean="0"/>
              <a:t>6</a:t>
            </a:r>
            <a:endParaRPr lang="es-EC" sz="3200" b="1" dirty="0"/>
          </a:p>
          <a:p>
            <a:r>
              <a:rPr lang="es-EC" sz="3200" b="1" dirty="0" smtClean="0"/>
              <a:t>PRUEBAS Y RESULTADOS</a:t>
            </a:r>
            <a:endParaRPr lang="es-ES_tradnl" sz="3200" b="1" dirty="0">
              <a:latin typeface="Times New Roman" panose="02020603050405020304" pitchFamily="18" charset="0"/>
              <a:cs typeface="Times New Roman" panose="02020603050405020304" pitchFamily="18" charset="0"/>
            </a:endParaRPr>
          </a:p>
        </p:txBody>
      </p:sp>
      <p:sp>
        <p:nvSpPr>
          <p:cNvPr id="4" name="Inhaltsplatzhalter 2"/>
          <p:cNvSpPr txBox="1">
            <a:spLocks/>
          </p:cNvSpPr>
          <p:nvPr/>
        </p:nvSpPr>
        <p:spPr>
          <a:xfrm>
            <a:off x="1281992" y="1564342"/>
            <a:ext cx="1814891" cy="687152"/>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dirty="0" smtClean="0"/>
              <a:t>Módulo 1</a:t>
            </a:r>
          </a:p>
          <a:p>
            <a:pPr lvl="1"/>
            <a:endParaRPr lang="es-EC" dirty="0" smtClean="0"/>
          </a:p>
          <a:p>
            <a:pPr lvl="1"/>
            <a:endParaRPr lang="es-EC" dirty="0" smtClean="0"/>
          </a:p>
          <a:p>
            <a:pPr lvl="1"/>
            <a:endParaRPr lang="es-EC" dirty="0"/>
          </a:p>
        </p:txBody>
      </p:sp>
      <p:pic>
        <p:nvPicPr>
          <p:cNvPr id="6" name="Imagen 5"/>
          <p:cNvPicPr>
            <a:picLocks noChangeAspect="1"/>
          </p:cNvPicPr>
          <p:nvPr/>
        </p:nvPicPr>
        <p:blipFill>
          <a:blip r:embed="rId2"/>
          <a:stretch>
            <a:fillRect/>
          </a:stretch>
        </p:blipFill>
        <p:spPr>
          <a:xfrm>
            <a:off x="1353710" y="2251494"/>
            <a:ext cx="5791559" cy="2045016"/>
          </a:xfrm>
          <a:prstGeom prst="rect">
            <a:avLst/>
          </a:prstGeom>
        </p:spPr>
      </p:pic>
      <p:pic>
        <p:nvPicPr>
          <p:cNvPr id="7" name="Imagen 6"/>
          <p:cNvPicPr>
            <a:picLocks noChangeAspect="1"/>
          </p:cNvPicPr>
          <p:nvPr/>
        </p:nvPicPr>
        <p:blipFill>
          <a:blip r:embed="rId3"/>
          <a:stretch>
            <a:fillRect/>
          </a:stretch>
        </p:blipFill>
        <p:spPr>
          <a:xfrm>
            <a:off x="7633604" y="2793222"/>
            <a:ext cx="3922557" cy="3006575"/>
          </a:xfrm>
          <a:prstGeom prst="rect">
            <a:avLst/>
          </a:prstGeom>
        </p:spPr>
      </p:pic>
      <p:pic>
        <p:nvPicPr>
          <p:cNvPr id="8" name="Imagen 7"/>
          <p:cNvPicPr>
            <a:picLocks noChangeAspect="1"/>
          </p:cNvPicPr>
          <p:nvPr/>
        </p:nvPicPr>
        <p:blipFill>
          <a:blip r:embed="rId4"/>
          <a:stretch>
            <a:fillRect/>
          </a:stretch>
        </p:blipFill>
        <p:spPr>
          <a:xfrm>
            <a:off x="1353710" y="4505505"/>
            <a:ext cx="5791559" cy="1640384"/>
          </a:xfrm>
          <a:prstGeom prst="rect">
            <a:avLst/>
          </a:prstGeom>
        </p:spPr>
      </p:pic>
    </p:spTree>
    <p:extLst>
      <p:ext uri="{BB962C8B-B14F-4D97-AF65-F5344CB8AC3E}">
        <p14:creationId xmlns:p14="http://schemas.microsoft.com/office/powerpoint/2010/main" val="25453088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a:t>CAPÍTULO 6</a:t>
            </a:r>
            <a:br>
              <a:rPr lang="es-EC" sz="3200" b="1" dirty="0"/>
            </a:br>
            <a:r>
              <a:rPr lang="es-EC" sz="3200" b="1" dirty="0" smtClean="0"/>
              <a:t>PRUEBAS Y RESULTADOS</a:t>
            </a:r>
            <a:endParaRPr lang="es-ES_tradnl" sz="3200" b="1" dirty="0">
              <a:latin typeface="Times New Roman" panose="02020603050405020304" pitchFamily="18" charset="0"/>
              <a:cs typeface="Times New Roman" panose="02020603050405020304" pitchFamily="18" charset="0"/>
            </a:endParaRPr>
          </a:p>
        </p:txBody>
      </p:sp>
      <p:sp>
        <p:nvSpPr>
          <p:cNvPr id="4" name="Inhaltsplatzhalter 2"/>
          <p:cNvSpPr txBox="1">
            <a:spLocks/>
          </p:cNvSpPr>
          <p:nvPr/>
        </p:nvSpPr>
        <p:spPr>
          <a:xfrm>
            <a:off x="1281992" y="1564342"/>
            <a:ext cx="7467600" cy="4873752"/>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dirty="0" smtClean="0"/>
              <a:t>Módulo 2</a:t>
            </a:r>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a:p>
        </p:txBody>
      </p:sp>
      <p:pic>
        <p:nvPicPr>
          <p:cNvPr id="8" name="Imagen 7" descr="C:\Users\GIOANRIGUT\Desktop\TESIS\fotos S5A\11721413_1467600880227099_198047507_n.jpg"/>
          <p:cNvPicPr/>
          <p:nvPr/>
        </p:nvPicPr>
        <p:blipFill rotWithShape="1">
          <a:blip r:embed="rId2" cstate="print">
            <a:extLst>
              <a:ext uri="{28A0092B-C50C-407E-A947-70E740481C1C}">
                <a14:useLocalDpi xmlns:a14="http://schemas.microsoft.com/office/drawing/2010/main" val="0"/>
              </a:ext>
            </a:extLst>
          </a:blip>
          <a:srcRect l="25817" t="15385" b="6181"/>
          <a:stretch/>
        </p:blipFill>
        <p:spPr bwMode="auto">
          <a:xfrm rot="16200000">
            <a:off x="2117383" y="1245445"/>
            <a:ext cx="1899286" cy="4063712"/>
          </a:xfrm>
          <a:prstGeom prst="rect">
            <a:avLst/>
          </a:prstGeom>
          <a:noFill/>
          <a:ln>
            <a:noFill/>
          </a:ln>
          <a:extLst>
            <a:ext uri="{53640926-AAD7-44D8-BBD7-CCE9431645EC}">
              <a14:shadowObscured xmlns:a14="http://schemas.microsoft.com/office/drawing/2010/main"/>
            </a:ext>
          </a:extLst>
        </p:spPr>
      </p:pic>
      <p:pic>
        <p:nvPicPr>
          <p:cNvPr id="9" name="Imagen 8" descr="C:\Users\GIOANRIGUT\Desktop\TESIS\fotos pruebas\11801196_1470596006594253_1022577611_o.jpg"/>
          <p:cNvPicPr/>
          <p:nvPr/>
        </p:nvPicPr>
        <p:blipFill rotWithShape="1">
          <a:blip r:embed="rId3" cstate="print">
            <a:extLst>
              <a:ext uri="{28A0092B-C50C-407E-A947-70E740481C1C}">
                <a14:useLocalDpi xmlns:a14="http://schemas.microsoft.com/office/drawing/2010/main" val="0"/>
              </a:ext>
            </a:extLst>
          </a:blip>
          <a:srcRect l="8348" r="4685" b="58379"/>
          <a:stretch/>
        </p:blipFill>
        <p:spPr bwMode="auto">
          <a:xfrm>
            <a:off x="1035169" y="4226945"/>
            <a:ext cx="4063713" cy="1552754"/>
          </a:xfrm>
          <a:prstGeom prst="rect">
            <a:avLst/>
          </a:prstGeom>
          <a:noFill/>
          <a:ln>
            <a:noFill/>
          </a:ln>
          <a:extLst>
            <a:ext uri="{53640926-AAD7-44D8-BBD7-CCE9431645EC}">
              <a14:shadowObscured xmlns:a14="http://schemas.microsoft.com/office/drawing/2010/main"/>
            </a:ext>
          </a:extLst>
        </p:spPr>
      </p:pic>
      <p:pic>
        <p:nvPicPr>
          <p:cNvPr id="10" name="Imagen 9" descr="C:\Users\GIOANRIGUT\Desktop\TESIS\fotos pruebas y resultados\11920460_1482657335388120_718603267_n.jpg"/>
          <p:cNvPicPr/>
          <p:nvPr/>
        </p:nvPicPr>
        <p:blipFill rotWithShape="1">
          <a:blip r:embed="rId4">
            <a:extLst>
              <a:ext uri="{28A0092B-C50C-407E-A947-70E740481C1C}">
                <a14:useLocalDpi xmlns:a14="http://schemas.microsoft.com/office/drawing/2010/main" val="0"/>
              </a:ext>
            </a:extLst>
          </a:blip>
          <a:srcRect l="9473" r="6513" b="28913"/>
          <a:stretch/>
        </p:blipFill>
        <p:spPr bwMode="auto">
          <a:xfrm>
            <a:off x="5779698" y="2446983"/>
            <a:ext cx="5374257" cy="30221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02443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a:t>CAPÍTULO 6</a:t>
            </a:r>
            <a:br>
              <a:rPr lang="es-EC" sz="3200" b="1" dirty="0"/>
            </a:br>
            <a:r>
              <a:rPr lang="es-EC" sz="3200" b="1" dirty="0" smtClean="0"/>
              <a:t>PRUEBAS Y RESULTADOS</a:t>
            </a:r>
            <a:endParaRPr lang="es-ES_tradnl" sz="3200" b="1" dirty="0">
              <a:latin typeface="Times New Roman" panose="02020603050405020304" pitchFamily="18" charset="0"/>
              <a:cs typeface="Times New Roman" panose="02020603050405020304" pitchFamily="18" charset="0"/>
            </a:endParaRPr>
          </a:p>
        </p:txBody>
      </p:sp>
      <p:pic>
        <p:nvPicPr>
          <p:cNvPr id="8" name="Imagen 7" descr="C:\Users\GIOANRIGUT\Desktop\TESIS\fotos pruebas y resultados\11908250_1482657898721397_564002123_n.jpg"/>
          <p:cNvPicPr/>
          <p:nvPr/>
        </p:nvPicPr>
        <p:blipFill rotWithShape="1">
          <a:blip r:embed="rId2">
            <a:extLst>
              <a:ext uri="{28A0092B-C50C-407E-A947-70E740481C1C}">
                <a14:useLocalDpi xmlns:a14="http://schemas.microsoft.com/office/drawing/2010/main" val="0"/>
              </a:ext>
            </a:extLst>
          </a:blip>
          <a:srcRect l="13157" t="10917" r="15985" b="21118"/>
          <a:stretch/>
        </p:blipFill>
        <p:spPr bwMode="auto">
          <a:xfrm>
            <a:off x="2205592" y="2182390"/>
            <a:ext cx="3761630" cy="1837427"/>
          </a:xfrm>
          <a:prstGeom prst="rect">
            <a:avLst/>
          </a:prstGeom>
          <a:noFill/>
          <a:ln>
            <a:noFill/>
          </a:ln>
          <a:extLst>
            <a:ext uri="{53640926-AAD7-44D8-BBD7-CCE9431645EC}">
              <a14:shadowObscured xmlns:a14="http://schemas.microsoft.com/office/drawing/2010/main"/>
            </a:ext>
          </a:extLst>
        </p:spPr>
      </p:pic>
      <p:pic>
        <p:nvPicPr>
          <p:cNvPr id="9" name="Imagen 8" descr="C:\Users\GIOANRIGUT\Desktop\TESIS\fotos pruebas y resultados\11920488_1482658652054655_680432060_n.jpg"/>
          <p:cNvPicPr/>
          <p:nvPr/>
        </p:nvPicPr>
        <p:blipFill rotWithShape="1">
          <a:blip r:embed="rId3">
            <a:extLst>
              <a:ext uri="{28A0092B-C50C-407E-A947-70E740481C1C}">
                <a14:useLocalDpi xmlns:a14="http://schemas.microsoft.com/office/drawing/2010/main" val="0"/>
              </a:ext>
            </a:extLst>
          </a:blip>
          <a:srcRect l="43674" b="13923"/>
          <a:stretch/>
        </p:blipFill>
        <p:spPr bwMode="auto">
          <a:xfrm>
            <a:off x="6953877" y="1492450"/>
            <a:ext cx="3035650" cy="2527367"/>
          </a:xfrm>
          <a:prstGeom prst="rect">
            <a:avLst/>
          </a:prstGeom>
          <a:noFill/>
          <a:ln>
            <a:noFill/>
          </a:ln>
          <a:extLst>
            <a:ext uri="{53640926-AAD7-44D8-BBD7-CCE9431645EC}">
              <a14:shadowObscured xmlns:a14="http://schemas.microsoft.com/office/drawing/2010/main"/>
            </a:ext>
          </a:extLst>
        </p:spPr>
      </p:pic>
      <p:pic>
        <p:nvPicPr>
          <p:cNvPr id="10" name="Imagen 9" descr="C:\Users\GIOANRIGUT\Desktop\TESIS\fotos S5A\11778096_1467600910227096_258313045_n.jpg"/>
          <p:cNvPicPr/>
          <p:nvPr/>
        </p:nvPicPr>
        <p:blipFill rotWithShape="1">
          <a:blip r:embed="rId4">
            <a:extLst>
              <a:ext uri="{28A0092B-C50C-407E-A947-70E740481C1C}">
                <a14:useLocalDpi xmlns:a14="http://schemas.microsoft.com/office/drawing/2010/main" val="0"/>
              </a:ext>
            </a:extLst>
          </a:blip>
          <a:srcRect l="18737" t="10289" r="15006" b="10333"/>
          <a:stretch/>
        </p:blipFill>
        <p:spPr bwMode="auto">
          <a:xfrm rot="16200000">
            <a:off x="2503138" y="3001619"/>
            <a:ext cx="2012381" cy="4454673"/>
          </a:xfrm>
          <a:prstGeom prst="rect">
            <a:avLst/>
          </a:prstGeom>
          <a:noFill/>
          <a:ln>
            <a:noFill/>
          </a:ln>
          <a:extLst>
            <a:ext uri="{53640926-AAD7-44D8-BBD7-CCE9431645EC}">
              <a14:shadowObscured xmlns:a14="http://schemas.microsoft.com/office/drawing/2010/main"/>
            </a:ext>
          </a:extLst>
        </p:spPr>
      </p:pic>
      <p:sp>
        <p:nvSpPr>
          <p:cNvPr id="7" name="Inhaltsplatzhalter 2"/>
          <p:cNvSpPr txBox="1">
            <a:spLocks/>
          </p:cNvSpPr>
          <p:nvPr/>
        </p:nvSpPr>
        <p:spPr>
          <a:xfrm>
            <a:off x="1281992" y="1564342"/>
            <a:ext cx="7467600" cy="4873752"/>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dirty="0" smtClean="0"/>
              <a:t>Módulo 3</a:t>
            </a:r>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a:p>
        </p:txBody>
      </p:sp>
      <p:pic>
        <p:nvPicPr>
          <p:cNvPr id="11" name="Imagen 10" descr="C:\Users\GIOANRIGUT\Desktop\fotos lamparas\20151019_162056.jpg"/>
          <p:cNvPicPr/>
          <p:nvPr/>
        </p:nvPicPr>
        <p:blipFill rotWithShape="1">
          <a:blip r:embed="rId5" cstate="print">
            <a:extLst>
              <a:ext uri="{28A0092B-C50C-407E-A947-70E740481C1C}">
                <a14:useLocalDpi xmlns:a14="http://schemas.microsoft.com/office/drawing/2010/main" val="0"/>
              </a:ext>
            </a:extLst>
          </a:blip>
          <a:srcRect t="28630"/>
          <a:stretch/>
        </p:blipFill>
        <p:spPr bwMode="auto">
          <a:xfrm>
            <a:off x="6262297" y="4091709"/>
            <a:ext cx="5088572" cy="21699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99889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a:t>CAPÍTULO </a:t>
            </a:r>
            <a:r>
              <a:rPr lang="es-EC" sz="3200" b="1" dirty="0" smtClean="0"/>
              <a:t>6</a:t>
            </a:r>
            <a:endParaRPr lang="es-EC" sz="3200" b="1" dirty="0"/>
          </a:p>
          <a:p>
            <a:r>
              <a:rPr lang="es-EC" sz="3200" b="1" dirty="0" smtClean="0"/>
              <a:t>PRUEBAS Y RESULTADOS</a:t>
            </a:r>
            <a:endParaRPr lang="es-ES_tradnl" sz="3200" b="1" dirty="0">
              <a:latin typeface="Times New Roman" panose="02020603050405020304" pitchFamily="18" charset="0"/>
              <a:cs typeface="Times New Roman" panose="02020603050405020304" pitchFamily="18" charset="0"/>
            </a:endParaRPr>
          </a:p>
        </p:txBody>
      </p:sp>
      <p:sp>
        <p:nvSpPr>
          <p:cNvPr id="4" name="Inhaltsplatzhalter 2"/>
          <p:cNvSpPr txBox="1">
            <a:spLocks/>
          </p:cNvSpPr>
          <p:nvPr/>
        </p:nvSpPr>
        <p:spPr>
          <a:xfrm>
            <a:off x="1281992" y="1564342"/>
            <a:ext cx="7467600" cy="4873752"/>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dirty="0" smtClean="0"/>
              <a:t>Módulo 4</a:t>
            </a:r>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smtClean="0"/>
          </a:p>
          <a:p>
            <a:pPr lvl="1"/>
            <a:endParaRPr lang="es-EC" dirty="0"/>
          </a:p>
        </p:txBody>
      </p:sp>
      <p:pic>
        <p:nvPicPr>
          <p:cNvPr id="3" name="Imagen 2"/>
          <p:cNvPicPr>
            <a:picLocks noChangeAspect="1"/>
          </p:cNvPicPr>
          <p:nvPr/>
        </p:nvPicPr>
        <p:blipFill>
          <a:blip r:embed="rId2"/>
          <a:stretch>
            <a:fillRect/>
          </a:stretch>
        </p:blipFill>
        <p:spPr>
          <a:xfrm>
            <a:off x="1187570" y="2277193"/>
            <a:ext cx="6400800" cy="1724025"/>
          </a:xfrm>
          <a:prstGeom prst="rect">
            <a:avLst/>
          </a:prstGeom>
        </p:spPr>
      </p:pic>
      <p:pic>
        <p:nvPicPr>
          <p:cNvPr id="8" name="Imagen 7" descr="C:\Users\GIOANRIGUT\Desktop\TESIS\fotos pruebas\11806620_1470595883260932_1136427215_o.jpg"/>
          <p:cNvPicPr/>
          <p:nvPr/>
        </p:nvPicPr>
        <p:blipFill rotWithShape="1">
          <a:blip r:embed="rId3" cstate="print">
            <a:extLst>
              <a:ext uri="{28A0092B-C50C-407E-A947-70E740481C1C}">
                <a14:useLocalDpi xmlns:a14="http://schemas.microsoft.com/office/drawing/2010/main" val="0"/>
              </a:ext>
            </a:extLst>
          </a:blip>
          <a:srcRect b="28374"/>
          <a:stretch/>
        </p:blipFill>
        <p:spPr bwMode="auto">
          <a:xfrm>
            <a:off x="3467820" y="4463291"/>
            <a:ext cx="3670592" cy="1974803"/>
          </a:xfrm>
          <a:prstGeom prst="rect">
            <a:avLst/>
          </a:prstGeom>
          <a:noFill/>
          <a:ln>
            <a:noFill/>
          </a:ln>
          <a:extLst>
            <a:ext uri="{53640926-AAD7-44D8-BBD7-CCE9431645EC}">
              <a14:shadowObscured xmlns:a14="http://schemas.microsoft.com/office/drawing/2010/main"/>
            </a:ext>
          </a:extLst>
        </p:spPr>
      </p:pic>
      <p:pic>
        <p:nvPicPr>
          <p:cNvPr id="9" name="Imagen 8" descr="C:\Users\GIOANRIGUT\Desktop\fotos lamparas\20151019_162144.jpg"/>
          <p:cNvPicPr/>
          <p:nvPr/>
        </p:nvPicPr>
        <p:blipFill rotWithShape="1">
          <a:blip r:embed="rId4" cstate="print">
            <a:extLst>
              <a:ext uri="{28A0092B-C50C-407E-A947-70E740481C1C}">
                <a14:useLocalDpi xmlns:a14="http://schemas.microsoft.com/office/drawing/2010/main" val="0"/>
              </a:ext>
            </a:extLst>
          </a:blip>
          <a:srcRect l="26066" t="23424" r="22536" b="14885"/>
          <a:stretch/>
        </p:blipFill>
        <p:spPr bwMode="auto">
          <a:xfrm>
            <a:off x="8022566" y="1718081"/>
            <a:ext cx="3241376" cy="22831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30904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183172" y="842421"/>
            <a:ext cx="4932722" cy="2803585"/>
          </a:xfrm>
          <a:prstGeom prst="rect">
            <a:avLst/>
          </a:prstGeom>
        </p:spPr>
      </p:pic>
      <p:sp>
        <p:nvSpPr>
          <p:cNvPr id="2" name="CuadroTexto 1"/>
          <p:cNvSpPr txBox="1"/>
          <p:nvPr/>
        </p:nvSpPr>
        <p:spPr>
          <a:xfrm>
            <a:off x="1353710" y="257646"/>
            <a:ext cx="8495140" cy="584775"/>
          </a:xfrm>
          <a:prstGeom prst="rect">
            <a:avLst/>
          </a:prstGeom>
          <a:noFill/>
        </p:spPr>
        <p:txBody>
          <a:bodyPr wrap="square" rtlCol="0">
            <a:spAutoFit/>
          </a:bodyPr>
          <a:lstStyle/>
          <a:p>
            <a:r>
              <a:rPr lang="es-EC" sz="3200" b="1" dirty="0" smtClean="0"/>
              <a:t>CONSTRUCCIÓN.</a:t>
            </a:r>
            <a:endParaRPr lang="es-ES_tradnl" sz="3200" b="1" dirty="0">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b="28122"/>
          <a:stretch/>
        </p:blipFill>
        <p:spPr>
          <a:xfrm>
            <a:off x="1208951" y="1316327"/>
            <a:ext cx="4528809" cy="2712335"/>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950" y="4261449"/>
            <a:ext cx="4528809" cy="2320506"/>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3173" y="3819154"/>
            <a:ext cx="4932722" cy="2762801"/>
          </a:xfrm>
          <a:prstGeom prst="rect">
            <a:avLst/>
          </a:prstGeom>
        </p:spPr>
      </p:pic>
    </p:spTree>
    <p:extLst>
      <p:ext uri="{BB962C8B-B14F-4D97-AF65-F5344CB8AC3E}">
        <p14:creationId xmlns:p14="http://schemas.microsoft.com/office/powerpoint/2010/main" val="11804767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Objetivo General</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2092656" y="2393007"/>
            <a:ext cx="8034756" cy="1815882"/>
          </a:xfrm>
          <a:prstGeom prst="rect">
            <a:avLst/>
          </a:prstGeom>
        </p:spPr>
        <p:txBody>
          <a:bodyPr wrap="square">
            <a:spAutoFit/>
          </a:bodyPr>
          <a:lstStyle/>
          <a:p>
            <a:pPr algn="just"/>
            <a:r>
              <a:rPr lang="es-EC" sz="2800" dirty="0"/>
              <a:t>Rehabilitar la cizalla Edwards </a:t>
            </a:r>
            <a:r>
              <a:rPr lang="es-EC" sz="2800" dirty="0" err="1"/>
              <a:t>Truecut</a:t>
            </a:r>
            <a:r>
              <a:rPr lang="es-EC" sz="2800" dirty="0"/>
              <a:t> 3.25 mm Modelo 600 e implementar un Módulo de Interacción Hombre-Máquina para propósitos académicos en el Laboratorio de Procesos de Manufactura del </a:t>
            </a:r>
            <a:r>
              <a:rPr lang="es-EC" sz="2800" dirty="0" smtClean="0"/>
              <a:t>DECEM</a:t>
            </a:r>
            <a:r>
              <a:rPr lang="es-ES_tradnl" sz="2800" dirty="0">
                <a:solidFill>
                  <a:srgbClr val="000000"/>
                </a:solidFill>
                <a:latin typeface="Arial" panose="020B0604020202020204" pitchFamily="34" charset="0"/>
              </a:rPr>
              <a:t>.</a:t>
            </a:r>
            <a:endParaRPr lang="es-ES_tradnl" sz="2800" dirty="0"/>
          </a:p>
        </p:txBody>
      </p:sp>
    </p:spTree>
    <p:extLst>
      <p:ext uri="{BB962C8B-B14F-4D97-AF65-F5344CB8AC3E}">
        <p14:creationId xmlns:p14="http://schemas.microsoft.com/office/powerpoint/2010/main" val="659127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584775"/>
          </a:xfrm>
          <a:prstGeom prst="rect">
            <a:avLst/>
          </a:prstGeom>
          <a:noFill/>
        </p:spPr>
        <p:txBody>
          <a:bodyPr wrap="square" rtlCol="0">
            <a:spAutoFit/>
          </a:bodyPr>
          <a:lstStyle/>
          <a:p>
            <a:r>
              <a:rPr lang="es-EC" sz="3200" b="1" dirty="0" smtClean="0"/>
              <a:t>CONSTRUCCIÓN.</a:t>
            </a:r>
            <a:endParaRPr lang="es-ES_tradnl" sz="3200" b="1"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871686" y="2443699"/>
            <a:ext cx="7645686" cy="3890458"/>
          </a:xfrm>
          <a:prstGeom prst="rect">
            <a:avLst/>
          </a:prstGeom>
        </p:spPr>
      </p:pic>
      <p:pic>
        <p:nvPicPr>
          <p:cNvPr id="4" name="Imagen 3"/>
          <p:cNvPicPr>
            <a:picLocks noChangeAspect="1"/>
          </p:cNvPicPr>
          <p:nvPr/>
        </p:nvPicPr>
        <p:blipFill rotWithShape="1">
          <a:blip r:embed="rId3"/>
          <a:srcRect l="1905" t="2280"/>
          <a:stretch/>
        </p:blipFill>
        <p:spPr>
          <a:xfrm>
            <a:off x="5022375" y="1337481"/>
            <a:ext cx="6340913" cy="2924876"/>
          </a:xfrm>
          <a:prstGeom prst="rect">
            <a:avLst/>
          </a:prstGeom>
        </p:spPr>
      </p:pic>
    </p:spTree>
    <p:extLst>
      <p:ext uri="{BB962C8B-B14F-4D97-AF65-F5344CB8AC3E}">
        <p14:creationId xmlns:p14="http://schemas.microsoft.com/office/powerpoint/2010/main" val="10587950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145479" y="2413335"/>
            <a:ext cx="5449376" cy="4146610"/>
          </a:xfrm>
          <a:prstGeom prst="rect">
            <a:avLst/>
          </a:prstGeom>
        </p:spPr>
      </p:pic>
      <p:pic>
        <p:nvPicPr>
          <p:cNvPr id="2" name="Imagen 1"/>
          <p:cNvPicPr>
            <a:picLocks noChangeAspect="1"/>
          </p:cNvPicPr>
          <p:nvPr/>
        </p:nvPicPr>
        <p:blipFill rotWithShape="1">
          <a:blip r:embed="rId3"/>
          <a:srcRect l="1357" t="-1" r="1133" b="3113"/>
          <a:stretch/>
        </p:blipFill>
        <p:spPr>
          <a:xfrm>
            <a:off x="1433015" y="1470347"/>
            <a:ext cx="5697636" cy="2214549"/>
          </a:xfrm>
          <a:prstGeom prst="rect">
            <a:avLst/>
          </a:prstGeom>
        </p:spPr>
      </p:pic>
      <p:sp>
        <p:nvSpPr>
          <p:cNvPr id="4" name="CuadroTexto 3"/>
          <p:cNvSpPr txBox="1"/>
          <p:nvPr/>
        </p:nvSpPr>
        <p:spPr>
          <a:xfrm>
            <a:off x="1353710" y="257646"/>
            <a:ext cx="8495140" cy="584775"/>
          </a:xfrm>
          <a:prstGeom prst="rect">
            <a:avLst/>
          </a:prstGeom>
          <a:noFill/>
        </p:spPr>
        <p:txBody>
          <a:bodyPr wrap="square" rtlCol="0">
            <a:spAutoFit/>
          </a:bodyPr>
          <a:lstStyle/>
          <a:p>
            <a:r>
              <a:rPr lang="es-EC" sz="3200" b="1" dirty="0" smtClean="0"/>
              <a:t>CONSTRUCCIÓN.</a:t>
            </a:r>
            <a:endParaRPr lang="es-ES_tradnl"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70945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384799" y="2483893"/>
            <a:ext cx="5442822" cy="4062831"/>
          </a:xfrm>
          <a:prstGeom prst="rect">
            <a:avLst/>
          </a:prstGeom>
        </p:spPr>
      </p:pic>
      <p:pic>
        <p:nvPicPr>
          <p:cNvPr id="3" name="Imagen 2"/>
          <p:cNvPicPr>
            <a:picLocks noChangeAspect="1"/>
          </p:cNvPicPr>
          <p:nvPr/>
        </p:nvPicPr>
        <p:blipFill>
          <a:blip r:embed="rId3"/>
          <a:stretch>
            <a:fillRect/>
          </a:stretch>
        </p:blipFill>
        <p:spPr>
          <a:xfrm>
            <a:off x="1353710" y="1283982"/>
            <a:ext cx="5060135" cy="3407254"/>
          </a:xfrm>
          <a:prstGeom prst="rect">
            <a:avLst/>
          </a:prstGeom>
        </p:spPr>
      </p:pic>
      <p:sp>
        <p:nvSpPr>
          <p:cNvPr id="4" name="CuadroTexto 3"/>
          <p:cNvSpPr txBox="1"/>
          <p:nvPr/>
        </p:nvSpPr>
        <p:spPr>
          <a:xfrm>
            <a:off x="1353710" y="257646"/>
            <a:ext cx="8495140" cy="584775"/>
          </a:xfrm>
          <a:prstGeom prst="rect">
            <a:avLst/>
          </a:prstGeom>
          <a:noFill/>
        </p:spPr>
        <p:txBody>
          <a:bodyPr wrap="square" rtlCol="0">
            <a:spAutoFit/>
          </a:bodyPr>
          <a:lstStyle/>
          <a:p>
            <a:r>
              <a:rPr lang="es-EC" sz="3200" b="1" dirty="0" smtClean="0"/>
              <a:t>CONSTRUCCIÓN.</a:t>
            </a:r>
            <a:endParaRPr lang="es-ES_tradnl"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5524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a:t>CAPÍTULO 7</a:t>
            </a:r>
            <a:br>
              <a:rPr lang="es-EC" sz="3200" b="1" dirty="0"/>
            </a:br>
            <a:r>
              <a:rPr lang="es-EC" sz="3200" b="1" dirty="0" smtClean="0"/>
              <a:t>ANÁLISIS ECONÓMICO</a:t>
            </a:r>
            <a:endParaRPr lang="es-ES_tradnl" sz="3200" b="1" dirty="0">
              <a:latin typeface="Times New Roman" panose="02020603050405020304" pitchFamily="18" charset="0"/>
              <a:cs typeface="Times New Roman" panose="02020603050405020304" pitchFamily="18" charset="0"/>
            </a:endParaRPr>
          </a:p>
        </p:txBody>
      </p:sp>
      <p:sp>
        <p:nvSpPr>
          <p:cNvPr id="7" name="Rectángulo 6"/>
          <p:cNvSpPr/>
          <p:nvPr/>
        </p:nvSpPr>
        <p:spPr>
          <a:xfrm>
            <a:off x="2622979" y="1789503"/>
            <a:ext cx="2763898" cy="523220"/>
          </a:xfrm>
          <a:prstGeom prst="rect">
            <a:avLst/>
          </a:prstGeom>
        </p:spPr>
        <p:txBody>
          <a:bodyPr wrap="none">
            <a:spAutoFit/>
          </a:bodyPr>
          <a:lstStyle/>
          <a:p>
            <a:pPr>
              <a:spcAft>
                <a:spcPts val="1000"/>
              </a:spcAft>
            </a:pPr>
            <a:r>
              <a:rPr lang="es-EC" sz="2800" b="1" dirty="0">
                <a:latin typeface="Arial" panose="020B0604020202020204" pitchFamily="34" charset="0"/>
                <a:ea typeface="Times New Roman" panose="02020603050405020304" pitchFamily="18" charset="0"/>
                <a:cs typeface="Times New Roman" panose="02020603050405020304" pitchFamily="18" charset="0"/>
              </a:rPr>
              <a:t>Costos totales.</a:t>
            </a:r>
            <a:endParaRPr lang="es-ES" sz="2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3545297" y="2561757"/>
            <a:ext cx="7274586" cy="3545744"/>
          </a:xfrm>
          <a:prstGeom prst="rect">
            <a:avLst/>
          </a:prstGeom>
        </p:spPr>
      </p:pic>
    </p:spTree>
    <p:extLst>
      <p:ext uri="{BB962C8B-B14F-4D97-AF65-F5344CB8AC3E}">
        <p14:creationId xmlns:p14="http://schemas.microsoft.com/office/powerpoint/2010/main" val="23651398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30350"/>
            <a:ext cx="8459030" cy="1200329"/>
          </a:xfrm>
          <a:prstGeom prst="rect">
            <a:avLst/>
          </a:prstGeom>
          <a:noFill/>
        </p:spPr>
        <p:txBody>
          <a:bodyPr wrap="square" rtlCol="0">
            <a:spAutoFit/>
          </a:bodyPr>
          <a:lstStyle/>
          <a:p>
            <a:r>
              <a:rPr lang="es-EC" sz="3600" b="1" dirty="0"/>
              <a:t>CAPÍTULO </a:t>
            </a:r>
            <a:r>
              <a:rPr lang="es-EC" sz="3600" b="1" dirty="0" smtClean="0"/>
              <a:t>8</a:t>
            </a:r>
          </a:p>
          <a:p>
            <a:r>
              <a:rPr lang="es-EC" sz="3600" b="1" dirty="0" smtClean="0">
                <a:latin typeface="Times New Roman" panose="02020603050405020304" pitchFamily="18" charset="0"/>
                <a:cs typeface="Times New Roman" panose="02020603050405020304" pitchFamily="18" charset="0"/>
              </a:rPr>
              <a:t>Conclusiones</a:t>
            </a:r>
            <a:endParaRPr lang="es-EC" sz="3600" b="1" dirty="0">
              <a:latin typeface="Times New Roman" panose="02020603050405020304" pitchFamily="18" charset="0"/>
              <a:cs typeface="Times New Roman" panose="02020603050405020304" pitchFamily="18" charset="0"/>
            </a:endParaRPr>
          </a:p>
        </p:txBody>
      </p:sp>
      <p:sp>
        <p:nvSpPr>
          <p:cNvPr id="8" name="Rectángulo 7"/>
          <p:cNvSpPr/>
          <p:nvPr/>
        </p:nvSpPr>
        <p:spPr>
          <a:xfrm>
            <a:off x="1353710" y="1375500"/>
            <a:ext cx="10029645" cy="5493812"/>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_tradnl" dirty="0">
                <a:ea typeface="Times New Roman" panose="02020603050405020304" pitchFamily="18" charset="0"/>
                <a:cs typeface="Arial" panose="020B0604020202020204" pitchFamily="34" charset="0"/>
              </a:rPr>
              <a:t>Se rehabilitó la cizalla Edwards disponible en el Laboratorio de Procesos de Manufactura y se encuentra operable y funcional luego de estar en desuso desde el año 2007.</a:t>
            </a:r>
            <a:endParaRPr lang="es-ES" dirty="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ES_tradnl" dirty="0">
                <a:ea typeface="Times New Roman" panose="02020603050405020304" pitchFamily="18" charset="0"/>
                <a:cs typeface="Arial" panose="020B0604020202020204" pitchFamily="34" charset="0"/>
              </a:rPr>
              <a:t>En el desarrollo del proyecto se logró identificar las partes operables de la cizalla, en la cual los dos actuadores (motores), se encontraron en perfecto funcionamiento y de igual manera con el mecanismo biela – manivela que permite realizar el corte de las planchas de tol, también se pudo identificar que la parte eléctrica de la cizalla se encontraba totalmente desconectada, además de dispositivos eléctricos no operables que posteriormente fueron reemplazados.</a:t>
            </a:r>
            <a:endParaRPr lang="es-ES" dirty="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ES_tradnl" dirty="0">
                <a:ea typeface="Times New Roman" panose="02020603050405020304" pitchFamily="18" charset="0"/>
                <a:cs typeface="Arial" panose="020B0604020202020204" pitchFamily="34" charset="0"/>
              </a:rPr>
              <a:t>Se seleccionó de manera técnica cada uno de los componentes eléctricos y electrónicos gracias a que se aplicó el método de criterios ponderados, lo que ayudó en gran medida a seleccionar el mejor componente para el desarrollo del proyecto</a:t>
            </a:r>
            <a:r>
              <a:rPr lang="es-ES_tradnl" dirty="0" smtClean="0">
                <a:ea typeface="Times New Roman" panose="02020603050405020304" pitchFamily="18" charset="0"/>
                <a:cs typeface="Arial" panose="020B0604020202020204" pitchFamily="34" charset="0"/>
              </a:rPr>
              <a:t>.</a:t>
            </a:r>
          </a:p>
          <a:p>
            <a:pPr marL="342900" indent="-342900" algn="just">
              <a:lnSpc>
                <a:spcPct val="150000"/>
              </a:lnSpc>
              <a:buFont typeface="Symbol" panose="05050102010706020507" pitchFamily="18" charset="2"/>
              <a:buChar char=""/>
            </a:pPr>
            <a:r>
              <a:rPr lang="es-ES_tradnl" dirty="0">
                <a:ea typeface="Times New Roman" panose="02020603050405020304" pitchFamily="18" charset="0"/>
                <a:cs typeface="Arial" panose="020B0604020202020204" pitchFamily="34" charset="0"/>
              </a:rPr>
              <a:t>En cuanto a las modificaciones físicas que se realizaron para la instalación de los sensores, luego de un profundo análisis se logró hacerlo conservando la estética de la cizalla.</a:t>
            </a:r>
            <a:endParaRPr lang="es-ES" dirty="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endParaRPr lang="es-ES_tradnl" dirty="0" smtClean="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139673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53710" y="1430679"/>
            <a:ext cx="9727721" cy="466281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_tradnl" dirty="0">
                <a:ea typeface="Times New Roman" panose="02020603050405020304" pitchFamily="18" charset="0"/>
                <a:cs typeface="Arial" panose="020B0604020202020204" pitchFamily="34" charset="0"/>
              </a:rPr>
              <a:t>Se logró diseñar un HMI amigable con el operador, el cual presenta niveles de usuario tanto para profesor como para estudiante, ventanas emergentes que muestran el fallo en el sistema, además que en caso de no iniciarse sesión por parte de los usuarios, la cizalla no entra en funcionamiento.</a:t>
            </a:r>
            <a:endParaRPr lang="es-ES" dirty="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ES_tradnl" dirty="0" smtClean="0">
                <a:ea typeface="Times New Roman" panose="02020603050405020304" pitchFamily="18" charset="0"/>
                <a:cs typeface="Arial" panose="020B0604020202020204" pitchFamily="34" charset="0"/>
              </a:rPr>
              <a:t>En </a:t>
            </a:r>
            <a:r>
              <a:rPr lang="es-ES_tradnl" dirty="0">
                <a:ea typeface="Times New Roman" panose="02020603050405020304" pitchFamily="18" charset="0"/>
                <a:cs typeface="Arial" panose="020B0604020202020204" pitchFamily="34" charset="0"/>
              </a:rPr>
              <a:t>la automatización de la cizalla se usó un PLC (Controlador Lógico Programable) y se evitó realizar la lógica de contactores que inicialmente tenía la cizalla, ya que el PLC permite realizar esta lógica a través de programación en software, lo cual reduce la cantidad de conexiones eléctricas y por ende aumenta la eficiencia en el desarrollo del proyecto. </a:t>
            </a:r>
            <a:endParaRPr lang="es-ES" dirty="0">
              <a:ea typeface="Times New Roman" panose="02020603050405020304" pitchFamily="18" charset="0"/>
              <a:cs typeface="Arial" panose="020B0604020202020204" pitchFamily="34" charset="0"/>
            </a:endParaRPr>
          </a:p>
          <a:p>
            <a:pPr marL="342900" lvl="0" indent="-342900" algn="just">
              <a:lnSpc>
                <a:spcPct val="150000"/>
              </a:lnSpc>
              <a:spcAft>
                <a:spcPts val="1000"/>
              </a:spcAft>
              <a:buFont typeface="Symbol" panose="05050102010706020507" pitchFamily="18" charset="2"/>
              <a:buChar char=""/>
            </a:pPr>
            <a:r>
              <a:rPr lang="es-ES_tradnl" dirty="0">
                <a:ea typeface="Times New Roman" panose="02020603050405020304" pitchFamily="18" charset="0"/>
                <a:cs typeface="Arial" panose="020B0604020202020204" pitchFamily="34" charset="0"/>
              </a:rPr>
              <a:t>Se implementaron sensores de presencia que permiten velar por la integridad del operador en caso que este introdujera su mano al momento que la cizalla se encuentre realizando un corte, lo que permite detener la máquina, además la cizalla no entra en funcionamiento si estos sensores están activados.  </a:t>
            </a:r>
            <a:endParaRPr lang="es-ES" dirty="0">
              <a:ea typeface="Times New Roman" panose="02020603050405020304" pitchFamily="18" charset="0"/>
              <a:cs typeface="Arial" panose="020B0604020202020204" pitchFamily="34" charset="0"/>
            </a:endParaRPr>
          </a:p>
        </p:txBody>
      </p:sp>
      <p:sp>
        <p:nvSpPr>
          <p:cNvPr id="3" name="CuadroTexto 2"/>
          <p:cNvSpPr txBox="1"/>
          <p:nvPr/>
        </p:nvSpPr>
        <p:spPr>
          <a:xfrm>
            <a:off x="1353710" y="230350"/>
            <a:ext cx="8459030" cy="1200329"/>
          </a:xfrm>
          <a:prstGeom prst="rect">
            <a:avLst/>
          </a:prstGeom>
          <a:noFill/>
        </p:spPr>
        <p:txBody>
          <a:bodyPr wrap="square" rtlCol="0">
            <a:spAutoFit/>
          </a:bodyPr>
          <a:lstStyle/>
          <a:p>
            <a:r>
              <a:rPr lang="es-EC" sz="3600" b="1" dirty="0"/>
              <a:t>CAPÍTULO </a:t>
            </a:r>
            <a:r>
              <a:rPr lang="es-EC" sz="3600" b="1" dirty="0" smtClean="0"/>
              <a:t>8</a:t>
            </a:r>
          </a:p>
          <a:p>
            <a:r>
              <a:rPr lang="es-EC" sz="3600" b="1" dirty="0" smtClean="0">
                <a:latin typeface="Times New Roman" panose="02020603050405020304" pitchFamily="18" charset="0"/>
                <a:cs typeface="Times New Roman" panose="02020603050405020304" pitchFamily="18" charset="0"/>
              </a:rPr>
              <a:t>Conclusiones</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81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53710" y="1430679"/>
            <a:ext cx="10163034" cy="5078313"/>
          </a:xfrm>
          <a:prstGeom prst="rect">
            <a:avLst/>
          </a:prstGeom>
        </p:spPr>
        <p:txBody>
          <a:bodyPr wrap="square">
            <a:spAutoFit/>
          </a:bodyPr>
          <a:lstStyle/>
          <a:p>
            <a:pPr marL="342900" lvl="0" indent="-342900" algn="just">
              <a:lnSpc>
                <a:spcPct val="150000"/>
              </a:lnSpc>
              <a:buFont typeface="Arial" panose="020B0604020202020204" pitchFamily="34" charset="0"/>
              <a:buChar char="•"/>
            </a:pPr>
            <a:r>
              <a:rPr lang="es-ES_tradnl" dirty="0">
                <a:cs typeface="Arial" panose="020B0604020202020204" pitchFamily="34" charset="0"/>
              </a:rPr>
              <a:t>Se debe realizar el mantenimiento general de la máquina como son lubricación de la caja reductora, de los rodamientos, ejes, guías, cambios de fusibles, etc.</a:t>
            </a:r>
            <a:endParaRPr lang="es-ES" dirty="0">
              <a:cs typeface="Arial" panose="020B0604020202020204" pitchFamily="34" charset="0"/>
            </a:endParaRPr>
          </a:p>
          <a:p>
            <a:pPr marL="342900" lvl="0" indent="-342900" algn="just">
              <a:lnSpc>
                <a:spcPct val="150000"/>
              </a:lnSpc>
              <a:buFont typeface="Arial" panose="020B0604020202020204" pitchFamily="34" charset="0"/>
              <a:buChar char="•"/>
            </a:pPr>
            <a:r>
              <a:rPr lang="es-ES_tradnl" dirty="0">
                <a:cs typeface="Arial" panose="020B0604020202020204" pitchFamily="34" charset="0"/>
              </a:rPr>
              <a:t>Se debe revisar constantemente la calidad del corte de las planchas del tol para así determinar si las cuchillas se encuentran afiladas correctamente, de no ser así se recomienda realizar el afilado de las mismas.</a:t>
            </a:r>
            <a:endParaRPr lang="es-ES" dirty="0">
              <a:cs typeface="Arial" panose="020B0604020202020204" pitchFamily="34" charset="0"/>
            </a:endParaRPr>
          </a:p>
          <a:p>
            <a:pPr marL="342900" lvl="0" indent="-342900" algn="just">
              <a:lnSpc>
                <a:spcPct val="150000"/>
              </a:lnSpc>
              <a:buFont typeface="Arial" panose="020B0604020202020204" pitchFamily="34" charset="0"/>
              <a:buChar char="•"/>
            </a:pPr>
            <a:r>
              <a:rPr lang="es-ES_tradnl" dirty="0">
                <a:cs typeface="Arial" panose="020B0604020202020204" pitchFamily="34" charset="0"/>
              </a:rPr>
              <a:t>Para mejorar el proyecto se puede implementar barreras laser en la parte posterior de la cizalla para evitar que funcione la máquina cuando existan personas alrededor de la parte por donde realiza el corte la cizalla.</a:t>
            </a:r>
            <a:endParaRPr lang="es-ES" dirty="0">
              <a:cs typeface="Arial" panose="020B0604020202020204" pitchFamily="34" charset="0"/>
            </a:endParaRPr>
          </a:p>
          <a:p>
            <a:pPr marL="342900" lvl="0" indent="-342900" algn="just">
              <a:lnSpc>
                <a:spcPct val="150000"/>
              </a:lnSpc>
              <a:buFont typeface="Arial" panose="020B0604020202020204" pitchFamily="34" charset="0"/>
              <a:buChar char="•"/>
            </a:pPr>
            <a:r>
              <a:rPr lang="es-ES_tradnl" dirty="0">
                <a:cs typeface="Arial" panose="020B0604020202020204" pitchFamily="34" charset="0"/>
              </a:rPr>
              <a:t> Se recomienda que en caso de realizar el corte de planchas de tol de acero inoxidable el espesor máximo de corte de la cizalla se reduce a la mitad, es decir la misma se encuentra configurada para un espesor máximo de 2.5 [mm], lo que conlleva que se cortará planchas de acero inoxidable hasta un espesor de 1.25 [mm</a:t>
            </a:r>
            <a:r>
              <a:rPr lang="es-ES_tradnl" dirty="0" smtClean="0">
                <a:cs typeface="Arial" panose="020B0604020202020204" pitchFamily="34" charset="0"/>
              </a:rPr>
              <a:t>].</a:t>
            </a:r>
            <a:endParaRPr lang="es-ES" dirty="0">
              <a:cs typeface="Arial" panose="020B0604020202020204" pitchFamily="34" charset="0"/>
            </a:endParaRPr>
          </a:p>
        </p:txBody>
      </p:sp>
      <p:sp>
        <p:nvSpPr>
          <p:cNvPr id="4" name="CuadroTexto 3"/>
          <p:cNvSpPr txBox="1"/>
          <p:nvPr/>
        </p:nvSpPr>
        <p:spPr>
          <a:xfrm>
            <a:off x="1353710" y="230350"/>
            <a:ext cx="8459030" cy="1200329"/>
          </a:xfrm>
          <a:prstGeom prst="rect">
            <a:avLst/>
          </a:prstGeom>
          <a:noFill/>
        </p:spPr>
        <p:txBody>
          <a:bodyPr wrap="square" rtlCol="0">
            <a:spAutoFit/>
          </a:bodyPr>
          <a:lstStyle/>
          <a:p>
            <a:r>
              <a:rPr lang="es-EC" sz="3600" b="1" dirty="0"/>
              <a:t>CAPÍTULO </a:t>
            </a:r>
            <a:r>
              <a:rPr lang="es-EC" sz="3600" b="1" dirty="0" smtClean="0"/>
              <a:t>8</a:t>
            </a:r>
          </a:p>
          <a:p>
            <a:r>
              <a:rPr lang="es-EC" sz="3600" b="1" dirty="0" smtClean="0">
                <a:latin typeface="Times New Roman" panose="02020603050405020304" pitchFamily="18" charset="0"/>
                <a:cs typeface="Times New Roman" panose="02020603050405020304" pitchFamily="18" charset="0"/>
              </a:rPr>
              <a:t>Recomendaciones</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4601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53710" y="1430679"/>
            <a:ext cx="10006640" cy="341632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s-ES_tradnl" dirty="0">
                <a:cs typeface="Arial" panose="020B0604020202020204" pitchFamily="34" charset="0"/>
              </a:rPr>
              <a:t>Se puede mejorar la precisión en la medida de la longitud a cortar, si se emplea un </a:t>
            </a:r>
            <a:r>
              <a:rPr lang="es-ES_tradnl" dirty="0" err="1">
                <a:cs typeface="Arial" panose="020B0604020202020204" pitchFamily="34" charset="0"/>
              </a:rPr>
              <a:t>encoder</a:t>
            </a:r>
            <a:r>
              <a:rPr lang="es-ES_tradnl" dirty="0">
                <a:cs typeface="Arial" panose="020B0604020202020204" pitchFamily="34" charset="0"/>
              </a:rPr>
              <a:t> lineal para el control de posición, el cual no se lo escogió en el desarrollo del proyecto debido a su elevado costo.</a:t>
            </a:r>
            <a:endParaRPr lang="es-ES" dirty="0">
              <a:cs typeface="Arial" panose="020B0604020202020204" pitchFamily="34" charset="0"/>
            </a:endParaRPr>
          </a:p>
          <a:p>
            <a:pPr marL="342900" lvl="0" indent="-342900" algn="just">
              <a:lnSpc>
                <a:spcPct val="150000"/>
              </a:lnSpc>
              <a:buFont typeface="Arial" panose="020B0604020202020204" pitchFamily="34" charset="0"/>
              <a:buChar char="•"/>
            </a:pPr>
            <a:r>
              <a:rPr lang="es-ES_tradnl" dirty="0" smtClean="0">
                <a:cs typeface="Arial" panose="020B0604020202020204" pitchFamily="34" charset="0"/>
              </a:rPr>
              <a:t>Se </a:t>
            </a:r>
            <a:r>
              <a:rPr lang="es-ES_tradnl" dirty="0">
                <a:cs typeface="Arial" panose="020B0604020202020204" pitchFamily="34" charset="0"/>
              </a:rPr>
              <a:t>puede adquirir sensores laser de presencia industriales, los cuales permiten tener una mayor sección de protección que la que actualmente se dispone.</a:t>
            </a:r>
            <a:endParaRPr lang="es-ES" dirty="0">
              <a:cs typeface="Arial" panose="020B0604020202020204" pitchFamily="34" charset="0"/>
            </a:endParaRPr>
          </a:p>
          <a:p>
            <a:pPr marL="342900" lvl="0" indent="-342900" algn="just">
              <a:lnSpc>
                <a:spcPct val="150000"/>
              </a:lnSpc>
              <a:buFont typeface="Arial" panose="020B0604020202020204" pitchFamily="34" charset="0"/>
              <a:buChar char="•"/>
            </a:pPr>
            <a:r>
              <a:rPr lang="es-ES_tradnl" dirty="0">
                <a:cs typeface="Arial" panose="020B0604020202020204" pitchFamily="34" charset="0"/>
              </a:rPr>
              <a:t>La cizalla está diseñada para cortar acero A36, pero existen materiales de resistencia menor que se pueden cortar en la misma, para ello al considerar que el manual fabricante de la cizalla indica que la capacidad de corte de esta es de 45 [Kg/m²], y al hacer uso de la ecuación 2.8, se logró establecer lo </a:t>
            </a:r>
            <a:r>
              <a:rPr lang="es-ES_tradnl" dirty="0" smtClean="0">
                <a:cs typeface="Arial" panose="020B0604020202020204" pitchFamily="34" charset="0"/>
              </a:rPr>
              <a:t>siguiente:</a:t>
            </a:r>
            <a:endParaRPr lang="es-ES" dirty="0">
              <a:cs typeface="Arial" panose="020B0604020202020204" pitchFamily="34" charset="0"/>
            </a:endParaRPr>
          </a:p>
        </p:txBody>
      </p:sp>
      <p:sp>
        <p:nvSpPr>
          <p:cNvPr id="4" name="Rectángulo 3"/>
          <p:cNvSpPr/>
          <p:nvPr/>
        </p:nvSpPr>
        <p:spPr>
          <a:xfrm>
            <a:off x="4443685" y="4477667"/>
            <a:ext cx="3826689" cy="369332"/>
          </a:xfrm>
          <a:prstGeom prst="rect">
            <a:avLst/>
          </a:prstGeom>
        </p:spPr>
        <p:txBody>
          <a:bodyPr wrap="none">
            <a:spAutoFit/>
          </a:bodyPr>
          <a:lstStyle/>
          <a:p>
            <a:r>
              <a:rPr lang="es-EC" b="1" dirty="0">
                <a:latin typeface="Arial" panose="020B0604020202020204" pitchFamily="34" charset="0"/>
                <a:ea typeface="Times New Roman" panose="02020603050405020304" pitchFamily="18" charset="0"/>
              </a:rPr>
              <a:t>Espesores de Materiales a Cortar</a:t>
            </a:r>
            <a:endParaRPr lang="es-ES" b="1" dirty="0"/>
          </a:p>
        </p:txBody>
      </p:sp>
      <p:sp>
        <p:nvSpPr>
          <p:cNvPr id="5" name="CuadroTexto 4"/>
          <p:cNvSpPr txBox="1"/>
          <p:nvPr/>
        </p:nvSpPr>
        <p:spPr>
          <a:xfrm>
            <a:off x="1353710" y="230350"/>
            <a:ext cx="8459030" cy="1200329"/>
          </a:xfrm>
          <a:prstGeom prst="rect">
            <a:avLst/>
          </a:prstGeom>
          <a:noFill/>
        </p:spPr>
        <p:txBody>
          <a:bodyPr wrap="square" rtlCol="0">
            <a:spAutoFit/>
          </a:bodyPr>
          <a:lstStyle/>
          <a:p>
            <a:r>
              <a:rPr lang="es-EC" sz="3600" b="1" dirty="0"/>
              <a:t>CAPÍTULO </a:t>
            </a:r>
            <a:r>
              <a:rPr lang="es-EC" sz="3600" b="1" dirty="0" smtClean="0"/>
              <a:t>8</a:t>
            </a:r>
          </a:p>
          <a:p>
            <a:r>
              <a:rPr lang="es-EC" sz="3600" b="1" dirty="0" smtClean="0">
                <a:latin typeface="Times New Roman" panose="02020603050405020304" pitchFamily="18" charset="0"/>
                <a:cs typeface="Times New Roman" panose="02020603050405020304" pitchFamily="18" charset="0"/>
              </a:rPr>
              <a:t>Recomendaciones</a:t>
            </a:r>
            <a:endParaRPr lang="es-EC" sz="3600" b="1" dirty="0">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2"/>
          <a:stretch>
            <a:fillRect/>
          </a:stretch>
        </p:blipFill>
        <p:spPr>
          <a:xfrm>
            <a:off x="5313713" y="4846999"/>
            <a:ext cx="5222176" cy="2053855"/>
          </a:xfrm>
          <a:prstGeom prst="rect">
            <a:avLst/>
          </a:prstGeom>
        </p:spPr>
      </p:pic>
    </p:spTree>
    <p:extLst>
      <p:ext uri="{BB962C8B-B14F-4D97-AF65-F5344CB8AC3E}">
        <p14:creationId xmlns:p14="http://schemas.microsoft.com/office/powerpoint/2010/main" val="311668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118819" y="3028140"/>
            <a:ext cx="7362661" cy="830997"/>
          </a:xfrm>
          <a:prstGeom prst="rect">
            <a:avLst/>
          </a:prstGeom>
          <a:noFill/>
        </p:spPr>
        <p:txBody>
          <a:bodyPr wrap="square" rtlCol="0">
            <a:spAutoFit/>
          </a:bodyPr>
          <a:lstStyle/>
          <a:p>
            <a:r>
              <a:rPr lang="es-EC" sz="4800" b="1" dirty="0" smtClean="0">
                <a:latin typeface="Times New Roman" panose="02020603050405020304" pitchFamily="18" charset="0"/>
                <a:cs typeface="Times New Roman" panose="02020603050405020304" pitchFamily="18" charset="0"/>
              </a:rPr>
              <a:t>…gracias por su atención</a:t>
            </a:r>
            <a:endParaRPr lang="es-EC"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6542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350831" y="2618706"/>
            <a:ext cx="6380021" cy="1200329"/>
          </a:xfrm>
          <a:prstGeom prst="rect">
            <a:avLst/>
          </a:prstGeom>
          <a:noFill/>
        </p:spPr>
        <p:txBody>
          <a:bodyPr wrap="square" rtlCol="0">
            <a:spAutoFit/>
          </a:bodyPr>
          <a:lstStyle/>
          <a:p>
            <a:r>
              <a:rPr lang="es-ES_tradnl" sz="7200" dirty="0" smtClean="0"/>
              <a:t>¿PREGUNTAS?</a:t>
            </a:r>
            <a:endParaRPr lang="es-EC"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20394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Objetivos específicos</a:t>
            </a:r>
          </a:p>
        </p:txBody>
      </p:sp>
      <p:sp>
        <p:nvSpPr>
          <p:cNvPr id="3" name="Rectangle 2"/>
          <p:cNvSpPr>
            <a:spLocks noChangeArrowheads="1"/>
          </p:cNvSpPr>
          <p:nvPr/>
        </p:nvSpPr>
        <p:spPr bwMode="auto">
          <a:xfrm>
            <a:off x="3760241" y="2073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ángulo 7"/>
          <p:cNvSpPr/>
          <p:nvPr/>
        </p:nvSpPr>
        <p:spPr>
          <a:xfrm>
            <a:off x="1479265" y="1125003"/>
            <a:ext cx="8216825" cy="1015663"/>
          </a:xfrm>
          <a:prstGeom prst="rect">
            <a:avLst/>
          </a:prstGeom>
        </p:spPr>
        <p:txBody>
          <a:bodyPr wrap="square">
            <a:spAutoFit/>
          </a:bodyPr>
          <a:lstStyle/>
          <a:p>
            <a:pPr marL="342900" indent="-342900" algn="just">
              <a:buFont typeface="Arial" panose="020B0604020202020204" pitchFamily="34" charset="0"/>
              <a:buChar char="•"/>
            </a:pPr>
            <a:r>
              <a:rPr lang="es-ES_tradnl" sz="2000" dirty="0"/>
              <a:t>Analizar e identificar las partes funcionales y no operables de la cizalla con la finalidad de repararlas para un correcto y óptimo funcionamiento de la misma</a:t>
            </a:r>
            <a:r>
              <a:rPr lang="es-EC" sz="2000" dirty="0" smtClean="0"/>
              <a:t>.</a:t>
            </a:r>
            <a:endParaRPr lang="es-EC" sz="2000" dirty="0">
              <a:latin typeface="Times New Roman" panose="02020603050405020304" pitchFamily="18" charset="0"/>
              <a:ea typeface="Calibri" panose="020F0502020204030204" pitchFamily="34" charset="0"/>
            </a:endParaRPr>
          </a:p>
        </p:txBody>
      </p:sp>
      <p:sp>
        <p:nvSpPr>
          <p:cNvPr id="9" name="Rectángulo 8"/>
          <p:cNvSpPr/>
          <p:nvPr/>
        </p:nvSpPr>
        <p:spPr>
          <a:xfrm>
            <a:off x="1479264" y="2543598"/>
            <a:ext cx="8216825" cy="1015663"/>
          </a:xfrm>
          <a:prstGeom prst="rect">
            <a:avLst/>
          </a:prstGeom>
        </p:spPr>
        <p:txBody>
          <a:bodyPr wrap="square">
            <a:spAutoFit/>
          </a:bodyPr>
          <a:lstStyle/>
          <a:p>
            <a:pPr marL="342900" indent="-342900" algn="just">
              <a:buFont typeface="Arial" panose="020B0604020202020204" pitchFamily="34" charset="0"/>
              <a:buChar char="•"/>
            </a:pPr>
            <a:r>
              <a:rPr lang="es-MX" sz="2000" dirty="0"/>
              <a:t>Seleccionar los dispositivos eléctricos, electrónicos, mecánicos, herramientas y de software de acuerdo a las necesidades que presenta el proyecto para  su construcción</a:t>
            </a:r>
            <a:r>
              <a:rPr lang="es-ES_tradnl" sz="2000" dirty="0" smtClean="0"/>
              <a:t>.</a:t>
            </a:r>
            <a:endParaRPr lang="es-EC" sz="2000" dirty="0">
              <a:latin typeface="Times New Roman" panose="02020603050405020304" pitchFamily="18" charset="0"/>
              <a:ea typeface="Calibri" panose="020F0502020204030204" pitchFamily="34" charset="0"/>
            </a:endParaRPr>
          </a:p>
        </p:txBody>
      </p:sp>
      <p:sp>
        <p:nvSpPr>
          <p:cNvPr id="10" name="Rectángulo 9"/>
          <p:cNvSpPr/>
          <p:nvPr/>
        </p:nvSpPr>
        <p:spPr>
          <a:xfrm>
            <a:off x="1479265" y="3985287"/>
            <a:ext cx="8216824" cy="1015663"/>
          </a:xfrm>
          <a:prstGeom prst="rect">
            <a:avLst/>
          </a:prstGeom>
        </p:spPr>
        <p:txBody>
          <a:bodyPr wrap="square">
            <a:spAutoFit/>
          </a:bodyPr>
          <a:lstStyle/>
          <a:p>
            <a:pPr marL="342900" indent="-342900" algn="just">
              <a:buFont typeface="Arial" panose="020B0604020202020204" pitchFamily="34" charset="0"/>
              <a:buChar char="•"/>
            </a:pPr>
            <a:r>
              <a:rPr lang="es-ES_tradnl" sz="2000" dirty="0"/>
              <a:t>Diseño de una  Interfaz Humano – Máquina amigable con el usuario además de permitir identificar los fallos del sistema con ventanas emergentes</a:t>
            </a:r>
            <a:endParaRPr lang="es-EC" sz="2000" dirty="0">
              <a:latin typeface="Times New Roman" panose="02020603050405020304" pitchFamily="18" charset="0"/>
              <a:ea typeface="Calibri" panose="020F0502020204030204" pitchFamily="34" charset="0"/>
            </a:endParaRPr>
          </a:p>
        </p:txBody>
      </p:sp>
      <p:sp>
        <p:nvSpPr>
          <p:cNvPr id="7" name="Rectángulo 6"/>
          <p:cNvSpPr/>
          <p:nvPr/>
        </p:nvSpPr>
        <p:spPr>
          <a:xfrm>
            <a:off x="1479265" y="5204919"/>
            <a:ext cx="8216824" cy="707886"/>
          </a:xfrm>
          <a:prstGeom prst="rect">
            <a:avLst/>
          </a:prstGeom>
        </p:spPr>
        <p:txBody>
          <a:bodyPr wrap="square">
            <a:spAutoFit/>
          </a:bodyPr>
          <a:lstStyle/>
          <a:p>
            <a:pPr marL="342900" indent="-342900" algn="just">
              <a:buFont typeface="Arial" panose="020B0604020202020204" pitchFamily="34" charset="0"/>
              <a:buChar char="•"/>
            </a:pPr>
            <a:r>
              <a:rPr lang="es-ES_tradnl" sz="2000" dirty="0"/>
              <a:t>Evaluar las modificaciones físicas que se deben realizar en la cizalla, con la finalidad de prevenir fallos mecánicos</a:t>
            </a:r>
            <a:endParaRPr lang="es-EC"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3864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Alcance</a:t>
            </a:r>
            <a:endParaRPr lang="es-EC" sz="3600" b="1" dirty="0">
              <a:latin typeface="Times New Roman" panose="02020603050405020304" pitchFamily="18" charset="0"/>
              <a:cs typeface="Times New Roman" panose="02020603050405020304" pitchFamily="18" charset="0"/>
            </a:endParaRPr>
          </a:p>
        </p:txBody>
      </p:sp>
      <p:sp>
        <p:nvSpPr>
          <p:cNvPr id="44" name="Rectángulo 43"/>
          <p:cNvSpPr/>
          <p:nvPr/>
        </p:nvSpPr>
        <p:spPr>
          <a:xfrm>
            <a:off x="1601694" y="1267504"/>
            <a:ext cx="9766097" cy="5324535"/>
          </a:xfrm>
          <a:prstGeom prst="rect">
            <a:avLst/>
          </a:prstGeom>
        </p:spPr>
        <p:txBody>
          <a:bodyPr wrap="square">
            <a:spAutoFit/>
          </a:bodyPr>
          <a:lstStyle/>
          <a:p>
            <a:pPr marL="342900" indent="-342900" algn="just">
              <a:buFont typeface="Arial" panose="020B0604020202020204" pitchFamily="34" charset="0"/>
              <a:buChar char="•"/>
            </a:pPr>
            <a:r>
              <a:rPr lang="es-EC" sz="2000" dirty="0" smtClean="0"/>
              <a:t>Implementación </a:t>
            </a:r>
            <a:r>
              <a:rPr lang="es-EC" sz="2000" dirty="0"/>
              <a:t>de </a:t>
            </a:r>
            <a:r>
              <a:rPr lang="es-EC" sz="2000" dirty="0" smtClean="0"/>
              <a:t>Interfaz </a:t>
            </a:r>
            <a:r>
              <a:rPr lang="es-EC" sz="2000" dirty="0"/>
              <a:t>Humano – Máquina (HMI</a:t>
            </a:r>
            <a:r>
              <a:rPr lang="es-EC" sz="2000" dirty="0" smtClean="0"/>
              <a:t>) a través de un Touch – panel, con las siguientes funcionalidades: </a:t>
            </a:r>
          </a:p>
          <a:p>
            <a:pPr algn="just"/>
            <a:endParaRPr lang="es-EC" sz="2000" dirty="0" smtClean="0"/>
          </a:p>
          <a:p>
            <a:pPr marL="800100" lvl="1" indent="-342900" algn="just">
              <a:buFont typeface="Arial" panose="020B0604020202020204" pitchFamily="34" charset="0"/>
              <a:buChar char="•"/>
            </a:pPr>
            <a:r>
              <a:rPr lang="es-EC" sz="2000" dirty="0" smtClean="0">
                <a:latin typeface="Times New Roman" panose="02020603050405020304" pitchFamily="18" charset="0"/>
                <a:ea typeface="Calibri" panose="020F0502020204030204" pitchFamily="34" charset="0"/>
              </a:rPr>
              <a:t>Niveles de Usuario.</a:t>
            </a:r>
          </a:p>
          <a:p>
            <a:pPr marL="1257300" lvl="2" indent="-342900" algn="just">
              <a:buFont typeface="Arial" panose="020B0604020202020204" pitchFamily="34" charset="0"/>
              <a:buChar char="•"/>
            </a:pPr>
            <a:r>
              <a:rPr lang="es-EC" sz="2000" dirty="0" smtClean="0">
                <a:latin typeface="Times New Roman" panose="02020603050405020304" pitchFamily="18" charset="0"/>
                <a:ea typeface="Calibri" panose="020F0502020204030204" pitchFamily="34" charset="0"/>
              </a:rPr>
              <a:t>Profesor.</a:t>
            </a:r>
          </a:p>
          <a:p>
            <a:pPr marL="1257300" lvl="2" indent="-342900" algn="just">
              <a:buFont typeface="Arial" panose="020B0604020202020204" pitchFamily="34" charset="0"/>
              <a:buChar char="•"/>
            </a:pPr>
            <a:r>
              <a:rPr lang="es-EC" sz="2000" dirty="0" smtClean="0">
                <a:latin typeface="Times New Roman" panose="02020603050405020304" pitchFamily="18" charset="0"/>
                <a:ea typeface="Calibri" panose="020F0502020204030204" pitchFamily="34" charset="0"/>
              </a:rPr>
              <a:t>Estudiante.</a:t>
            </a:r>
          </a:p>
          <a:p>
            <a:pPr lvl="2" algn="just"/>
            <a:endParaRPr lang="es-EC" sz="2000" dirty="0" smtClean="0">
              <a:latin typeface="Times New Roman" panose="02020603050405020304" pitchFamily="18" charset="0"/>
              <a:ea typeface="Calibri" panose="020F0502020204030204" pitchFamily="34" charset="0"/>
            </a:endParaRPr>
          </a:p>
          <a:p>
            <a:pPr marL="800100" lvl="1" indent="-342900" algn="just">
              <a:buFont typeface="Arial" panose="020B0604020202020204" pitchFamily="34" charset="0"/>
              <a:buChar char="•"/>
            </a:pPr>
            <a:r>
              <a:rPr lang="es-EC" sz="2000" dirty="0" smtClean="0">
                <a:latin typeface="Times New Roman" panose="02020603050405020304" pitchFamily="18" charset="0"/>
                <a:ea typeface="Calibri" panose="020F0502020204030204" pitchFamily="34" charset="0"/>
              </a:rPr>
              <a:t>Seguridad.</a:t>
            </a:r>
          </a:p>
          <a:p>
            <a:pPr marL="1257300" lvl="2" indent="-342900" algn="just">
              <a:buFont typeface="Arial" panose="020B0604020202020204" pitchFamily="34" charset="0"/>
              <a:buChar char="•"/>
            </a:pPr>
            <a:r>
              <a:rPr lang="es-EC" sz="2000" dirty="0" smtClean="0">
                <a:latin typeface="Times New Roman" panose="02020603050405020304" pitchFamily="18" charset="0"/>
                <a:ea typeface="Calibri" panose="020F0502020204030204" pitchFamily="34" charset="0"/>
              </a:rPr>
              <a:t>Cuidado de la integridad del operario.</a:t>
            </a:r>
          </a:p>
          <a:p>
            <a:pPr lvl="2" algn="just"/>
            <a:endParaRPr lang="es-EC" sz="2000" dirty="0" smtClean="0">
              <a:latin typeface="Times New Roman" panose="02020603050405020304" pitchFamily="18" charset="0"/>
              <a:ea typeface="Calibri" panose="020F0502020204030204" pitchFamily="34" charset="0"/>
            </a:endParaRPr>
          </a:p>
          <a:p>
            <a:pPr marL="800100" lvl="1" indent="-342900" algn="just">
              <a:buFont typeface="Arial" panose="020B0604020202020204" pitchFamily="34" charset="0"/>
              <a:buChar char="•"/>
            </a:pPr>
            <a:r>
              <a:rPr lang="es-EC" sz="2000" dirty="0" smtClean="0">
                <a:latin typeface="Times New Roman" panose="02020603050405020304" pitchFamily="18" charset="0"/>
                <a:ea typeface="Calibri" panose="020F0502020204030204" pitchFamily="34" charset="0"/>
              </a:rPr>
              <a:t>Encendido de Accesorios.</a:t>
            </a:r>
          </a:p>
          <a:p>
            <a:pPr marL="1257300" lvl="2" indent="-342900" algn="just">
              <a:buFont typeface="Arial" panose="020B0604020202020204" pitchFamily="34" charset="0"/>
              <a:buChar char="•"/>
            </a:pPr>
            <a:r>
              <a:rPr lang="es-EC" sz="2000" dirty="0" smtClean="0">
                <a:latin typeface="Times New Roman" panose="02020603050405020304" pitchFamily="18" charset="0"/>
                <a:ea typeface="Calibri" panose="020F0502020204030204" pitchFamily="34" charset="0"/>
              </a:rPr>
              <a:t>Lámparas. </a:t>
            </a:r>
          </a:p>
          <a:p>
            <a:pPr lvl="2" algn="just"/>
            <a:endParaRPr lang="es-EC" sz="2000" dirty="0" smtClean="0">
              <a:latin typeface="Times New Roman" panose="02020603050405020304" pitchFamily="18" charset="0"/>
              <a:ea typeface="Calibri" panose="020F0502020204030204" pitchFamily="34" charset="0"/>
            </a:endParaRPr>
          </a:p>
          <a:p>
            <a:pPr marL="800100" lvl="1" indent="-342900" algn="just">
              <a:buFont typeface="Arial" panose="020B0604020202020204" pitchFamily="34" charset="0"/>
              <a:buChar char="•"/>
            </a:pPr>
            <a:r>
              <a:rPr lang="es-EC" sz="2000" dirty="0" smtClean="0">
                <a:latin typeface="Times New Roman" panose="02020603050405020304" pitchFamily="18" charset="0"/>
                <a:ea typeface="Calibri" panose="020F0502020204030204" pitchFamily="34" charset="0"/>
              </a:rPr>
              <a:t>Visualización de accionamientos de la cizalla.</a:t>
            </a:r>
          </a:p>
          <a:p>
            <a:pPr marL="1257300" lvl="2" indent="-342900" algn="just">
              <a:buFont typeface="Arial" panose="020B0604020202020204" pitchFamily="34" charset="0"/>
              <a:buChar char="•"/>
            </a:pPr>
            <a:r>
              <a:rPr lang="es-EC" sz="2000" dirty="0" smtClean="0">
                <a:latin typeface="Times New Roman" panose="02020603050405020304" pitchFamily="18" charset="0"/>
                <a:ea typeface="Calibri" panose="020F0502020204030204" pitchFamily="34" charset="0"/>
              </a:rPr>
              <a:t>Máximo espesor a cortar de tol.</a:t>
            </a:r>
          </a:p>
          <a:p>
            <a:pPr marL="1257300" lvl="2" indent="-342900" algn="just">
              <a:buFont typeface="Arial" panose="020B0604020202020204" pitchFamily="34" charset="0"/>
              <a:buChar char="•"/>
            </a:pPr>
            <a:r>
              <a:rPr lang="es-EC" sz="2000" dirty="0" smtClean="0">
                <a:latin typeface="Times New Roman" panose="02020603050405020304" pitchFamily="18" charset="0"/>
                <a:ea typeface="Calibri" panose="020F0502020204030204" pitchFamily="34" charset="0"/>
              </a:rPr>
              <a:t>Longitud a cortar de tol.</a:t>
            </a:r>
          </a:p>
          <a:p>
            <a:pPr marL="1257300" lvl="2" indent="-342900" algn="just">
              <a:buFont typeface="Arial" panose="020B0604020202020204" pitchFamily="34" charset="0"/>
              <a:buChar char="•"/>
            </a:pPr>
            <a:endParaRPr lang="es-EC"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472607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Marco Teórico</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186270" y="1823012"/>
            <a:ext cx="3372082" cy="4124206"/>
          </a:xfrm>
          <a:prstGeom prst="rect">
            <a:avLst/>
          </a:prstGeom>
        </p:spPr>
        <p:txBody>
          <a:bodyPr wrap="square">
            <a:spAutoFit/>
          </a:bodyPr>
          <a:lstStyle/>
          <a:p>
            <a:pPr algn="ctr"/>
            <a:r>
              <a:rPr lang="es-EC" sz="2800" b="1" dirty="0" smtClean="0">
                <a:latin typeface="Times New Roman" panose="02020603050405020304" pitchFamily="18" charset="0"/>
                <a:ea typeface="Calibri" panose="020F0502020204030204" pitchFamily="34" charset="0"/>
              </a:rPr>
              <a:t>Cizalla </a:t>
            </a:r>
            <a:r>
              <a:rPr lang="es-EC" sz="2800" b="1" dirty="0">
                <a:latin typeface="Times New Roman" panose="02020603050405020304" pitchFamily="18" charset="0"/>
                <a:ea typeface="Calibri" panose="020F0502020204030204" pitchFamily="34" charset="0"/>
              </a:rPr>
              <a:t>Mecánica.</a:t>
            </a:r>
          </a:p>
          <a:p>
            <a:pPr algn="just"/>
            <a:endParaRPr lang="es-EC" dirty="0">
              <a:latin typeface="Times New Roman" panose="02020603050405020304" pitchFamily="18" charset="0"/>
              <a:ea typeface="Calibri" panose="020F0502020204030204" pitchFamily="34" charset="0"/>
            </a:endParaRPr>
          </a:p>
          <a:p>
            <a:pPr algn="just"/>
            <a:r>
              <a:rPr lang="es-ES" sz="2400" dirty="0" smtClean="0">
                <a:latin typeface="Times New Roman" panose="02020603050405020304" pitchFamily="18" charset="0"/>
                <a:ea typeface="Calibri" panose="020F0502020204030204" pitchFamily="34" charset="0"/>
              </a:rPr>
              <a:t>Son </a:t>
            </a:r>
            <a:r>
              <a:rPr lang="es-ES" sz="2400" dirty="0">
                <a:latin typeface="Times New Roman" panose="02020603050405020304" pitchFamily="18" charset="0"/>
                <a:ea typeface="Calibri" panose="020F0502020204030204" pitchFamily="34" charset="0"/>
              </a:rPr>
              <a:t>aquellas máquinas – herramientas usadas para cortar en frío planchas de metal, se emplea para ello el cizallado que es la operación de corte de metal que utiliza dos cuchillas una fija y una móvil</a:t>
            </a:r>
            <a:r>
              <a:rPr lang="es-ES" sz="2400" dirty="0" smtClean="0">
                <a:latin typeface="Times New Roman" panose="02020603050405020304" pitchFamily="18" charset="0"/>
                <a:ea typeface="Calibri" panose="020F0502020204030204" pitchFamily="34" charset="0"/>
              </a:rPr>
              <a:t>.</a:t>
            </a:r>
            <a:endParaRPr lang="es-EC" sz="2400" dirty="0">
              <a:latin typeface="Times New Roman" panose="02020603050405020304" pitchFamily="18" charset="0"/>
              <a:ea typeface="Calibri" panose="020F0502020204030204" pitchFamily="34" charset="0"/>
            </a:endParaRPr>
          </a:p>
        </p:txBody>
      </p:sp>
      <p:pic>
        <p:nvPicPr>
          <p:cNvPr id="5" name="Imagen 4" descr="C:\Users\GIOANRIGUT\Desktop\TESIS\Imagenes\Imagenes\Isometria.JPG"/>
          <p:cNvPicPr/>
          <p:nvPr/>
        </p:nvPicPr>
        <p:blipFill rotWithShape="1">
          <a:blip r:embed="rId2">
            <a:extLst>
              <a:ext uri="{28A0092B-C50C-407E-A947-70E740481C1C}">
                <a14:useLocalDpi xmlns:a14="http://schemas.microsoft.com/office/drawing/2010/main" val="0"/>
              </a:ext>
            </a:extLst>
          </a:blip>
          <a:srcRect l="39150" t="17660" r="25503" b="11720"/>
          <a:stretch/>
        </p:blipFill>
        <p:spPr bwMode="auto">
          <a:xfrm>
            <a:off x="5564039" y="1250831"/>
            <a:ext cx="5943600" cy="50378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78606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 PERSONALIZ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Espe" id="{38EBE01F-D7E9-49D5-9962-907432CB5738}" vid="{47B729A8-9B1C-476D-B33A-EC93818AF0E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3581</TotalTime>
  <Words>3388</Words>
  <Application>Microsoft Office PowerPoint</Application>
  <PresentationFormat>Panorámica</PresentationFormat>
  <Paragraphs>662</Paragraphs>
  <Slides>69</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69</vt:i4>
      </vt:variant>
    </vt:vector>
  </HeadingPairs>
  <TitlesOfParts>
    <vt:vector size="75" baseType="lpstr">
      <vt:lpstr>Arial</vt:lpstr>
      <vt:lpstr>Calibri</vt:lpstr>
      <vt:lpstr>Cambria Math</vt:lpstr>
      <vt:lpstr>Symbol</vt:lpstr>
      <vt:lpstr>Times New Roman</vt:lpstr>
      <vt:lpstr>TemaEspe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Alternativas de Diseño y Materialización Preliminar.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Giotto Rivera</dc:creator>
  <cp:lastModifiedBy>GIOANRIGUT</cp:lastModifiedBy>
  <cp:revision>352</cp:revision>
  <dcterms:created xsi:type="dcterms:W3CDTF">2014-08-19T19:39:53Z</dcterms:created>
  <dcterms:modified xsi:type="dcterms:W3CDTF">2015-10-20T11:56:45Z</dcterms:modified>
</cp:coreProperties>
</file>