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744" r:id="rId1"/>
  </p:sldMasterIdLst>
  <p:notesMasterIdLst>
    <p:notesMasterId r:id="rId29"/>
  </p:notesMasterIdLst>
  <p:sldIdLst>
    <p:sldId id="294" r:id="rId2"/>
    <p:sldId id="264" r:id="rId3"/>
    <p:sldId id="259" r:id="rId4"/>
    <p:sldId id="277" r:id="rId5"/>
    <p:sldId id="284" r:id="rId6"/>
    <p:sldId id="295" r:id="rId7"/>
    <p:sldId id="298" r:id="rId8"/>
    <p:sldId id="299" r:id="rId9"/>
    <p:sldId id="300" r:id="rId10"/>
    <p:sldId id="286" r:id="rId11"/>
    <p:sldId id="287" r:id="rId12"/>
    <p:sldId id="288" r:id="rId13"/>
    <p:sldId id="289" r:id="rId14"/>
    <p:sldId id="290" r:id="rId15"/>
    <p:sldId id="292" r:id="rId16"/>
    <p:sldId id="270" r:id="rId17"/>
    <p:sldId id="271" r:id="rId18"/>
    <p:sldId id="272" r:id="rId19"/>
    <p:sldId id="296" r:id="rId20"/>
    <p:sldId id="297" r:id="rId21"/>
    <p:sldId id="274" r:id="rId22"/>
    <p:sldId id="276" r:id="rId23"/>
    <p:sldId id="279" r:id="rId24"/>
    <p:sldId id="280" r:id="rId25"/>
    <p:sldId id="281" r:id="rId26"/>
    <p:sldId id="282" r:id="rId27"/>
    <p:sldId id="293" r:id="rId28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60066"/>
    <a:srgbClr val="003300"/>
    <a:srgbClr val="009900"/>
    <a:srgbClr val="333300"/>
    <a:srgbClr val="FF66CC"/>
    <a:srgbClr val="6600CC"/>
    <a:srgbClr val="FF99FF"/>
    <a:srgbClr val="99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754" autoAdjust="0"/>
    <p:restoredTop sz="94660"/>
  </p:normalViewPr>
  <p:slideViewPr>
    <p:cSldViewPr>
      <p:cViewPr varScale="1">
        <p:scale>
          <a:sx n="68" d="100"/>
          <a:sy n="68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ba\Desktop\TECNOCAR\CARTERA%20TECNOCAR%20al%2013%20de%20mayo%202014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C"/>
  <c:chart>
    <c:title>
      <c:tx>
        <c:rich>
          <a:bodyPr/>
          <a:lstStyle/>
          <a:p>
            <a:pPr>
              <a:defRPr lang="es-ES"/>
            </a:pPr>
            <a:r>
              <a:rPr lang="es-ES"/>
              <a:t>EVOLUCION CARTERA EN</a:t>
            </a:r>
            <a:r>
              <a:rPr lang="es-ES" baseline="0"/>
              <a:t> MORA</a:t>
            </a:r>
            <a:endParaRPr lang="es-ES"/>
          </a:p>
        </c:rich>
      </c:tx>
      <c:layout/>
    </c:title>
    <c:plotArea>
      <c:layout>
        <c:manualLayout>
          <c:layoutTarget val="inner"/>
          <c:xMode val="edge"/>
          <c:yMode val="edge"/>
          <c:x val="0.13289551547062614"/>
          <c:y val="8.5356976749436791E-2"/>
          <c:w val="0.84498758493092585"/>
          <c:h val="0.68681143517703258"/>
        </c:manualLayout>
      </c:layout>
      <c:barChart>
        <c:barDir val="col"/>
        <c:grouping val="stacked"/>
        <c:ser>
          <c:idx val="0"/>
          <c:order val="0"/>
          <c:tx>
            <c:strRef>
              <c:f>'RESUMEN GENERAL'!$W$46</c:f>
              <c:strCache>
                <c:ptCount val="1"/>
                <c:pt idx="0">
                  <c:v>Cartera A</c:v>
                </c:pt>
              </c:strCache>
            </c:strRef>
          </c:tx>
          <c:dLbls>
            <c:dLbl>
              <c:idx val="0"/>
              <c:layout>
                <c:manualLayout>
                  <c:x val="9.7314358233169737E-2"/>
                  <c:y val="-0.17586559317008121"/>
                </c:manualLayout>
              </c:layout>
              <c:showVal val="1"/>
            </c:dLbl>
            <c:dLbl>
              <c:idx val="1"/>
              <c:delete val="1"/>
            </c:dLbl>
            <c:dLbl>
              <c:idx val="2"/>
              <c:layout>
                <c:manualLayout>
                  <c:x val="0.10173773815285923"/>
                  <c:y val="-0.16630768049779435"/>
                </c:manualLayout>
              </c:layout>
              <c:showVal val="1"/>
            </c:dLbl>
            <c:dLbl>
              <c:idx val="3"/>
              <c:delete val="1"/>
            </c:dLbl>
            <c:dLbl>
              <c:idx val="4"/>
              <c:layout>
                <c:manualLayout>
                  <c:x val="0.10616111807254877"/>
                  <c:y val="-0.14336869008430539"/>
                </c:manualLayout>
              </c:layout>
              <c:showVal val="1"/>
            </c:dLbl>
            <c:dLbl>
              <c:idx val="5"/>
              <c:delete val="1"/>
            </c:dLbl>
            <c:dLbl>
              <c:idx val="6"/>
              <c:layout>
                <c:manualLayout>
                  <c:x val="0.11058438189302791"/>
                  <c:y val="-0.13381077741201827"/>
                </c:manualLayout>
              </c:layout>
              <c:showVal val="1"/>
            </c:dLbl>
            <c:dLbl>
              <c:idx val="7"/>
              <c:delete val="1"/>
            </c:dLbl>
            <c:txPr>
              <a:bodyPr/>
              <a:lstStyle/>
              <a:p>
                <a:pPr>
                  <a:defRPr lang="es-EC"/>
                </a:pPr>
                <a:endParaRPr lang="es-EC"/>
              </a:p>
            </c:txPr>
            <c:showVal val="1"/>
          </c:dLbls>
          <c:cat>
            <c:numRef>
              <c:f>'RESUMEN GENERAL'!$X$44:$AE$44</c:f>
              <c:numCache>
                <c:formatCode>General</c:formatCode>
                <c:ptCount val="8"/>
                <c:pt idx="0" formatCode="0">
                  <c:v>2011</c:v>
                </c:pt>
                <c:pt idx="2" formatCode="0">
                  <c:v>2012</c:v>
                </c:pt>
                <c:pt idx="4" formatCode="0">
                  <c:v>2013</c:v>
                </c:pt>
                <c:pt idx="6" formatCode="0">
                  <c:v>2014</c:v>
                </c:pt>
              </c:numCache>
            </c:numRef>
          </c:cat>
          <c:val>
            <c:numRef>
              <c:f>'RESUMEN GENERAL'!$X$46:$AE$46</c:f>
              <c:numCache>
                <c:formatCode>#,##0\ _€</c:formatCode>
                <c:ptCount val="8"/>
                <c:pt idx="0" formatCode="0%">
                  <c:v>0.56999999999999995</c:v>
                </c:pt>
                <c:pt idx="1">
                  <c:v>419563.1375999999</c:v>
                </c:pt>
                <c:pt idx="2" formatCode="0%">
                  <c:v>0.52</c:v>
                </c:pt>
                <c:pt idx="3">
                  <c:v>380981.30719999986</c:v>
                </c:pt>
                <c:pt idx="4" formatCode="0%">
                  <c:v>0.54</c:v>
                </c:pt>
                <c:pt idx="5">
                  <c:v>338324.58</c:v>
                </c:pt>
                <c:pt idx="6" formatCode="0%">
                  <c:v>0.47000000000000008</c:v>
                </c:pt>
                <c:pt idx="7">
                  <c:v>290400.77999999997</c:v>
                </c:pt>
              </c:numCache>
            </c:numRef>
          </c:val>
        </c:ser>
        <c:ser>
          <c:idx val="1"/>
          <c:order val="1"/>
          <c:tx>
            <c:strRef>
              <c:f>'RESUMEN GENERAL'!$W$47</c:f>
              <c:strCache>
                <c:ptCount val="1"/>
                <c:pt idx="0">
                  <c:v>Cartera B</c:v>
                </c:pt>
              </c:strCache>
            </c:strRef>
          </c:tx>
          <c:dLbls>
            <c:dLbl>
              <c:idx val="0"/>
              <c:layout>
                <c:manualLayout>
                  <c:x val="0.10616111807254872"/>
                  <c:y val="-0.39187441956376817"/>
                </c:manualLayout>
              </c:layout>
              <c:showVal val="1"/>
            </c:dLbl>
            <c:dLbl>
              <c:idx val="1"/>
              <c:delete val="1"/>
            </c:dLbl>
            <c:dLbl>
              <c:idx val="2"/>
              <c:layout>
                <c:manualLayout>
                  <c:x val="0.10616111807254877"/>
                  <c:y val="-0.34790802127124798"/>
                </c:manualLayout>
              </c:layout>
              <c:showVal val="1"/>
            </c:dLbl>
            <c:dLbl>
              <c:idx val="3"/>
              <c:delete val="1"/>
            </c:dLbl>
            <c:dLbl>
              <c:idx val="4"/>
              <c:layout>
                <c:manualLayout>
                  <c:x val="0.10173773815285923"/>
                  <c:y val="-0.30585320551318468"/>
                </c:manualLayout>
              </c:layout>
              <c:showVal val="1"/>
            </c:dLbl>
            <c:dLbl>
              <c:idx val="5"/>
              <c:delete val="1"/>
            </c:dLbl>
            <c:dLbl>
              <c:idx val="6"/>
              <c:layout>
                <c:manualLayout>
                  <c:x val="0.10321219812608899"/>
                  <c:y val="-0.29438371030644062"/>
                </c:manualLayout>
              </c:layout>
              <c:showVal val="1"/>
            </c:dLbl>
            <c:dLbl>
              <c:idx val="7"/>
              <c:delete val="1"/>
            </c:dLbl>
            <c:txPr>
              <a:bodyPr/>
              <a:lstStyle/>
              <a:p>
                <a:pPr>
                  <a:defRPr lang="es-EC"/>
                </a:pPr>
                <a:endParaRPr lang="es-EC"/>
              </a:p>
            </c:txPr>
            <c:showVal val="1"/>
          </c:dLbls>
          <c:cat>
            <c:numRef>
              <c:f>'RESUMEN GENERAL'!$X$44:$AE$44</c:f>
              <c:numCache>
                <c:formatCode>General</c:formatCode>
                <c:ptCount val="8"/>
                <c:pt idx="0" formatCode="0">
                  <c:v>2011</c:v>
                </c:pt>
                <c:pt idx="2" formatCode="0">
                  <c:v>2012</c:v>
                </c:pt>
                <c:pt idx="4" formatCode="0">
                  <c:v>2013</c:v>
                </c:pt>
                <c:pt idx="6" formatCode="0">
                  <c:v>2014</c:v>
                </c:pt>
              </c:numCache>
            </c:numRef>
          </c:cat>
          <c:val>
            <c:numRef>
              <c:f>'RESUMEN GENERAL'!$X$47:$AE$47</c:f>
              <c:numCache>
                <c:formatCode>#,##0\ _€</c:formatCode>
                <c:ptCount val="8"/>
                <c:pt idx="0" formatCode="0%">
                  <c:v>0.11000000000000008</c:v>
                </c:pt>
                <c:pt idx="1">
                  <c:v>80968.324800000002</c:v>
                </c:pt>
                <c:pt idx="2" formatCode="0%">
                  <c:v>7.0000000000000034E-2</c:v>
                </c:pt>
                <c:pt idx="3">
                  <c:v>51285.945200000002</c:v>
                </c:pt>
                <c:pt idx="4" formatCode="0%">
                  <c:v>8.0000000000000099E-2</c:v>
                </c:pt>
                <c:pt idx="5">
                  <c:v>50122.16</c:v>
                </c:pt>
                <c:pt idx="6" formatCode="0%">
                  <c:v>0.17</c:v>
                </c:pt>
                <c:pt idx="7">
                  <c:v>105038.58</c:v>
                </c:pt>
              </c:numCache>
            </c:numRef>
          </c:val>
        </c:ser>
        <c:ser>
          <c:idx val="2"/>
          <c:order val="2"/>
          <c:tx>
            <c:strRef>
              <c:f>'RESUMEN GENERAL'!$W$48</c:f>
              <c:strCache>
                <c:ptCount val="1"/>
                <c:pt idx="0">
                  <c:v>Cartera C</c:v>
                </c:pt>
              </c:strCache>
            </c:strRef>
          </c:tx>
          <c:dLbls>
            <c:dLbl>
              <c:idx val="0"/>
              <c:layout>
                <c:manualLayout>
                  <c:x val="0.11058449799223832"/>
                  <c:y val="-0.44539873052857526"/>
                </c:manualLayout>
              </c:layout>
              <c:showVal val="1"/>
            </c:dLbl>
            <c:dLbl>
              <c:idx val="1"/>
              <c:delete val="1"/>
            </c:dLbl>
            <c:dLbl>
              <c:idx val="2"/>
              <c:layout>
                <c:manualLayout>
                  <c:x val="0.11058449799223832"/>
                  <c:y val="-0.4129018274427993"/>
                </c:manualLayout>
              </c:layout>
              <c:showVal val="1"/>
            </c:dLbl>
            <c:dLbl>
              <c:idx val="3"/>
              <c:delete val="1"/>
            </c:dLbl>
            <c:dLbl>
              <c:idx val="4"/>
              <c:layout>
                <c:manualLayout>
                  <c:x val="0.10763557804577865"/>
                  <c:y val="-0.36893542915027916"/>
                </c:manualLayout>
              </c:layout>
              <c:showVal val="1"/>
            </c:dLbl>
            <c:dLbl>
              <c:idx val="5"/>
              <c:delete val="1"/>
            </c:dLbl>
            <c:dLbl>
              <c:idx val="6"/>
              <c:layout>
                <c:manualLayout>
                  <c:x val="0.1105844979922382"/>
                  <c:y val="-0.35937751647799215"/>
                </c:manualLayout>
              </c:layout>
              <c:showVal val="1"/>
            </c:dLbl>
            <c:dLbl>
              <c:idx val="7"/>
              <c:delete val="1"/>
            </c:dLbl>
            <c:txPr>
              <a:bodyPr/>
              <a:lstStyle/>
              <a:p>
                <a:pPr>
                  <a:defRPr lang="es-EC"/>
                </a:pPr>
                <a:endParaRPr lang="es-EC"/>
              </a:p>
            </c:txPr>
            <c:showVal val="1"/>
          </c:dLbls>
          <c:cat>
            <c:numRef>
              <c:f>'RESUMEN GENERAL'!$X$44:$AE$44</c:f>
              <c:numCache>
                <c:formatCode>General</c:formatCode>
                <c:ptCount val="8"/>
                <c:pt idx="0" formatCode="0">
                  <c:v>2011</c:v>
                </c:pt>
                <c:pt idx="2" formatCode="0">
                  <c:v>2012</c:v>
                </c:pt>
                <c:pt idx="4" formatCode="0">
                  <c:v>2013</c:v>
                </c:pt>
                <c:pt idx="6" formatCode="0">
                  <c:v>2014</c:v>
                </c:pt>
              </c:numCache>
            </c:numRef>
          </c:cat>
          <c:val>
            <c:numRef>
              <c:f>'RESUMEN GENERAL'!$X$48:$AE$48</c:f>
              <c:numCache>
                <c:formatCode>#,##0\ _€</c:formatCode>
                <c:ptCount val="8"/>
                <c:pt idx="0" formatCode="0%">
                  <c:v>5.0000000000000051E-2</c:v>
                </c:pt>
                <c:pt idx="1">
                  <c:v>36803.784</c:v>
                </c:pt>
                <c:pt idx="2" formatCode="0%">
                  <c:v>0.13</c:v>
                </c:pt>
                <c:pt idx="3">
                  <c:v>95245.326799999995</c:v>
                </c:pt>
                <c:pt idx="4" formatCode="0%">
                  <c:v>0.18000000000000016</c:v>
                </c:pt>
                <c:pt idx="5">
                  <c:v>112774.86</c:v>
                </c:pt>
                <c:pt idx="6" formatCode="0%">
                  <c:v>0.1</c:v>
                </c:pt>
                <c:pt idx="7">
                  <c:v>61787.4</c:v>
                </c:pt>
              </c:numCache>
            </c:numRef>
          </c:val>
        </c:ser>
        <c:ser>
          <c:idx val="3"/>
          <c:order val="3"/>
          <c:tx>
            <c:strRef>
              <c:f>'RESUMEN GENERAL'!$W$49</c:f>
              <c:strCache>
                <c:ptCount val="1"/>
                <c:pt idx="0">
                  <c:v>Cartera D</c:v>
                </c:pt>
              </c:strCache>
            </c:strRef>
          </c:tx>
          <c:dLbls>
            <c:dLbl>
              <c:idx val="0"/>
              <c:layout>
                <c:manualLayout>
                  <c:x val="0.10616111807254872"/>
                  <c:y val="-0.51039253670012652"/>
                </c:manualLayout>
              </c:layout>
              <c:showVal val="1"/>
            </c:dLbl>
            <c:dLbl>
              <c:idx val="1"/>
              <c:delete val="1"/>
            </c:dLbl>
            <c:dLbl>
              <c:idx val="2"/>
              <c:layout>
                <c:manualLayout>
                  <c:x val="9.7314358233169765E-2"/>
                  <c:y val="-0.46642613840760677"/>
                </c:manualLayout>
              </c:layout>
              <c:showVal val="1"/>
            </c:dLbl>
            <c:dLbl>
              <c:idx val="3"/>
              <c:delete val="1"/>
            </c:dLbl>
            <c:dLbl>
              <c:idx val="4"/>
              <c:layout>
                <c:manualLayout>
                  <c:x val="0.10616111807254877"/>
                  <c:y val="-0.44539873052857532"/>
                </c:manualLayout>
              </c:layout>
              <c:showVal val="1"/>
            </c:dLbl>
            <c:dLbl>
              <c:idx val="5"/>
              <c:delete val="1"/>
            </c:dLbl>
            <c:dLbl>
              <c:idx val="6"/>
              <c:layout>
                <c:manualLayout>
                  <c:x val="0.10616111807254892"/>
                  <c:y val="-0.40143233223605485"/>
                </c:manualLayout>
              </c:layout>
              <c:showVal val="1"/>
            </c:dLbl>
            <c:dLbl>
              <c:idx val="7"/>
              <c:delete val="1"/>
            </c:dLbl>
            <c:txPr>
              <a:bodyPr/>
              <a:lstStyle/>
              <a:p>
                <a:pPr>
                  <a:defRPr lang="es-EC"/>
                </a:pPr>
                <a:endParaRPr lang="es-EC"/>
              </a:p>
            </c:txPr>
            <c:showVal val="1"/>
          </c:dLbls>
          <c:cat>
            <c:numRef>
              <c:f>'RESUMEN GENERAL'!$X$44:$AE$44</c:f>
              <c:numCache>
                <c:formatCode>General</c:formatCode>
                <c:ptCount val="8"/>
                <c:pt idx="0" formatCode="0">
                  <c:v>2011</c:v>
                </c:pt>
                <c:pt idx="2" formatCode="0">
                  <c:v>2012</c:v>
                </c:pt>
                <c:pt idx="4" formatCode="0">
                  <c:v>2013</c:v>
                </c:pt>
                <c:pt idx="6" formatCode="0">
                  <c:v>2014</c:v>
                </c:pt>
              </c:numCache>
            </c:numRef>
          </c:cat>
          <c:val>
            <c:numRef>
              <c:f>'RESUMEN GENERAL'!$X$49:$AE$49</c:f>
              <c:numCache>
                <c:formatCode>#,##0\ _€</c:formatCode>
                <c:ptCount val="8"/>
                <c:pt idx="0" formatCode="0%">
                  <c:v>0.19000000000000017</c:v>
                </c:pt>
                <c:pt idx="1">
                  <c:v>139854.3792</c:v>
                </c:pt>
                <c:pt idx="2" formatCode="0%">
                  <c:v>7.0000000000000034E-2</c:v>
                </c:pt>
                <c:pt idx="3">
                  <c:v>51285.945200000002</c:v>
                </c:pt>
                <c:pt idx="4" formatCode="0%">
                  <c:v>0.12000000000000002</c:v>
                </c:pt>
                <c:pt idx="5">
                  <c:v>75183.239999999991</c:v>
                </c:pt>
                <c:pt idx="6" formatCode="0%">
                  <c:v>8.0000000000000099E-2</c:v>
                </c:pt>
                <c:pt idx="7">
                  <c:v>49429.920000000006</c:v>
                </c:pt>
              </c:numCache>
            </c:numRef>
          </c:val>
        </c:ser>
        <c:ser>
          <c:idx val="4"/>
          <c:order val="4"/>
          <c:tx>
            <c:strRef>
              <c:f>'RESUMEN GENERAL'!$W$50</c:f>
              <c:strCache>
                <c:ptCount val="1"/>
                <c:pt idx="0">
                  <c:v>Cartera E</c:v>
                </c:pt>
              </c:strCache>
            </c:strRef>
          </c:tx>
          <c:dLbls>
            <c:dLbl>
              <c:idx val="0"/>
              <c:layout>
                <c:manualLayout>
                  <c:x val="0.11058449799223832"/>
                  <c:y val="-0.58494425554396601"/>
                </c:manualLayout>
              </c:layout>
              <c:showVal val="1"/>
            </c:dLbl>
            <c:dLbl>
              <c:idx val="1"/>
              <c:delete val="1"/>
            </c:dLbl>
            <c:dLbl>
              <c:idx val="2"/>
              <c:layout>
                <c:manualLayout>
                  <c:x val="0.10616111807254877"/>
                  <c:y val="-0.51995044937241386"/>
                </c:manualLayout>
              </c:layout>
              <c:showVal val="1"/>
            </c:dLbl>
            <c:dLbl>
              <c:idx val="3"/>
              <c:delete val="1"/>
            </c:dLbl>
            <c:dLbl>
              <c:idx val="4"/>
              <c:layout>
                <c:manualLayout>
                  <c:x val="0.11058449799223832"/>
                  <c:y val="-0.51039253670012652"/>
                </c:manualLayout>
              </c:layout>
              <c:showVal val="1"/>
            </c:dLbl>
            <c:dLbl>
              <c:idx val="5"/>
              <c:delete val="1"/>
            </c:dLbl>
            <c:dLbl>
              <c:idx val="6"/>
              <c:layout>
                <c:manualLayout>
                  <c:x val="0.10321219812608899"/>
                  <c:y val="-0.46642613840760672"/>
                </c:manualLayout>
              </c:layout>
              <c:showVal val="1"/>
            </c:dLbl>
            <c:dLbl>
              <c:idx val="7"/>
              <c:delete val="1"/>
            </c:dLbl>
            <c:txPr>
              <a:bodyPr/>
              <a:lstStyle/>
              <a:p>
                <a:pPr>
                  <a:defRPr lang="es-EC"/>
                </a:pPr>
                <a:endParaRPr lang="es-EC"/>
              </a:p>
            </c:txPr>
            <c:showVal val="1"/>
          </c:dLbls>
          <c:cat>
            <c:numRef>
              <c:f>'RESUMEN GENERAL'!$X$44:$AE$44</c:f>
              <c:numCache>
                <c:formatCode>General</c:formatCode>
                <c:ptCount val="8"/>
                <c:pt idx="0" formatCode="0">
                  <c:v>2011</c:v>
                </c:pt>
                <c:pt idx="2" formatCode="0">
                  <c:v>2012</c:v>
                </c:pt>
                <c:pt idx="4" formatCode="0">
                  <c:v>2013</c:v>
                </c:pt>
                <c:pt idx="6" formatCode="0">
                  <c:v>2014</c:v>
                </c:pt>
              </c:numCache>
            </c:numRef>
          </c:cat>
          <c:val>
            <c:numRef>
              <c:f>'RESUMEN GENERAL'!$X$50:$AE$50</c:f>
              <c:numCache>
                <c:formatCode>#,##0\ _€</c:formatCode>
                <c:ptCount val="8"/>
                <c:pt idx="0" formatCode="0%">
                  <c:v>2.0000000000000025E-2</c:v>
                </c:pt>
                <c:pt idx="1">
                  <c:v>14721.513599999997</c:v>
                </c:pt>
                <c:pt idx="2" formatCode="0%">
                  <c:v>9.0000000000000066E-2</c:v>
                </c:pt>
                <c:pt idx="3">
                  <c:v>65939.07239999999</c:v>
                </c:pt>
                <c:pt idx="4" formatCode="0%">
                  <c:v>6.0000000000000067E-2</c:v>
                </c:pt>
                <c:pt idx="5">
                  <c:v>37591.619999999995</c:v>
                </c:pt>
                <c:pt idx="6" formatCode="0%">
                  <c:v>0.15000000000000016</c:v>
                </c:pt>
                <c:pt idx="7">
                  <c:v>92681.099999999991</c:v>
                </c:pt>
              </c:numCache>
            </c:numRef>
          </c:val>
        </c:ser>
        <c:ser>
          <c:idx val="5"/>
          <c:order val="5"/>
          <c:tx>
            <c:strRef>
              <c:f>'RESUMEN GENERAL'!$W$51</c:f>
              <c:strCache>
                <c:ptCount val="1"/>
                <c:pt idx="0">
                  <c:v>Cartera F</c:v>
                </c:pt>
              </c:strCache>
            </c:strRef>
          </c:tx>
          <c:dLbls>
            <c:dLbl>
              <c:idx val="0"/>
              <c:layout>
                <c:manualLayout>
                  <c:x val="0.11058449799223832"/>
                  <c:y val="-0.60597166342299735"/>
                </c:manualLayout>
              </c:layout>
              <c:showVal val="1"/>
            </c:dLbl>
            <c:dLbl>
              <c:idx val="1"/>
              <c:delete val="1"/>
            </c:dLbl>
            <c:dLbl>
              <c:idx val="2"/>
              <c:layout>
                <c:manualLayout>
                  <c:x val="0.10173773815285923"/>
                  <c:y val="-0.58494425554396601"/>
                </c:manualLayout>
              </c:layout>
              <c:showVal val="1"/>
            </c:dLbl>
            <c:dLbl>
              <c:idx val="3"/>
              <c:delete val="1"/>
            </c:dLbl>
            <c:dLbl>
              <c:idx val="4"/>
              <c:layout>
                <c:manualLayout>
                  <c:x val="0.10321219812608913"/>
                  <c:y val="-0.54097785725144565"/>
                </c:manualLayout>
              </c:layout>
              <c:showVal val="1"/>
            </c:dLbl>
            <c:dLbl>
              <c:idx val="5"/>
              <c:delete val="1"/>
            </c:dLbl>
            <c:dLbl>
              <c:idx val="6"/>
              <c:layout>
                <c:manualLayout>
                  <c:x val="9.8788818206399759E-2"/>
                  <c:y val="-0.51995044937241386"/>
                </c:manualLayout>
              </c:layout>
              <c:showVal val="1"/>
            </c:dLbl>
            <c:dLbl>
              <c:idx val="7"/>
              <c:delete val="1"/>
            </c:dLbl>
            <c:txPr>
              <a:bodyPr/>
              <a:lstStyle/>
              <a:p>
                <a:pPr>
                  <a:defRPr lang="es-EC"/>
                </a:pPr>
                <a:endParaRPr lang="es-EC"/>
              </a:p>
            </c:txPr>
            <c:showVal val="1"/>
          </c:dLbls>
          <c:cat>
            <c:numRef>
              <c:f>'RESUMEN GENERAL'!$X$44:$AE$44</c:f>
              <c:numCache>
                <c:formatCode>General</c:formatCode>
                <c:ptCount val="8"/>
                <c:pt idx="0" formatCode="0">
                  <c:v>2011</c:v>
                </c:pt>
                <c:pt idx="2" formatCode="0">
                  <c:v>2012</c:v>
                </c:pt>
                <c:pt idx="4" formatCode="0">
                  <c:v>2013</c:v>
                </c:pt>
                <c:pt idx="6" formatCode="0">
                  <c:v>2014</c:v>
                </c:pt>
              </c:numCache>
            </c:numRef>
          </c:cat>
          <c:val>
            <c:numRef>
              <c:f>'RESUMEN GENERAL'!$X$51:$AE$51</c:f>
              <c:numCache>
                <c:formatCode>#,##0\ _€</c:formatCode>
                <c:ptCount val="8"/>
                <c:pt idx="0" formatCode="0%">
                  <c:v>6.0000000000000067E-2</c:v>
                </c:pt>
                <c:pt idx="1">
                  <c:v>44164.540800000002</c:v>
                </c:pt>
                <c:pt idx="2" formatCode="0%">
                  <c:v>0.12000000000000002</c:v>
                </c:pt>
                <c:pt idx="3">
                  <c:v>87918.763199999972</c:v>
                </c:pt>
                <c:pt idx="4" formatCode="0%">
                  <c:v>2.0000000000000025E-2</c:v>
                </c:pt>
                <c:pt idx="5">
                  <c:v>12530.54</c:v>
                </c:pt>
                <c:pt idx="6" formatCode="0%">
                  <c:v>3.0000000000000037E-2</c:v>
                </c:pt>
                <c:pt idx="7">
                  <c:v>18536.219999999972</c:v>
                </c:pt>
              </c:numCache>
            </c:numRef>
          </c:val>
        </c:ser>
        <c:gapWidth val="95"/>
        <c:overlap val="100"/>
        <c:axId val="48417408"/>
        <c:axId val="48738688"/>
      </c:barChart>
      <c:catAx>
        <c:axId val="48417408"/>
        <c:scaling>
          <c:orientation val="minMax"/>
        </c:scaling>
        <c:axPos val="b"/>
        <c:numFmt formatCode="0" sourceLinked="1"/>
        <c:majorTickMark val="none"/>
        <c:tickLblPos val="nextTo"/>
        <c:txPr>
          <a:bodyPr/>
          <a:lstStyle/>
          <a:p>
            <a:pPr>
              <a:defRPr lang="es-ES"/>
            </a:pPr>
            <a:endParaRPr lang="es-EC"/>
          </a:p>
        </c:txPr>
        <c:crossAx val="48738688"/>
        <c:crosses val="autoZero"/>
        <c:auto val="1"/>
        <c:lblAlgn val="ctr"/>
        <c:lblOffset val="100"/>
      </c:catAx>
      <c:valAx>
        <c:axId val="48738688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lang="es-ES"/>
                </a:pPr>
                <a:r>
                  <a:rPr lang="es-ES"/>
                  <a:t>DOLARES</a:t>
                </a:r>
              </a:p>
            </c:rich>
          </c:tx>
          <c:layout/>
        </c:title>
        <c:numFmt formatCode="0%" sourceLinked="1"/>
        <c:majorTickMark val="none"/>
        <c:tickLblPos val="nextTo"/>
        <c:txPr>
          <a:bodyPr/>
          <a:lstStyle/>
          <a:p>
            <a:pPr>
              <a:defRPr lang="es-ES"/>
            </a:pPr>
            <a:endParaRPr lang="es-EC"/>
          </a:p>
        </c:txPr>
        <c:crossAx val="4841740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lang="es-ES"/>
            </a:pPr>
            <a:endParaRPr lang="es-EC"/>
          </a:p>
        </c:txPr>
      </c:dTable>
    </c:plotArea>
    <c:plotVisOnly val="1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86F4E9-A542-4058-9A09-1F91CDE2C351}" type="doc">
      <dgm:prSet loTypeId="urn:microsoft.com/office/officeart/2005/8/layout/arrow2" loCatId="process" qsTypeId="urn:microsoft.com/office/officeart/2005/8/quickstyle/simple1" qsCatId="simple" csTypeId="urn:microsoft.com/office/officeart/2005/8/colors/accent3_1" csCatId="accent3" phldr="1"/>
      <dgm:spPr/>
    </dgm:pt>
    <dgm:pt modelId="{9D74D205-5D14-49A4-8D77-AED9BE5D72D9}">
      <dgm:prSet phldrT="[Texto]"/>
      <dgm:spPr/>
      <dgm:t>
        <a:bodyPr/>
        <a:lstStyle/>
        <a:p>
          <a:r>
            <a:rPr lang="es-EC" dirty="0" smtClean="0">
              <a:solidFill>
                <a:schemeClr val="bg2">
                  <a:lumMod val="10000"/>
                </a:schemeClr>
              </a:solidFill>
            </a:rPr>
            <a:t>Busca fidelidad del cliente</a:t>
          </a:r>
          <a:endParaRPr lang="es-EC" dirty="0">
            <a:solidFill>
              <a:schemeClr val="bg2">
                <a:lumMod val="10000"/>
              </a:schemeClr>
            </a:solidFill>
          </a:endParaRPr>
        </a:p>
      </dgm:t>
    </dgm:pt>
    <dgm:pt modelId="{DFD13925-ADF8-4473-8BEC-093F8F868D13}" type="parTrans" cxnId="{66B4A8D0-8D99-4640-9E7D-38E8CDCAF20D}">
      <dgm:prSet/>
      <dgm:spPr/>
      <dgm:t>
        <a:bodyPr/>
        <a:lstStyle/>
        <a:p>
          <a:endParaRPr lang="es-EC">
            <a:solidFill>
              <a:schemeClr val="bg2">
                <a:lumMod val="10000"/>
              </a:schemeClr>
            </a:solidFill>
          </a:endParaRPr>
        </a:p>
      </dgm:t>
    </dgm:pt>
    <dgm:pt modelId="{305AC640-BEF8-4A2B-A1AF-EB8F21D77B5B}" type="sibTrans" cxnId="{66B4A8D0-8D99-4640-9E7D-38E8CDCAF20D}">
      <dgm:prSet/>
      <dgm:spPr/>
      <dgm:t>
        <a:bodyPr/>
        <a:lstStyle/>
        <a:p>
          <a:endParaRPr lang="es-EC">
            <a:solidFill>
              <a:schemeClr val="bg2">
                <a:lumMod val="10000"/>
              </a:schemeClr>
            </a:solidFill>
          </a:endParaRPr>
        </a:p>
      </dgm:t>
    </dgm:pt>
    <dgm:pt modelId="{6E11BF44-ECDC-4DA4-9CB1-0E324C1B1BD3}">
      <dgm:prSet phldrT="[Texto]"/>
      <dgm:spPr/>
      <dgm:t>
        <a:bodyPr/>
        <a:lstStyle/>
        <a:p>
          <a:r>
            <a:rPr lang="es-EC" dirty="0" smtClean="0">
              <a:solidFill>
                <a:schemeClr val="bg2">
                  <a:lumMod val="10000"/>
                </a:schemeClr>
              </a:solidFill>
            </a:rPr>
            <a:t>Alcanzar el crecimiento de la empresa</a:t>
          </a:r>
          <a:endParaRPr lang="es-EC" dirty="0">
            <a:solidFill>
              <a:schemeClr val="bg2">
                <a:lumMod val="10000"/>
              </a:schemeClr>
            </a:solidFill>
          </a:endParaRPr>
        </a:p>
      </dgm:t>
    </dgm:pt>
    <dgm:pt modelId="{BD5D1686-B2AD-4087-8CE4-E68299B7D712}" type="parTrans" cxnId="{5D20DE84-C1F3-4E8F-80B5-457D0014E973}">
      <dgm:prSet/>
      <dgm:spPr/>
      <dgm:t>
        <a:bodyPr/>
        <a:lstStyle/>
        <a:p>
          <a:endParaRPr lang="es-EC">
            <a:solidFill>
              <a:schemeClr val="bg2">
                <a:lumMod val="10000"/>
              </a:schemeClr>
            </a:solidFill>
          </a:endParaRPr>
        </a:p>
      </dgm:t>
    </dgm:pt>
    <dgm:pt modelId="{0871F11E-CD3D-4006-AAE4-827A1D1D67BA}" type="sibTrans" cxnId="{5D20DE84-C1F3-4E8F-80B5-457D0014E973}">
      <dgm:prSet/>
      <dgm:spPr/>
      <dgm:t>
        <a:bodyPr/>
        <a:lstStyle/>
        <a:p>
          <a:endParaRPr lang="es-EC">
            <a:solidFill>
              <a:schemeClr val="bg2">
                <a:lumMod val="10000"/>
              </a:schemeClr>
            </a:solidFill>
          </a:endParaRPr>
        </a:p>
      </dgm:t>
    </dgm:pt>
    <dgm:pt modelId="{66CDAF2B-B73C-4FE5-82E1-3EE971AAC044}">
      <dgm:prSet phldrT="[Texto]"/>
      <dgm:spPr/>
      <dgm:t>
        <a:bodyPr/>
        <a:lstStyle/>
        <a:p>
          <a:r>
            <a:rPr lang="es-EC" dirty="0" smtClean="0">
              <a:solidFill>
                <a:schemeClr val="bg2">
                  <a:lumMod val="10000"/>
                </a:schemeClr>
              </a:solidFill>
            </a:rPr>
            <a:t>Reducir la cartera vencida</a:t>
          </a:r>
          <a:endParaRPr lang="es-EC" dirty="0">
            <a:solidFill>
              <a:schemeClr val="bg2">
                <a:lumMod val="10000"/>
              </a:schemeClr>
            </a:solidFill>
          </a:endParaRPr>
        </a:p>
      </dgm:t>
    </dgm:pt>
    <dgm:pt modelId="{08E042DC-C008-422D-92F4-E2D4FA3BE52F}" type="parTrans" cxnId="{AD83E901-E5C8-4C14-98BE-0ABC9DC4DB17}">
      <dgm:prSet/>
      <dgm:spPr/>
      <dgm:t>
        <a:bodyPr/>
        <a:lstStyle/>
        <a:p>
          <a:endParaRPr lang="es-EC">
            <a:solidFill>
              <a:schemeClr val="bg2">
                <a:lumMod val="10000"/>
              </a:schemeClr>
            </a:solidFill>
          </a:endParaRPr>
        </a:p>
      </dgm:t>
    </dgm:pt>
    <dgm:pt modelId="{FF908D56-88F5-4A47-8B73-651B8A15757F}" type="sibTrans" cxnId="{AD83E901-E5C8-4C14-98BE-0ABC9DC4DB17}">
      <dgm:prSet/>
      <dgm:spPr/>
      <dgm:t>
        <a:bodyPr/>
        <a:lstStyle/>
        <a:p>
          <a:endParaRPr lang="es-EC">
            <a:solidFill>
              <a:schemeClr val="bg2">
                <a:lumMod val="10000"/>
              </a:schemeClr>
            </a:solidFill>
          </a:endParaRPr>
        </a:p>
      </dgm:t>
    </dgm:pt>
    <dgm:pt modelId="{338F6246-3666-4833-B079-747C9A954027}" type="pres">
      <dgm:prSet presAssocID="{3A86F4E9-A542-4058-9A09-1F91CDE2C351}" presName="arrowDiagram" presStyleCnt="0">
        <dgm:presLayoutVars>
          <dgm:chMax val="5"/>
          <dgm:dir/>
          <dgm:resizeHandles val="exact"/>
        </dgm:presLayoutVars>
      </dgm:prSet>
      <dgm:spPr/>
    </dgm:pt>
    <dgm:pt modelId="{6072394D-2F2B-4495-8D91-F91095D1155C}" type="pres">
      <dgm:prSet presAssocID="{3A86F4E9-A542-4058-9A09-1F91CDE2C351}" presName="arrow" presStyleLbl="bgShp" presStyleIdx="0" presStyleCnt="1" custLinFactNeighborY="6288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</dgm:pt>
    <dgm:pt modelId="{947F0563-BFA0-4704-A0C1-493210CB14B4}" type="pres">
      <dgm:prSet presAssocID="{3A86F4E9-A542-4058-9A09-1F91CDE2C351}" presName="arrowDiagram3" presStyleCnt="0"/>
      <dgm:spPr/>
    </dgm:pt>
    <dgm:pt modelId="{B0DE0513-2A92-49F2-8411-A4911E50B0E8}" type="pres">
      <dgm:prSet presAssocID="{9D74D205-5D14-49A4-8D77-AED9BE5D72D9}" presName="bullet3a" presStyleLbl="node1" presStyleIdx="0" presStyleCnt="3"/>
      <dgm:spPr/>
    </dgm:pt>
    <dgm:pt modelId="{C133B57B-ED14-4079-ADCC-DA82554308DC}" type="pres">
      <dgm:prSet presAssocID="{9D74D205-5D14-49A4-8D77-AED9BE5D72D9}" presName="textBox3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725A416-A7A7-4B14-AC0A-E7568D48C536}" type="pres">
      <dgm:prSet presAssocID="{6E11BF44-ECDC-4DA4-9CB1-0E324C1B1BD3}" presName="bullet3b" presStyleLbl="node1" presStyleIdx="1" presStyleCnt="3"/>
      <dgm:spPr/>
    </dgm:pt>
    <dgm:pt modelId="{693D429B-4B7B-4A90-8D69-FA5113FE33C1}" type="pres">
      <dgm:prSet presAssocID="{6E11BF44-ECDC-4DA4-9CB1-0E324C1B1BD3}" presName="textBox3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BCBE1DDF-4B39-4BEF-BFA3-3BD7051826C1}" type="pres">
      <dgm:prSet presAssocID="{66CDAF2B-B73C-4FE5-82E1-3EE971AAC044}" presName="bullet3c" presStyleLbl="node1" presStyleIdx="2" presStyleCnt="3"/>
      <dgm:spPr/>
    </dgm:pt>
    <dgm:pt modelId="{0C3AEFB3-7FE7-48BB-AA30-146AC9EF31ED}" type="pres">
      <dgm:prSet presAssocID="{66CDAF2B-B73C-4FE5-82E1-3EE971AAC044}" presName="textBox3c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66B4A8D0-8D99-4640-9E7D-38E8CDCAF20D}" srcId="{3A86F4E9-A542-4058-9A09-1F91CDE2C351}" destId="{9D74D205-5D14-49A4-8D77-AED9BE5D72D9}" srcOrd="0" destOrd="0" parTransId="{DFD13925-ADF8-4473-8BEC-093F8F868D13}" sibTransId="{305AC640-BEF8-4A2B-A1AF-EB8F21D77B5B}"/>
    <dgm:cxn modelId="{DF07795A-86CA-449D-BA02-112BDA2E2861}" type="presOf" srcId="{66CDAF2B-B73C-4FE5-82E1-3EE971AAC044}" destId="{0C3AEFB3-7FE7-48BB-AA30-146AC9EF31ED}" srcOrd="0" destOrd="0" presId="urn:microsoft.com/office/officeart/2005/8/layout/arrow2"/>
    <dgm:cxn modelId="{B491CAB5-B10B-4A08-B247-D30BA86DF66E}" type="presOf" srcId="{9D74D205-5D14-49A4-8D77-AED9BE5D72D9}" destId="{C133B57B-ED14-4079-ADCC-DA82554308DC}" srcOrd="0" destOrd="0" presId="urn:microsoft.com/office/officeart/2005/8/layout/arrow2"/>
    <dgm:cxn modelId="{5D20DE84-C1F3-4E8F-80B5-457D0014E973}" srcId="{3A86F4E9-A542-4058-9A09-1F91CDE2C351}" destId="{6E11BF44-ECDC-4DA4-9CB1-0E324C1B1BD3}" srcOrd="1" destOrd="0" parTransId="{BD5D1686-B2AD-4087-8CE4-E68299B7D712}" sibTransId="{0871F11E-CD3D-4006-AAE4-827A1D1D67BA}"/>
    <dgm:cxn modelId="{52E96BBC-2199-443C-8C18-3513F8F69274}" type="presOf" srcId="{6E11BF44-ECDC-4DA4-9CB1-0E324C1B1BD3}" destId="{693D429B-4B7B-4A90-8D69-FA5113FE33C1}" srcOrd="0" destOrd="0" presId="urn:microsoft.com/office/officeart/2005/8/layout/arrow2"/>
    <dgm:cxn modelId="{746D9B83-6991-4379-A2F1-921284899259}" type="presOf" srcId="{3A86F4E9-A542-4058-9A09-1F91CDE2C351}" destId="{338F6246-3666-4833-B079-747C9A954027}" srcOrd="0" destOrd="0" presId="urn:microsoft.com/office/officeart/2005/8/layout/arrow2"/>
    <dgm:cxn modelId="{AD83E901-E5C8-4C14-98BE-0ABC9DC4DB17}" srcId="{3A86F4E9-A542-4058-9A09-1F91CDE2C351}" destId="{66CDAF2B-B73C-4FE5-82E1-3EE971AAC044}" srcOrd="2" destOrd="0" parTransId="{08E042DC-C008-422D-92F4-E2D4FA3BE52F}" sibTransId="{FF908D56-88F5-4A47-8B73-651B8A15757F}"/>
    <dgm:cxn modelId="{83D582A9-9224-4115-B7DA-1300B06D37BE}" type="presParOf" srcId="{338F6246-3666-4833-B079-747C9A954027}" destId="{6072394D-2F2B-4495-8D91-F91095D1155C}" srcOrd="0" destOrd="0" presId="urn:microsoft.com/office/officeart/2005/8/layout/arrow2"/>
    <dgm:cxn modelId="{B34F4DA4-875F-4503-A7DF-953E8848D0D4}" type="presParOf" srcId="{338F6246-3666-4833-B079-747C9A954027}" destId="{947F0563-BFA0-4704-A0C1-493210CB14B4}" srcOrd="1" destOrd="0" presId="urn:microsoft.com/office/officeart/2005/8/layout/arrow2"/>
    <dgm:cxn modelId="{B0634545-63AA-4719-80ED-A0357020CE94}" type="presParOf" srcId="{947F0563-BFA0-4704-A0C1-493210CB14B4}" destId="{B0DE0513-2A92-49F2-8411-A4911E50B0E8}" srcOrd="0" destOrd="0" presId="urn:microsoft.com/office/officeart/2005/8/layout/arrow2"/>
    <dgm:cxn modelId="{05211C27-BD01-4649-BCD7-84F7D365E83D}" type="presParOf" srcId="{947F0563-BFA0-4704-A0C1-493210CB14B4}" destId="{C133B57B-ED14-4079-ADCC-DA82554308DC}" srcOrd="1" destOrd="0" presId="urn:microsoft.com/office/officeart/2005/8/layout/arrow2"/>
    <dgm:cxn modelId="{05744766-2AF4-403F-8CD4-574075E8BDF9}" type="presParOf" srcId="{947F0563-BFA0-4704-A0C1-493210CB14B4}" destId="{1725A416-A7A7-4B14-AC0A-E7568D48C536}" srcOrd="2" destOrd="0" presId="urn:microsoft.com/office/officeart/2005/8/layout/arrow2"/>
    <dgm:cxn modelId="{939AE517-D60C-46AF-AA38-90061914790C}" type="presParOf" srcId="{947F0563-BFA0-4704-A0C1-493210CB14B4}" destId="{693D429B-4B7B-4A90-8D69-FA5113FE33C1}" srcOrd="3" destOrd="0" presId="urn:microsoft.com/office/officeart/2005/8/layout/arrow2"/>
    <dgm:cxn modelId="{C36653B9-12B7-4F4C-B188-5450DB0219D7}" type="presParOf" srcId="{947F0563-BFA0-4704-A0C1-493210CB14B4}" destId="{BCBE1DDF-4B39-4BEF-BFA3-3BD7051826C1}" srcOrd="4" destOrd="0" presId="urn:microsoft.com/office/officeart/2005/8/layout/arrow2"/>
    <dgm:cxn modelId="{89261BC2-11A0-4082-96CB-ED4286664A55}" type="presParOf" srcId="{947F0563-BFA0-4704-A0C1-493210CB14B4}" destId="{0C3AEFB3-7FE7-48BB-AA30-146AC9EF31ED}" srcOrd="5" destOrd="0" presId="urn:microsoft.com/office/officeart/2005/8/layout/arrow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CAF6EB8-5308-4E16-9F83-6C78D9CBBE6C}" type="doc">
      <dgm:prSet loTypeId="urn:microsoft.com/office/officeart/2005/8/layout/process4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EC"/>
        </a:p>
      </dgm:t>
    </dgm:pt>
    <dgm:pt modelId="{4BCCEACA-D305-4E00-AEDC-0F186A412F1D}">
      <dgm:prSet phldrT="[Texto]"/>
      <dgm:spPr/>
      <dgm:t>
        <a:bodyPr/>
        <a:lstStyle/>
        <a:p>
          <a:r>
            <a:rPr lang="es-EC" b="1" dirty="0">
              <a:solidFill>
                <a:srgbClr val="003300"/>
              </a:solidFill>
            </a:rPr>
            <a:t>Cupo a empleados</a:t>
          </a:r>
        </a:p>
      </dgm:t>
    </dgm:pt>
    <dgm:pt modelId="{4BC50250-5368-4928-9419-836A7F45C767}" type="parTrans" cxnId="{B90CA07E-E59B-4475-8816-BD3DBEEFF914}">
      <dgm:prSet/>
      <dgm:spPr/>
      <dgm:t>
        <a:bodyPr/>
        <a:lstStyle/>
        <a:p>
          <a:endParaRPr lang="es-EC">
            <a:solidFill>
              <a:srgbClr val="0000FF"/>
            </a:solidFill>
          </a:endParaRPr>
        </a:p>
      </dgm:t>
    </dgm:pt>
    <dgm:pt modelId="{F36E9CD9-C859-473E-BF66-401CF989AA70}" type="sibTrans" cxnId="{B90CA07E-E59B-4475-8816-BD3DBEEFF914}">
      <dgm:prSet/>
      <dgm:spPr/>
      <dgm:t>
        <a:bodyPr/>
        <a:lstStyle/>
        <a:p>
          <a:endParaRPr lang="es-EC">
            <a:solidFill>
              <a:srgbClr val="0000FF"/>
            </a:solidFill>
          </a:endParaRPr>
        </a:p>
      </dgm:t>
    </dgm:pt>
    <dgm:pt modelId="{8279C675-59AA-49D1-9673-B3B6ACFC2D24}">
      <dgm:prSet phldrT="[Texto]"/>
      <dgm:spPr/>
      <dgm:t>
        <a:bodyPr/>
        <a:lstStyle/>
        <a:p>
          <a:r>
            <a:rPr lang="es-EC" dirty="0" smtClean="0">
              <a:solidFill>
                <a:srgbClr val="0000FF"/>
              </a:solidFill>
            </a:rPr>
            <a:t>Se otorgará un  </a:t>
          </a:r>
          <a:r>
            <a:rPr lang="es-EC" dirty="0">
              <a:solidFill>
                <a:srgbClr val="0000FF"/>
              </a:solidFill>
            </a:rPr>
            <a:t>cupo acorde a </a:t>
          </a:r>
          <a:r>
            <a:rPr lang="es-EC" dirty="0" smtClean="0">
              <a:solidFill>
                <a:srgbClr val="0000FF"/>
              </a:solidFill>
            </a:rPr>
            <a:t>capacidad de pago </a:t>
          </a:r>
          <a:r>
            <a:rPr lang="es-EC" dirty="0">
              <a:solidFill>
                <a:srgbClr val="0000FF"/>
              </a:solidFill>
            </a:rPr>
            <a:t>mensual  hasta un </a:t>
          </a:r>
          <a:r>
            <a:rPr lang="es-EC" dirty="0" smtClean="0">
              <a:solidFill>
                <a:srgbClr val="0000FF"/>
              </a:solidFill>
            </a:rPr>
            <a:t>40%, en aplicación a las políticas de la empresa.</a:t>
          </a:r>
          <a:endParaRPr lang="es-EC" dirty="0">
            <a:solidFill>
              <a:srgbClr val="0000FF"/>
            </a:solidFill>
          </a:endParaRPr>
        </a:p>
      </dgm:t>
    </dgm:pt>
    <dgm:pt modelId="{9069680E-63A6-4ECA-80C9-FBFCC5F297DE}" type="parTrans" cxnId="{18FE6E4E-C418-4107-882C-78D93E16AADC}">
      <dgm:prSet/>
      <dgm:spPr/>
      <dgm:t>
        <a:bodyPr/>
        <a:lstStyle/>
        <a:p>
          <a:endParaRPr lang="es-EC">
            <a:solidFill>
              <a:srgbClr val="0000FF"/>
            </a:solidFill>
          </a:endParaRPr>
        </a:p>
      </dgm:t>
    </dgm:pt>
    <dgm:pt modelId="{630B76F7-3EF0-42FA-BA9E-DCE140DF59B4}" type="sibTrans" cxnId="{18FE6E4E-C418-4107-882C-78D93E16AADC}">
      <dgm:prSet/>
      <dgm:spPr/>
      <dgm:t>
        <a:bodyPr/>
        <a:lstStyle/>
        <a:p>
          <a:endParaRPr lang="es-EC">
            <a:solidFill>
              <a:srgbClr val="0000FF"/>
            </a:solidFill>
          </a:endParaRPr>
        </a:p>
      </dgm:t>
    </dgm:pt>
    <dgm:pt modelId="{C4D0D6CE-32EE-452B-B55C-77B294FBF153}">
      <dgm:prSet phldrT="[Texto]"/>
      <dgm:spPr/>
      <dgm:t>
        <a:bodyPr/>
        <a:lstStyle/>
        <a:p>
          <a:r>
            <a:rPr lang="es-EC" b="1" dirty="0" smtClean="0">
              <a:solidFill>
                <a:srgbClr val="003300"/>
              </a:solidFill>
            </a:rPr>
            <a:t>Cupo </a:t>
          </a:r>
          <a:r>
            <a:rPr lang="es-EC" b="1" dirty="0">
              <a:solidFill>
                <a:srgbClr val="003300"/>
              </a:solidFill>
            </a:rPr>
            <a:t>personas </a:t>
          </a:r>
          <a:r>
            <a:rPr lang="es-EC" b="1" dirty="0" smtClean="0">
              <a:solidFill>
                <a:srgbClr val="003300"/>
              </a:solidFill>
            </a:rPr>
            <a:t>naturales/empresas </a:t>
          </a:r>
          <a:r>
            <a:rPr lang="es-EC" b="1" dirty="0">
              <a:solidFill>
                <a:srgbClr val="003300"/>
              </a:solidFill>
            </a:rPr>
            <a:t>unipersonales </a:t>
          </a:r>
        </a:p>
      </dgm:t>
    </dgm:pt>
    <dgm:pt modelId="{A86D2103-0438-4F67-BD15-71B7955C7121}" type="parTrans" cxnId="{358F2420-1450-4EE7-B4A8-DBAC92DC874A}">
      <dgm:prSet/>
      <dgm:spPr/>
      <dgm:t>
        <a:bodyPr/>
        <a:lstStyle/>
        <a:p>
          <a:endParaRPr lang="es-EC">
            <a:solidFill>
              <a:srgbClr val="0000FF"/>
            </a:solidFill>
          </a:endParaRPr>
        </a:p>
      </dgm:t>
    </dgm:pt>
    <dgm:pt modelId="{29E2482C-7AC6-4590-9497-A27EEFBA695D}" type="sibTrans" cxnId="{358F2420-1450-4EE7-B4A8-DBAC92DC874A}">
      <dgm:prSet/>
      <dgm:spPr/>
      <dgm:t>
        <a:bodyPr/>
        <a:lstStyle/>
        <a:p>
          <a:endParaRPr lang="es-EC">
            <a:solidFill>
              <a:srgbClr val="0000FF"/>
            </a:solidFill>
          </a:endParaRPr>
        </a:p>
      </dgm:t>
    </dgm:pt>
    <dgm:pt modelId="{99FC0BAC-CC0C-42E9-811F-11B45EC4540B}">
      <dgm:prSet phldrT="[Texto]"/>
      <dgm:spPr/>
      <dgm:t>
        <a:bodyPr/>
        <a:lstStyle/>
        <a:p>
          <a:r>
            <a:rPr lang="es-EC" dirty="0">
              <a:solidFill>
                <a:srgbClr val="0000FF"/>
              </a:solidFill>
            </a:rPr>
            <a:t>Se </a:t>
          </a:r>
          <a:r>
            <a:rPr lang="es-EC" dirty="0" smtClean="0">
              <a:solidFill>
                <a:srgbClr val="0000FF"/>
              </a:solidFill>
            </a:rPr>
            <a:t>asignará hasta un10</a:t>
          </a:r>
          <a:r>
            <a:rPr lang="es-EC" dirty="0">
              <a:solidFill>
                <a:srgbClr val="0000FF"/>
              </a:solidFill>
            </a:rPr>
            <a:t>% de total de </a:t>
          </a:r>
          <a:r>
            <a:rPr lang="es-EC" dirty="0" smtClean="0">
              <a:solidFill>
                <a:srgbClr val="0000FF"/>
              </a:solidFill>
            </a:rPr>
            <a:t>los </a:t>
          </a:r>
          <a:r>
            <a:rPr lang="es-EC" dirty="0">
              <a:solidFill>
                <a:srgbClr val="0000FF"/>
              </a:solidFill>
            </a:rPr>
            <a:t>ingresos </a:t>
          </a:r>
          <a:r>
            <a:rPr lang="es-EC" dirty="0" smtClean="0">
              <a:solidFill>
                <a:srgbClr val="0000FF"/>
              </a:solidFill>
            </a:rPr>
            <a:t>declarados, según  </a:t>
          </a:r>
          <a:r>
            <a:rPr lang="es-EC" dirty="0">
              <a:solidFill>
                <a:srgbClr val="0000FF"/>
              </a:solidFill>
            </a:rPr>
            <a:t>formulario </a:t>
          </a:r>
          <a:r>
            <a:rPr lang="es-EC" dirty="0" smtClean="0">
              <a:solidFill>
                <a:srgbClr val="0000FF"/>
              </a:solidFill>
            </a:rPr>
            <a:t>104A. </a:t>
          </a:r>
          <a:endParaRPr lang="es-EC" dirty="0">
            <a:solidFill>
              <a:srgbClr val="0000FF"/>
            </a:solidFill>
          </a:endParaRPr>
        </a:p>
      </dgm:t>
    </dgm:pt>
    <dgm:pt modelId="{542DCAB7-D721-4983-A520-22E5BAC03D3F}" type="parTrans" cxnId="{34F156D8-AA88-4406-8973-8A905A54EE38}">
      <dgm:prSet/>
      <dgm:spPr/>
      <dgm:t>
        <a:bodyPr/>
        <a:lstStyle/>
        <a:p>
          <a:endParaRPr lang="es-EC">
            <a:solidFill>
              <a:srgbClr val="0000FF"/>
            </a:solidFill>
          </a:endParaRPr>
        </a:p>
      </dgm:t>
    </dgm:pt>
    <dgm:pt modelId="{851477A1-97C2-416E-872A-AA57AF774352}" type="sibTrans" cxnId="{34F156D8-AA88-4406-8973-8A905A54EE38}">
      <dgm:prSet/>
      <dgm:spPr/>
      <dgm:t>
        <a:bodyPr/>
        <a:lstStyle/>
        <a:p>
          <a:endParaRPr lang="es-EC">
            <a:solidFill>
              <a:srgbClr val="0000FF"/>
            </a:solidFill>
          </a:endParaRPr>
        </a:p>
      </dgm:t>
    </dgm:pt>
    <dgm:pt modelId="{2428F8E9-9FDD-4CC4-853A-956D0F20712D}">
      <dgm:prSet phldrT="[Texto]"/>
      <dgm:spPr/>
      <dgm:t>
        <a:bodyPr/>
        <a:lstStyle/>
        <a:p>
          <a:r>
            <a:rPr lang="es-EC" b="1" dirty="0">
              <a:solidFill>
                <a:srgbClr val="003300"/>
              </a:solidFill>
            </a:rPr>
            <a:t>Cupo sociedades y empresas  </a:t>
          </a:r>
        </a:p>
      </dgm:t>
    </dgm:pt>
    <dgm:pt modelId="{C29DA5B1-A60B-4B82-B3E5-62DD9C25C33F}" type="parTrans" cxnId="{9314B82E-4B3E-4CC0-87C5-A963A50B8B17}">
      <dgm:prSet/>
      <dgm:spPr/>
      <dgm:t>
        <a:bodyPr/>
        <a:lstStyle/>
        <a:p>
          <a:endParaRPr lang="es-EC">
            <a:solidFill>
              <a:srgbClr val="0000FF"/>
            </a:solidFill>
          </a:endParaRPr>
        </a:p>
      </dgm:t>
    </dgm:pt>
    <dgm:pt modelId="{D5A10357-B29A-4DED-8F23-22BD487EA7D0}" type="sibTrans" cxnId="{9314B82E-4B3E-4CC0-87C5-A963A50B8B17}">
      <dgm:prSet/>
      <dgm:spPr/>
      <dgm:t>
        <a:bodyPr/>
        <a:lstStyle/>
        <a:p>
          <a:endParaRPr lang="es-EC">
            <a:solidFill>
              <a:srgbClr val="0000FF"/>
            </a:solidFill>
          </a:endParaRPr>
        </a:p>
      </dgm:t>
    </dgm:pt>
    <dgm:pt modelId="{B4392A03-786F-4FF2-A09C-6534E70584C8}">
      <dgm:prSet phldrT="[Texto]"/>
      <dgm:spPr/>
      <dgm:t>
        <a:bodyPr/>
        <a:lstStyle/>
        <a:p>
          <a:r>
            <a:rPr lang="es-EC" dirty="0">
              <a:solidFill>
                <a:srgbClr val="0000FF"/>
              </a:solidFill>
            </a:rPr>
            <a:t>Se </a:t>
          </a:r>
          <a:r>
            <a:rPr lang="es-EC" dirty="0" smtClean="0">
              <a:solidFill>
                <a:srgbClr val="0000FF"/>
              </a:solidFill>
            </a:rPr>
            <a:t>asignará hasta </a:t>
          </a:r>
          <a:r>
            <a:rPr lang="es-EC" dirty="0">
              <a:solidFill>
                <a:srgbClr val="0000FF"/>
              </a:solidFill>
            </a:rPr>
            <a:t>el 20% de  su capital de </a:t>
          </a:r>
          <a:r>
            <a:rPr lang="es-EC" dirty="0" smtClean="0">
              <a:solidFill>
                <a:srgbClr val="0000FF"/>
              </a:solidFill>
            </a:rPr>
            <a:t>trabajo</a:t>
          </a:r>
          <a:endParaRPr lang="es-EC" dirty="0">
            <a:solidFill>
              <a:srgbClr val="0000FF"/>
            </a:solidFill>
          </a:endParaRPr>
        </a:p>
      </dgm:t>
    </dgm:pt>
    <dgm:pt modelId="{6B4126D1-9412-4F25-8080-8317FA65A78E}" type="parTrans" cxnId="{5878BA97-9AA2-4429-A8DE-04262C38697D}">
      <dgm:prSet/>
      <dgm:spPr/>
      <dgm:t>
        <a:bodyPr/>
        <a:lstStyle/>
        <a:p>
          <a:endParaRPr lang="es-EC">
            <a:solidFill>
              <a:srgbClr val="0000FF"/>
            </a:solidFill>
          </a:endParaRPr>
        </a:p>
      </dgm:t>
    </dgm:pt>
    <dgm:pt modelId="{FCC03669-B5DE-4EA5-8B50-42BE830584DE}" type="sibTrans" cxnId="{5878BA97-9AA2-4429-A8DE-04262C38697D}">
      <dgm:prSet/>
      <dgm:spPr/>
      <dgm:t>
        <a:bodyPr/>
        <a:lstStyle/>
        <a:p>
          <a:endParaRPr lang="es-EC">
            <a:solidFill>
              <a:srgbClr val="0000FF"/>
            </a:solidFill>
          </a:endParaRPr>
        </a:p>
      </dgm:t>
    </dgm:pt>
    <dgm:pt modelId="{6ED2437F-E990-4C37-BF56-26BE27A2AC65}" type="pres">
      <dgm:prSet presAssocID="{BCAF6EB8-5308-4E16-9F83-6C78D9CBBE6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3DFBC88-6010-4C77-BEDA-82793F80A198}" type="pres">
      <dgm:prSet presAssocID="{2428F8E9-9FDD-4CC4-853A-956D0F20712D}" presName="boxAndChildren" presStyleCnt="0"/>
      <dgm:spPr/>
      <dgm:t>
        <a:bodyPr/>
        <a:lstStyle/>
        <a:p>
          <a:endParaRPr lang="es-EC"/>
        </a:p>
      </dgm:t>
    </dgm:pt>
    <dgm:pt modelId="{DF64B072-024C-4D30-A308-C0121206ECA4}" type="pres">
      <dgm:prSet presAssocID="{2428F8E9-9FDD-4CC4-853A-956D0F20712D}" presName="parentTextBox" presStyleLbl="node1" presStyleIdx="0" presStyleCnt="3"/>
      <dgm:spPr/>
      <dgm:t>
        <a:bodyPr/>
        <a:lstStyle/>
        <a:p>
          <a:endParaRPr lang="es-EC"/>
        </a:p>
      </dgm:t>
    </dgm:pt>
    <dgm:pt modelId="{079C2E67-3D75-4112-AF4A-490BA07AAC20}" type="pres">
      <dgm:prSet presAssocID="{2428F8E9-9FDD-4CC4-853A-956D0F20712D}" presName="entireBox" presStyleLbl="node1" presStyleIdx="0" presStyleCnt="3"/>
      <dgm:spPr/>
      <dgm:t>
        <a:bodyPr/>
        <a:lstStyle/>
        <a:p>
          <a:endParaRPr lang="es-EC"/>
        </a:p>
      </dgm:t>
    </dgm:pt>
    <dgm:pt modelId="{90B1810F-5A02-467B-A866-C301FD536078}" type="pres">
      <dgm:prSet presAssocID="{2428F8E9-9FDD-4CC4-853A-956D0F20712D}" presName="descendantBox" presStyleCnt="0"/>
      <dgm:spPr/>
      <dgm:t>
        <a:bodyPr/>
        <a:lstStyle/>
        <a:p>
          <a:endParaRPr lang="es-EC"/>
        </a:p>
      </dgm:t>
    </dgm:pt>
    <dgm:pt modelId="{3F1F1461-AD8F-429B-973E-37E3D00CAC0C}" type="pres">
      <dgm:prSet presAssocID="{B4392A03-786F-4FF2-A09C-6534E70584C8}" presName="childTextBox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94B7C53-D735-421A-A424-9E582A0EA850}" type="pres">
      <dgm:prSet presAssocID="{29E2482C-7AC6-4590-9497-A27EEFBA695D}" presName="sp" presStyleCnt="0"/>
      <dgm:spPr/>
      <dgm:t>
        <a:bodyPr/>
        <a:lstStyle/>
        <a:p>
          <a:endParaRPr lang="es-EC"/>
        </a:p>
      </dgm:t>
    </dgm:pt>
    <dgm:pt modelId="{D3C5CBA4-9E14-4A7D-908E-A303A3A6D9A9}" type="pres">
      <dgm:prSet presAssocID="{C4D0D6CE-32EE-452B-B55C-77B294FBF153}" presName="arrowAndChildren" presStyleCnt="0"/>
      <dgm:spPr/>
      <dgm:t>
        <a:bodyPr/>
        <a:lstStyle/>
        <a:p>
          <a:endParaRPr lang="es-EC"/>
        </a:p>
      </dgm:t>
    </dgm:pt>
    <dgm:pt modelId="{5032A387-56F1-474A-9C5D-06E2E0D3DB4F}" type="pres">
      <dgm:prSet presAssocID="{C4D0D6CE-32EE-452B-B55C-77B294FBF153}" presName="parentTextArrow" presStyleLbl="node1" presStyleIdx="0" presStyleCnt="3"/>
      <dgm:spPr/>
      <dgm:t>
        <a:bodyPr/>
        <a:lstStyle/>
        <a:p>
          <a:endParaRPr lang="es-EC"/>
        </a:p>
      </dgm:t>
    </dgm:pt>
    <dgm:pt modelId="{A27A67DA-D0C8-4EDA-9132-F64D550E626A}" type="pres">
      <dgm:prSet presAssocID="{C4D0D6CE-32EE-452B-B55C-77B294FBF153}" presName="arrow" presStyleLbl="node1" presStyleIdx="1" presStyleCnt="3"/>
      <dgm:spPr/>
      <dgm:t>
        <a:bodyPr/>
        <a:lstStyle/>
        <a:p>
          <a:endParaRPr lang="es-EC"/>
        </a:p>
      </dgm:t>
    </dgm:pt>
    <dgm:pt modelId="{33AD065B-281F-4FAC-B372-D85B20A56C33}" type="pres">
      <dgm:prSet presAssocID="{C4D0D6CE-32EE-452B-B55C-77B294FBF153}" presName="descendantArrow" presStyleCnt="0"/>
      <dgm:spPr/>
      <dgm:t>
        <a:bodyPr/>
        <a:lstStyle/>
        <a:p>
          <a:endParaRPr lang="es-EC"/>
        </a:p>
      </dgm:t>
    </dgm:pt>
    <dgm:pt modelId="{30CEA531-9F97-4C31-A323-56F9F70455FD}" type="pres">
      <dgm:prSet presAssocID="{99FC0BAC-CC0C-42E9-811F-11B45EC4540B}" presName="childTextArrow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DEDE05DC-6C7F-4A38-8B30-E7B330F611D3}" type="pres">
      <dgm:prSet presAssocID="{F36E9CD9-C859-473E-BF66-401CF989AA70}" presName="sp" presStyleCnt="0"/>
      <dgm:spPr/>
      <dgm:t>
        <a:bodyPr/>
        <a:lstStyle/>
        <a:p>
          <a:endParaRPr lang="es-EC"/>
        </a:p>
      </dgm:t>
    </dgm:pt>
    <dgm:pt modelId="{CA47591B-C93A-49F8-AEFD-C756F18EF501}" type="pres">
      <dgm:prSet presAssocID="{4BCCEACA-D305-4E00-AEDC-0F186A412F1D}" presName="arrowAndChildren" presStyleCnt="0"/>
      <dgm:spPr/>
      <dgm:t>
        <a:bodyPr/>
        <a:lstStyle/>
        <a:p>
          <a:endParaRPr lang="es-EC"/>
        </a:p>
      </dgm:t>
    </dgm:pt>
    <dgm:pt modelId="{7A1340DC-656C-4A38-B5DE-8F2458F5B9F4}" type="pres">
      <dgm:prSet presAssocID="{4BCCEACA-D305-4E00-AEDC-0F186A412F1D}" presName="parentTextArrow" presStyleLbl="node1" presStyleIdx="1" presStyleCnt="3"/>
      <dgm:spPr/>
      <dgm:t>
        <a:bodyPr/>
        <a:lstStyle/>
        <a:p>
          <a:endParaRPr lang="es-EC"/>
        </a:p>
      </dgm:t>
    </dgm:pt>
    <dgm:pt modelId="{CE97D326-EE4B-495E-9C3A-2067A6DFFD5F}" type="pres">
      <dgm:prSet presAssocID="{4BCCEACA-D305-4E00-AEDC-0F186A412F1D}" presName="arrow" presStyleLbl="node1" presStyleIdx="2" presStyleCnt="3" custLinFactNeighborX="971" custLinFactNeighborY="-47"/>
      <dgm:spPr/>
      <dgm:t>
        <a:bodyPr/>
        <a:lstStyle/>
        <a:p>
          <a:endParaRPr lang="es-EC"/>
        </a:p>
      </dgm:t>
    </dgm:pt>
    <dgm:pt modelId="{475975C1-07BA-4CD6-9AC0-8C659C8E55B4}" type="pres">
      <dgm:prSet presAssocID="{4BCCEACA-D305-4E00-AEDC-0F186A412F1D}" presName="descendantArrow" presStyleCnt="0"/>
      <dgm:spPr/>
      <dgm:t>
        <a:bodyPr/>
        <a:lstStyle/>
        <a:p>
          <a:endParaRPr lang="es-EC"/>
        </a:p>
      </dgm:t>
    </dgm:pt>
    <dgm:pt modelId="{0C2B5250-C0C5-4394-AA52-8BB69C0E60C9}" type="pres">
      <dgm:prSet presAssocID="{8279C675-59AA-49D1-9673-B3B6ACFC2D24}" presName="childTextArrow" presStyleLbl="fgAccFollowNode1" presStyleIdx="2" presStyleCnt="3" custLinFactNeighborY="3143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7DC1B90F-F443-4706-BFB0-F7B376440C37}" type="presOf" srcId="{99FC0BAC-CC0C-42E9-811F-11B45EC4540B}" destId="{30CEA531-9F97-4C31-A323-56F9F70455FD}" srcOrd="0" destOrd="0" presId="urn:microsoft.com/office/officeart/2005/8/layout/process4"/>
    <dgm:cxn modelId="{358F2420-1450-4EE7-B4A8-DBAC92DC874A}" srcId="{BCAF6EB8-5308-4E16-9F83-6C78D9CBBE6C}" destId="{C4D0D6CE-32EE-452B-B55C-77B294FBF153}" srcOrd="1" destOrd="0" parTransId="{A86D2103-0438-4F67-BD15-71B7955C7121}" sibTransId="{29E2482C-7AC6-4590-9497-A27EEFBA695D}"/>
    <dgm:cxn modelId="{5878BA97-9AA2-4429-A8DE-04262C38697D}" srcId="{2428F8E9-9FDD-4CC4-853A-956D0F20712D}" destId="{B4392A03-786F-4FF2-A09C-6534E70584C8}" srcOrd="0" destOrd="0" parTransId="{6B4126D1-9412-4F25-8080-8317FA65A78E}" sibTransId="{FCC03669-B5DE-4EA5-8B50-42BE830584DE}"/>
    <dgm:cxn modelId="{9314B82E-4B3E-4CC0-87C5-A963A50B8B17}" srcId="{BCAF6EB8-5308-4E16-9F83-6C78D9CBBE6C}" destId="{2428F8E9-9FDD-4CC4-853A-956D0F20712D}" srcOrd="2" destOrd="0" parTransId="{C29DA5B1-A60B-4B82-B3E5-62DD9C25C33F}" sibTransId="{D5A10357-B29A-4DED-8F23-22BD487EA7D0}"/>
    <dgm:cxn modelId="{34F156D8-AA88-4406-8973-8A905A54EE38}" srcId="{C4D0D6CE-32EE-452B-B55C-77B294FBF153}" destId="{99FC0BAC-CC0C-42E9-811F-11B45EC4540B}" srcOrd="0" destOrd="0" parTransId="{542DCAB7-D721-4983-A520-22E5BAC03D3F}" sibTransId="{851477A1-97C2-416E-872A-AA57AF774352}"/>
    <dgm:cxn modelId="{755E754F-CF03-4752-915A-C33C0C2E228E}" type="presOf" srcId="{8279C675-59AA-49D1-9673-B3B6ACFC2D24}" destId="{0C2B5250-C0C5-4394-AA52-8BB69C0E60C9}" srcOrd="0" destOrd="0" presId="urn:microsoft.com/office/officeart/2005/8/layout/process4"/>
    <dgm:cxn modelId="{5942AFF7-918E-4903-A7EE-0049897D72FF}" type="presOf" srcId="{C4D0D6CE-32EE-452B-B55C-77B294FBF153}" destId="{5032A387-56F1-474A-9C5D-06E2E0D3DB4F}" srcOrd="0" destOrd="0" presId="urn:microsoft.com/office/officeart/2005/8/layout/process4"/>
    <dgm:cxn modelId="{C4976367-9283-404B-8D89-F297ADA7AF8E}" type="presOf" srcId="{B4392A03-786F-4FF2-A09C-6534E70584C8}" destId="{3F1F1461-AD8F-429B-973E-37E3D00CAC0C}" srcOrd="0" destOrd="0" presId="urn:microsoft.com/office/officeart/2005/8/layout/process4"/>
    <dgm:cxn modelId="{54A064D1-B50A-4F1D-B188-2CD2C154ADBE}" type="presOf" srcId="{2428F8E9-9FDD-4CC4-853A-956D0F20712D}" destId="{DF64B072-024C-4D30-A308-C0121206ECA4}" srcOrd="0" destOrd="0" presId="urn:microsoft.com/office/officeart/2005/8/layout/process4"/>
    <dgm:cxn modelId="{B90CA07E-E59B-4475-8816-BD3DBEEFF914}" srcId="{BCAF6EB8-5308-4E16-9F83-6C78D9CBBE6C}" destId="{4BCCEACA-D305-4E00-AEDC-0F186A412F1D}" srcOrd="0" destOrd="0" parTransId="{4BC50250-5368-4928-9419-836A7F45C767}" sibTransId="{F36E9CD9-C859-473E-BF66-401CF989AA70}"/>
    <dgm:cxn modelId="{8FC2CC9E-40C4-4750-A765-B95FC13C8DBC}" type="presOf" srcId="{2428F8E9-9FDD-4CC4-853A-956D0F20712D}" destId="{079C2E67-3D75-4112-AF4A-490BA07AAC20}" srcOrd="1" destOrd="0" presId="urn:microsoft.com/office/officeart/2005/8/layout/process4"/>
    <dgm:cxn modelId="{7727CDCE-C5A8-450C-B81E-428C1DCB32E9}" type="presOf" srcId="{C4D0D6CE-32EE-452B-B55C-77B294FBF153}" destId="{A27A67DA-D0C8-4EDA-9132-F64D550E626A}" srcOrd="1" destOrd="0" presId="urn:microsoft.com/office/officeart/2005/8/layout/process4"/>
    <dgm:cxn modelId="{18FE6E4E-C418-4107-882C-78D93E16AADC}" srcId="{4BCCEACA-D305-4E00-AEDC-0F186A412F1D}" destId="{8279C675-59AA-49D1-9673-B3B6ACFC2D24}" srcOrd="0" destOrd="0" parTransId="{9069680E-63A6-4ECA-80C9-FBFCC5F297DE}" sibTransId="{630B76F7-3EF0-42FA-BA9E-DCE140DF59B4}"/>
    <dgm:cxn modelId="{C7A2417C-14A9-4A6A-833A-B07B35FEA641}" type="presOf" srcId="{BCAF6EB8-5308-4E16-9F83-6C78D9CBBE6C}" destId="{6ED2437F-E990-4C37-BF56-26BE27A2AC65}" srcOrd="0" destOrd="0" presId="urn:microsoft.com/office/officeart/2005/8/layout/process4"/>
    <dgm:cxn modelId="{0EECBFD0-525C-4608-956D-6411B9F8504F}" type="presOf" srcId="{4BCCEACA-D305-4E00-AEDC-0F186A412F1D}" destId="{7A1340DC-656C-4A38-B5DE-8F2458F5B9F4}" srcOrd="0" destOrd="0" presId="urn:microsoft.com/office/officeart/2005/8/layout/process4"/>
    <dgm:cxn modelId="{B75A24FA-7CF1-476B-B38B-E19DFDA67502}" type="presOf" srcId="{4BCCEACA-D305-4E00-AEDC-0F186A412F1D}" destId="{CE97D326-EE4B-495E-9C3A-2067A6DFFD5F}" srcOrd="1" destOrd="0" presId="urn:microsoft.com/office/officeart/2005/8/layout/process4"/>
    <dgm:cxn modelId="{DCE52B23-2C83-4F28-B63B-90AF398BA76B}" type="presParOf" srcId="{6ED2437F-E990-4C37-BF56-26BE27A2AC65}" destId="{F3DFBC88-6010-4C77-BEDA-82793F80A198}" srcOrd="0" destOrd="0" presId="urn:microsoft.com/office/officeart/2005/8/layout/process4"/>
    <dgm:cxn modelId="{F77EEC4D-8F51-4814-B078-DCFAACE63F72}" type="presParOf" srcId="{F3DFBC88-6010-4C77-BEDA-82793F80A198}" destId="{DF64B072-024C-4D30-A308-C0121206ECA4}" srcOrd="0" destOrd="0" presId="urn:microsoft.com/office/officeart/2005/8/layout/process4"/>
    <dgm:cxn modelId="{0215DE6B-8077-46AD-8669-CAE72B6006E2}" type="presParOf" srcId="{F3DFBC88-6010-4C77-BEDA-82793F80A198}" destId="{079C2E67-3D75-4112-AF4A-490BA07AAC20}" srcOrd="1" destOrd="0" presId="urn:microsoft.com/office/officeart/2005/8/layout/process4"/>
    <dgm:cxn modelId="{D02A75E7-5443-474D-A889-D504E57F2A31}" type="presParOf" srcId="{F3DFBC88-6010-4C77-BEDA-82793F80A198}" destId="{90B1810F-5A02-467B-A866-C301FD536078}" srcOrd="2" destOrd="0" presId="urn:microsoft.com/office/officeart/2005/8/layout/process4"/>
    <dgm:cxn modelId="{9B8505C8-BD8C-472A-80B4-90BAF8AF003E}" type="presParOf" srcId="{90B1810F-5A02-467B-A866-C301FD536078}" destId="{3F1F1461-AD8F-429B-973E-37E3D00CAC0C}" srcOrd="0" destOrd="0" presId="urn:microsoft.com/office/officeart/2005/8/layout/process4"/>
    <dgm:cxn modelId="{F98CD4A5-06DF-4426-94F5-C75572B7A0DA}" type="presParOf" srcId="{6ED2437F-E990-4C37-BF56-26BE27A2AC65}" destId="{494B7C53-D735-421A-A424-9E582A0EA850}" srcOrd="1" destOrd="0" presId="urn:microsoft.com/office/officeart/2005/8/layout/process4"/>
    <dgm:cxn modelId="{3EAFA8F5-3839-4447-9E76-C1F2AB419FF3}" type="presParOf" srcId="{6ED2437F-E990-4C37-BF56-26BE27A2AC65}" destId="{D3C5CBA4-9E14-4A7D-908E-A303A3A6D9A9}" srcOrd="2" destOrd="0" presId="urn:microsoft.com/office/officeart/2005/8/layout/process4"/>
    <dgm:cxn modelId="{B0DD7A45-9A24-4462-8620-1BFCAE0F6476}" type="presParOf" srcId="{D3C5CBA4-9E14-4A7D-908E-A303A3A6D9A9}" destId="{5032A387-56F1-474A-9C5D-06E2E0D3DB4F}" srcOrd="0" destOrd="0" presId="urn:microsoft.com/office/officeart/2005/8/layout/process4"/>
    <dgm:cxn modelId="{B0571E33-79C3-4DCF-B3D3-CD8C76E911C2}" type="presParOf" srcId="{D3C5CBA4-9E14-4A7D-908E-A303A3A6D9A9}" destId="{A27A67DA-D0C8-4EDA-9132-F64D550E626A}" srcOrd="1" destOrd="0" presId="urn:microsoft.com/office/officeart/2005/8/layout/process4"/>
    <dgm:cxn modelId="{D483B2DE-CA11-4477-A9BD-4E8EE81554ED}" type="presParOf" srcId="{D3C5CBA4-9E14-4A7D-908E-A303A3A6D9A9}" destId="{33AD065B-281F-4FAC-B372-D85B20A56C33}" srcOrd="2" destOrd="0" presId="urn:microsoft.com/office/officeart/2005/8/layout/process4"/>
    <dgm:cxn modelId="{A31D5105-6AB3-4F8D-A3BC-31C79F88B4EF}" type="presParOf" srcId="{33AD065B-281F-4FAC-B372-D85B20A56C33}" destId="{30CEA531-9F97-4C31-A323-56F9F70455FD}" srcOrd="0" destOrd="0" presId="urn:microsoft.com/office/officeart/2005/8/layout/process4"/>
    <dgm:cxn modelId="{2DE3121D-E722-414A-ABD2-BC65CA5C6C87}" type="presParOf" srcId="{6ED2437F-E990-4C37-BF56-26BE27A2AC65}" destId="{DEDE05DC-6C7F-4A38-8B30-E7B330F611D3}" srcOrd="3" destOrd="0" presId="urn:microsoft.com/office/officeart/2005/8/layout/process4"/>
    <dgm:cxn modelId="{F8FC81D8-2356-4AA4-988D-B2D480D47EBD}" type="presParOf" srcId="{6ED2437F-E990-4C37-BF56-26BE27A2AC65}" destId="{CA47591B-C93A-49F8-AEFD-C756F18EF501}" srcOrd="4" destOrd="0" presId="urn:microsoft.com/office/officeart/2005/8/layout/process4"/>
    <dgm:cxn modelId="{658B1DAA-5202-4236-9886-804DA743B395}" type="presParOf" srcId="{CA47591B-C93A-49F8-AEFD-C756F18EF501}" destId="{7A1340DC-656C-4A38-B5DE-8F2458F5B9F4}" srcOrd="0" destOrd="0" presId="urn:microsoft.com/office/officeart/2005/8/layout/process4"/>
    <dgm:cxn modelId="{5B05AB99-3F6D-4490-B220-B4EC72A867FA}" type="presParOf" srcId="{CA47591B-C93A-49F8-AEFD-C756F18EF501}" destId="{CE97D326-EE4B-495E-9C3A-2067A6DFFD5F}" srcOrd="1" destOrd="0" presId="urn:microsoft.com/office/officeart/2005/8/layout/process4"/>
    <dgm:cxn modelId="{65EA4322-5725-40FE-8FFE-ABC14BDA5FB6}" type="presParOf" srcId="{CA47591B-C93A-49F8-AEFD-C756F18EF501}" destId="{475975C1-07BA-4CD6-9AC0-8C659C8E55B4}" srcOrd="2" destOrd="0" presId="urn:microsoft.com/office/officeart/2005/8/layout/process4"/>
    <dgm:cxn modelId="{FAC309E9-4173-4085-8316-7E1704AB47DA}" type="presParOf" srcId="{475975C1-07BA-4CD6-9AC0-8C659C8E55B4}" destId="{0C2B5250-C0C5-4394-AA52-8BB69C0E60C9}" srcOrd="0" destOrd="0" presId="urn:microsoft.com/office/officeart/2005/8/layout/process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86EB63-D46C-4E05-A8E9-69879127EC80}" type="datetimeFigureOut">
              <a:rPr lang="es-EC" smtClean="0"/>
              <a:pPr/>
              <a:t>06/08/2015</a:t>
            </a:fld>
            <a:endParaRPr lang="es-EC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1EBA71-DAF9-412C-8123-5BFA21543789}" type="slidenum">
              <a:rPr lang="es-EC" smtClean="0"/>
              <a:pPr/>
              <a:t>‹Nº›</a:t>
            </a:fld>
            <a:endParaRPr lang="es-EC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1EBA71-DAF9-412C-8123-5BFA21543789}" type="slidenum">
              <a:rPr lang="es-EC" smtClean="0"/>
              <a:pPr/>
              <a:t>25</a:t>
            </a:fld>
            <a:endParaRPr lang="es-EC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56C97D0-E6A6-440B-8B00-BE4192628090}" type="datetimeFigureOut">
              <a:rPr lang="es-EC" smtClean="0"/>
              <a:pPr/>
              <a:t>06/08/2015</a:t>
            </a:fld>
            <a:endParaRPr lang="es-EC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C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AF94D88-6648-4F94-BD1D-DF5F84C40547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C97D0-E6A6-440B-8B00-BE4192628090}" type="datetimeFigureOut">
              <a:rPr lang="es-EC" smtClean="0"/>
              <a:pPr/>
              <a:t>06/08/2015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94D88-6648-4F94-BD1D-DF5F84C40547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C97D0-E6A6-440B-8B00-BE4192628090}" type="datetimeFigureOut">
              <a:rPr lang="es-EC" smtClean="0"/>
              <a:pPr/>
              <a:t>06/08/2015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94D88-6648-4F94-BD1D-DF5F84C40547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56C97D0-E6A6-440B-8B00-BE4192628090}" type="datetimeFigureOut">
              <a:rPr lang="es-EC" smtClean="0"/>
              <a:pPr/>
              <a:t>06/08/2015</a:t>
            </a:fld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AF94D88-6648-4F94-BD1D-DF5F84C40547}" type="slidenum">
              <a:rPr lang="es-EC" smtClean="0"/>
              <a:pPr/>
              <a:t>‹Nº›</a:t>
            </a:fld>
            <a:endParaRPr lang="es-EC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C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56C97D0-E6A6-440B-8B00-BE4192628090}" type="datetimeFigureOut">
              <a:rPr lang="es-EC" smtClean="0"/>
              <a:pPr/>
              <a:t>06/08/2015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C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AF94D88-6648-4F94-BD1D-DF5F84C40547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C97D0-E6A6-440B-8B00-BE4192628090}" type="datetimeFigureOut">
              <a:rPr lang="es-EC" smtClean="0"/>
              <a:pPr/>
              <a:t>06/08/2015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94D88-6648-4F94-BD1D-DF5F84C40547}" type="slidenum">
              <a:rPr lang="es-EC" smtClean="0"/>
              <a:pPr/>
              <a:t>‹Nº›</a:t>
            </a:fld>
            <a:endParaRPr lang="es-EC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C97D0-E6A6-440B-8B00-BE4192628090}" type="datetimeFigureOut">
              <a:rPr lang="es-EC" smtClean="0"/>
              <a:pPr/>
              <a:t>06/08/2015</a:t>
            </a:fld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94D88-6648-4F94-BD1D-DF5F84C40547}" type="slidenum">
              <a:rPr lang="es-EC" smtClean="0"/>
              <a:pPr/>
              <a:t>‹Nº›</a:t>
            </a:fld>
            <a:endParaRPr lang="es-EC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56C97D0-E6A6-440B-8B00-BE4192628090}" type="datetimeFigureOut">
              <a:rPr lang="es-EC" smtClean="0"/>
              <a:pPr/>
              <a:t>06/08/2015</a:t>
            </a:fld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AF94D88-6648-4F94-BD1D-DF5F84C40547}" type="slidenum">
              <a:rPr lang="es-EC" smtClean="0"/>
              <a:pPr/>
              <a:t>‹Nº›</a:t>
            </a:fld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C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C97D0-E6A6-440B-8B00-BE4192628090}" type="datetimeFigureOut">
              <a:rPr lang="es-EC" smtClean="0"/>
              <a:pPr/>
              <a:t>06/08/2015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94D88-6648-4F94-BD1D-DF5F84C40547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56C97D0-E6A6-440B-8B00-BE4192628090}" type="datetimeFigureOut">
              <a:rPr lang="es-EC" smtClean="0"/>
              <a:pPr/>
              <a:t>06/08/2015</a:t>
            </a:fld>
            <a:endParaRPr lang="es-EC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AF94D88-6648-4F94-BD1D-DF5F84C40547}" type="slidenum">
              <a:rPr lang="es-EC" smtClean="0"/>
              <a:pPr/>
              <a:t>‹Nº›</a:t>
            </a:fld>
            <a:endParaRPr lang="es-EC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C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56C97D0-E6A6-440B-8B00-BE4192628090}" type="datetimeFigureOut">
              <a:rPr lang="es-EC" smtClean="0"/>
              <a:pPr/>
              <a:t>06/08/2015</a:t>
            </a:fld>
            <a:endParaRPr lang="es-EC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AF94D88-6648-4F94-BD1D-DF5F84C40547}" type="slidenum">
              <a:rPr lang="es-EC" smtClean="0"/>
              <a:pPr/>
              <a:t>‹Nº›</a:t>
            </a:fld>
            <a:endParaRPr lang="es-EC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C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56C97D0-E6A6-440B-8B00-BE4192628090}" type="datetimeFigureOut">
              <a:rPr lang="es-EC" smtClean="0"/>
              <a:pPr/>
              <a:t>06/08/2015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C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AF94D88-6648-4F94-BD1D-DF5F84C40547}" type="slidenum">
              <a:rPr lang="es-EC" smtClean="0"/>
              <a:pPr/>
              <a:t>‹Nº›</a:t>
            </a:fld>
            <a:endParaRPr lang="es-EC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857224" y="428604"/>
            <a:ext cx="74295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s-EC" sz="3600" b="1" dirty="0" smtClean="0">
                <a:solidFill>
                  <a:srgbClr val="0000FF"/>
                </a:solidFill>
              </a:rPr>
              <a:t>“MODELO DE CALIFICACIÓN CREDITICIA PARA TECNOCAR C.A.”</a:t>
            </a:r>
          </a:p>
        </p:txBody>
      </p:sp>
      <p:sp>
        <p:nvSpPr>
          <p:cNvPr id="5" name="4 Rectángulo"/>
          <p:cNvSpPr/>
          <p:nvPr/>
        </p:nvSpPr>
        <p:spPr>
          <a:xfrm>
            <a:off x="3143240" y="5143512"/>
            <a:ext cx="55194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es-EC" sz="2800" b="1" dirty="0" err="1" smtClean="0">
                <a:solidFill>
                  <a:srgbClr val="0000FF"/>
                </a:solidFill>
              </a:rPr>
              <a:t>Mirian</a:t>
            </a:r>
            <a:r>
              <a:rPr lang="es-EC" sz="2800" b="1" dirty="0" smtClean="0">
                <a:solidFill>
                  <a:srgbClr val="0000FF"/>
                </a:solidFill>
              </a:rPr>
              <a:t> Jimena Franco </a:t>
            </a:r>
            <a:r>
              <a:rPr lang="es-EC" sz="2800" b="1" dirty="0" err="1" smtClean="0">
                <a:solidFill>
                  <a:srgbClr val="0000FF"/>
                </a:solidFill>
              </a:rPr>
              <a:t>Caiza</a:t>
            </a:r>
            <a:endParaRPr lang="es-EC" sz="2800" b="1" dirty="0" smtClean="0">
              <a:solidFill>
                <a:srgbClr val="0000FF"/>
              </a:solidFill>
            </a:endParaRPr>
          </a:p>
        </p:txBody>
      </p:sp>
      <p:pic>
        <p:nvPicPr>
          <p:cNvPr id="6" name="5 Imagen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500306"/>
            <a:ext cx="6715172" cy="236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 rot="20130192">
            <a:off x="1219609" y="2611837"/>
            <a:ext cx="70009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sz="3600" dirty="0" smtClean="0"/>
              <a:t>Matriz  Boston </a:t>
            </a:r>
            <a:r>
              <a:rPr lang="es-EC" sz="3600" dirty="0" err="1" smtClean="0"/>
              <a:t>Consulting</a:t>
            </a:r>
            <a:r>
              <a:rPr lang="es-EC" sz="3600" dirty="0" smtClean="0"/>
              <a:t> </a:t>
            </a:r>
            <a:r>
              <a:rPr lang="es-EC" sz="3600" dirty="0" err="1" smtClean="0"/>
              <a:t>Group</a:t>
            </a:r>
            <a:r>
              <a:rPr lang="es-EC" sz="3600" dirty="0" smtClean="0"/>
              <a:t>    (Matriz BCG)</a:t>
            </a:r>
            <a:endParaRPr lang="es-EC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8429683" cy="6357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428596" y="1785926"/>
          <a:ext cx="7858178" cy="2897682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964107"/>
                <a:gridCol w="1964107"/>
                <a:gridCol w="1964982"/>
                <a:gridCol w="1964982"/>
              </a:tblGrid>
              <a:tr h="125176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ln>
                            <a:solidFill>
                              <a:srgbClr val="003300"/>
                            </a:solidFill>
                          </a:ln>
                          <a:solidFill>
                            <a:srgbClr val="009900"/>
                          </a:solidFill>
                        </a:rPr>
                        <a:t>Empresas </a:t>
                      </a:r>
                      <a:endParaRPr lang="es-EC" sz="1600" dirty="0">
                        <a:ln>
                          <a:solidFill>
                            <a:srgbClr val="003300"/>
                          </a:solidFill>
                        </a:ln>
                        <a:solidFill>
                          <a:srgbClr val="0099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ln>
                            <a:solidFill>
                              <a:srgbClr val="003300"/>
                            </a:solidFill>
                          </a:ln>
                          <a:solidFill>
                            <a:srgbClr val="009900"/>
                          </a:solidFill>
                        </a:rPr>
                        <a:t>Ventas Año (1) 2013</a:t>
                      </a:r>
                      <a:endParaRPr lang="es-EC" sz="1600" dirty="0">
                        <a:ln>
                          <a:solidFill>
                            <a:srgbClr val="003300"/>
                          </a:solidFill>
                        </a:ln>
                        <a:solidFill>
                          <a:srgbClr val="0099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ln>
                            <a:solidFill>
                              <a:srgbClr val="003300"/>
                            </a:solidFill>
                          </a:ln>
                          <a:solidFill>
                            <a:srgbClr val="009900"/>
                          </a:solidFill>
                        </a:rPr>
                        <a:t>Ventas Año (2) 2014</a:t>
                      </a:r>
                      <a:endParaRPr lang="es-EC" sz="1600" dirty="0">
                        <a:ln>
                          <a:solidFill>
                            <a:srgbClr val="003300"/>
                          </a:solidFill>
                        </a:ln>
                        <a:solidFill>
                          <a:srgbClr val="0099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ln>
                            <a:solidFill>
                              <a:srgbClr val="003300"/>
                            </a:solidFill>
                          </a:ln>
                          <a:solidFill>
                            <a:srgbClr val="009900"/>
                          </a:solidFill>
                        </a:rPr>
                        <a:t>Participación en el mercado en base al último año</a:t>
                      </a:r>
                      <a:endParaRPr lang="es-EC" sz="1400" dirty="0">
                        <a:ln>
                          <a:solidFill>
                            <a:srgbClr val="003300"/>
                          </a:solidFill>
                        </a:ln>
                        <a:solidFill>
                          <a:srgbClr val="0099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714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ln>
                            <a:solidFill>
                              <a:srgbClr val="003300"/>
                            </a:solidFill>
                          </a:ln>
                          <a:solidFill>
                            <a:srgbClr val="009900"/>
                          </a:solidFill>
                        </a:rPr>
                        <a:t>Grupo Mavesa</a:t>
                      </a:r>
                      <a:endParaRPr lang="es-EC" sz="1600">
                        <a:ln>
                          <a:solidFill>
                            <a:srgbClr val="003300"/>
                          </a:solidFill>
                        </a:ln>
                        <a:solidFill>
                          <a:srgbClr val="0099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ln>
                            <a:solidFill>
                              <a:srgbClr val="003300"/>
                            </a:solidFill>
                          </a:ln>
                          <a:solidFill>
                            <a:srgbClr val="009900"/>
                          </a:solidFill>
                        </a:rPr>
                        <a:t>2011519.00</a:t>
                      </a:r>
                      <a:endParaRPr lang="es-EC" sz="1600" dirty="0">
                        <a:ln>
                          <a:solidFill>
                            <a:srgbClr val="003300"/>
                          </a:solidFill>
                        </a:ln>
                        <a:solidFill>
                          <a:srgbClr val="0099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ln>
                            <a:solidFill>
                              <a:srgbClr val="003300"/>
                            </a:solidFill>
                          </a:ln>
                          <a:solidFill>
                            <a:srgbClr val="009900"/>
                          </a:solidFill>
                        </a:rPr>
                        <a:t>2,149,856.00</a:t>
                      </a:r>
                      <a:endParaRPr lang="es-EC" sz="1600" dirty="0">
                        <a:ln>
                          <a:solidFill>
                            <a:srgbClr val="003300"/>
                          </a:solidFill>
                        </a:ln>
                        <a:solidFill>
                          <a:srgbClr val="0099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ln>
                            <a:solidFill>
                              <a:srgbClr val="003300"/>
                            </a:solidFill>
                          </a:ln>
                          <a:solidFill>
                            <a:srgbClr val="009900"/>
                          </a:solidFill>
                        </a:rPr>
                        <a:t>47%</a:t>
                      </a:r>
                      <a:endParaRPr lang="es-EC" sz="1600" dirty="0">
                        <a:ln>
                          <a:solidFill>
                            <a:srgbClr val="003300"/>
                          </a:solidFill>
                        </a:ln>
                        <a:solidFill>
                          <a:srgbClr val="0099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714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ln>
                            <a:solidFill>
                              <a:srgbClr val="003300"/>
                            </a:solidFill>
                          </a:ln>
                          <a:solidFill>
                            <a:srgbClr val="009900"/>
                          </a:solidFill>
                        </a:rPr>
                        <a:t>Tecnocar C.A</a:t>
                      </a:r>
                      <a:endParaRPr lang="es-EC" sz="1600">
                        <a:ln>
                          <a:solidFill>
                            <a:srgbClr val="003300"/>
                          </a:solidFill>
                        </a:ln>
                        <a:solidFill>
                          <a:srgbClr val="0099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ln>
                            <a:solidFill>
                              <a:srgbClr val="003300"/>
                            </a:solidFill>
                          </a:ln>
                          <a:solidFill>
                            <a:srgbClr val="009900"/>
                          </a:solidFill>
                        </a:rPr>
                        <a:t>1625.335,00</a:t>
                      </a:r>
                      <a:endParaRPr lang="es-EC" sz="1600" dirty="0">
                        <a:ln>
                          <a:solidFill>
                            <a:srgbClr val="003300"/>
                          </a:solidFill>
                        </a:ln>
                        <a:solidFill>
                          <a:srgbClr val="0099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ln>
                            <a:solidFill>
                              <a:srgbClr val="003300"/>
                            </a:solidFill>
                          </a:ln>
                          <a:solidFill>
                            <a:srgbClr val="009900"/>
                          </a:solidFill>
                        </a:rPr>
                        <a:t>1,738,182.00</a:t>
                      </a:r>
                      <a:endParaRPr lang="es-EC" sz="1600" dirty="0">
                        <a:ln>
                          <a:solidFill>
                            <a:srgbClr val="003300"/>
                          </a:solidFill>
                        </a:ln>
                        <a:solidFill>
                          <a:srgbClr val="0099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ln>
                            <a:solidFill>
                              <a:srgbClr val="003300"/>
                            </a:solidFill>
                          </a:ln>
                          <a:solidFill>
                            <a:srgbClr val="009900"/>
                          </a:solidFill>
                        </a:rPr>
                        <a:t>38%</a:t>
                      </a:r>
                      <a:endParaRPr lang="es-EC" sz="1600" dirty="0">
                        <a:ln>
                          <a:solidFill>
                            <a:srgbClr val="003300"/>
                          </a:solidFill>
                        </a:ln>
                        <a:solidFill>
                          <a:srgbClr val="0099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714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ln>
                            <a:solidFill>
                              <a:srgbClr val="003300"/>
                            </a:solidFill>
                          </a:ln>
                          <a:solidFill>
                            <a:srgbClr val="009900"/>
                          </a:solidFill>
                        </a:rPr>
                        <a:t>Frenoseguro</a:t>
                      </a:r>
                      <a:endParaRPr lang="es-EC" sz="1600">
                        <a:ln>
                          <a:solidFill>
                            <a:srgbClr val="003300"/>
                          </a:solidFill>
                        </a:ln>
                        <a:solidFill>
                          <a:srgbClr val="0099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ln>
                            <a:solidFill>
                              <a:srgbClr val="003300"/>
                            </a:solidFill>
                          </a:ln>
                          <a:solidFill>
                            <a:srgbClr val="009900"/>
                          </a:solidFill>
                        </a:rPr>
                        <a:t>641,974.00</a:t>
                      </a:r>
                      <a:endParaRPr lang="es-EC" sz="1600" dirty="0">
                        <a:ln>
                          <a:solidFill>
                            <a:srgbClr val="003300"/>
                          </a:solidFill>
                        </a:ln>
                        <a:solidFill>
                          <a:srgbClr val="0099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 smtClean="0">
                          <a:ln>
                            <a:solidFill>
                              <a:srgbClr val="003300"/>
                            </a:solidFill>
                          </a:ln>
                          <a:solidFill>
                            <a:srgbClr val="009900"/>
                          </a:solidFill>
                        </a:rPr>
                        <a:t>686,125.00</a:t>
                      </a:r>
                      <a:endParaRPr lang="es-EC" sz="1600" dirty="0">
                        <a:ln>
                          <a:solidFill>
                            <a:srgbClr val="003300"/>
                          </a:solidFill>
                        </a:ln>
                        <a:solidFill>
                          <a:srgbClr val="0099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ln>
                            <a:solidFill>
                              <a:srgbClr val="003300"/>
                            </a:solidFill>
                          </a:ln>
                          <a:solidFill>
                            <a:srgbClr val="009900"/>
                          </a:solidFill>
                        </a:rPr>
                        <a:t>15%</a:t>
                      </a:r>
                      <a:endParaRPr lang="es-EC" sz="1600" dirty="0">
                        <a:ln>
                          <a:solidFill>
                            <a:srgbClr val="003300"/>
                          </a:solidFill>
                        </a:ln>
                        <a:solidFill>
                          <a:srgbClr val="0099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714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C" sz="1800">
                        <a:ln>
                          <a:solidFill>
                            <a:srgbClr val="003300"/>
                          </a:solidFill>
                        </a:ln>
                        <a:solidFill>
                          <a:srgbClr val="0099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ln>
                            <a:solidFill>
                              <a:srgbClr val="003300"/>
                            </a:solidFill>
                          </a:ln>
                          <a:solidFill>
                            <a:srgbClr val="009900"/>
                          </a:solidFill>
                        </a:rPr>
                        <a:t>4,279,828.00</a:t>
                      </a:r>
                      <a:endParaRPr lang="es-EC" sz="1600" dirty="0">
                        <a:ln>
                          <a:solidFill>
                            <a:srgbClr val="003300"/>
                          </a:solidFill>
                        </a:ln>
                        <a:solidFill>
                          <a:srgbClr val="0099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ln>
                            <a:solidFill>
                              <a:srgbClr val="003300"/>
                            </a:solidFill>
                          </a:ln>
                          <a:solidFill>
                            <a:srgbClr val="009900"/>
                          </a:solidFill>
                        </a:rPr>
                        <a:t>4574163.00</a:t>
                      </a:r>
                      <a:endParaRPr lang="es-EC" sz="1600" dirty="0">
                        <a:ln>
                          <a:solidFill>
                            <a:srgbClr val="003300"/>
                          </a:solidFill>
                        </a:ln>
                        <a:solidFill>
                          <a:srgbClr val="0099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ln>
                            <a:solidFill>
                              <a:srgbClr val="003300"/>
                            </a:solidFill>
                          </a:ln>
                          <a:solidFill>
                            <a:srgbClr val="009900"/>
                          </a:solidFill>
                        </a:rPr>
                        <a:t>100%</a:t>
                      </a:r>
                      <a:endParaRPr lang="es-EC" sz="1600" dirty="0">
                        <a:ln>
                          <a:solidFill>
                            <a:srgbClr val="003300"/>
                          </a:solidFill>
                        </a:ln>
                        <a:solidFill>
                          <a:srgbClr val="0099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2 Rectángulo"/>
          <p:cNvSpPr/>
          <p:nvPr/>
        </p:nvSpPr>
        <p:spPr>
          <a:xfrm>
            <a:off x="1000100" y="642918"/>
            <a:ext cx="67866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C" b="1" dirty="0" smtClean="0">
                <a:solidFill>
                  <a:srgbClr val="0000FF"/>
                </a:solidFill>
              </a:rPr>
              <a:t>MATRIZ  BOSTON CONSULTING GROUP O MATRIZ BCG APLICADA A TECNOCAR C.A</a:t>
            </a:r>
            <a:endParaRPr lang="es-EC" b="1" dirty="0">
              <a:solidFill>
                <a:srgbClr val="0000FF"/>
              </a:solidFill>
            </a:endParaRPr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0" y="1104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0" y="1266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0" y="1428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857224" y="5929330"/>
            <a:ext cx="7143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dirty="0" smtClean="0">
                <a:solidFill>
                  <a:srgbClr val="0000FF"/>
                </a:solidFill>
              </a:rPr>
              <a:t>Las ventas del mercado de llantas se han incrementado en un 6.87% el 2014, respecto de la gestión 2013</a:t>
            </a:r>
            <a:endParaRPr lang="es-EC" dirty="0">
              <a:solidFill>
                <a:srgbClr val="0000FF"/>
              </a:solidFill>
            </a:endParaRPr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5072074"/>
            <a:ext cx="2562225" cy="314325"/>
          </a:xfrm>
          <a:prstGeom prst="rect">
            <a:avLst/>
          </a:prstGeom>
          <a:noFill/>
        </p:spPr>
      </p:pic>
      <p:pic>
        <p:nvPicPr>
          <p:cNvPr id="11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5143512"/>
            <a:ext cx="771525" cy="161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15" name="Rectangle 7"/>
          <p:cNvSpPr>
            <a:spLocks noChangeArrowheads="1"/>
          </p:cNvSpPr>
          <p:nvPr/>
        </p:nvSpPr>
        <p:spPr bwMode="auto">
          <a:xfrm>
            <a:off x="0" y="1104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16" name="Rectangle 8"/>
          <p:cNvSpPr>
            <a:spLocks noChangeArrowheads="1"/>
          </p:cNvSpPr>
          <p:nvPr/>
        </p:nvSpPr>
        <p:spPr bwMode="auto">
          <a:xfrm>
            <a:off x="0" y="1266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17" name="Rectangle 9"/>
          <p:cNvSpPr>
            <a:spLocks noChangeArrowheads="1"/>
          </p:cNvSpPr>
          <p:nvPr/>
        </p:nvSpPr>
        <p:spPr bwMode="auto">
          <a:xfrm>
            <a:off x="0" y="1428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1142976" y="285728"/>
            <a:ext cx="69285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sz="2800" b="1" dirty="0" smtClean="0"/>
              <a:t>Cálculo de la Participación Relativa</a:t>
            </a:r>
            <a:endParaRPr lang="es-EC" sz="2800" b="1" dirty="0"/>
          </a:p>
        </p:txBody>
      </p:sp>
      <p:sp>
        <p:nvSpPr>
          <p:cNvPr id="43021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/>
          </a:p>
        </p:txBody>
      </p:sp>
      <p:sp>
        <p:nvSpPr>
          <p:cNvPr id="43022" name="Rectangle 14"/>
          <p:cNvSpPr>
            <a:spLocks noChangeArrowheads="1"/>
          </p:cNvSpPr>
          <p:nvPr/>
        </p:nvSpPr>
        <p:spPr bwMode="auto">
          <a:xfrm>
            <a:off x="0" y="723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23" name="Rectangle 15"/>
          <p:cNvSpPr>
            <a:spLocks noChangeArrowheads="1"/>
          </p:cNvSpPr>
          <p:nvPr/>
        </p:nvSpPr>
        <p:spPr bwMode="auto">
          <a:xfrm>
            <a:off x="0" y="1000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26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/>
          </a:p>
        </p:txBody>
      </p:sp>
      <p:sp>
        <p:nvSpPr>
          <p:cNvPr id="43027" name="Rectangle 19"/>
          <p:cNvSpPr>
            <a:spLocks noChangeArrowheads="1"/>
          </p:cNvSpPr>
          <p:nvPr/>
        </p:nvSpPr>
        <p:spPr bwMode="auto">
          <a:xfrm>
            <a:off x="0" y="590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4" name="23 Tabla"/>
          <p:cNvGraphicFramePr>
            <a:graphicFrameLocks noGrp="1"/>
          </p:cNvGraphicFramePr>
          <p:nvPr/>
        </p:nvGraphicFramePr>
        <p:xfrm>
          <a:off x="1285852" y="1285860"/>
          <a:ext cx="6786610" cy="2500330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3393305"/>
                <a:gridCol w="3393305"/>
              </a:tblGrid>
              <a:tr h="50006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 b="1" dirty="0">
                          <a:solidFill>
                            <a:srgbClr val="333300"/>
                          </a:solidFill>
                          <a:latin typeface="Arial Black" pitchFamily="34" charset="0"/>
                        </a:rPr>
                        <a:t>EMPRESAS</a:t>
                      </a:r>
                      <a:endParaRPr lang="es-EC" sz="1600" b="1" dirty="0">
                        <a:solidFill>
                          <a:srgbClr val="333300"/>
                        </a:solidFill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 b="1">
                          <a:solidFill>
                            <a:srgbClr val="333300"/>
                          </a:solidFill>
                          <a:latin typeface="Arial Black" pitchFamily="34" charset="0"/>
                        </a:rPr>
                        <a:t>CM</a:t>
                      </a:r>
                      <a:endParaRPr lang="es-EC" sz="1600" b="1">
                        <a:solidFill>
                          <a:srgbClr val="333300"/>
                        </a:solidFill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006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 b="1" dirty="0">
                          <a:solidFill>
                            <a:srgbClr val="333300"/>
                          </a:solidFill>
                          <a:latin typeface="Arial Black" pitchFamily="34" charset="0"/>
                        </a:rPr>
                        <a:t>Grupo </a:t>
                      </a:r>
                      <a:r>
                        <a:rPr lang="es-EC" sz="1800" b="1" dirty="0" err="1">
                          <a:solidFill>
                            <a:srgbClr val="333300"/>
                          </a:solidFill>
                          <a:latin typeface="Arial Black" pitchFamily="34" charset="0"/>
                        </a:rPr>
                        <a:t>Mavesa</a:t>
                      </a:r>
                      <a:endParaRPr lang="es-EC" sz="1600" b="1" dirty="0">
                        <a:solidFill>
                          <a:srgbClr val="333300"/>
                        </a:solidFill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 b="1">
                          <a:solidFill>
                            <a:srgbClr val="333300"/>
                          </a:solidFill>
                          <a:latin typeface="Arial Black" pitchFamily="34" charset="0"/>
                        </a:rPr>
                        <a:t>47%/38%=1.24</a:t>
                      </a:r>
                      <a:endParaRPr lang="es-EC" sz="1600" b="1">
                        <a:solidFill>
                          <a:srgbClr val="333300"/>
                        </a:solidFill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006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 b="1" dirty="0">
                          <a:solidFill>
                            <a:srgbClr val="333300"/>
                          </a:solidFill>
                          <a:latin typeface="Arial Black" pitchFamily="34" charset="0"/>
                        </a:rPr>
                        <a:t>Tecnocar C.A</a:t>
                      </a:r>
                      <a:endParaRPr lang="es-EC" sz="1600" b="1" dirty="0">
                        <a:solidFill>
                          <a:srgbClr val="333300"/>
                        </a:solidFill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 b="1" dirty="0">
                          <a:solidFill>
                            <a:srgbClr val="333300"/>
                          </a:solidFill>
                          <a:latin typeface="Arial Black" pitchFamily="34" charset="0"/>
                        </a:rPr>
                        <a:t>38%/47%=0.81</a:t>
                      </a:r>
                      <a:endParaRPr lang="es-EC" sz="1600" b="1" dirty="0">
                        <a:solidFill>
                          <a:srgbClr val="333300"/>
                        </a:solidFill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006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 b="1">
                          <a:solidFill>
                            <a:srgbClr val="333300"/>
                          </a:solidFill>
                          <a:latin typeface="Arial Black" pitchFamily="34" charset="0"/>
                        </a:rPr>
                        <a:t>Frenoseguro</a:t>
                      </a:r>
                      <a:endParaRPr lang="es-EC" sz="1600" b="1">
                        <a:solidFill>
                          <a:srgbClr val="333300"/>
                        </a:solidFill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 b="1" dirty="0">
                          <a:solidFill>
                            <a:srgbClr val="333300"/>
                          </a:solidFill>
                          <a:latin typeface="Arial Black" pitchFamily="34" charset="0"/>
                        </a:rPr>
                        <a:t>15%/47%=0.32</a:t>
                      </a:r>
                      <a:endParaRPr lang="es-EC" sz="1600" b="1" dirty="0">
                        <a:solidFill>
                          <a:srgbClr val="333300"/>
                        </a:solidFill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006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C" sz="1800" b="1" dirty="0">
                        <a:solidFill>
                          <a:srgbClr val="333300"/>
                        </a:solidFill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C" sz="1800" b="1" dirty="0">
                        <a:solidFill>
                          <a:srgbClr val="333300"/>
                        </a:solidFill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3028" name="Rectangle 20"/>
          <p:cNvSpPr>
            <a:spLocks noChangeArrowheads="1"/>
          </p:cNvSpPr>
          <p:nvPr/>
        </p:nvSpPr>
        <p:spPr bwMode="auto">
          <a:xfrm>
            <a:off x="1500166" y="4572008"/>
            <a:ext cx="536076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La participaci</a:t>
            </a:r>
            <a:r>
              <a:rPr kumimoji="0" lang="es-EC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EC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es alta cuando es superior a 1,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y baja cuando es inferior.</a:t>
            </a:r>
            <a:endParaRPr kumimoji="0" lang="es-EC" sz="28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071538" y="428604"/>
            <a:ext cx="73597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sz="2400" b="1" dirty="0" smtClean="0">
                <a:solidFill>
                  <a:srgbClr val="0000FF"/>
                </a:solidFill>
              </a:rPr>
              <a:t>Elaboración de la matriz BCG para Tecnocar</a:t>
            </a:r>
            <a:endParaRPr lang="es-EC" sz="2400" b="1" dirty="0">
              <a:solidFill>
                <a:srgbClr val="0000FF"/>
              </a:solidFill>
            </a:endParaRPr>
          </a:p>
        </p:txBody>
      </p:sp>
      <p:pic>
        <p:nvPicPr>
          <p:cNvPr id="5" name="4 Imagen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277750"/>
            <a:ext cx="7572427" cy="5223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28596" y="669776"/>
            <a:ext cx="7467600" cy="6188224"/>
          </a:xfrm>
        </p:spPr>
        <p:txBody>
          <a:bodyPr/>
          <a:lstStyle/>
          <a:p>
            <a:endParaRPr lang="es-EC" dirty="0" smtClean="0"/>
          </a:p>
          <a:p>
            <a:endParaRPr lang="es-EC" dirty="0" smtClean="0"/>
          </a:p>
          <a:p>
            <a:r>
              <a:rPr lang="es-EC" dirty="0" smtClean="0"/>
              <a:t>Beneficios de la información para toma de decisiones</a:t>
            </a:r>
          </a:p>
          <a:p>
            <a:r>
              <a:rPr lang="es-EC" dirty="0" smtClean="0"/>
              <a:t>Aplicar la matriz por periodos determinados especialmente cuando el producto tenga su estacionalidad</a:t>
            </a:r>
          </a:p>
        </p:txBody>
      </p:sp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2786050" y="548326"/>
            <a:ext cx="203748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sz="2800" b="1" i="0" u="none" strike="noStrike" cap="none" normalizeH="0" baseline="0" dirty="0" smtClean="0">
                <a:ln>
                  <a:noFill/>
                </a:ln>
                <a:solidFill>
                  <a:srgbClr val="403152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MATRIZ BCG</a:t>
            </a:r>
            <a:endParaRPr kumimoji="0" lang="es-EC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 rot="20244804">
            <a:off x="25320" y="2427856"/>
            <a:ext cx="908857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sz="24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DESARROLLO DEL MODELO DE CALIFICACI</a:t>
            </a:r>
            <a:r>
              <a:rPr kumimoji="0" lang="es-EC" sz="24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EC" sz="24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CREDITICIA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sz="24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PARA CLIENTES LA EMPRESA TECNOCAR C.A  </a:t>
            </a:r>
            <a:endParaRPr kumimoji="0" lang="es-EC" sz="3600" b="0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785786" y="357166"/>
            <a:ext cx="750099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C" sz="2400" b="1" dirty="0" smtClean="0">
                <a:solidFill>
                  <a:srgbClr val="0000FF"/>
                </a:solidFill>
              </a:rPr>
              <a:t>METODOLOGÍA DE DESARROLLO DEL MODELO</a:t>
            </a:r>
            <a:endParaRPr lang="es-EC" sz="2400" dirty="0">
              <a:solidFill>
                <a:srgbClr val="0000FF"/>
              </a:solidFill>
            </a:endParaRPr>
          </a:p>
        </p:txBody>
      </p:sp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785786" y="1214422"/>
            <a:ext cx="800105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sz="1400" b="0" i="0" u="none" strike="noStrike" cap="none" normalizeH="0" baseline="0" dirty="0" smtClean="0">
                <a:ln>
                  <a:noFill/>
                </a:ln>
                <a:solidFill>
                  <a:srgbClr val="333300"/>
                </a:solidFill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1. Recopilar información suficiente sobre los solicitantes</a:t>
            </a:r>
            <a:endParaRPr kumimoji="0" lang="es-EC" sz="900" b="0" i="0" u="none" strike="noStrike" cap="none" normalizeH="0" baseline="0" dirty="0" smtClean="0">
              <a:ln>
                <a:noFill/>
              </a:ln>
              <a:solidFill>
                <a:srgbClr val="333300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sz="1400" b="0" i="0" u="none" strike="noStrike" cap="none" normalizeH="0" baseline="0" dirty="0" smtClean="0">
                <a:ln>
                  <a:noFill/>
                </a:ln>
                <a:solidFill>
                  <a:srgbClr val="333300"/>
                </a:solidFill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2. Estudiar dicha información para establecer su conducta de pago</a:t>
            </a:r>
            <a:endParaRPr kumimoji="0" lang="es-EC" sz="900" b="0" i="0" u="none" strike="noStrike" cap="none" normalizeH="0" baseline="0" dirty="0" smtClean="0">
              <a:ln>
                <a:noFill/>
              </a:ln>
              <a:solidFill>
                <a:srgbClr val="333300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sz="1400" b="0" i="0" u="none" strike="noStrike" cap="none" normalizeH="0" baseline="0" dirty="0" smtClean="0">
                <a:ln>
                  <a:noFill/>
                </a:ln>
                <a:solidFill>
                  <a:srgbClr val="333300"/>
                </a:solidFill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3. Tomar la decisión crediticia, en este paso se determina si el crédito debe aprobarse y cuál sería el cupo de crédito optimo a ser asignado.</a:t>
            </a:r>
            <a:endParaRPr kumimoji="0" lang="es-EC" sz="2000" b="0" i="0" u="none" strike="noStrike" cap="none" normalizeH="0" baseline="0" dirty="0" smtClean="0">
              <a:ln>
                <a:noFill/>
              </a:ln>
              <a:solidFill>
                <a:srgbClr val="333300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785786" y="2214554"/>
            <a:ext cx="52597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sz="2400" b="1" dirty="0" smtClean="0">
                <a:solidFill>
                  <a:srgbClr val="003300"/>
                </a:solidFill>
              </a:rPr>
              <a:t>La </a:t>
            </a:r>
            <a:r>
              <a:rPr lang="es-EC" sz="2400" b="1" dirty="0">
                <a:solidFill>
                  <a:srgbClr val="003300"/>
                </a:solidFill>
              </a:rPr>
              <a:t>Investigación del Solicitante</a:t>
            </a:r>
            <a:endParaRPr lang="es-EC" sz="2400" dirty="0">
              <a:solidFill>
                <a:srgbClr val="003300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642910" y="3357562"/>
            <a:ext cx="1245854" cy="369332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s-EC" b="1" dirty="0">
                <a:solidFill>
                  <a:srgbClr val="0000FF"/>
                </a:solidFill>
              </a:rPr>
              <a:t>Carácter</a:t>
            </a:r>
            <a:endParaRPr lang="es-EC" dirty="0">
              <a:solidFill>
                <a:srgbClr val="0000FF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3071802" y="3429000"/>
            <a:ext cx="1462260" cy="369332"/>
          </a:xfrm>
          <a:prstGeom prst="rect">
            <a:avLst/>
          </a:prstGeom>
          <a:ln w="28575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s-EC" b="1" dirty="0">
                <a:solidFill>
                  <a:srgbClr val="0000FF"/>
                </a:solidFill>
              </a:rPr>
              <a:t>Capacidad</a:t>
            </a:r>
            <a:endParaRPr lang="es-EC" dirty="0">
              <a:solidFill>
                <a:srgbClr val="0000FF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5929322" y="3357562"/>
            <a:ext cx="1064715" cy="369332"/>
          </a:xfrm>
          <a:prstGeom prst="rect">
            <a:avLst/>
          </a:prstGeom>
          <a:ln w="28575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s-EC" b="1" dirty="0" smtClean="0">
                <a:solidFill>
                  <a:srgbClr val="0000FF"/>
                </a:solidFill>
              </a:rPr>
              <a:t>Capital</a:t>
            </a:r>
            <a:endParaRPr lang="es-EC" dirty="0">
              <a:solidFill>
                <a:srgbClr val="0000FF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714612" y="4857760"/>
            <a:ext cx="1301959" cy="369332"/>
          </a:xfrm>
          <a:prstGeom prst="rect">
            <a:avLst/>
          </a:prstGeom>
          <a:ln w="28575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s-EC" b="1" dirty="0">
                <a:solidFill>
                  <a:srgbClr val="0000FF"/>
                </a:solidFill>
              </a:rPr>
              <a:t>Colateral</a:t>
            </a:r>
            <a:endParaRPr lang="es-EC" dirty="0">
              <a:solidFill>
                <a:srgbClr val="0000FF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4857752" y="4857760"/>
            <a:ext cx="1664238" cy="369332"/>
          </a:xfrm>
          <a:prstGeom prst="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s-EC" b="1" dirty="0">
                <a:solidFill>
                  <a:srgbClr val="0000FF"/>
                </a:solidFill>
              </a:rPr>
              <a:t>Condiciones</a:t>
            </a:r>
            <a:endParaRPr lang="es-EC" dirty="0">
              <a:solidFill>
                <a:srgbClr val="0000FF"/>
              </a:solidFill>
            </a:endParaRPr>
          </a:p>
        </p:txBody>
      </p:sp>
      <p:sp>
        <p:nvSpPr>
          <p:cNvPr id="13" name="12 Flecha curvada hacia abajo"/>
          <p:cNvSpPr/>
          <p:nvPr/>
        </p:nvSpPr>
        <p:spPr>
          <a:xfrm>
            <a:off x="1857356" y="2714620"/>
            <a:ext cx="1428760" cy="42862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tx1"/>
              </a:solidFill>
            </a:endParaRPr>
          </a:p>
        </p:txBody>
      </p:sp>
      <p:sp>
        <p:nvSpPr>
          <p:cNvPr id="15" name="14 Flecha curvada hacia la izquierda"/>
          <p:cNvSpPr/>
          <p:nvPr/>
        </p:nvSpPr>
        <p:spPr>
          <a:xfrm>
            <a:off x="7072330" y="3571876"/>
            <a:ext cx="642942" cy="1357322"/>
          </a:xfrm>
          <a:prstGeom prst="curvedLef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tx1"/>
              </a:solidFill>
            </a:endParaRPr>
          </a:p>
        </p:txBody>
      </p:sp>
      <p:sp>
        <p:nvSpPr>
          <p:cNvPr id="16" name="15 Flecha curvada hacia abajo"/>
          <p:cNvSpPr/>
          <p:nvPr/>
        </p:nvSpPr>
        <p:spPr>
          <a:xfrm>
            <a:off x="4000496" y="2786058"/>
            <a:ext cx="2214578" cy="500066"/>
          </a:xfrm>
          <a:prstGeom prst="curved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tx1"/>
              </a:solidFill>
            </a:endParaRPr>
          </a:p>
        </p:txBody>
      </p:sp>
      <p:sp>
        <p:nvSpPr>
          <p:cNvPr id="18" name="17 Flecha curvada hacia abajo"/>
          <p:cNvSpPr/>
          <p:nvPr/>
        </p:nvSpPr>
        <p:spPr>
          <a:xfrm rot="10800000">
            <a:off x="3643306" y="5357826"/>
            <a:ext cx="1428760" cy="428628"/>
          </a:xfrm>
          <a:prstGeom prst="curved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214414" y="285728"/>
            <a:ext cx="7170553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s-EC" sz="3200" b="1" dirty="0" smtClean="0">
              <a:solidFill>
                <a:srgbClr val="6600CC"/>
              </a:solidFill>
            </a:endParaRPr>
          </a:p>
          <a:p>
            <a:r>
              <a:rPr lang="es-EC" sz="3200" b="1" dirty="0" smtClean="0">
                <a:solidFill>
                  <a:srgbClr val="6600CC"/>
                </a:solidFill>
              </a:rPr>
              <a:t>LA ASIGNACIÓN DEL CRÉDITO</a:t>
            </a:r>
            <a:endParaRPr lang="es-EC" sz="3200" dirty="0">
              <a:solidFill>
                <a:srgbClr val="6600CC"/>
              </a:solidFill>
            </a:endParaRPr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714348" y="1785926"/>
            <a:ext cx="7500926" cy="353943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es-EC" sz="2800" b="0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Los resultados derivados de la indagaci</a:t>
            </a:r>
            <a:r>
              <a:rPr kumimoji="0" lang="es-EC" sz="2800" b="0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EC" sz="2800" b="0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del solicitante.</a:t>
            </a:r>
            <a:endParaRPr kumimoji="0" lang="es-EC" sz="1400" b="0" i="0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es-EC" sz="2800" b="0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La estudio de las condiciones econ</a:t>
            </a:r>
            <a:r>
              <a:rPr kumimoji="0" lang="es-EC" sz="2800" b="0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EC" sz="2800" b="0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micas del solicitante.</a:t>
            </a:r>
            <a:endParaRPr kumimoji="0" lang="es-EC" sz="1400" b="0" i="0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es-EC" sz="2800" b="0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La correcta recepción de los respaldos para otorgar el crédito.</a:t>
            </a:r>
            <a:endParaRPr kumimoji="0" lang="es-EC" sz="4800" b="0" i="0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es-EC" sz="2800" dirty="0" smtClean="0">
                <a:solidFill>
                  <a:srgbClr val="660066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El correcto criterio acerca de an</a:t>
            </a:r>
            <a:r>
              <a:rPr lang="es-EC" sz="2800" dirty="0" smtClean="0">
                <a:solidFill>
                  <a:srgbClr val="660066"/>
                </a:solidFill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lang="es-EC" sz="2800" dirty="0" smtClean="0">
                <a:solidFill>
                  <a:srgbClr val="660066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lisis de las 5 C de cr</a:t>
            </a:r>
            <a:r>
              <a:rPr lang="es-EC" sz="2800" dirty="0" smtClean="0">
                <a:solidFill>
                  <a:srgbClr val="660066"/>
                </a:solidFill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lang="es-EC" sz="2800" dirty="0" smtClean="0">
                <a:solidFill>
                  <a:srgbClr val="660066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dito.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1428728" y="285728"/>
          <a:ext cx="5429289" cy="6555001"/>
        </p:xfrm>
        <a:graphic>
          <a:graphicData uri="http://schemas.openxmlformats.org/drawingml/2006/table">
            <a:tbl>
              <a:tblPr/>
              <a:tblGrid>
                <a:gridCol w="1180280"/>
                <a:gridCol w="1888449"/>
                <a:gridCol w="1180280"/>
                <a:gridCol w="1180280"/>
              </a:tblGrid>
              <a:tr h="174177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smtClean="0">
                          <a:solidFill>
                            <a:srgbClr val="0000FF"/>
                          </a:solidFill>
                          <a:latin typeface="Calibri"/>
                        </a:rPr>
                        <a:t>ANÁLISIS VARIABLES INTERNAS</a:t>
                      </a:r>
                      <a:endParaRPr lang="es-ES" sz="1800" b="0" i="0" u="none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5415" marR="5415" marT="54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46310"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5415" marR="5415" marT="54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5415" marR="5415" marT="54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900" b="0" i="0" u="none" strike="noStrike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5415" marR="5415" marT="54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900" b="0" i="0" u="none" strike="noStrike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5415" marR="5415" marT="54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017">
                <a:tc>
                  <a:txBody>
                    <a:bodyPr/>
                    <a:lstStyle/>
                    <a:p>
                      <a:pPr algn="l" fontAlgn="t"/>
                      <a:r>
                        <a:rPr lang="es-EC" sz="900" b="0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EDAD</a:t>
                      </a:r>
                    </a:p>
                  </a:txBody>
                  <a:tcPr marL="5415" marR="5415" marT="5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15" marR="5415" marT="541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15" marR="5415" marT="5415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415" marR="5415" marT="54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</a:tr>
              <a:tr h="139343">
                <a:tc>
                  <a:txBody>
                    <a:bodyPr/>
                    <a:lstStyle/>
                    <a:p>
                      <a:pPr algn="l" fontAlgn="t"/>
                      <a:r>
                        <a:rPr lang="es-ES" sz="900" b="1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15" marR="5415" marT="5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De 14 a 18</a:t>
                      </a:r>
                    </a:p>
                  </a:txBody>
                  <a:tcPr marL="5415" marR="5415" marT="5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415" marR="5415" marT="5415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15" marR="5415" marT="54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39343">
                <a:tc>
                  <a:txBody>
                    <a:bodyPr/>
                    <a:lstStyle/>
                    <a:p>
                      <a:pPr algn="l" fontAlgn="t"/>
                      <a:r>
                        <a:rPr lang="es-ES" sz="900" b="1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15" marR="5415" marT="5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De 19 a 26</a:t>
                      </a:r>
                    </a:p>
                  </a:txBody>
                  <a:tcPr marL="5415" marR="5415" marT="5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415" marR="5415" marT="5415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15" marR="5415" marT="54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9343">
                <a:tc>
                  <a:txBody>
                    <a:bodyPr/>
                    <a:lstStyle/>
                    <a:p>
                      <a:pPr algn="l" fontAlgn="t"/>
                      <a:r>
                        <a:rPr lang="es-ES" sz="900" b="1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15" marR="5415" marT="5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De 27 a 56</a:t>
                      </a:r>
                    </a:p>
                  </a:txBody>
                  <a:tcPr marL="5415" marR="5415" marT="5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415" marR="5415" marT="5415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15" marR="5415" marT="54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9343">
                <a:tc>
                  <a:txBody>
                    <a:bodyPr/>
                    <a:lstStyle/>
                    <a:p>
                      <a:pPr algn="l" fontAlgn="t"/>
                      <a:r>
                        <a:rPr lang="es-ES" sz="900" b="1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15" marR="5415" marT="5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De 57 a 64</a:t>
                      </a:r>
                    </a:p>
                  </a:txBody>
                  <a:tcPr marL="5415" marR="5415" marT="5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415" marR="5415" marT="5415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15" marR="5415" marT="54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310">
                <a:tc>
                  <a:txBody>
                    <a:bodyPr/>
                    <a:lstStyle/>
                    <a:p>
                      <a:pPr algn="l" fontAlgn="t"/>
                      <a:r>
                        <a:rPr lang="es-ES" sz="900" b="1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15" marR="5415" marT="5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De 65 en adelante</a:t>
                      </a:r>
                    </a:p>
                  </a:txBody>
                  <a:tcPr marL="5415" marR="5415" marT="5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415" marR="5415" marT="5415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15" marR="5415" marT="54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310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s-EC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Nacionalidad</a:t>
                      </a:r>
                    </a:p>
                  </a:txBody>
                  <a:tcPr marL="5415" marR="5415" marT="5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15" marR="5415" marT="5415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415" marR="5415" marT="54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</a:tr>
              <a:tr h="242260">
                <a:tc>
                  <a:txBody>
                    <a:bodyPr/>
                    <a:lstStyle/>
                    <a:p>
                      <a:pPr algn="ctr" fontAlgn="t"/>
                      <a:r>
                        <a:rPr lang="es-ES" sz="900" b="1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15" marR="5415" marT="5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Extranjero sin residencia</a:t>
                      </a:r>
                    </a:p>
                  </a:txBody>
                  <a:tcPr marL="5415" marR="5415" marT="541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415" marR="5415" marT="5415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15" marR="5415" marT="54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2260">
                <a:tc>
                  <a:txBody>
                    <a:bodyPr/>
                    <a:lstStyle/>
                    <a:p>
                      <a:pPr algn="ctr" fontAlgn="t"/>
                      <a:r>
                        <a:rPr lang="es-ES" sz="9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15" marR="5415" marT="5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Extranjero con residencia</a:t>
                      </a:r>
                    </a:p>
                  </a:txBody>
                  <a:tcPr marL="5415" marR="5415" marT="5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415" marR="5415" marT="5415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15" marR="5415" marT="54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310">
                <a:tc>
                  <a:txBody>
                    <a:bodyPr/>
                    <a:lstStyle/>
                    <a:p>
                      <a:pPr algn="ctr" fontAlgn="t"/>
                      <a:r>
                        <a:rPr lang="es-ES" sz="900" b="1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15" marR="5415" marT="5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Ecuatoriano</a:t>
                      </a:r>
                    </a:p>
                  </a:txBody>
                  <a:tcPr marL="5415" marR="5415" marT="5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415" marR="5415" marT="5415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15" marR="5415" marT="54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310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s-EC" sz="900" b="1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Tipo de negocio</a:t>
                      </a:r>
                    </a:p>
                  </a:txBody>
                  <a:tcPr marL="5415" marR="5415" marT="5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900" b="1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15" marR="5415" marT="5415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415" marR="5415" marT="54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</a:tr>
              <a:tr h="139343">
                <a:tc>
                  <a:txBody>
                    <a:bodyPr/>
                    <a:lstStyle/>
                    <a:p>
                      <a:pPr algn="l" fontAlgn="t"/>
                      <a:r>
                        <a:rPr lang="es-ES" sz="900" b="1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15" marR="5415" marT="5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Negocio propio </a:t>
                      </a:r>
                    </a:p>
                  </a:txBody>
                  <a:tcPr marL="5415" marR="5415" marT="541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415" marR="5415" marT="5415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15" marR="5415" marT="54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39343">
                <a:tc rowSpan="2">
                  <a:txBody>
                    <a:bodyPr/>
                    <a:lstStyle/>
                    <a:p>
                      <a:pPr algn="l" fontAlgn="t"/>
                      <a:r>
                        <a:rPr lang="es-ES" sz="900" b="1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15" marR="5415" marT="5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es-EC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Relación de dependencia</a:t>
                      </a:r>
                    </a:p>
                  </a:txBody>
                  <a:tcPr marL="5415" marR="5415" marT="5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s-EC" sz="900" b="0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415" marR="5415" marT="5415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15" marR="5415" marT="54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31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15" marR="5415" marT="54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310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s-EC" sz="900" b="1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Años/Estabilidad</a:t>
                      </a:r>
                    </a:p>
                  </a:txBody>
                  <a:tcPr marL="5415" marR="5415" marT="5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900" b="1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15" marR="5415" marT="5415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415" marR="5415" marT="54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</a:tr>
              <a:tr h="139343">
                <a:tc>
                  <a:txBody>
                    <a:bodyPr/>
                    <a:lstStyle/>
                    <a:p>
                      <a:pPr algn="l" fontAlgn="t"/>
                      <a:r>
                        <a:rPr lang="es-ES" sz="900" b="1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15" marR="5415" marT="5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Menos de 1 año</a:t>
                      </a:r>
                    </a:p>
                  </a:txBody>
                  <a:tcPr marL="5415" marR="5415" marT="541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415" marR="5415" marT="5415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15" marR="5415" marT="54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39343">
                <a:tc>
                  <a:txBody>
                    <a:bodyPr/>
                    <a:lstStyle/>
                    <a:p>
                      <a:pPr algn="l" fontAlgn="t"/>
                      <a:r>
                        <a:rPr lang="es-ES" sz="900" b="1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15" marR="5415" marT="5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De 1 a 2 años</a:t>
                      </a:r>
                    </a:p>
                  </a:txBody>
                  <a:tcPr marL="5415" marR="5415" marT="5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415" marR="5415" marT="5415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15" marR="5415" marT="54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9343">
                <a:tc>
                  <a:txBody>
                    <a:bodyPr/>
                    <a:lstStyle/>
                    <a:p>
                      <a:pPr algn="l" fontAlgn="t"/>
                      <a:r>
                        <a:rPr lang="es-ES" sz="900" b="1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15" marR="5415" marT="5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De 3 a 5 años</a:t>
                      </a:r>
                    </a:p>
                  </a:txBody>
                  <a:tcPr marL="5415" marR="5415" marT="5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415" marR="5415" marT="5415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15" marR="5415" marT="54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310">
                <a:tc>
                  <a:txBody>
                    <a:bodyPr/>
                    <a:lstStyle/>
                    <a:p>
                      <a:pPr algn="l" fontAlgn="t"/>
                      <a:r>
                        <a:rPr lang="es-ES" sz="900" b="1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15" marR="5415" marT="5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Mas de 6 años</a:t>
                      </a:r>
                    </a:p>
                  </a:txBody>
                  <a:tcPr marL="5415" marR="5415" marT="5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415" marR="5415" marT="5415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15" marR="5415" marT="54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310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s-EC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Ingresos</a:t>
                      </a:r>
                    </a:p>
                  </a:txBody>
                  <a:tcPr marL="5415" marR="5415" marT="5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15" marR="5415" marT="5415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415" marR="5415" marT="54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</a:tr>
              <a:tr h="139343">
                <a:tc>
                  <a:txBody>
                    <a:bodyPr/>
                    <a:lstStyle/>
                    <a:p>
                      <a:pPr algn="l" fontAlgn="t"/>
                      <a:r>
                        <a:rPr lang="es-ES" sz="900" b="1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15" marR="5415" marT="5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Menor a 352 dólares </a:t>
                      </a:r>
                    </a:p>
                  </a:txBody>
                  <a:tcPr marL="5415" marR="5415" marT="541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415" marR="5415" marT="5415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15" marR="5415" marT="54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2260">
                <a:tc>
                  <a:txBody>
                    <a:bodyPr/>
                    <a:lstStyle/>
                    <a:p>
                      <a:pPr algn="l" fontAlgn="t"/>
                      <a:r>
                        <a:rPr lang="es-ES" sz="900" b="1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15" marR="5415" marT="5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De 500 a 1000 dólares</a:t>
                      </a:r>
                    </a:p>
                  </a:txBody>
                  <a:tcPr marL="5415" marR="5415" marT="5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415" marR="5415" marT="5415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15" marR="5415" marT="54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3849">
                <a:tc>
                  <a:txBody>
                    <a:bodyPr/>
                    <a:lstStyle/>
                    <a:p>
                      <a:pPr algn="l" fontAlgn="t"/>
                      <a:r>
                        <a:rPr lang="es-ES" sz="900" b="1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15" marR="5415" marT="5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Mayor a 1500 dólares</a:t>
                      </a:r>
                    </a:p>
                  </a:txBody>
                  <a:tcPr marL="5415" marR="5415" marT="5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415" marR="5415" marT="5415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15" marR="5415" marT="54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310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s-EC" sz="900" b="1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Tiempo </a:t>
                      </a:r>
                    </a:p>
                  </a:txBody>
                  <a:tcPr marL="5415" marR="5415" marT="5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900" b="1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15" marR="5415" marT="5415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415" marR="5415" marT="54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</a:tr>
              <a:tr h="139343">
                <a:tc>
                  <a:txBody>
                    <a:bodyPr/>
                    <a:lstStyle/>
                    <a:p>
                      <a:pPr algn="l" fontAlgn="t"/>
                      <a:r>
                        <a:rPr lang="es-ES" sz="900" b="1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15" marR="5415" marT="5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Menos de 1 año</a:t>
                      </a:r>
                    </a:p>
                  </a:txBody>
                  <a:tcPr marL="5415" marR="5415" marT="541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415" marR="5415" marT="5415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15" marR="5415" marT="54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46310">
                <a:tc>
                  <a:txBody>
                    <a:bodyPr/>
                    <a:lstStyle/>
                    <a:p>
                      <a:pPr algn="l" fontAlgn="t"/>
                      <a:r>
                        <a:rPr lang="es-ES" sz="900" b="1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15" marR="5415" marT="5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Más de 3 años</a:t>
                      </a:r>
                    </a:p>
                  </a:txBody>
                  <a:tcPr marL="5415" marR="5415" marT="5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415" marR="5415" marT="5415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15" marR="5415" marT="54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310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s-EC" sz="900" b="1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Ubicación </a:t>
                      </a:r>
                    </a:p>
                  </a:txBody>
                  <a:tcPr marL="5415" marR="5415" marT="5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900" b="1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15" marR="5415" marT="5415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415" marR="5415" marT="54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</a:tr>
              <a:tr h="139343">
                <a:tc>
                  <a:txBody>
                    <a:bodyPr/>
                    <a:lstStyle/>
                    <a:p>
                      <a:pPr algn="l" fontAlgn="t"/>
                      <a:r>
                        <a:rPr lang="es-ES" sz="900" b="1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15" marR="5415" marT="5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Comercial</a:t>
                      </a:r>
                    </a:p>
                  </a:txBody>
                  <a:tcPr marL="5415" marR="5415" marT="541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415" marR="5415" marT="5415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15" marR="5415" marT="54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46310">
                <a:tc>
                  <a:txBody>
                    <a:bodyPr/>
                    <a:lstStyle/>
                    <a:p>
                      <a:pPr algn="l" fontAlgn="t"/>
                      <a:r>
                        <a:rPr lang="es-ES" sz="900" b="1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15" marR="5415" marT="5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No comercial</a:t>
                      </a:r>
                    </a:p>
                  </a:txBody>
                  <a:tcPr marL="5415" marR="5415" marT="5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415" marR="5415" marT="5415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15" marR="5415" marT="54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310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s-EC" sz="900" b="1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Patrimonio</a:t>
                      </a:r>
                    </a:p>
                  </a:txBody>
                  <a:tcPr marL="5415" marR="5415" marT="5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900" b="1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15" marR="5415" marT="5415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415" marR="5415" marT="54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</a:tr>
              <a:tr h="139343">
                <a:tc>
                  <a:txBody>
                    <a:bodyPr/>
                    <a:lstStyle/>
                    <a:p>
                      <a:pPr algn="just" fontAlgn="t"/>
                      <a:r>
                        <a:rPr lang="es-ES" sz="900" b="1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15" marR="5415" marT="5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Posee Patrimonio</a:t>
                      </a:r>
                    </a:p>
                  </a:txBody>
                  <a:tcPr marL="5415" marR="5415" marT="541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415" marR="5415" marT="5415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15" marR="5415" marT="54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46310">
                <a:tc>
                  <a:txBody>
                    <a:bodyPr/>
                    <a:lstStyle/>
                    <a:p>
                      <a:pPr algn="just" fontAlgn="t"/>
                      <a:r>
                        <a:rPr lang="es-ES" sz="900" b="1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15" marR="5415" marT="54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No Posee Patrimonio</a:t>
                      </a:r>
                    </a:p>
                  </a:txBody>
                  <a:tcPr marL="5415" marR="5415" marT="54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415" marR="5415" marT="5415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15" marR="5415" marT="54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310"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5415" marR="5415" marT="541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5415" marR="5415" marT="541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900" b="0" i="0" u="none" strike="noStrike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5415" marR="5415" marT="541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900" b="0" i="0" u="none" strike="noStrike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5415" marR="5415" marT="541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343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RESUMEN</a:t>
                      </a:r>
                    </a:p>
                  </a:txBody>
                  <a:tcPr marL="5415" marR="5415" marT="54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3C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15" marR="5415" marT="54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3CDDD"/>
                    </a:solidFill>
                  </a:tcPr>
                </a:tc>
              </a:tr>
              <a:tr h="13934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Sumatoria pesos mayores</a:t>
                      </a:r>
                    </a:p>
                  </a:txBody>
                  <a:tcPr marL="5415" marR="5415" marT="54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15" marR="5415" marT="541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5415" marR="5415" marT="54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934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Puntaje mínimo para la aprobación </a:t>
                      </a:r>
                    </a:p>
                  </a:txBody>
                  <a:tcPr marL="5415" marR="5415" marT="54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15" marR="5415" marT="541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5415" marR="5415" marT="54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934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puntaje mínimo para la suspensión </a:t>
                      </a:r>
                    </a:p>
                  </a:txBody>
                  <a:tcPr marL="5415" marR="5415" marT="54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15" marR="5415" marT="541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5415" marR="5415" marT="54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31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puntaje mínimo para la negación </a:t>
                      </a:r>
                    </a:p>
                  </a:txBody>
                  <a:tcPr marL="5415" marR="5415" marT="54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15" marR="5415" marT="541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menor a 9</a:t>
                      </a:r>
                    </a:p>
                  </a:txBody>
                  <a:tcPr marL="5415" marR="5415" marT="54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343"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5415" marR="5415" marT="541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5415" marR="5415" marT="541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900" b="0" i="0" u="none" strike="noStrike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5415" marR="5415" marT="541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900" b="0" i="0" u="none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5415" marR="5415" marT="541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1000100" y="500042"/>
            <a:ext cx="6643734" cy="1205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52352" rIns="91440" bIns="12696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tabLst/>
            </a:pPr>
            <a:r>
              <a:rPr kumimoji="0" lang="es-EC" sz="2800" b="1" i="1" u="none" strike="noStrike" cap="none" normalizeH="0" baseline="0" dirty="0" smtClean="0" bmk="_Toc218533745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LÍNEAS DE NEGOCIO</a:t>
            </a:r>
            <a:endParaRPr kumimoji="0" lang="en-US" sz="3200" b="1" i="1" u="none" strike="noStrike" cap="none" normalizeH="0" baseline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Arial Black" pitchFamily="34" charset="0"/>
              <a:ea typeface="Times New Roman" pitchFamily="18" charset="0"/>
              <a:cs typeface="Times New Roman" pitchFamily="18" charset="0"/>
            </a:endParaRPr>
          </a:p>
          <a:p>
            <a:pPr marL="1371600" marR="0" lvl="3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4 Imagen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285992"/>
            <a:ext cx="7215238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928662" y="285728"/>
          <a:ext cx="7286677" cy="6298400"/>
        </p:xfrm>
        <a:graphic>
          <a:graphicData uri="http://schemas.openxmlformats.org/drawingml/2006/table">
            <a:tbl>
              <a:tblPr/>
              <a:tblGrid>
                <a:gridCol w="1404661"/>
                <a:gridCol w="3072694"/>
                <a:gridCol w="1404661"/>
                <a:gridCol w="1404661"/>
              </a:tblGrid>
              <a:tr h="314036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2400" b="0" i="0" u="none" strike="noStrike" dirty="0" smtClean="0">
                          <a:solidFill>
                            <a:srgbClr val="003300"/>
                          </a:solidFill>
                          <a:latin typeface="Calibri"/>
                        </a:rPr>
                        <a:t>ANALÌSIS VARIABLES EXTERNAS</a:t>
                      </a:r>
                      <a:endParaRPr lang="es-ES" sz="2400" b="0" i="0" u="none" strike="noStrike" dirty="0">
                        <a:solidFill>
                          <a:srgbClr val="0033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6379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33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solidFill>
                          <a:srgbClr val="0033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solidFill>
                          <a:srgbClr val="0033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33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619"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s-ES" sz="1800" b="0" i="0" u="none" strike="noStrike" dirty="0">
                          <a:solidFill>
                            <a:srgbClr val="003300"/>
                          </a:solidFill>
                          <a:latin typeface="Arial"/>
                        </a:rPr>
                        <a:t>Periodos vencidos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>
                          <a:solidFill>
                            <a:srgbClr val="0033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502457">
                <a:tc>
                  <a:txBody>
                    <a:bodyPr/>
                    <a:lstStyle/>
                    <a:p>
                      <a:pPr algn="just" fontAlgn="t"/>
                      <a:r>
                        <a:rPr lang="es-ES" sz="1400" b="1" i="0" u="none" strike="noStrike">
                          <a:solidFill>
                            <a:srgbClr val="0033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ES" sz="1800" b="0" i="0" u="none" strike="noStrike" dirty="0">
                          <a:solidFill>
                            <a:srgbClr val="003300"/>
                          </a:solidFill>
                          <a:latin typeface="Arial"/>
                        </a:rPr>
                        <a:t>Al días en sus obligaciones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800" b="0" i="0" u="none" strike="noStrike" dirty="0">
                          <a:solidFill>
                            <a:srgbClr val="0033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>
                          <a:solidFill>
                            <a:srgbClr val="0033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3790">
                <a:tc>
                  <a:txBody>
                    <a:bodyPr/>
                    <a:lstStyle/>
                    <a:p>
                      <a:pPr algn="just" fontAlgn="t"/>
                      <a:r>
                        <a:rPr lang="es-ES" sz="1400" b="1" i="0" u="none" strike="noStrike">
                          <a:solidFill>
                            <a:srgbClr val="0033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ES" sz="1800" b="0" i="0" u="none" strike="noStrike" dirty="0">
                          <a:solidFill>
                            <a:srgbClr val="003300"/>
                          </a:solidFill>
                          <a:latin typeface="Arial"/>
                        </a:rPr>
                        <a:t>Entre 1 a 30 días 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800" b="0" i="0" u="none" strike="noStrike" dirty="0">
                          <a:solidFill>
                            <a:srgbClr val="0033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>
                          <a:solidFill>
                            <a:srgbClr val="0033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3790">
                <a:tc>
                  <a:txBody>
                    <a:bodyPr/>
                    <a:lstStyle/>
                    <a:p>
                      <a:pPr algn="just" fontAlgn="t"/>
                      <a:r>
                        <a:rPr lang="es-ES" sz="1400" b="1" i="0" u="none" strike="noStrike">
                          <a:solidFill>
                            <a:srgbClr val="0033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ES" sz="1800" b="0" i="0" u="none" strike="noStrike" dirty="0">
                          <a:solidFill>
                            <a:srgbClr val="003300"/>
                          </a:solidFill>
                          <a:latin typeface="Arial"/>
                        </a:rPr>
                        <a:t>Entre 31 a 120 días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800" b="0" i="0" u="none" strike="noStrike" dirty="0">
                          <a:solidFill>
                            <a:srgbClr val="0033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>
                          <a:solidFill>
                            <a:srgbClr val="0033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351">
                <a:tc>
                  <a:txBody>
                    <a:bodyPr/>
                    <a:lstStyle/>
                    <a:p>
                      <a:pPr algn="just" fontAlgn="t"/>
                      <a:r>
                        <a:rPr lang="es-ES" sz="1400" b="1" i="0" u="none" strike="noStrike">
                          <a:solidFill>
                            <a:srgbClr val="0033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ES" sz="1800" b="0" i="0" u="none" strike="noStrike" dirty="0">
                          <a:solidFill>
                            <a:srgbClr val="003300"/>
                          </a:solidFill>
                          <a:latin typeface="Arial"/>
                        </a:rPr>
                        <a:t>Más de 121 días 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800" b="0" i="0" u="none" strike="noStrike">
                          <a:solidFill>
                            <a:srgbClr val="0033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 dirty="0">
                          <a:solidFill>
                            <a:srgbClr val="0033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281"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s-EC" sz="1800" b="0" i="0" u="none" strike="noStrike" dirty="0">
                          <a:solidFill>
                            <a:srgbClr val="003300"/>
                          </a:solidFill>
                          <a:latin typeface="Arial"/>
                        </a:rPr>
                        <a:t>Calificación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 dirty="0">
                          <a:solidFill>
                            <a:srgbClr val="0033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263790">
                <a:tc>
                  <a:txBody>
                    <a:bodyPr/>
                    <a:lstStyle/>
                    <a:p>
                      <a:pPr algn="l" fontAlgn="t"/>
                      <a:r>
                        <a:rPr lang="es-ES" sz="1400" b="1" i="0" u="none" strike="noStrike">
                          <a:solidFill>
                            <a:srgbClr val="0033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800" b="0" i="0" u="none" strike="noStrike" dirty="0">
                          <a:solidFill>
                            <a:srgbClr val="003300"/>
                          </a:solidFill>
                          <a:latin typeface="Arial"/>
                        </a:rPr>
                        <a:t>A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800" b="0" i="0" u="none" strike="noStrike">
                          <a:solidFill>
                            <a:srgbClr val="0033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 dirty="0">
                          <a:solidFill>
                            <a:srgbClr val="0033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3790">
                <a:tc>
                  <a:txBody>
                    <a:bodyPr/>
                    <a:lstStyle/>
                    <a:p>
                      <a:pPr algn="l" fontAlgn="t"/>
                      <a:r>
                        <a:rPr lang="es-ES" sz="1400" b="1" i="0" u="none" strike="noStrike">
                          <a:solidFill>
                            <a:srgbClr val="0033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800" b="0" i="0" u="none" strike="noStrike" dirty="0">
                          <a:solidFill>
                            <a:srgbClr val="003300"/>
                          </a:solidFill>
                          <a:latin typeface="Arial"/>
                        </a:rPr>
                        <a:t>B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800" b="0" i="0" u="none" strike="noStrike">
                          <a:solidFill>
                            <a:srgbClr val="0033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 dirty="0">
                          <a:solidFill>
                            <a:srgbClr val="0033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3790">
                <a:tc>
                  <a:txBody>
                    <a:bodyPr/>
                    <a:lstStyle/>
                    <a:p>
                      <a:pPr algn="l" fontAlgn="t"/>
                      <a:r>
                        <a:rPr lang="es-ES" sz="1400" b="1" i="0" u="none" strike="noStrike">
                          <a:solidFill>
                            <a:srgbClr val="0033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800" b="0" i="0" u="none" strike="noStrike">
                          <a:solidFill>
                            <a:srgbClr val="003300"/>
                          </a:solidFill>
                          <a:latin typeface="Arial"/>
                        </a:rPr>
                        <a:t>C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800" b="0" i="0" u="none" strike="noStrike">
                          <a:solidFill>
                            <a:srgbClr val="0033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 dirty="0">
                          <a:solidFill>
                            <a:srgbClr val="0033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351">
                <a:tc>
                  <a:txBody>
                    <a:bodyPr/>
                    <a:lstStyle/>
                    <a:p>
                      <a:pPr algn="l" fontAlgn="t"/>
                      <a:r>
                        <a:rPr lang="es-ES" sz="1400" b="1" i="0" u="none" strike="noStrike">
                          <a:solidFill>
                            <a:srgbClr val="0033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800" b="0" i="0" u="none" strike="noStrike" dirty="0">
                          <a:solidFill>
                            <a:srgbClr val="003300"/>
                          </a:solidFill>
                          <a:latin typeface="Arial"/>
                        </a:rPr>
                        <a:t>E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800" b="0" i="0" u="none" strike="noStrike">
                          <a:solidFill>
                            <a:srgbClr val="0033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 dirty="0">
                          <a:solidFill>
                            <a:srgbClr val="0033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843"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s-EC" sz="1800" b="1" i="0" u="none" strike="noStrike" dirty="0">
                          <a:solidFill>
                            <a:srgbClr val="003300"/>
                          </a:solidFill>
                          <a:latin typeface="Arial"/>
                        </a:rPr>
                        <a:t>Deuda total 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 dirty="0">
                          <a:solidFill>
                            <a:srgbClr val="0033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263790">
                <a:tc>
                  <a:txBody>
                    <a:bodyPr/>
                    <a:lstStyle/>
                    <a:p>
                      <a:pPr algn="l" fontAlgn="t"/>
                      <a:r>
                        <a:rPr lang="es-ES" sz="1400" b="1" i="0" u="none" strike="noStrike">
                          <a:solidFill>
                            <a:srgbClr val="0033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800" b="0" i="0" u="none" strike="noStrike">
                          <a:solidFill>
                            <a:srgbClr val="003300"/>
                          </a:solidFill>
                          <a:latin typeface="Arial"/>
                        </a:rPr>
                        <a:t>Menos de 2000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800" b="0" i="0" u="none" strike="noStrike" dirty="0">
                          <a:solidFill>
                            <a:srgbClr val="0033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 dirty="0">
                          <a:solidFill>
                            <a:srgbClr val="0033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3790">
                <a:tc>
                  <a:txBody>
                    <a:bodyPr/>
                    <a:lstStyle/>
                    <a:p>
                      <a:pPr algn="l" fontAlgn="t"/>
                      <a:r>
                        <a:rPr lang="es-ES" sz="1400" b="1" i="0" u="none" strike="noStrike">
                          <a:solidFill>
                            <a:srgbClr val="0033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800" b="0" i="0" u="none" strike="noStrike">
                          <a:solidFill>
                            <a:srgbClr val="003300"/>
                          </a:solidFill>
                          <a:latin typeface="Arial"/>
                        </a:rPr>
                        <a:t>Entre 3000 a 9000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800" b="0" i="0" u="none" strike="noStrike" dirty="0">
                          <a:solidFill>
                            <a:srgbClr val="0033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 dirty="0">
                          <a:solidFill>
                            <a:srgbClr val="0033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351">
                <a:tc>
                  <a:txBody>
                    <a:bodyPr/>
                    <a:lstStyle/>
                    <a:p>
                      <a:pPr algn="l" fontAlgn="t"/>
                      <a:r>
                        <a:rPr lang="es-ES" sz="1400" b="1" i="0" u="none" strike="noStrike">
                          <a:solidFill>
                            <a:srgbClr val="0033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800" b="0" i="0" u="none" strike="noStrike">
                          <a:solidFill>
                            <a:srgbClr val="003300"/>
                          </a:solidFill>
                          <a:latin typeface="Arial"/>
                        </a:rPr>
                        <a:t>Más de 10000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800" b="0" i="0" u="none" strike="noStrike">
                          <a:solidFill>
                            <a:srgbClr val="0033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 dirty="0">
                          <a:solidFill>
                            <a:srgbClr val="0033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79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3300"/>
                          </a:solidFill>
                          <a:latin typeface="Calibri"/>
                        </a:rPr>
                        <a:t>RESUMEN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33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25122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3300"/>
                          </a:solidFill>
                          <a:latin typeface="Calibri"/>
                        </a:rPr>
                        <a:t>Sumatoria pesos mayores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>
                          <a:solidFill>
                            <a:srgbClr val="0033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 dirty="0">
                          <a:solidFill>
                            <a:srgbClr val="0033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122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3300"/>
                          </a:solidFill>
                          <a:latin typeface="Calibri"/>
                        </a:rPr>
                        <a:t>Puntaje mínimo para la aprobación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>
                          <a:solidFill>
                            <a:srgbClr val="0033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 dirty="0">
                          <a:solidFill>
                            <a:srgbClr val="0033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22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3300"/>
                          </a:solidFill>
                          <a:latin typeface="Calibri"/>
                        </a:rPr>
                        <a:t>puntaje mínimo para la suspensión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>
                          <a:solidFill>
                            <a:srgbClr val="0033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 dirty="0">
                          <a:solidFill>
                            <a:srgbClr val="0033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379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3300"/>
                          </a:solidFill>
                          <a:latin typeface="Calibri"/>
                        </a:rPr>
                        <a:t>puntaje mínimo para la negación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 dirty="0">
                          <a:solidFill>
                            <a:srgbClr val="0033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 dirty="0">
                          <a:solidFill>
                            <a:srgbClr val="003300"/>
                          </a:solidFill>
                          <a:latin typeface="Calibri"/>
                        </a:rPr>
                        <a:t>menor a 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357290" y="214290"/>
            <a:ext cx="72298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sz="3600" b="1" dirty="0" smtClean="0">
                <a:solidFill>
                  <a:srgbClr val="0000FF"/>
                </a:solidFill>
              </a:rPr>
              <a:t>APLICACIÓN DEL MODELO </a:t>
            </a:r>
            <a:endParaRPr lang="es-EC" sz="3600" dirty="0">
              <a:solidFill>
                <a:srgbClr val="0000FF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85720" y="1428736"/>
            <a:ext cx="2714644" cy="646331"/>
          </a:xfrm>
          <a:prstGeom prst="rect">
            <a:avLst/>
          </a:prstGeom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EC" b="1" dirty="0" smtClean="0">
                <a:solidFill>
                  <a:srgbClr val="0000FF"/>
                </a:solidFill>
              </a:rPr>
              <a:t>FASE 1</a:t>
            </a:r>
          </a:p>
          <a:p>
            <a:endParaRPr lang="es-EC" dirty="0">
              <a:solidFill>
                <a:srgbClr val="0000FF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286116" y="1428736"/>
            <a:ext cx="2571768" cy="646331"/>
          </a:xfrm>
          <a:prstGeom prst="rect">
            <a:avLst/>
          </a:prstGeom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EC" b="1" dirty="0">
                <a:solidFill>
                  <a:srgbClr val="0000FF"/>
                </a:solidFill>
              </a:rPr>
              <a:t>FASE </a:t>
            </a:r>
            <a:r>
              <a:rPr lang="es-EC" b="1" dirty="0" smtClean="0">
                <a:solidFill>
                  <a:srgbClr val="0000FF"/>
                </a:solidFill>
              </a:rPr>
              <a:t>2</a:t>
            </a:r>
          </a:p>
          <a:p>
            <a:endParaRPr lang="es-EC" dirty="0">
              <a:solidFill>
                <a:srgbClr val="0000FF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6357950" y="1357298"/>
            <a:ext cx="2428892" cy="646331"/>
          </a:xfrm>
          <a:prstGeom prst="rect">
            <a:avLst/>
          </a:prstGeom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EC" b="1" dirty="0">
                <a:solidFill>
                  <a:srgbClr val="003300"/>
                </a:solidFill>
              </a:rPr>
              <a:t>FASE </a:t>
            </a:r>
            <a:r>
              <a:rPr lang="es-EC" b="1" dirty="0" smtClean="0">
                <a:solidFill>
                  <a:srgbClr val="003300"/>
                </a:solidFill>
              </a:rPr>
              <a:t>3</a:t>
            </a:r>
          </a:p>
          <a:p>
            <a:pPr algn="ctr"/>
            <a:endParaRPr lang="es-EC" dirty="0">
              <a:solidFill>
                <a:srgbClr val="003300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285720" y="2786058"/>
            <a:ext cx="2778325" cy="646331"/>
          </a:xfrm>
          <a:prstGeom prst="rect">
            <a:avLst/>
          </a:prstGeom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s-EC" dirty="0" smtClean="0">
                <a:solidFill>
                  <a:srgbClr val="0000FF"/>
                </a:solidFill>
              </a:rPr>
              <a:t>Análisis de las variables</a:t>
            </a:r>
          </a:p>
          <a:p>
            <a:r>
              <a:rPr lang="es-EC" dirty="0" smtClean="0">
                <a:solidFill>
                  <a:srgbClr val="0000FF"/>
                </a:solidFill>
              </a:rPr>
              <a:t> internas </a:t>
            </a:r>
            <a:endParaRPr lang="es-EC" dirty="0">
              <a:solidFill>
                <a:srgbClr val="0000FF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428596" y="4071942"/>
            <a:ext cx="2667718" cy="369332"/>
          </a:xfrm>
          <a:prstGeom prst="rect">
            <a:avLst/>
          </a:prstGeom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s-EC" dirty="0" smtClean="0">
                <a:solidFill>
                  <a:srgbClr val="0000FF"/>
                </a:solidFill>
              </a:rPr>
              <a:t>Políticas empresariales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3286116" y="2714620"/>
            <a:ext cx="2778325" cy="646331"/>
          </a:xfrm>
          <a:prstGeom prst="rect">
            <a:avLst/>
          </a:prstGeom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s-EC" dirty="0" smtClean="0">
                <a:solidFill>
                  <a:srgbClr val="0000FF"/>
                </a:solidFill>
              </a:rPr>
              <a:t>Análisis de las variables</a:t>
            </a:r>
          </a:p>
          <a:p>
            <a:r>
              <a:rPr lang="es-EC" dirty="0" smtClean="0">
                <a:solidFill>
                  <a:srgbClr val="0000FF"/>
                </a:solidFill>
              </a:rPr>
              <a:t> externas </a:t>
            </a:r>
            <a:endParaRPr lang="es-EC" dirty="0">
              <a:solidFill>
                <a:srgbClr val="0000FF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357554" y="4000504"/>
            <a:ext cx="2571768" cy="923330"/>
          </a:xfrm>
          <a:prstGeom prst="rect">
            <a:avLst/>
          </a:prstGeom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C" dirty="0" smtClean="0">
                <a:solidFill>
                  <a:srgbClr val="0000FF"/>
                </a:solidFill>
              </a:rPr>
              <a:t>Contrastación con la información </a:t>
            </a:r>
            <a:r>
              <a:rPr lang="es-EC" dirty="0">
                <a:solidFill>
                  <a:srgbClr val="0000FF"/>
                </a:solidFill>
              </a:rPr>
              <a:t>del buró </a:t>
            </a:r>
            <a:endParaRPr lang="es-EC" dirty="0" smtClean="0">
              <a:solidFill>
                <a:srgbClr val="0000FF"/>
              </a:solidFill>
            </a:endParaRPr>
          </a:p>
          <a:p>
            <a:r>
              <a:rPr lang="es-EC" dirty="0" smtClean="0">
                <a:solidFill>
                  <a:srgbClr val="0000FF"/>
                </a:solidFill>
              </a:rPr>
              <a:t>de </a:t>
            </a:r>
            <a:r>
              <a:rPr lang="es-EC" dirty="0">
                <a:solidFill>
                  <a:srgbClr val="0000FF"/>
                </a:solidFill>
              </a:rPr>
              <a:t>crédito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6500826" y="2714620"/>
            <a:ext cx="2214578" cy="923330"/>
          </a:xfrm>
          <a:prstGeom prst="rect">
            <a:avLst/>
          </a:prstGeom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EC" dirty="0" smtClean="0">
                <a:solidFill>
                  <a:srgbClr val="003300"/>
                </a:solidFill>
              </a:rPr>
              <a:t>Decisión de otorgamiento </a:t>
            </a:r>
          </a:p>
          <a:p>
            <a:pPr algn="ctr"/>
            <a:r>
              <a:rPr lang="es-EC" dirty="0" smtClean="0">
                <a:solidFill>
                  <a:srgbClr val="003300"/>
                </a:solidFill>
              </a:rPr>
              <a:t>del </a:t>
            </a:r>
            <a:r>
              <a:rPr lang="es-EC" dirty="0">
                <a:solidFill>
                  <a:srgbClr val="003300"/>
                </a:solidFill>
              </a:rPr>
              <a:t>crédito </a:t>
            </a:r>
          </a:p>
        </p:txBody>
      </p:sp>
      <p:cxnSp>
        <p:nvCxnSpPr>
          <p:cNvPr id="15" name="14 Conector recto de flecha"/>
          <p:cNvCxnSpPr/>
          <p:nvPr/>
        </p:nvCxnSpPr>
        <p:spPr>
          <a:xfrm rot="5400000">
            <a:off x="1393803" y="2320917"/>
            <a:ext cx="500066" cy="1588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15 Conector recto de flecha"/>
          <p:cNvCxnSpPr/>
          <p:nvPr/>
        </p:nvCxnSpPr>
        <p:spPr>
          <a:xfrm rot="5400000">
            <a:off x="1286646" y="3713958"/>
            <a:ext cx="571504" cy="1588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/>
          <p:nvPr/>
        </p:nvCxnSpPr>
        <p:spPr>
          <a:xfrm rot="5400000">
            <a:off x="4322761" y="2320917"/>
            <a:ext cx="500066" cy="1588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/>
          <p:nvPr/>
        </p:nvCxnSpPr>
        <p:spPr>
          <a:xfrm rot="5400000">
            <a:off x="4322761" y="3678239"/>
            <a:ext cx="500066" cy="1588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/>
          <p:nvPr/>
        </p:nvCxnSpPr>
        <p:spPr>
          <a:xfrm rot="5400000">
            <a:off x="7323157" y="2249479"/>
            <a:ext cx="500066" cy="1588"/>
          </a:xfrm>
          <a:prstGeom prst="straightConnector1">
            <a:avLst/>
          </a:prstGeom>
          <a:ln w="5715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571604" y="214290"/>
            <a:ext cx="60244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C" sz="2400" b="1" dirty="0" smtClean="0">
                <a:solidFill>
                  <a:srgbClr val="0000FF"/>
                </a:solidFill>
              </a:rPr>
              <a:t>ASIGNACIÓN CUPOS DE CRÉDITO </a:t>
            </a:r>
            <a:endParaRPr lang="es-EC" sz="2400" dirty="0">
              <a:solidFill>
                <a:srgbClr val="0000FF"/>
              </a:solidFill>
            </a:endParaRPr>
          </a:p>
        </p:txBody>
      </p:sp>
      <p:graphicFrame>
        <p:nvGraphicFramePr>
          <p:cNvPr id="6" name="5 Diagrama"/>
          <p:cNvGraphicFramePr/>
          <p:nvPr/>
        </p:nvGraphicFramePr>
        <p:xfrm>
          <a:off x="785786" y="1071546"/>
          <a:ext cx="7358113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714348" y="2071678"/>
            <a:ext cx="2762295" cy="369332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s-EC" b="1" dirty="0" smtClean="0">
                <a:solidFill>
                  <a:srgbClr val="003300"/>
                </a:solidFill>
              </a:rPr>
              <a:t>Incrementos </a:t>
            </a:r>
            <a:r>
              <a:rPr lang="es-EC" b="1" dirty="0">
                <a:solidFill>
                  <a:srgbClr val="003300"/>
                </a:solidFill>
              </a:rPr>
              <a:t>de cupo </a:t>
            </a:r>
            <a:endParaRPr lang="es-EC" dirty="0">
              <a:solidFill>
                <a:srgbClr val="003300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1142976" y="285728"/>
            <a:ext cx="624882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C" sz="3600" b="1" dirty="0" smtClean="0">
                <a:solidFill>
                  <a:srgbClr val="0000FF"/>
                </a:solidFill>
              </a:rPr>
              <a:t>MODIFICACIÓN CUPOS </a:t>
            </a:r>
          </a:p>
          <a:p>
            <a:pPr algn="ctr"/>
            <a:r>
              <a:rPr lang="es-EC" sz="3600" b="1" dirty="0" smtClean="0">
                <a:solidFill>
                  <a:srgbClr val="0000FF"/>
                </a:solidFill>
              </a:rPr>
              <a:t>DE CRÉDITO </a:t>
            </a:r>
            <a:endParaRPr lang="es-EC" sz="3600" dirty="0">
              <a:solidFill>
                <a:srgbClr val="0000FF"/>
              </a:solidFill>
            </a:endParaRPr>
          </a:p>
        </p:txBody>
      </p:sp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1142976" y="2928934"/>
            <a:ext cx="1643074" cy="584775"/>
          </a:xfrm>
          <a:prstGeom prst="rect">
            <a:avLst/>
          </a:prstGeom>
          <a:solidFill>
            <a:srgbClr val="FF66CC"/>
          </a:solidFill>
          <a:ln w="57150">
            <a:solidFill>
              <a:srgbClr val="660066"/>
            </a:solidFill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sz="1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Variables internas</a:t>
            </a:r>
            <a:endParaRPr kumimoji="0" lang="es-EC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785786" y="4214818"/>
            <a:ext cx="2714644" cy="584775"/>
          </a:xfrm>
          <a:prstGeom prst="rect">
            <a:avLst/>
          </a:prstGeom>
          <a:solidFill>
            <a:srgbClr val="FF66CC"/>
          </a:solidFill>
          <a:ln w="57150">
            <a:solidFill>
              <a:srgbClr val="660066"/>
            </a:solidFill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sz="1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Variables externas (Bur</a:t>
            </a:r>
            <a:r>
              <a:rPr kumimoji="0" lang="es-EC" sz="1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EC" sz="1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de cr</a:t>
            </a:r>
            <a:r>
              <a:rPr kumimoji="0" lang="es-EC" sz="1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es-EC" sz="1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dito)</a:t>
            </a:r>
            <a:endParaRPr kumimoji="0" lang="es-EC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3929058" y="1785926"/>
            <a:ext cx="4572032" cy="646331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C" b="1" dirty="0" smtClean="0">
                <a:solidFill>
                  <a:srgbClr val="0000FF"/>
                </a:solidFill>
              </a:rPr>
              <a:t>Procedimiento que aplica la empresa </a:t>
            </a:r>
            <a:endParaRPr lang="es-EC" dirty="0">
              <a:solidFill>
                <a:srgbClr val="0000FF"/>
              </a:solidFill>
            </a:endParaRPr>
          </a:p>
        </p:txBody>
      </p:sp>
      <p:graphicFrame>
        <p:nvGraphicFramePr>
          <p:cNvPr id="10" name="9 Tabla"/>
          <p:cNvGraphicFramePr>
            <a:graphicFrameLocks noGrp="1"/>
          </p:cNvGraphicFramePr>
          <p:nvPr/>
        </p:nvGraphicFramePr>
        <p:xfrm>
          <a:off x="3929057" y="2786058"/>
          <a:ext cx="4784411" cy="3566160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231787"/>
                <a:gridCol w="1231787"/>
                <a:gridCol w="2320837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rgbClr val="0000FF"/>
                          </a:solidFill>
                        </a:rPr>
                        <a:t>ETAPAS</a:t>
                      </a:r>
                      <a:endParaRPr lang="es-EC" sz="1100" b="1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>
                          <a:solidFill>
                            <a:srgbClr val="0000FF"/>
                          </a:solidFill>
                        </a:rPr>
                        <a:t>DÍAS DE MORA</a:t>
                      </a:r>
                      <a:endParaRPr lang="es-EC" sz="1100" b="1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>
                          <a:solidFill>
                            <a:srgbClr val="0000FF"/>
                          </a:solidFill>
                        </a:rPr>
                        <a:t>POLÍTICAS</a:t>
                      </a:r>
                      <a:endParaRPr lang="es-EC" sz="1100" b="1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C" sz="1200" b="1">
                        <a:solidFill>
                          <a:srgbClr val="0000FF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rgbClr val="0000FF"/>
                          </a:solidFill>
                        </a:rPr>
                        <a:t>De 1 a 5 días </a:t>
                      </a:r>
                      <a:endParaRPr lang="es-EC" sz="1100" b="1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>
                          <a:solidFill>
                            <a:srgbClr val="0000FF"/>
                          </a:solidFill>
                        </a:rPr>
                        <a:t>Comunicar telefónicamente </a:t>
                      </a:r>
                      <a:endParaRPr lang="es-EC" sz="1100" b="1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rgbClr val="0000FF"/>
                          </a:solidFill>
                        </a:rPr>
                        <a:t>1era </a:t>
                      </a:r>
                      <a:endParaRPr lang="es-EC" sz="1100" b="1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>
                          <a:solidFill>
                            <a:srgbClr val="0000FF"/>
                          </a:solidFill>
                        </a:rPr>
                        <a:t>De 6 a 30 días </a:t>
                      </a:r>
                      <a:endParaRPr lang="es-EC" sz="1100" b="1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>
                          <a:solidFill>
                            <a:srgbClr val="0000FF"/>
                          </a:solidFill>
                        </a:rPr>
                        <a:t>Visita domiciliaria</a:t>
                      </a:r>
                      <a:endParaRPr lang="es-EC" sz="1100" b="1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 smtClean="0">
                          <a:solidFill>
                            <a:srgbClr val="0000FF"/>
                          </a:solidFill>
                        </a:rPr>
                        <a:t>2da </a:t>
                      </a:r>
                      <a:endParaRPr lang="es-EC" sz="1100" b="1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>
                          <a:solidFill>
                            <a:srgbClr val="0000FF"/>
                          </a:solidFill>
                        </a:rPr>
                        <a:t>Entre 31 y 60 días </a:t>
                      </a:r>
                      <a:endParaRPr lang="es-EC" sz="1100" b="1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 smtClean="0">
                          <a:solidFill>
                            <a:srgbClr val="0000FF"/>
                          </a:solidFill>
                        </a:rPr>
                        <a:t>Suspensión </a:t>
                      </a:r>
                      <a:r>
                        <a:rPr lang="es-EC" sz="1200" b="1" dirty="0">
                          <a:solidFill>
                            <a:srgbClr val="0000FF"/>
                          </a:solidFill>
                        </a:rPr>
                        <a:t>de </a:t>
                      </a:r>
                      <a:r>
                        <a:rPr lang="es-EC" sz="1200" b="1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es-EC" sz="1200" b="1" dirty="0">
                          <a:solidFill>
                            <a:srgbClr val="0000FF"/>
                          </a:solidFill>
                        </a:rPr>
                        <a:t>facturación </a:t>
                      </a:r>
                      <a:endParaRPr lang="es-EC" sz="1100" b="1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 smtClean="0">
                          <a:solidFill>
                            <a:srgbClr val="0000FF"/>
                          </a:solidFill>
                        </a:rPr>
                        <a:t>3ra </a:t>
                      </a:r>
                      <a:endParaRPr lang="es-EC" sz="1100" b="1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>
                          <a:solidFill>
                            <a:srgbClr val="0000FF"/>
                          </a:solidFill>
                        </a:rPr>
                        <a:t>Entre 61 y 90 días </a:t>
                      </a:r>
                      <a:endParaRPr lang="es-EC" sz="1100" b="1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 smtClean="0">
                          <a:solidFill>
                            <a:srgbClr val="0000FF"/>
                          </a:solidFill>
                        </a:rPr>
                        <a:t>Envío </a:t>
                      </a:r>
                      <a:r>
                        <a:rPr lang="es-EC" sz="1200" b="1" dirty="0">
                          <a:solidFill>
                            <a:srgbClr val="0000FF"/>
                          </a:solidFill>
                        </a:rPr>
                        <a:t>de notificación judicial, </a:t>
                      </a:r>
                      <a:endParaRPr lang="es-EC" sz="1100" b="1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 smtClean="0">
                          <a:solidFill>
                            <a:srgbClr val="0000FF"/>
                          </a:solidFill>
                        </a:rPr>
                        <a:t>4ta</a:t>
                      </a:r>
                      <a:endParaRPr lang="es-EC" sz="1100" b="1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rgbClr val="0000FF"/>
                          </a:solidFill>
                        </a:rPr>
                        <a:t>Entre 91 a 180 días</a:t>
                      </a:r>
                      <a:endParaRPr lang="es-EC" sz="1100" b="1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 smtClean="0">
                          <a:solidFill>
                            <a:srgbClr val="0000FF"/>
                          </a:solidFill>
                        </a:rPr>
                        <a:t>Proceso de Cobranza </a:t>
                      </a:r>
                      <a:r>
                        <a:rPr lang="es-EC" sz="1200" b="1" dirty="0">
                          <a:solidFill>
                            <a:srgbClr val="0000FF"/>
                          </a:solidFill>
                        </a:rPr>
                        <a:t>judicial</a:t>
                      </a:r>
                      <a:endParaRPr lang="es-EC" sz="1100" b="1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 smtClean="0">
                          <a:solidFill>
                            <a:srgbClr val="0000FF"/>
                          </a:solidFill>
                        </a:rPr>
                        <a:t>5ta</a:t>
                      </a:r>
                      <a:endParaRPr lang="es-EC" sz="1100" b="1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>
                          <a:solidFill>
                            <a:srgbClr val="0000FF"/>
                          </a:solidFill>
                        </a:rPr>
                        <a:t>Entre 181 a 365 días </a:t>
                      </a:r>
                      <a:endParaRPr lang="es-EC" sz="1100" b="1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rgbClr val="0000FF"/>
                          </a:solidFill>
                        </a:rPr>
                        <a:t>Recuperación legal con acción coactiva</a:t>
                      </a:r>
                      <a:endParaRPr lang="es-EC" sz="1100" b="1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cxnSp>
        <p:nvCxnSpPr>
          <p:cNvPr id="12" name="11 Conector recto de flecha"/>
          <p:cNvCxnSpPr/>
          <p:nvPr/>
        </p:nvCxnSpPr>
        <p:spPr>
          <a:xfrm rot="5400000">
            <a:off x="1785918" y="2571744"/>
            <a:ext cx="285752" cy="1588"/>
          </a:xfrm>
          <a:prstGeom prst="straightConnector1">
            <a:avLst/>
          </a:prstGeom>
          <a:ln w="57150">
            <a:solidFill>
              <a:srgbClr val="660066"/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/>
          <p:nvPr/>
        </p:nvCxnSpPr>
        <p:spPr>
          <a:xfrm rot="5400000">
            <a:off x="1679555" y="3892553"/>
            <a:ext cx="500066" cy="1588"/>
          </a:xfrm>
          <a:prstGeom prst="straightConnector1">
            <a:avLst/>
          </a:prstGeom>
          <a:ln w="57150">
            <a:solidFill>
              <a:srgbClr val="660066"/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/>
          <p:nvPr/>
        </p:nvCxnSpPr>
        <p:spPr>
          <a:xfrm rot="5400000">
            <a:off x="5858678" y="2499512"/>
            <a:ext cx="285752" cy="1588"/>
          </a:xfrm>
          <a:prstGeom prst="straightConnector1">
            <a:avLst/>
          </a:prstGeom>
          <a:ln w="38100">
            <a:solidFill>
              <a:srgbClr val="660066"/>
            </a:solidFill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 rot="20106102">
            <a:off x="425863" y="1955683"/>
            <a:ext cx="782457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6000" b="1" dirty="0">
                <a:solidFill>
                  <a:srgbClr val="660066"/>
                </a:solidFill>
              </a:rPr>
              <a:t>Conclusiones </a:t>
            </a:r>
            <a:r>
              <a:rPr lang="es-ES" sz="6000" b="1" dirty="0" smtClean="0">
                <a:solidFill>
                  <a:srgbClr val="660066"/>
                </a:solidFill>
              </a:rPr>
              <a:t>y</a:t>
            </a:r>
          </a:p>
          <a:p>
            <a:pPr algn="ctr"/>
            <a:r>
              <a:rPr lang="es-ES" sz="6000" b="1" dirty="0" smtClean="0">
                <a:solidFill>
                  <a:srgbClr val="660066"/>
                </a:solidFill>
              </a:rPr>
              <a:t> </a:t>
            </a:r>
            <a:r>
              <a:rPr lang="es-ES" sz="6000" b="1" dirty="0">
                <a:solidFill>
                  <a:srgbClr val="660066"/>
                </a:solidFill>
              </a:rPr>
              <a:t>Recomendaciones </a:t>
            </a:r>
            <a:endParaRPr lang="es-EC" sz="6000" dirty="0">
              <a:solidFill>
                <a:srgbClr val="66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1357290" y="357166"/>
            <a:ext cx="607223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4400" b="1" dirty="0" smtClean="0">
                <a:solidFill>
                  <a:srgbClr val="0000FF"/>
                </a:solidFill>
              </a:rPr>
              <a:t>CONCLUSIONES</a:t>
            </a:r>
            <a:endParaRPr lang="es-EC" sz="4400" dirty="0">
              <a:solidFill>
                <a:srgbClr val="0000FF"/>
              </a:solidFill>
            </a:endParaRPr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500034" y="1428736"/>
            <a:ext cx="8144705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Arial Black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 El modelo propuesto</a:t>
            </a:r>
            <a:r>
              <a:rPr kumimoji="0" lang="es-ES" sz="2400" b="0" i="0" u="none" strike="noStrike" cap="none" normalizeH="0" dirty="0" smtClean="0">
                <a:ln>
                  <a:noFill/>
                </a:ln>
                <a:solidFill>
                  <a:srgbClr val="003300"/>
                </a:solidFill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 ayudará a mejorar las operaciones de crédito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Arial Black" pitchFamily="34" charset="0"/>
              <a:ea typeface="Calibri" pitchFamily="34" charset="0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 Con la aplicación del Modelo, se pretende</a:t>
            </a:r>
            <a:r>
              <a:rPr kumimoji="0" lang="es-ES" sz="2400" b="0" i="0" u="none" strike="noStrike" cap="none" normalizeH="0" dirty="0" smtClean="0">
                <a:ln>
                  <a:noFill/>
                </a:ln>
                <a:solidFill>
                  <a:srgbClr val="003300"/>
                </a:solidFill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 eliminar </a:t>
            </a:r>
            <a:r>
              <a:rPr lang="es-ES" sz="2400" dirty="0" smtClean="0">
                <a:solidFill>
                  <a:srgbClr val="003300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p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roblemas de liquidez inmediata.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Arial Black" pitchFamily="34" charset="0"/>
              <a:ea typeface="Calibri" pitchFamily="34" charset="0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s-ES" sz="2400" dirty="0" smtClean="0">
                <a:solidFill>
                  <a:srgbClr val="003300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El modelo de calificación crediticia, pasa a formar parte del  manual  de organización interna de la Unidad Financiera.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s-ES" sz="2400" dirty="0" smtClean="0">
              <a:solidFill>
                <a:srgbClr val="003300"/>
              </a:solidFill>
              <a:latin typeface="Arial Black" pitchFamily="34" charset="0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1214414" y="506536"/>
            <a:ext cx="617188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000" b="1" dirty="0" smtClean="0">
                <a:solidFill>
                  <a:srgbClr val="0000FF"/>
                </a:solidFill>
              </a:rPr>
              <a:t>RECOMENDACIONES</a:t>
            </a:r>
            <a:endParaRPr lang="es-EC" sz="4000" b="1" dirty="0">
              <a:solidFill>
                <a:srgbClr val="0000FF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500034" y="1428736"/>
            <a:ext cx="800105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s-ES" sz="2000" dirty="0">
                <a:solidFill>
                  <a:srgbClr val="003300"/>
                </a:solidFill>
              </a:rPr>
              <a:t>Poner en práctica el Modelo de calificación </a:t>
            </a:r>
            <a:r>
              <a:rPr lang="es-ES" sz="2000" dirty="0" smtClean="0">
                <a:solidFill>
                  <a:srgbClr val="003300"/>
                </a:solidFill>
              </a:rPr>
              <a:t>crediticia propuesto.</a:t>
            </a:r>
          </a:p>
          <a:p>
            <a:pPr algn="just"/>
            <a:endParaRPr lang="es-ES" sz="2000" dirty="0" smtClean="0">
              <a:solidFill>
                <a:srgbClr val="003300"/>
              </a:solidFill>
            </a:endParaRPr>
          </a:p>
          <a:p>
            <a:pPr lvl="0" algn="just">
              <a:buFont typeface="Arial" pitchFamily="34" charset="0"/>
              <a:buChar char="•"/>
            </a:pPr>
            <a:r>
              <a:rPr lang="es-ES" sz="2000" dirty="0" smtClean="0">
                <a:solidFill>
                  <a:srgbClr val="003300"/>
                </a:solidFill>
              </a:rPr>
              <a:t>Capacitar permanentemente </a:t>
            </a:r>
            <a:r>
              <a:rPr lang="es-ES" sz="2000" dirty="0">
                <a:solidFill>
                  <a:srgbClr val="003300"/>
                </a:solidFill>
              </a:rPr>
              <a:t>al </a:t>
            </a:r>
            <a:r>
              <a:rPr lang="es-ES" sz="2000" dirty="0" smtClean="0">
                <a:solidFill>
                  <a:srgbClr val="003300"/>
                </a:solidFill>
              </a:rPr>
              <a:t>personal que tiene a su cargo la administración de las cuentas por cobrar.</a:t>
            </a:r>
          </a:p>
          <a:p>
            <a:pPr lvl="0" algn="just"/>
            <a:endParaRPr lang="es-EC" sz="2000" dirty="0">
              <a:solidFill>
                <a:srgbClr val="003300"/>
              </a:solidFill>
            </a:endParaRPr>
          </a:p>
          <a:p>
            <a:pPr lvl="0" algn="just">
              <a:buFont typeface="Arial" pitchFamily="34" charset="0"/>
              <a:buChar char="•"/>
            </a:pPr>
            <a:r>
              <a:rPr lang="es-ES" sz="2000" dirty="0" smtClean="0">
                <a:solidFill>
                  <a:srgbClr val="003300"/>
                </a:solidFill>
              </a:rPr>
              <a:t>Aplicar y optimizar el uso de la matriz BCG como herramienta de gestión administrativa moderna.</a:t>
            </a:r>
          </a:p>
          <a:p>
            <a:pPr lvl="0" algn="just"/>
            <a:endParaRPr lang="es-EC" sz="2000" dirty="0">
              <a:solidFill>
                <a:srgbClr val="003300"/>
              </a:solidFill>
            </a:endParaRPr>
          </a:p>
          <a:p>
            <a:pPr lvl="0" algn="just"/>
            <a:endParaRPr lang="es-EC" sz="2000" dirty="0">
              <a:solidFill>
                <a:srgbClr val="003300"/>
              </a:solidFill>
            </a:endParaRPr>
          </a:p>
          <a:p>
            <a:pPr lvl="0" algn="just">
              <a:buFont typeface="Arial" pitchFamily="34" charset="0"/>
              <a:buChar char="•"/>
            </a:pPr>
            <a:r>
              <a:rPr lang="es-ES" sz="2000" dirty="0" smtClean="0">
                <a:solidFill>
                  <a:srgbClr val="003300"/>
                </a:solidFill>
              </a:rPr>
              <a:t> Mantener como política operativa, la </a:t>
            </a:r>
            <a:r>
              <a:rPr lang="es-ES" sz="2000" dirty="0">
                <a:solidFill>
                  <a:srgbClr val="003300"/>
                </a:solidFill>
              </a:rPr>
              <a:t>evaluación constante de la cartera </a:t>
            </a:r>
            <a:r>
              <a:rPr lang="es-ES" sz="2000" dirty="0" smtClean="0">
                <a:solidFill>
                  <a:srgbClr val="003300"/>
                </a:solidFill>
              </a:rPr>
              <a:t>a fin de reducir riesgos y optimizar los recursos disponibles.</a:t>
            </a:r>
            <a:endParaRPr lang="es-EC" sz="2000" dirty="0">
              <a:solidFill>
                <a:srgbClr val="003300"/>
              </a:solidFill>
            </a:endParaRPr>
          </a:p>
          <a:p>
            <a:pPr algn="just">
              <a:buFont typeface="Arial" pitchFamily="34" charset="0"/>
              <a:buChar char="•"/>
            </a:pPr>
            <a:endParaRPr lang="es-EC" sz="2400" dirty="0">
              <a:solidFill>
                <a:srgbClr val="00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7467600" cy="5188092"/>
          </a:xfrm>
        </p:spPr>
        <p:txBody>
          <a:bodyPr>
            <a:normAutofit/>
          </a:bodyPr>
          <a:lstStyle/>
          <a:p>
            <a:pPr algn="ctr"/>
            <a:endParaRPr lang="es-ES" sz="6600" dirty="0" smtClean="0"/>
          </a:p>
          <a:p>
            <a:pPr algn="ctr">
              <a:buNone/>
            </a:pPr>
            <a:r>
              <a:rPr lang="es-ES" sz="6600" dirty="0" smtClean="0">
                <a:solidFill>
                  <a:srgbClr val="0000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Algerian" pitchFamily="82" charset="0"/>
              </a:rPr>
              <a:t>GRACIAS POR SU ATENCIÓN</a:t>
            </a:r>
            <a:endParaRPr lang="es-ES" sz="6600" dirty="0">
              <a:solidFill>
                <a:srgbClr val="0000FF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0" y="5357826"/>
            <a:ext cx="4071934" cy="138499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“</a:t>
            </a:r>
            <a:r>
              <a:rPr kumimoji="0" lang="es-EC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Comercializar neum</a:t>
            </a:r>
            <a:r>
              <a:rPr kumimoji="0" lang="es-EC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kumimoji="0" lang="es-EC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ticos de calidad  la nivel nacional superando las expectativas de los clientes,  alcanzando altos niveles de productividad, con personal calificado  y comprometido, contribuyendo al desarrollo del Ecuador</a:t>
            </a:r>
            <a:r>
              <a:rPr kumimoji="0" lang="es-EC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”</a:t>
            </a:r>
            <a:r>
              <a:rPr kumimoji="0" lang="es-EC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es-EC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14282" y="5072074"/>
            <a:ext cx="11544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b="1" dirty="0" smtClean="0"/>
              <a:t>MISIÓN</a:t>
            </a:r>
            <a:endParaRPr lang="es-EC" dirty="0"/>
          </a:p>
        </p:txBody>
      </p:sp>
      <p:sp>
        <p:nvSpPr>
          <p:cNvPr id="8" name="7 Rectángulo"/>
          <p:cNvSpPr/>
          <p:nvPr/>
        </p:nvSpPr>
        <p:spPr>
          <a:xfrm>
            <a:off x="6858016" y="285728"/>
            <a:ext cx="11031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b="1" dirty="0">
                <a:solidFill>
                  <a:schemeClr val="bg2">
                    <a:lumMod val="10000"/>
                  </a:schemeClr>
                </a:solidFill>
              </a:rPr>
              <a:t>VISION</a:t>
            </a:r>
            <a:endParaRPr lang="es-EC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4866867" y="642918"/>
            <a:ext cx="4277133" cy="95410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sz="1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“</a:t>
            </a:r>
            <a:r>
              <a:rPr kumimoji="0" lang="es-EC" sz="1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Ser l</a:t>
            </a:r>
            <a:r>
              <a:rPr kumimoji="0" lang="es-EC" sz="1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í</a:t>
            </a:r>
            <a:r>
              <a:rPr kumimoji="0" lang="es-EC" sz="1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der en la comercializaci</a:t>
            </a:r>
            <a:r>
              <a:rPr kumimoji="0" lang="es-EC" sz="1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EC" sz="1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neum</a:t>
            </a:r>
            <a:r>
              <a:rPr kumimoji="0" lang="es-EC" sz="1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kumimoji="0" lang="es-EC" sz="1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ticos a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sz="1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nivel nacional, gracias a la calidad de su producto,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sz="1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 su gesti</a:t>
            </a:r>
            <a:r>
              <a:rPr kumimoji="0" lang="es-EC" sz="1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EC" sz="1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transparente, al profesionalismo de su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sz="1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recurso humano y a la lealtad de sus clientes</a:t>
            </a:r>
            <a:r>
              <a:rPr kumimoji="0" lang="es-EC" sz="1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”</a:t>
            </a:r>
            <a:r>
              <a:rPr kumimoji="0" lang="es-EC" sz="1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es-EC" sz="2000" b="0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9 Diagrama"/>
          <p:cNvGraphicFramePr/>
          <p:nvPr/>
        </p:nvGraphicFramePr>
        <p:xfrm>
          <a:off x="1571604" y="714356"/>
          <a:ext cx="6072230" cy="50323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428596" y="357166"/>
            <a:ext cx="7500990" cy="124649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228528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914400" marR="0" lvl="2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s-EC" sz="60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Principales Causas</a:t>
            </a:r>
            <a:endParaRPr kumimoji="0" lang="es-EC" sz="72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14282" y="2285992"/>
            <a:ext cx="25003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b="1" dirty="0" smtClean="0">
                <a:solidFill>
                  <a:srgbClr val="6600CC"/>
                </a:solidFill>
              </a:rPr>
              <a:t>OTORGAMIENTO </a:t>
            </a:r>
          </a:p>
          <a:p>
            <a:r>
              <a:rPr lang="es-EC" b="1" dirty="0" smtClean="0">
                <a:solidFill>
                  <a:srgbClr val="6600CC"/>
                </a:solidFill>
              </a:rPr>
              <a:t>DE CRÉDITO </a:t>
            </a:r>
            <a:endParaRPr lang="es-EC" b="1" dirty="0">
              <a:solidFill>
                <a:srgbClr val="6600CC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714612" y="2357430"/>
            <a:ext cx="2357454" cy="523220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C" sz="1400" b="1" dirty="0" smtClean="0">
                <a:solidFill>
                  <a:srgbClr val="003300"/>
                </a:solidFill>
              </a:rPr>
              <a:t>Falta </a:t>
            </a:r>
            <a:r>
              <a:rPr lang="es-EC" sz="1400" b="1" dirty="0">
                <a:solidFill>
                  <a:srgbClr val="003300"/>
                </a:solidFill>
              </a:rPr>
              <a:t>de un proceso de </a:t>
            </a:r>
            <a:endParaRPr lang="es-EC" sz="1400" b="1" dirty="0" smtClean="0">
              <a:solidFill>
                <a:srgbClr val="003300"/>
              </a:solidFill>
            </a:endParaRPr>
          </a:p>
          <a:p>
            <a:r>
              <a:rPr lang="es-EC" sz="1400" b="1" dirty="0" smtClean="0">
                <a:solidFill>
                  <a:srgbClr val="003300"/>
                </a:solidFill>
              </a:rPr>
              <a:t>calificación </a:t>
            </a:r>
            <a:r>
              <a:rPr lang="es-EC" sz="1400" b="1" dirty="0">
                <a:solidFill>
                  <a:srgbClr val="003300"/>
                </a:solidFill>
              </a:rPr>
              <a:t>crediticia </a:t>
            </a:r>
          </a:p>
        </p:txBody>
      </p:sp>
      <p:sp>
        <p:nvSpPr>
          <p:cNvPr id="8" name="7 Rectángulo"/>
          <p:cNvSpPr/>
          <p:nvPr/>
        </p:nvSpPr>
        <p:spPr>
          <a:xfrm>
            <a:off x="285720" y="5357826"/>
            <a:ext cx="178595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C" dirty="0" smtClean="0">
              <a:solidFill>
                <a:srgbClr val="6600CC"/>
              </a:solidFill>
            </a:endParaRPr>
          </a:p>
          <a:p>
            <a:r>
              <a:rPr lang="es-EC" b="1" dirty="0" smtClean="0">
                <a:solidFill>
                  <a:srgbClr val="6600CC"/>
                </a:solidFill>
              </a:rPr>
              <a:t>GESTIÓN DE COBRANZAS </a:t>
            </a:r>
            <a:endParaRPr lang="es-EC" b="1" dirty="0">
              <a:solidFill>
                <a:srgbClr val="6600CC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2714612" y="5643578"/>
            <a:ext cx="2428892" cy="523220"/>
          </a:xfrm>
          <a:prstGeom prst="rect">
            <a:avLst/>
          </a:prstGeom>
          <a:solidFill>
            <a:srgbClr val="FF99FF"/>
          </a:solidFill>
          <a:ln w="28575">
            <a:solidFill>
              <a:srgbClr val="FF66CC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C" sz="1400" b="1" dirty="0" smtClean="0">
                <a:solidFill>
                  <a:srgbClr val="003300"/>
                </a:solidFill>
              </a:rPr>
              <a:t>Inadecuada </a:t>
            </a:r>
            <a:r>
              <a:rPr lang="es-EC" sz="1400" b="1" dirty="0">
                <a:solidFill>
                  <a:srgbClr val="003300"/>
                </a:solidFill>
              </a:rPr>
              <a:t>gestión de </a:t>
            </a:r>
            <a:endParaRPr lang="es-EC" sz="1400" b="1" dirty="0" smtClean="0">
              <a:solidFill>
                <a:srgbClr val="003300"/>
              </a:solidFill>
            </a:endParaRPr>
          </a:p>
          <a:p>
            <a:r>
              <a:rPr lang="es-EC" sz="1400" b="1" dirty="0" smtClean="0">
                <a:solidFill>
                  <a:srgbClr val="003300"/>
                </a:solidFill>
              </a:rPr>
              <a:t>cobranzas </a:t>
            </a:r>
            <a:endParaRPr lang="es-EC" sz="1400" b="1" dirty="0">
              <a:solidFill>
                <a:srgbClr val="003300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5857884" y="2357430"/>
            <a:ext cx="2857520" cy="523220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C" sz="1400" b="1" dirty="0" smtClean="0">
                <a:solidFill>
                  <a:srgbClr val="003300"/>
                </a:solidFill>
              </a:rPr>
              <a:t>Falta de control al momento de aprobar el crédito</a:t>
            </a:r>
            <a:endParaRPr lang="es-EC" sz="1400" b="1" dirty="0">
              <a:solidFill>
                <a:srgbClr val="003300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5929322" y="5643578"/>
            <a:ext cx="2786082" cy="584775"/>
          </a:xfrm>
          <a:prstGeom prst="rect">
            <a:avLst/>
          </a:prstGeom>
          <a:solidFill>
            <a:srgbClr val="FF99FF"/>
          </a:solidFill>
          <a:ln w="28575">
            <a:solidFill>
              <a:srgbClr val="FF66CC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C" sz="1600" b="1" dirty="0" smtClean="0">
                <a:solidFill>
                  <a:srgbClr val="003300"/>
                </a:solidFill>
              </a:rPr>
              <a:t>Cambios frecuente del personal de cobro</a:t>
            </a:r>
            <a:endParaRPr lang="es-EC" sz="1600" b="1" dirty="0">
              <a:solidFill>
                <a:srgbClr val="003300"/>
              </a:solidFill>
            </a:endParaRPr>
          </a:p>
        </p:txBody>
      </p:sp>
      <p:sp>
        <p:nvSpPr>
          <p:cNvPr id="15" name="14 Flecha derecha"/>
          <p:cNvSpPr/>
          <p:nvPr/>
        </p:nvSpPr>
        <p:spPr>
          <a:xfrm>
            <a:off x="5357818" y="2500306"/>
            <a:ext cx="357190" cy="357190"/>
          </a:xfrm>
          <a:prstGeom prst="rightArrow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24" name="23 Flecha derecha"/>
          <p:cNvSpPr/>
          <p:nvPr/>
        </p:nvSpPr>
        <p:spPr>
          <a:xfrm>
            <a:off x="5429256" y="5786454"/>
            <a:ext cx="357190" cy="357190"/>
          </a:xfrm>
          <a:prstGeom prst="rightArrow">
            <a:avLst/>
          </a:prstGeom>
          <a:solidFill>
            <a:srgbClr val="FF99FF"/>
          </a:solidFill>
          <a:ln w="28575">
            <a:solidFill>
              <a:srgbClr val="FF66CC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3429000"/>
            <a:ext cx="2214578" cy="1604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3357562"/>
            <a:ext cx="2628900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214282" y="1142986"/>
          <a:ext cx="8501123" cy="5351303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232336"/>
                <a:gridCol w="857842"/>
                <a:gridCol w="695904"/>
                <a:gridCol w="928694"/>
                <a:gridCol w="857256"/>
                <a:gridCol w="785818"/>
                <a:gridCol w="928694"/>
                <a:gridCol w="1143008"/>
                <a:gridCol w="1071571"/>
              </a:tblGrid>
              <a:tr h="595186">
                <a:tc>
                  <a:txBody>
                    <a:bodyPr/>
                    <a:lstStyle/>
                    <a:p>
                      <a:pPr algn="ctr" fontAlgn="b"/>
                      <a:endParaRPr lang="es-ES" sz="1600" b="0" i="0" u="none" strike="noStrike" dirty="0">
                        <a:solidFill>
                          <a:srgbClr val="0000FF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solidFill>
                            <a:srgbClr val="0000FF"/>
                          </a:solidFill>
                          <a:latin typeface="Arial Black" pitchFamily="34" charset="0"/>
                        </a:rPr>
                        <a:t>2011</a:t>
                      </a:r>
                      <a:endParaRPr lang="es-ES" sz="1600" b="0" i="0" u="none" strike="noStrike" dirty="0">
                        <a:solidFill>
                          <a:srgbClr val="0000FF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solidFill>
                            <a:srgbClr val="0000FF"/>
                          </a:solidFill>
                          <a:latin typeface="Arial Black" pitchFamily="34" charset="0"/>
                        </a:rPr>
                        <a:t>2012</a:t>
                      </a:r>
                      <a:endParaRPr lang="es-ES" sz="1600" b="0" i="0" u="none" strike="noStrike" dirty="0">
                        <a:solidFill>
                          <a:srgbClr val="0000FF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solidFill>
                            <a:srgbClr val="0000FF"/>
                          </a:solidFill>
                          <a:latin typeface="Arial Black" pitchFamily="34" charset="0"/>
                        </a:rPr>
                        <a:t>2013</a:t>
                      </a:r>
                      <a:endParaRPr lang="es-ES" sz="1600" b="0" i="0" u="none" strike="noStrike" dirty="0">
                        <a:solidFill>
                          <a:srgbClr val="0000FF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solidFill>
                            <a:srgbClr val="0000FF"/>
                          </a:solidFill>
                          <a:latin typeface="Arial Black" pitchFamily="34" charset="0"/>
                        </a:rPr>
                        <a:t>2014</a:t>
                      </a:r>
                      <a:endParaRPr lang="es-ES" sz="1600" b="0" i="0" u="none" strike="noStrike" dirty="0">
                        <a:solidFill>
                          <a:srgbClr val="0000FF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595186">
                <a:tc>
                  <a:txBody>
                    <a:bodyPr/>
                    <a:lstStyle/>
                    <a:p>
                      <a:pPr algn="ctr" fontAlgn="t"/>
                      <a:r>
                        <a:rPr lang="es-EC" sz="1600" u="none" strike="noStrike" dirty="0">
                          <a:solidFill>
                            <a:srgbClr val="0000FF"/>
                          </a:solidFill>
                          <a:latin typeface="Arial Black" pitchFamily="34" charset="0"/>
                        </a:rPr>
                        <a:t>Tipos de cartera</a:t>
                      </a:r>
                      <a:endParaRPr lang="es-EC" sz="1600" b="0" i="0" u="none" strike="noStrike" dirty="0">
                        <a:solidFill>
                          <a:srgbClr val="0000FF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600" u="none" strike="noStrike">
                          <a:solidFill>
                            <a:srgbClr val="0000FF"/>
                          </a:solidFill>
                          <a:latin typeface="Arial Black" pitchFamily="34" charset="0"/>
                        </a:rPr>
                        <a:t>% de cartera</a:t>
                      </a:r>
                      <a:endParaRPr lang="es-EC" sz="1600" b="0" i="0" u="none" strike="noStrike">
                        <a:solidFill>
                          <a:srgbClr val="0000FF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600" u="none" strike="noStrike" dirty="0">
                          <a:solidFill>
                            <a:srgbClr val="0000FF"/>
                          </a:solidFill>
                          <a:latin typeface="Arial Black" pitchFamily="34" charset="0"/>
                        </a:rPr>
                        <a:t>Valor </a:t>
                      </a:r>
                      <a:endParaRPr lang="es-EC" sz="1600" b="0" i="0" u="none" strike="noStrike" dirty="0">
                        <a:solidFill>
                          <a:srgbClr val="0000FF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600" u="none" strike="noStrike" dirty="0">
                          <a:solidFill>
                            <a:srgbClr val="0000FF"/>
                          </a:solidFill>
                          <a:latin typeface="Arial Black" pitchFamily="34" charset="0"/>
                        </a:rPr>
                        <a:t>% de cartera</a:t>
                      </a:r>
                      <a:endParaRPr lang="es-EC" sz="1600" b="0" i="0" u="none" strike="noStrike" dirty="0">
                        <a:solidFill>
                          <a:srgbClr val="0000FF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600" u="none" strike="noStrike" dirty="0">
                          <a:solidFill>
                            <a:srgbClr val="0000FF"/>
                          </a:solidFill>
                          <a:latin typeface="Arial Black" pitchFamily="34" charset="0"/>
                        </a:rPr>
                        <a:t>Valor </a:t>
                      </a:r>
                      <a:endParaRPr lang="es-EC" sz="1600" b="0" i="0" u="none" strike="noStrike" dirty="0">
                        <a:solidFill>
                          <a:srgbClr val="0000FF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600" u="none" strike="noStrike" dirty="0">
                          <a:solidFill>
                            <a:srgbClr val="0000FF"/>
                          </a:solidFill>
                          <a:latin typeface="Arial Black" pitchFamily="34" charset="0"/>
                        </a:rPr>
                        <a:t>% de cartera</a:t>
                      </a:r>
                      <a:endParaRPr lang="es-EC" sz="1600" b="0" i="0" u="none" strike="noStrike" dirty="0">
                        <a:solidFill>
                          <a:srgbClr val="0000FF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600" u="none" strike="noStrike">
                          <a:solidFill>
                            <a:srgbClr val="0000FF"/>
                          </a:solidFill>
                          <a:latin typeface="Arial Black" pitchFamily="34" charset="0"/>
                        </a:rPr>
                        <a:t>Valor </a:t>
                      </a:r>
                      <a:endParaRPr lang="es-EC" sz="1600" b="0" i="0" u="none" strike="noStrike">
                        <a:solidFill>
                          <a:srgbClr val="0000FF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600" u="none" strike="noStrike" dirty="0">
                          <a:solidFill>
                            <a:srgbClr val="0000FF"/>
                          </a:solidFill>
                          <a:latin typeface="Arial Black" pitchFamily="34" charset="0"/>
                        </a:rPr>
                        <a:t>% de cartera</a:t>
                      </a:r>
                      <a:endParaRPr lang="es-EC" sz="1600" b="0" i="0" u="none" strike="noStrike" dirty="0">
                        <a:solidFill>
                          <a:srgbClr val="0000FF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600" u="none" strike="noStrike" dirty="0">
                          <a:solidFill>
                            <a:srgbClr val="0000FF"/>
                          </a:solidFill>
                          <a:latin typeface="Arial Black" pitchFamily="34" charset="0"/>
                        </a:rPr>
                        <a:t>Valor </a:t>
                      </a:r>
                      <a:endParaRPr lang="es-EC" sz="1600" b="0" i="0" u="none" strike="noStrike" dirty="0">
                        <a:solidFill>
                          <a:srgbClr val="0000FF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566845">
                <a:tc>
                  <a:txBody>
                    <a:bodyPr/>
                    <a:lstStyle/>
                    <a:p>
                      <a:pPr algn="just" fontAlgn="t"/>
                      <a:r>
                        <a:rPr lang="es-EC" sz="1600" u="none" strike="noStrike">
                          <a:solidFill>
                            <a:srgbClr val="0000FF"/>
                          </a:solidFill>
                          <a:latin typeface="Arial Black" pitchFamily="34" charset="0"/>
                        </a:rPr>
                        <a:t>Cartera A</a:t>
                      </a:r>
                      <a:endParaRPr lang="es-EC" sz="1600" b="0" i="0" u="none" strike="noStrike">
                        <a:solidFill>
                          <a:srgbClr val="0000FF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u="none" strike="noStrike" dirty="0">
                          <a:solidFill>
                            <a:srgbClr val="0000FF"/>
                          </a:solidFill>
                          <a:latin typeface="Arial Black" pitchFamily="34" charset="0"/>
                        </a:rPr>
                        <a:t>57%</a:t>
                      </a:r>
                      <a:endParaRPr lang="es-ES" sz="1100" b="0" i="0" u="none" strike="noStrike" dirty="0">
                        <a:solidFill>
                          <a:srgbClr val="0000FF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 dirty="0">
                          <a:solidFill>
                            <a:srgbClr val="0000FF"/>
                          </a:solidFill>
                          <a:latin typeface="Arial Black" pitchFamily="34" charset="0"/>
                        </a:rPr>
                        <a:t>419.563  </a:t>
                      </a:r>
                      <a:endParaRPr lang="es-ES" sz="1100" b="0" i="0" u="none" strike="noStrike" dirty="0">
                        <a:solidFill>
                          <a:srgbClr val="0000FF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u="none" strike="noStrike" dirty="0">
                          <a:solidFill>
                            <a:srgbClr val="0000FF"/>
                          </a:solidFill>
                          <a:latin typeface="Arial Black" pitchFamily="34" charset="0"/>
                        </a:rPr>
                        <a:t>52%</a:t>
                      </a:r>
                      <a:endParaRPr lang="es-ES" sz="1100" b="0" i="0" u="none" strike="noStrike" dirty="0">
                        <a:solidFill>
                          <a:srgbClr val="0000FF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solidFill>
                            <a:srgbClr val="0000FF"/>
                          </a:solidFill>
                          <a:latin typeface="Arial Black" pitchFamily="34" charset="0"/>
                        </a:rPr>
                        <a:t>380.981  </a:t>
                      </a:r>
                      <a:endParaRPr lang="es-ES" sz="1100" b="0" i="0" u="none" strike="noStrike">
                        <a:solidFill>
                          <a:srgbClr val="0000FF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u="none" strike="noStrike" dirty="0">
                          <a:solidFill>
                            <a:srgbClr val="0000FF"/>
                          </a:solidFill>
                          <a:latin typeface="Arial Black" pitchFamily="34" charset="0"/>
                        </a:rPr>
                        <a:t>54%</a:t>
                      </a:r>
                      <a:endParaRPr lang="es-ES" sz="1100" b="0" i="0" u="none" strike="noStrike" dirty="0">
                        <a:solidFill>
                          <a:srgbClr val="0000FF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 dirty="0">
                          <a:solidFill>
                            <a:srgbClr val="0000FF"/>
                          </a:solidFill>
                          <a:latin typeface="Arial Black" pitchFamily="34" charset="0"/>
                        </a:rPr>
                        <a:t>338.325  </a:t>
                      </a:r>
                      <a:endParaRPr lang="es-ES" sz="1100" b="0" i="0" u="none" strike="noStrike" dirty="0">
                        <a:solidFill>
                          <a:srgbClr val="0000FF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100" u="none" strike="noStrike" dirty="0">
                          <a:solidFill>
                            <a:srgbClr val="0000FF"/>
                          </a:solidFill>
                          <a:latin typeface="Arial Black" pitchFamily="34" charset="0"/>
                        </a:rPr>
                        <a:t>47%</a:t>
                      </a:r>
                      <a:endParaRPr lang="es-EC" sz="1100" b="0" i="0" u="none" strike="noStrike" dirty="0">
                        <a:solidFill>
                          <a:srgbClr val="0000FF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solidFill>
                            <a:srgbClr val="0000FF"/>
                          </a:solidFill>
                          <a:latin typeface="Arial Black" pitchFamily="34" charset="0"/>
                        </a:rPr>
                        <a:t>290.401  </a:t>
                      </a:r>
                      <a:endParaRPr lang="es-ES" sz="1100" b="0" i="0" u="none" strike="noStrike">
                        <a:solidFill>
                          <a:srgbClr val="0000FF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b"/>
                </a:tc>
              </a:tr>
              <a:tr h="566845">
                <a:tc>
                  <a:txBody>
                    <a:bodyPr/>
                    <a:lstStyle/>
                    <a:p>
                      <a:pPr algn="just" fontAlgn="t"/>
                      <a:r>
                        <a:rPr lang="es-EC" sz="1600" u="none" strike="noStrike" dirty="0">
                          <a:solidFill>
                            <a:srgbClr val="0000FF"/>
                          </a:solidFill>
                          <a:latin typeface="Arial Black" pitchFamily="34" charset="0"/>
                        </a:rPr>
                        <a:t>Cartera B</a:t>
                      </a:r>
                      <a:endParaRPr lang="es-EC" sz="1600" b="0" i="0" u="none" strike="noStrike" dirty="0">
                        <a:solidFill>
                          <a:srgbClr val="0000FF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u="none" strike="noStrike" dirty="0">
                          <a:solidFill>
                            <a:srgbClr val="0000FF"/>
                          </a:solidFill>
                          <a:latin typeface="Arial Black" pitchFamily="34" charset="0"/>
                        </a:rPr>
                        <a:t>11%</a:t>
                      </a:r>
                      <a:endParaRPr lang="es-ES" sz="1100" b="0" i="0" u="none" strike="noStrike" dirty="0">
                        <a:solidFill>
                          <a:srgbClr val="0000FF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solidFill>
                            <a:srgbClr val="0000FF"/>
                          </a:solidFill>
                          <a:latin typeface="Arial Black" pitchFamily="34" charset="0"/>
                        </a:rPr>
                        <a:t>80.968  </a:t>
                      </a:r>
                      <a:endParaRPr lang="es-ES" sz="1100" b="0" i="0" u="none" strike="noStrike">
                        <a:solidFill>
                          <a:srgbClr val="0000FF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u="none" strike="noStrike" dirty="0">
                          <a:solidFill>
                            <a:srgbClr val="0000FF"/>
                          </a:solidFill>
                          <a:latin typeface="Arial Black" pitchFamily="34" charset="0"/>
                        </a:rPr>
                        <a:t>7%</a:t>
                      </a:r>
                      <a:endParaRPr lang="es-ES" sz="1100" b="0" i="0" u="none" strike="noStrike" dirty="0">
                        <a:solidFill>
                          <a:srgbClr val="0000FF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solidFill>
                            <a:srgbClr val="0000FF"/>
                          </a:solidFill>
                          <a:latin typeface="Arial Black" pitchFamily="34" charset="0"/>
                        </a:rPr>
                        <a:t>51.286  </a:t>
                      </a:r>
                      <a:endParaRPr lang="es-ES" sz="1100" b="0" i="0" u="none" strike="noStrike">
                        <a:solidFill>
                          <a:srgbClr val="0000FF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u="none" strike="noStrike" dirty="0">
                          <a:solidFill>
                            <a:srgbClr val="0000FF"/>
                          </a:solidFill>
                          <a:latin typeface="Arial Black" pitchFamily="34" charset="0"/>
                        </a:rPr>
                        <a:t>8%</a:t>
                      </a:r>
                      <a:endParaRPr lang="es-ES" sz="1100" b="0" i="0" u="none" strike="noStrike" dirty="0">
                        <a:solidFill>
                          <a:srgbClr val="0000FF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solidFill>
                            <a:srgbClr val="0000FF"/>
                          </a:solidFill>
                          <a:latin typeface="Arial Black" pitchFamily="34" charset="0"/>
                        </a:rPr>
                        <a:t>50.122  </a:t>
                      </a:r>
                      <a:endParaRPr lang="es-ES" sz="1100" b="0" i="0" u="none" strike="noStrike">
                        <a:solidFill>
                          <a:srgbClr val="0000FF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100" u="none" strike="noStrike" dirty="0">
                          <a:solidFill>
                            <a:srgbClr val="0000FF"/>
                          </a:solidFill>
                          <a:latin typeface="Arial Black" pitchFamily="34" charset="0"/>
                        </a:rPr>
                        <a:t>17%</a:t>
                      </a:r>
                      <a:endParaRPr lang="es-EC" sz="1100" b="0" i="0" u="none" strike="noStrike" dirty="0">
                        <a:solidFill>
                          <a:srgbClr val="0000FF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solidFill>
                            <a:srgbClr val="0000FF"/>
                          </a:solidFill>
                          <a:latin typeface="Arial Black" pitchFamily="34" charset="0"/>
                        </a:rPr>
                        <a:t>105.039  </a:t>
                      </a:r>
                      <a:endParaRPr lang="es-ES" sz="1100" b="0" i="0" u="none" strike="noStrike">
                        <a:solidFill>
                          <a:srgbClr val="0000FF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b"/>
                </a:tc>
              </a:tr>
              <a:tr h="595186">
                <a:tc>
                  <a:txBody>
                    <a:bodyPr/>
                    <a:lstStyle/>
                    <a:p>
                      <a:pPr algn="just" fontAlgn="t"/>
                      <a:r>
                        <a:rPr lang="es-EC" sz="1600" u="none" strike="noStrike">
                          <a:solidFill>
                            <a:srgbClr val="0000FF"/>
                          </a:solidFill>
                          <a:latin typeface="Arial Black" pitchFamily="34" charset="0"/>
                        </a:rPr>
                        <a:t>Cartera C</a:t>
                      </a:r>
                      <a:endParaRPr lang="es-EC" sz="1600" b="0" i="0" u="none" strike="noStrike">
                        <a:solidFill>
                          <a:srgbClr val="0000FF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u="none" strike="noStrike" dirty="0">
                          <a:solidFill>
                            <a:srgbClr val="0000FF"/>
                          </a:solidFill>
                          <a:latin typeface="Arial Black" pitchFamily="34" charset="0"/>
                        </a:rPr>
                        <a:t>5%</a:t>
                      </a:r>
                      <a:endParaRPr lang="es-ES" sz="1100" b="0" i="0" u="none" strike="noStrike" dirty="0">
                        <a:solidFill>
                          <a:srgbClr val="0000FF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 dirty="0">
                          <a:solidFill>
                            <a:srgbClr val="0000FF"/>
                          </a:solidFill>
                          <a:latin typeface="Arial Black" pitchFamily="34" charset="0"/>
                        </a:rPr>
                        <a:t>36.804  </a:t>
                      </a:r>
                      <a:endParaRPr lang="es-ES" sz="1100" b="0" i="0" u="none" strike="noStrike" dirty="0">
                        <a:solidFill>
                          <a:srgbClr val="0000FF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u="none" strike="noStrike" dirty="0">
                          <a:solidFill>
                            <a:srgbClr val="0000FF"/>
                          </a:solidFill>
                          <a:latin typeface="Arial Black" pitchFamily="34" charset="0"/>
                        </a:rPr>
                        <a:t>13%</a:t>
                      </a:r>
                      <a:endParaRPr lang="es-ES" sz="1100" b="0" i="0" u="none" strike="noStrike" dirty="0">
                        <a:solidFill>
                          <a:srgbClr val="0000FF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solidFill>
                            <a:srgbClr val="0000FF"/>
                          </a:solidFill>
                          <a:latin typeface="Arial Black" pitchFamily="34" charset="0"/>
                        </a:rPr>
                        <a:t>95.245  </a:t>
                      </a:r>
                      <a:endParaRPr lang="es-ES" sz="1100" b="0" i="0" u="none" strike="noStrike">
                        <a:solidFill>
                          <a:srgbClr val="0000FF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u="none" strike="noStrike" dirty="0">
                          <a:solidFill>
                            <a:srgbClr val="0000FF"/>
                          </a:solidFill>
                          <a:latin typeface="Arial Black" pitchFamily="34" charset="0"/>
                        </a:rPr>
                        <a:t>18%</a:t>
                      </a:r>
                      <a:endParaRPr lang="es-ES" sz="1100" b="0" i="0" u="none" strike="noStrike" dirty="0">
                        <a:solidFill>
                          <a:srgbClr val="0000FF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solidFill>
                            <a:srgbClr val="0000FF"/>
                          </a:solidFill>
                          <a:latin typeface="Arial Black" pitchFamily="34" charset="0"/>
                        </a:rPr>
                        <a:t>112.775  </a:t>
                      </a:r>
                      <a:endParaRPr lang="es-ES" sz="1100" b="0" i="0" u="none" strike="noStrike">
                        <a:solidFill>
                          <a:srgbClr val="0000FF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100" u="none" strike="noStrike" dirty="0">
                          <a:solidFill>
                            <a:srgbClr val="0000FF"/>
                          </a:solidFill>
                          <a:latin typeface="Arial Black" pitchFamily="34" charset="0"/>
                        </a:rPr>
                        <a:t>10%</a:t>
                      </a:r>
                      <a:endParaRPr lang="es-EC" sz="1100" b="0" i="0" u="none" strike="noStrike" dirty="0">
                        <a:solidFill>
                          <a:srgbClr val="0000FF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solidFill>
                            <a:srgbClr val="0000FF"/>
                          </a:solidFill>
                          <a:latin typeface="Arial Black" pitchFamily="34" charset="0"/>
                        </a:rPr>
                        <a:t>61.787  </a:t>
                      </a:r>
                      <a:endParaRPr lang="es-ES" sz="1100" b="0" i="0" u="none" strike="noStrike">
                        <a:solidFill>
                          <a:srgbClr val="0000FF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b"/>
                </a:tc>
              </a:tr>
              <a:tr h="566845">
                <a:tc>
                  <a:txBody>
                    <a:bodyPr/>
                    <a:lstStyle/>
                    <a:p>
                      <a:pPr algn="just" fontAlgn="t"/>
                      <a:r>
                        <a:rPr lang="es-EC" sz="1600" u="none" strike="noStrike">
                          <a:solidFill>
                            <a:srgbClr val="0000FF"/>
                          </a:solidFill>
                          <a:latin typeface="Arial Black" pitchFamily="34" charset="0"/>
                        </a:rPr>
                        <a:t>Cartera D</a:t>
                      </a:r>
                      <a:endParaRPr lang="es-EC" sz="1600" b="0" i="0" u="none" strike="noStrike">
                        <a:solidFill>
                          <a:srgbClr val="0000FF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u="none" strike="noStrike" dirty="0">
                          <a:solidFill>
                            <a:srgbClr val="0000FF"/>
                          </a:solidFill>
                          <a:latin typeface="Arial Black" pitchFamily="34" charset="0"/>
                        </a:rPr>
                        <a:t>19%</a:t>
                      </a:r>
                      <a:endParaRPr lang="es-ES" sz="1100" b="0" i="0" u="none" strike="noStrike" dirty="0">
                        <a:solidFill>
                          <a:srgbClr val="0000FF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solidFill>
                            <a:srgbClr val="0000FF"/>
                          </a:solidFill>
                          <a:latin typeface="Arial Black" pitchFamily="34" charset="0"/>
                        </a:rPr>
                        <a:t>139.854  </a:t>
                      </a:r>
                      <a:endParaRPr lang="es-ES" sz="1100" b="0" i="0" u="none" strike="noStrike">
                        <a:solidFill>
                          <a:srgbClr val="0000FF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u="none" strike="noStrike" dirty="0">
                          <a:solidFill>
                            <a:srgbClr val="0000FF"/>
                          </a:solidFill>
                          <a:latin typeface="Arial Black" pitchFamily="34" charset="0"/>
                        </a:rPr>
                        <a:t>7%</a:t>
                      </a:r>
                      <a:endParaRPr lang="es-ES" sz="1100" b="0" i="0" u="none" strike="noStrike" dirty="0">
                        <a:solidFill>
                          <a:srgbClr val="0000FF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 dirty="0">
                          <a:solidFill>
                            <a:srgbClr val="0000FF"/>
                          </a:solidFill>
                          <a:latin typeface="Arial Black" pitchFamily="34" charset="0"/>
                        </a:rPr>
                        <a:t>51.286  </a:t>
                      </a:r>
                      <a:endParaRPr lang="es-ES" sz="1100" b="0" i="0" u="none" strike="noStrike" dirty="0">
                        <a:solidFill>
                          <a:srgbClr val="0000FF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u="none" strike="noStrike" dirty="0">
                          <a:solidFill>
                            <a:srgbClr val="0000FF"/>
                          </a:solidFill>
                          <a:latin typeface="Arial Black" pitchFamily="34" charset="0"/>
                        </a:rPr>
                        <a:t>12%</a:t>
                      </a:r>
                      <a:endParaRPr lang="es-ES" sz="1100" b="0" i="0" u="none" strike="noStrike" dirty="0">
                        <a:solidFill>
                          <a:srgbClr val="0000FF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 dirty="0">
                          <a:solidFill>
                            <a:srgbClr val="0000FF"/>
                          </a:solidFill>
                          <a:latin typeface="Arial Black" pitchFamily="34" charset="0"/>
                        </a:rPr>
                        <a:t>75.183  </a:t>
                      </a:r>
                      <a:endParaRPr lang="es-ES" sz="1100" b="0" i="0" u="none" strike="noStrike" dirty="0">
                        <a:solidFill>
                          <a:srgbClr val="0000FF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100" u="none" strike="noStrike" dirty="0">
                          <a:solidFill>
                            <a:srgbClr val="0000FF"/>
                          </a:solidFill>
                          <a:latin typeface="Arial Black" pitchFamily="34" charset="0"/>
                        </a:rPr>
                        <a:t>8%</a:t>
                      </a:r>
                      <a:endParaRPr lang="es-EC" sz="1100" b="0" i="0" u="none" strike="noStrike" dirty="0">
                        <a:solidFill>
                          <a:srgbClr val="0000FF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solidFill>
                            <a:srgbClr val="0000FF"/>
                          </a:solidFill>
                          <a:latin typeface="Arial Black" pitchFamily="34" charset="0"/>
                        </a:rPr>
                        <a:t>49.430  </a:t>
                      </a:r>
                      <a:endParaRPr lang="es-ES" sz="1100" b="0" i="0" u="none" strike="noStrike">
                        <a:solidFill>
                          <a:srgbClr val="0000FF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b"/>
                </a:tc>
              </a:tr>
              <a:tr h="566845">
                <a:tc>
                  <a:txBody>
                    <a:bodyPr/>
                    <a:lstStyle/>
                    <a:p>
                      <a:pPr algn="just" fontAlgn="t"/>
                      <a:r>
                        <a:rPr lang="es-EC" sz="1600" u="none" strike="noStrike">
                          <a:solidFill>
                            <a:srgbClr val="0000FF"/>
                          </a:solidFill>
                          <a:latin typeface="Arial Black" pitchFamily="34" charset="0"/>
                        </a:rPr>
                        <a:t>Cartera E</a:t>
                      </a:r>
                      <a:endParaRPr lang="es-EC" sz="1600" b="0" i="0" u="none" strike="noStrike">
                        <a:solidFill>
                          <a:srgbClr val="0000FF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u="none" strike="noStrike" dirty="0">
                          <a:solidFill>
                            <a:srgbClr val="0000FF"/>
                          </a:solidFill>
                          <a:latin typeface="Arial Black" pitchFamily="34" charset="0"/>
                        </a:rPr>
                        <a:t>2%</a:t>
                      </a:r>
                      <a:endParaRPr lang="es-ES" sz="1100" b="0" i="0" u="none" strike="noStrike" dirty="0">
                        <a:solidFill>
                          <a:srgbClr val="0000FF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solidFill>
                            <a:srgbClr val="0000FF"/>
                          </a:solidFill>
                          <a:latin typeface="Arial Black" pitchFamily="34" charset="0"/>
                        </a:rPr>
                        <a:t>14.722  </a:t>
                      </a:r>
                      <a:endParaRPr lang="es-ES" sz="1100" b="0" i="0" u="none" strike="noStrike">
                        <a:solidFill>
                          <a:srgbClr val="0000FF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u="none" strike="noStrike" dirty="0">
                          <a:solidFill>
                            <a:srgbClr val="0000FF"/>
                          </a:solidFill>
                          <a:latin typeface="Arial Black" pitchFamily="34" charset="0"/>
                        </a:rPr>
                        <a:t>9%</a:t>
                      </a:r>
                      <a:endParaRPr lang="es-ES" sz="1100" b="0" i="0" u="none" strike="noStrike" dirty="0">
                        <a:solidFill>
                          <a:srgbClr val="0000FF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 dirty="0">
                          <a:solidFill>
                            <a:srgbClr val="0000FF"/>
                          </a:solidFill>
                          <a:latin typeface="Arial Black" pitchFamily="34" charset="0"/>
                        </a:rPr>
                        <a:t>65.939  </a:t>
                      </a:r>
                      <a:endParaRPr lang="es-ES" sz="1100" b="0" i="0" u="none" strike="noStrike" dirty="0">
                        <a:solidFill>
                          <a:srgbClr val="0000FF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u="none" strike="noStrike" dirty="0">
                          <a:solidFill>
                            <a:srgbClr val="0000FF"/>
                          </a:solidFill>
                          <a:latin typeface="Arial Black" pitchFamily="34" charset="0"/>
                        </a:rPr>
                        <a:t>6%</a:t>
                      </a:r>
                      <a:endParaRPr lang="es-ES" sz="1100" b="0" i="0" u="none" strike="noStrike" dirty="0">
                        <a:solidFill>
                          <a:srgbClr val="0000FF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 dirty="0">
                          <a:solidFill>
                            <a:srgbClr val="0000FF"/>
                          </a:solidFill>
                          <a:latin typeface="Arial Black" pitchFamily="34" charset="0"/>
                        </a:rPr>
                        <a:t>37.592  </a:t>
                      </a:r>
                      <a:endParaRPr lang="es-ES" sz="1100" b="0" i="0" u="none" strike="noStrike" dirty="0">
                        <a:solidFill>
                          <a:srgbClr val="0000FF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100" u="none" strike="noStrike" dirty="0">
                          <a:solidFill>
                            <a:srgbClr val="0000FF"/>
                          </a:solidFill>
                          <a:latin typeface="Arial Black" pitchFamily="34" charset="0"/>
                        </a:rPr>
                        <a:t>15%</a:t>
                      </a:r>
                      <a:endParaRPr lang="es-EC" sz="1100" b="0" i="0" u="none" strike="noStrike" dirty="0">
                        <a:solidFill>
                          <a:srgbClr val="0000FF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solidFill>
                            <a:srgbClr val="0000FF"/>
                          </a:solidFill>
                          <a:latin typeface="Arial Black" pitchFamily="34" charset="0"/>
                        </a:rPr>
                        <a:t>92.681  </a:t>
                      </a:r>
                      <a:endParaRPr lang="es-ES" sz="1100" b="0" i="0" u="none" strike="noStrike">
                        <a:solidFill>
                          <a:srgbClr val="0000FF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b"/>
                </a:tc>
              </a:tr>
              <a:tr h="595186">
                <a:tc>
                  <a:txBody>
                    <a:bodyPr/>
                    <a:lstStyle/>
                    <a:p>
                      <a:pPr algn="just" fontAlgn="t"/>
                      <a:r>
                        <a:rPr lang="es-EC" sz="1600" u="none" strike="noStrike">
                          <a:solidFill>
                            <a:srgbClr val="0000FF"/>
                          </a:solidFill>
                          <a:latin typeface="Arial Black" pitchFamily="34" charset="0"/>
                        </a:rPr>
                        <a:t>Cartera F</a:t>
                      </a:r>
                      <a:endParaRPr lang="es-EC" sz="1600" b="0" i="0" u="none" strike="noStrike">
                        <a:solidFill>
                          <a:srgbClr val="0000FF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u="none" strike="noStrike" dirty="0">
                          <a:solidFill>
                            <a:srgbClr val="0000FF"/>
                          </a:solidFill>
                          <a:latin typeface="Arial Black" pitchFamily="34" charset="0"/>
                        </a:rPr>
                        <a:t>6%</a:t>
                      </a:r>
                      <a:endParaRPr lang="es-ES" sz="1100" b="0" i="0" u="none" strike="noStrike" dirty="0">
                        <a:solidFill>
                          <a:srgbClr val="0000FF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solidFill>
                            <a:srgbClr val="0000FF"/>
                          </a:solidFill>
                          <a:latin typeface="Arial Black" pitchFamily="34" charset="0"/>
                        </a:rPr>
                        <a:t>44.165  </a:t>
                      </a:r>
                      <a:endParaRPr lang="es-ES" sz="1100" b="0" i="0" u="none" strike="noStrike">
                        <a:solidFill>
                          <a:srgbClr val="0000FF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u="none" strike="noStrike" dirty="0">
                          <a:solidFill>
                            <a:srgbClr val="0000FF"/>
                          </a:solidFill>
                          <a:latin typeface="Arial Black" pitchFamily="34" charset="0"/>
                        </a:rPr>
                        <a:t>12%</a:t>
                      </a:r>
                      <a:endParaRPr lang="es-ES" sz="1100" b="0" i="0" u="none" strike="noStrike" dirty="0">
                        <a:solidFill>
                          <a:srgbClr val="0000FF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solidFill>
                            <a:srgbClr val="0000FF"/>
                          </a:solidFill>
                          <a:latin typeface="Arial Black" pitchFamily="34" charset="0"/>
                        </a:rPr>
                        <a:t>87.919  </a:t>
                      </a:r>
                      <a:endParaRPr lang="es-ES" sz="1100" b="0" i="0" u="none" strike="noStrike">
                        <a:solidFill>
                          <a:srgbClr val="0000FF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u="none" strike="noStrike" dirty="0">
                          <a:solidFill>
                            <a:srgbClr val="0000FF"/>
                          </a:solidFill>
                          <a:latin typeface="Arial Black" pitchFamily="34" charset="0"/>
                        </a:rPr>
                        <a:t>2%</a:t>
                      </a:r>
                      <a:endParaRPr lang="es-ES" sz="1100" b="0" i="0" u="none" strike="noStrike" dirty="0">
                        <a:solidFill>
                          <a:srgbClr val="0000FF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 dirty="0">
                          <a:solidFill>
                            <a:srgbClr val="0000FF"/>
                          </a:solidFill>
                          <a:latin typeface="Arial Black" pitchFamily="34" charset="0"/>
                        </a:rPr>
                        <a:t>12.531  </a:t>
                      </a:r>
                      <a:endParaRPr lang="es-ES" sz="1100" b="0" i="0" u="none" strike="noStrike" dirty="0">
                        <a:solidFill>
                          <a:srgbClr val="0000FF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100" u="none" strike="noStrike" dirty="0">
                          <a:solidFill>
                            <a:srgbClr val="0000FF"/>
                          </a:solidFill>
                          <a:latin typeface="Arial Black" pitchFamily="34" charset="0"/>
                        </a:rPr>
                        <a:t>3%</a:t>
                      </a:r>
                      <a:endParaRPr lang="es-EC" sz="1100" b="0" i="0" u="none" strike="noStrike" dirty="0">
                        <a:solidFill>
                          <a:srgbClr val="0000FF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 dirty="0">
                          <a:solidFill>
                            <a:srgbClr val="0000FF"/>
                          </a:solidFill>
                          <a:latin typeface="Arial Black" pitchFamily="34" charset="0"/>
                        </a:rPr>
                        <a:t>18.536  </a:t>
                      </a:r>
                      <a:endParaRPr lang="es-ES" sz="1100" b="0" i="0" u="none" strike="noStrike" dirty="0">
                        <a:solidFill>
                          <a:srgbClr val="0000FF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b"/>
                </a:tc>
              </a:tr>
              <a:tr h="56684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solidFill>
                            <a:srgbClr val="0000FF"/>
                          </a:solidFill>
                          <a:latin typeface="Arial Black" pitchFamily="34" charset="0"/>
                        </a:rPr>
                        <a:t>CARTERA TOTAL</a:t>
                      </a:r>
                      <a:endParaRPr lang="es-ES" sz="1600" b="0" i="0" u="none" strike="noStrike" dirty="0">
                        <a:solidFill>
                          <a:srgbClr val="0000FF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FF"/>
                          </a:solidFill>
                          <a:latin typeface="Arial Black" pitchFamily="34" charset="0"/>
                        </a:rPr>
                        <a:t>100%</a:t>
                      </a:r>
                      <a:endParaRPr lang="es-ES" sz="1100" b="0" i="0" u="none" strike="noStrike" dirty="0">
                        <a:solidFill>
                          <a:srgbClr val="0000FF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 dirty="0">
                          <a:solidFill>
                            <a:srgbClr val="0000FF"/>
                          </a:solidFill>
                          <a:latin typeface="Arial Black" pitchFamily="34" charset="0"/>
                        </a:rPr>
                        <a:t>736.076  </a:t>
                      </a:r>
                      <a:endParaRPr lang="es-ES" sz="1200" b="0" i="0" u="none" strike="noStrike" dirty="0">
                        <a:solidFill>
                          <a:srgbClr val="0000FF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 smtClean="0">
                          <a:solidFill>
                            <a:srgbClr val="0000FF"/>
                          </a:solidFill>
                          <a:latin typeface="Arial Black" pitchFamily="34" charset="0"/>
                        </a:rPr>
                        <a:t>100%</a:t>
                      </a:r>
                      <a:endParaRPr lang="es-ES" sz="1200" b="0" i="0" u="none" strike="noStrike" dirty="0">
                        <a:solidFill>
                          <a:srgbClr val="0000FF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 dirty="0">
                          <a:solidFill>
                            <a:srgbClr val="0000FF"/>
                          </a:solidFill>
                          <a:latin typeface="Arial Black" pitchFamily="34" charset="0"/>
                        </a:rPr>
                        <a:t>732.656  </a:t>
                      </a:r>
                      <a:endParaRPr lang="es-ES" sz="1200" b="0" i="0" u="none" strike="noStrike" dirty="0">
                        <a:solidFill>
                          <a:srgbClr val="0000FF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 smtClean="0">
                          <a:solidFill>
                            <a:srgbClr val="0000FF"/>
                          </a:solidFill>
                          <a:latin typeface="Arial Black" pitchFamily="34" charset="0"/>
                        </a:rPr>
                        <a:t>100%</a:t>
                      </a:r>
                      <a:endParaRPr lang="es-ES" sz="1200" b="0" i="0" u="none" strike="noStrike" dirty="0">
                        <a:solidFill>
                          <a:srgbClr val="0000FF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 dirty="0">
                          <a:solidFill>
                            <a:srgbClr val="0000FF"/>
                          </a:solidFill>
                          <a:latin typeface="Arial Black" pitchFamily="34" charset="0"/>
                        </a:rPr>
                        <a:t>626.527  </a:t>
                      </a:r>
                      <a:endParaRPr lang="es-ES" sz="1200" b="0" i="0" u="none" strike="noStrike" dirty="0">
                        <a:solidFill>
                          <a:srgbClr val="0000FF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 smtClean="0">
                          <a:solidFill>
                            <a:srgbClr val="0000FF"/>
                          </a:solidFill>
                          <a:latin typeface="Arial Black" pitchFamily="34" charset="0"/>
                        </a:rPr>
                        <a:t>100%</a:t>
                      </a:r>
                      <a:endParaRPr lang="es-ES" sz="1200" b="0" i="0" u="none" strike="noStrike" dirty="0">
                        <a:solidFill>
                          <a:srgbClr val="0000FF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 dirty="0">
                          <a:solidFill>
                            <a:srgbClr val="0000FF"/>
                          </a:solidFill>
                          <a:latin typeface="Arial Black" pitchFamily="34" charset="0"/>
                        </a:rPr>
                        <a:t>617.874  </a:t>
                      </a:r>
                      <a:endParaRPr lang="es-ES" sz="1200" b="0" i="0" u="none" strike="noStrike" dirty="0">
                        <a:solidFill>
                          <a:srgbClr val="0000FF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1071538" y="428604"/>
          <a:ext cx="6096000" cy="73152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131523">
                <a:tc>
                  <a:txBody>
                    <a:bodyPr/>
                    <a:lstStyle/>
                    <a:p>
                      <a:pPr algn="ctr" fontAlgn="b"/>
                      <a:r>
                        <a:rPr lang="es-ES" sz="4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CARTERA POR EDAD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graphicFrame>
        <p:nvGraphicFramePr>
          <p:cNvPr id="4" name="7 Gráfico"/>
          <p:cNvGraphicFramePr/>
          <p:nvPr/>
        </p:nvGraphicFramePr>
        <p:xfrm>
          <a:off x="214282" y="0"/>
          <a:ext cx="8613323" cy="6643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500033" y="1071545"/>
          <a:ext cx="7715306" cy="5215484"/>
        </p:xfrm>
        <a:graphic>
          <a:graphicData uri="http://schemas.openxmlformats.org/drawingml/2006/table">
            <a:tbl>
              <a:tblPr/>
              <a:tblGrid>
                <a:gridCol w="1067882"/>
                <a:gridCol w="669546"/>
                <a:gridCol w="1073532"/>
                <a:gridCol w="519815"/>
                <a:gridCol w="824924"/>
                <a:gridCol w="463314"/>
                <a:gridCol w="926628"/>
                <a:gridCol w="463314"/>
                <a:gridCol w="1356041"/>
                <a:gridCol w="350310"/>
              </a:tblGrid>
              <a:tr h="54914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C" sz="16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Cartera vencida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419.563,00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380.981,00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338.324,00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290.400,00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</a:tr>
              <a:tr h="52299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Legal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5.012,00</a:t>
                      </a:r>
                      <a:endParaRPr lang="es-EC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1.235,00</a:t>
                      </a:r>
                      <a:endParaRPr lang="es-EC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53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C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Cheques protestados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10.550,00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6.265,00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1.544,00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914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C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Carta Vencida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419.563,00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370.431,00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327.047,00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287.620,00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994">
                <a:tc>
                  <a:txBody>
                    <a:bodyPr/>
                    <a:lstStyle/>
                    <a:p>
                      <a:pPr algn="ctr" fontAlgn="b"/>
                      <a:endParaRPr lang="es-EC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C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C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C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C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C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C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C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C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C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49143">
                <a:tc>
                  <a:txBody>
                    <a:bodyPr/>
                    <a:lstStyle/>
                    <a:p>
                      <a:pPr algn="ctr" fontAlgn="b"/>
                      <a:endParaRPr lang="es-EC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C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C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C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C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C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C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C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C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C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99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C" sz="11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Cartera por Vencer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316.512,00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351.675,00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288.202,00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327.473,00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</a:tr>
              <a:tr h="522994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Cartera Respaldada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220.822,00</a:t>
                      </a:r>
                      <a:endParaRPr lang="es-EC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146.531,00</a:t>
                      </a:r>
                      <a:endParaRPr lang="es-EC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112.774,00</a:t>
                      </a:r>
                      <a:endParaRPr lang="es-EC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160.647,00</a:t>
                      </a:r>
                      <a:endParaRPr lang="es-EC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26%</a:t>
                      </a:r>
                      <a:endParaRPr lang="es-EC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2544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Cartera no </a:t>
                      </a:r>
                      <a:r>
                        <a:rPr lang="es-EC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respaldada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95.689,00</a:t>
                      </a:r>
                      <a:endParaRPr lang="es-EC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205.143,00</a:t>
                      </a:r>
                      <a:endParaRPr lang="es-EC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175.427,00</a:t>
                      </a:r>
                      <a:endParaRPr lang="es-EC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166.826,00</a:t>
                      </a:r>
                      <a:endParaRPr lang="es-EC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27%</a:t>
                      </a:r>
                      <a:endParaRPr lang="es-EC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3 Rectángulo"/>
          <p:cNvSpPr/>
          <p:nvPr/>
        </p:nvSpPr>
        <p:spPr>
          <a:xfrm>
            <a:off x="2786050" y="214290"/>
            <a:ext cx="38576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C" sz="2400" dirty="0" smtClean="0"/>
              <a:t>CARTERA POR EDAD </a:t>
            </a:r>
            <a:endParaRPr lang="es-EC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52993"/>
            <a:ext cx="7429552" cy="635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2607"/>
            <a:ext cx="7858180" cy="6832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1944</TotalTime>
  <Words>1230</Words>
  <Application>Microsoft Office PowerPoint</Application>
  <PresentationFormat>Presentación en pantalla (4:3)</PresentationFormat>
  <Paragraphs>518</Paragraphs>
  <Slides>27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28" baseType="lpstr">
      <vt:lpstr>Mirador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Vito</cp:lastModifiedBy>
  <cp:revision>124</cp:revision>
  <dcterms:created xsi:type="dcterms:W3CDTF">2015-05-09T10:37:36Z</dcterms:created>
  <dcterms:modified xsi:type="dcterms:W3CDTF">2015-08-07T01:05:39Z</dcterms:modified>
</cp:coreProperties>
</file>