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60" r:id="rId6"/>
    <p:sldId id="261" r:id="rId7"/>
    <p:sldId id="262" r:id="rId8"/>
    <p:sldId id="263" r:id="rId9"/>
    <p:sldId id="28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2" r:id="rId2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100" d="100"/>
          <a:sy n="100" d="100"/>
        </p:scale>
        <p:origin x="150"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2.xml.rels><?xml version="1.0" encoding="UTF-8" standalone="yes"?>
<Relationships xmlns="http://schemas.openxmlformats.org/package/2006/relationships"><Relationship Id="rId1" Type="http://schemas.openxmlformats.org/officeDocument/2006/relationships/image" Target="../media/image12.jpeg"/></Relationships>
</file>

<file path=ppt/diagrams/_rels/data14.xml.rels><?xml version="1.0" encoding="UTF-8" standalone="yes"?>
<Relationships xmlns="http://schemas.openxmlformats.org/package/2006/relationships"><Relationship Id="rId1" Type="http://schemas.openxmlformats.org/officeDocument/2006/relationships/image" Target="../media/image14.jpeg"/></Relationships>
</file>

<file path=ppt/diagrams/_rels/data15.xml.rels><?xml version="1.0" encoding="UTF-8" standalone="yes"?>
<Relationships xmlns="http://schemas.openxmlformats.org/package/2006/relationships"><Relationship Id="rId1" Type="http://schemas.openxmlformats.org/officeDocument/2006/relationships/image" Target="../media/image14.jpeg"/></Relationships>
</file>

<file path=ppt/diagrams/_rels/data16.xml.rels><?xml version="1.0" encoding="UTF-8" standalone="yes"?>
<Relationships xmlns="http://schemas.openxmlformats.org/package/2006/relationships"><Relationship Id="rId1" Type="http://schemas.openxmlformats.org/officeDocument/2006/relationships/image" Target="../media/image16.jpeg"/></Relationships>
</file>

<file path=ppt/diagrams/_rels/data17.xml.rels><?xml version="1.0" encoding="UTF-8" standalone="yes"?>
<Relationships xmlns="http://schemas.openxmlformats.org/package/2006/relationships"><Relationship Id="rId1" Type="http://schemas.openxmlformats.org/officeDocument/2006/relationships/image" Target="../media/image17.jpeg"/></Relationships>
</file>

<file path=ppt/diagrams/_rels/data18.xml.rels><?xml version="1.0" encoding="UTF-8" standalone="yes"?>
<Relationships xmlns="http://schemas.openxmlformats.org/package/2006/relationships"><Relationship Id="rId1" Type="http://schemas.openxmlformats.org/officeDocument/2006/relationships/image" Target="../media/image18.jpeg"/></Relationships>
</file>

<file path=ppt/diagrams/_rels/data19.xml.rels><?xml version="1.0" encoding="UTF-8" standalone="yes"?>
<Relationships xmlns="http://schemas.openxmlformats.org/package/2006/relationships"><Relationship Id="rId1" Type="http://schemas.openxmlformats.org/officeDocument/2006/relationships/image" Target="../media/image19.jpeg"/></Relationships>
</file>

<file path=ppt/diagrams/_rels/data2.xml.rels><?xml version="1.0" encoding="UTF-8" standalone="yes"?>
<Relationships xmlns="http://schemas.openxmlformats.org/package/2006/relationships"><Relationship Id="rId1" Type="http://schemas.openxmlformats.org/officeDocument/2006/relationships/image" Target="../media/image8.png"/></Relationships>
</file>

<file path=ppt/diagrams/_rels/data20.xml.rels><?xml version="1.0" encoding="UTF-8" standalone="yes"?>
<Relationships xmlns="http://schemas.openxmlformats.org/package/2006/relationships"><Relationship Id="rId1" Type="http://schemas.openxmlformats.org/officeDocument/2006/relationships/image" Target="../media/image20.png"/></Relationships>
</file>

<file path=ppt/diagrams/_rels/data21.xml.rels><?xml version="1.0" encoding="UTF-8" standalone="yes"?>
<Relationships xmlns="http://schemas.openxmlformats.org/package/2006/relationships"><Relationship Id="rId1" Type="http://schemas.openxmlformats.org/officeDocument/2006/relationships/image" Target="../media/image27.jpeg"/></Relationships>
</file>

<file path=ppt/diagrams/_rels/data22.xml.rels><?xml version="1.0" encoding="UTF-8" standalone="yes"?>
<Relationships xmlns="http://schemas.openxmlformats.org/package/2006/relationships"><Relationship Id="rId1" Type="http://schemas.openxmlformats.org/officeDocument/2006/relationships/image" Target="../media/image28.png"/></Relationships>
</file>

<file path=ppt/diagrams/_rels/data23.xml.rels><?xml version="1.0" encoding="UTF-8" standalone="yes"?>
<Relationships xmlns="http://schemas.openxmlformats.org/package/2006/relationships"><Relationship Id="rId1" Type="http://schemas.openxmlformats.org/officeDocument/2006/relationships/image" Target="../media/image29.png"/></Relationships>
</file>

<file path=ppt/diagrams/_rels/data24.xml.rels><?xml version="1.0" encoding="UTF-8" standalone="yes"?>
<Relationships xmlns="http://schemas.openxmlformats.org/package/2006/relationships"><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2.jpeg"/></Relationships>
</file>

<file path=ppt/diagrams/_rels/drawing14.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5.xml.rels><?xml version="1.0" encoding="UTF-8" standalone="yes"?>
<Relationships xmlns="http://schemas.openxmlformats.org/package/2006/relationships"><Relationship Id="rId1" Type="http://schemas.openxmlformats.org/officeDocument/2006/relationships/image" Target="../media/image14.jpeg"/></Relationships>
</file>

<file path=ppt/diagrams/_rels/drawing16.xml.rels><?xml version="1.0" encoding="UTF-8" standalone="yes"?>
<Relationships xmlns="http://schemas.openxmlformats.org/package/2006/relationships"><Relationship Id="rId1" Type="http://schemas.openxmlformats.org/officeDocument/2006/relationships/image" Target="../media/image16.jpeg"/></Relationships>
</file>

<file path=ppt/diagrams/_rels/drawing17.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18.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9.xml.rels><?xml version="1.0" encoding="UTF-8" standalone="yes"?>
<Relationships xmlns="http://schemas.openxmlformats.org/package/2006/relationships"><Relationship Id="rId1" Type="http://schemas.openxmlformats.org/officeDocument/2006/relationships/image" Target="../media/image1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png"/></Relationships>
</file>

<file path=ppt/diagrams/_rels/drawing20.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21.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22.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4.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A4429-0F53-444C-83FD-D053922D43D2}"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es-ES"/>
        </a:p>
      </dgm:t>
    </dgm:pt>
    <dgm:pt modelId="{A53F7C3B-3FAD-4041-A205-D45C5542A427}">
      <dgm:prSet phldrT="[Texto]" custT="1"/>
      <dgm:spPr/>
      <dgm:t>
        <a:bodyPr>
          <a:scene3d>
            <a:camera prst="orthographicFront"/>
            <a:lightRig rig="threePt" dir="t"/>
          </a:scene3d>
          <a:sp3d extrusionH="57150">
            <a:bevelT w="50800" h="38100" prst="riblet"/>
          </a:sp3d>
        </a:bodyPr>
        <a:lstStyle/>
        <a:p>
          <a:r>
            <a:rPr lang="es-ES" sz="1600" b="1" dirty="0" smtClean="0">
              <a:solidFill>
                <a:schemeClr val="tx1"/>
              </a:solidFill>
            </a:rPr>
            <a:t>OBJETIVO 2</a:t>
          </a:r>
          <a:endParaRPr lang="es-ES" sz="1600" b="1" dirty="0">
            <a:solidFill>
              <a:schemeClr val="tx1"/>
            </a:solidFill>
          </a:endParaRPr>
        </a:p>
      </dgm:t>
    </dgm:pt>
    <dgm:pt modelId="{D2253271-9EA1-44B4-9772-4F77F2DE7714}" type="parTrans" cxnId="{350BE07D-2C66-4FC6-9E41-5CD3A14B5BA0}">
      <dgm:prSet/>
      <dgm:spPr/>
      <dgm:t>
        <a:bodyPr/>
        <a:lstStyle/>
        <a:p>
          <a:endParaRPr lang="es-ES"/>
        </a:p>
      </dgm:t>
    </dgm:pt>
    <dgm:pt modelId="{CFAE1CF0-81AD-4811-9AD8-910FB4570933}" type="sibTrans" cxnId="{350BE07D-2C66-4FC6-9E41-5CD3A14B5BA0}">
      <dgm:prSet/>
      <dgm:spPr/>
      <dgm:t>
        <a:bodyPr/>
        <a:lstStyle/>
        <a:p>
          <a:endParaRPr lang="es-ES"/>
        </a:p>
      </dgm:t>
    </dgm:pt>
    <dgm:pt modelId="{96611EA9-0CEA-4B30-BA95-81E3917DD972}">
      <dgm:prSet phldrT="[Texto]"/>
      <dgm:spPr/>
      <dgm:t>
        <a:bodyPr/>
        <a:lstStyle/>
        <a:p>
          <a:r>
            <a:rPr lang="es-EC" dirty="0" smtClean="0">
              <a:solidFill>
                <a:srgbClr val="252525"/>
              </a:solidFill>
              <a:effectLst/>
              <a:latin typeface="Arial" panose="020B0604020202020204" pitchFamily="34" charset="0"/>
              <a:ea typeface="Calibri" panose="020F0502020204030204" pitchFamily="34" charset="0"/>
              <a:cs typeface="Arial" panose="020B0604020202020204" pitchFamily="34" charset="0"/>
            </a:rPr>
            <a:t>Mejorar las capacidades y potencialidades de la ciudadanía</a:t>
          </a:r>
          <a:endParaRPr lang="es-ES" dirty="0"/>
        </a:p>
      </dgm:t>
    </dgm:pt>
    <dgm:pt modelId="{FF0D852C-6614-46C1-ABE1-D29C6A054A08}" type="parTrans" cxnId="{2594FF55-399E-44B1-BFD1-7AE356059324}">
      <dgm:prSet/>
      <dgm:spPr/>
      <dgm:t>
        <a:bodyPr/>
        <a:lstStyle/>
        <a:p>
          <a:endParaRPr lang="es-ES"/>
        </a:p>
      </dgm:t>
    </dgm:pt>
    <dgm:pt modelId="{30623AC3-1599-43C5-AFA4-7125C56A4FC8}" type="sibTrans" cxnId="{2594FF55-399E-44B1-BFD1-7AE356059324}">
      <dgm:prSet/>
      <dgm:spPr/>
      <dgm:t>
        <a:bodyPr/>
        <a:lstStyle/>
        <a:p>
          <a:endParaRPr lang="es-ES"/>
        </a:p>
      </dgm:t>
    </dgm:pt>
    <dgm:pt modelId="{5FB32120-8FBE-4121-BE4B-24085DB4B3C5}">
      <dgm:prSet phldrT="[Texto]"/>
      <dgm:spPr/>
      <dgm:t>
        <a:bodyPr/>
        <a:lstStyle/>
        <a:p>
          <a:r>
            <a:rPr lang="es-ES" b="1" dirty="0" smtClean="0">
              <a:solidFill>
                <a:schemeClr val="tx1"/>
              </a:solidFill>
            </a:rPr>
            <a:t>OBJETIVO 3</a:t>
          </a:r>
          <a:endParaRPr lang="es-ES" b="1" dirty="0">
            <a:solidFill>
              <a:schemeClr val="tx1"/>
            </a:solidFill>
          </a:endParaRPr>
        </a:p>
      </dgm:t>
    </dgm:pt>
    <dgm:pt modelId="{618FF0B7-8C68-4F6E-8413-38F9B998021C}" type="parTrans" cxnId="{CB68006D-C854-4B2F-9C78-493BDC41ED07}">
      <dgm:prSet/>
      <dgm:spPr/>
      <dgm:t>
        <a:bodyPr/>
        <a:lstStyle/>
        <a:p>
          <a:endParaRPr lang="es-ES"/>
        </a:p>
      </dgm:t>
    </dgm:pt>
    <dgm:pt modelId="{5C794020-6966-413F-BA71-DCE5F9947732}" type="sibTrans" cxnId="{CB68006D-C854-4B2F-9C78-493BDC41ED07}">
      <dgm:prSet/>
      <dgm:spPr/>
      <dgm:t>
        <a:bodyPr/>
        <a:lstStyle/>
        <a:p>
          <a:endParaRPr lang="es-ES"/>
        </a:p>
      </dgm:t>
    </dgm:pt>
    <dgm:pt modelId="{A3B29F65-7DD4-402C-A856-AD24EFA36B72}">
      <dgm:prSet phldrT="[Texto]"/>
      <dgm:spPr/>
      <dgm:t>
        <a:bodyPr/>
        <a:lstStyle/>
        <a:p>
          <a:r>
            <a:rPr lang="es-EC" dirty="0" smtClean="0">
              <a:solidFill>
                <a:srgbClr val="252525"/>
              </a:solidFill>
              <a:effectLst/>
              <a:latin typeface="Arial" panose="020B0604020202020204" pitchFamily="34" charset="0"/>
              <a:ea typeface="Calibri" panose="020F0502020204030204" pitchFamily="34" charset="0"/>
              <a:cs typeface="Arial" panose="020B0604020202020204" pitchFamily="34" charset="0"/>
            </a:rPr>
            <a:t>Mejorar la calidad de vida de la población</a:t>
          </a:r>
          <a:endParaRPr lang="es-ES" dirty="0"/>
        </a:p>
      </dgm:t>
    </dgm:pt>
    <dgm:pt modelId="{F56F4612-D8ED-4E45-B046-DD6A2F254F5D}" type="parTrans" cxnId="{F9CABA88-A50D-49E7-AC3A-2C0D5B7DB65E}">
      <dgm:prSet/>
      <dgm:spPr/>
      <dgm:t>
        <a:bodyPr/>
        <a:lstStyle/>
        <a:p>
          <a:endParaRPr lang="es-ES"/>
        </a:p>
      </dgm:t>
    </dgm:pt>
    <dgm:pt modelId="{74A0E58A-6FC5-4E30-8AEC-806A780F3CD1}" type="sibTrans" cxnId="{F9CABA88-A50D-49E7-AC3A-2C0D5B7DB65E}">
      <dgm:prSet/>
      <dgm:spPr/>
      <dgm:t>
        <a:bodyPr/>
        <a:lstStyle/>
        <a:p>
          <a:endParaRPr lang="es-ES"/>
        </a:p>
      </dgm:t>
    </dgm:pt>
    <dgm:pt modelId="{108B55D6-6641-46A4-AA01-000D659FABA2}">
      <dgm:prSet phldrT="[Texto]"/>
      <dgm:spPr/>
      <dgm:t>
        <a:bodyPr/>
        <a:lstStyle/>
        <a:p>
          <a:r>
            <a:rPr lang="es-ES" b="1" dirty="0" smtClean="0">
              <a:solidFill>
                <a:schemeClr val="tx1"/>
              </a:solidFill>
            </a:rPr>
            <a:t>OBJETIVO 6</a:t>
          </a:r>
          <a:endParaRPr lang="es-ES" b="1" dirty="0">
            <a:solidFill>
              <a:schemeClr val="tx1"/>
            </a:solidFill>
          </a:endParaRPr>
        </a:p>
      </dgm:t>
    </dgm:pt>
    <dgm:pt modelId="{6563FD5E-9219-400B-AF8C-830680537C03}" type="parTrans" cxnId="{1595A9C6-2805-49D5-9679-A7548C4F9196}">
      <dgm:prSet/>
      <dgm:spPr/>
      <dgm:t>
        <a:bodyPr/>
        <a:lstStyle/>
        <a:p>
          <a:endParaRPr lang="es-ES"/>
        </a:p>
      </dgm:t>
    </dgm:pt>
    <dgm:pt modelId="{9B45F4E5-75DC-47C0-8BE4-1B32E8515B16}" type="sibTrans" cxnId="{1595A9C6-2805-49D5-9679-A7548C4F9196}">
      <dgm:prSet/>
      <dgm:spPr/>
      <dgm:t>
        <a:bodyPr/>
        <a:lstStyle/>
        <a:p>
          <a:endParaRPr lang="es-ES"/>
        </a:p>
      </dgm:t>
    </dgm:pt>
    <dgm:pt modelId="{541F0569-6DF6-4E5A-BCB7-0713862F8CEB}">
      <dgm:prSet phldrT="[Texto]" custT="1"/>
      <dgm:spPr/>
      <dgm:t>
        <a:bodyPr/>
        <a:lstStyle/>
        <a:p>
          <a:r>
            <a:rPr lang="es-EC" sz="2200" dirty="0" smtClean="0">
              <a:solidFill>
                <a:srgbClr val="252525"/>
              </a:solidFill>
              <a:effectLst/>
              <a:latin typeface="Arial" panose="020B0604020202020204" pitchFamily="34" charset="0"/>
              <a:ea typeface="Calibri" panose="020F0502020204030204" pitchFamily="34" charset="0"/>
            </a:rPr>
            <a:t>Garantizar el trabajo estable, justo y digno en su diversidad de formas. </a:t>
          </a:r>
          <a:endParaRPr lang="es-ES" sz="2200" dirty="0"/>
        </a:p>
      </dgm:t>
    </dgm:pt>
    <dgm:pt modelId="{DDE4F5A7-FB70-4A21-8848-CA7706CFFD87}" type="parTrans" cxnId="{7F3D86D6-311F-4B93-B482-089CAECE9815}">
      <dgm:prSet/>
      <dgm:spPr/>
      <dgm:t>
        <a:bodyPr/>
        <a:lstStyle/>
        <a:p>
          <a:endParaRPr lang="es-ES"/>
        </a:p>
      </dgm:t>
    </dgm:pt>
    <dgm:pt modelId="{1A92F6DB-1DB0-41E2-A085-498CCDD7D515}" type="sibTrans" cxnId="{7F3D86D6-311F-4B93-B482-089CAECE9815}">
      <dgm:prSet/>
      <dgm:spPr/>
      <dgm:t>
        <a:bodyPr/>
        <a:lstStyle/>
        <a:p>
          <a:endParaRPr lang="es-ES"/>
        </a:p>
      </dgm:t>
    </dgm:pt>
    <dgm:pt modelId="{94172E64-E045-48D2-9899-1E657E2CCA31}" type="pres">
      <dgm:prSet presAssocID="{D2DA4429-0F53-444C-83FD-D053922D43D2}" presName="composite" presStyleCnt="0">
        <dgm:presLayoutVars>
          <dgm:chMax val="5"/>
          <dgm:dir/>
          <dgm:animLvl val="ctr"/>
          <dgm:resizeHandles val="exact"/>
        </dgm:presLayoutVars>
      </dgm:prSet>
      <dgm:spPr/>
      <dgm:t>
        <a:bodyPr/>
        <a:lstStyle/>
        <a:p>
          <a:endParaRPr lang="es-ES"/>
        </a:p>
      </dgm:t>
    </dgm:pt>
    <dgm:pt modelId="{98F3A3A1-BF02-4B51-B8F7-0A71CA4E0C63}" type="pres">
      <dgm:prSet presAssocID="{D2DA4429-0F53-444C-83FD-D053922D43D2}" presName="cycle" presStyleCnt="0"/>
      <dgm:spPr/>
    </dgm:pt>
    <dgm:pt modelId="{96EF9E18-F7FF-4A13-BBF3-CD93A20F3591}" type="pres">
      <dgm:prSet presAssocID="{D2DA4429-0F53-444C-83FD-D053922D43D2}" presName="centerShape" presStyleCnt="0"/>
      <dgm:spPr/>
    </dgm:pt>
    <dgm:pt modelId="{A10643F3-7ADC-4247-BC7E-21DDFDC85466}" type="pres">
      <dgm:prSet presAssocID="{D2DA4429-0F53-444C-83FD-D053922D43D2}" presName="connSite" presStyleLbl="node1" presStyleIdx="0" presStyleCnt="4"/>
      <dgm:spPr/>
    </dgm:pt>
    <dgm:pt modelId="{F572348E-5711-4F15-A311-E611406EF9EA}" type="pres">
      <dgm:prSet presAssocID="{D2DA4429-0F53-444C-83FD-D053922D43D2}" presName="visible" presStyleLbl="node1" presStyleIdx="0" presStyleCnt="4" custScaleY="95410" custLinFactNeighborX="-6472" custLinFactNeighborY="13129"/>
      <dgm:spPr>
        <a:prstGeom prst="flowChartAlternate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D5D8FC3-7DCA-4C08-A9A2-FF58E64C3387}" type="pres">
      <dgm:prSet presAssocID="{D2253271-9EA1-44B4-9772-4F77F2DE7714}" presName="Name25" presStyleLbl="parChTrans1D1" presStyleIdx="0" presStyleCnt="3"/>
      <dgm:spPr/>
      <dgm:t>
        <a:bodyPr/>
        <a:lstStyle/>
        <a:p>
          <a:endParaRPr lang="es-ES"/>
        </a:p>
      </dgm:t>
    </dgm:pt>
    <dgm:pt modelId="{02505B6C-807B-46F0-8508-860F8B6697FA}" type="pres">
      <dgm:prSet presAssocID="{A53F7C3B-3FAD-4041-A205-D45C5542A427}" presName="node" presStyleCnt="0"/>
      <dgm:spPr/>
    </dgm:pt>
    <dgm:pt modelId="{A215DB87-147E-4379-82E8-A73517D4A733}" type="pres">
      <dgm:prSet presAssocID="{A53F7C3B-3FAD-4041-A205-D45C5542A427}" presName="parentNode" presStyleLbl="node1" presStyleIdx="1" presStyleCnt="4" custScaleX="117247">
        <dgm:presLayoutVars>
          <dgm:chMax val="1"/>
          <dgm:bulletEnabled val="1"/>
        </dgm:presLayoutVars>
      </dgm:prSet>
      <dgm:spPr/>
      <dgm:t>
        <a:bodyPr/>
        <a:lstStyle/>
        <a:p>
          <a:endParaRPr lang="es-ES"/>
        </a:p>
      </dgm:t>
    </dgm:pt>
    <dgm:pt modelId="{A5518C84-48D5-4E81-AD77-DA458FACC374}" type="pres">
      <dgm:prSet presAssocID="{A53F7C3B-3FAD-4041-A205-D45C5542A427}" presName="childNode" presStyleLbl="revTx" presStyleIdx="0" presStyleCnt="3">
        <dgm:presLayoutVars>
          <dgm:bulletEnabled val="1"/>
        </dgm:presLayoutVars>
      </dgm:prSet>
      <dgm:spPr/>
      <dgm:t>
        <a:bodyPr/>
        <a:lstStyle/>
        <a:p>
          <a:endParaRPr lang="es-ES"/>
        </a:p>
      </dgm:t>
    </dgm:pt>
    <dgm:pt modelId="{71B238BF-FF04-4B57-8FD3-5569C171F775}" type="pres">
      <dgm:prSet presAssocID="{618FF0B7-8C68-4F6E-8413-38F9B998021C}" presName="Name25" presStyleLbl="parChTrans1D1" presStyleIdx="1" presStyleCnt="3"/>
      <dgm:spPr/>
      <dgm:t>
        <a:bodyPr/>
        <a:lstStyle/>
        <a:p>
          <a:endParaRPr lang="es-ES"/>
        </a:p>
      </dgm:t>
    </dgm:pt>
    <dgm:pt modelId="{1B0105B7-67C7-4512-BA23-98B2B5F1C396}" type="pres">
      <dgm:prSet presAssocID="{5FB32120-8FBE-4121-BE4B-24085DB4B3C5}" presName="node" presStyleCnt="0"/>
      <dgm:spPr/>
    </dgm:pt>
    <dgm:pt modelId="{D2A48324-33F8-41AF-AF44-772603FCEC5C}" type="pres">
      <dgm:prSet presAssocID="{5FB32120-8FBE-4121-BE4B-24085DB4B3C5}" presName="parentNode" presStyleLbl="node1" presStyleIdx="2" presStyleCnt="4">
        <dgm:presLayoutVars>
          <dgm:chMax val="1"/>
          <dgm:bulletEnabled val="1"/>
        </dgm:presLayoutVars>
      </dgm:prSet>
      <dgm:spPr/>
      <dgm:t>
        <a:bodyPr/>
        <a:lstStyle/>
        <a:p>
          <a:endParaRPr lang="es-ES"/>
        </a:p>
      </dgm:t>
    </dgm:pt>
    <dgm:pt modelId="{E080E126-F283-46D9-AB05-B9054D783164}" type="pres">
      <dgm:prSet presAssocID="{5FB32120-8FBE-4121-BE4B-24085DB4B3C5}" presName="childNode" presStyleLbl="revTx" presStyleIdx="1" presStyleCnt="3">
        <dgm:presLayoutVars>
          <dgm:bulletEnabled val="1"/>
        </dgm:presLayoutVars>
      </dgm:prSet>
      <dgm:spPr/>
      <dgm:t>
        <a:bodyPr/>
        <a:lstStyle/>
        <a:p>
          <a:endParaRPr lang="es-ES"/>
        </a:p>
      </dgm:t>
    </dgm:pt>
    <dgm:pt modelId="{016F655C-6E67-40A2-B1E9-9470223E4E70}" type="pres">
      <dgm:prSet presAssocID="{6563FD5E-9219-400B-AF8C-830680537C03}" presName="Name25" presStyleLbl="parChTrans1D1" presStyleIdx="2" presStyleCnt="3"/>
      <dgm:spPr/>
      <dgm:t>
        <a:bodyPr/>
        <a:lstStyle/>
        <a:p>
          <a:endParaRPr lang="es-ES"/>
        </a:p>
      </dgm:t>
    </dgm:pt>
    <dgm:pt modelId="{93F214AB-FB2E-447B-A028-382CCACAE975}" type="pres">
      <dgm:prSet presAssocID="{108B55D6-6641-46A4-AA01-000D659FABA2}" presName="node" presStyleCnt="0"/>
      <dgm:spPr/>
    </dgm:pt>
    <dgm:pt modelId="{E8B11363-EC53-429F-9646-479325216B50}" type="pres">
      <dgm:prSet presAssocID="{108B55D6-6641-46A4-AA01-000D659FABA2}" presName="parentNode" presStyleLbl="node1" presStyleIdx="3" presStyleCnt="4" custScaleX="119981">
        <dgm:presLayoutVars>
          <dgm:chMax val="1"/>
          <dgm:bulletEnabled val="1"/>
        </dgm:presLayoutVars>
      </dgm:prSet>
      <dgm:spPr/>
      <dgm:t>
        <a:bodyPr/>
        <a:lstStyle/>
        <a:p>
          <a:endParaRPr lang="es-ES"/>
        </a:p>
      </dgm:t>
    </dgm:pt>
    <dgm:pt modelId="{C78933BC-ADC8-4E18-965C-85D81B70763D}" type="pres">
      <dgm:prSet presAssocID="{108B55D6-6641-46A4-AA01-000D659FABA2}" presName="childNode" presStyleLbl="revTx" presStyleIdx="2" presStyleCnt="3">
        <dgm:presLayoutVars>
          <dgm:bulletEnabled val="1"/>
        </dgm:presLayoutVars>
      </dgm:prSet>
      <dgm:spPr/>
      <dgm:t>
        <a:bodyPr/>
        <a:lstStyle/>
        <a:p>
          <a:endParaRPr lang="es-ES"/>
        </a:p>
      </dgm:t>
    </dgm:pt>
  </dgm:ptLst>
  <dgm:cxnLst>
    <dgm:cxn modelId="{2594FF55-399E-44B1-BFD1-7AE356059324}" srcId="{A53F7C3B-3FAD-4041-A205-D45C5542A427}" destId="{96611EA9-0CEA-4B30-BA95-81E3917DD972}" srcOrd="0" destOrd="0" parTransId="{FF0D852C-6614-46C1-ABE1-D29C6A054A08}" sibTransId="{30623AC3-1599-43C5-AFA4-7125C56A4FC8}"/>
    <dgm:cxn modelId="{49463CD4-3A69-4C52-887A-5AFB56B73E0D}" type="presOf" srcId="{541F0569-6DF6-4E5A-BCB7-0713862F8CEB}" destId="{C78933BC-ADC8-4E18-965C-85D81B70763D}" srcOrd="0" destOrd="0" presId="urn:microsoft.com/office/officeart/2005/8/layout/radial2"/>
    <dgm:cxn modelId="{5CAFEC7F-4F4D-4DC1-910D-B42C7A2D3AC6}" type="presOf" srcId="{5FB32120-8FBE-4121-BE4B-24085DB4B3C5}" destId="{D2A48324-33F8-41AF-AF44-772603FCEC5C}" srcOrd="0" destOrd="0" presId="urn:microsoft.com/office/officeart/2005/8/layout/radial2"/>
    <dgm:cxn modelId="{1C2E4894-ADB3-40DA-AD31-B51A5A600625}" type="presOf" srcId="{108B55D6-6641-46A4-AA01-000D659FABA2}" destId="{E8B11363-EC53-429F-9646-479325216B50}" srcOrd="0" destOrd="0" presId="urn:microsoft.com/office/officeart/2005/8/layout/radial2"/>
    <dgm:cxn modelId="{A4E9DA63-9EC4-47D7-AA2B-BF0CB9E383A6}" type="presOf" srcId="{A3B29F65-7DD4-402C-A856-AD24EFA36B72}" destId="{E080E126-F283-46D9-AB05-B9054D783164}" srcOrd="0" destOrd="0" presId="urn:microsoft.com/office/officeart/2005/8/layout/radial2"/>
    <dgm:cxn modelId="{CB68006D-C854-4B2F-9C78-493BDC41ED07}" srcId="{D2DA4429-0F53-444C-83FD-D053922D43D2}" destId="{5FB32120-8FBE-4121-BE4B-24085DB4B3C5}" srcOrd="1" destOrd="0" parTransId="{618FF0B7-8C68-4F6E-8413-38F9B998021C}" sibTransId="{5C794020-6966-413F-BA71-DCE5F9947732}"/>
    <dgm:cxn modelId="{142F4488-F26A-42BA-A4C3-5B6103BB3E4C}" type="presOf" srcId="{D2253271-9EA1-44B4-9772-4F77F2DE7714}" destId="{DD5D8FC3-7DCA-4C08-A9A2-FF58E64C3387}" srcOrd="0" destOrd="0" presId="urn:microsoft.com/office/officeart/2005/8/layout/radial2"/>
    <dgm:cxn modelId="{350BE07D-2C66-4FC6-9E41-5CD3A14B5BA0}" srcId="{D2DA4429-0F53-444C-83FD-D053922D43D2}" destId="{A53F7C3B-3FAD-4041-A205-D45C5542A427}" srcOrd="0" destOrd="0" parTransId="{D2253271-9EA1-44B4-9772-4F77F2DE7714}" sibTransId="{CFAE1CF0-81AD-4811-9AD8-910FB4570933}"/>
    <dgm:cxn modelId="{CA302542-24C0-45F3-B635-670B12C0893F}" type="presOf" srcId="{96611EA9-0CEA-4B30-BA95-81E3917DD972}" destId="{A5518C84-48D5-4E81-AD77-DA458FACC374}" srcOrd="0" destOrd="0" presId="urn:microsoft.com/office/officeart/2005/8/layout/radial2"/>
    <dgm:cxn modelId="{1595A9C6-2805-49D5-9679-A7548C4F9196}" srcId="{D2DA4429-0F53-444C-83FD-D053922D43D2}" destId="{108B55D6-6641-46A4-AA01-000D659FABA2}" srcOrd="2" destOrd="0" parTransId="{6563FD5E-9219-400B-AF8C-830680537C03}" sibTransId="{9B45F4E5-75DC-47C0-8BE4-1B32E8515B16}"/>
    <dgm:cxn modelId="{7190F097-F599-415D-A521-8DA8D0A88593}" type="presOf" srcId="{6563FD5E-9219-400B-AF8C-830680537C03}" destId="{016F655C-6E67-40A2-B1E9-9470223E4E70}" srcOrd="0" destOrd="0" presId="urn:microsoft.com/office/officeart/2005/8/layout/radial2"/>
    <dgm:cxn modelId="{5D723379-91F5-47F5-874C-21E50416BAE6}" type="presOf" srcId="{D2DA4429-0F53-444C-83FD-D053922D43D2}" destId="{94172E64-E045-48D2-9899-1E657E2CCA31}" srcOrd="0" destOrd="0" presId="urn:microsoft.com/office/officeart/2005/8/layout/radial2"/>
    <dgm:cxn modelId="{FDDBCD56-E380-4CCA-8C78-4536DCE5606D}" type="presOf" srcId="{A53F7C3B-3FAD-4041-A205-D45C5542A427}" destId="{A215DB87-147E-4379-82E8-A73517D4A733}" srcOrd="0" destOrd="0" presId="urn:microsoft.com/office/officeart/2005/8/layout/radial2"/>
    <dgm:cxn modelId="{7F3D86D6-311F-4B93-B482-089CAECE9815}" srcId="{108B55D6-6641-46A4-AA01-000D659FABA2}" destId="{541F0569-6DF6-4E5A-BCB7-0713862F8CEB}" srcOrd="0" destOrd="0" parTransId="{DDE4F5A7-FB70-4A21-8848-CA7706CFFD87}" sibTransId="{1A92F6DB-1DB0-41E2-A085-498CCDD7D515}"/>
    <dgm:cxn modelId="{24EACE3C-0623-4291-A037-8BE42BCACB61}" type="presOf" srcId="{618FF0B7-8C68-4F6E-8413-38F9B998021C}" destId="{71B238BF-FF04-4B57-8FD3-5569C171F775}" srcOrd="0" destOrd="0" presId="urn:microsoft.com/office/officeart/2005/8/layout/radial2"/>
    <dgm:cxn modelId="{F9CABA88-A50D-49E7-AC3A-2C0D5B7DB65E}" srcId="{5FB32120-8FBE-4121-BE4B-24085DB4B3C5}" destId="{A3B29F65-7DD4-402C-A856-AD24EFA36B72}" srcOrd="0" destOrd="0" parTransId="{F56F4612-D8ED-4E45-B046-DD6A2F254F5D}" sibTransId="{74A0E58A-6FC5-4E30-8AEC-806A780F3CD1}"/>
    <dgm:cxn modelId="{18F2CA92-90BF-446D-B31A-93FFA8331F09}" type="presParOf" srcId="{94172E64-E045-48D2-9899-1E657E2CCA31}" destId="{98F3A3A1-BF02-4B51-B8F7-0A71CA4E0C63}" srcOrd="0" destOrd="0" presId="urn:microsoft.com/office/officeart/2005/8/layout/radial2"/>
    <dgm:cxn modelId="{D7720B6A-0BCD-4F7C-ADFC-69B73A809CDF}" type="presParOf" srcId="{98F3A3A1-BF02-4B51-B8F7-0A71CA4E0C63}" destId="{96EF9E18-F7FF-4A13-BBF3-CD93A20F3591}" srcOrd="0" destOrd="0" presId="urn:microsoft.com/office/officeart/2005/8/layout/radial2"/>
    <dgm:cxn modelId="{5377263B-8BD1-484E-8395-A520BDCC7B1A}" type="presParOf" srcId="{96EF9E18-F7FF-4A13-BBF3-CD93A20F3591}" destId="{A10643F3-7ADC-4247-BC7E-21DDFDC85466}" srcOrd="0" destOrd="0" presId="urn:microsoft.com/office/officeart/2005/8/layout/radial2"/>
    <dgm:cxn modelId="{868E56D5-DBAF-488B-AE2F-58BB86681E76}" type="presParOf" srcId="{96EF9E18-F7FF-4A13-BBF3-CD93A20F3591}" destId="{F572348E-5711-4F15-A311-E611406EF9EA}" srcOrd="1" destOrd="0" presId="urn:microsoft.com/office/officeart/2005/8/layout/radial2"/>
    <dgm:cxn modelId="{31DD8839-E028-43F5-803B-1FAF58A96BEA}" type="presParOf" srcId="{98F3A3A1-BF02-4B51-B8F7-0A71CA4E0C63}" destId="{DD5D8FC3-7DCA-4C08-A9A2-FF58E64C3387}" srcOrd="1" destOrd="0" presId="urn:microsoft.com/office/officeart/2005/8/layout/radial2"/>
    <dgm:cxn modelId="{6CF82212-FBE1-46E6-9DCE-43D85C54135F}" type="presParOf" srcId="{98F3A3A1-BF02-4B51-B8F7-0A71CA4E0C63}" destId="{02505B6C-807B-46F0-8508-860F8B6697FA}" srcOrd="2" destOrd="0" presId="urn:microsoft.com/office/officeart/2005/8/layout/radial2"/>
    <dgm:cxn modelId="{1680DFDB-D915-41C4-8B86-E34DEEB41816}" type="presParOf" srcId="{02505B6C-807B-46F0-8508-860F8B6697FA}" destId="{A215DB87-147E-4379-82E8-A73517D4A733}" srcOrd="0" destOrd="0" presId="urn:microsoft.com/office/officeart/2005/8/layout/radial2"/>
    <dgm:cxn modelId="{DE97FC62-2845-4781-8176-938D8848B491}" type="presParOf" srcId="{02505B6C-807B-46F0-8508-860F8B6697FA}" destId="{A5518C84-48D5-4E81-AD77-DA458FACC374}" srcOrd="1" destOrd="0" presId="urn:microsoft.com/office/officeart/2005/8/layout/radial2"/>
    <dgm:cxn modelId="{6C7C277F-D0F4-4C31-92A2-6215ABE43CF1}" type="presParOf" srcId="{98F3A3A1-BF02-4B51-B8F7-0A71CA4E0C63}" destId="{71B238BF-FF04-4B57-8FD3-5569C171F775}" srcOrd="3" destOrd="0" presId="urn:microsoft.com/office/officeart/2005/8/layout/radial2"/>
    <dgm:cxn modelId="{D1AB8044-95C7-475D-8CEF-8AC116C523AE}" type="presParOf" srcId="{98F3A3A1-BF02-4B51-B8F7-0A71CA4E0C63}" destId="{1B0105B7-67C7-4512-BA23-98B2B5F1C396}" srcOrd="4" destOrd="0" presId="urn:microsoft.com/office/officeart/2005/8/layout/radial2"/>
    <dgm:cxn modelId="{6338DA75-B520-4347-955F-179FAFFEB164}" type="presParOf" srcId="{1B0105B7-67C7-4512-BA23-98B2B5F1C396}" destId="{D2A48324-33F8-41AF-AF44-772603FCEC5C}" srcOrd="0" destOrd="0" presId="urn:microsoft.com/office/officeart/2005/8/layout/radial2"/>
    <dgm:cxn modelId="{5C558D38-1136-4EE7-881A-4B2C2AFDE3F3}" type="presParOf" srcId="{1B0105B7-67C7-4512-BA23-98B2B5F1C396}" destId="{E080E126-F283-46D9-AB05-B9054D783164}" srcOrd="1" destOrd="0" presId="urn:microsoft.com/office/officeart/2005/8/layout/radial2"/>
    <dgm:cxn modelId="{EC9CA31D-A6D4-4916-BAE0-BE316881FD34}" type="presParOf" srcId="{98F3A3A1-BF02-4B51-B8F7-0A71CA4E0C63}" destId="{016F655C-6E67-40A2-B1E9-9470223E4E70}" srcOrd="5" destOrd="0" presId="urn:microsoft.com/office/officeart/2005/8/layout/radial2"/>
    <dgm:cxn modelId="{0F562224-3EDC-49F9-A953-2223152A2B7E}" type="presParOf" srcId="{98F3A3A1-BF02-4B51-B8F7-0A71CA4E0C63}" destId="{93F214AB-FB2E-447B-A028-382CCACAE975}" srcOrd="6" destOrd="0" presId="urn:microsoft.com/office/officeart/2005/8/layout/radial2"/>
    <dgm:cxn modelId="{3DFEC8EC-75F5-4293-A48F-D61BE381AFEF}" type="presParOf" srcId="{93F214AB-FB2E-447B-A028-382CCACAE975}" destId="{E8B11363-EC53-429F-9646-479325216B50}" srcOrd="0" destOrd="0" presId="urn:microsoft.com/office/officeart/2005/8/layout/radial2"/>
    <dgm:cxn modelId="{9756695D-DC32-4EC4-B722-702A1582A60A}" type="presParOf" srcId="{93F214AB-FB2E-447B-A028-382CCACAE975}" destId="{C78933BC-ADC8-4E18-965C-85D81B70763D}"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B7DCAD1-5FDF-474E-A73C-A25463834B65}" type="doc">
      <dgm:prSet loTypeId="urn:microsoft.com/office/officeart/2005/8/layout/cycle2" loCatId="cycle" qsTypeId="urn:microsoft.com/office/officeart/2005/8/quickstyle/3d3" qsCatId="3D" csTypeId="urn:microsoft.com/office/officeart/2005/8/colors/accent4_3" csCatId="accent4" phldr="1"/>
      <dgm:spPr/>
      <dgm:t>
        <a:bodyPr/>
        <a:lstStyle/>
        <a:p>
          <a:endParaRPr lang="es-ES"/>
        </a:p>
      </dgm:t>
    </dgm:pt>
    <dgm:pt modelId="{EE5188A3-EA87-4B72-AC13-F716FFBF6EAA}">
      <dgm:prSet phldrT="[Texto]"/>
      <dgm:spPr/>
      <dgm:t>
        <a:bodyPr/>
        <a:lstStyle/>
        <a:p>
          <a:r>
            <a:rPr lang="es-ES" dirty="0" smtClean="0">
              <a:latin typeface="Aharoni" panose="02010803020104030203" pitchFamily="2" charset="-79"/>
              <a:cs typeface="Aharoni" panose="02010803020104030203" pitchFamily="2" charset="-79"/>
            </a:rPr>
            <a:t>4</a:t>
          </a:r>
          <a:endParaRPr lang="es-ES" dirty="0">
            <a:latin typeface="Aharoni" panose="02010803020104030203" pitchFamily="2" charset="-79"/>
            <a:cs typeface="Aharoni" panose="02010803020104030203" pitchFamily="2" charset="-79"/>
          </a:endParaRPr>
        </a:p>
      </dgm:t>
    </dgm:pt>
    <dgm:pt modelId="{A8B22341-B5BB-4DDB-9470-C6DC75DF4625}" type="parTrans" cxnId="{11E24485-FB42-4EA1-B190-5EADDC4994A1}">
      <dgm:prSet/>
      <dgm:spPr/>
      <dgm:t>
        <a:bodyPr/>
        <a:lstStyle/>
        <a:p>
          <a:endParaRPr lang="es-ES"/>
        </a:p>
      </dgm:t>
    </dgm:pt>
    <dgm:pt modelId="{6C987C18-D795-415B-9062-03F2AE7DD0FC}" type="sibTrans" cxnId="{11E24485-FB42-4EA1-B190-5EADDC4994A1}">
      <dgm:prSet/>
      <dgm:spPr/>
      <dgm:t>
        <a:bodyPr/>
        <a:lstStyle/>
        <a:p>
          <a:endParaRPr lang="es-ES"/>
        </a:p>
      </dgm:t>
    </dgm:pt>
    <dgm:pt modelId="{F130116C-D448-403C-AF44-E80A6370000A}" type="pres">
      <dgm:prSet presAssocID="{0B7DCAD1-5FDF-474E-A73C-A25463834B65}" presName="cycle" presStyleCnt="0">
        <dgm:presLayoutVars>
          <dgm:dir/>
          <dgm:resizeHandles val="exact"/>
        </dgm:presLayoutVars>
      </dgm:prSet>
      <dgm:spPr/>
      <dgm:t>
        <a:bodyPr/>
        <a:lstStyle/>
        <a:p>
          <a:endParaRPr lang="es-ES"/>
        </a:p>
      </dgm:t>
    </dgm:pt>
    <dgm:pt modelId="{1AB28CD2-540B-4F1F-8E7F-D8D0082FC287}" type="pres">
      <dgm:prSet presAssocID="{EE5188A3-EA87-4B72-AC13-F716FFBF6EAA}" presName="node" presStyleLbl="node1" presStyleIdx="0" presStyleCnt="1" custRadScaleRad="104367" custRadScaleInc="4">
        <dgm:presLayoutVars>
          <dgm:bulletEnabled val="1"/>
        </dgm:presLayoutVars>
      </dgm:prSet>
      <dgm:spPr/>
      <dgm:t>
        <a:bodyPr/>
        <a:lstStyle/>
        <a:p>
          <a:endParaRPr lang="es-ES"/>
        </a:p>
      </dgm:t>
    </dgm:pt>
  </dgm:ptLst>
  <dgm:cxnLst>
    <dgm:cxn modelId="{8291EFA6-3F66-4B29-9CB5-7C0E784AE9B6}" type="presOf" srcId="{0B7DCAD1-5FDF-474E-A73C-A25463834B65}" destId="{F130116C-D448-403C-AF44-E80A6370000A}" srcOrd="0" destOrd="0" presId="urn:microsoft.com/office/officeart/2005/8/layout/cycle2"/>
    <dgm:cxn modelId="{FA16D31D-F203-4DDD-A875-D5D0C71EA56B}" type="presOf" srcId="{EE5188A3-EA87-4B72-AC13-F716FFBF6EAA}" destId="{1AB28CD2-540B-4F1F-8E7F-D8D0082FC287}" srcOrd="0" destOrd="0" presId="urn:microsoft.com/office/officeart/2005/8/layout/cycle2"/>
    <dgm:cxn modelId="{11E24485-FB42-4EA1-B190-5EADDC4994A1}" srcId="{0B7DCAD1-5FDF-474E-A73C-A25463834B65}" destId="{EE5188A3-EA87-4B72-AC13-F716FFBF6EAA}" srcOrd="0" destOrd="0" parTransId="{A8B22341-B5BB-4DDB-9470-C6DC75DF4625}" sibTransId="{6C987C18-D795-415B-9062-03F2AE7DD0FC}"/>
    <dgm:cxn modelId="{85F1B09F-B1B3-46B4-AB2C-11AF6AD6B537}" type="presParOf" srcId="{F130116C-D448-403C-AF44-E80A6370000A}" destId="{1AB28CD2-540B-4F1F-8E7F-D8D0082FC287}" srcOrd="0" destOrd="0" presId="urn:microsoft.com/office/officeart/2005/8/layout/cycle2"/>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A02C4D-A41A-4A03-88C1-DBCE18A6EF90}" type="doc">
      <dgm:prSet loTypeId="urn:microsoft.com/office/officeart/2009/3/layout/DescendingProcess" loCatId="process" qsTypeId="urn:microsoft.com/office/officeart/2005/8/quickstyle/3d3" qsCatId="3D" csTypeId="urn:microsoft.com/office/officeart/2005/8/colors/colorful4" csCatId="colorful" phldr="1"/>
      <dgm:spPr/>
    </dgm:pt>
    <dgm:pt modelId="{17A74AF9-FDA7-42D5-85FC-833254DD4049}">
      <dgm:prSet phldrT="[Texto]" custT="1"/>
      <dgm:spPr/>
      <dgm:t>
        <a:bodyPr/>
        <a:lstStyle/>
        <a:p>
          <a:endParaRPr lang="es-ES" sz="200" b="1" dirty="0"/>
        </a:p>
      </dgm:t>
    </dgm:pt>
    <dgm:pt modelId="{6B043A38-F311-41C4-B272-84412357D36C}" type="sibTrans" cxnId="{32CF53C8-C13F-4FA7-860F-CB6EC664D160}">
      <dgm:prSet/>
      <dgm:spPr/>
      <dgm:t>
        <a:bodyPr/>
        <a:lstStyle/>
        <a:p>
          <a:endParaRPr lang="es-ES"/>
        </a:p>
      </dgm:t>
    </dgm:pt>
    <dgm:pt modelId="{17EFB65C-1BC0-4D5A-972D-3F112DD972F9}" type="parTrans" cxnId="{32CF53C8-C13F-4FA7-860F-CB6EC664D160}">
      <dgm:prSet/>
      <dgm:spPr/>
      <dgm:t>
        <a:bodyPr/>
        <a:lstStyle/>
        <a:p>
          <a:endParaRPr lang="es-ES"/>
        </a:p>
      </dgm:t>
    </dgm:pt>
    <dgm:pt modelId="{7F8D4B24-D9DE-468E-95F1-B84D2A32170D}" type="pres">
      <dgm:prSet presAssocID="{F6A02C4D-A41A-4A03-88C1-DBCE18A6EF90}" presName="Name0" presStyleCnt="0">
        <dgm:presLayoutVars>
          <dgm:chMax val="7"/>
          <dgm:chPref val="5"/>
        </dgm:presLayoutVars>
      </dgm:prSet>
      <dgm:spPr/>
    </dgm:pt>
    <dgm:pt modelId="{DCAA53AF-8BC1-4B62-8147-094EAEF7D516}" type="pres">
      <dgm:prSet presAssocID="{F6A02C4D-A41A-4A03-88C1-DBCE18A6EF90}" presName="arrowNode" presStyleLbl="node1" presStyleIdx="0" presStyleCnt="1" custLinFactNeighborX="89952" custLinFactNeighborY="-3887"/>
      <dgm:spPr/>
    </dgm:pt>
    <dgm:pt modelId="{2FD1F311-5FC6-44F9-AD79-F66127C03016}" type="pres">
      <dgm:prSet presAssocID="{17A74AF9-FDA7-42D5-85FC-833254DD4049}" presName="txNode1" presStyleLbl="revTx" presStyleIdx="0" presStyleCnt="1">
        <dgm:presLayoutVars>
          <dgm:bulletEnabled val="1"/>
        </dgm:presLayoutVars>
      </dgm:prSet>
      <dgm:spPr/>
      <dgm:t>
        <a:bodyPr/>
        <a:lstStyle/>
        <a:p>
          <a:endParaRPr lang="es-ES"/>
        </a:p>
      </dgm:t>
    </dgm:pt>
  </dgm:ptLst>
  <dgm:cxnLst>
    <dgm:cxn modelId="{B72F1806-1690-4615-98C6-CC9A16A1B876}" type="presOf" srcId="{F6A02C4D-A41A-4A03-88C1-DBCE18A6EF90}" destId="{7F8D4B24-D9DE-468E-95F1-B84D2A32170D}" srcOrd="0" destOrd="0" presId="urn:microsoft.com/office/officeart/2009/3/layout/DescendingProcess"/>
    <dgm:cxn modelId="{32CF53C8-C13F-4FA7-860F-CB6EC664D160}" srcId="{F6A02C4D-A41A-4A03-88C1-DBCE18A6EF90}" destId="{17A74AF9-FDA7-42D5-85FC-833254DD4049}" srcOrd="0" destOrd="0" parTransId="{17EFB65C-1BC0-4D5A-972D-3F112DD972F9}" sibTransId="{6B043A38-F311-41C4-B272-84412357D36C}"/>
    <dgm:cxn modelId="{01BC5D7B-27CF-47EB-99C0-167612B1FCAE}" type="presOf" srcId="{17A74AF9-FDA7-42D5-85FC-833254DD4049}" destId="{2FD1F311-5FC6-44F9-AD79-F66127C03016}" srcOrd="0" destOrd="0" presId="urn:microsoft.com/office/officeart/2009/3/layout/DescendingProcess"/>
    <dgm:cxn modelId="{43138DEC-84AD-4E75-BA1C-3E064AB185CE}" type="presParOf" srcId="{7F8D4B24-D9DE-468E-95F1-B84D2A32170D}" destId="{DCAA53AF-8BC1-4B62-8147-094EAEF7D516}" srcOrd="0" destOrd="0" presId="urn:microsoft.com/office/officeart/2009/3/layout/DescendingProcess"/>
    <dgm:cxn modelId="{4905F431-4B00-4AF8-9401-7477DDFA9BB9}" type="presParOf" srcId="{7F8D4B24-D9DE-468E-95F1-B84D2A32170D}" destId="{2FD1F311-5FC6-44F9-AD79-F66127C03016}" srcOrd="1"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B2320F-AA59-452D-ABA7-BFC792E951B3}" type="doc">
      <dgm:prSet loTypeId="urn:microsoft.com/office/officeart/2008/layout/AscendingPictureAccentProcess" loCatId="picture" qsTypeId="urn:microsoft.com/office/officeart/2005/8/quickstyle/3d3" qsCatId="3D" csTypeId="urn:microsoft.com/office/officeart/2005/8/colors/accent1_2" csCatId="accent1" phldr="1"/>
      <dgm:spPr/>
    </dgm:pt>
    <dgm:pt modelId="{489C85FF-CC06-4B6E-B2D6-738DC13525AC}">
      <dgm:prSet phldrT="[Texto]"/>
      <dgm:spPr/>
      <dgm:t>
        <a:bodyPr/>
        <a:lstStyle/>
        <a:p>
          <a:r>
            <a:rPr lang="es-ES" b="1" dirty="0" smtClean="0">
              <a:ln w="0"/>
              <a:solidFill>
                <a:schemeClr val="tx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PROCESAMIENTO DE DATOS</a:t>
          </a:r>
          <a:endParaRPr lang="es-ES" b="1" dirty="0">
            <a:solidFill>
              <a:schemeClr val="tx1"/>
            </a:solidFill>
          </a:endParaRPr>
        </a:p>
      </dgm:t>
    </dgm:pt>
    <dgm:pt modelId="{AEFBC26F-6F68-4924-9D28-0785A74EA72F}" type="parTrans" cxnId="{CD04C359-BDEA-4E38-B33B-0A6CED439F64}">
      <dgm:prSet/>
      <dgm:spPr/>
      <dgm:t>
        <a:bodyPr/>
        <a:lstStyle/>
        <a:p>
          <a:endParaRPr lang="es-ES"/>
        </a:p>
      </dgm:t>
    </dgm:pt>
    <dgm:pt modelId="{10C33BE8-6275-4879-AA59-8DD0ACE87224}" type="sibTrans" cxnId="{CD04C359-BDEA-4E38-B33B-0A6CED439F6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dgm:spPr>
      <dgm:t>
        <a:bodyPr/>
        <a:lstStyle/>
        <a:p>
          <a:endParaRPr lang="es-ES"/>
        </a:p>
      </dgm:t>
      <dgm:extLst>
        <a:ext uri="{E40237B7-FDA0-4F09-8148-C483321AD2D9}">
          <dgm14:cNvPr xmlns:dgm14="http://schemas.microsoft.com/office/drawing/2010/diagram" id="0" name="" descr="http://4.bp.blogspot.com/_6W9jVJeMNC4/TGP3QYDxp1I/AAAAAAAAABg/9FKialnu0vo/s1600/recoleccion_de_datos.jpg"/>
        </a:ext>
      </dgm:extLst>
    </dgm:pt>
    <dgm:pt modelId="{C491359E-0F30-4D3D-967F-7072791E4DBF}" type="pres">
      <dgm:prSet presAssocID="{A1B2320F-AA59-452D-ABA7-BFC792E951B3}" presName="Name0" presStyleCnt="0">
        <dgm:presLayoutVars>
          <dgm:chMax val="7"/>
          <dgm:chPref val="7"/>
          <dgm:dir/>
        </dgm:presLayoutVars>
      </dgm:prSet>
      <dgm:spPr/>
    </dgm:pt>
    <dgm:pt modelId="{0D96AEB5-4F58-4235-B38D-BE22993B229A}" type="pres">
      <dgm:prSet presAssocID="{489C85FF-CC06-4B6E-B2D6-738DC13525AC}" presName="parTx1" presStyleLbl="node1" presStyleIdx="0" presStyleCnt="1" custScaleX="292814" custLinFactNeighborX="14933" custLinFactNeighborY="-62557"/>
      <dgm:spPr/>
      <dgm:t>
        <a:bodyPr/>
        <a:lstStyle/>
        <a:p>
          <a:endParaRPr lang="es-ES"/>
        </a:p>
      </dgm:t>
    </dgm:pt>
    <dgm:pt modelId="{7E827AF0-2C22-4713-8951-EBC353C2B11F}" type="pres">
      <dgm:prSet presAssocID="{10C33BE8-6275-4879-AA59-8DD0ACE87224}" presName="picture1" presStyleCnt="0"/>
      <dgm:spPr/>
    </dgm:pt>
    <dgm:pt modelId="{D0C0E046-3927-4372-A086-1910786733D7}" type="pres">
      <dgm:prSet presAssocID="{10C33BE8-6275-4879-AA59-8DD0ACE87224}" presName="imageRepeatNode" presStyleLbl="fgImgPlace1" presStyleIdx="0" presStyleCnt="1" custScaleX="160316" custScaleY="127522" custLinFactX="-100000" custLinFactNeighborX="-151089" custLinFactNeighborY="-437"/>
      <dgm:spPr/>
      <dgm:t>
        <a:bodyPr/>
        <a:lstStyle/>
        <a:p>
          <a:endParaRPr lang="es-ES"/>
        </a:p>
      </dgm:t>
    </dgm:pt>
  </dgm:ptLst>
  <dgm:cxnLst>
    <dgm:cxn modelId="{6052482F-5BBF-4AF4-AF3C-F468F6FF1502}" type="presOf" srcId="{10C33BE8-6275-4879-AA59-8DD0ACE87224}" destId="{D0C0E046-3927-4372-A086-1910786733D7}" srcOrd="0" destOrd="0" presId="urn:microsoft.com/office/officeart/2008/layout/AscendingPictureAccentProcess"/>
    <dgm:cxn modelId="{CA4DD01F-62B5-4145-9D54-12642EAA22AC}" type="presOf" srcId="{489C85FF-CC06-4B6E-B2D6-738DC13525AC}" destId="{0D96AEB5-4F58-4235-B38D-BE22993B229A}" srcOrd="0" destOrd="0" presId="urn:microsoft.com/office/officeart/2008/layout/AscendingPictureAccentProcess"/>
    <dgm:cxn modelId="{D1196F7D-EBF2-4E40-95F5-4C5826E0FC94}" type="presOf" srcId="{A1B2320F-AA59-452D-ABA7-BFC792E951B3}" destId="{C491359E-0F30-4D3D-967F-7072791E4DBF}" srcOrd="0" destOrd="0" presId="urn:microsoft.com/office/officeart/2008/layout/AscendingPictureAccentProcess"/>
    <dgm:cxn modelId="{CD04C359-BDEA-4E38-B33B-0A6CED439F64}" srcId="{A1B2320F-AA59-452D-ABA7-BFC792E951B3}" destId="{489C85FF-CC06-4B6E-B2D6-738DC13525AC}" srcOrd="0" destOrd="0" parTransId="{AEFBC26F-6F68-4924-9D28-0785A74EA72F}" sibTransId="{10C33BE8-6275-4879-AA59-8DD0ACE87224}"/>
    <dgm:cxn modelId="{7DE255E0-C6C5-42C6-8350-202C3F38EB10}" type="presParOf" srcId="{C491359E-0F30-4D3D-967F-7072791E4DBF}" destId="{0D96AEB5-4F58-4235-B38D-BE22993B229A}" srcOrd="0" destOrd="0" presId="urn:microsoft.com/office/officeart/2008/layout/AscendingPictureAccentProcess"/>
    <dgm:cxn modelId="{C26A0B16-5F35-4F41-95F0-AB2866D16750}" type="presParOf" srcId="{C491359E-0F30-4D3D-967F-7072791E4DBF}" destId="{7E827AF0-2C22-4713-8951-EBC353C2B11F}" srcOrd="1" destOrd="0" presId="urn:microsoft.com/office/officeart/2008/layout/AscendingPictureAccentProcess"/>
    <dgm:cxn modelId="{D2D6E2C1-B073-48D1-BAFF-B6A0D7677B27}" type="presParOf" srcId="{7E827AF0-2C22-4713-8951-EBC353C2B11F}" destId="{D0C0E046-3927-4372-A086-1910786733D7}" srcOrd="0" destOrd="0" presId="urn:microsoft.com/office/officeart/2008/layout/AscendingPictureAccent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6A02C4D-A41A-4A03-88C1-DBCE18A6EF90}" type="doc">
      <dgm:prSet loTypeId="urn:microsoft.com/office/officeart/2009/3/layout/DescendingProcess" loCatId="process" qsTypeId="urn:microsoft.com/office/officeart/2005/8/quickstyle/3d3" qsCatId="3D" csTypeId="urn:microsoft.com/office/officeart/2005/8/colors/colorful4" csCatId="colorful" phldr="1"/>
      <dgm:spPr/>
    </dgm:pt>
    <dgm:pt modelId="{17A74AF9-FDA7-42D5-85FC-833254DD4049}">
      <dgm:prSet phldrT="[Texto]" custT="1"/>
      <dgm:spPr/>
      <dgm:t>
        <a:bodyPr/>
        <a:lstStyle/>
        <a:p>
          <a:endParaRPr lang="es-ES" sz="200" b="1" dirty="0"/>
        </a:p>
      </dgm:t>
    </dgm:pt>
    <dgm:pt modelId="{6B043A38-F311-41C4-B272-84412357D36C}" type="sibTrans" cxnId="{32CF53C8-C13F-4FA7-860F-CB6EC664D160}">
      <dgm:prSet/>
      <dgm:spPr/>
      <dgm:t>
        <a:bodyPr/>
        <a:lstStyle/>
        <a:p>
          <a:endParaRPr lang="es-ES"/>
        </a:p>
      </dgm:t>
    </dgm:pt>
    <dgm:pt modelId="{17EFB65C-1BC0-4D5A-972D-3F112DD972F9}" type="parTrans" cxnId="{32CF53C8-C13F-4FA7-860F-CB6EC664D160}">
      <dgm:prSet/>
      <dgm:spPr/>
      <dgm:t>
        <a:bodyPr/>
        <a:lstStyle/>
        <a:p>
          <a:endParaRPr lang="es-ES"/>
        </a:p>
      </dgm:t>
    </dgm:pt>
    <dgm:pt modelId="{7F8D4B24-D9DE-468E-95F1-B84D2A32170D}" type="pres">
      <dgm:prSet presAssocID="{F6A02C4D-A41A-4A03-88C1-DBCE18A6EF90}" presName="Name0" presStyleCnt="0">
        <dgm:presLayoutVars>
          <dgm:chMax val="7"/>
          <dgm:chPref val="5"/>
        </dgm:presLayoutVars>
      </dgm:prSet>
      <dgm:spPr/>
    </dgm:pt>
    <dgm:pt modelId="{DCAA53AF-8BC1-4B62-8147-094EAEF7D516}" type="pres">
      <dgm:prSet presAssocID="{F6A02C4D-A41A-4A03-88C1-DBCE18A6EF90}" presName="arrowNode" presStyleLbl="node1" presStyleIdx="0" presStyleCnt="1" custAng="6057780" custLinFactNeighborX="-32554" custLinFactNeighborY="-2300"/>
      <dgm:spPr/>
    </dgm:pt>
    <dgm:pt modelId="{2FD1F311-5FC6-44F9-AD79-F66127C03016}" type="pres">
      <dgm:prSet presAssocID="{17A74AF9-FDA7-42D5-85FC-833254DD4049}" presName="txNode1" presStyleLbl="revTx" presStyleIdx="0" presStyleCnt="1">
        <dgm:presLayoutVars>
          <dgm:bulletEnabled val="1"/>
        </dgm:presLayoutVars>
      </dgm:prSet>
      <dgm:spPr/>
      <dgm:t>
        <a:bodyPr/>
        <a:lstStyle/>
        <a:p>
          <a:endParaRPr lang="es-ES"/>
        </a:p>
      </dgm:t>
    </dgm:pt>
  </dgm:ptLst>
  <dgm:cxnLst>
    <dgm:cxn modelId="{CA7B1928-D300-4D97-AC52-C020D7230D13}" type="presOf" srcId="{F6A02C4D-A41A-4A03-88C1-DBCE18A6EF90}" destId="{7F8D4B24-D9DE-468E-95F1-B84D2A32170D}" srcOrd="0" destOrd="0" presId="urn:microsoft.com/office/officeart/2009/3/layout/DescendingProcess"/>
    <dgm:cxn modelId="{32CF53C8-C13F-4FA7-860F-CB6EC664D160}" srcId="{F6A02C4D-A41A-4A03-88C1-DBCE18A6EF90}" destId="{17A74AF9-FDA7-42D5-85FC-833254DD4049}" srcOrd="0" destOrd="0" parTransId="{17EFB65C-1BC0-4D5A-972D-3F112DD972F9}" sibTransId="{6B043A38-F311-41C4-B272-84412357D36C}"/>
    <dgm:cxn modelId="{BA705616-F805-48C4-B7DB-90D6CEB1B030}" type="presOf" srcId="{17A74AF9-FDA7-42D5-85FC-833254DD4049}" destId="{2FD1F311-5FC6-44F9-AD79-F66127C03016}" srcOrd="0" destOrd="0" presId="urn:microsoft.com/office/officeart/2009/3/layout/DescendingProcess"/>
    <dgm:cxn modelId="{D13D48AA-F337-41F2-A868-F01F3C0D9425}" type="presParOf" srcId="{7F8D4B24-D9DE-468E-95F1-B84D2A32170D}" destId="{DCAA53AF-8BC1-4B62-8147-094EAEF7D516}" srcOrd="0" destOrd="0" presId="urn:microsoft.com/office/officeart/2009/3/layout/DescendingProcess"/>
    <dgm:cxn modelId="{695E2393-B871-4CA9-864C-7D9234B5FD18}" type="presParOf" srcId="{7F8D4B24-D9DE-468E-95F1-B84D2A32170D}" destId="{2FD1F311-5FC6-44F9-AD79-F66127C03016}" srcOrd="1" destOrd="0" presId="urn:microsoft.com/office/officeart/2009/3/layout/Descending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8F58156-950F-4EB0-9B28-969A4D12211E}" type="doc">
      <dgm:prSet loTypeId="urn:microsoft.com/office/officeart/2005/8/layout/vList3" loCatId="list" qsTypeId="urn:microsoft.com/office/officeart/2005/8/quickstyle/3d1" qsCatId="3D" csTypeId="urn:microsoft.com/office/officeart/2005/8/colors/accent1_2" csCatId="accent1" phldr="1"/>
      <dgm:spPr/>
    </dgm:pt>
    <dgm:pt modelId="{6A335ECC-4A66-4D09-B5A4-58C876D0355B}">
      <dgm:prSet phldrT="[Texto]" custT="1"/>
      <dgm:spPr/>
      <dgm:t>
        <a:bodyPr/>
        <a:lstStyle/>
        <a:p>
          <a:r>
            <a:rPr lang="es-ES" sz="3600" dirty="0" smtClean="0"/>
            <a:t>ANÁLISIS UNIVARIADO</a:t>
          </a:r>
          <a:endParaRPr lang="es-ES" sz="3600" dirty="0"/>
        </a:p>
      </dgm:t>
    </dgm:pt>
    <dgm:pt modelId="{E4DCAE91-6F7A-4C47-A3D0-C94A85FF9B51}" type="parTrans" cxnId="{D72E8187-2687-4CF4-AA55-25F00FE3DD15}">
      <dgm:prSet/>
      <dgm:spPr/>
      <dgm:t>
        <a:bodyPr/>
        <a:lstStyle/>
        <a:p>
          <a:endParaRPr lang="es-ES"/>
        </a:p>
      </dgm:t>
    </dgm:pt>
    <dgm:pt modelId="{697BA486-A447-448A-B12A-DA30866D1FBA}" type="sibTrans" cxnId="{D72E8187-2687-4CF4-AA55-25F00FE3DD15}">
      <dgm:prSet/>
      <dgm:spPr/>
      <dgm:t>
        <a:bodyPr/>
        <a:lstStyle/>
        <a:p>
          <a:endParaRPr lang="es-ES"/>
        </a:p>
      </dgm:t>
    </dgm:pt>
    <dgm:pt modelId="{7F9C358D-5BB1-4A52-975D-DD8B20FD68BD}" type="pres">
      <dgm:prSet presAssocID="{C8F58156-950F-4EB0-9B28-969A4D12211E}" presName="linearFlow" presStyleCnt="0">
        <dgm:presLayoutVars>
          <dgm:dir/>
          <dgm:resizeHandles val="exact"/>
        </dgm:presLayoutVars>
      </dgm:prSet>
      <dgm:spPr/>
    </dgm:pt>
    <dgm:pt modelId="{7EF1B628-31C2-4732-9903-37BBB1F0DBA4}" type="pres">
      <dgm:prSet presAssocID="{6A335ECC-4A66-4D09-B5A4-58C876D0355B}" presName="composite" presStyleCnt="0"/>
      <dgm:spPr/>
    </dgm:pt>
    <dgm:pt modelId="{0076CDF6-6057-4D75-AF8B-9845D9E41704}" type="pres">
      <dgm:prSet presAssocID="{6A335ECC-4A66-4D09-B5A4-58C876D0355B}" presName="imgShp" presStyleLbl="fgImgPlace1" presStyleIdx="0" presStyleCnt="1" custLinFactNeighborX="-5556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ttp://www.infometrika.com/esp/images/pya.jpg"/>
        </a:ext>
      </dgm:extLst>
    </dgm:pt>
    <dgm:pt modelId="{1DEC065E-D4A6-456E-8345-CA6063C32B93}" type="pres">
      <dgm:prSet presAssocID="{6A335ECC-4A66-4D09-B5A4-58C876D0355B}" presName="txShp" presStyleLbl="node1" presStyleIdx="0" presStyleCnt="1" custScaleX="139658">
        <dgm:presLayoutVars>
          <dgm:bulletEnabled val="1"/>
        </dgm:presLayoutVars>
      </dgm:prSet>
      <dgm:spPr/>
      <dgm:t>
        <a:bodyPr/>
        <a:lstStyle/>
        <a:p>
          <a:endParaRPr lang="es-ES"/>
        </a:p>
      </dgm:t>
    </dgm:pt>
  </dgm:ptLst>
  <dgm:cxnLst>
    <dgm:cxn modelId="{5C711A36-BCDC-45FD-8F94-B86DC3376612}" type="presOf" srcId="{6A335ECC-4A66-4D09-B5A4-58C876D0355B}" destId="{1DEC065E-D4A6-456E-8345-CA6063C32B93}" srcOrd="0" destOrd="0" presId="urn:microsoft.com/office/officeart/2005/8/layout/vList3"/>
    <dgm:cxn modelId="{B501E36E-E54F-48F7-B18C-9AE3C8537121}" type="presOf" srcId="{C8F58156-950F-4EB0-9B28-969A4D12211E}" destId="{7F9C358D-5BB1-4A52-975D-DD8B20FD68BD}" srcOrd="0" destOrd="0" presId="urn:microsoft.com/office/officeart/2005/8/layout/vList3"/>
    <dgm:cxn modelId="{D72E8187-2687-4CF4-AA55-25F00FE3DD15}" srcId="{C8F58156-950F-4EB0-9B28-969A4D12211E}" destId="{6A335ECC-4A66-4D09-B5A4-58C876D0355B}" srcOrd="0" destOrd="0" parTransId="{E4DCAE91-6F7A-4C47-A3D0-C94A85FF9B51}" sibTransId="{697BA486-A447-448A-B12A-DA30866D1FBA}"/>
    <dgm:cxn modelId="{305222E0-4F06-4EAB-AE7A-F168BB376A4C}" type="presParOf" srcId="{7F9C358D-5BB1-4A52-975D-DD8B20FD68BD}" destId="{7EF1B628-31C2-4732-9903-37BBB1F0DBA4}" srcOrd="0" destOrd="0" presId="urn:microsoft.com/office/officeart/2005/8/layout/vList3"/>
    <dgm:cxn modelId="{21401D42-500A-457C-BD72-AE4BB18A10AE}" type="presParOf" srcId="{7EF1B628-31C2-4732-9903-37BBB1F0DBA4}" destId="{0076CDF6-6057-4D75-AF8B-9845D9E41704}" srcOrd="0" destOrd="0" presId="urn:microsoft.com/office/officeart/2005/8/layout/vList3"/>
    <dgm:cxn modelId="{FA271BB5-2B85-469D-89D0-106BAD74993F}" type="presParOf" srcId="{7EF1B628-31C2-4732-9903-37BBB1F0DBA4}" destId="{1DEC065E-D4A6-456E-8345-CA6063C32B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8F58156-950F-4EB0-9B28-969A4D12211E}" type="doc">
      <dgm:prSet loTypeId="urn:microsoft.com/office/officeart/2005/8/layout/vList3" loCatId="list" qsTypeId="urn:microsoft.com/office/officeart/2005/8/quickstyle/3d1" qsCatId="3D" csTypeId="urn:microsoft.com/office/officeart/2005/8/colors/accent1_2" csCatId="accent1" phldr="1"/>
      <dgm:spPr/>
    </dgm:pt>
    <dgm:pt modelId="{6A335ECC-4A66-4D09-B5A4-58C876D0355B}">
      <dgm:prSet phldrT="[Texto]" custT="1"/>
      <dgm:spPr/>
      <dgm:t>
        <a:bodyPr/>
        <a:lstStyle/>
        <a:p>
          <a:r>
            <a:rPr lang="es-ES" sz="3600" dirty="0" smtClean="0"/>
            <a:t>ANÁLISIS BIVARIADO</a:t>
          </a:r>
          <a:endParaRPr lang="es-ES" sz="3600" dirty="0"/>
        </a:p>
      </dgm:t>
    </dgm:pt>
    <dgm:pt modelId="{E4DCAE91-6F7A-4C47-A3D0-C94A85FF9B51}" type="parTrans" cxnId="{D72E8187-2687-4CF4-AA55-25F00FE3DD15}">
      <dgm:prSet/>
      <dgm:spPr/>
      <dgm:t>
        <a:bodyPr/>
        <a:lstStyle/>
        <a:p>
          <a:endParaRPr lang="es-ES"/>
        </a:p>
      </dgm:t>
    </dgm:pt>
    <dgm:pt modelId="{697BA486-A447-448A-B12A-DA30866D1FBA}" type="sibTrans" cxnId="{D72E8187-2687-4CF4-AA55-25F00FE3DD15}">
      <dgm:prSet/>
      <dgm:spPr/>
      <dgm:t>
        <a:bodyPr/>
        <a:lstStyle/>
        <a:p>
          <a:endParaRPr lang="es-ES"/>
        </a:p>
      </dgm:t>
    </dgm:pt>
    <dgm:pt modelId="{7F9C358D-5BB1-4A52-975D-DD8B20FD68BD}" type="pres">
      <dgm:prSet presAssocID="{C8F58156-950F-4EB0-9B28-969A4D12211E}" presName="linearFlow" presStyleCnt="0">
        <dgm:presLayoutVars>
          <dgm:dir/>
          <dgm:resizeHandles val="exact"/>
        </dgm:presLayoutVars>
      </dgm:prSet>
      <dgm:spPr/>
    </dgm:pt>
    <dgm:pt modelId="{7EF1B628-31C2-4732-9903-37BBB1F0DBA4}" type="pres">
      <dgm:prSet presAssocID="{6A335ECC-4A66-4D09-B5A4-58C876D0355B}" presName="composite" presStyleCnt="0"/>
      <dgm:spPr/>
    </dgm:pt>
    <dgm:pt modelId="{0076CDF6-6057-4D75-AF8B-9845D9E41704}" type="pres">
      <dgm:prSet presAssocID="{6A335ECC-4A66-4D09-B5A4-58C876D0355B}" presName="imgShp" presStyleLbl="fgImgPlace1" presStyleIdx="0" presStyleCnt="1" custLinFactNeighborX="-5556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ttp://www.infometrika.com/esp/images/pya.jpg"/>
        </a:ext>
      </dgm:extLst>
    </dgm:pt>
    <dgm:pt modelId="{1DEC065E-D4A6-456E-8345-CA6063C32B93}" type="pres">
      <dgm:prSet presAssocID="{6A335ECC-4A66-4D09-B5A4-58C876D0355B}" presName="txShp" presStyleLbl="node1" presStyleIdx="0" presStyleCnt="1" custScaleX="139658">
        <dgm:presLayoutVars>
          <dgm:bulletEnabled val="1"/>
        </dgm:presLayoutVars>
      </dgm:prSet>
      <dgm:spPr/>
      <dgm:t>
        <a:bodyPr/>
        <a:lstStyle/>
        <a:p>
          <a:endParaRPr lang="es-ES"/>
        </a:p>
      </dgm:t>
    </dgm:pt>
  </dgm:ptLst>
  <dgm:cxnLst>
    <dgm:cxn modelId="{FCA11DBC-A427-49CE-8026-870C91A95CD1}" type="presOf" srcId="{C8F58156-950F-4EB0-9B28-969A4D12211E}" destId="{7F9C358D-5BB1-4A52-975D-DD8B20FD68BD}" srcOrd="0" destOrd="0" presId="urn:microsoft.com/office/officeart/2005/8/layout/vList3"/>
    <dgm:cxn modelId="{D72E8187-2687-4CF4-AA55-25F00FE3DD15}" srcId="{C8F58156-950F-4EB0-9B28-969A4D12211E}" destId="{6A335ECC-4A66-4D09-B5A4-58C876D0355B}" srcOrd="0" destOrd="0" parTransId="{E4DCAE91-6F7A-4C47-A3D0-C94A85FF9B51}" sibTransId="{697BA486-A447-448A-B12A-DA30866D1FBA}"/>
    <dgm:cxn modelId="{5A84251D-9C7B-488E-8410-78EB4A79C2B1}" type="presOf" srcId="{6A335ECC-4A66-4D09-B5A4-58C876D0355B}" destId="{1DEC065E-D4A6-456E-8345-CA6063C32B93}" srcOrd="0" destOrd="0" presId="urn:microsoft.com/office/officeart/2005/8/layout/vList3"/>
    <dgm:cxn modelId="{8FBC7B54-BBED-42A9-A471-2354DCF59AD2}" type="presParOf" srcId="{7F9C358D-5BB1-4A52-975D-DD8B20FD68BD}" destId="{7EF1B628-31C2-4732-9903-37BBB1F0DBA4}" srcOrd="0" destOrd="0" presId="urn:microsoft.com/office/officeart/2005/8/layout/vList3"/>
    <dgm:cxn modelId="{767CBCDF-47B7-42C5-85EE-6FC92CADE494}" type="presParOf" srcId="{7EF1B628-31C2-4732-9903-37BBB1F0DBA4}" destId="{0076CDF6-6057-4D75-AF8B-9845D9E41704}" srcOrd="0" destOrd="0" presId="urn:microsoft.com/office/officeart/2005/8/layout/vList3"/>
    <dgm:cxn modelId="{85E05E21-CB28-4A2F-87EE-F37325BE0AD1}" type="presParOf" srcId="{7EF1B628-31C2-4732-9903-37BBB1F0DBA4}" destId="{1DEC065E-D4A6-456E-8345-CA6063C32B9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94D33F-1B34-4C12-A978-C403B2238A8D}" type="doc">
      <dgm:prSet loTypeId="urn:microsoft.com/office/officeart/2008/layout/BendingPictureCaptionList" loCatId="picture" qsTypeId="urn:microsoft.com/office/officeart/2005/8/quickstyle/3d1" qsCatId="3D" csTypeId="urn:microsoft.com/office/officeart/2005/8/colors/colorful2" csCatId="colorful" phldr="1"/>
      <dgm:spPr/>
    </dgm:pt>
    <dgm:pt modelId="{94F884D7-DEC1-446B-A25F-1DEC627C5F87}">
      <dgm:prSet phldrT="[Texto]"/>
      <dgm:spPr/>
      <dgm:t>
        <a:bodyPr/>
        <a:lstStyle/>
        <a:p>
          <a:r>
            <a:rPr lang="es-ES" b="1" dirty="0" smtClean="0">
              <a:solidFill>
                <a:schemeClr val="bg2">
                  <a:lumMod val="10000"/>
                </a:schemeClr>
              </a:solidFill>
            </a:rPr>
            <a:t>IDENTIDAD CULTURAL</a:t>
          </a:r>
          <a:endParaRPr lang="es-ES" b="1" dirty="0">
            <a:solidFill>
              <a:schemeClr val="bg2">
                <a:lumMod val="10000"/>
              </a:schemeClr>
            </a:solidFill>
          </a:endParaRPr>
        </a:p>
      </dgm:t>
    </dgm:pt>
    <dgm:pt modelId="{5F80A22E-BB8D-4C96-9E7C-4C159F5495D6}" type="parTrans" cxnId="{A07BAACC-13D8-4495-B903-6A8351BB8838}">
      <dgm:prSet/>
      <dgm:spPr/>
      <dgm:t>
        <a:bodyPr/>
        <a:lstStyle/>
        <a:p>
          <a:endParaRPr lang="es-ES"/>
        </a:p>
      </dgm:t>
    </dgm:pt>
    <dgm:pt modelId="{4A21B370-EA22-42B7-9806-B8BE870BBD3F}" type="sibTrans" cxnId="{A07BAACC-13D8-4495-B903-6A8351BB8838}">
      <dgm:prSet/>
      <dgm:spPr/>
      <dgm:t>
        <a:bodyPr/>
        <a:lstStyle/>
        <a:p>
          <a:endParaRPr lang="es-ES"/>
        </a:p>
      </dgm:t>
    </dgm:pt>
    <dgm:pt modelId="{CC7DA613-2ACA-47E3-9A4F-468BD522D650}" type="pres">
      <dgm:prSet presAssocID="{FD94D33F-1B34-4C12-A978-C403B2238A8D}" presName="Name0" presStyleCnt="0">
        <dgm:presLayoutVars>
          <dgm:dir/>
          <dgm:resizeHandles val="exact"/>
        </dgm:presLayoutVars>
      </dgm:prSet>
      <dgm:spPr/>
    </dgm:pt>
    <dgm:pt modelId="{5EA20404-DA6D-4F83-9A85-38D98DF0FBCA}" type="pres">
      <dgm:prSet presAssocID="{94F884D7-DEC1-446B-A25F-1DEC627C5F87}" presName="composite" presStyleCnt="0"/>
      <dgm:spPr/>
    </dgm:pt>
    <dgm:pt modelId="{D08A3202-6CC2-410D-9329-0719EDC9834A}" type="pres">
      <dgm:prSet presAssocID="{94F884D7-DEC1-446B-A25F-1DEC627C5F87}" presName="rect1" presStyleLbl="bgImgPlace1" presStyleIdx="0" presStyleCnt="1" custLinFactNeighborX="1297" custLinFactNeighborY="-2072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http://image.slidesharecdn.com/identidadcultural-140329092056-phpapp01/95/identidad-cultural-1-638.jpg?cb=1396084892"/>
        </a:ext>
      </dgm:extLst>
    </dgm:pt>
    <dgm:pt modelId="{3B1AA37F-8FD4-4D86-AF8B-7FF730181181}" type="pres">
      <dgm:prSet presAssocID="{94F884D7-DEC1-446B-A25F-1DEC627C5F87}" presName="wedgeRectCallout1" presStyleLbl="node1" presStyleIdx="0" presStyleCnt="1">
        <dgm:presLayoutVars>
          <dgm:bulletEnabled val="1"/>
        </dgm:presLayoutVars>
      </dgm:prSet>
      <dgm:spPr/>
      <dgm:t>
        <a:bodyPr/>
        <a:lstStyle/>
        <a:p>
          <a:endParaRPr lang="es-ES"/>
        </a:p>
      </dgm:t>
    </dgm:pt>
  </dgm:ptLst>
  <dgm:cxnLst>
    <dgm:cxn modelId="{6BDC1B96-E107-4429-8377-DBB8467AD9E7}" type="presOf" srcId="{FD94D33F-1B34-4C12-A978-C403B2238A8D}" destId="{CC7DA613-2ACA-47E3-9A4F-468BD522D650}" srcOrd="0" destOrd="0" presId="urn:microsoft.com/office/officeart/2008/layout/BendingPictureCaptionList"/>
    <dgm:cxn modelId="{A07BAACC-13D8-4495-B903-6A8351BB8838}" srcId="{FD94D33F-1B34-4C12-A978-C403B2238A8D}" destId="{94F884D7-DEC1-446B-A25F-1DEC627C5F87}" srcOrd="0" destOrd="0" parTransId="{5F80A22E-BB8D-4C96-9E7C-4C159F5495D6}" sibTransId="{4A21B370-EA22-42B7-9806-B8BE870BBD3F}"/>
    <dgm:cxn modelId="{3C72F29A-81E8-4F88-8245-5CE6DAC45D7D}" type="presOf" srcId="{94F884D7-DEC1-446B-A25F-1DEC627C5F87}" destId="{3B1AA37F-8FD4-4D86-AF8B-7FF730181181}" srcOrd="0" destOrd="0" presId="urn:microsoft.com/office/officeart/2008/layout/BendingPictureCaptionList"/>
    <dgm:cxn modelId="{A023A9B4-B701-4AB1-94E7-3C929D833565}" type="presParOf" srcId="{CC7DA613-2ACA-47E3-9A4F-468BD522D650}" destId="{5EA20404-DA6D-4F83-9A85-38D98DF0FBCA}" srcOrd="0" destOrd="0" presId="urn:microsoft.com/office/officeart/2008/layout/BendingPictureCaptionList"/>
    <dgm:cxn modelId="{08213D4B-9B7B-4275-AF9B-614AEF5F32AA}" type="presParOf" srcId="{5EA20404-DA6D-4F83-9A85-38D98DF0FBCA}" destId="{D08A3202-6CC2-410D-9329-0719EDC9834A}" srcOrd="0" destOrd="0" presId="urn:microsoft.com/office/officeart/2008/layout/BendingPictureCaptionList"/>
    <dgm:cxn modelId="{A156F4F6-5CB4-4C03-988D-2F6826BC390F}" type="presParOf" srcId="{5EA20404-DA6D-4F83-9A85-38D98DF0FBCA}" destId="{3B1AA37F-8FD4-4D86-AF8B-7FF730181181}"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0381237-88CE-48A7-999D-AC0F453BCEC1}" type="doc">
      <dgm:prSet loTypeId="urn:microsoft.com/office/officeart/2008/layout/BendingPictureCaptionList" loCatId="picture" qsTypeId="urn:microsoft.com/office/officeart/2005/8/quickstyle/3d1" qsCatId="3D" csTypeId="urn:microsoft.com/office/officeart/2005/8/colors/accent5_2" csCatId="accent5" phldr="1"/>
      <dgm:spPr/>
    </dgm:pt>
    <dgm:pt modelId="{CFC343A8-97B8-49E6-ABD0-D84BC2089480}">
      <dgm:prSet phldrT="[Texto]"/>
      <dgm:spPr/>
      <dgm:t>
        <a:bodyPr/>
        <a:lstStyle/>
        <a:p>
          <a:r>
            <a:rPr lang="es-ES" dirty="0" smtClean="0"/>
            <a:t>CONTROL DE CALIDAD</a:t>
          </a:r>
          <a:endParaRPr lang="es-ES" dirty="0"/>
        </a:p>
      </dgm:t>
    </dgm:pt>
    <dgm:pt modelId="{83AC2ACD-0630-4931-BF3B-314D5A0084DA}" type="parTrans" cxnId="{E6366F1D-C53E-4D90-8EFD-EEB38E1D1276}">
      <dgm:prSet/>
      <dgm:spPr/>
      <dgm:t>
        <a:bodyPr/>
        <a:lstStyle/>
        <a:p>
          <a:endParaRPr lang="es-ES"/>
        </a:p>
      </dgm:t>
    </dgm:pt>
    <dgm:pt modelId="{4E044F79-7EAC-4DB8-A835-E515B5B6D9D9}" type="sibTrans" cxnId="{E6366F1D-C53E-4D90-8EFD-EEB38E1D1276}">
      <dgm:prSet/>
      <dgm:spPr/>
      <dgm:t>
        <a:bodyPr/>
        <a:lstStyle/>
        <a:p>
          <a:endParaRPr lang="es-ES"/>
        </a:p>
      </dgm:t>
    </dgm:pt>
    <dgm:pt modelId="{C3434BAC-4031-4688-992F-ECBA9FC95E49}" type="pres">
      <dgm:prSet presAssocID="{10381237-88CE-48A7-999D-AC0F453BCEC1}" presName="Name0" presStyleCnt="0">
        <dgm:presLayoutVars>
          <dgm:dir/>
          <dgm:resizeHandles val="exact"/>
        </dgm:presLayoutVars>
      </dgm:prSet>
      <dgm:spPr/>
    </dgm:pt>
    <dgm:pt modelId="{C84B5CE4-6EB5-468F-923D-FB4E1BA0D27B}" type="pres">
      <dgm:prSet presAssocID="{CFC343A8-97B8-49E6-ABD0-D84BC2089480}" presName="composite" presStyleCnt="0"/>
      <dgm:spPr/>
    </dgm:pt>
    <dgm:pt modelId="{AB5E11F0-2357-410D-BFD2-398BF2D9F841}" type="pres">
      <dgm:prSet presAssocID="{CFC343A8-97B8-49E6-ABD0-D84BC2089480}" presName="rect1"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extLst>
        <a:ext uri="{E40237B7-FDA0-4F09-8148-C483321AD2D9}">
          <dgm14:cNvPr xmlns:dgm14="http://schemas.microsoft.com/office/drawing/2010/diagram" id="0" name="" descr="Picture"/>
        </a:ext>
      </dgm:extLst>
    </dgm:pt>
    <dgm:pt modelId="{1FEE316E-F9B4-45A2-85FB-BCA32CEB92EB}" type="pres">
      <dgm:prSet presAssocID="{CFC343A8-97B8-49E6-ABD0-D84BC2089480}" presName="wedgeRectCallout1" presStyleLbl="node1" presStyleIdx="0" presStyleCnt="1">
        <dgm:presLayoutVars>
          <dgm:bulletEnabled val="1"/>
        </dgm:presLayoutVars>
      </dgm:prSet>
      <dgm:spPr/>
      <dgm:t>
        <a:bodyPr/>
        <a:lstStyle/>
        <a:p>
          <a:endParaRPr lang="es-ES"/>
        </a:p>
      </dgm:t>
    </dgm:pt>
  </dgm:ptLst>
  <dgm:cxnLst>
    <dgm:cxn modelId="{41A7B287-8AAF-4B0D-B9C7-CC279DD7EE4F}" type="presOf" srcId="{CFC343A8-97B8-49E6-ABD0-D84BC2089480}" destId="{1FEE316E-F9B4-45A2-85FB-BCA32CEB92EB}" srcOrd="0" destOrd="0" presId="urn:microsoft.com/office/officeart/2008/layout/BendingPictureCaptionList"/>
    <dgm:cxn modelId="{CE5532C7-0329-4B68-A56D-0F15F45EA9C5}" type="presOf" srcId="{10381237-88CE-48A7-999D-AC0F453BCEC1}" destId="{C3434BAC-4031-4688-992F-ECBA9FC95E49}" srcOrd="0" destOrd="0" presId="urn:microsoft.com/office/officeart/2008/layout/BendingPictureCaptionList"/>
    <dgm:cxn modelId="{E6366F1D-C53E-4D90-8EFD-EEB38E1D1276}" srcId="{10381237-88CE-48A7-999D-AC0F453BCEC1}" destId="{CFC343A8-97B8-49E6-ABD0-D84BC2089480}" srcOrd="0" destOrd="0" parTransId="{83AC2ACD-0630-4931-BF3B-314D5A0084DA}" sibTransId="{4E044F79-7EAC-4DB8-A835-E515B5B6D9D9}"/>
    <dgm:cxn modelId="{B1F24242-CBFD-4D89-BC63-3E52CB1732FE}" type="presParOf" srcId="{C3434BAC-4031-4688-992F-ECBA9FC95E49}" destId="{C84B5CE4-6EB5-468F-923D-FB4E1BA0D27B}" srcOrd="0" destOrd="0" presId="urn:microsoft.com/office/officeart/2008/layout/BendingPictureCaptionList"/>
    <dgm:cxn modelId="{34F55D03-2DA7-4713-8AE1-15360531F411}" type="presParOf" srcId="{C84B5CE4-6EB5-468F-923D-FB4E1BA0D27B}" destId="{AB5E11F0-2357-410D-BFD2-398BF2D9F841}" srcOrd="0" destOrd="0" presId="urn:microsoft.com/office/officeart/2008/layout/BendingPictureCaptionList"/>
    <dgm:cxn modelId="{12FD05B7-5CB8-4851-AB66-FF33C5FE0FAD}" type="presParOf" srcId="{C84B5CE4-6EB5-468F-923D-FB4E1BA0D27B}" destId="{1FEE316E-F9B4-45A2-85FB-BCA32CEB92EB}" srcOrd="1" destOrd="0" presId="urn:microsoft.com/office/officeart/2008/layout/BendingPictureCaption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D3A8E57-B78D-483F-8E9F-2BBDD6FAA6A0}" type="doc">
      <dgm:prSet loTypeId="urn:microsoft.com/office/officeart/2008/layout/BendingPictureCaptionList" loCatId="picture" qsTypeId="urn:microsoft.com/office/officeart/2005/8/quickstyle/3d1" qsCatId="3D" csTypeId="urn:microsoft.com/office/officeart/2005/8/colors/accent0_3" csCatId="mainScheme" phldr="1"/>
      <dgm:spPr/>
    </dgm:pt>
    <dgm:pt modelId="{9D1C7012-C5BE-4DE2-B24D-E789FF697FCF}">
      <dgm:prSet phldrT="[Texto]"/>
      <dgm:spPr/>
      <dgm:t>
        <a:bodyPr/>
        <a:lstStyle/>
        <a:p>
          <a:r>
            <a:rPr lang="es-ES" dirty="0" smtClean="0"/>
            <a:t>INNOVACIÓN DE PRODUCTOS Y SERVICIOS</a:t>
          </a:r>
          <a:endParaRPr lang="es-ES" dirty="0"/>
        </a:p>
      </dgm:t>
    </dgm:pt>
    <dgm:pt modelId="{3E5D16EC-70B6-40D5-BF31-7E8C9DDD10C7}" type="parTrans" cxnId="{55978C97-77B2-4AC3-A02D-D2767E7452D9}">
      <dgm:prSet/>
      <dgm:spPr/>
      <dgm:t>
        <a:bodyPr/>
        <a:lstStyle/>
        <a:p>
          <a:endParaRPr lang="es-ES"/>
        </a:p>
      </dgm:t>
    </dgm:pt>
    <dgm:pt modelId="{0724F237-7FD8-4D6B-992A-B138171C8357}" type="sibTrans" cxnId="{55978C97-77B2-4AC3-A02D-D2767E7452D9}">
      <dgm:prSet/>
      <dgm:spPr/>
      <dgm:t>
        <a:bodyPr/>
        <a:lstStyle/>
        <a:p>
          <a:endParaRPr lang="es-ES"/>
        </a:p>
      </dgm:t>
    </dgm:pt>
    <dgm:pt modelId="{8485AAF0-FCF1-4A4C-9DE1-7A54F66C2880}" type="pres">
      <dgm:prSet presAssocID="{BD3A8E57-B78D-483F-8E9F-2BBDD6FAA6A0}" presName="Name0" presStyleCnt="0">
        <dgm:presLayoutVars>
          <dgm:dir/>
          <dgm:resizeHandles val="exact"/>
        </dgm:presLayoutVars>
      </dgm:prSet>
      <dgm:spPr/>
    </dgm:pt>
    <dgm:pt modelId="{A92D351F-B193-4129-8FDD-A9B59CA67F1B}" type="pres">
      <dgm:prSet presAssocID="{9D1C7012-C5BE-4DE2-B24D-E789FF697FCF}" presName="composite" presStyleCnt="0"/>
      <dgm:spPr/>
    </dgm:pt>
    <dgm:pt modelId="{40ECB69D-16EE-46A9-87F9-0F988F5F8E11}" type="pres">
      <dgm:prSet presAssocID="{9D1C7012-C5BE-4DE2-B24D-E789FF697FCF}" presName="rect1" presStyleLbl="b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http://www.quieroinnovar.com/wp-content/uploads/2012/07/iStock_000008512037Small.jpg"/>
        </a:ext>
      </dgm:extLst>
    </dgm:pt>
    <dgm:pt modelId="{C1FCF81B-16B4-47F1-A4D7-33B25BF6AA3B}" type="pres">
      <dgm:prSet presAssocID="{9D1C7012-C5BE-4DE2-B24D-E789FF697FCF}" presName="wedgeRectCallout1" presStyleLbl="node1" presStyleIdx="0" presStyleCnt="1" custLinFactNeighborX="930" custLinFactNeighborY="693">
        <dgm:presLayoutVars>
          <dgm:bulletEnabled val="1"/>
        </dgm:presLayoutVars>
      </dgm:prSet>
      <dgm:spPr/>
      <dgm:t>
        <a:bodyPr/>
        <a:lstStyle/>
        <a:p>
          <a:endParaRPr lang="es-ES"/>
        </a:p>
      </dgm:t>
    </dgm:pt>
  </dgm:ptLst>
  <dgm:cxnLst>
    <dgm:cxn modelId="{47AA3932-1ABC-48B5-B643-F32EABE6146C}" type="presOf" srcId="{BD3A8E57-B78D-483F-8E9F-2BBDD6FAA6A0}" destId="{8485AAF0-FCF1-4A4C-9DE1-7A54F66C2880}" srcOrd="0" destOrd="0" presId="urn:microsoft.com/office/officeart/2008/layout/BendingPictureCaptionList"/>
    <dgm:cxn modelId="{3A3CBBA3-354A-4B74-8604-869943C66686}" type="presOf" srcId="{9D1C7012-C5BE-4DE2-B24D-E789FF697FCF}" destId="{C1FCF81B-16B4-47F1-A4D7-33B25BF6AA3B}" srcOrd="0" destOrd="0" presId="urn:microsoft.com/office/officeart/2008/layout/BendingPictureCaptionList"/>
    <dgm:cxn modelId="{55978C97-77B2-4AC3-A02D-D2767E7452D9}" srcId="{BD3A8E57-B78D-483F-8E9F-2BBDD6FAA6A0}" destId="{9D1C7012-C5BE-4DE2-B24D-E789FF697FCF}" srcOrd="0" destOrd="0" parTransId="{3E5D16EC-70B6-40D5-BF31-7E8C9DDD10C7}" sibTransId="{0724F237-7FD8-4D6B-992A-B138171C8357}"/>
    <dgm:cxn modelId="{5C8C9DA1-BF0B-446E-BBC6-C6AC02AAB5D1}" type="presParOf" srcId="{8485AAF0-FCF1-4A4C-9DE1-7A54F66C2880}" destId="{A92D351F-B193-4129-8FDD-A9B59CA67F1B}" srcOrd="0" destOrd="0" presId="urn:microsoft.com/office/officeart/2008/layout/BendingPictureCaptionList"/>
    <dgm:cxn modelId="{4B0A45D1-7453-43A6-9A46-162E90D213D7}" type="presParOf" srcId="{A92D351F-B193-4129-8FDD-A9B59CA67F1B}" destId="{40ECB69D-16EE-46A9-87F9-0F988F5F8E11}" srcOrd="0" destOrd="0" presId="urn:microsoft.com/office/officeart/2008/layout/BendingPictureCaptionList"/>
    <dgm:cxn modelId="{261FC32F-F696-4A21-A9D0-1D2EBDE2D53F}" type="presParOf" srcId="{A92D351F-B193-4129-8FDD-A9B59CA67F1B}" destId="{C1FCF81B-16B4-47F1-A4D7-33B25BF6AA3B}" srcOrd="1" destOrd="0" presId="urn:microsoft.com/office/officeart/2008/layout/BendingPictureCaption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F2CC14-4512-4B3D-82C0-59D821D32ED6}" type="doc">
      <dgm:prSet loTypeId="urn:microsoft.com/office/officeart/2008/layout/BendingPictureCaptionList" loCatId="picture" qsTypeId="urn:microsoft.com/office/officeart/2005/8/quickstyle/3d1" qsCatId="3D" csTypeId="urn:microsoft.com/office/officeart/2005/8/colors/accent1_2" csCatId="accent1" phldr="1"/>
      <dgm:spPr/>
    </dgm:pt>
    <dgm:pt modelId="{A5011B35-CCCC-473D-B72F-5AB3299BAB02}">
      <dgm:prSet phldrT="[Texto]"/>
      <dgm:spPr/>
      <dgm:t>
        <a:bodyPr/>
        <a:lstStyle/>
        <a:p>
          <a:r>
            <a:rPr lang="es-ES" dirty="0" smtClean="0"/>
            <a:t>POLITICAS GUBERNAMENTALES</a:t>
          </a:r>
          <a:endParaRPr lang="es-ES" dirty="0"/>
        </a:p>
      </dgm:t>
    </dgm:pt>
    <dgm:pt modelId="{BA362418-58E3-4B80-84E3-9CBDFBCC23A1}" type="parTrans" cxnId="{16525357-801C-4F6C-B11B-F7DEC7C6877C}">
      <dgm:prSet/>
      <dgm:spPr/>
      <dgm:t>
        <a:bodyPr/>
        <a:lstStyle/>
        <a:p>
          <a:endParaRPr lang="es-ES"/>
        </a:p>
      </dgm:t>
    </dgm:pt>
    <dgm:pt modelId="{D09275CF-BCD5-4ECB-9473-D2275D9B7D11}" type="sibTrans" cxnId="{16525357-801C-4F6C-B11B-F7DEC7C6877C}">
      <dgm:prSet/>
      <dgm:spPr/>
      <dgm:t>
        <a:bodyPr/>
        <a:lstStyle/>
        <a:p>
          <a:endParaRPr lang="es-ES"/>
        </a:p>
      </dgm:t>
    </dgm:pt>
    <dgm:pt modelId="{A6AE8109-5D36-4BB1-8E89-1DE6D5D3F38D}" type="pres">
      <dgm:prSet presAssocID="{BEF2CC14-4512-4B3D-82C0-59D821D32ED6}" presName="Name0" presStyleCnt="0">
        <dgm:presLayoutVars>
          <dgm:dir/>
          <dgm:resizeHandles val="exact"/>
        </dgm:presLayoutVars>
      </dgm:prSet>
      <dgm:spPr/>
    </dgm:pt>
    <dgm:pt modelId="{33C4CC8A-9210-4215-AC00-9DB3EE641D3E}" type="pres">
      <dgm:prSet presAssocID="{A5011B35-CCCC-473D-B72F-5AB3299BAB02}" presName="composite" presStyleCnt="0"/>
      <dgm:spPr/>
    </dgm:pt>
    <dgm:pt modelId="{4F69716C-92CF-464F-A64D-0F511A227391}" type="pres">
      <dgm:prSet presAssocID="{A5011B35-CCCC-473D-B72F-5AB3299BAB02}" presName="rect1"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extLst>
        <a:ext uri="{E40237B7-FDA0-4F09-8148-C483321AD2D9}">
          <dgm14:cNvPr xmlns:dgm14="http://schemas.microsoft.com/office/drawing/2010/diagram" id="0" name="" descr="http://www.ewilke.com/wp-content/uploads/2012/03/buentrabajo.jpg"/>
        </a:ext>
      </dgm:extLst>
    </dgm:pt>
    <dgm:pt modelId="{FBE35A7D-B5A7-4CF0-8838-C65177199EBD}" type="pres">
      <dgm:prSet presAssocID="{A5011B35-CCCC-473D-B72F-5AB3299BAB02}" presName="wedgeRectCallout1" presStyleLbl="node1" presStyleIdx="0" presStyleCnt="1" custScaleX="100419" custScaleY="104390">
        <dgm:presLayoutVars>
          <dgm:bulletEnabled val="1"/>
        </dgm:presLayoutVars>
      </dgm:prSet>
      <dgm:spPr/>
      <dgm:t>
        <a:bodyPr/>
        <a:lstStyle/>
        <a:p>
          <a:endParaRPr lang="es-ES"/>
        </a:p>
      </dgm:t>
    </dgm:pt>
  </dgm:ptLst>
  <dgm:cxnLst>
    <dgm:cxn modelId="{C87373CB-3699-40D3-8CF3-B9359B0AD57C}" type="presOf" srcId="{A5011B35-CCCC-473D-B72F-5AB3299BAB02}" destId="{FBE35A7D-B5A7-4CF0-8838-C65177199EBD}" srcOrd="0" destOrd="0" presId="urn:microsoft.com/office/officeart/2008/layout/BendingPictureCaptionList"/>
    <dgm:cxn modelId="{16525357-801C-4F6C-B11B-F7DEC7C6877C}" srcId="{BEF2CC14-4512-4B3D-82C0-59D821D32ED6}" destId="{A5011B35-CCCC-473D-B72F-5AB3299BAB02}" srcOrd="0" destOrd="0" parTransId="{BA362418-58E3-4B80-84E3-9CBDFBCC23A1}" sibTransId="{D09275CF-BCD5-4ECB-9473-D2275D9B7D11}"/>
    <dgm:cxn modelId="{155B12B1-A0DB-4C2B-9966-63760ACDE8A3}" type="presOf" srcId="{BEF2CC14-4512-4B3D-82C0-59D821D32ED6}" destId="{A6AE8109-5D36-4BB1-8E89-1DE6D5D3F38D}" srcOrd="0" destOrd="0" presId="urn:microsoft.com/office/officeart/2008/layout/BendingPictureCaptionList"/>
    <dgm:cxn modelId="{70E2D0BE-5529-49ED-8A22-D596913BBDE9}" type="presParOf" srcId="{A6AE8109-5D36-4BB1-8E89-1DE6D5D3F38D}" destId="{33C4CC8A-9210-4215-AC00-9DB3EE641D3E}" srcOrd="0" destOrd="0" presId="urn:microsoft.com/office/officeart/2008/layout/BendingPictureCaptionList"/>
    <dgm:cxn modelId="{EEFB80CB-EB5E-4F7E-BC11-BB180BDEAE2B}" type="presParOf" srcId="{33C4CC8A-9210-4215-AC00-9DB3EE641D3E}" destId="{4F69716C-92CF-464F-A64D-0F511A227391}" srcOrd="0" destOrd="0" presId="urn:microsoft.com/office/officeart/2008/layout/BendingPictureCaptionList"/>
    <dgm:cxn modelId="{E97A4924-9EC1-4FD2-B6B3-2D5D6714484A}" type="presParOf" srcId="{33C4CC8A-9210-4215-AC00-9DB3EE641D3E}" destId="{FBE35A7D-B5A7-4CF0-8838-C65177199EBD}" srcOrd="1" destOrd="0" presId="urn:microsoft.com/office/officeart/2008/layout/BendingPictureCaption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397DB-C54D-41FC-B673-3AA0DCDAA303}"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C1DE281A-92E8-4951-B297-C9A5323B1FF4}">
      <dgm:prSet phldrT="[Texto]" custT="1"/>
      <dgm:spPr/>
      <dgm:t>
        <a:bodyPr/>
        <a:lstStyle/>
        <a:p>
          <a:r>
            <a:rPr lang="es-ES" sz="800" dirty="0" smtClean="0"/>
            <a:t>PRE</a:t>
          </a:r>
          <a:endParaRPr lang="es-ES" sz="3200" dirty="0"/>
        </a:p>
      </dgm:t>
    </dgm:pt>
    <dgm:pt modelId="{2A112DFC-B8D1-4B96-8A7A-0100DBDAF0AD}" type="sibTrans" cxnId="{6F1AD45A-E67D-4CF8-8EF8-ABFEA385B74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t>
        <a:bodyPr/>
        <a:lstStyle/>
        <a:p>
          <a:endParaRPr lang="es-ES"/>
        </a:p>
      </dgm:t>
      <dgm:extLst>
        <a:ext uri="{E40237B7-FDA0-4F09-8148-C483321AD2D9}">
          <dgm14:cNvPr xmlns:dgm14="http://schemas.microsoft.com/office/drawing/2010/diagram" id="0" name="" descr="http://luisvia.org/wp-content/uploads/2011/04/Captura-de-pantalla-2011-04-07-a-las-19.29.18.png"/>
        </a:ext>
      </dgm:extLst>
    </dgm:pt>
    <dgm:pt modelId="{93C13DAC-E046-4626-8D79-D721D40CB43E}" type="parTrans" cxnId="{6F1AD45A-E67D-4CF8-8EF8-ABFEA385B740}">
      <dgm:prSet/>
      <dgm:spPr/>
      <dgm:t>
        <a:bodyPr/>
        <a:lstStyle/>
        <a:p>
          <a:endParaRPr lang="es-ES"/>
        </a:p>
      </dgm:t>
    </dgm:pt>
    <dgm:pt modelId="{A9281C6C-C959-4D49-959F-412D27D1267A}" type="pres">
      <dgm:prSet presAssocID="{ED2397DB-C54D-41FC-B673-3AA0DCDAA303}" presName="Name0" presStyleCnt="0">
        <dgm:presLayoutVars>
          <dgm:chMax val="7"/>
          <dgm:chPref val="7"/>
          <dgm:dir/>
        </dgm:presLayoutVars>
      </dgm:prSet>
      <dgm:spPr/>
    </dgm:pt>
    <dgm:pt modelId="{6CFD8FEC-CF90-4DA8-A37C-C11784492AD5}" type="pres">
      <dgm:prSet presAssocID="{ED2397DB-C54D-41FC-B673-3AA0DCDAA303}" presName="Name1" presStyleCnt="0"/>
      <dgm:spPr/>
    </dgm:pt>
    <dgm:pt modelId="{29D0EEC7-67CD-41EC-854A-F2D28AEFDAA3}" type="pres">
      <dgm:prSet presAssocID="{2A112DFC-B8D1-4B96-8A7A-0100DBDAF0AD}" presName="picture_1" presStyleCnt="0"/>
      <dgm:spPr/>
    </dgm:pt>
    <dgm:pt modelId="{BE97D31B-B3BA-479C-87DF-E82EE0412387}" type="pres">
      <dgm:prSet presAssocID="{2A112DFC-B8D1-4B96-8A7A-0100DBDAF0AD}" presName="pictureRepeatNode" presStyleLbl="alignImgPlace1" presStyleIdx="0" presStyleCnt="1" custScaleX="148862" custScaleY="162543"/>
      <dgm:spPr/>
      <dgm:t>
        <a:bodyPr/>
        <a:lstStyle/>
        <a:p>
          <a:endParaRPr lang="es-ES"/>
        </a:p>
      </dgm:t>
    </dgm:pt>
    <dgm:pt modelId="{28BA4E50-EA89-46BF-9D00-867D5D3BBFF1}" type="pres">
      <dgm:prSet presAssocID="{C1DE281A-92E8-4951-B297-C9A5323B1FF4}" presName="text_1" presStyleLbl="node1" presStyleIdx="0" presStyleCnt="0">
        <dgm:presLayoutVars>
          <dgm:bulletEnabled val="1"/>
        </dgm:presLayoutVars>
      </dgm:prSet>
      <dgm:spPr/>
      <dgm:t>
        <a:bodyPr/>
        <a:lstStyle/>
        <a:p>
          <a:endParaRPr lang="es-ES"/>
        </a:p>
      </dgm:t>
    </dgm:pt>
  </dgm:ptLst>
  <dgm:cxnLst>
    <dgm:cxn modelId="{332FB4D6-D117-490F-B5EA-405A75AF97F8}" type="presOf" srcId="{ED2397DB-C54D-41FC-B673-3AA0DCDAA303}" destId="{A9281C6C-C959-4D49-959F-412D27D1267A}" srcOrd="0" destOrd="0" presId="urn:microsoft.com/office/officeart/2008/layout/CircularPictureCallout"/>
    <dgm:cxn modelId="{6F1AD45A-E67D-4CF8-8EF8-ABFEA385B740}" srcId="{ED2397DB-C54D-41FC-B673-3AA0DCDAA303}" destId="{C1DE281A-92E8-4951-B297-C9A5323B1FF4}" srcOrd="0" destOrd="0" parTransId="{93C13DAC-E046-4626-8D79-D721D40CB43E}" sibTransId="{2A112DFC-B8D1-4B96-8A7A-0100DBDAF0AD}"/>
    <dgm:cxn modelId="{E7629F44-2630-451D-A5B5-2334E479BAC4}" type="presOf" srcId="{2A112DFC-B8D1-4B96-8A7A-0100DBDAF0AD}" destId="{BE97D31B-B3BA-479C-87DF-E82EE0412387}" srcOrd="0" destOrd="0" presId="urn:microsoft.com/office/officeart/2008/layout/CircularPictureCallout"/>
    <dgm:cxn modelId="{40BD23CE-AEA1-4536-BFDB-85C8166BD775}" type="presOf" srcId="{C1DE281A-92E8-4951-B297-C9A5323B1FF4}" destId="{28BA4E50-EA89-46BF-9D00-867D5D3BBFF1}" srcOrd="0" destOrd="0" presId="urn:microsoft.com/office/officeart/2008/layout/CircularPictureCallout"/>
    <dgm:cxn modelId="{3DEEC35A-268E-445C-8BC0-6BB86B04C4C4}" type="presParOf" srcId="{A9281C6C-C959-4D49-959F-412D27D1267A}" destId="{6CFD8FEC-CF90-4DA8-A37C-C11784492AD5}" srcOrd="0" destOrd="0" presId="urn:microsoft.com/office/officeart/2008/layout/CircularPictureCallout"/>
    <dgm:cxn modelId="{EAAB9DD8-E825-4B9A-9F8F-269ECBEA9FF2}" type="presParOf" srcId="{6CFD8FEC-CF90-4DA8-A37C-C11784492AD5}" destId="{29D0EEC7-67CD-41EC-854A-F2D28AEFDAA3}" srcOrd="0" destOrd="0" presId="urn:microsoft.com/office/officeart/2008/layout/CircularPictureCallout"/>
    <dgm:cxn modelId="{4F7E35D5-AFA0-4DDB-9AB2-057FCFA39EF6}" type="presParOf" srcId="{29D0EEC7-67CD-41EC-854A-F2D28AEFDAA3}" destId="{BE97D31B-B3BA-479C-87DF-E82EE0412387}" srcOrd="0" destOrd="0" presId="urn:microsoft.com/office/officeart/2008/layout/CircularPictureCallout"/>
    <dgm:cxn modelId="{31E648CC-1715-4D1B-991D-3622FE586BD8}" type="presParOf" srcId="{6CFD8FEC-CF90-4DA8-A37C-C11784492AD5}" destId="{28BA4E50-EA89-46BF-9D00-867D5D3BBFF1}" srcOrd="1"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0B802E1-F8CF-4341-9BCC-550643C7B4CC}" type="doc">
      <dgm:prSet loTypeId="urn:microsoft.com/office/officeart/2008/layout/BendingPictureCaptionList" loCatId="picture" qsTypeId="urn:microsoft.com/office/officeart/2005/8/quickstyle/3d1" qsCatId="3D" csTypeId="urn:microsoft.com/office/officeart/2005/8/colors/colorful4" csCatId="colorful" phldr="1"/>
      <dgm:spPr/>
    </dgm:pt>
    <dgm:pt modelId="{87DC9157-A455-4AA0-8C07-E4058765EABC}">
      <dgm:prSet phldrT="[Texto]" custT="1"/>
      <dgm:spPr/>
      <dgm:t>
        <a:bodyPr/>
        <a:lstStyle/>
        <a:p>
          <a:r>
            <a:rPr lang="es-ES" sz="1800" b="1" dirty="0" smtClean="0"/>
            <a:t>MARKETING INTERNACIONAL</a:t>
          </a:r>
          <a:endParaRPr lang="es-ES" sz="1800" b="1" dirty="0"/>
        </a:p>
      </dgm:t>
    </dgm:pt>
    <dgm:pt modelId="{03E31C82-3A7E-4E5C-B1C8-B89D0DE755D0}" type="parTrans" cxnId="{D91AD673-4B9A-4AF8-81B5-5809E024794B}">
      <dgm:prSet/>
      <dgm:spPr/>
      <dgm:t>
        <a:bodyPr/>
        <a:lstStyle/>
        <a:p>
          <a:endParaRPr lang="es-ES"/>
        </a:p>
      </dgm:t>
    </dgm:pt>
    <dgm:pt modelId="{6C674B5D-8F37-47DC-906B-A85E4AC84F38}" type="sibTrans" cxnId="{D91AD673-4B9A-4AF8-81B5-5809E024794B}">
      <dgm:prSet/>
      <dgm:spPr/>
      <dgm:t>
        <a:bodyPr/>
        <a:lstStyle/>
        <a:p>
          <a:endParaRPr lang="es-ES"/>
        </a:p>
      </dgm:t>
    </dgm:pt>
    <dgm:pt modelId="{3ED85433-2746-46D7-B4F6-BD9D7B8727FE}" type="pres">
      <dgm:prSet presAssocID="{C0B802E1-F8CF-4341-9BCC-550643C7B4CC}" presName="Name0" presStyleCnt="0">
        <dgm:presLayoutVars>
          <dgm:dir/>
          <dgm:resizeHandles val="exact"/>
        </dgm:presLayoutVars>
      </dgm:prSet>
      <dgm:spPr/>
    </dgm:pt>
    <dgm:pt modelId="{ABC88683-E89D-491F-9EDD-733C780C8D9F}" type="pres">
      <dgm:prSet presAssocID="{87DC9157-A455-4AA0-8C07-E4058765EABC}" presName="composite" presStyleCnt="0"/>
      <dgm:spPr/>
    </dgm:pt>
    <dgm:pt modelId="{E4F4BCE6-832B-4DC6-8FB1-04ED025D97E4}" type="pres">
      <dgm:prSet presAssocID="{87DC9157-A455-4AA0-8C07-E4058765EABC}" presName="rect1" presStyleLbl="bgImgPlac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extLst>
        <a:ext uri="{E40237B7-FDA0-4F09-8148-C483321AD2D9}">
          <dgm14:cNvPr xmlns:dgm14="http://schemas.microsoft.com/office/drawing/2010/diagram" id="0" name="" descr="http://mercadeototal.biz/wp-content/uploads/2014/07/marketing-internacional.png"/>
        </a:ext>
      </dgm:extLst>
    </dgm:pt>
    <dgm:pt modelId="{49E8D46C-F10B-4D58-9E64-FDD654203840}" type="pres">
      <dgm:prSet presAssocID="{87DC9157-A455-4AA0-8C07-E4058765EABC}" presName="wedgeRectCallout1" presStyleLbl="node1" presStyleIdx="0" presStyleCnt="1">
        <dgm:presLayoutVars>
          <dgm:bulletEnabled val="1"/>
        </dgm:presLayoutVars>
      </dgm:prSet>
      <dgm:spPr/>
      <dgm:t>
        <a:bodyPr/>
        <a:lstStyle/>
        <a:p>
          <a:endParaRPr lang="es-ES"/>
        </a:p>
      </dgm:t>
    </dgm:pt>
  </dgm:ptLst>
  <dgm:cxnLst>
    <dgm:cxn modelId="{D91AD673-4B9A-4AF8-81B5-5809E024794B}" srcId="{C0B802E1-F8CF-4341-9BCC-550643C7B4CC}" destId="{87DC9157-A455-4AA0-8C07-E4058765EABC}" srcOrd="0" destOrd="0" parTransId="{03E31C82-3A7E-4E5C-B1C8-B89D0DE755D0}" sibTransId="{6C674B5D-8F37-47DC-906B-A85E4AC84F38}"/>
    <dgm:cxn modelId="{5D6F4F16-C259-43BB-9AC2-4DA551D1BC08}" type="presOf" srcId="{87DC9157-A455-4AA0-8C07-E4058765EABC}" destId="{49E8D46C-F10B-4D58-9E64-FDD654203840}" srcOrd="0" destOrd="0" presId="urn:microsoft.com/office/officeart/2008/layout/BendingPictureCaptionList"/>
    <dgm:cxn modelId="{36C4EE31-7068-4D45-A626-03D912C632E2}" type="presOf" srcId="{C0B802E1-F8CF-4341-9BCC-550643C7B4CC}" destId="{3ED85433-2746-46D7-B4F6-BD9D7B8727FE}" srcOrd="0" destOrd="0" presId="urn:microsoft.com/office/officeart/2008/layout/BendingPictureCaptionList"/>
    <dgm:cxn modelId="{7EA7C85D-9469-4BF0-A5E5-62CB2749CE2C}" type="presParOf" srcId="{3ED85433-2746-46D7-B4F6-BD9D7B8727FE}" destId="{ABC88683-E89D-491F-9EDD-733C780C8D9F}" srcOrd="0" destOrd="0" presId="urn:microsoft.com/office/officeart/2008/layout/BendingPictureCaptionList"/>
    <dgm:cxn modelId="{92D222CF-8756-4089-A220-75F7218EB97A}" type="presParOf" srcId="{ABC88683-E89D-491F-9EDD-733C780C8D9F}" destId="{E4F4BCE6-832B-4DC6-8FB1-04ED025D97E4}" srcOrd="0" destOrd="0" presId="urn:microsoft.com/office/officeart/2008/layout/BendingPictureCaptionList"/>
    <dgm:cxn modelId="{7E127E9E-421E-41DF-A7BB-D1294D754135}" type="presParOf" srcId="{ABC88683-E89D-491F-9EDD-733C780C8D9F}" destId="{49E8D46C-F10B-4D58-9E64-FDD654203840}" srcOrd="1" destOrd="0" presId="urn:microsoft.com/office/officeart/2008/layout/BendingPictureCaption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F46981C-8BCF-4291-B8A2-7629D86DF02D}" type="doc">
      <dgm:prSet loTypeId="urn:microsoft.com/office/officeart/2008/layout/AscendingPictureAccentProcess" loCatId="process" qsTypeId="urn:microsoft.com/office/officeart/2005/8/quickstyle/3d3" qsCatId="3D" csTypeId="urn:microsoft.com/office/officeart/2005/8/colors/accent1_2" csCatId="accent1" phldr="1"/>
      <dgm:spPr/>
    </dgm:pt>
    <dgm:pt modelId="{438AA053-3C56-46E3-B845-1E80E0BB2DE2}">
      <dgm:prSet phldrT="[Texto]" custT="1"/>
      <dgm:spPr/>
      <dgm:t>
        <a:bodyPr/>
        <a:lstStyle/>
        <a:p>
          <a:r>
            <a:rPr lang="es-ES" sz="2400" dirty="0" smtClean="0"/>
            <a:t>MATERIA PRIMA</a:t>
          </a:r>
          <a:endParaRPr lang="es-ES" sz="2400" dirty="0"/>
        </a:p>
      </dgm:t>
    </dgm:pt>
    <dgm:pt modelId="{3204E257-30A9-46A1-9B4F-EB8B83F25960}" type="parTrans" cxnId="{6E87E426-8297-4D2A-AE29-BB99E5333031}">
      <dgm:prSet/>
      <dgm:spPr/>
      <dgm:t>
        <a:bodyPr/>
        <a:lstStyle/>
        <a:p>
          <a:endParaRPr lang="es-ES" sz="2000"/>
        </a:p>
      </dgm:t>
    </dgm:pt>
    <dgm:pt modelId="{51A6C355-C473-4FBF-8BE8-EC24D58C8FD9}" type="sibTrans" cxnId="{6E87E426-8297-4D2A-AE29-BB99E533303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es-ES" sz="2000"/>
        </a:p>
      </dgm:t>
      <dgm:extLst>
        <a:ext uri="{E40237B7-FDA0-4F09-8148-C483321AD2D9}">
          <dgm14:cNvPr xmlns:dgm14="http://schemas.microsoft.com/office/drawing/2010/diagram" id="0" name="" descr="http://cdn1.clasificados.com/co/pictures/photos/000/255/241/original_HILOS_DE_FI_1364.jpg"/>
        </a:ext>
      </dgm:extLst>
    </dgm:pt>
    <dgm:pt modelId="{163D3551-9311-4F38-B037-DEB45D4F13D7}" type="pres">
      <dgm:prSet presAssocID="{AF46981C-8BCF-4291-B8A2-7629D86DF02D}" presName="Name0" presStyleCnt="0">
        <dgm:presLayoutVars>
          <dgm:chMax val="7"/>
          <dgm:chPref val="7"/>
          <dgm:dir/>
        </dgm:presLayoutVars>
      </dgm:prSet>
      <dgm:spPr/>
    </dgm:pt>
    <dgm:pt modelId="{83309178-0D14-437B-9287-5E35FA00FB25}" type="pres">
      <dgm:prSet presAssocID="{438AA053-3C56-46E3-B845-1E80E0BB2DE2}" presName="parTx1" presStyleLbl="node1" presStyleIdx="0" presStyleCnt="1" custScaleX="134864" custLinFactNeighborX="-1097" custLinFactNeighborY="-54804"/>
      <dgm:spPr/>
      <dgm:t>
        <a:bodyPr/>
        <a:lstStyle/>
        <a:p>
          <a:endParaRPr lang="es-ES"/>
        </a:p>
      </dgm:t>
    </dgm:pt>
    <dgm:pt modelId="{3E194FDD-64E4-4DDE-ACB5-E8F0223D5977}" type="pres">
      <dgm:prSet presAssocID="{51A6C355-C473-4FBF-8BE8-EC24D58C8FD9}" presName="picture1" presStyleCnt="0"/>
      <dgm:spPr/>
    </dgm:pt>
    <dgm:pt modelId="{5B58521C-4C52-4F87-8916-6161A3AF073C}" type="pres">
      <dgm:prSet presAssocID="{51A6C355-C473-4FBF-8BE8-EC24D58C8FD9}" presName="imageRepeatNode" presStyleLbl="fgImgPlace1" presStyleIdx="0" presStyleCnt="1" custLinFactNeighborX="-80018" custLinFactNeighborY="6687"/>
      <dgm:spPr/>
      <dgm:t>
        <a:bodyPr/>
        <a:lstStyle/>
        <a:p>
          <a:endParaRPr lang="es-ES"/>
        </a:p>
      </dgm:t>
    </dgm:pt>
  </dgm:ptLst>
  <dgm:cxnLst>
    <dgm:cxn modelId="{6E87E426-8297-4D2A-AE29-BB99E5333031}" srcId="{AF46981C-8BCF-4291-B8A2-7629D86DF02D}" destId="{438AA053-3C56-46E3-B845-1E80E0BB2DE2}" srcOrd="0" destOrd="0" parTransId="{3204E257-30A9-46A1-9B4F-EB8B83F25960}" sibTransId="{51A6C355-C473-4FBF-8BE8-EC24D58C8FD9}"/>
    <dgm:cxn modelId="{3C40B4E4-D822-4E88-BF77-FE8163AE27D4}" type="presOf" srcId="{AF46981C-8BCF-4291-B8A2-7629D86DF02D}" destId="{163D3551-9311-4F38-B037-DEB45D4F13D7}" srcOrd="0" destOrd="0" presId="urn:microsoft.com/office/officeart/2008/layout/AscendingPictureAccentProcess"/>
    <dgm:cxn modelId="{F2CCED39-6A88-48F9-991B-058796F6887A}" type="presOf" srcId="{438AA053-3C56-46E3-B845-1E80E0BB2DE2}" destId="{83309178-0D14-437B-9287-5E35FA00FB25}" srcOrd="0" destOrd="0" presId="urn:microsoft.com/office/officeart/2008/layout/AscendingPictureAccentProcess"/>
    <dgm:cxn modelId="{E96E8F54-191A-4BD8-8241-3D288AE481E7}" type="presOf" srcId="{51A6C355-C473-4FBF-8BE8-EC24D58C8FD9}" destId="{5B58521C-4C52-4F87-8916-6161A3AF073C}" srcOrd="0" destOrd="0" presId="urn:microsoft.com/office/officeart/2008/layout/AscendingPictureAccentProcess"/>
    <dgm:cxn modelId="{EE06DB46-E54C-48F8-92D9-AAC30F9B7685}" type="presParOf" srcId="{163D3551-9311-4F38-B037-DEB45D4F13D7}" destId="{83309178-0D14-437B-9287-5E35FA00FB25}" srcOrd="0" destOrd="0" presId="urn:microsoft.com/office/officeart/2008/layout/AscendingPictureAccentProcess"/>
    <dgm:cxn modelId="{6BB48570-B659-4FA2-9CDA-7FE57388524E}" type="presParOf" srcId="{163D3551-9311-4F38-B037-DEB45D4F13D7}" destId="{3E194FDD-64E4-4DDE-ACB5-E8F0223D5977}" srcOrd="1" destOrd="0" presId="urn:microsoft.com/office/officeart/2008/layout/AscendingPictureAccentProcess"/>
    <dgm:cxn modelId="{D9661521-AB3F-4E1E-B8FD-1EAED44AB59B}" type="presParOf" srcId="{3E194FDD-64E4-4DDE-ACB5-E8F0223D5977}" destId="{5B58521C-4C52-4F87-8916-6161A3AF073C}"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F46981C-8BCF-4291-B8A2-7629D86DF02D}" type="doc">
      <dgm:prSet loTypeId="urn:microsoft.com/office/officeart/2008/layout/AscendingPictureAccentProcess" loCatId="process" qsTypeId="urn:microsoft.com/office/officeart/2005/8/quickstyle/3d3" qsCatId="3D" csTypeId="urn:microsoft.com/office/officeart/2005/8/colors/accent2_3" csCatId="accent2" phldr="1"/>
      <dgm:spPr/>
    </dgm:pt>
    <dgm:pt modelId="{438AA053-3C56-46E3-B845-1E80E0BB2DE2}">
      <dgm:prSet phldrT="[Texto]" custT="1"/>
      <dgm:spPr/>
      <dgm:t>
        <a:bodyPr/>
        <a:lstStyle/>
        <a:p>
          <a:r>
            <a:rPr lang="es-ES" sz="2400" dirty="0" smtClean="0"/>
            <a:t>TINTURADO</a:t>
          </a:r>
          <a:endParaRPr lang="es-ES" sz="2400" dirty="0"/>
        </a:p>
      </dgm:t>
    </dgm:pt>
    <dgm:pt modelId="{3204E257-30A9-46A1-9B4F-EB8B83F25960}" type="parTrans" cxnId="{6E87E426-8297-4D2A-AE29-BB99E5333031}">
      <dgm:prSet/>
      <dgm:spPr/>
      <dgm:t>
        <a:bodyPr/>
        <a:lstStyle/>
        <a:p>
          <a:endParaRPr lang="es-ES" sz="2000"/>
        </a:p>
      </dgm:t>
    </dgm:pt>
    <dgm:pt modelId="{51A6C355-C473-4FBF-8BE8-EC24D58C8FD9}" type="sibTrans" cxnId="{6E87E426-8297-4D2A-AE29-BB99E5333031}">
      <dgm:prSet/>
      <dgm:spPr>
        <a:blipFill rotWithShape="1">
          <a:blip xmlns:r="http://schemas.openxmlformats.org/officeDocument/2006/relationships" r:embed="rId1"/>
          <a:stretch>
            <a:fillRect/>
          </a:stretch>
        </a:blipFill>
      </dgm:spPr>
      <dgm:t>
        <a:bodyPr/>
        <a:lstStyle/>
        <a:p>
          <a:endParaRPr lang="es-ES" sz="2000"/>
        </a:p>
      </dgm:t>
      <dgm:extLst>
        <a:ext uri="{E40237B7-FDA0-4F09-8148-C483321AD2D9}">
          <dgm14:cNvPr xmlns:dgm14="http://schemas.microsoft.com/office/drawing/2010/diagram" id="0" name="" descr="http://cdn1.clasificados.com/co/pictures/photos/000/255/241/original_HILOS_DE_FI_1364.jpg"/>
        </a:ext>
      </dgm:extLst>
    </dgm:pt>
    <dgm:pt modelId="{163D3551-9311-4F38-B037-DEB45D4F13D7}" type="pres">
      <dgm:prSet presAssocID="{AF46981C-8BCF-4291-B8A2-7629D86DF02D}" presName="Name0" presStyleCnt="0">
        <dgm:presLayoutVars>
          <dgm:chMax val="7"/>
          <dgm:chPref val="7"/>
          <dgm:dir/>
        </dgm:presLayoutVars>
      </dgm:prSet>
      <dgm:spPr/>
    </dgm:pt>
    <dgm:pt modelId="{83309178-0D14-437B-9287-5E35FA00FB25}" type="pres">
      <dgm:prSet presAssocID="{438AA053-3C56-46E3-B845-1E80E0BB2DE2}" presName="parTx1" presStyleLbl="node1" presStyleIdx="0" presStyleCnt="1" custScaleX="134864" custLinFactNeighborX="-1097" custLinFactNeighborY="-54804"/>
      <dgm:spPr/>
      <dgm:t>
        <a:bodyPr/>
        <a:lstStyle/>
        <a:p>
          <a:endParaRPr lang="es-ES"/>
        </a:p>
      </dgm:t>
    </dgm:pt>
    <dgm:pt modelId="{3E194FDD-64E4-4DDE-ACB5-E8F0223D5977}" type="pres">
      <dgm:prSet presAssocID="{51A6C355-C473-4FBF-8BE8-EC24D58C8FD9}" presName="picture1" presStyleCnt="0"/>
      <dgm:spPr/>
    </dgm:pt>
    <dgm:pt modelId="{5B58521C-4C52-4F87-8916-6161A3AF073C}" type="pres">
      <dgm:prSet presAssocID="{51A6C355-C473-4FBF-8BE8-EC24D58C8FD9}" presName="imageRepeatNode" presStyleLbl="fgImgPlace1" presStyleIdx="0" presStyleCnt="1" custLinFactNeighborX="-80018" custLinFactNeighborY="6687"/>
      <dgm:spPr/>
      <dgm:t>
        <a:bodyPr/>
        <a:lstStyle/>
        <a:p>
          <a:endParaRPr lang="es-ES"/>
        </a:p>
      </dgm:t>
    </dgm:pt>
  </dgm:ptLst>
  <dgm:cxnLst>
    <dgm:cxn modelId="{6E87E426-8297-4D2A-AE29-BB99E5333031}" srcId="{AF46981C-8BCF-4291-B8A2-7629D86DF02D}" destId="{438AA053-3C56-46E3-B845-1E80E0BB2DE2}" srcOrd="0" destOrd="0" parTransId="{3204E257-30A9-46A1-9B4F-EB8B83F25960}" sibTransId="{51A6C355-C473-4FBF-8BE8-EC24D58C8FD9}"/>
    <dgm:cxn modelId="{E2ECD1DF-BC64-431D-8A88-92CE06EC64E5}" type="presOf" srcId="{AF46981C-8BCF-4291-B8A2-7629D86DF02D}" destId="{163D3551-9311-4F38-B037-DEB45D4F13D7}" srcOrd="0" destOrd="0" presId="urn:microsoft.com/office/officeart/2008/layout/AscendingPictureAccentProcess"/>
    <dgm:cxn modelId="{CCF7FA37-DCA2-4E5E-BCEB-C674B86CBA40}" type="presOf" srcId="{51A6C355-C473-4FBF-8BE8-EC24D58C8FD9}" destId="{5B58521C-4C52-4F87-8916-6161A3AF073C}" srcOrd="0" destOrd="0" presId="urn:microsoft.com/office/officeart/2008/layout/AscendingPictureAccentProcess"/>
    <dgm:cxn modelId="{415D8AC4-0529-41BD-BFCE-CE59E51E2DEB}" type="presOf" srcId="{438AA053-3C56-46E3-B845-1E80E0BB2DE2}" destId="{83309178-0D14-437B-9287-5E35FA00FB25}" srcOrd="0" destOrd="0" presId="urn:microsoft.com/office/officeart/2008/layout/AscendingPictureAccentProcess"/>
    <dgm:cxn modelId="{E3371717-3024-4527-8E1A-F73D525FDA8A}" type="presParOf" srcId="{163D3551-9311-4F38-B037-DEB45D4F13D7}" destId="{83309178-0D14-437B-9287-5E35FA00FB25}" srcOrd="0" destOrd="0" presId="urn:microsoft.com/office/officeart/2008/layout/AscendingPictureAccentProcess"/>
    <dgm:cxn modelId="{F1A058AB-76B7-4C60-BE84-C3C1EB873F23}" type="presParOf" srcId="{163D3551-9311-4F38-B037-DEB45D4F13D7}" destId="{3E194FDD-64E4-4DDE-ACB5-E8F0223D5977}" srcOrd="1" destOrd="0" presId="urn:microsoft.com/office/officeart/2008/layout/AscendingPictureAccentProcess"/>
    <dgm:cxn modelId="{5DE34DB5-3B66-4C50-ACE7-83BE41C7E2AD}" type="presParOf" srcId="{3E194FDD-64E4-4DDE-ACB5-E8F0223D5977}" destId="{5B58521C-4C52-4F87-8916-6161A3AF073C}" srcOrd="0" destOrd="0" presId="urn:microsoft.com/office/officeart/2008/layout/AscendingPictureAccent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F46981C-8BCF-4291-B8A2-7629D86DF02D}" type="doc">
      <dgm:prSet loTypeId="urn:microsoft.com/office/officeart/2008/layout/AscendingPictureAccentProcess" loCatId="process" qsTypeId="urn:microsoft.com/office/officeart/2005/8/quickstyle/3d3" qsCatId="3D" csTypeId="urn:microsoft.com/office/officeart/2005/8/colors/accent4_2" csCatId="accent4" phldr="1"/>
      <dgm:spPr/>
    </dgm:pt>
    <dgm:pt modelId="{438AA053-3C56-46E3-B845-1E80E0BB2DE2}">
      <dgm:prSet phldrT="[Texto]" custT="1"/>
      <dgm:spPr/>
      <dgm:t>
        <a:bodyPr/>
        <a:lstStyle/>
        <a:p>
          <a:r>
            <a:rPr lang="es-ES" sz="2400" dirty="0" smtClean="0"/>
            <a:t>ACABADOS</a:t>
          </a:r>
          <a:endParaRPr lang="es-ES" sz="2400" dirty="0"/>
        </a:p>
      </dgm:t>
    </dgm:pt>
    <dgm:pt modelId="{3204E257-30A9-46A1-9B4F-EB8B83F25960}" type="parTrans" cxnId="{6E87E426-8297-4D2A-AE29-BB99E5333031}">
      <dgm:prSet/>
      <dgm:spPr/>
      <dgm:t>
        <a:bodyPr/>
        <a:lstStyle/>
        <a:p>
          <a:endParaRPr lang="es-ES" sz="2000"/>
        </a:p>
      </dgm:t>
    </dgm:pt>
    <dgm:pt modelId="{51A6C355-C473-4FBF-8BE8-EC24D58C8FD9}" type="sibTrans" cxnId="{6E87E426-8297-4D2A-AE29-BB99E5333031}">
      <dgm:prSet/>
      <dgm:spPr>
        <a:blipFill rotWithShape="1">
          <a:blip xmlns:r="http://schemas.openxmlformats.org/officeDocument/2006/relationships" r:embed="rId1"/>
          <a:stretch>
            <a:fillRect/>
          </a:stretch>
        </a:blipFill>
      </dgm:spPr>
      <dgm:t>
        <a:bodyPr/>
        <a:lstStyle/>
        <a:p>
          <a:endParaRPr lang="es-ES" sz="2000"/>
        </a:p>
      </dgm:t>
      <dgm:extLst>
        <a:ext uri="{E40237B7-FDA0-4F09-8148-C483321AD2D9}">
          <dgm14:cNvPr xmlns:dgm14="http://schemas.microsoft.com/office/drawing/2010/diagram" id="0" name="" descr="http://cdn1.clasificados.com/co/pictures/photos/000/255/241/original_HILOS_DE_FI_1364.jpg"/>
        </a:ext>
      </dgm:extLst>
    </dgm:pt>
    <dgm:pt modelId="{163D3551-9311-4F38-B037-DEB45D4F13D7}" type="pres">
      <dgm:prSet presAssocID="{AF46981C-8BCF-4291-B8A2-7629D86DF02D}" presName="Name0" presStyleCnt="0">
        <dgm:presLayoutVars>
          <dgm:chMax val="7"/>
          <dgm:chPref val="7"/>
          <dgm:dir/>
        </dgm:presLayoutVars>
      </dgm:prSet>
      <dgm:spPr/>
    </dgm:pt>
    <dgm:pt modelId="{83309178-0D14-437B-9287-5E35FA00FB25}" type="pres">
      <dgm:prSet presAssocID="{438AA053-3C56-46E3-B845-1E80E0BB2DE2}" presName="parTx1" presStyleLbl="node1" presStyleIdx="0" presStyleCnt="1" custScaleX="134864" custLinFactNeighborX="-1097" custLinFactNeighborY="-54804"/>
      <dgm:spPr/>
      <dgm:t>
        <a:bodyPr/>
        <a:lstStyle/>
        <a:p>
          <a:endParaRPr lang="es-ES"/>
        </a:p>
      </dgm:t>
    </dgm:pt>
    <dgm:pt modelId="{3E194FDD-64E4-4DDE-ACB5-E8F0223D5977}" type="pres">
      <dgm:prSet presAssocID="{51A6C355-C473-4FBF-8BE8-EC24D58C8FD9}" presName="picture1" presStyleCnt="0"/>
      <dgm:spPr/>
    </dgm:pt>
    <dgm:pt modelId="{5B58521C-4C52-4F87-8916-6161A3AF073C}" type="pres">
      <dgm:prSet presAssocID="{51A6C355-C473-4FBF-8BE8-EC24D58C8FD9}" presName="imageRepeatNode" presStyleLbl="fgImgPlace1" presStyleIdx="0" presStyleCnt="1" custLinFactNeighborX="-80018" custLinFactNeighborY="6687"/>
      <dgm:spPr/>
      <dgm:t>
        <a:bodyPr/>
        <a:lstStyle/>
        <a:p>
          <a:endParaRPr lang="es-ES"/>
        </a:p>
      </dgm:t>
    </dgm:pt>
  </dgm:ptLst>
  <dgm:cxnLst>
    <dgm:cxn modelId="{6E87E426-8297-4D2A-AE29-BB99E5333031}" srcId="{AF46981C-8BCF-4291-B8A2-7629D86DF02D}" destId="{438AA053-3C56-46E3-B845-1E80E0BB2DE2}" srcOrd="0" destOrd="0" parTransId="{3204E257-30A9-46A1-9B4F-EB8B83F25960}" sibTransId="{51A6C355-C473-4FBF-8BE8-EC24D58C8FD9}"/>
    <dgm:cxn modelId="{B07B5DA0-BC93-48C0-9A5C-651B28AAC75E}" type="presOf" srcId="{438AA053-3C56-46E3-B845-1E80E0BB2DE2}" destId="{83309178-0D14-437B-9287-5E35FA00FB25}" srcOrd="0" destOrd="0" presId="urn:microsoft.com/office/officeart/2008/layout/AscendingPictureAccentProcess"/>
    <dgm:cxn modelId="{6AE1CBA7-D947-4FE2-B5F8-D42D73C86779}" type="presOf" srcId="{51A6C355-C473-4FBF-8BE8-EC24D58C8FD9}" destId="{5B58521C-4C52-4F87-8916-6161A3AF073C}" srcOrd="0" destOrd="0" presId="urn:microsoft.com/office/officeart/2008/layout/AscendingPictureAccentProcess"/>
    <dgm:cxn modelId="{DBFDD0C5-D6A5-4133-8390-961A4F757F73}" type="presOf" srcId="{AF46981C-8BCF-4291-B8A2-7629D86DF02D}" destId="{163D3551-9311-4F38-B037-DEB45D4F13D7}" srcOrd="0" destOrd="0" presId="urn:microsoft.com/office/officeart/2008/layout/AscendingPictureAccentProcess"/>
    <dgm:cxn modelId="{CCA43E62-68EA-46C0-9C6D-488F1FA1B73C}" type="presParOf" srcId="{163D3551-9311-4F38-B037-DEB45D4F13D7}" destId="{83309178-0D14-437B-9287-5E35FA00FB25}" srcOrd="0" destOrd="0" presId="urn:microsoft.com/office/officeart/2008/layout/AscendingPictureAccentProcess"/>
    <dgm:cxn modelId="{711A10CA-BA38-4C36-9BEF-2FFAF7141DC8}" type="presParOf" srcId="{163D3551-9311-4F38-B037-DEB45D4F13D7}" destId="{3E194FDD-64E4-4DDE-ACB5-E8F0223D5977}" srcOrd="1" destOrd="0" presId="urn:microsoft.com/office/officeart/2008/layout/AscendingPictureAccentProcess"/>
    <dgm:cxn modelId="{85B197A7-DA4E-41BC-BC0F-BD0456DB05D3}" type="presParOf" srcId="{3E194FDD-64E4-4DDE-ACB5-E8F0223D5977}" destId="{5B58521C-4C52-4F87-8916-6161A3AF073C}" srcOrd="0" destOrd="0" presId="urn:microsoft.com/office/officeart/2008/layout/AscendingPictureAccen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F46981C-8BCF-4291-B8A2-7629D86DF02D}" type="doc">
      <dgm:prSet loTypeId="urn:microsoft.com/office/officeart/2008/layout/AscendingPictureAccentProcess" loCatId="process" qsTypeId="urn:microsoft.com/office/officeart/2005/8/quickstyle/simple1" qsCatId="simple" csTypeId="urn:microsoft.com/office/officeart/2005/8/colors/accent1_2" csCatId="accent1" phldr="1"/>
      <dgm:spPr/>
    </dgm:pt>
    <dgm:pt modelId="{438AA053-3C56-46E3-B845-1E80E0BB2DE2}">
      <dgm:prSet phldrT="[Texto]" custT="1"/>
      <dgm:spPr/>
      <dgm:t>
        <a:bodyPr/>
        <a:lstStyle/>
        <a:p>
          <a:pPr algn="ctr"/>
          <a:r>
            <a:rPr lang="es-ES" sz="2400" dirty="0" smtClean="0"/>
            <a:t>PRESENTACION O EMPAQUE</a:t>
          </a:r>
          <a:endParaRPr lang="es-ES" sz="2400" dirty="0"/>
        </a:p>
      </dgm:t>
    </dgm:pt>
    <dgm:pt modelId="{3204E257-30A9-46A1-9B4F-EB8B83F25960}" type="parTrans" cxnId="{6E87E426-8297-4D2A-AE29-BB99E5333031}">
      <dgm:prSet/>
      <dgm:spPr/>
      <dgm:t>
        <a:bodyPr/>
        <a:lstStyle/>
        <a:p>
          <a:endParaRPr lang="es-ES" sz="2000"/>
        </a:p>
      </dgm:t>
    </dgm:pt>
    <dgm:pt modelId="{51A6C355-C473-4FBF-8BE8-EC24D58C8FD9}" type="sibTrans" cxnId="{6E87E426-8297-4D2A-AE29-BB99E5333031}">
      <dgm:prSet/>
      <dgm:spPr>
        <a:blipFill rotWithShape="1">
          <a:blip xmlns:r="http://schemas.openxmlformats.org/officeDocument/2006/relationships" r:embed="rId1"/>
          <a:stretch>
            <a:fillRect/>
          </a:stretch>
        </a:blipFill>
      </dgm:spPr>
      <dgm:t>
        <a:bodyPr/>
        <a:lstStyle/>
        <a:p>
          <a:endParaRPr lang="es-ES" sz="2000"/>
        </a:p>
      </dgm:t>
      <dgm:extLst>
        <a:ext uri="{E40237B7-FDA0-4F09-8148-C483321AD2D9}">
          <dgm14:cNvPr xmlns:dgm14="http://schemas.microsoft.com/office/drawing/2010/diagram" id="0" name="" descr="http://cdn1.clasificados.com/co/pictures/photos/000/255/241/original_HILOS_DE_FI_1364.jpg"/>
        </a:ext>
      </dgm:extLst>
    </dgm:pt>
    <dgm:pt modelId="{163D3551-9311-4F38-B037-DEB45D4F13D7}" type="pres">
      <dgm:prSet presAssocID="{AF46981C-8BCF-4291-B8A2-7629D86DF02D}" presName="Name0" presStyleCnt="0">
        <dgm:presLayoutVars>
          <dgm:chMax val="7"/>
          <dgm:chPref val="7"/>
          <dgm:dir/>
        </dgm:presLayoutVars>
      </dgm:prSet>
      <dgm:spPr/>
    </dgm:pt>
    <dgm:pt modelId="{83309178-0D14-437B-9287-5E35FA00FB25}" type="pres">
      <dgm:prSet presAssocID="{438AA053-3C56-46E3-B845-1E80E0BB2DE2}" presName="parTx1" presStyleLbl="node1" presStyleIdx="0" presStyleCnt="1" custScaleX="138809" custLinFactNeighborX="-1097" custLinFactNeighborY="-54804"/>
      <dgm:spPr/>
      <dgm:t>
        <a:bodyPr/>
        <a:lstStyle/>
        <a:p>
          <a:endParaRPr lang="es-ES"/>
        </a:p>
      </dgm:t>
    </dgm:pt>
    <dgm:pt modelId="{3E194FDD-64E4-4DDE-ACB5-E8F0223D5977}" type="pres">
      <dgm:prSet presAssocID="{51A6C355-C473-4FBF-8BE8-EC24D58C8FD9}" presName="picture1" presStyleCnt="0"/>
      <dgm:spPr/>
    </dgm:pt>
    <dgm:pt modelId="{5B58521C-4C52-4F87-8916-6161A3AF073C}" type="pres">
      <dgm:prSet presAssocID="{51A6C355-C473-4FBF-8BE8-EC24D58C8FD9}" presName="imageRepeatNode" presStyleLbl="fgImgPlace1" presStyleIdx="0" presStyleCnt="1" custLinFactNeighborX="-80018" custLinFactNeighborY="6687"/>
      <dgm:spPr/>
      <dgm:t>
        <a:bodyPr/>
        <a:lstStyle/>
        <a:p>
          <a:endParaRPr lang="es-ES"/>
        </a:p>
      </dgm:t>
    </dgm:pt>
  </dgm:ptLst>
  <dgm:cxnLst>
    <dgm:cxn modelId="{6E87E426-8297-4D2A-AE29-BB99E5333031}" srcId="{AF46981C-8BCF-4291-B8A2-7629D86DF02D}" destId="{438AA053-3C56-46E3-B845-1E80E0BB2DE2}" srcOrd="0" destOrd="0" parTransId="{3204E257-30A9-46A1-9B4F-EB8B83F25960}" sibTransId="{51A6C355-C473-4FBF-8BE8-EC24D58C8FD9}"/>
    <dgm:cxn modelId="{EC9D1C7B-EE08-4AA4-B1AE-00483EC0FB02}" type="presOf" srcId="{438AA053-3C56-46E3-B845-1E80E0BB2DE2}" destId="{83309178-0D14-437B-9287-5E35FA00FB25}" srcOrd="0" destOrd="0" presId="urn:microsoft.com/office/officeart/2008/layout/AscendingPictureAccentProcess"/>
    <dgm:cxn modelId="{AEB5F30D-2F1E-44FB-8A7D-FB87B16B4FBB}" type="presOf" srcId="{51A6C355-C473-4FBF-8BE8-EC24D58C8FD9}" destId="{5B58521C-4C52-4F87-8916-6161A3AF073C}" srcOrd="0" destOrd="0" presId="urn:microsoft.com/office/officeart/2008/layout/AscendingPictureAccentProcess"/>
    <dgm:cxn modelId="{9AE14A56-101A-45C4-9E25-4BAB56FA7A54}" type="presOf" srcId="{AF46981C-8BCF-4291-B8A2-7629D86DF02D}" destId="{163D3551-9311-4F38-B037-DEB45D4F13D7}" srcOrd="0" destOrd="0" presId="urn:microsoft.com/office/officeart/2008/layout/AscendingPictureAccentProcess"/>
    <dgm:cxn modelId="{8B4F3B68-D3F4-4766-AF57-3A56D89D7D0C}" type="presParOf" srcId="{163D3551-9311-4F38-B037-DEB45D4F13D7}" destId="{83309178-0D14-437B-9287-5E35FA00FB25}" srcOrd="0" destOrd="0" presId="urn:microsoft.com/office/officeart/2008/layout/AscendingPictureAccentProcess"/>
    <dgm:cxn modelId="{4F69F21D-7612-4D17-AEBA-96E9BD17992B}" type="presParOf" srcId="{163D3551-9311-4F38-B037-DEB45D4F13D7}" destId="{3E194FDD-64E4-4DDE-ACB5-E8F0223D5977}" srcOrd="1" destOrd="0" presId="urn:microsoft.com/office/officeart/2008/layout/AscendingPictureAccentProcess"/>
    <dgm:cxn modelId="{024A866F-E08D-4DE0-B8F8-A833178C1F49}" type="presParOf" srcId="{3E194FDD-64E4-4DDE-ACB5-E8F0223D5977}" destId="{5B58521C-4C52-4F87-8916-6161A3AF073C}" srcOrd="0" destOrd="0" presId="urn:microsoft.com/office/officeart/2008/layout/AscendingPictureAccent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CE428A0-9DC6-4C64-9624-C21EB001DD69}" type="doc">
      <dgm:prSet loTypeId="urn:microsoft.com/office/officeart/2005/8/layout/hProcess9" loCatId="process" qsTypeId="urn:microsoft.com/office/officeart/2005/8/quickstyle/3d1" qsCatId="3D" csTypeId="urn:microsoft.com/office/officeart/2005/8/colors/colorful4" csCatId="colorful" phldr="1"/>
      <dgm:spPr/>
    </dgm:pt>
    <dgm:pt modelId="{B9C74586-98AA-4F78-A5D2-22778772797E}">
      <dgm:prSet phldrT="[Texto]" custT="1"/>
      <dgm:spPr/>
      <dgm:t>
        <a:bodyPr/>
        <a:lstStyle/>
        <a:p>
          <a:r>
            <a:rPr lang="es-ES" sz="1800" b="1"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BUSCADO ALTERNATIVAS PÚBLICAS Y PRIVADAS</a:t>
          </a:r>
          <a:r>
            <a:rPr lang="es-ES" sz="1400"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 </a:t>
          </a:r>
          <a:endParaRPr lang="es-ES" sz="1400" dirty="0">
            <a:solidFill>
              <a:schemeClr val="bg2">
                <a:lumMod val="10000"/>
              </a:schemeClr>
            </a:solidFill>
          </a:endParaRPr>
        </a:p>
      </dgm:t>
    </dgm:pt>
    <dgm:pt modelId="{3A4719B8-B904-41D2-9C0A-AB22AFCA01C1}" type="parTrans" cxnId="{5C7BF31A-3385-4B67-9C34-C00C9F3EC9AE}">
      <dgm:prSet/>
      <dgm:spPr/>
      <dgm:t>
        <a:bodyPr/>
        <a:lstStyle/>
        <a:p>
          <a:endParaRPr lang="es-ES"/>
        </a:p>
      </dgm:t>
    </dgm:pt>
    <dgm:pt modelId="{4FCB48F2-2429-406C-AD65-B388F2F78A03}" type="sibTrans" cxnId="{5C7BF31A-3385-4B67-9C34-C00C9F3EC9AE}">
      <dgm:prSet/>
      <dgm:spPr/>
      <dgm:t>
        <a:bodyPr/>
        <a:lstStyle/>
        <a:p>
          <a:endParaRPr lang="es-ES"/>
        </a:p>
      </dgm:t>
    </dgm:pt>
    <dgm:pt modelId="{E38B51F8-398D-49EA-BBDD-AF414551B11A}">
      <dgm:prSet phldrT="[Texto]"/>
      <dgm:spPr/>
      <dgm:t>
        <a:bodyPr/>
        <a:lstStyle/>
        <a:p>
          <a:r>
            <a:rPr lang="es-ES" b="1"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INVOLUCRAR A UNIVERSIDADES, INSTITUTOS TÉCNICOS O ENTIDADES A FINES </a:t>
          </a:r>
          <a:endParaRPr lang="es-ES" b="1" dirty="0">
            <a:solidFill>
              <a:schemeClr val="bg2">
                <a:lumMod val="10000"/>
              </a:schemeClr>
            </a:solidFill>
          </a:endParaRPr>
        </a:p>
      </dgm:t>
    </dgm:pt>
    <dgm:pt modelId="{5D607776-10BF-402A-A162-B80034FFC25D}" type="parTrans" cxnId="{2C1CE4ED-6CC7-4D71-B44D-B705D3C7C352}">
      <dgm:prSet/>
      <dgm:spPr/>
      <dgm:t>
        <a:bodyPr/>
        <a:lstStyle/>
        <a:p>
          <a:endParaRPr lang="es-ES"/>
        </a:p>
      </dgm:t>
    </dgm:pt>
    <dgm:pt modelId="{7A03EA97-67AF-46CA-BBAD-360A9448A73B}" type="sibTrans" cxnId="{2C1CE4ED-6CC7-4D71-B44D-B705D3C7C352}">
      <dgm:prSet/>
      <dgm:spPr/>
      <dgm:t>
        <a:bodyPr/>
        <a:lstStyle/>
        <a:p>
          <a:endParaRPr lang="es-ES"/>
        </a:p>
      </dgm:t>
    </dgm:pt>
    <dgm:pt modelId="{9341D13C-8919-467A-BB14-5CA781FD3312}">
      <dgm:prSet phldrT="[Texto]"/>
      <dgm:spPr/>
      <dgm:t>
        <a:bodyPr/>
        <a:lstStyle/>
        <a:p>
          <a:r>
            <a:rPr lang="es-ES" b="1"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INICIATIVA PRIVADA, TÉCNICOS</a:t>
          </a:r>
          <a:endParaRPr lang="es-ES" b="1" dirty="0">
            <a:solidFill>
              <a:schemeClr val="bg2">
                <a:lumMod val="10000"/>
              </a:schemeClr>
            </a:solidFill>
          </a:endParaRPr>
        </a:p>
      </dgm:t>
    </dgm:pt>
    <dgm:pt modelId="{3140DC13-D361-4701-8BC4-CA1B3EE2750A}" type="parTrans" cxnId="{191C5ED2-F895-42CC-AFB0-73C33918C4A8}">
      <dgm:prSet/>
      <dgm:spPr/>
      <dgm:t>
        <a:bodyPr/>
        <a:lstStyle/>
        <a:p>
          <a:endParaRPr lang="es-ES"/>
        </a:p>
      </dgm:t>
    </dgm:pt>
    <dgm:pt modelId="{733E7052-2691-4971-99AD-3B79B0F377D6}" type="sibTrans" cxnId="{191C5ED2-F895-42CC-AFB0-73C33918C4A8}">
      <dgm:prSet/>
      <dgm:spPr/>
      <dgm:t>
        <a:bodyPr/>
        <a:lstStyle/>
        <a:p>
          <a:endParaRPr lang="es-ES"/>
        </a:p>
      </dgm:t>
    </dgm:pt>
    <dgm:pt modelId="{3273EA87-A337-471E-933C-0D1F3653E5D8}" type="pres">
      <dgm:prSet presAssocID="{BCE428A0-9DC6-4C64-9624-C21EB001DD69}" presName="CompostProcess" presStyleCnt="0">
        <dgm:presLayoutVars>
          <dgm:dir/>
          <dgm:resizeHandles val="exact"/>
        </dgm:presLayoutVars>
      </dgm:prSet>
      <dgm:spPr/>
    </dgm:pt>
    <dgm:pt modelId="{5A376F4C-FE17-4D7C-ACBB-9850A78C1DBE}" type="pres">
      <dgm:prSet presAssocID="{BCE428A0-9DC6-4C64-9624-C21EB001DD69}" presName="arrow" presStyleLbl="bgShp" presStyleIdx="0" presStyleCnt="1"/>
      <dgm:spPr/>
    </dgm:pt>
    <dgm:pt modelId="{48F800CD-D5FB-43D5-8CBD-02C5F507990D}" type="pres">
      <dgm:prSet presAssocID="{BCE428A0-9DC6-4C64-9624-C21EB001DD69}" presName="linearProcess" presStyleCnt="0"/>
      <dgm:spPr/>
    </dgm:pt>
    <dgm:pt modelId="{AF6E020B-DC2A-404D-A1A6-91BF03E8F95B}" type="pres">
      <dgm:prSet presAssocID="{B9C74586-98AA-4F78-A5D2-22778772797E}" presName="textNode" presStyleLbl="node1" presStyleIdx="0" presStyleCnt="3" custScaleY="216379" custLinFactNeighborX="-3030" custLinFactNeighborY="-2451">
        <dgm:presLayoutVars>
          <dgm:bulletEnabled val="1"/>
        </dgm:presLayoutVars>
      </dgm:prSet>
      <dgm:spPr/>
      <dgm:t>
        <a:bodyPr/>
        <a:lstStyle/>
        <a:p>
          <a:endParaRPr lang="es-ES"/>
        </a:p>
      </dgm:t>
    </dgm:pt>
    <dgm:pt modelId="{15B7B531-A85B-4479-98F9-4EEF383836A9}" type="pres">
      <dgm:prSet presAssocID="{4FCB48F2-2429-406C-AD65-B388F2F78A03}" presName="sibTrans" presStyleCnt="0"/>
      <dgm:spPr/>
    </dgm:pt>
    <dgm:pt modelId="{5C320182-1E32-47B2-BE4F-FB621703E670}" type="pres">
      <dgm:prSet presAssocID="{E38B51F8-398D-49EA-BBDD-AF414551B11A}" presName="textNode" presStyleLbl="node1" presStyleIdx="1" presStyleCnt="3" custScaleY="220436">
        <dgm:presLayoutVars>
          <dgm:bulletEnabled val="1"/>
        </dgm:presLayoutVars>
      </dgm:prSet>
      <dgm:spPr/>
      <dgm:t>
        <a:bodyPr/>
        <a:lstStyle/>
        <a:p>
          <a:endParaRPr lang="es-ES"/>
        </a:p>
      </dgm:t>
    </dgm:pt>
    <dgm:pt modelId="{B8353731-972D-4AEC-A019-414CE8A89CFC}" type="pres">
      <dgm:prSet presAssocID="{7A03EA97-67AF-46CA-BBAD-360A9448A73B}" presName="sibTrans" presStyleCnt="0"/>
      <dgm:spPr/>
    </dgm:pt>
    <dgm:pt modelId="{EE55D1D1-B8CE-460D-AC5A-D4AC4B8EB185}" type="pres">
      <dgm:prSet presAssocID="{9341D13C-8919-467A-BB14-5CA781FD3312}" presName="textNode" presStyleLbl="node1" presStyleIdx="2" presStyleCnt="3" custScaleY="196092">
        <dgm:presLayoutVars>
          <dgm:bulletEnabled val="1"/>
        </dgm:presLayoutVars>
      </dgm:prSet>
      <dgm:spPr/>
      <dgm:t>
        <a:bodyPr/>
        <a:lstStyle/>
        <a:p>
          <a:endParaRPr lang="es-ES"/>
        </a:p>
      </dgm:t>
    </dgm:pt>
  </dgm:ptLst>
  <dgm:cxnLst>
    <dgm:cxn modelId="{F2E1CEDE-DE23-43CF-8C56-BD4BA6BEEA25}" type="presOf" srcId="{E38B51F8-398D-49EA-BBDD-AF414551B11A}" destId="{5C320182-1E32-47B2-BE4F-FB621703E670}" srcOrd="0" destOrd="0" presId="urn:microsoft.com/office/officeart/2005/8/layout/hProcess9"/>
    <dgm:cxn modelId="{2C1CE4ED-6CC7-4D71-B44D-B705D3C7C352}" srcId="{BCE428A0-9DC6-4C64-9624-C21EB001DD69}" destId="{E38B51F8-398D-49EA-BBDD-AF414551B11A}" srcOrd="1" destOrd="0" parTransId="{5D607776-10BF-402A-A162-B80034FFC25D}" sibTransId="{7A03EA97-67AF-46CA-BBAD-360A9448A73B}"/>
    <dgm:cxn modelId="{191C5ED2-F895-42CC-AFB0-73C33918C4A8}" srcId="{BCE428A0-9DC6-4C64-9624-C21EB001DD69}" destId="{9341D13C-8919-467A-BB14-5CA781FD3312}" srcOrd="2" destOrd="0" parTransId="{3140DC13-D361-4701-8BC4-CA1B3EE2750A}" sibTransId="{733E7052-2691-4971-99AD-3B79B0F377D6}"/>
    <dgm:cxn modelId="{65EBE30A-2853-42C3-970E-242713F1A37B}" type="presOf" srcId="{BCE428A0-9DC6-4C64-9624-C21EB001DD69}" destId="{3273EA87-A337-471E-933C-0D1F3653E5D8}" srcOrd="0" destOrd="0" presId="urn:microsoft.com/office/officeart/2005/8/layout/hProcess9"/>
    <dgm:cxn modelId="{5C7BF31A-3385-4B67-9C34-C00C9F3EC9AE}" srcId="{BCE428A0-9DC6-4C64-9624-C21EB001DD69}" destId="{B9C74586-98AA-4F78-A5D2-22778772797E}" srcOrd="0" destOrd="0" parTransId="{3A4719B8-B904-41D2-9C0A-AB22AFCA01C1}" sibTransId="{4FCB48F2-2429-406C-AD65-B388F2F78A03}"/>
    <dgm:cxn modelId="{B8EAF784-6BA0-4126-87F7-3B695E83CC36}" type="presOf" srcId="{B9C74586-98AA-4F78-A5D2-22778772797E}" destId="{AF6E020B-DC2A-404D-A1A6-91BF03E8F95B}" srcOrd="0" destOrd="0" presId="urn:microsoft.com/office/officeart/2005/8/layout/hProcess9"/>
    <dgm:cxn modelId="{72A62B60-AC08-4D7D-8012-2C2A3DDA5F61}" type="presOf" srcId="{9341D13C-8919-467A-BB14-5CA781FD3312}" destId="{EE55D1D1-B8CE-460D-AC5A-D4AC4B8EB185}" srcOrd="0" destOrd="0" presId="urn:microsoft.com/office/officeart/2005/8/layout/hProcess9"/>
    <dgm:cxn modelId="{FEAB7F3C-2F05-4059-870C-7B72572D5887}" type="presParOf" srcId="{3273EA87-A337-471E-933C-0D1F3653E5D8}" destId="{5A376F4C-FE17-4D7C-ACBB-9850A78C1DBE}" srcOrd="0" destOrd="0" presId="urn:microsoft.com/office/officeart/2005/8/layout/hProcess9"/>
    <dgm:cxn modelId="{CC2E31C4-6C12-44DA-90E0-05D77A4DB966}" type="presParOf" srcId="{3273EA87-A337-471E-933C-0D1F3653E5D8}" destId="{48F800CD-D5FB-43D5-8CBD-02C5F507990D}" srcOrd="1" destOrd="0" presId="urn:microsoft.com/office/officeart/2005/8/layout/hProcess9"/>
    <dgm:cxn modelId="{A018B3BA-B070-4CD4-BB87-9925A108F723}" type="presParOf" srcId="{48F800CD-D5FB-43D5-8CBD-02C5F507990D}" destId="{AF6E020B-DC2A-404D-A1A6-91BF03E8F95B}" srcOrd="0" destOrd="0" presId="urn:microsoft.com/office/officeart/2005/8/layout/hProcess9"/>
    <dgm:cxn modelId="{999CCC58-8E46-4426-BA33-DE8297D40412}" type="presParOf" srcId="{48F800CD-D5FB-43D5-8CBD-02C5F507990D}" destId="{15B7B531-A85B-4479-98F9-4EEF383836A9}" srcOrd="1" destOrd="0" presId="urn:microsoft.com/office/officeart/2005/8/layout/hProcess9"/>
    <dgm:cxn modelId="{A3708655-7B65-485D-9DCA-F817057C05A1}" type="presParOf" srcId="{48F800CD-D5FB-43D5-8CBD-02C5F507990D}" destId="{5C320182-1E32-47B2-BE4F-FB621703E670}" srcOrd="2" destOrd="0" presId="urn:microsoft.com/office/officeart/2005/8/layout/hProcess9"/>
    <dgm:cxn modelId="{4E32F513-0E29-4B35-8625-7F6891472977}" type="presParOf" srcId="{48F800CD-D5FB-43D5-8CBD-02C5F507990D}" destId="{B8353731-972D-4AEC-A019-414CE8A89CFC}" srcOrd="3" destOrd="0" presId="urn:microsoft.com/office/officeart/2005/8/layout/hProcess9"/>
    <dgm:cxn modelId="{E7BAC8DB-6B84-4C51-BCE6-3C05F1547C0E}" type="presParOf" srcId="{48F800CD-D5FB-43D5-8CBD-02C5F507990D}" destId="{EE55D1D1-B8CE-460D-AC5A-D4AC4B8EB185}"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323C7DB-CFE0-47AC-B3EC-B48A38B5DC99}" type="doc">
      <dgm:prSet loTypeId="urn:microsoft.com/office/officeart/2005/8/layout/radial5" loCatId="relationship" qsTypeId="urn:microsoft.com/office/officeart/2005/8/quickstyle/3d2" qsCatId="3D" csTypeId="urn:microsoft.com/office/officeart/2005/8/colors/colorful1" csCatId="colorful" phldr="1"/>
      <dgm:spPr/>
      <dgm:t>
        <a:bodyPr/>
        <a:lstStyle/>
        <a:p>
          <a:endParaRPr lang="es-ES"/>
        </a:p>
      </dgm:t>
    </dgm:pt>
    <dgm:pt modelId="{65D88F14-8445-4159-B73D-CF9B2B525105}">
      <dgm:prSet phldrT="[Texto]" custT="1"/>
      <dgm:spPr/>
      <dgm:t>
        <a:bodyPr/>
        <a:lstStyle/>
        <a:p>
          <a:r>
            <a:rPr lang="es-ES" sz="1600" b="1" dirty="0" smtClean="0"/>
            <a:t>LAS POLÍTICAS GUBERNAMENTALES</a:t>
          </a:r>
          <a:endParaRPr lang="es-ES" sz="1600" dirty="0"/>
        </a:p>
      </dgm:t>
    </dgm:pt>
    <dgm:pt modelId="{E8A776CD-E739-413A-AC10-59D7D8EAD02D}" type="parTrans" cxnId="{FBFCD348-A87E-4A90-A888-9C56CED17599}">
      <dgm:prSet/>
      <dgm:spPr/>
      <dgm:t>
        <a:bodyPr/>
        <a:lstStyle/>
        <a:p>
          <a:endParaRPr lang="es-ES" sz="1600" dirty="0"/>
        </a:p>
      </dgm:t>
    </dgm:pt>
    <dgm:pt modelId="{2891A5F7-5714-4D2E-B1F9-007E88ABC74A}" type="sibTrans" cxnId="{FBFCD348-A87E-4A90-A888-9C56CED17599}">
      <dgm:prSet/>
      <dgm:spPr/>
      <dgm:t>
        <a:bodyPr/>
        <a:lstStyle/>
        <a:p>
          <a:endParaRPr lang="es-ES" sz="1600" dirty="0"/>
        </a:p>
      </dgm:t>
    </dgm:pt>
    <dgm:pt modelId="{F5FB3C9A-FD81-4540-B562-83F04FE09DC1}">
      <dgm:prSet phldrT="[Texto]" custT="1"/>
      <dgm:spPr/>
      <dgm:t>
        <a:bodyPr/>
        <a:lstStyle/>
        <a:p>
          <a:pPr>
            <a:lnSpc>
              <a:spcPct val="100000"/>
            </a:lnSpc>
          </a:pPr>
          <a:r>
            <a:rPr lang="es-ES" sz="1600" b="1"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IMPUESTOS</a:t>
          </a:r>
        </a:p>
        <a:p>
          <a:pPr>
            <a:lnSpc>
              <a:spcPct val="100000"/>
            </a:lnSpc>
          </a:pPr>
          <a:r>
            <a:rPr lang="es-ES" sz="1600" dirty="0" smtClean="0">
              <a:effectLst/>
              <a:latin typeface="Arial" panose="020B0604020202020204" pitchFamily="34" charset="0"/>
              <a:ea typeface="Calibri" panose="020F0502020204030204" pitchFamily="34" charset="0"/>
              <a:cs typeface="Arial" panose="020B0604020202020204" pitchFamily="34" charset="0"/>
            </a:rPr>
            <a:t>5% SALIDA DE DIVISAS.</a:t>
          </a:r>
        </a:p>
        <a:p>
          <a:pPr>
            <a:lnSpc>
              <a:spcPct val="100000"/>
            </a:lnSpc>
          </a:pPr>
          <a:r>
            <a:rPr lang="es-ES" sz="1600" dirty="0" smtClean="0">
              <a:effectLst/>
              <a:latin typeface="Arial" panose="020B0604020202020204" pitchFamily="34" charset="0"/>
              <a:ea typeface="Calibri" panose="020F0502020204030204" pitchFamily="34" charset="0"/>
              <a:cs typeface="Arial" panose="020B0604020202020204" pitchFamily="34" charset="0"/>
            </a:rPr>
            <a:t>IVA</a:t>
          </a:r>
        </a:p>
        <a:p>
          <a:pPr>
            <a:lnSpc>
              <a:spcPct val="100000"/>
            </a:lnSpc>
          </a:pPr>
          <a:r>
            <a:rPr lang="es-ES" sz="1600" dirty="0" smtClean="0">
              <a:effectLst/>
              <a:latin typeface="Arial" panose="020B0604020202020204" pitchFamily="34" charset="0"/>
              <a:ea typeface="Calibri" panose="020F0502020204030204" pitchFamily="34" charset="0"/>
              <a:cs typeface="Arial" panose="020B0604020202020204" pitchFamily="34" charset="0"/>
            </a:rPr>
            <a:t>ICE</a:t>
          </a:r>
          <a:endParaRPr lang="es-ES" sz="1600" dirty="0"/>
        </a:p>
      </dgm:t>
    </dgm:pt>
    <dgm:pt modelId="{56934A72-9226-449F-BEF6-ABF40F3171C9}" type="parTrans" cxnId="{12758F82-A5C8-4AA4-992B-971B6AEFE640}">
      <dgm:prSet custT="1"/>
      <dgm:spPr/>
      <dgm:t>
        <a:bodyPr/>
        <a:lstStyle/>
        <a:p>
          <a:endParaRPr lang="es-ES" sz="1600" dirty="0"/>
        </a:p>
      </dgm:t>
    </dgm:pt>
    <dgm:pt modelId="{011E4A5C-768D-4906-9070-04A0E57A93F5}" type="sibTrans" cxnId="{12758F82-A5C8-4AA4-992B-971B6AEFE640}">
      <dgm:prSet/>
      <dgm:spPr/>
      <dgm:t>
        <a:bodyPr/>
        <a:lstStyle/>
        <a:p>
          <a:endParaRPr lang="es-ES" sz="1600" dirty="0"/>
        </a:p>
      </dgm:t>
    </dgm:pt>
    <dgm:pt modelId="{62827FAD-7975-416D-89CB-9F9DD9242AD7}">
      <dgm:prSet phldrT="[Texto]" custT="1"/>
      <dgm:spPr/>
      <dgm:t>
        <a:bodyPr/>
        <a:lstStyle/>
        <a:p>
          <a:r>
            <a:rPr lang="es-ES" sz="1500" b="1"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SALVAGUARDIAS</a:t>
          </a:r>
        </a:p>
        <a:p>
          <a:r>
            <a:rPr lang="es-ES" sz="1500" dirty="0" smtClean="0">
              <a:effectLst/>
              <a:latin typeface="Arial" panose="020B0604020202020204" pitchFamily="34" charset="0"/>
              <a:ea typeface="Calibri" panose="020F0502020204030204" pitchFamily="34" charset="0"/>
              <a:cs typeface="Arial" panose="020B0604020202020204" pitchFamily="34" charset="0"/>
            </a:rPr>
            <a:t>5% AL 45% EN PRODUCTOS TEXTILES</a:t>
          </a:r>
          <a:endParaRPr lang="es-ES" sz="1500" dirty="0"/>
        </a:p>
      </dgm:t>
    </dgm:pt>
    <dgm:pt modelId="{CD758163-5CA9-4B70-B550-786CF41CEB29}" type="parTrans" cxnId="{50DE6A10-A9C0-4B2C-9DF0-3BAB1F41ADE9}">
      <dgm:prSet custT="1"/>
      <dgm:spPr/>
      <dgm:t>
        <a:bodyPr/>
        <a:lstStyle/>
        <a:p>
          <a:endParaRPr lang="es-ES" sz="1600" dirty="0"/>
        </a:p>
      </dgm:t>
    </dgm:pt>
    <dgm:pt modelId="{6E485D56-701E-48E3-AAFC-CF5A81FAB743}" type="sibTrans" cxnId="{50DE6A10-A9C0-4B2C-9DF0-3BAB1F41ADE9}">
      <dgm:prSet/>
      <dgm:spPr/>
      <dgm:t>
        <a:bodyPr/>
        <a:lstStyle/>
        <a:p>
          <a:endParaRPr lang="es-ES" sz="1600" dirty="0"/>
        </a:p>
      </dgm:t>
    </dgm:pt>
    <dgm:pt modelId="{3E75196E-01D8-4063-AEE6-14EBB35931F7}">
      <dgm:prSet phldrT="[Texto]" custT="1"/>
      <dgm:spPr/>
      <dgm:t>
        <a:bodyPr/>
        <a:lstStyle/>
        <a:p>
          <a:r>
            <a:rPr lang="es-ES" sz="1600" dirty="0" smtClean="0">
              <a:effectLst/>
              <a:latin typeface="Arial" panose="020B0604020202020204" pitchFamily="34" charset="0"/>
              <a:ea typeface="Calibri" panose="020F0502020204030204" pitchFamily="34" charset="0"/>
              <a:cs typeface="Arial" panose="020B0604020202020204" pitchFamily="34" charset="0"/>
            </a:rPr>
            <a:t>RESTRICCIÓN DE EXPORTACIONES</a:t>
          </a:r>
          <a:endParaRPr lang="es-ES" sz="1600" dirty="0"/>
        </a:p>
      </dgm:t>
    </dgm:pt>
    <dgm:pt modelId="{D7CD1292-32B9-4190-B327-211EF9D7F7DC}" type="parTrans" cxnId="{AE4D6CBD-87C3-4CAC-8411-BE0A487D37A4}">
      <dgm:prSet custT="1"/>
      <dgm:spPr/>
      <dgm:t>
        <a:bodyPr/>
        <a:lstStyle/>
        <a:p>
          <a:endParaRPr lang="es-ES" sz="1600" dirty="0"/>
        </a:p>
      </dgm:t>
    </dgm:pt>
    <dgm:pt modelId="{9E6026F6-E759-4F0E-8F00-6050508FD991}" type="sibTrans" cxnId="{AE4D6CBD-87C3-4CAC-8411-BE0A487D37A4}">
      <dgm:prSet/>
      <dgm:spPr/>
      <dgm:t>
        <a:bodyPr/>
        <a:lstStyle/>
        <a:p>
          <a:endParaRPr lang="es-ES" sz="1600" dirty="0"/>
        </a:p>
      </dgm:t>
    </dgm:pt>
    <dgm:pt modelId="{D7E1EB15-E4D4-407D-A3DD-E89569E33191}">
      <dgm:prSet phldrT="[Texto]" custT="1"/>
      <dgm:spPr/>
      <dgm:t>
        <a:bodyPr/>
        <a:lstStyle/>
        <a:p>
          <a:r>
            <a:rPr lang="es-ES" sz="1600" dirty="0" smtClean="0">
              <a:effectLst/>
              <a:latin typeface="Arial" panose="020B0604020202020204" pitchFamily="34" charset="0"/>
              <a:ea typeface="Calibri" panose="020F0502020204030204" pitchFamily="34" charset="0"/>
              <a:cs typeface="Arial" panose="020B0604020202020204" pitchFamily="34" charset="0"/>
            </a:rPr>
            <a:t>NO EXISTEN POLÍTICAS DE INCENTIVO ARTESANAL</a:t>
          </a:r>
          <a:endParaRPr lang="es-ES" sz="1600" dirty="0"/>
        </a:p>
      </dgm:t>
    </dgm:pt>
    <dgm:pt modelId="{5EEDED96-1E49-4D3A-A6FA-3608C9C81784}" type="parTrans" cxnId="{90D9BC71-B348-4CD6-BDD3-E21997E02E65}">
      <dgm:prSet custT="1"/>
      <dgm:spPr/>
      <dgm:t>
        <a:bodyPr/>
        <a:lstStyle/>
        <a:p>
          <a:endParaRPr lang="es-ES" sz="1600" dirty="0"/>
        </a:p>
      </dgm:t>
    </dgm:pt>
    <dgm:pt modelId="{FBB80951-2980-4B73-AD45-0C9BBE175648}" type="sibTrans" cxnId="{90D9BC71-B348-4CD6-BDD3-E21997E02E65}">
      <dgm:prSet/>
      <dgm:spPr/>
      <dgm:t>
        <a:bodyPr/>
        <a:lstStyle/>
        <a:p>
          <a:endParaRPr lang="es-ES" sz="1600" dirty="0"/>
        </a:p>
      </dgm:t>
    </dgm:pt>
    <dgm:pt modelId="{68114B46-277F-4F14-9245-BA4C4900F52D}">
      <dgm:prSet custT="1"/>
      <dgm:spPr/>
      <dgm:t>
        <a:bodyPr/>
        <a:lstStyle/>
        <a:p>
          <a:r>
            <a:rPr lang="es-ES" sz="1400" b="1"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OBLIGACIONES</a:t>
          </a:r>
          <a:r>
            <a:rPr lang="es-ES" sz="1400"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 </a:t>
          </a:r>
          <a:r>
            <a:rPr lang="es-ES" sz="1400" b="1"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LABORALES</a:t>
          </a:r>
          <a:r>
            <a:rPr lang="es-ES" sz="1400" dirty="0" smtClean="0">
              <a:effectLst/>
              <a:latin typeface="Arial" panose="020B0604020202020204" pitchFamily="34" charset="0"/>
              <a:ea typeface="Calibri" panose="020F0502020204030204" pitchFamily="34" charset="0"/>
              <a:cs typeface="Arial" panose="020B0604020202020204" pitchFamily="34" charset="0"/>
            </a:rPr>
            <a:t>.- APORTES AL IESS</a:t>
          </a:r>
        </a:p>
        <a:p>
          <a:r>
            <a:rPr lang="es-ES" sz="1400" dirty="0" smtClean="0">
              <a:effectLst/>
              <a:latin typeface="Arial" panose="020B0604020202020204" pitchFamily="34" charset="0"/>
              <a:ea typeface="Calibri" panose="020F0502020204030204" pitchFamily="34" charset="0"/>
              <a:cs typeface="Arial" panose="020B0604020202020204" pitchFamily="34" charset="0"/>
            </a:rPr>
            <a:t>SUELDOS BÁSICOS UNIFICADOS</a:t>
          </a:r>
          <a:endParaRPr lang="es-ES" sz="1400" dirty="0"/>
        </a:p>
      </dgm:t>
    </dgm:pt>
    <dgm:pt modelId="{65C814C0-40E3-4957-9F26-4A5235D1D727}" type="parTrans" cxnId="{6AA52656-D158-4548-91CD-FC70F143D7A6}">
      <dgm:prSet custT="1"/>
      <dgm:spPr/>
      <dgm:t>
        <a:bodyPr/>
        <a:lstStyle/>
        <a:p>
          <a:endParaRPr lang="es-ES" sz="1600" dirty="0"/>
        </a:p>
      </dgm:t>
    </dgm:pt>
    <dgm:pt modelId="{454B1BAD-34BA-4A7F-A8DD-195A2CBC62B1}" type="sibTrans" cxnId="{6AA52656-D158-4548-91CD-FC70F143D7A6}">
      <dgm:prSet/>
      <dgm:spPr/>
      <dgm:t>
        <a:bodyPr/>
        <a:lstStyle/>
        <a:p>
          <a:endParaRPr lang="es-ES" sz="1600" dirty="0"/>
        </a:p>
      </dgm:t>
    </dgm:pt>
    <dgm:pt modelId="{469858CB-2F61-447D-ACB4-2A4E6F977C49}" type="pres">
      <dgm:prSet presAssocID="{A323C7DB-CFE0-47AC-B3EC-B48A38B5DC99}" presName="Name0" presStyleCnt="0">
        <dgm:presLayoutVars>
          <dgm:chMax val="1"/>
          <dgm:dir/>
          <dgm:animLvl val="ctr"/>
          <dgm:resizeHandles val="exact"/>
        </dgm:presLayoutVars>
      </dgm:prSet>
      <dgm:spPr/>
      <dgm:t>
        <a:bodyPr/>
        <a:lstStyle/>
        <a:p>
          <a:endParaRPr lang="es-ES"/>
        </a:p>
      </dgm:t>
    </dgm:pt>
    <dgm:pt modelId="{05E7BF05-F872-4001-94BB-8ABBFAB74172}" type="pres">
      <dgm:prSet presAssocID="{65D88F14-8445-4159-B73D-CF9B2B525105}" presName="centerShape" presStyleLbl="node0" presStyleIdx="0" presStyleCnt="1" custScaleX="182153" custScaleY="137621"/>
      <dgm:spPr/>
      <dgm:t>
        <a:bodyPr/>
        <a:lstStyle/>
        <a:p>
          <a:endParaRPr lang="es-ES"/>
        </a:p>
      </dgm:t>
    </dgm:pt>
    <dgm:pt modelId="{79789D59-A46E-461D-BCDB-E4D7FD662E07}" type="pres">
      <dgm:prSet presAssocID="{56934A72-9226-449F-BEF6-ABF40F3171C9}" presName="parTrans" presStyleLbl="sibTrans2D1" presStyleIdx="0" presStyleCnt="5"/>
      <dgm:spPr/>
      <dgm:t>
        <a:bodyPr/>
        <a:lstStyle/>
        <a:p>
          <a:endParaRPr lang="es-ES"/>
        </a:p>
      </dgm:t>
    </dgm:pt>
    <dgm:pt modelId="{D4D2606F-8B99-4CA8-8EB2-F7AC8A36DEA5}" type="pres">
      <dgm:prSet presAssocID="{56934A72-9226-449F-BEF6-ABF40F3171C9}" presName="connectorText" presStyleLbl="sibTrans2D1" presStyleIdx="0" presStyleCnt="5"/>
      <dgm:spPr/>
      <dgm:t>
        <a:bodyPr/>
        <a:lstStyle/>
        <a:p>
          <a:endParaRPr lang="es-ES"/>
        </a:p>
      </dgm:t>
    </dgm:pt>
    <dgm:pt modelId="{79E74392-A82E-45D5-BA36-06DBC4A55778}" type="pres">
      <dgm:prSet presAssocID="{F5FB3C9A-FD81-4540-B562-83F04FE09DC1}" presName="node" presStyleLbl="node1" presStyleIdx="0" presStyleCnt="5" custScaleX="105285" custScaleY="102098">
        <dgm:presLayoutVars>
          <dgm:bulletEnabled val="1"/>
        </dgm:presLayoutVars>
      </dgm:prSet>
      <dgm:spPr/>
      <dgm:t>
        <a:bodyPr/>
        <a:lstStyle/>
        <a:p>
          <a:endParaRPr lang="es-ES"/>
        </a:p>
      </dgm:t>
    </dgm:pt>
    <dgm:pt modelId="{3132FBA5-A842-4522-994D-1A756EDCF395}" type="pres">
      <dgm:prSet presAssocID="{CD758163-5CA9-4B70-B550-786CF41CEB29}" presName="parTrans" presStyleLbl="sibTrans2D1" presStyleIdx="1" presStyleCnt="5"/>
      <dgm:spPr/>
      <dgm:t>
        <a:bodyPr/>
        <a:lstStyle/>
        <a:p>
          <a:endParaRPr lang="es-ES"/>
        </a:p>
      </dgm:t>
    </dgm:pt>
    <dgm:pt modelId="{892D80AB-6EED-4934-A298-E2E941048DC1}" type="pres">
      <dgm:prSet presAssocID="{CD758163-5CA9-4B70-B550-786CF41CEB29}" presName="connectorText" presStyleLbl="sibTrans2D1" presStyleIdx="1" presStyleCnt="5"/>
      <dgm:spPr/>
      <dgm:t>
        <a:bodyPr/>
        <a:lstStyle/>
        <a:p>
          <a:endParaRPr lang="es-ES"/>
        </a:p>
      </dgm:t>
    </dgm:pt>
    <dgm:pt modelId="{3CE40A01-4038-4F0E-B9CD-208A5B9702B3}" type="pres">
      <dgm:prSet presAssocID="{62827FAD-7975-416D-89CB-9F9DD9242AD7}" presName="node" presStyleLbl="node1" presStyleIdx="1" presStyleCnt="5" custScaleX="130237" custScaleY="100827" custRadScaleRad="120977" custRadScaleInc="6862">
        <dgm:presLayoutVars>
          <dgm:bulletEnabled val="1"/>
        </dgm:presLayoutVars>
      </dgm:prSet>
      <dgm:spPr/>
      <dgm:t>
        <a:bodyPr/>
        <a:lstStyle/>
        <a:p>
          <a:endParaRPr lang="es-ES"/>
        </a:p>
      </dgm:t>
    </dgm:pt>
    <dgm:pt modelId="{CC95BC0B-4976-49FE-952D-5162F55BF962}" type="pres">
      <dgm:prSet presAssocID="{D7CD1292-32B9-4190-B327-211EF9D7F7DC}" presName="parTrans" presStyleLbl="sibTrans2D1" presStyleIdx="2" presStyleCnt="5"/>
      <dgm:spPr/>
      <dgm:t>
        <a:bodyPr/>
        <a:lstStyle/>
        <a:p>
          <a:endParaRPr lang="es-ES"/>
        </a:p>
      </dgm:t>
    </dgm:pt>
    <dgm:pt modelId="{035DB6EA-5370-4241-A266-353F45039D6E}" type="pres">
      <dgm:prSet presAssocID="{D7CD1292-32B9-4190-B327-211EF9D7F7DC}" presName="connectorText" presStyleLbl="sibTrans2D1" presStyleIdx="2" presStyleCnt="5"/>
      <dgm:spPr/>
      <dgm:t>
        <a:bodyPr/>
        <a:lstStyle/>
        <a:p>
          <a:endParaRPr lang="es-ES"/>
        </a:p>
      </dgm:t>
    </dgm:pt>
    <dgm:pt modelId="{F6552B62-E191-4918-9420-AC17CCE2E12C}" type="pres">
      <dgm:prSet presAssocID="{3E75196E-01D8-4063-AEE6-14EBB35931F7}" presName="node" presStyleLbl="node1" presStyleIdx="2" presStyleCnt="5" custScaleX="139533" custScaleY="114417" custRadScaleRad="114320" custRadScaleInc="-20483">
        <dgm:presLayoutVars>
          <dgm:bulletEnabled val="1"/>
        </dgm:presLayoutVars>
      </dgm:prSet>
      <dgm:spPr/>
      <dgm:t>
        <a:bodyPr/>
        <a:lstStyle/>
        <a:p>
          <a:endParaRPr lang="es-ES"/>
        </a:p>
      </dgm:t>
    </dgm:pt>
    <dgm:pt modelId="{4F9345F9-13FC-4CD5-A664-06BF57DAB4CC}" type="pres">
      <dgm:prSet presAssocID="{5EEDED96-1E49-4D3A-A6FA-3608C9C81784}" presName="parTrans" presStyleLbl="sibTrans2D1" presStyleIdx="3" presStyleCnt="5"/>
      <dgm:spPr/>
      <dgm:t>
        <a:bodyPr/>
        <a:lstStyle/>
        <a:p>
          <a:endParaRPr lang="es-ES"/>
        </a:p>
      </dgm:t>
    </dgm:pt>
    <dgm:pt modelId="{B6AC3FDA-C62B-4EA2-B67D-B32CA76784AC}" type="pres">
      <dgm:prSet presAssocID="{5EEDED96-1E49-4D3A-A6FA-3608C9C81784}" presName="connectorText" presStyleLbl="sibTrans2D1" presStyleIdx="3" presStyleCnt="5"/>
      <dgm:spPr/>
      <dgm:t>
        <a:bodyPr/>
        <a:lstStyle/>
        <a:p>
          <a:endParaRPr lang="es-ES"/>
        </a:p>
      </dgm:t>
    </dgm:pt>
    <dgm:pt modelId="{AD72D3B8-D934-40E4-9A72-24FFACD3BE60}" type="pres">
      <dgm:prSet presAssocID="{D7E1EB15-E4D4-407D-A3DD-E89569E33191}" presName="node" presStyleLbl="node1" presStyleIdx="3" presStyleCnt="5">
        <dgm:presLayoutVars>
          <dgm:bulletEnabled val="1"/>
        </dgm:presLayoutVars>
      </dgm:prSet>
      <dgm:spPr/>
      <dgm:t>
        <a:bodyPr/>
        <a:lstStyle/>
        <a:p>
          <a:endParaRPr lang="es-ES"/>
        </a:p>
      </dgm:t>
    </dgm:pt>
    <dgm:pt modelId="{CF266B9E-8DC9-4154-B171-86D974043662}" type="pres">
      <dgm:prSet presAssocID="{65C814C0-40E3-4957-9F26-4A5235D1D727}" presName="parTrans" presStyleLbl="sibTrans2D1" presStyleIdx="4" presStyleCnt="5"/>
      <dgm:spPr/>
      <dgm:t>
        <a:bodyPr/>
        <a:lstStyle/>
        <a:p>
          <a:endParaRPr lang="es-ES"/>
        </a:p>
      </dgm:t>
    </dgm:pt>
    <dgm:pt modelId="{0B44550F-4604-4DA8-9778-99DC4F44B92E}" type="pres">
      <dgm:prSet presAssocID="{65C814C0-40E3-4957-9F26-4A5235D1D727}" presName="connectorText" presStyleLbl="sibTrans2D1" presStyleIdx="4" presStyleCnt="5"/>
      <dgm:spPr/>
      <dgm:t>
        <a:bodyPr/>
        <a:lstStyle/>
        <a:p>
          <a:endParaRPr lang="es-ES"/>
        </a:p>
      </dgm:t>
    </dgm:pt>
    <dgm:pt modelId="{039A2B47-8345-4BA3-8F0E-FFAD98F025FD}" type="pres">
      <dgm:prSet presAssocID="{68114B46-277F-4F14-9245-BA4C4900F52D}" presName="node" presStyleLbl="node1" presStyleIdx="4" presStyleCnt="5" custScaleX="123641" custRadScaleRad="117374" custRadScaleInc="6725">
        <dgm:presLayoutVars>
          <dgm:bulletEnabled val="1"/>
        </dgm:presLayoutVars>
      </dgm:prSet>
      <dgm:spPr/>
      <dgm:t>
        <a:bodyPr/>
        <a:lstStyle/>
        <a:p>
          <a:endParaRPr lang="es-ES"/>
        </a:p>
      </dgm:t>
    </dgm:pt>
  </dgm:ptLst>
  <dgm:cxnLst>
    <dgm:cxn modelId="{37F3B6DF-332C-4951-9076-9618A143EDB5}" type="presOf" srcId="{56934A72-9226-449F-BEF6-ABF40F3171C9}" destId="{D4D2606F-8B99-4CA8-8EB2-F7AC8A36DEA5}" srcOrd="1" destOrd="0" presId="urn:microsoft.com/office/officeart/2005/8/layout/radial5"/>
    <dgm:cxn modelId="{80A8CCCF-E844-44BC-95D7-C50833C2D6D3}" type="presOf" srcId="{56934A72-9226-449F-BEF6-ABF40F3171C9}" destId="{79789D59-A46E-461D-BCDB-E4D7FD662E07}" srcOrd="0" destOrd="0" presId="urn:microsoft.com/office/officeart/2005/8/layout/radial5"/>
    <dgm:cxn modelId="{AE4D6CBD-87C3-4CAC-8411-BE0A487D37A4}" srcId="{65D88F14-8445-4159-B73D-CF9B2B525105}" destId="{3E75196E-01D8-4063-AEE6-14EBB35931F7}" srcOrd="2" destOrd="0" parTransId="{D7CD1292-32B9-4190-B327-211EF9D7F7DC}" sibTransId="{9E6026F6-E759-4F0E-8F00-6050508FD991}"/>
    <dgm:cxn modelId="{F46F8238-4690-443D-9159-16B9DA51BD24}" type="presOf" srcId="{D7CD1292-32B9-4190-B327-211EF9D7F7DC}" destId="{035DB6EA-5370-4241-A266-353F45039D6E}" srcOrd="1" destOrd="0" presId="urn:microsoft.com/office/officeart/2005/8/layout/radial5"/>
    <dgm:cxn modelId="{50DE6A10-A9C0-4B2C-9DF0-3BAB1F41ADE9}" srcId="{65D88F14-8445-4159-B73D-CF9B2B525105}" destId="{62827FAD-7975-416D-89CB-9F9DD9242AD7}" srcOrd="1" destOrd="0" parTransId="{CD758163-5CA9-4B70-B550-786CF41CEB29}" sibTransId="{6E485D56-701E-48E3-AAFC-CF5A81FAB743}"/>
    <dgm:cxn modelId="{C4DAAA90-3625-42B5-9E95-37A204BD0D02}" type="presOf" srcId="{F5FB3C9A-FD81-4540-B562-83F04FE09DC1}" destId="{79E74392-A82E-45D5-BA36-06DBC4A55778}" srcOrd="0" destOrd="0" presId="urn:microsoft.com/office/officeart/2005/8/layout/radial5"/>
    <dgm:cxn modelId="{A334AEA5-012A-4F98-8E4D-D89F0D88BE75}" type="presOf" srcId="{65C814C0-40E3-4957-9F26-4A5235D1D727}" destId="{CF266B9E-8DC9-4154-B171-86D974043662}" srcOrd="0" destOrd="0" presId="urn:microsoft.com/office/officeart/2005/8/layout/radial5"/>
    <dgm:cxn modelId="{AC916514-DB10-4346-8B64-CDC25F71D4B6}" type="presOf" srcId="{CD758163-5CA9-4B70-B550-786CF41CEB29}" destId="{892D80AB-6EED-4934-A298-E2E941048DC1}" srcOrd="1" destOrd="0" presId="urn:microsoft.com/office/officeart/2005/8/layout/radial5"/>
    <dgm:cxn modelId="{90D9BC71-B348-4CD6-BDD3-E21997E02E65}" srcId="{65D88F14-8445-4159-B73D-CF9B2B525105}" destId="{D7E1EB15-E4D4-407D-A3DD-E89569E33191}" srcOrd="3" destOrd="0" parTransId="{5EEDED96-1E49-4D3A-A6FA-3608C9C81784}" sibTransId="{FBB80951-2980-4B73-AD45-0C9BBE175648}"/>
    <dgm:cxn modelId="{2FDDDBCA-430C-47F1-BFF9-7E7C76605600}" type="presOf" srcId="{D7CD1292-32B9-4190-B327-211EF9D7F7DC}" destId="{CC95BC0B-4976-49FE-952D-5162F55BF962}" srcOrd="0" destOrd="0" presId="urn:microsoft.com/office/officeart/2005/8/layout/radial5"/>
    <dgm:cxn modelId="{F49FFCCD-2295-41ED-B985-6F58EF0C3953}" type="presOf" srcId="{D7E1EB15-E4D4-407D-A3DD-E89569E33191}" destId="{AD72D3B8-D934-40E4-9A72-24FFACD3BE60}" srcOrd="0" destOrd="0" presId="urn:microsoft.com/office/officeart/2005/8/layout/radial5"/>
    <dgm:cxn modelId="{FBFCD348-A87E-4A90-A888-9C56CED17599}" srcId="{A323C7DB-CFE0-47AC-B3EC-B48A38B5DC99}" destId="{65D88F14-8445-4159-B73D-CF9B2B525105}" srcOrd="0" destOrd="0" parTransId="{E8A776CD-E739-413A-AC10-59D7D8EAD02D}" sibTransId="{2891A5F7-5714-4D2E-B1F9-007E88ABC74A}"/>
    <dgm:cxn modelId="{0E163E88-26CF-468F-BFFF-D7918B70A6ED}" type="presOf" srcId="{CD758163-5CA9-4B70-B550-786CF41CEB29}" destId="{3132FBA5-A842-4522-994D-1A756EDCF395}" srcOrd="0" destOrd="0" presId="urn:microsoft.com/office/officeart/2005/8/layout/radial5"/>
    <dgm:cxn modelId="{3FFF8428-0A12-489A-96AD-36EDD54C81E6}" type="presOf" srcId="{65C814C0-40E3-4957-9F26-4A5235D1D727}" destId="{0B44550F-4604-4DA8-9778-99DC4F44B92E}" srcOrd="1" destOrd="0" presId="urn:microsoft.com/office/officeart/2005/8/layout/radial5"/>
    <dgm:cxn modelId="{A2C32A4C-5B5E-4F90-8354-DF535EB9D9BA}" type="presOf" srcId="{3E75196E-01D8-4063-AEE6-14EBB35931F7}" destId="{F6552B62-E191-4918-9420-AC17CCE2E12C}" srcOrd="0" destOrd="0" presId="urn:microsoft.com/office/officeart/2005/8/layout/radial5"/>
    <dgm:cxn modelId="{46310FD6-54E2-4C17-8214-B995C6B9CE53}" type="presOf" srcId="{A323C7DB-CFE0-47AC-B3EC-B48A38B5DC99}" destId="{469858CB-2F61-447D-ACB4-2A4E6F977C49}" srcOrd="0" destOrd="0" presId="urn:microsoft.com/office/officeart/2005/8/layout/radial5"/>
    <dgm:cxn modelId="{1682D8FE-CC2D-4052-9B61-711E4961A30C}" type="presOf" srcId="{5EEDED96-1E49-4D3A-A6FA-3608C9C81784}" destId="{4F9345F9-13FC-4CD5-A664-06BF57DAB4CC}" srcOrd="0" destOrd="0" presId="urn:microsoft.com/office/officeart/2005/8/layout/radial5"/>
    <dgm:cxn modelId="{6AA52656-D158-4548-91CD-FC70F143D7A6}" srcId="{65D88F14-8445-4159-B73D-CF9B2B525105}" destId="{68114B46-277F-4F14-9245-BA4C4900F52D}" srcOrd="4" destOrd="0" parTransId="{65C814C0-40E3-4957-9F26-4A5235D1D727}" sibTransId="{454B1BAD-34BA-4A7F-A8DD-195A2CBC62B1}"/>
    <dgm:cxn modelId="{2F9854E8-88F5-4E6E-9AD8-FEE7E17F0A9F}" type="presOf" srcId="{5EEDED96-1E49-4D3A-A6FA-3608C9C81784}" destId="{B6AC3FDA-C62B-4EA2-B67D-B32CA76784AC}" srcOrd="1" destOrd="0" presId="urn:microsoft.com/office/officeart/2005/8/layout/radial5"/>
    <dgm:cxn modelId="{12758F82-A5C8-4AA4-992B-971B6AEFE640}" srcId="{65D88F14-8445-4159-B73D-CF9B2B525105}" destId="{F5FB3C9A-FD81-4540-B562-83F04FE09DC1}" srcOrd="0" destOrd="0" parTransId="{56934A72-9226-449F-BEF6-ABF40F3171C9}" sibTransId="{011E4A5C-768D-4906-9070-04A0E57A93F5}"/>
    <dgm:cxn modelId="{C72DDAA7-D7EE-49F5-AF57-96FD28CAF419}" type="presOf" srcId="{62827FAD-7975-416D-89CB-9F9DD9242AD7}" destId="{3CE40A01-4038-4F0E-B9CD-208A5B9702B3}" srcOrd="0" destOrd="0" presId="urn:microsoft.com/office/officeart/2005/8/layout/radial5"/>
    <dgm:cxn modelId="{9A72AB29-880C-4BBE-83A6-6E5F40C66082}" type="presOf" srcId="{68114B46-277F-4F14-9245-BA4C4900F52D}" destId="{039A2B47-8345-4BA3-8F0E-FFAD98F025FD}" srcOrd="0" destOrd="0" presId="urn:microsoft.com/office/officeart/2005/8/layout/radial5"/>
    <dgm:cxn modelId="{154B65C6-E9C4-4BAF-A159-860698A448F6}" type="presOf" srcId="{65D88F14-8445-4159-B73D-CF9B2B525105}" destId="{05E7BF05-F872-4001-94BB-8ABBFAB74172}" srcOrd="0" destOrd="0" presId="urn:microsoft.com/office/officeart/2005/8/layout/radial5"/>
    <dgm:cxn modelId="{B2A2AD3D-0BBA-43BA-A454-E38AF2D495A4}" type="presParOf" srcId="{469858CB-2F61-447D-ACB4-2A4E6F977C49}" destId="{05E7BF05-F872-4001-94BB-8ABBFAB74172}" srcOrd="0" destOrd="0" presId="urn:microsoft.com/office/officeart/2005/8/layout/radial5"/>
    <dgm:cxn modelId="{448DF14C-18EB-401B-8F0C-B244B3C48CD7}" type="presParOf" srcId="{469858CB-2F61-447D-ACB4-2A4E6F977C49}" destId="{79789D59-A46E-461D-BCDB-E4D7FD662E07}" srcOrd="1" destOrd="0" presId="urn:microsoft.com/office/officeart/2005/8/layout/radial5"/>
    <dgm:cxn modelId="{EAD0F8E4-9FDC-406B-A18B-E0D2E729BB55}" type="presParOf" srcId="{79789D59-A46E-461D-BCDB-E4D7FD662E07}" destId="{D4D2606F-8B99-4CA8-8EB2-F7AC8A36DEA5}" srcOrd="0" destOrd="0" presId="urn:microsoft.com/office/officeart/2005/8/layout/radial5"/>
    <dgm:cxn modelId="{CB6F5AA7-C537-448C-8C8C-D0F8C4B4F8B6}" type="presParOf" srcId="{469858CB-2F61-447D-ACB4-2A4E6F977C49}" destId="{79E74392-A82E-45D5-BA36-06DBC4A55778}" srcOrd="2" destOrd="0" presId="urn:microsoft.com/office/officeart/2005/8/layout/radial5"/>
    <dgm:cxn modelId="{E6620FD1-9C35-4D62-B841-DA3DE41B8123}" type="presParOf" srcId="{469858CB-2F61-447D-ACB4-2A4E6F977C49}" destId="{3132FBA5-A842-4522-994D-1A756EDCF395}" srcOrd="3" destOrd="0" presId="urn:microsoft.com/office/officeart/2005/8/layout/radial5"/>
    <dgm:cxn modelId="{60582A39-DB75-4960-9D97-B69A9E194550}" type="presParOf" srcId="{3132FBA5-A842-4522-994D-1A756EDCF395}" destId="{892D80AB-6EED-4934-A298-E2E941048DC1}" srcOrd="0" destOrd="0" presId="urn:microsoft.com/office/officeart/2005/8/layout/radial5"/>
    <dgm:cxn modelId="{0E7E9290-14AD-4A3E-B109-84B260CF03C4}" type="presParOf" srcId="{469858CB-2F61-447D-ACB4-2A4E6F977C49}" destId="{3CE40A01-4038-4F0E-B9CD-208A5B9702B3}" srcOrd="4" destOrd="0" presId="urn:microsoft.com/office/officeart/2005/8/layout/radial5"/>
    <dgm:cxn modelId="{BE63AF47-8C8B-4941-A36B-E2EB9EB1EFA1}" type="presParOf" srcId="{469858CB-2F61-447D-ACB4-2A4E6F977C49}" destId="{CC95BC0B-4976-49FE-952D-5162F55BF962}" srcOrd="5" destOrd="0" presId="urn:microsoft.com/office/officeart/2005/8/layout/radial5"/>
    <dgm:cxn modelId="{427F8496-F084-4D37-82CE-F0798C372880}" type="presParOf" srcId="{CC95BC0B-4976-49FE-952D-5162F55BF962}" destId="{035DB6EA-5370-4241-A266-353F45039D6E}" srcOrd="0" destOrd="0" presId="urn:microsoft.com/office/officeart/2005/8/layout/radial5"/>
    <dgm:cxn modelId="{D05D0A73-28EF-4FA8-B921-3FA459BF4803}" type="presParOf" srcId="{469858CB-2F61-447D-ACB4-2A4E6F977C49}" destId="{F6552B62-E191-4918-9420-AC17CCE2E12C}" srcOrd="6" destOrd="0" presId="urn:microsoft.com/office/officeart/2005/8/layout/radial5"/>
    <dgm:cxn modelId="{7D072AFE-057F-4DE4-ACC7-22F96E762D65}" type="presParOf" srcId="{469858CB-2F61-447D-ACB4-2A4E6F977C49}" destId="{4F9345F9-13FC-4CD5-A664-06BF57DAB4CC}" srcOrd="7" destOrd="0" presId="urn:microsoft.com/office/officeart/2005/8/layout/radial5"/>
    <dgm:cxn modelId="{A450E2F0-D686-4199-B4BD-5192E03C81A4}" type="presParOf" srcId="{4F9345F9-13FC-4CD5-A664-06BF57DAB4CC}" destId="{B6AC3FDA-C62B-4EA2-B67D-B32CA76784AC}" srcOrd="0" destOrd="0" presId="urn:microsoft.com/office/officeart/2005/8/layout/radial5"/>
    <dgm:cxn modelId="{C34147AD-6CCD-4BD2-B159-F6FBEACCA796}" type="presParOf" srcId="{469858CB-2F61-447D-ACB4-2A4E6F977C49}" destId="{AD72D3B8-D934-40E4-9A72-24FFACD3BE60}" srcOrd="8" destOrd="0" presId="urn:microsoft.com/office/officeart/2005/8/layout/radial5"/>
    <dgm:cxn modelId="{88B8968C-153E-4B60-B8B6-A34AB2CF1D3E}" type="presParOf" srcId="{469858CB-2F61-447D-ACB4-2A4E6F977C49}" destId="{CF266B9E-8DC9-4154-B171-86D974043662}" srcOrd="9" destOrd="0" presId="urn:microsoft.com/office/officeart/2005/8/layout/radial5"/>
    <dgm:cxn modelId="{B0BC0A60-B16A-4266-A977-397AF8C951E3}" type="presParOf" srcId="{CF266B9E-8DC9-4154-B171-86D974043662}" destId="{0B44550F-4604-4DA8-9778-99DC4F44B92E}" srcOrd="0" destOrd="0" presId="urn:microsoft.com/office/officeart/2005/8/layout/radial5"/>
    <dgm:cxn modelId="{BDF413FB-60C2-4E98-8CC4-CEA02E99E2DD}" type="presParOf" srcId="{469858CB-2F61-447D-ACB4-2A4E6F977C49}" destId="{039A2B47-8345-4BA3-8F0E-FFAD98F025FD}"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23C7DB-CFE0-47AC-B3EC-B48A38B5DC99}" type="doc">
      <dgm:prSet loTypeId="urn:microsoft.com/office/officeart/2005/8/layout/radial5" loCatId="relationship" qsTypeId="urn:microsoft.com/office/officeart/2005/8/quickstyle/3d2" qsCatId="3D" csTypeId="urn:microsoft.com/office/officeart/2005/8/colors/colorful1" csCatId="colorful" phldr="1"/>
      <dgm:spPr/>
      <dgm:t>
        <a:bodyPr/>
        <a:lstStyle/>
        <a:p>
          <a:endParaRPr lang="es-ES"/>
        </a:p>
      </dgm:t>
    </dgm:pt>
    <dgm:pt modelId="{65D88F14-8445-4159-B73D-CF9B2B525105}">
      <dgm:prSet phldrT="[Texto]" custT="1"/>
      <dgm:spPr/>
      <dgm:t>
        <a:bodyPr/>
        <a:lstStyle/>
        <a:p>
          <a:r>
            <a:rPr lang="es-ES" sz="1600" b="1" u="none" strike="noStrike" dirty="0" smtClean="0">
              <a:effectLst/>
            </a:rPr>
            <a:t>FIJAR PRECIOS COMPETITIVOS EN EL MERCADO EXTERNO PARA ARTESANÍAS TEXTILES A FIN DE  ABARCAR VARIOS SEGMENTOS DEL MERCADO</a:t>
          </a:r>
          <a:endParaRPr lang="es-ES" sz="1600" dirty="0"/>
        </a:p>
      </dgm:t>
    </dgm:pt>
    <dgm:pt modelId="{E8A776CD-E739-413A-AC10-59D7D8EAD02D}" type="parTrans" cxnId="{FBFCD348-A87E-4A90-A888-9C56CED17599}">
      <dgm:prSet/>
      <dgm:spPr/>
      <dgm:t>
        <a:bodyPr/>
        <a:lstStyle/>
        <a:p>
          <a:endParaRPr lang="es-ES" sz="1600" dirty="0"/>
        </a:p>
      </dgm:t>
    </dgm:pt>
    <dgm:pt modelId="{2891A5F7-5714-4D2E-B1F9-007E88ABC74A}" type="sibTrans" cxnId="{FBFCD348-A87E-4A90-A888-9C56CED17599}">
      <dgm:prSet/>
      <dgm:spPr/>
      <dgm:t>
        <a:bodyPr/>
        <a:lstStyle/>
        <a:p>
          <a:endParaRPr lang="es-ES" sz="1600" dirty="0"/>
        </a:p>
      </dgm:t>
    </dgm:pt>
    <dgm:pt modelId="{62827FAD-7975-416D-89CB-9F9DD9242AD7}">
      <dgm:prSet phldrT="[Texto]" custT="1"/>
      <dgm:spPr/>
      <dgm:t>
        <a:bodyPr/>
        <a:lstStyle/>
        <a:p>
          <a:r>
            <a:rPr lang="es-ES" sz="1600" b="1" u="none" strike="noStrike" dirty="0" smtClean="0">
              <a:effectLst/>
            </a:rPr>
            <a:t>IMPLEMENTACIÓN DE UN PLAN  DE DESCUENTOS Y OFERTAS</a:t>
          </a:r>
          <a:endParaRPr lang="es-ES" sz="1600" dirty="0"/>
        </a:p>
      </dgm:t>
    </dgm:pt>
    <dgm:pt modelId="{CD758163-5CA9-4B70-B550-786CF41CEB29}" type="parTrans" cxnId="{50DE6A10-A9C0-4B2C-9DF0-3BAB1F41ADE9}">
      <dgm:prSet custT="1"/>
      <dgm:spPr/>
      <dgm:t>
        <a:bodyPr/>
        <a:lstStyle/>
        <a:p>
          <a:endParaRPr lang="es-ES" sz="1600" dirty="0"/>
        </a:p>
      </dgm:t>
    </dgm:pt>
    <dgm:pt modelId="{6E485D56-701E-48E3-AAFC-CF5A81FAB743}" type="sibTrans" cxnId="{50DE6A10-A9C0-4B2C-9DF0-3BAB1F41ADE9}">
      <dgm:prSet/>
      <dgm:spPr/>
      <dgm:t>
        <a:bodyPr/>
        <a:lstStyle/>
        <a:p>
          <a:endParaRPr lang="es-ES" sz="1600" dirty="0"/>
        </a:p>
      </dgm:t>
    </dgm:pt>
    <dgm:pt modelId="{D7E1EB15-E4D4-407D-A3DD-E89569E33191}">
      <dgm:prSet phldrT="[Texto]" custT="1"/>
      <dgm:spPr/>
      <dgm:t>
        <a:bodyPr/>
        <a:lstStyle/>
        <a:p>
          <a:pPr>
            <a:lnSpc>
              <a:spcPct val="100000"/>
            </a:lnSpc>
          </a:pPr>
          <a:r>
            <a:rPr lang="es-ES" sz="1500" b="1" u="none" strike="noStrike" dirty="0" smtClean="0">
              <a:solidFill>
                <a:schemeClr val="tx1">
                  <a:lumMod val="95000"/>
                  <a:lumOff val="5000"/>
                </a:schemeClr>
              </a:solidFill>
              <a:effectLst/>
            </a:rPr>
            <a:t>CAPACITACIÓN A LOS ARTESANOS  PARA OPTIMIZAR LOS INSUMOS TEXTILES</a:t>
          </a:r>
          <a:endParaRPr lang="es-ES" sz="1500" b="1" dirty="0">
            <a:solidFill>
              <a:schemeClr val="tx1">
                <a:lumMod val="95000"/>
                <a:lumOff val="5000"/>
              </a:schemeClr>
            </a:solidFill>
          </a:endParaRPr>
        </a:p>
      </dgm:t>
    </dgm:pt>
    <dgm:pt modelId="{5EEDED96-1E49-4D3A-A6FA-3608C9C81784}" type="parTrans" cxnId="{90D9BC71-B348-4CD6-BDD3-E21997E02E65}">
      <dgm:prSet custT="1"/>
      <dgm:spPr/>
      <dgm:t>
        <a:bodyPr/>
        <a:lstStyle/>
        <a:p>
          <a:endParaRPr lang="es-ES" sz="1600" dirty="0"/>
        </a:p>
      </dgm:t>
    </dgm:pt>
    <dgm:pt modelId="{FBB80951-2980-4B73-AD45-0C9BBE175648}" type="sibTrans" cxnId="{90D9BC71-B348-4CD6-BDD3-E21997E02E65}">
      <dgm:prSet/>
      <dgm:spPr/>
      <dgm:t>
        <a:bodyPr/>
        <a:lstStyle/>
        <a:p>
          <a:endParaRPr lang="es-ES" sz="1600" dirty="0"/>
        </a:p>
      </dgm:t>
    </dgm:pt>
    <dgm:pt modelId="{68114B46-277F-4F14-9245-BA4C4900F52D}">
      <dgm:prSet custT="1"/>
      <dgm:spPr/>
      <dgm:t>
        <a:bodyPr/>
        <a:lstStyle/>
        <a:p>
          <a:r>
            <a:rPr lang="es-ES" sz="1600" b="1" u="none" strike="noStrike" dirty="0" smtClean="0">
              <a:effectLst/>
            </a:rPr>
            <a:t>FIJACIÓN DE PRECIOS ACORDE AL MERCADO</a:t>
          </a:r>
          <a:endParaRPr lang="es-ES" sz="1600" dirty="0"/>
        </a:p>
      </dgm:t>
    </dgm:pt>
    <dgm:pt modelId="{65C814C0-40E3-4957-9F26-4A5235D1D727}" type="parTrans" cxnId="{6AA52656-D158-4548-91CD-FC70F143D7A6}">
      <dgm:prSet custT="1"/>
      <dgm:spPr/>
      <dgm:t>
        <a:bodyPr/>
        <a:lstStyle/>
        <a:p>
          <a:endParaRPr lang="es-ES" sz="1600" dirty="0"/>
        </a:p>
      </dgm:t>
    </dgm:pt>
    <dgm:pt modelId="{454B1BAD-34BA-4A7F-A8DD-195A2CBC62B1}" type="sibTrans" cxnId="{6AA52656-D158-4548-91CD-FC70F143D7A6}">
      <dgm:prSet/>
      <dgm:spPr/>
      <dgm:t>
        <a:bodyPr/>
        <a:lstStyle/>
        <a:p>
          <a:endParaRPr lang="es-ES" sz="1600" dirty="0"/>
        </a:p>
      </dgm:t>
    </dgm:pt>
    <dgm:pt modelId="{469858CB-2F61-447D-ACB4-2A4E6F977C49}" type="pres">
      <dgm:prSet presAssocID="{A323C7DB-CFE0-47AC-B3EC-B48A38B5DC99}" presName="Name0" presStyleCnt="0">
        <dgm:presLayoutVars>
          <dgm:chMax val="1"/>
          <dgm:dir/>
          <dgm:animLvl val="ctr"/>
          <dgm:resizeHandles val="exact"/>
        </dgm:presLayoutVars>
      </dgm:prSet>
      <dgm:spPr/>
      <dgm:t>
        <a:bodyPr/>
        <a:lstStyle/>
        <a:p>
          <a:endParaRPr lang="es-ES"/>
        </a:p>
      </dgm:t>
    </dgm:pt>
    <dgm:pt modelId="{05E7BF05-F872-4001-94BB-8ABBFAB74172}" type="pres">
      <dgm:prSet presAssocID="{65D88F14-8445-4159-B73D-CF9B2B525105}" presName="centerShape" presStyleLbl="node0" presStyleIdx="0" presStyleCnt="1" custScaleX="206883" custScaleY="148072"/>
      <dgm:spPr/>
      <dgm:t>
        <a:bodyPr/>
        <a:lstStyle/>
        <a:p>
          <a:endParaRPr lang="es-ES"/>
        </a:p>
      </dgm:t>
    </dgm:pt>
    <dgm:pt modelId="{3132FBA5-A842-4522-994D-1A756EDCF395}" type="pres">
      <dgm:prSet presAssocID="{CD758163-5CA9-4B70-B550-786CF41CEB29}" presName="parTrans" presStyleLbl="sibTrans2D1" presStyleIdx="0" presStyleCnt="3"/>
      <dgm:spPr/>
      <dgm:t>
        <a:bodyPr/>
        <a:lstStyle/>
        <a:p>
          <a:endParaRPr lang="es-ES"/>
        </a:p>
      </dgm:t>
    </dgm:pt>
    <dgm:pt modelId="{892D80AB-6EED-4934-A298-E2E941048DC1}" type="pres">
      <dgm:prSet presAssocID="{CD758163-5CA9-4B70-B550-786CF41CEB29}" presName="connectorText" presStyleLbl="sibTrans2D1" presStyleIdx="0" presStyleCnt="3"/>
      <dgm:spPr/>
      <dgm:t>
        <a:bodyPr/>
        <a:lstStyle/>
        <a:p>
          <a:endParaRPr lang="es-ES"/>
        </a:p>
      </dgm:t>
    </dgm:pt>
    <dgm:pt modelId="{3CE40A01-4038-4F0E-B9CD-208A5B9702B3}" type="pres">
      <dgm:prSet presAssocID="{62827FAD-7975-416D-89CB-9F9DD9242AD7}" presName="node" presStyleLbl="node1" presStyleIdx="0" presStyleCnt="3" custScaleX="146106" custScaleY="100827">
        <dgm:presLayoutVars>
          <dgm:bulletEnabled val="1"/>
        </dgm:presLayoutVars>
      </dgm:prSet>
      <dgm:spPr/>
      <dgm:t>
        <a:bodyPr/>
        <a:lstStyle/>
        <a:p>
          <a:endParaRPr lang="es-ES"/>
        </a:p>
      </dgm:t>
    </dgm:pt>
    <dgm:pt modelId="{4F9345F9-13FC-4CD5-A664-06BF57DAB4CC}" type="pres">
      <dgm:prSet presAssocID="{5EEDED96-1E49-4D3A-A6FA-3608C9C81784}" presName="parTrans" presStyleLbl="sibTrans2D1" presStyleIdx="1" presStyleCnt="3"/>
      <dgm:spPr/>
      <dgm:t>
        <a:bodyPr/>
        <a:lstStyle/>
        <a:p>
          <a:endParaRPr lang="es-ES"/>
        </a:p>
      </dgm:t>
    </dgm:pt>
    <dgm:pt modelId="{B6AC3FDA-C62B-4EA2-B67D-B32CA76784AC}" type="pres">
      <dgm:prSet presAssocID="{5EEDED96-1E49-4D3A-A6FA-3608C9C81784}" presName="connectorText" presStyleLbl="sibTrans2D1" presStyleIdx="1" presStyleCnt="3"/>
      <dgm:spPr/>
      <dgm:t>
        <a:bodyPr/>
        <a:lstStyle/>
        <a:p>
          <a:endParaRPr lang="es-ES"/>
        </a:p>
      </dgm:t>
    </dgm:pt>
    <dgm:pt modelId="{AD72D3B8-D934-40E4-9A72-24FFACD3BE60}" type="pres">
      <dgm:prSet presAssocID="{D7E1EB15-E4D4-407D-A3DD-E89569E33191}" presName="node" presStyleLbl="node1" presStyleIdx="1" presStyleCnt="3" custScaleX="116241" custScaleY="110332" custRadScaleRad="107152" custRadScaleInc="-3641">
        <dgm:presLayoutVars>
          <dgm:bulletEnabled val="1"/>
        </dgm:presLayoutVars>
      </dgm:prSet>
      <dgm:spPr/>
      <dgm:t>
        <a:bodyPr/>
        <a:lstStyle/>
        <a:p>
          <a:endParaRPr lang="es-ES"/>
        </a:p>
      </dgm:t>
    </dgm:pt>
    <dgm:pt modelId="{CF266B9E-8DC9-4154-B171-86D974043662}" type="pres">
      <dgm:prSet presAssocID="{65C814C0-40E3-4957-9F26-4A5235D1D727}" presName="parTrans" presStyleLbl="sibTrans2D1" presStyleIdx="2" presStyleCnt="3"/>
      <dgm:spPr/>
      <dgm:t>
        <a:bodyPr/>
        <a:lstStyle/>
        <a:p>
          <a:endParaRPr lang="es-ES"/>
        </a:p>
      </dgm:t>
    </dgm:pt>
    <dgm:pt modelId="{0B44550F-4604-4DA8-9778-99DC4F44B92E}" type="pres">
      <dgm:prSet presAssocID="{65C814C0-40E3-4957-9F26-4A5235D1D727}" presName="connectorText" presStyleLbl="sibTrans2D1" presStyleIdx="2" presStyleCnt="3"/>
      <dgm:spPr/>
      <dgm:t>
        <a:bodyPr/>
        <a:lstStyle/>
        <a:p>
          <a:endParaRPr lang="es-ES"/>
        </a:p>
      </dgm:t>
    </dgm:pt>
    <dgm:pt modelId="{039A2B47-8345-4BA3-8F0E-FFAD98F025FD}" type="pres">
      <dgm:prSet presAssocID="{68114B46-277F-4F14-9245-BA4C4900F52D}" presName="node" presStyleLbl="node1" presStyleIdx="2" presStyleCnt="3" custRadScaleRad="107314" custRadScaleInc="3058">
        <dgm:presLayoutVars>
          <dgm:bulletEnabled val="1"/>
        </dgm:presLayoutVars>
      </dgm:prSet>
      <dgm:spPr/>
      <dgm:t>
        <a:bodyPr/>
        <a:lstStyle/>
        <a:p>
          <a:endParaRPr lang="es-ES"/>
        </a:p>
      </dgm:t>
    </dgm:pt>
  </dgm:ptLst>
  <dgm:cxnLst>
    <dgm:cxn modelId="{B327B963-65A6-47CD-A2D9-FCB7CD1E3DF5}" type="presOf" srcId="{A323C7DB-CFE0-47AC-B3EC-B48A38B5DC99}" destId="{469858CB-2F61-447D-ACB4-2A4E6F977C49}" srcOrd="0" destOrd="0" presId="urn:microsoft.com/office/officeart/2005/8/layout/radial5"/>
    <dgm:cxn modelId="{50DE6A10-A9C0-4B2C-9DF0-3BAB1F41ADE9}" srcId="{65D88F14-8445-4159-B73D-CF9B2B525105}" destId="{62827FAD-7975-416D-89CB-9F9DD9242AD7}" srcOrd="0" destOrd="0" parTransId="{CD758163-5CA9-4B70-B550-786CF41CEB29}" sibTransId="{6E485D56-701E-48E3-AAFC-CF5A81FAB743}"/>
    <dgm:cxn modelId="{5A2EEC48-ADFE-4FAC-B8D2-C976EAC5FFB9}" type="presOf" srcId="{D7E1EB15-E4D4-407D-A3DD-E89569E33191}" destId="{AD72D3B8-D934-40E4-9A72-24FFACD3BE60}" srcOrd="0" destOrd="0" presId="urn:microsoft.com/office/officeart/2005/8/layout/radial5"/>
    <dgm:cxn modelId="{29D8768D-BEF7-4E5D-AE0E-95D48CB9DDC3}" type="presOf" srcId="{62827FAD-7975-416D-89CB-9F9DD9242AD7}" destId="{3CE40A01-4038-4F0E-B9CD-208A5B9702B3}" srcOrd="0" destOrd="0" presId="urn:microsoft.com/office/officeart/2005/8/layout/radial5"/>
    <dgm:cxn modelId="{90D9BC71-B348-4CD6-BDD3-E21997E02E65}" srcId="{65D88F14-8445-4159-B73D-CF9B2B525105}" destId="{D7E1EB15-E4D4-407D-A3DD-E89569E33191}" srcOrd="1" destOrd="0" parTransId="{5EEDED96-1E49-4D3A-A6FA-3608C9C81784}" sibTransId="{FBB80951-2980-4B73-AD45-0C9BBE175648}"/>
    <dgm:cxn modelId="{9A0A4EF3-1BD4-4EB0-B718-337D34AF4CDB}" type="presOf" srcId="{5EEDED96-1E49-4D3A-A6FA-3608C9C81784}" destId="{B6AC3FDA-C62B-4EA2-B67D-B32CA76784AC}" srcOrd="1" destOrd="0" presId="urn:microsoft.com/office/officeart/2005/8/layout/radial5"/>
    <dgm:cxn modelId="{A586F9DD-39EB-4295-BA07-6D0CC91A131C}" type="presOf" srcId="{CD758163-5CA9-4B70-B550-786CF41CEB29}" destId="{3132FBA5-A842-4522-994D-1A756EDCF395}" srcOrd="0" destOrd="0" presId="urn:microsoft.com/office/officeart/2005/8/layout/radial5"/>
    <dgm:cxn modelId="{973D75E2-D39F-468C-87E5-EE019D387378}" type="presOf" srcId="{CD758163-5CA9-4B70-B550-786CF41CEB29}" destId="{892D80AB-6EED-4934-A298-E2E941048DC1}" srcOrd="1" destOrd="0" presId="urn:microsoft.com/office/officeart/2005/8/layout/radial5"/>
    <dgm:cxn modelId="{26B20B94-CFCC-4507-8D23-7C93224F8480}" type="presOf" srcId="{65C814C0-40E3-4957-9F26-4A5235D1D727}" destId="{CF266B9E-8DC9-4154-B171-86D974043662}" srcOrd="0" destOrd="0" presId="urn:microsoft.com/office/officeart/2005/8/layout/radial5"/>
    <dgm:cxn modelId="{FBFCD348-A87E-4A90-A888-9C56CED17599}" srcId="{A323C7DB-CFE0-47AC-B3EC-B48A38B5DC99}" destId="{65D88F14-8445-4159-B73D-CF9B2B525105}" srcOrd="0" destOrd="0" parTransId="{E8A776CD-E739-413A-AC10-59D7D8EAD02D}" sibTransId="{2891A5F7-5714-4D2E-B1F9-007E88ABC74A}"/>
    <dgm:cxn modelId="{A466CF63-F04F-4215-8898-F34AA03F343C}" type="presOf" srcId="{5EEDED96-1E49-4D3A-A6FA-3608C9C81784}" destId="{4F9345F9-13FC-4CD5-A664-06BF57DAB4CC}" srcOrd="0" destOrd="0" presId="urn:microsoft.com/office/officeart/2005/8/layout/radial5"/>
    <dgm:cxn modelId="{71C814AE-8B66-4363-833C-60EAC091787B}" type="presOf" srcId="{65D88F14-8445-4159-B73D-CF9B2B525105}" destId="{05E7BF05-F872-4001-94BB-8ABBFAB74172}" srcOrd="0" destOrd="0" presId="urn:microsoft.com/office/officeart/2005/8/layout/radial5"/>
    <dgm:cxn modelId="{6AA52656-D158-4548-91CD-FC70F143D7A6}" srcId="{65D88F14-8445-4159-B73D-CF9B2B525105}" destId="{68114B46-277F-4F14-9245-BA4C4900F52D}" srcOrd="2" destOrd="0" parTransId="{65C814C0-40E3-4957-9F26-4A5235D1D727}" sibTransId="{454B1BAD-34BA-4A7F-A8DD-195A2CBC62B1}"/>
    <dgm:cxn modelId="{7C178500-5B21-4F3D-8274-E677B3F27D0A}" type="presOf" srcId="{65C814C0-40E3-4957-9F26-4A5235D1D727}" destId="{0B44550F-4604-4DA8-9778-99DC4F44B92E}" srcOrd="1" destOrd="0" presId="urn:microsoft.com/office/officeart/2005/8/layout/radial5"/>
    <dgm:cxn modelId="{0DCE91FD-2145-42A6-A59A-3F191C421F88}" type="presOf" srcId="{68114B46-277F-4F14-9245-BA4C4900F52D}" destId="{039A2B47-8345-4BA3-8F0E-FFAD98F025FD}" srcOrd="0" destOrd="0" presId="urn:microsoft.com/office/officeart/2005/8/layout/radial5"/>
    <dgm:cxn modelId="{E46FEADA-6E48-4C8C-A9BE-137E462615A6}" type="presParOf" srcId="{469858CB-2F61-447D-ACB4-2A4E6F977C49}" destId="{05E7BF05-F872-4001-94BB-8ABBFAB74172}" srcOrd="0" destOrd="0" presId="urn:microsoft.com/office/officeart/2005/8/layout/radial5"/>
    <dgm:cxn modelId="{C606B5CE-6762-4EE9-9E71-2ED31301673D}" type="presParOf" srcId="{469858CB-2F61-447D-ACB4-2A4E6F977C49}" destId="{3132FBA5-A842-4522-994D-1A756EDCF395}" srcOrd="1" destOrd="0" presId="urn:microsoft.com/office/officeart/2005/8/layout/radial5"/>
    <dgm:cxn modelId="{ED0C1F33-9CC1-4CE6-8C71-47BCECB4D411}" type="presParOf" srcId="{3132FBA5-A842-4522-994D-1A756EDCF395}" destId="{892D80AB-6EED-4934-A298-E2E941048DC1}" srcOrd="0" destOrd="0" presId="urn:microsoft.com/office/officeart/2005/8/layout/radial5"/>
    <dgm:cxn modelId="{BC391EC1-E8B4-4EE9-87D4-A57D3A2657FB}" type="presParOf" srcId="{469858CB-2F61-447D-ACB4-2A4E6F977C49}" destId="{3CE40A01-4038-4F0E-B9CD-208A5B9702B3}" srcOrd="2" destOrd="0" presId="urn:microsoft.com/office/officeart/2005/8/layout/radial5"/>
    <dgm:cxn modelId="{CEB26E4E-A99A-4E49-B103-D56BAD4CA69A}" type="presParOf" srcId="{469858CB-2F61-447D-ACB4-2A4E6F977C49}" destId="{4F9345F9-13FC-4CD5-A664-06BF57DAB4CC}" srcOrd="3" destOrd="0" presId="urn:microsoft.com/office/officeart/2005/8/layout/radial5"/>
    <dgm:cxn modelId="{DEDC9FA9-166A-4769-B3EA-E7291BE70A53}" type="presParOf" srcId="{4F9345F9-13FC-4CD5-A664-06BF57DAB4CC}" destId="{B6AC3FDA-C62B-4EA2-B67D-B32CA76784AC}" srcOrd="0" destOrd="0" presId="urn:microsoft.com/office/officeart/2005/8/layout/radial5"/>
    <dgm:cxn modelId="{03BC159B-4572-4F84-BCEA-81E53E7BF515}" type="presParOf" srcId="{469858CB-2F61-447D-ACB4-2A4E6F977C49}" destId="{AD72D3B8-D934-40E4-9A72-24FFACD3BE60}" srcOrd="4" destOrd="0" presId="urn:microsoft.com/office/officeart/2005/8/layout/radial5"/>
    <dgm:cxn modelId="{FF6DEB54-655B-4E16-9DC7-639B82B729ED}" type="presParOf" srcId="{469858CB-2F61-447D-ACB4-2A4E6F977C49}" destId="{CF266B9E-8DC9-4154-B171-86D974043662}" srcOrd="5" destOrd="0" presId="urn:microsoft.com/office/officeart/2005/8/layout/radial5"/>
    <dgm:cxn modelId="{8B9AFE85-F436-46EC-8BDA-30E44E4D9095}" type="presParOf" srcId="{CF266B9E-8DC9-4154-B171-86D974043662}" destId="{0B44550F-4604-4DA8-9778-99DC4F44B92E}" srcOrd="0" destOrd="0" presId="urn:microsoft.com/office/officeart/2005/8/layout/radial5"/>
    <dgm:cxn modelId="{F38DA0A3-80B9-4589-9143-34350465DE50}" type="presParOf" srcId="{469858CB-2F61-447D-ACB4-2A4E6F977C49}" destId="{039A2B47-8345-4BA3-8F0E-FFAD98F025FD}"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6E05D22-92D2-4999-826D-D7AE8462E80A}" type="doc">
      <dgm:prSet loTypeId="urn:microsoft.com/office/officeart/2008/layout/AlternatingHexagons" loCatId="list" qsTypeId="urn:microsoft.com/office/officeart/2005/8/quickstyle/3d3" qsCatId="3D" csTypeId="urn:microsoft.com/office/officeart/2005/8/colors/colorful4" csCatId="colorful" phldr="1"/>
      <dgm:spPr/>
      <dgm:t>
        <a:bodyPr/>
        <a:lstStyle/>
        <a:p>
          <a:endParaRPr lang="es-ES"/>
        </a:p>
      </dgm:t>
    </dgm:pt>
    <dgm:pt modelId="{3196855B-E675-4C69-87A2-C9641C51C3D6}">
      <dgm:prSet phldrT="[Texto]"/>
      <dgm:spPr/>
      <dgm:t>
        <a:bodyPr/>
        <a:lstStyle/>
        <a:p>
          <a:r>
            <a:rPr lang="es-ES" b="1" u="none" strike="noStrike" dirty="0" smtClean="0">
              <a:effectLst/>
            </a:rPr>
            <a:t>LINEAMIENTOS PARA ELEGIR LOS MEJORES  PROVEEDORES ACORDE A LOS REQUERIMIENTOS DE LOS ARTESANOS</a:t>
          </a:r>
          <a:endParaRPr lang="es-ES" b="1" dirty="0"/>
        </a:p>
      </dgm:t>
    </dgm:pt>
    <dgm:pt modelId="{2D9BA949-C98A-4256-AF51-06D8B49BBC31}" type="parTrans" cxnId="{68FFAB31-7160-42D5-8BDA-353DF984F262}">
      <dgm:prSet/>
      <dgm:spPr/>
      <dgm:t>
        <a:bodyPr/>
        <a:lstStyle/>
        <a:p>
          <a:endParaRPr lang="es-ES"/>
        </a:p>
      </dgm:t>
    </dgm:pt>
    <dgm:pt modelId="{754D2461-AEBC-4418-89E7-0BC546B8D8B0}" type="sibTrans" cxnId="{68FFAB31-7160-42D5-8BDA-353DF984F262}">
      <dgm:prSet/>
      <dgm:spPr/>
      <dgm:t>
        <a:bodyPr/>
        <a:lstStyle/>
        <a:p>
          <a:r>
            <a:rPr lang="es-ES" b="1" u="none" strike="noStrike" dirty="0" smtClean="0">
              <a:solidFill>
                <a:schemeClr val="tx1">
                  <a:lumMod val="95000"/>
                  <a:lumOff val="5000"/>
                </a:schemeClr>
              </a:solidFill>
              <a:effectLst/>
            </a:rPr>
            <a:t>RECUPERAR EL PRESTIGIO  EN LA CALIDAD DE LOS PRODUCTOS TEXTILES ARTESANALES INDÍGENAS DE LA ZONA NORTE DEL ECUADOR</a:t>
          </a:r>
          <a:endParaRPr lang="es-ES" b="1" dirty="0">
            <a:solidFill>
              <a:schemeClr val="tx1">
                <a:lumMod val="95000"/>
                <a:lumOff val="5000"/>
              </a:schemeClr>
            </a:solidFill>
          </a:endParaRPr>
        </a:p>
      </dgm:t>
    </dgm:pt>
    <dgm:pt modelId="{D8F58180-5925-4FCD-92BF-F13BC1B4E708}">
      <dgm:prSet phldrT="[Texto]" custT="1"/>
      <dgm:spPr/>
      <dgm:t>
        <a:bodyPr/>
        <a:lstStyle/>
        <a:p>
          <a:r>
            <a:rPr lang="es-ES" sz="1200" b="1" u="none" strike="noStrike" dirty="0" smtClean="0">
              <a:effectLst/>
            </a:rPr>
            <a:t>RECUPERAR EL PRESTIGIO  EN LA CALIDAD DE LOS PRODUCTOS TEXTILES ARTESANALES INDÍGENAS DE LA ZONA NORTE DEL ECUADOR</a:t>
          </a:r>
          <a:endParaRPr lang="es-ES" sz="1200" b="1" dirty="0"/>
        </a:p>
      </dgm:t>
    </dgm:pt>
    <dgm:pt modelId="{A1A96D10-1E48-417E-BE64-295E87E75A67}" type="parTrans" cxnId="{F31296EE-0513-429D-9D4F-8F6CE2FF8B73}">
      <dgm:prSet/>
      <dgm:spPr/>
      <dgm:t>
        <a:bodyPr/>
        <a:lstStyle/>
        <a:p>
          <a:endParaRPr lang="es-ES"/>
        </a:p>
      </dgm:t>
    </dgm:pt>
    <dgm:pt modelId="{4733846F-46A2-4D06-88C3-DEFF424760D6}" type="sibTrans" cxnId="{F31296EE-0513-429D-9D4F-8F6CE2FF8B73}">
      <dgm:prSet custT="1"/>
      <dgm:spPr/>
      <dgm:t>
        <a:bodyPr/>
        <a:lstStyle/>
        <a:p>
          <a:r>
            <a:rPr lang="es-ES" sz="1200" b="1" u="none" strike="noStrike" dirty="0" smtClean="0">
              <a:effectLst/>
            </a:rPr>
            <a:t>IMPLEMENTACIÓN DE LAS NORMAS ISO PARA PRODUCTOS TEXTILES Y ETIQUETADO PERMITA INFORMACIÓN OPORTUNA A LOS CLIENTES  </a:t>
          </a:r>
          <a:endParaRPr lang="es-ES" sz="1200" b="1" dirty="0"/>
        </a:p>
      </dgm:t>
    </dgm:pt>
    <dgm:pt modelId="{ACE221DE-5E05-4A7C-B158-C124F3D11302}" type="pres">
      <dgm:prSet presAssocID="{96E05D22-92D2-4999-826D-D7AE8462E80A}" presName="Name0" presStyleCnt="0">
        <dgm:presLayoutVars>
          <dgm:chMax/>
          <dgm:chPref/>
          <dgm:dir/>
          <dgm:animLvl val="lvl"/>
        </dgm:presLayoutVars>
      </dgm:prSet>
      <dgm:spPr/>
      <dgm:t>
        <a:bodyPr/>
        <a:lstStyle/>
        <a:p>
          <a:endParaRPr lang="es-EC"/>
        </a:p>
      </dgm:t>
    </dgm:pt>
    <dgm:pt modelId="{FC07C256-40A7-4D61-9971-06D02098F432}" type="pres">
      <dgm:prSet presAssocID="{3196855B-E675-4C69-87A2-C9641C51C3D6}" presName="composite" presStyleCnt="0"/>
      <dgm:spPr/>
    </dgm:pt>
    <dgm:pt modelId="{56BFDADB-792B-454B-9E86-D05EA2DA897C}" type="pres">
      <dgm:prSet presAssocID="{3196855B-E675-4C69-87A2-C9641C51C3D6}" presName="Parent1" presStyleLbl="node1" presStyleIdx="0" presStyleCnt="4" custLinFactNeighborX="29580" custLinFactNeighborY="-22310">
        <dgm:presLayoutVars>
          <dgm:chMax val="1"/>
          <dgm:chPref val="1"/>
          <dgm:bulletEnabled val="1"/>
        </dgm:presLayoutVars>
      </dgm:prSet>
      <dgm:spPr/>
      <dgm:t>
        <a:bodyPr/>
        <a:lstStyle/>
        <a:p>
          <a:endParaRPr lang="es-ES"/>
        </a:p>
      </dgm:t>
    </dgm:pt>
    <dgm:pt modelId="{E8403A2D-6D04-4308-8BB1-2DACB63851E5}" type="pres">
      <dgm:prSet presAssocID="{3196855B-E675-4C69-87A2-C9641C51C3D6}" presName="Childtext1" presStyleLbl="revTx" presStyleIdx="0" presStyleCnt="2">
        <dgm:presLayoutVars>
          <dgm:chMax val="0"/>
          <dgm:chPref val="0"/>
          <dgm:bulletEnabled val="1"/>
        </dgm:presLayoutVars>
      </dgm:prSet>
      <dgm:spPr/>
      <dgm:t>
        <a:bodyPr/>
        <a:lstStyle/>
        <a:p>
          <a:endParaRPr lang="es-ES"/>
        </a:p>
      </dgm:t>
    </dgm:pt>
    <dgm:pt modelId="{2D10146A-49EA-42C7-BA3C-800983FBA296}" type="pres">
      <dgm:prSet presAssocID="{3196855B-E675-4C69-87A2-C9641C51C3D6}" presName="BalanceSpacing" presStyleCnt="0"/>
      <dgm:spPr/>
    </dgm:pt>
    <dgm:pt modelId="{2D0BA15F-430F-446A-9E18-23A3E07A0237}" type="pres">
      <dgm:prSet presAssocID="{3196855B-E675-4C69-87A2-C9641C51C3D6}" presName="BalanceSpacing1" presStyleCnt="0"/>
      <dgm:spPr/>
    </dgm:pt>
    <dgm:pt modelId="{143B3E59-866D-4F06-A71D-2255FE0B75DE}" type="pres">
      <dgm:prSet presAssocID="{754D2461-AEBC-4418-89E7-0BC546B8D8B0}" presName="Accent1Text" presStyleLbl="node1" presStyleIdx="1" presStyleCnt="4" custLinFactNeighborX="-44127" custLinFactNeighborY="-23153"/>
      <dgm:spPr/>
      <dgm:t>
        <a:bodyPr/>
        <a:lstStyle/>
        <a:p>
          <a:endParaRPr lang="es-ES"/>
        </a:p>
      </dgm:t>
    </dgm:pt>
    <dgm:pt modelId="{CA1A8B61-2922-4453-AC0E-22FD31BB1F83}" type="pres">
      <dgm:prSet presAssocID="{754D2461-AEBC-4418-89E7-0BC546B8D8B0}" presName="spaceBetweenRectangles" presStyleCnt="0"/>
      <dgm:spPr/>
    </dgm:pt>
    <dgm:pt modelId="{14D4FD02-B829-4DE6-B8BF-C2B93C8AEF56}" type="pres">
      <dgm:prSet presAssocID="{D8F58180-5925-4FCD-92BF-F13BC1B4E708}" presName="composite" presStyleCnt="0"/>
      <dgm:spPr/>
    </dgm:pt>
    <dgm:pt modelId="{3F9B1F70-4B4D-4623-BBA8-0ABA9779F227}" type="pres">
      <dgm:prSet presAssocID="{D8F58180-5925-4FCD-92BF-F13BC1B4E708}" presName="Parent1" presStyleLbl="node1" presStyleIdx="2" presStyleCnt="4" custLinFactNeighborX="-76175" custLinFactNeighborY="30245">
        <dgm:presLayoutVars>
          <dgm:chMax val="1"/>
          <dgm:chPref val="1"/>
          <dgm:bulletEnabled val="1"/>
        </dgm:presLayoutVars>
      </dgm:prSet>
      <dgm:spPr/>
      <dgm:t>
        <a:bodyPr/>
        <a:lstStyle/>
        <a:p>
          <a:endParaRPr lang="es-ES"/>
        </a:p>
      </dgm:t>
    </dgm:pt>
    <dgm:pt modelId="{C24215CA-E326-43FA-945B-59607DC7ADCC}" type="pres">
      <dgm:prSet presAssocID="{D8F58180-5925-4FCD-92BF-F13BC1B4E708}" presName="Childtext1" presStyleLbl="revTx" presStyleIdx="1" presStyleCnt="2">
        <dgm:presLayoutVars>
          <dgm:chMax val="0"/>
          <dgm:chPref val="0"/>
          <dgm:bulletEnabled val="1"/>
        </dgm:presLayoutVars>
      </dgm:prSet>
      <dgm:spPr/>
      <dgm:t>
        <a:bodyPr/>
        <a:lstStyle/>
        <a:p>
          <a:endParaRPr lang="es-ES"/>
        </a:p>
      </dgm:t>
    </dgm:pt>
    <dgm:pt modelId="{73A8FCF9-3A32-48F8-A83E-4EA9E7713071}" type="pres">
      <dgm:prSet presAssocID="{D8F58180-5925-4FCD-92BF-F13BC1B4E708}" presName="BalanceSpacing" presStyleCnt="0"/>
      <dgm:spPr/>
    </dgm:pt>
    <dgm:pt modelId="{0582FD09-0298-48F3-BEE2-DA628507E175}" type="pres">
      <dgm:prSet presAssocID="{D8F58180-5925-4FCD-92BF-F13BC1B4E708}" presName="BalanceSpacing1" presStyleCnt="0"/>
      <dgm:spPr/>
    </dgm:pt>
    <dgm:pt modelId="{09FB322A-CAF0-4A22-A71F-E47F305E515B}" type="pres">
      <dgm:prSet presAssocID="{4733846F-46A2-4D06-88C3-DEFF424760D6}" presName="Accent1Text" presStyleLbl="node1" presStyleIdx="3" presStyleCnt="4" custScaleX="112947" custLinFactNeighborX="-57220" custLinFactNeighborY="6328"/>
      <dgm:spPr/>
      <dgm:t>
        <a:bodyPr/>
        <a:lstStyle/>
        <a:p>
          <a:endParaRPr lang="es-ES"/>
        </a:p>
      </dgm:t>
    </dgm:pt>
  </dgm:ptLst>
  <dgm:cxnLst>
    <dgm:cxn modelId="{F31296EE-0513-429D-9D4F-8F6CE2FF8B73}" srcId="{96E05D22-92D2-4999-826D-D7AE8462E80A}" destId="{D8F58180-5925-4FCD-92BF-F13BC1B4E708}" srcOrd="1" destOrd="0" parTransId="{A1A96D10-1E48-417E-BE64-295E87E75A67}" sibTransId="{4733846F-46A2-4D06-88C3-DEFF424760D6}"/>
    <dgm:cxn modelId="{991AB495-9BE1-4F54-B315-10CE7E672EB3}" type="presOf" srcId="{96E05D22-92D2-4999-826D-D7AE8462E80A}" destId="{ACE221DE-5E05-4A7C-B158-C124F3D11302}" srcOrd="0" destOrd="0" presId="urn:microsoft.com/office/officeart/2008/layout/AlternatingHexagons"/>
    <dgm:cxn modelId="{F5CBE2E8-B0E6-4202-A5A7-6EDCD51DBE27}" type="presOf" srcId="{D8F58180-5925-4FCD-92BF-F13BC1B4E708}" destId="{3F9B1F70-4B4D-4623-BBA8-0ABA9779F227}" srcOrd="0" destOrd="0" presId="urn:microsoft.com/office/officeart/2008/layout/AlternatingHexagons"/>
    <dgm:cxn modelId="{E45CC007-9F79-4C3F-85F7-60056AC56603}" type="presOf" srcId="{3196855B-E675-4C69-87A2-C9641C51C3D6}" destId="{56BFDADB-792B-454B-9E86-D05EA2DA897C}" srcOrd="0" destOrd="0" presId="urn:microsoft.com/office/officeart/2008/layout/AlternatingHexagons"/>
    <dgm:cxn modelId="{E7B97B56-E765-4640-9097-819B83E6F9C1}" type="presOf" srcId="{754D2461-AEBC-4418-89E7-0BC546B8D8B0}" destId="{143B3E59-866D-4F06-A71D-2255FE0B75DE}" srcOrd="0" destOrd="0" presId="urn:microsoft.com/office/officeart/2008/layout/AlternatingHexagons"/>
    <dgm:cxn modelId="{6707BE7D-19E6-4687-A434-1B4E5C5C68DD}" type="presOf" srcId="{4733846F-46A2-4D06-88C3-DEFF424760D6}" destId="{09FB322A-CAF0-4A22-A71F-E47F305E515B}" srcOrd="0" destOrd="0" presId="urn:microsoft.com/office/officeart/2008/layout/AlternatingHexagons"/>
    <dgm:cxn modelId="{68FFAB31-7160-42D5-8BDA-353DF984F262}" srcId="{96E05D22-92D2-4999-826D-D7AE8462E80A}" destId="{3196855B-E675-4C69-87A2-C9641C51C3D6}" srcOrd="0" destOrd="0" parTransId="{2D9BA949-C98A-4256-AF51-06D8B49BBC31}" sibTransId="{754D2461-AEBC-4418-89E7-0BC546B8D8B0}"/>
    <dgm:cxn modelId="{C63449A2-1A61-4EA1-9E2D-2B1249DC9521}" type="presParOf" srcId="{ACE221DE-5E05-4A7C-B158-C124F3D11302}" destId="{FC07C256-40A7-4D61-9971-06D02098F432}" srcOrd="0" destOrd="0" presId="urn:microsoft.com/office/officeart/2008/layout/AlternatingHexagons"/>
    <dgm:cxn modelId="{F348880F-3C6C-4FA2-BF15-638E6C5F04EC}" type="presParOf" srcId="{FC07C256-40A7-4D61-9971-06D02098F432}" destId="{56BFDADB-792B-454B-9E86-D05EA2DA897C}" srcOrd="0" destOrd="0" presId="urn:microsoft.com/office/officeart/2008/layout/AlternatingHexagons"/>
    <dgm:cxn modelId="{5EF47D52-DD3A-4E6C-A15F-F7906CEA5ABE}" type="presParOf" srcId="{FC07C256-40A7-4D61-9971-06D02098F432}" destId="{E8403A2D-6D04-4308-8BB1-2DACB63851E5}" srcOrd="1" destOrd="0" presId="urn:microsoft.com/office/officeart/2008/layout/AlternatingHexagons"/>
    <dgm:cxn modelId="{97510AE2-7917-4913-AAA5-8D2AD2D849B6}" type="presParOf" srcId="{FC07C256-40A7-4D61-9971-06D02098F432}" destId="{2D10146A-49EA-42C7-BA3C-800983FBA296}" srcOrd="2" destOrd="0" presId="urn:microsoft.com/office/officeart/2008/layout/AlternatingHexagons"/>
    <dgm:cxn modelId="{A402DA10-35FF-4955-B46D-6E82BDC59F53}" type="presParOf" srcId="{FC07C256-40A7-4D61-9971-06D02098F432}" destId="{2D0BA15F-430F-446A-9E18-23A3E07A0237}" srcOrd="3" destOrd="0" presId="urn:microsoft.com/office/officeart/2008/layout/AlternatingHexagons"/>
    <dgm:cxn modelId="{DB604488-4042-43DA-B670-54F42357B8A0}" type="presParOf" srcId="{FC07C256-40A7-4D61-9971-06D02098F432}" destId="{143B3E59-866D-4F06-A71D-2255FE0B75DE}" srcOrd="4" destOrd="0" presId="urn:microsoft.com/office/officeart/2008/layout/AlternatingHexagons"/>
    <dgm:cxn modelId="{57C17221-6DDF-434F-B3F5-8CFC6CC6B072}" type="presParOf" srcId="{ACE221DE-5E05-4A7C-B158-C124F3D11302}" destId="{CA1A8B61-2922-4453-AC0E-22FD31BB1F83}" srcOrd="1" destOrd="0" presId="urn:microsoft.com/office/officeart/2008/layout/AlternatingHexagons"/>
    <dgm:cxn modelId="{3CB0601A-6BE2-4BE6-9181-FA2E0EFDE4EC}" type="presParOf" srcId="{ACE221DE-5E05-4A7C-B158-C124F3D11302}" destId="{14D4FD02-B829-4DE6-B8BF-C2B93C8AEF56}" srcOrd="2" destOrd="0" presId="urn:microsoft.com/office/officeart/2008/layout/AlternatingHexagons"/>
    <dgm:cxn modelId="{B7DF112B-0170-4A21-85DF-1022878044E8}" type="presParOf" srcId="{14D4FD02-B829-4DE6-B8BF-C2B93C8AEF56}" destId="{3F9B1F70-4B4D-4623-BBA8-0ABA9779F227}" srcOrd="0" destOrd="0" presId="urn:microsoft.com/office/officeart/2008/layout/AlternatingHexagons"/>
    <dgm:cxn modelId="{9E00A6C1-31B2-41CD-99F2-09020A2525E1}" type="presParOf" srcId="{14D4FD02-B829-4DE6-B8BF-C2B93C8AEF56}" destId="{C24215CA-E326-43FA-945B-59607DC7ADCC}" srcOrd="1" destOrd="0" presId="urn:microsoft.com/office/officeart/2008/layout/AlternatingHexagons"/>
    <dgm:cxn modelId="{4EB4C59F-970A-4563-83F7-AA69659FC421}" type="presParOf" srcId="{14D4FD02-B829-4DE6-B8BF-C2B93C8AEF56}" destId="{73A8FCF9-3A32-48F8-A83E-4EA9E7713071}" srcOrd="2" destOrd="0" presId="urn:microsoft.com/office/officeart/2008/layout/AlternatingHexagons"/>
    <dgm:cxn modelId="{2EDED51D-CCD9-4352-94F8-8ECEF7C46256}" type="presParOf" srcId="{14D4FD02-B829-4DE6-B8BF-C2B93C8AEF56}" destId="{0582FD09-0298-48F3-BEE2-DA628507E175}" srcOrd="3" destOrd="0" presId="urn:microsoft.com/office/officeart/2008/layout/AlternatingHexagons"/>
    <dgm:cxn modelId="{D04F8853-C824-4CDA-87A7-1555785CF0EE}" type="presParOf" srcId="{14D4FD02-B829-4DE6-B8BF-C2B93C8AEF56}" destId="{09FB322A-CAF0-4A22-A71F-E47F305E515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C919655-1AD1-4C34-97D3-72658553A43F}" type="doc">
      <dgm:prSet loTypeId="urn:microsoft.com/office/officeart/2005/8/layout/funnel1" loCatId="relationship" qsTypeId="urn:microsoft.com/office/officeart/2005/8/quickstyle/3d2" qsCatId="3D" csTypeId="urn:microsoft.com/office/officeart/2005/8/colors/colorful4" csCatId="colorful" phldr="1"/>
      <dgm:spPr/>
      <dgm:t>
        <a:bodyPr/>
        <a:lstStyle/>
        <a:p>
          <a:endParaRPr lang="es-ES"/>
        </a:p>
      </dgm:t>
    </dgm:pt>
    <dgm:pt modelId="{FCC3A772-3E69-49FA-9076-571E4AC61C2B}">
      <dgm:prSet phldrT="[Texto]" custT="1"/>
      <dgm:spPr/>
      <dgm:t>
        <a:bodyPr/>
        <a:lstStyle/>
        <a:p>
          <a:r>
            <a:rPr lang="es-EC" sz="1300" b="1" u="none" strike="noStrike" smtClean="0">
              <a:effectLst/>
            </a:rPr>
            <a:t>CONSOLIDACIÓN DE ALIANZAS ESTRATÉGICAS CON INSTITUCIONES DE ESTADO PARA PROMOCIONAR LA MARCA ARTESANÍAS ECUADOR, EN EVENTOS, FERIAS Y DIFUSIONES VISUALES</a:t>
          </a:r>
          <a:endParaRPr lang="es-ES" sz="1300" dirty="0"/>
        </a:p>
      </dgm:t>
    </dgm:pt>
    <dgm:pt modelId="{B885FBE8-68F0-4549-851B-6AA2120FE3F7}" type="parTrans" cxnId="{7C616A33-4B46-4643-9CB9-61FA61439F13}">
      <dgm:prSet/>
      <dgm:spPr/>
      <dgm:t>
        <a:bodyPr/>
        <a:lstStyle/>
        <a:p>
          <a:endParaRPr lang="es-ES"/>
        </a:p>
      </dgm:t>
    </dgm:pt>
    <dgm:pt modelId="{992FA4B9-EABD-4F08-8C90-E63CD1538576}" type="sibTrans" cxnId="{7C616A33-4B46-4643-9CB9-61FA61439F13}">
      <dgm:prSet/>
      <dgm:spPr/>
      <dgm:t>
        <a:bodyPr/>
        <a:lstStyle/>
        <a:p>
          <a:endParaRPr lang="es-ES"/>
        </a:p>
      </dgm:t>
    </dgm:pt>
    <dgm:pt modelId="{EE974A4C-B738-4861-B447-70D352B2E6C1}">
      <dgm:prSet phldrT="[Texto]" custT="1"/>
      <dgm:spPr/>
      <dgm:t>
        <a:bodyPr/>
        <a:lstStyle/>
        <a:p>
          <a:r>
            <a:rPr lang="es-EC" sz="1600" b="1" dirty="0" smtClean="0">
              <a:solidFill>
                <a:schemeClr val="tx1">
                  <a:lumMod val="95000"/>
                  <a:lumOff val="5000"/>
                </a:schemeClr>
              </a:solidFill>
            </a:rPr>
            <a:t>ELABORACIÓN DE UN PLAN DE OFERTA Y PROMOCIONES </a:t>
          </a:r>
          <a:endParaRPr lang="es-ES" sz="1600" dirty="0">
            <a:solidFill>
              <a:schemeClr val="tx1">
                <a:lumMod val="95000"/>
                <a:lumOff val="5000"/>
              </a:schemeClr>
            </a:solidFill>
          </a:endParaRPr>
        </a:p>
      </dgm:t>
    </dgm:pt>
    <dgm:pt modelId="{7D0DB08B-580C-497B-8207-928A5ED7AE88}" type="parTrans" cxnId="{E76E136C-92D5-427D-8301-228776D53D94}">
      <dgm:prSet/>
      <dgm:spPr/>
      <dgm:t>
        <a:bodyPr/>
        <a:lstStyle/>
        <a:p>
          <a:endParaRPr lang="es-ES"/>
        </a:p>
      </dgm:t>
    </dgm:pt>
    <dgm:pt modelId="{761DECA8-7E62-4C34-8ACD-967B028BD765}" type="sibTrans" cxnId="{E76E136C-92D5-427D-8301-228776D53D94}">
      <dgm:prSet/>
      <dgm:spPr/>
      <dgm:t>
        <a:bodyPr/>
        <a:lstStyle/>
        <a:p>
          <a:endParaRPr lang="es-ES"/>
        </a:p>
      </dgm:t>
    </dgm:pt>
    <dgm:pt modelId="{545CF718-6781-4F24-879B-90A1FE1853C5}">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EC" sz="1800" b="1" dirty="0" smtClean="0"/>
            <a:t>DESARROLLAR UN PLAN DE MARKETING QUE NOS PERMITA REPOSICIONAR LAS ARTESANÍAS Y LOS NUEVOS E INNOVADOS PRODUCTOS ARTESANALES</a:t>
          </a:r>
          <a:endParaRPr lang="es-ES" sz="1800" b="1" dirty="0"/>
        </a:p>
      </dgm:t>
    </dgm:pt>
    <dgm:pt modelId="{C7C60D20-13B1-453B-8D48-48573596530D}" type="parTrans" cxnId="{95503755-525A-43E0-9E0C-C1B62FB88D2D}">
      <dgm:prSet/>
      <dgm:spPr/>
      <dgm:t>
        <a:bodyPr/>
        <a:lstStyle/>
        <a:p>
          <a:endParaRPr lang="es-ES"/>
        </a:p>
      </dgm:t>
    </dgm:pt>
    <dgm:pt modelId="{1B97A201-57AF-43EA-976E-19728AE90E72}" type="sibTrans" cxnId="{95503755-525A-43E0-9E0C-C1B62FB88D2D}">
      <dgm:prSet/>
      <dgm:spPr/>
      <dgm:t>
        <a:bodyPr/>
        <a:lstStyle/>
        <a:p>
          <a:endParaRPr lang="es-ES"/>
        </a:p>
      </dgm:t>
    </dgm:pt>
    <dgm:pt modelId="{4440D6E5-85D9-4B0D-9393-2551D09E5E87}">
      <dgm:prSet phldrT="[Texto]"/>
      <dgm:spPr/>
      <dgm:t>
        <a:bodyPr/>
        <a:lstStyle/>
        <a:p>
          <a:endParaRPr lang="es-EC"/>
        </a:p>
      </dgm:t>
    </dgm:pt>
    <dgm:pt modelId="{F285AE14-D924-4B24-985A-BAB1394577D0}" type="parTrans" cxnId="{3FD995BB-0811-411F-8BED-14DA071446AF}">
      <dgm:prSet/>
      <dgm:spPr/>
      <dgm:t>
        <a:bodyPr/>
        <a:lstStyle/>
        <a:p>
          <a:endParaRPr lang="es-ES"/>
        </a:p>
      </dgm:t>
    </dgm:pt>
    <dgm:pt modelId="{0DBF8D68-51FA-462F-807B-D2BD296982B8}" type="sibTrans" cxnId="{3FD995BB-0811-411F-8BED-14DA071446AF}">
      <dgm:prSet/>
      <dgm:spPr/>
      <dgm:t>
        <a:bodyPr/>
        <a:lstStyle/>
        <a:p>
          <a:endParaRPr lang="es-ES"/>
        </a:p>
      </dgm:t>
    </dgm:pt>
    <dgm:pt modelId="{1417F4EC-49FC-4130-862D-B11EEEB86730}">
      <dgm:prSet phldrT="[Texto]"/>
      <dgm:spPr/>
      <dgm:t>
        <a:bodyPr/>
        <a:lstStyle/>
        <a:p>
          <a:endParaRPr lang="es-EC"/>
        </a:p>
      </dgm:t>
    </dgm:pt>
    <dgm:pt modelId="{870BB61D-9FE5-4BDC-B624-7F3DD7BC6DA7}" type="parTrans" cxnId="{AB5B75AE-9666-4BC5-95E1-BA22BEE0AC58}">
      <dgm:prSet/>
      <dgm:spPr/>
      <dgm:t>
        <a:bodyPr/>
        <a:lstStyle/>
        <a:p>
          <a:endParaRPr lang="es-ES"/>
        </a:p>
      </dgm:t>
    </dgm:pt>
    <dgm:pt modelId="{C7DBB652-21F5-4184-816A-2B2839A8E11C}" type="sibTrans" cxnId="{AB5B75AE-9666-4BC5-95E1-BA22BEE0AC58}">
      <dgm:prSet/>
      <dgm:spPr/>
      <dgm:t>
        <a:bodyPr/>
        <a:lstStyle/>
        <a:p>
          <a:endParaRPr lang="es-ES"/>
        </a:p>
      </dgm:t>
    </dgm:pt>
    <dgm:pt modelId="{ED996ACB-F9CB-428B-9558-E84A72BE8CE0}">
      <dgm:prSet phldrT="[Texto]" custT="1"/>
      <dgm:spPr/>
      <dgm:t>
        <a:bodyPr/>
        <a:lstStyle/>
        <a:p>
          <a:r>
            <a:rPr lang="es-EC" sz="1200" b="1" u="none" strike="noStrike" smtClean="0">
              <a:solidFill>
                <a:schemeClr val="tx1">
                  <a:lumMod val="95000"/>
                  <a:lumOff val="5000"/>
                </a:schemeClr>
              </a:solidFill>
              <a:effectLst/>
            </a:rPr>
            <a:t>PLAN DE COMUNICACIÓN A TRAVÉS DE MEDIOS AUDIO - VISUALES, CON EL FIN DE PROMOVER LA NUEVA IMAGEN DE ARTESANÍAS INNOVADAS </a:t>
          </a:r>
          <a:endParaRPr lang="es-ES" sz="1200" dirty="0">
            <a:solidFill>
              <a:schemeClr val="tx1">
                <a:lumMod val="95000"/>
                <a:lumOff val="5000"/>
              </a:schemeClr>
            </a:solidFill>
          </a:endParaRPr>
        </a:p>
      </dgm:t>
    </dgm:pt>
    <dgm:pt modelId="{256A55C0-CAD0-4CE2-A08B-2AB045677C4D}" type="parTrans" cxnId="{2F256AD1-053C-47D0-A35D-3C31F1ECEFEB}">
      <dgm:prSet/>
      <dgm:spPr/>
      <dgm:t>
        <a:bodyPr/>
        <a:lstStyle/>
        <a:p>
          <a:endParaRPr lang="es-ES"/>
        </a:p>
      </dgm:t>
    </dgm:pt>
    <dgm:pt modelId="{83B5CACF-9880-415B-830E-AA447D24B62D}" type="sibTrans" cxnId="{2F256AD1-053C-47D0-A35D-3C31F1ECEFEB}">
      <dgm:prSet/>
      <dgm:spPr/>
      <dgm:t>
        <a:bodyPr/>
        <a:lstStyle/>
        <a:p>
          <a:endParaRPr lang="es-ES"/>
        </a:p>
      </dgm:t>
    </dgm:pt>
    <dgm:pt modelId="{617E1862-6CD0-4E33-A501-D9C78E0DA29E}" type="pres">
      <dgm:prSet presAssocID="{2C919655-1AD1-4C34-97D3-72658553A43F}" presName="Name0" presStyleCnt="0">
        <dgm:presLayoutVars>
          <dgm:chMax val="4"/>
          <dgm:resizeHandles val="exact"/>
        </dgm:presLayoutVars>
      </dgm:prSet>
      <dgm:spPr/>
      <dgm:t>
        <a:bodyPr/>
        <a:lstStyle/>
        <a:p>
          <a:endParaRPr lang="es-EC"/>
        </a:p>
      </dgm:t>
    </dgm:pt>
    <dgm:pt modelId="{F5276320-1085-47EA-8A98-D7AB828E7C36}" type="pres">
      <dgm:prSet presAssocID="{2C919655-1AD1-4C34-97D3-72658553A43F}" presName="ellipse" presStyleLbl="trBgShp" presStyleIdx="0" presStyleCnt="1"/>
      <dgm:spPr/>
    </dgm:pt>
    <dgm:pt modelId="{B4E9BAE6-5B04-4F70-8BF3-D2CEFB68A358}" type="pres">
      <dgm:prSet presAssocID="{2C919655-1AD1-4C34-97D3-72658553A43F}" presName="arrow1" presStyleLbl="fgShp" presStyleIdx="0" presStyleCnt="1"/>
      <dgm:spPr/>
    </dgm:pt>
    <dgm:pt modelId="{BF8778EC-439D-4953-857F-DDF2EE6298FA}" type="pres">
      <dgm:prSet presAssocID="{2C919655-1AD1-4C34-97D3-72658553A43F}" presName="rectangle" presStyleLbl="revTx" presStyleIdx="0" presStyleCnt="1" custScaleX="122846">
        <dgm:presLayoutVars>
          <dgm:bulletEnabled val="1"/>
        </dgm:presLayoutVars>
      </dgm:prSet>
      <dgm:spPr/>
      <dgm:t>
        <a:bodyPr/>
        <a:lstStyle/>
        <a:p>
          <a:endParaRPr lang="es-ES"/>
        </a:p>
      </dgm:t>
    </dgm:pt>
    <dgm:pt modelId="{D1DF8AD0-FC04-4331-A947-E709CFDA53FF}" type="pres">
      <dgm:prSet presAssocID="{EE974A4C-B738-4861-B447-70D352B2E6C1}" presName="item1" presStyleLbl="node1" presStyleIdx="0" presStyleCnt="3" custScaleX="168587" custScaleY="109018">
        <dgm:presLayoutVars>
          <dgm:bulletEnabled val="1"/>
        </dgm:presLayoutVars>
      </dgm:prSet>
      <dgm:spPr/>
      <dgm:t>
        <a:bodyPr/>
        <a:lstStyle/>
        <a:p>
          <a:endParaRPr lang="es-EC"/>
        </a:p>
      </dgm:t>
    </dgm:pt>
    <dgm:pt modelId="{7E7EE733-27FC-4BBC-BF4B-C19FDB684A08}" type="pres">
      <dgm:prSet presAssocID="{ED996ACB-F9CB-428B-9558-E84A72BE8CE0}" presName="item2" presStyleLbl="node1" presStyleIdx="1" presStyleCnt="3" custScaleX="155419" custScaleY="103843" custLinFactNeighborX="-52680" custLinFactNeighborY="-19316">
        <dgm:presLayoutVars>
          <dgm:bulletEnabled val="1"/>
        </dgm:presLayoutVars>
      </dgm:prSet>
      <dgm:spPr/>
      <dgm:t>
        <a:bodyPr/>
        <a:lstStyle/>
        <a:p>
          <a:endParaRPr lang="es-ES"/>
        </a:p>
      </dgm:t>
    </dgm:pt>
    <dgm:pt modelId="{95AB68CF-65DE-428A-8FBC-F229B2865DD5}" type="pres">
      <dgm:prSet presAssocID="{545CF718-6781-4F24-879B-90A1FE1853C5}" presName="item3" presStyleLbl="node1" presStyleIdx="2" presStyleCnt="3" custScaleX="219614" custLinFactNeighborX="60289" custLinFactNeighborY="-2341">
        <dgm:presLayoutVars>
          <dgm:bulletEnabled val="1"/>
        </dgm:presLayoutVars>
      </dgm:prSet>
      <dgm:spPr/>
      <dgm:t>
        <a:bodyPr/>
        <a:lstStyle/>
        <a:p>
          <a:endParaRPr lang="es-EC"/>
        </a:p>
      </dgm:t>
    </dgm:pt>
    <dgm:pt modelId="{DA56EDB1-F4A7-4EC0-9CEC-D976F06FBDA0}" type="pres">
      <dgm:prSet presAssocID="{2C919655-1AD1-4C34-97D3-72658553A43F}" presName="funnel" presStyleLbl="trAlignAcc1" presStyleIdx="0" presStyleCnt="1" custScaleX="170394"/>
      <dgm:spPr/>
    </dgm:pt>
  </dgm:ptLst>
  <dgm:cxnLst>
    <dgm:cxn modelId="{95503755-525A-43E0-9E0C-C1B62FB88D2D}" srcId="{2C919655-1AD1-4C34-97D3-72658553A43F}" destId="{545CF718-6781-4F24-879B-90A1FE1853C5}" srcOrd="3" destOrd="0" parTransId="{C7C60D20-13B1-453B-8D48-48573596530D}" sibTransId="{1B97A201-57AF-43EA-976E-19728AE90E72}"/>
    <dgm:cxn modelId="{AB5B75AE-9666-4BC5-95E1-BA22BEE0AC58}" srcId="{2C919655-1AD1-4C34-97D3-72658553A43F}" destId="{1417F4EC-49FC-4130-862D-B11EEEB86730}" srcOrd="5" destOrd="0" parTransId="{870BB61D-9FE5-4BDC-B624-7F3DD7BC6DA7}" sibTransId="{C7DBB652-21F5-4184-816A-2B2839A8E11C}"/>
    <dgm:cxn modelId="{2F256AD1-053C-47D0-A35D-3C31F1ECEFEB}" srcId="{2C919655-1AD1-4C34-97D3-72658553A43F}" destId="{ED996ACB-F9CB-428B-9558-E84A72BE8CE0}" srcOrd="2" destOrd="0" parTransId="{256A55C0-CAD0-4CE2-A08B-2AB045677C4D}" sibTransId="{83B5CACF-9880-415B-830E-AA447D24B62D}"/>
    <dgm:cxn modelId="{3FD995BB-0811-411F-8BED-14DA071446AF}" srcId="{2C919655-1AD1-4C34-97D3-72658553A43F}" destId="{4440D6E5-85D9-4B0D-9393-2551D09E5E87}" srcOrd="4" destOrd="0" parTransId="{F285AE14-D924-4B24-985A-BAB1394577D0}" sibTransId="{0DBF8D68-51FA-462F-807B-D2BD296982B8}"/>
    <dgm:cxn modelId="{33914D80-8EF9-4A61-A3CF-DCBF59615394}" type="presOf" srcId="{EE974A4C-B738-4861-B447-70D352B2E6C1}" destId="{7E7EE733-27FC-4BBC-BF4B-C19FDB684A08}" srcOrd="0" destOrd="0" presId="urn:microsoft.com/office/officeart/2005/8/layout/funnel1"/>
    <dgm:cxn modelId="{797DD4FD-6885-462F-A182-05804D7FAEFE}" type="presOf" srcId="{2C919655-1AD1-4C34-97D3-72658553A43F}" destId="{617E1862-6CD0-4E33-A501-D9C78E0DA29E}" srcOrd="0" destOrd="0" presId="urn:microsoft.com/office/officeart/2005/8/layout/funnel1"/>
    <dgm:cxn modelId="{5887AE9D-EF13-44E7-A443-4F83896D3A61}" type="presOf" srcId="{FCC3A772-3E69-49FA-9076-571E4AC61C2B}" destId="{95AB68CF-65DE-428A-8FBC-F229B2865DD5}" srcOrd="0" destOrd="0" presId="urn:microsoft.com/office/officeart/2005/8/layout/funnel1"/>
    <dgm:cxn modelId="{9B7E489F-0039-4D08-A81D-137BBF513B89}" type="presOf" srcId="{ED996ACB-F9CB-428B-9558-E84A72BE8CE0}" destId="{D1DF8AD0-FC04-4331-A947-E709CFDA53FF}" srcOrd="0" destOrd="0" presId="urn:microsoft.com/office/officeart/2005/8/layout/funnel1"/>
    <dgm:cxn modelId="{E76E136C-92D5-427D-8301-228776D53D94}" srcId="{2C919655-1AD1-4C34-97D3-72658553A43F}" destId="{EE974A4C-B738-4861-B447-70D352B2E6C1}" srcOrd="1" destOrd="0" parTransId="{7D0DB08B-580C-497B-8207-928A5ED7AE88}" sibTransId="{761DECA8-7E62-4C34-8ACD-967B028BD765}"/>
    <dgm:cxn modelId="{7C616A33-4B46-4643-9CB9-61FA61439F13}" srcId="{2C919655-1AD1-4C34-97D3-72658553A43F}" destId="{FCC3A772-3E69-49FA-9076-571E4AC61C2B}" srcOrd="0" destOrd="0" parTransId="{B885FBE8-68F0-4549-851B-6AA2120FE3F7}" sibTransId="{992FA4B9-EABD-4F08-8C90-E63CD1538576}"/>
    <dgm:cxn modelId="{8AB84D45-6ACD-4077-9153-44CD6022E979}" type="presOf" srcId="{545CF718-6781-4F24-879B-90A1FE1853C5}" destId="{BF8778EC-439D-4953-857F-DDF2EE6298FA}" srcOrd="0" destOrd="0" presId="urn:microsoft.com/office/officeart/2005/8/layout/funnel1"/>
    <dgm:cxn modelId="{7AE270B8-82A3-4D7C-8EAC-FA26C5E14924}" type="presParOf" srcId="{617E1862-6CD0-4E33-A501-D9C78E0DA29E}" destId="{F5276320-1085-47EA-8A98-D7AB828E7C36}" srcOrd="0" destOrd="0" presId="urn:microsoft.com/office/officeart/2005/8/layout/funnel1"/>
    <dgm:cxn modelId="{79682008-D13F-46DD-B789-E6C8D372151D}" type="presParOf" srcId="{617E1862-6CD0-4E33-A501-D9C78E0DA29E}" destId="{B4E9BAE6-5B04-4F70-8BF3-D2CEFB68A358}" srcOrd="1" destOrd="0" presId="urn:microsoft.com/office/officeart/2005/8/layout/funnel1"/>
    <dgm:cxn modelId="{D940EEC5-A8B0-4B5A-8C4E-2A4F24F671CD}" type="presParOf" srcId="{617E1862-6CD0-4E33-A501-D9C78E0DA29E}" destId="{BF8778EC-439D-4953-857F-DDF2EE6298FA}" srcOrd="2" destOrd="0" presId="urn:microsoft.com/office/officeart/2005/8/layout/funnel1"/>
    <dgm:cxn modelId="{029E14A0-3CBE-48C0-AF3A-AD86737881CC}" type="presParOf" srcId="{617E1862-6CD0-4E33-A501-D9C78E0DA29E}" destId="{D1DF8AD0-FC04-4331-A947-E709CFDA53FF}" srcOrd="3" destOrd="0" presId="urn:microsoft.com/office/officeart/2005/8/layout/funnel1"/>
    <dgm:cxn modelId="{E35676DF-A619-4168-BB32-66B42B78FF3B}" type="presParOf" srcId="{617E1862-6CD0-4E33-A501-D9C78E0DA29E}" destId="{7E7EE733-27FC-4BBC-BF4B-C19FDB684A08}" srcOrd="4" destOrd="0" presId="urn:microsoft.com/office/officeart/2005/8/layout/funnel1"/>
    <dgm:cxn modelId="{75DD635D-A53A-46FE-A036-1501F848ADFD}" type="presParOf" srcId="{617E1862-6CD0-4E33-A501-D9C78E0DA29E}" destId="{95AB68CF-65DE-428A-8FBC-F229B2865DD5}" srcOrd="5" destOrd="0" presId="urn:microsoft.com/office/officeart/2005/8/layout/funnel1"/>
    <dgm:cxn modelId="{F0CDF363-5768-4032-8D02-49C20A536B9B}" type="presParOf" srcId="{617E1862-6CD0-4E33-A501-D9C78E0DA29E}" destId="{DA56EDB1-F4A7-4EC0-9CEC-D976F06FBDA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400416-528A-4C51-89AE-33CA288044F8}" type="doc">
      <dgm:prSet loTypeId="urn:microsoft.com/office/officeart/2005/8/layout/process1" loCatId="process" qsTypeId="urn:microsoft.com/office/officeart/2005/8/quickstyle/3d2" qsCatId="3D" csTypeId="urn:microsoft.com/office/officeart/2005/8/colors/colorful1" csCatId="colorful" phldr="1"/>
      <dgm:spPr/>
    </dgm:pt>
    <dgm:pt modelId="{A7254282-F627-4268-B403-2054AF791217}">
      <dgm:prSet phldrT="[Texto]" custT="1"/>
      <dgm:spPr/>
      <dgm:t>
        <a:bodyPr/>
        <a:lstStyle/>
        <a:p>
          <a:r>
            <a:rPr lang="es-ES" sz="2000" b="1" dirty="0" smtClean="0">
              <a:solidFill>
                <a:schemeClr val="tx1"/>
              </a:solidFill>
            </a:rPr>
            <a:t>DETERMINAR EL MERCADO OBJETIVO PARA </a:t>
          </a:r>
          <a:r>
            <a:rPr lang="es-ES" sz="2000" b="1" dirty="0" smtClean="0">
              <a:solidFill>
                <a:schemeClr val="tx1"/>
              </a:solidFill>
              <a:effectLst/>
              <a:ea typeface="Calibri" panose="020F0502020204030204" pitchFamily="34" charset="0"/>
              <a:cs typeface="Arial" panose="020B0604020202020204" pitchFamily="34" charset="0"/>
            </a:rPr>
            <a:t>CONOCER LAS VARIABLES DEMOGRÁFICAS, PSICOGRÁFICAS, GEOGRÁFICAS Y CONDUCTUALES QUE INDIQUEN EL COMPORTAMIENTO DE LOS CLIENTES POTENCIALES PARA LAS ARTESANÍAS</a:t>
          </a:r>
          <a:r>
            <a:rPr lang="es-ES" sz="2000" dirty="0" smtClean="0">
              <a:solidFill>
                <a:schemeClr val="tx1"/>
              </a:solidFill>
              <a:effectLst/>
              <a:ea typeface="Calibri" panose="020F0502020204030204" pitchFamily="34" charset="0"/>
              <a:cs typeface="Arial" panose="020B0604020202020204" pitchFamily="34" charset="0"/>
            </a:rPr>
            <a:t>. </a:t>
          </a:r>
          <a:endParaRPr lang="es-ES" sz="2000" b="1" dirty="0">
            <a:solidFill>
              <a:schemeClr val="tx1"/>
            </a:solidFill>
          </a:endParaRPr>
        </a:p>
      </dgm:t>
    </dgm:pt>
    <dgm:pt modelId="{FF17F35F-EB6E-4FB3-9CF5-965B59C8E2D9}" type="parTrans" cxnId="{E212BCE8-DD3E-4E80-A5E8-4E6EB2C3A590}">
      <dgm:prSet/>
      <dgm:spPr/>
      <dgm:t>
        <a:bodyPr/>
        <a:lstStyle/>
        <a:p>
          <a:endParaRPr lang="es-ES">
            <a:solidFill>
              <a:schemeClr val="tx1"/>
            </a:solidFill>
          </a:endParaRPr>
        </a:p>
      </dgm:t>
    </dgm:pt>
    <dgm:pt modelId="{CE1EF707-5722-4D6A-B84B-D94C44F42A09}" type="sibTrans" cxnId="{E212BCE8-DD3E-4E80-A5E8-4E6EB2C3A590}">
      <dgm:prSet/>
      <dgm:spPr/>
      <dgm:t>
        <a:bodyPr/>
        <a:lstStyle/>
        <a:p>
          <a:endParaRPr lang="es-ES">
            <a:solidFill>
              <a:schemeClr val="tx1"/>
            </a:solidFill>
          </a:endParaRPr>
        </a:p>
      </dgm:t>
    </dgm:pt>
    <dgm:pt modelId="{707EB680-E094-4045-A55E-2143F54EFE26}" type="pres">
      <dgm:prSet presAssocID="{E5400416-528A-4C51-89AE-33CA288044F8}" presName="Name0" presStyleCnt="0">
        <dgm:presLayoutVars>
          <dgm:dir/>
          <dgm:resizeHandles val="exact"/>
        </dgm:presLayoutVars>
      </dgm:prSet>
      <dgm:spPr/>
    </dgm:pt>
    <dgm:pt modelId="{8EEBB2C5-C9FC-411E-9FF6-1AA562098B8E}" type="pres">
      <dgm:prSet presAssocID="{A7254282-F627-4268-B403-2054AF791217}" presName="node" presStyleLbl="node1" presStyleIdx="0" presStyleCnt="1" custLinFactNeighborX="3779" custLinFactNeighborY="-1628">
        <dgm:presLayoutVars>
          <dgm:bulletEnabled val="1"/>
        </dgm:presLayoutVars>
      </dgm:prSet>
      <dgm:spPr/>
      <dgm:t>
        <a:bodyPr/>
        <a:lstStyle/>
        <a:p>
          <a:endParaRPr lang="es-ES"/>
        </a:p>
      </dgm:t>
    </dgm:pt>
  </dgm:ptLst>
  <dgm:cxnLst>
    <dgm:cxn modelId="{D91B8158-6EEC-4219-AC0D-C295AFF5B4C4}" type="presOf" srcId="{E5400416-528A-4C51-89AE-33CA288044F8}" destId="{707EB680-E094-4045-A55E-2143F54EFE26}" srcOrd="0" destOrd="0" presId="urn:microsoft.com/office/officeart/2005/8/layout/process1"/>
    <dgm:cxn modelId="{E212BCE8-DD3E-4E80-A5E8-4E6EB2C3A590}" srcId="{E5400416-528A-4C51-89AE-33CA288044F8}" destId="{A7254282-F627-4268-B403-2054AF791217}" srcOrd="0" destOrd="0" parTransId="{FF17F35F-EB6E-4FB3-9CF5-965B59C8E2D9}" sibTransId="{CE1EF707-5722-4D6A-B84B-D94C44F42A09}"/>
    <dgm:cxn modelId="{A8FC42A9-AB19-48B3-AB9C-4AC681B92DDA}" type="presOf" srcId="{A7254282-F627-4268-B403-2054AF791217}" destId="{8EEBB2C5-C9FC-411E-9FF6-1AA562098B8E}" srcOrd="0" destOrd="0" presId="urn:microsoft.com/office/officeart/2005/8/layout/process1"/>
    <dgm:cxn modelId="{A81F8B2A-ACF6-4CB5-B802-DF5C84ADAFC4}" type="presParOf" srcId="{707EB680-E094-4045-A55E-2143F54EFE26}" destId="{8EEBB2C5-C9FC-411E-9FF6-1AA562098B8E}"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3CAD297-C6C8-472B-8BA1-41543DCC091A}"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s-ES"/>
        </a:p>
      </dgm:t>
    </dgm:pt>
    <dgm:pt modelId="{AD9FEFE7-E48C-4404-8458-E2CA580519AA}">
      <dgm:prSet phldrT="[Texto]" custT="1"/>
      <dgm:spPr/>
      <dgm:t>
        <a:bodyPr/>
        <a:lstStyle/>
        <a:p>
          <a:r>
            <a:rPr lang="es-EC" sz="1800" b="1" u="none" strike="noStrike" dirty="0" smtClean="0">
              <a:solidFill>
                <a:schemeClr val="tx1">
                  <a:lumMod val="95000"/>
                  <a:lumOff val="5000"/>
                </a:schemeClr>
              </a:solidFill>
              <a:effectLst/>
            </a:rPr>
            <a:t>POSICIONAR  LOS PRODUCTOS ARTESANALES QUE OFRECEN LOS INDÍGENAS OTAVALEÑOS  EN LA MENTE DE LOS CLIENTES ACTUALES Y POTENCIALES.</a:t>
          </a:r>
          <a:endParaRPr lang="es-ES" sz="1800" dirty="0">
            <a:solidFill>
              <a:schemeClr val="tx1">
                <a:lumMod val="95000"/>
                <a:lumOff val="5000"/>
              </a:schemeClr>
            </a:solidFill>
          </a:endParaRPr>
        </a:p>
      </dgm:t>
    </dgm:pt>
    <dgm:pt modelId="{A2036ED5-9B8B-45E5-A72F-35E551C5DB22}" type="parTrans" cxnId="{8583AE66-32DF-4164-B673-9ECE156DB2AB}">
      <dgm:prSet/>
      <dgm:spPr/>
      <dgm:t>
        <a:bodyPr/>
        <a:lstStyle/>
        <a:p>
          <a:endParaRPr lang="es-ES">
            <a:solidFill>
              <a:schemeClr val="tx1">
                <a:lumMod val="95000"/>
                <a:lumOff val="5000"/>
              </a:schemeClr>
            </a:solidFill>
          </a:endParaRPr>
        </a:p>
      </dgm:t>
    </dgm:pt>
    <dgm:pt modelId="{9D744642-FE0F-479E-A28A-216130982DC8}" type="sibTrans" cxnId="{8583AE66-32DF-4164-B673-9ECE156DB2AB}">
      <dgm:prSet/>
      <dgm:spPr/>
      <dgm:t>
        <a:bodyPr/>
        <a:lstStyle/>
        <a:p>
          <a:endParaRPr lang="es-ES">
            <a:solidFill>
              <a:schemeClr val="tx1">
                <a:lumMod val="95000"/>
                <a:lumOff val="5000"/>
              </a:schemeClr>
            </a:solidFill>
          </a:endParaRPr>
        </a:p>
      </dgm:t>
    </dgm:pt>
    <dgm:pt modelId="{DB5AA9B2-2151-4D47-8FBA-610F846A6488}">
      <dgm:prSet phldrT="[Texto]" custT="1"/>
      <dgm:spPr/>
      <dgm:t>
        <a:bodyPr/>
        <a:lstStyle/>
        <a:p>
          <a:r>
            <a:rPr lang="es-EC" sz="2000" b="1" u="none" strike="noStrike" dirty="0" smtClean="0">
              <a:solidFill>
                <a:schemeClr val="tx1">
                  <a:lumMod val="95000"/>
                  <a:lumOff val="5000"/>
                </a:schemeClr>
              </a:solidFill>
              <a:effectLst/>
            </a:rPr>
            <a:t>VISITAR EMPRESAS  Y AGENCIAS COMERCIALES PARA DAR A CONOCER LA INNOVACIÓN DE LA PRODUCCIÓN ARTESANAL. </a:t>
          </a:r>
          <a:endParaRPr lang="es-ES" sz="2000" dirty="0">
            <a:solidFill>
              <a:schemeClr val="tx1">
                <a:lumMod val="95000"/>
                <a:lumOff val="5000"/>
              </a:schemeClr>
            </a:solidFill>
          </a:endParaRPr>
        </a:p>
      </dgm:t>
    </dgm:pt>
    <dgm:pt modelId="{7A69FCDA-6004-4717-81D3-B86287DAD4E9}" type="parTrans" cxnId="{F615EB53-958E-480C-8880-855BB442613B}">
      <dgm:prSet/>
      <dgm:spPr/>
      <dgm:t>
        <a:bodyPr/>
        <a:lstStyle/>
        <a:p>
          <a:endParaRPr lang="es-ES">
            <a:solidFill>
              <a:schemeClr val="tx1">
                <a:lumMod val="95000"/>
                <a:lumOff val="5000"/>
              </a:schemeClr>
            </a:solidFill>
          </a:endParaRPr>
        </a:p>
      </dgm:t>
    </dgm:pt>
    <dgm:pt modelId="{D97BA748-4D77-461F-B3F8-3D0132225CA4}" type="sibTrans" cxnId="{F615EB53-958E-480C-8880-855BB442613B}">
      <dgm:prSet/>
      <dgm:spPr/>
      <dgm:t>
        <a:bodyPr/>
        <a:lstStyle/>
        <a:p>
          <a:endParaRPr lang="es-ES">
            <a:solidFill>
              <a:schemeClr val="tx1">
                <a:lumMod val="95000"/>
                <a:lumOff val="5000"/>
              </a:schemeClr>
            </a:solidFill>
          </a:endParaRPr>
        </a:p>
      </dgm:t>
    </dgm:pt>
    <dgm:pt modelId="{0CE6F39A-AB8C-4C85-A6A2-22D7A996A602}">
      <dgm:prSet phldrT="[Texto]" custT="1"/>
      <dgm:spPr/>
      <dgm:t>
        <a:bodyPr/>
        <a:lstStyle/>
        <a:p>
          <a:r>
            <a:rPr lang="es-EC" sz="2000" b="1" u="none" strike="noStrike" dirty="0" smtClean="0">
              <a:solidFill>
                <a:schemeClr val="tx1">
                  <a:lumMod val="95000"/>
                  <a:lumOff val="5000"/>
                </a:schemeClr>
              </a:solidFill>
              <a:effectLst/>
            </a:rPr>
            <a:t>GENERACIÓN DE UN PLAN DE COMERCIALIZACIÓN</a:t>
          </a:r>
          <a:endParaRPr lang="es-ES" sz="2000" dirty="0">
            <a:solidFill>
              <a:schemeClr val="tx1">
                <a:lumMod val="95000"/>
                <a:lumOff val="5000"/>
              </a:schemeClr>
            </a:solidFill>
          </a:endParaRPr>
        </a:p>
      </dgm:t>
    </dgm:pt>
    <dgm:pt modelId="{8D7F8B63-D70E-43C2-AE50-79F8547C3831}" type="parTrans" cxnId="{0A95A210-0640-4F16-879D-202CEC6BF71F}">
      <dgm:prSet/>
      <dgm:spPr/>
      <dgm:t>
        <a:bodyPr/>
        <a:lstStyle/>
        <a:p>
          <a:endParaRPr lang="es-ES">
            <a:solidFill>
              <a:schemeClr val="tx1">
                <a:lumMod val="95000"/>
                <a:lumOff val="5000"/>
              </a:schemeClr>
            </a:solidFill>
          </a:endParaRPr>
        </a:p>
      </dgm:t>
    </dgm:pt>
    <dgm:pt modelId="{F0B326F3-A262-49BC-99A6-C18989010CC8}" type="sibTrans" cxnId="{0A95A210-0640-4F16-879D-202CEC6BF71F}">
      <dgm:prSet/>
      <dgm:spPr/>
      <dgm:t>
        <a:bodyPr/>
        <a:lstStyle/>
        <a:p>
          <a:endParaRPr lang="es-ES">
            <a:solidFill>
              <a:schemeClr val="tx1">
                <a:lumMod val="95000"/>
                <a:lumOff val="5000"/>
              </a:schemeClr>
            </a:solidFill>
          </a:endParaRPr>
        </a:p>
      </dgm:t>
    </dgm:pt>
    <dgm:pt modelId="{91785B48-473E-471F-B8ED-BF51A35EFC5D}">
      <dgm:prSet phldrT="[Texto]" custT="1"/>
      <dgm:spPr/>
      <dgm:t>
        <a:bodyPr/>
        <a:lstStyle/>
        <a:p>
          <a:r>
            <a:rPr lang="es-EC" sz="2400" b="1" u="none" strike="noStrike" dirty="0" smtClean="0">
              <a:solidFill>
                <a:schemeClr val="tx1">
                  <a:lumMod val="95000"/>
                  <a:lumOff val="5000"/>
                </a:schemeClr>
              </a:solidFill>
              <a:effectLst/>
            </a:rPr>
            <a:t>PROGRAMA DE SEGUIMIENTO Y SUGERENCIAS </a:t>
          </a:r>
          <a:endParaRPr lang="es-ES" sz="2400" dirty="0">
            <a:solidFill>
              <a:schemeClr val="tx1">
                <a:lumMod val="95000"/>
                <a:lumOff val="5000"/>
              </a:schemeClr>
            </a:solidFill>
          </a:endParaRPr>
        </a:p>
      </dgm:t>
    </dgm:pt>
    <dgm:pt modelId="{5DFC7CD0-0338-41A7-B7BE-E74E1CF8B266}" type="parTrans" cxnId="{D781B191-4287-491E-BD6B-99FD8FADEDED}">
      <dgm:prSet/>
      <dgm:spPr/>
      <dgm:t>
        <a:bodyPr/>
        <a:lstStyle/>
        <a:p>
          <a:endParaRPr lang="es-ES">
            <a:solidFill>
              <a:schemeClr val="tx1">
                <a:lumMod val="95000"/>
                <a:lumOff val="5000"/>
              </a:schemeClr>
            </a:solidFill>
          </a:endParaRPr>
        </a:p>
      </dgm:t>
    </dgm:pt>
    <dgm:pt modelId="{1D2D2FFA-B136-42A1-A426-A906A1A4DBCC}" type="sibTrans" cxnId="{D781B191-4287-491E-BD6B-99FD8FADEDED}">
      <dgm:prSet/>
      <dgm:spPr/>
      <dgm:t>
        <a:bodyPr/>
        <a:lstStyle/>
        <a:p>
          <a:endParaRPr lang="es-ES">
            <a:solidFill>
              <a:schemeClr val="tx1">
                <a:lumMod val="95000"/>
                <a:lumOff val="5000"/>
              </a:schemeClr>
            </a:solidFill>
          </a:endParaRPr>
        </a:p>
      </dgm:t>
    </dgm:pt>
    <dgm:pt modelId="{E2250E97-1F21-4A04-9ADD-160B19EFB15A}" type="pres">
      <dgm:prSet presAssocID="{B3CAD297-C6C8-472B-8BA1-41543DCC091A}" presName="cycle" presStyleCnt="0">
        <dgm:presLayoutVars>
          <dgm:chMax val="1"/>
          <dgm:dir/>
          <dgm:animLvl val="ctr"/>
          <dgm:resizeHandles val="exact"/>
        </dgm:presLayoutVars>
      </dgm:prSet>
      <dgm:spPr/>
      <dgm:t>
        <a:bodyPr/>
        <a:lstStyle/>
        <a:p>
          <a:endParaRPr lang="es-EC"/>
        </a:p>
      </dgm:t>
    </dgm:pt>
    <dgm:pt modelId="{716F8EC2-CDA7-4AA4-82D9-038D6E368446}" type="pres">
      <dgm:prSet presAssocID="{AD9FEFE7-E48C-4404-8458-E2CA580519AA}" presName="centerShape" presStyleLbl="node0" presStyleIdx="0" presStyleCnt="1" custScaleX="169408"/>
      <dgm:spPr/>
      <dgm:t>
        <a:bodyPr/>
        <a:lstStyle/>
        <a:p>
          <a:endParaRPr lang="es-ES"/>
        </a:p>
      </dgm:t>
    </dgm:pt>
    <dgm:pt modelId="{DCE613C1-88E9-4A05-BBAD-59E5D71A9E72}" type="pres">
      <dgm:prSet presAssocID="{7A69FCDA-6004-4717-81D3-B86287DAD4E9}" presName="parTrans" presStyleLbl="bgSibTrans2D1" presStyleIdx="0" presStyleCnt="3"/>
      <dgm:spPr/>
      <dgm:t>
        <a:bodyPr/>
        <a:lstStyle/>
        <a:p>
          <a:endParaRPr lang="es-EC"/>
        </a:p>
      </dgm:t>
    </dgm:pt>
    <dgm:pt modelId="{E246F0BE-2E64-461F-84AD-A848CC39F36E}" type="pres">
      <dgm:prSet presAssocID="{DB5AA9B2-2151-4D47-8FBA-610F846A6488}" presName="node" presStyleLbl="node1" presStyleIdx="0" presStyleCnt="3" custScaleX="107664" custScaleY="141301" custRadScaleRad="119082" custRadScaleInc="14700">
        <dgm:presLayoutVars>
          <dgm:bulletEnabled val="1"/>
        </dgm:presLayoutVars>
      </dgm:prSet>
      <dgm:spPr/>
      <dgm:t>
        <a:bodyPr/>
        <a:lstStyle/>
        <a:p>
          <a:endParaRPr lang="es-ES"/>
        </a:p>
      </dgm:t>
    </dgm:pt>
    <dgm:pt modelId="{007BD332-CB24-41A6-8B16-3FB1FBE2E377}" type="pres">
      <dgm:prSet presAssocID="{8D7F8B63-D70E-43C2-AE50-79F8547C3831}" presName="parTrans" presStyleLbl="bgSibTrans2D1" presStyleIdx="1" presStyleCnt="3"/>
      <dgm:spPr/>
      <dgm:t>
        <a:bodyPr/>
        <a:lstStyle/>
        <a:p>
          <a:endParaRPr lang="es-EC"/>
        </a:p>
      </dgm:t>
    </dgm:pt>
    <dgm:pt modelId="{03D9D6A6-50EE-44CC-BD87-034C1FF16621}" type="pres">
      <dgm:prSet presAssocID="{0CE6F39A-AB8C-4C85-A6A2-22D7A996A602}" presName="node" presStyleLbl="node1" presStyleIdx="1" presStyleCnt="3" custScaleX="112168" custScaleY="124811">
        <dgm:presLayoutVars>
          <dgm:bulletEnabled val="1"/>
        </dgm:presLayoutVars>
      </dgm:prSet>
      <dgm:spPr/>
      <dgm:t>
        <a:bodyPr/>
        <a:lstStyle/>
        <a:p>
          <a:endParaRPr lang="es-ES"/>
        </a:p>
      </dgm:t>
    </dgm:pt>
    <dgm:pt modelId="{2149DBB1-4252-434A-8C38-ED91BB52F9BD}" type="pres">
      <dgm:prSet presAssocID="{5DFC7CD0-0338-41A7-B7BE-E74E1CF8B266}" presName="parTrans" presStyleLbl="bgSibTrans2D1" presStyleIdx="2" presStyleCnt="3"/>
      <dgm:spPr/>
      <dgm:t>
        <a:bodyPr/>
        <a:lstStyle/>
        <a:p>
          <a:endParaRPr lang="es-EC"/>
        </a:p>
      </dgm:t>
    </dgm:pt>
    <dgm:pt modelId="{EB74A34A-66D2-4FAC-8C45-1C7B824F8617}" type="pres">
      <dgm:prSet presAssocID="{91785B48-473E-471F-B8ED-BF51A35EFC5D}" presName="node" presStyleLbl="node1" presStyleIdx="2" presStyleCnt="3" custScaleX="107664" custScaleY="124811" custRadScaleRad="115030" custRadScaleInc="-7723">
        <dgm:presLayoutVars>
          <dgm:bulletEnabled val="1"/>
        </dgm:presLayoutVars>
      </dgm:prSet>
      <dgm:spPr/>
      <dgm:t>
        <a:bodyPr/>
        <a:lstStyle/>
        <a:p>
          <a:endParaRPr lang="es-ES"/>
        </a:p>
      </dgm:t>
    </dgm:pt>
  </dgm:ptLst>
  <dgm:cxnLst>
    <dgm:cxn modelId="{F615EB53-958E-480C-8880-855BB442613B}" srcId="{AD9FEFE7-E48C-4404-8458-E2CA580519AA}" destId="{DB5AA9B2-2151-4D47-8FBA-610F846A6488}" srcOrd="0" destOrd="0" parTransId="{7A69FCDA-6004-4717-81D3-B86287DAD4E9}" sibTransId="{D97BA748-4D77-461F-B3F8-3D0132225CA4}"/>
    <dgm:cxn modelId="{9F5B7FAD-B434-4C4C-BAE0-33C75A8B0758}" type="presOf" srcId="{8D7F8B63-D70E-43C2-AE50-79F8547C3831}" destId="{007BD332-CB24-41A6-8B16-3FB1FBE2E377}" srcOrd="0" destOrd="0" presId="urn:microsoft.com/office/officeart/2005/8/layout/radial4"/>
    <dgm:cxn modelId="{EBE35D47-9021-4885-BA3F-9C587F133909}" type="presOf" srcId="{0CE6F39A-AB8C-4C85-A6A2-22D7A996A602}" destId="{03D9D6A6-50EE-44CC-BD87-034C1FF16621}" srcOrd="0" destOrd="0" presId="urn:microsoft.com/office/officeart/2005/8/layout/radial4"/>
    <dgm:cxn modelId="{8583AE66-32DF-4164-B673-9ECE156DB2AB}" srcId="{B3CAD297-C6C8-472B-8BA1-41543DCC091A}" destId="{AD9FEFE7-E48C-4404-8458-E2CA580519AA}" srcOrd="0" destOrd="0" parTransId="{A2036ED5-9B8B-45E5-A72F-35E551C5DB22}" sibTransId="{9D744642-FE0F-479E-A28A-216130982DC8}"/>
    <dgm:cxn modelId="{27863B74-B84F-4137-AA05-833FBEC59B76}" type="presOf" srcId="{DB5AA9B2-2151-4D47-8FBA-610F846A6488}" destId="{E246F0BE-2E64-461F-84AD-A848CC39F36E}" srcOrd="0" destOrd="0" presId="urn:microsoft.com/office/officeart/2005/8/layout/radial4"/>
    <dgm:cxn modelId="{A3A613CD-65CE-4D9C-8FB2-BF44B25E46C2}" type="presOf" srcId="{B3CAD297-C6C8-472B-8BA1-41543DCC091A}" destId="{E2250E97-1F21-4A04-9ADD-160B19EFB15A}" srcOrd="0" destOrd="0" presId="urn:microsoft.com/office/officeart/2005/8/layout/radial4"/>
    <dgm:cxn modelId="{6E5D7E20-9629-4894-8CB2-6FDEECA5C0C5}" type="presOf" srcId="{91785B48-473E-471F-B8ED-BF51A35EFC5D}" destId="{EB74A34A-66D2-4FAC-8C45-1C7B824F8617}" srcOrd="0" destOrd="0" presId="urn:microsoft.com/office/officeart/2005/8/layout/radial4"/>
    <dgm:cxn modelId="{8A073668-6CE3-41FB-B92A-0B8C13146331}" type="presOf" srcId="{AD9FEFE7-E48C-4404-8458-E2CA580519AA}" destId="{716F8EC2-CDA7-4AA4-82D9-038D6E368446}" srcOrd="0" destOrd="0" presId="urn:microsoft.com/office/officeart/2005/8/layout/radial4"/>
    <dgm:cxn modelId="{6813FDD2-613D-468C-9BF8-116526D829A5}" type="presOf" srcId="{7A69FCDA-6004-4717-81D3-B86287DAD4E9}" destId="{DCE613C1-88E9-4A05-BBAD-59E5D71A9E72}" srcOrd="0" destOrd="0" presId="urn:microsoft.com/office/officeart/2005/8/layout/radial4"/>
    <dgm:cxn modelId="{317F9491-8934-41DE-85F0-126B329F4372}" type="presOf" srcId="{5DFC7CD0-0338-41A7-B7BE-E74E1CF8B266}" destId="{2149DBB1-4252-434A-8C38-ED91BB52F9BD}" srcOrd="0" destOrd="0" presId="urn:microsoft.com/office/officeart/2005/8/layout/radial4"/>
    <dgm:cxn modelId="{D781B191-4287-491E-BD6B-99FD8FADEDED}" srcId="{AD9FEFE7-E48C-4404-8458-E2CA580519AA}" destId="{91785B48-473E-471F-B8ED-BF51A35EFC5D}" srcOrd="2" destOrd="0" parTransId="{5DFC7CD0-0338-41A7-B7BE-E74E1CF8B266}" sibTransId="{1D2D2FFA-B136-42A1-A426-A906A1A4DBCC}"/>
    <dgm:cxn modelId="{0A95A210-0640-4F16-879D-202CEC6BF71F}" srcId="{AD9FEFE7-E48C-4404-8458-E2CA580519AA}" destId="{0CE6F39A-AB8C-4C85-A6A2-22D7A996A602}" srcOrd="1" destOrd="0" parTransId="{8D7F8B63-D70E-43C2-AE50-79F8547C3831}" sibTransId="{F0B326F3-A262-49BC-99A6-C18989010CC8}"/>
    <dgm:cxn modelId="{4E471189-43EA-46AD-A460-BAAEB5F6A58E}" type="presParOf" srcId="{E2250E97-1F21-4A04-9ADD-160B19EFB15A}" destId="{716F8EC2-CDA7-4AA4-82D9-038D6E368446}" srcOrd="0" destOrd="0" presId="urn:microsoft.com/office/officeart/2005/8/layout/radial4"/>
    <dgm:cxn modelId="{3BCD73C2-221B-4AE8-8B7F-2964BE2C718F}" type="presParOf" srcId="{E2250E97-1F21-4A04-9ADD-160B19EFB15A}" destId="{DCE613C1-88E9-4A05-BBAD-59E5D71A9E72}" srcOrd="1" destOrd="0" presId="urn:microsoft.com/office/officeart/2005/8/layout/radial4"/>
    <dgm:cxn modelId="{E1D77B92-0342-44FA-B658-C655931C364F}" type="presParOf" srcId="{E2250E97-1F21-4A04-9ADD-160B19EFB15A}" destId="{E246F0BE-2E64-461F-84AD-A848CC39F36E}" srcOrd="2" destOrd="0" presId="urn:microsoft.com/office/officeart/2005/8/layout/radial4"/>
    <dgm:cxn modelId="{624F9087-E72F-4641-8EF1-27264C7A491E}" type="presParOf" srcId="{E2250E97-1F21-4A04-9ADD-160B19EFB15A}" destId="{007BD332-CB24-41A6-8B16-3FB1FBE2E377}" srcOrd="3" destOrd="0" presId="urn:microsoft.com/office/officeart/2005/8/layout/radial4"/>
    <dgm:cxn modelId="{D0CFE1A0-8731-42F1-9F65-6934E5018E4E}" type="presParOf" srcId="{E2250E97-1F21-4A04-9ADD-160B19EFB15A}" destId="{03D9D6A6-50EE-44CC-BD87-034C1FF16621}" srcOrd="4" destOrd="0" presId="urn:microsoft.com/office/officeart/2005/8/layout/radial4"/>
    <dgm:cxn modelId="{024609EA-E525-43F2-8229-F85E063E1979}" type="presParOf" srcId="{E2250E97-1F21-4A04-9ADD-160B19EFB15A}" destId="{2149DBB1-4252-434A-8C38-ED91BB52F9BD}" srcOrd="5" destOrd="0" presId="urn:microsoft.com/office/officeart/2005/8/layout/radial4"/>
    <dgm:cxn modelId="{98DD1777-82AB-4614-8F74-09C5A8A48FD2}" type="presParOf" srcId="{E2250E97-1F21-4A04-9ADD-160B19EFB15A}" destId="{EB74A34A-66D2-4FAC-8C45-1C7B824F861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064A596D-DF41-496A-8E37-86CAFBA40705}" type="doc">
      <dgm:prSet loTypeId="urn:microsoft.com/office/officeart/2008/layout/PictureAccentList" loCatId="picture" qsTypeId="urn:microsoft.com/office/officeart/2005/8/quickstyle/3d1" qsCatId="3D" csTypeId="urn:microsoft.com/office/officeart/2005/8/colors/accent2_2" csCatId="accent2" phldr="1"/>
      <dgm:spPr/>
    </dgm:pt>
    <dgm:pt modelId="{FD7AE5FD-C042-4F06-91B5-178428F93F66}">
      <dgm:prSet phldrT="[Texto]" custT="1"/>
      <dgm:spPr/>
      <dgm:t>
        <a:bodyPr/>
        <a:lstStyle/>
        <a:p>
          <a:r>
            <a:rPr lang="es-EC" sz="1800" b="1" dirty="0" smtClean="0">
              <a:effectLst/>
              <a:latin typeface="+mj-lt"/>
              <a:ea typeface="Calibri" panose="020F0502020204030204" pitchFamily="34" charset="0"/>
              <a:cs typeface="Arial" panose="020B0604020202020204" pitchFamily="34" charset="0"/>
            </a:rPr>
            <a:t>ACELERAR UN PROCESO DE CAPACITACIÓN EN LA INNOVACIÓN DE PRODUCTOS Y DISEÑOS SUJETOS A LAS EXIGENCIAS DE LA MODA Y DE LAS PREFERENCIAS DE LOS PAÍSES DESTINO.</a:t>
          </a:r>
          <a:endParaRPr lang="es-ES" sz="1800" b="1" dirty="0">
            <a:latin typeface="+mj-lt"/>
          </a:endParaRPr>
        </a:p>
      </dgm:t>
    </dgm:pt>
    <dgm:pt modelId="{05B96251-7B74-49A3-A12A-331C8FD33089}" type="parTrans" cxnId="{52F5DBD3-7620-4E21-BE55-426DA6D5CCC5}">
      <dgm:prSet/>
      <dgm:spPr/>
      <dgm:t>
        <a:bodyPr/>
        <a:lstStyle/>
        <a:p>
          <a:endParaRPr lang="es-ES"/>
        </a:p>
      </dgm:t>
    </dgm:pt>
    <dgm:pt modelId="{93C8D04E-AE4E-4B37-B6A5-39C456C4B72D}" type="sibTrans" cxnId="{52F5DBD3-7620-4E21-BE55-426DA6D5CCC5}">
      <dgm:prSet/>
      <dgm:spPr/>
      <dgm:t>
        <a:bodyPr/>
        <a:lstStyle/>
        <a:p>
          <a:endParaRPr lang="es-ES"/>
        </a:p>
      </dgm:t>
    </dgm:pt>
    <dgm:pt modelId="{C9460E0E-8369-462A-8975-3BBC4CCD6003}" type="pres">
      <dgm:prSet presAssocID="{064A596D-DF41-496A-8E37-86CAFBA40705}" presName="layout" presStyleCnt="0">
        <dgm:presLayoutVars>
          <dgm:chMax/>
          <dgm:chPref/>
          <dgm:dir/>
          <dgm:animOne val="branch"/>
          <dgm:animLvl val="lvl"/>
          <dgm:resizeHandles/>
        </dgm:presLayoutVars>
      </dgm:prSet>
      <dgm:spPr/>
    </dgm:pt>
    <dgm:pt modelId="{81E0EA10-D330-4A77-9DB5-1515E3D6F620}" type="pres">
      <dgm:prSet presAssocID="{FD7AE5FD-C042-4F06-91B5-178428F93F66}" presName="root" presStyleCnt="0">
        <dgm:presLayoutVars>
          <dgm:chMax/>
          <dgm:chPref val="4"/>
        </dgm:presLayoutVars>
      </dgm:prSet>
      <dgm:spPr/>
    </dgm:pt>
    <dgm:pt modelId="{19D12691-EE69-448C-964F-D1CB2DE6E8EC}" type="pres">
      <dgm:prSet presAssocID="{FD7AE5FD-C042-4F06-91B5-178428F93F66}" presName="rootComposite" presStyleCnt="0">
        <dgm:presLayoutVars/>
      </dgm:prSet>
      <dgm:spPr/>
    </dgm:pt>
    <dgm:pt modelId="{401D447F-8C84-4BD5-B58D-A7F7370E180C}" type="pres">
      <dgm:prSet presAssocID="{FD7AE5FD-C042-4F06-91B5-178428F93F66}" presName="rootText" presStyleLbl="node0" presStyleIdx="0" presStyleCnt="1" custScaleX="97843" custScaleY="400000" custLinFactNeighborX="5079" custLinFactNeighborY="8602">
        <dgm:presLayoutVars>
          <dgm:chMax/>
          <dgm:chPref val="4"/>
        </dgm:presLayoutVars>
      </dgm:prSet>
      <dgm:spPr/>
      <dgm:t>
        <a:bodyPr/>
        <a:lstStyle/>
        <a:p>
          <a:endParaRPr lang="es-ES"/>
        </a:p>
      </dgm:t>
    </dgm:pt>
    <dgm:pt modelId="{C4987B57-FA40-48C7-A7B5-D791508E63D4}" type="pres">
      <dgm:prSet presAssocID="{FD7AE5FD-C042-4F06-91B5-178428F93F66}" presName="childShape" presStyleCnt="0">
        <dgm:presLayoutVars>
          <dgm:chMax val="0"/>
          <dgm:chPref val="0"/>
        </dgm:presLayoutVars>
      </dgm:prSet>
      <dgm:spPr/>
    </dgm:pt>
  </dgm:ptLst>
  <dgm:cxnLst>
    <dgm:cxn modelId="{52F5DBD3-7620-4E21-BE55-426DA6D5CCC5}" srcId="{064A596D-DF41-496A-8E37-86CAFBA40705}" destId="{FD7AE5FD-C042-4F06-91B5-178428F93F66}" srcOrd="0" destOrd="0" parTransId="{05B96251-7B74-49A3-A12A-331C8FD33089}" sibTransId="{93C8D04E-AE4E-4B37-B6A5-39C456C4B72D}"/>
    <dgm:cxn modelId="{1D45726A-95D6-4446-8A42-051AC19E3DD0}" type="presOf" srcId="{FD7AE5FD-C042-4F06-91B5-178428F93F66}" destId="{401D447F-8C84-4BD5-B58D-A7F7370E180C}" srcOrd="0" destOrd="0" presId="urn:microsoft.com/office/officeart/2008/layout/PictureAccentList"/>
    <dgm:cxn modelId="{A5498CFA-1F9D-4A59-8B19-D3F6CC898102}" type="presOf" srcId="{064A596D-DF41-496A-8E37-86CAFBA40705}" destId="{C9460E0E-8369-462A-8975-3BBC4CCD6003}" srcOrd="0" destOrd="0" presId="urn:microsoft.com/office/officeart/2008/layout/PictureAccentList"/>
    <dgm:cxn modelId="{12FEF4D3-697B-44F6-B553-0BD34FDEB24C}" type="presParOf" srcId="{C9460E0E-8369-462A-8975-3BBC4CCD6003}" destId="{81E0EA10-D330-4A77-9DB5-1515E3D6F620}" srcOrd="0" destOrd="0" presId="urn:microsoft.com/office/officeart/2008/layout/PictureAccentList"/>
    <dgm:cxn modelId="{0DE05433-3EBA-4F64-B134-FEC5BD9298DE}" type="presParOf" srcId="{81E0EA10-D330-4A77-9DB5-1515E3D6F620}" destId="{19D12691-EE69-448C-964F-D1CB2DE6E8EC}" srcOrd="0" destOrd="0" presId="urn:microsoft.com/office/officeart/2008/layout/PictureAccentList"/>
    <dgm:cxn modelId="{FC475E42-3C27-4FE2-846C-EABEDF8DC609}" type="presParOf" srcId="{19D12691-EE69-448C-964F-D1CB2DE6E8EC}" destId="{401D447F-8C84-4BD5-B58D-A7F7370E180C}" srcOrd="0" destOrd="0" presId="urn:microsoft.com/office/officeart/2008/layout/PictureAccentList"/>
    <dgm:cxn modelId="{04FB7BD9-B854-4964-A4E3-410E07521E76}" type="presParOf" srcId="{81E0EA10-D330-4A77-9DB5-1515E3D6F620}" destId="{C4987B57-FA40-48C7-A7B5-D791508E63D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6A02C4D-A41A-4A03-88C1-DBCE18A6EF90}" type="doc">
      <dgm:prSet loTypeId="urn:microsoft.com/office/officeart/2009/3/layout/DescendingProcess" loCatId="process" qsTypeId="urn:microsoft.com/office/officeart/2005/8/quickstyle/3d3" qsCatId="3D" csTypeId="urn:microsoft.com/office/officeart/2005/8/colors/colorful2" csCatId="colorful" phldr="1"/>
      <dgm:spPr/>
    </dgm:pt>
    <dgm:pt modelId="{17A74AF9-FDA7-42D5-85FC-833254DD4049}">
      <dgm:prSet phldrT="[Texto]" custT="1"/>
      <dgm:spPr/>
      <dgm:t>
        <a:bodyPr/>
        <a:lstStyle/>
        <a:p>
          <a:endParaRPr lang="es-ES" sz="200" b="1" dirty="0"/>
        </a:p>
      </dgm:t>
    </dgm:pt>
    <dgm:pt modelId="{6B043A38-F311-41C4-B272-84412357D36C}" type="sibTrans" cxnId="{32CF53C8-C13F-4FA7-860F-CB6EC664D160}">
      <dgm:prSet/>
      <dgm:spPr/>
      <dgm:t>
        <a:bodyPr/>
        <a:lstStyle/>
        <a:p>
          <a:endParaRPr lang="es-ES"/>
        </a:p>
      </dgm:t>
    </dgm:pt>
    <dgm:pt modelId="{17EFB65C-1BC0-4D5A-972D-3F112DD972F9}" type="parTrans" cxnId="{32CF53C8-C13F-4FA7-860F-CB6EC664D160}">
      <dgm:prSet/>
      <dgm:spPr/>
      <dgm:t>
        <a:bodyPr/>
        <a:lstStyle/>
        <a:p>
          <a:endParaRPr lang="es-ES"/>
        </a:p>
      </dgm:t>
    </dgm:pt>
    <dgm:pt modelId="{7F8D4B24-D9DE-468E-95F1-B84D2A32170D}" type="pres">
      <dgm:prSet presAssocID="{F6A02C4D-A41A-4A03-88C1-DBCE18A6EF90}" presName="Name0" presStyleCnt="0">
        <dgm:presLayoutVars>
          <dgm:chMax val="7"/>
          <dgm:chPref val="5"/>
        </dgm:presLayoutVars>
      </dgm:prSet>
      <dgm:spPr/>
    </dgm:pt>
    <dgm:pt modelId="{DCAA53AF-8BC1-4B62-8147-094EAEF7D516}" type="pres">
      <dgm:prSet presAssocID="{F6A02C4D-A41A-4A03-88C1-DBCE18A6EF90}" presName="arrowNode" presStyleLbl="node1" presStyleIdx="0" presStyleCnt="1" custAng="6057780" custLinFactNeighborX="-6624" custLinFactNeighborY="-47275"/>
      <dgm:spPr/>
    </dgm:pt>
    <dgm:pt modelId="{2FD1F311-5FC6-44F9-AD79-F66127C03016}" type="pres">
      <dgm:prSet presAssocID="{17A74AF9-FDA7-42D5-85FC-833254DD4049}" presName="txNode1" presStyleLbl="revTx" presStyleIdx="0" presStyleCnt="1">
        <dgm:presLayoutVars>
          <dgm:bulletEnabled val="1"/>
        </dgm:presLayoutVars>
      </dgm:prSet>
      <dgm:spPr/>
      <dgm:t>
        <a:bodyPr/>
        <a:lstStyle/>
        <a:p>
          <a:endParaRPr lang="es-ES"/>
        </a:p>
      </dgm:t>
    </dgm:pt>
  </dgm:ptLst>
  <dgm:cxnLst>
    <dgm:cxn modelId="{32CF53C8-C13F-4FA7-860F-CB6EC664D160}" srcId="{F6A02C4D-A41A-4A03-88C1-DBCE18A6EF90}" destId="{17A74AF9-FDA7-42D5-85FC-833254DD4049}" srcOrd="0" destOrd="0" parTransId="{17EFB65C-1BC0-4D5A-972D-3F112DD972F9}" sibTransId="{6B043A38-F311-41C4-B272-84412357D36C}"/>
    <dgm:cxn modelId="{B67CF465-306D-4B85-94D0-70153988E98B}" type="presOf" srcId="{17A74AF9-FDA7-42D5-85FC-833254DD4049}" destId="{2FD1F311-5FC6-44F9-AD79-F66127C03016}" srcOrd="0" destOrd="0" presId="urn:microsoft.com/office/officeart/2009/3/layout/DescendingProcess"/>
    <dgm:cxn modelId="{895AC3E5-6146-452B-A7E8-3BC30EFC4097}" type="presOf" srcId="{F6A02C4D-A41A-4A03-88C1-DBCE18A6EF90}" destId="{7F8D4B24-D9DE-468E-95F1-B84D2A32170D}" srcOrd="0" destOrd="0" presId="urn:microsoft.com/office/officeart/2009/3/layout/DescendingProcess"/>
    <dgm:cxn modelId="{7F8803CF-52DB-4A39-BFE5-4535649E722F}" type="presParOf" srcId="{7F8D4B24-D9DE-468E-95F1-B84D2A32170D}" destId="{DCAA53AF-8BC1-4B62-8147-094EAEF7D516}" srcOrd="0" destOrd="0" presId="urn:microsoft.com/office/officeart/2009/3/layout/DescendingProcess"/>
    <dgm:cxn modelId="{EAFA6221-2DC2-4C32-8F2A-2891AE6E5015}" type="presParOf" srcId="{7F8D4B24-D9DE-468E-95F1-B84D2A32170D}" destId="{2FD1F311-5FC6-44F9-AD79-F66127C03016}" srcOrd="1"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6A02C4D-A41A-4A03-88C1-DBCE18A6EF90}" type="doc">
      <dgm:prSet loTypeId="urn:microsoft.com/office/officeart/2009/3/layout/DescendingProcess" loCatId="process" qsTypeId="urn:microsoft.com/office/officeart/2005/8/quickstyle/3d3" qsCatId="3D" csTypeId="urn:microsoft.com/office/officeart/2005/8/colors/colorful4" csCatId="colorful" phldr="1"/>
      <dgm:spPr/>
    </dgm:pt>
    <dgm:pt modelId="{17A74AF9-FDA7-42D5-85FC-833254DD4049}">
      <dgm:prSet phldrT="[Texto]" custT="1"/>
      <dgm:spPr/>
      <dgm:t>
        <a:bodyPr/>
        <a:lstStyle/>
        <a:p>
          <a:endParaRPr lang="es-ES" sz="200" b="1" dirty="0"/>
        </a:p>
      </dgm:t>
    </dgm:pt>
    <dgm:pt modelId="{6B043A38-F311-41C4-B272-84412357D36C}" type="sibTrans" cxnId="{32CF53C8-C13F-4FA7-860F-CB6EC664D160}">
      <dgm:prSet/>
      <dgm:spPr/>
      <dgm:t>
        <a:bodyPr/>
        <a:lstStyle/>
        <a:p>
          <a:endParaRPr lang="es-ES"/>
        </a:p>
      </dgm:t>
    </dgm:pt>
    <dgm:pt modelId="{17EFB65C-1BC0-4D5A-972D-3F112DD972F9}" type="parTrans" cxnId="{32CF53C8-C13F-4FA7-860F-CB6EC664D160}">
      <dgm:prSet/>
      <dgm:spPr/>
      <dgm:t>
        <a:bodyPr/>
        <a:lstStyle/>
        <a:p>
          <a:endParaRPr lang="es-ES"/>
        </a:p>
      </dgm:t>
    </dgm:pt>
    <dgm:pt modelId="{7F8D4B24-D9DE-468E-95F1-B84D2A32170D}" type="pres">
      <dgm:prSet presAssocID="{F6A02C4D-A41A-4A03-88C1-DBCE18A6EF90}" presName="Name0" presStyleCnt="0">
        <dgm:presLayoutVars>
          <dgm:chMax val="7"/>
          <dgm:chPref val="5"/>
        </dgm:presLayoutVars>
      </dgm:prSet>
      <dgm:spPr/>
    </dgm:pt>
    <dgm:pt modelId="{DCAA53AF-8BC1-4B62-8147-094EAEF7D516}" type="pres">
      <dgm:prSet presAssocID="{F6A02C4D-A41A-4A03-88C1-DBCE18A6EF90}" presName="arrowNode" presStyleLbl="node1" presStyleIdx="0" presStyleCnt="1" custAng="3756104" custLinFactNeighborX="-12317" custLinFactNeighborY="-13327"/>
      <dgm:spPr/>
    </dgm:pt>
    <dgm:pt modelId="{2FD1F311-5FC6-44F9-AD79-F66127C03016}" type="pres">
      <dgm:prSet presAssocID="{17A74AF9-FDA7-42D5-85FC-833254DD4049}" presName="txNode1" presStyleLbl="revTx" presStyleIdx="0" presStyleCnt="1">
        <dgm:presLayoutVars>
          <dgm:bulletEnabled val="1"/>
        </dgm:presLayoutVars>
      </dgm:prSet>
      <dgm:spPr/>
      <dgm:t>
        <a:bodyPr/>
        <a:lstStyle/>
        <a:p>
          <a:endParaRPr lang="es-ES"/>
        </a:p>
      </dgm:t>
    </dgm:pt>
  </dgm:ptLst>
  <dgm:cxnLst>
    <dgm:cxn modelId="{32CF53C8-C13F-4FA7-860F-CB6EC664D160}" srcId="{F6A02C4D-A41A-4A03-88C1-DBCE18A6EF90}" destId="{17A74AF9-FDA7-42D5-85FC-833254DD4049}" srcOrd="0" destOrd="0" parTransId="{17EFB65C-1BC0-4D5A-972D-3F112DD972F9}" sibTransId="{6B043A38-F311-41C4-B272-84412357D36C}"/>
    <dgm:cxn modelId="{CD8FBAE9-26A6-4A35-9700-3CA909CD05AF}" type="presOf" srcId="{F6A02C4D-A41A-4A03-88C1-DBCE18A6EF90}" destId="{7F8D4B24-D9DE-468E-95F1-B84D2A32170D}" srcOrd="0" destOrd="0" presId="urn:microsoft.com/office/officeart/2009/3/layout/DescendingProcess"/>
    <dgm:cxn modelId="{80E282B4-FEA6-4DA9-938F-9DA9FD6F2FFF}" type="presOf" srcId="{17A74AF9-FDA7-42D5-85FC-833254DD4049}" destId="{2FD1F311-5FC6-44F9-AD79-F66127C03016}" srcOrd="0" destOrd="0" presId="urn:microsoft.com/office/officeart/2009/3/layout/DescendingProcess"/>
    <dgm:cxn modelId="{1374D9FB-29A0-4481-AD19-1E5D7F576335}" type="presParOf" srcId="{7F8D4B24-D9DE-468E-95F1-B84D2A32170D}" destId="{DCAA53AF-8BC1-4B62-8147-094EAEF7D516}" srcOrd="0" destOrd="0" presId="urn:microsoft.com/office/officeart/2009/3/layout/DescendingProcess"/>
    <dgm:cxn modelId="{F37F2E7C-DF5C-4928-A4C4-165BAA0EB5E7}" type="presParOf" srcId="{7F8D4B24-D9DE-468E-95F1-B84D2A32170D}" destId="{2FD1F311-5FC6-44F9-AD79-F66127C03016}" srcOrd="1" destOrd="0" presId="urn:microsoft.com/office/officeart/2009/3/layout/Descending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6A02C4D-A41A-4A03-88C1-DBCE18A6EF90}" type="doc">
      <dgm:prSet loTypeId="urn:microsoft.com/office/officeart/2009/3/layout/DescendingProcess" loCatId="process" qsTypeId="urn:microsoft.com/office/officeart/2005/8/quickstyle/3d3" qsCatId="3D" csTypeId="urn:microsoft.com/office/officeart/2005/8/colors/accent1_3" csCatId="accent1" phldr="1"/>
      <dgm:spPr/>
    </dgm:pt>
    <dgm:pt modelId="{17A74AF9-FDA7-42D5-85FC-833254DD4049}">
      <dgm:prSet phldrT="[Texto]" custT="1"/>
      <dgm:spPr/>
      <dgm:t>
        <a:bodyPr/>
        <a:lstStyle/>
        <a:p>
          <a:endParaRPr lang="es-ES" sz="200" b="1" dirty="0"/>
        </a:p>
      </dgm:t>
    </dgm:pt>
    <dgm:pt modelId="{6B043A38-F311-41C4-B272-84412357D36C}" type="sibTrans" cxnId="{32CF53C8-C13F-4FA7-860F-CB6EC664D160}">
      <dgm:prSet/>
      <dgm:spPr/>
      <dgm:t>
        <a:bodyPr/>
        <a:lstStyle/>
        <a:p>
          <a:endParaRPr lang="es-ES"/>
        </a:p>
      </dgm:t>
    </dgm:pt>
    <dgm:pt modelId="{17EFB65C-1BC0-4D5A-972D-3F112DD972F9}" type="parTrans" cxnId="{32CF53C8-C13F-4FA7-860F-CB6EC664D160}">
      <dgm:prSet/>
      <dgm:spPr/>
      <dgm:t>
        <a:bodyPr/>
        <a:lstStyle/>
        <a:p>
          <a:endParaRPr lang="es-ES"/>
        </a:p>
      </dgm:t>
    </dgm:pt>
    <dgm:pt modelId="{7F8D4B24-D9DE-468E-95F1-B84D2A32170D}" type="pres">
      <dgm:prSet presAssocID="{F6A02C4D-A41A-4A03-88C1-DBCE18A6EF90}" presName="Name0" presStyleCnt="0">
        <dgm:presLayoutVars>
          <dgm:chMax val="7"/>
          <dgm:chPref val="5"/>
        </dgm:presLayoutVars>
      </dgm:prSet>
      <dgm:spPr/>
    </dgm:pt>
    <dgm:pt modelId="{DCAA53AF-8BC1-4B62-8147-094EAEF7D516}" type="pres">
      <dgm:prSet presAssocID="{F6A02C4D-A41A-4A03-88C1-DBCE18A6EF90}" presName="arrowNode" presStyleLbl="node1" presStyleIdx="0" presStyleCnt="1" custAng="462204" custLinFactNeighborX="-12317" custLinFactNeighborY="-41871"/>
      <dgm:spPr/>
    </dgm:pt>
    <dgm:pt modelId="{2FD1F311-5FC6-44F9-AD79-F66127C03016}" type="pres">
      <dgm:prSet presAssocID="{17A74AF9-FDA7-42D5-85FC-833254DD4049}" presName="txNode1" presStyleLbl="revTx" presStyleIdx="0" presStyleCnt="1">
        <dgm:presLayoutVars>
          <dgm:bulletEnabled val="1"/>
        </dgm:presLayoutVars>
      </dgm:prSet>
      <dgm:spPr/>
      <dgm:t>
        <a:bodyPr/>
        <a:lstStyle/>
        <a:p>
          <a:endParaRPr lang="es-ES"/>
        </a:p>
      </dgm:t>
    </dgm:pt>
  </dgm:ptLst>
  <dgm:cxnLst>
    <dgm:cxn modelId="{32CF53C8-C13F-4FA7-860F-CB6EC664D160}" srcId="{F6A02C4D-A41A-4A03-88C1-DBCE18A6EF90}" destId="{17A74AF9-FDA7-42D5-85FC-833254DD4049}" srcOrd="0" destOrd="0" parTransId="{17EFB65C-1BC0-4D5A-972D-3F112DD972F9}" sibTransId="{6B043A38-F311-41C4-B272-84412357D36C}"/>
    <dgm:cxn modelId="{A90D6651-9908-4894-BD18-E5E2E9C1FBFE}" type="presOf" srcId="{17A74AF9-FDA7-42D5-85FC-833254DD4049}" destId="{2FD1F311-5FC6-44F9-AD79-F66127C03016}" srcOrd="0" destOrd="0" presId="urn:microsoft.com/office/officeart/2009/3/layout/DescendingProcess"/>
    <dgm:cxn modelId="{68EF0131-7B34-405A-BC7B-F1A324803E5A}" type="presOf" srcId="{F6A02C4D-A41A-4A03-88C1-DBCE18A6EF90}" destId="{7F8D4B24-D9DE-468E-95F1-B84D2A32170D}" srcOrd="0" destOrd="0" presId="urn:microsoft.com/office/officeart/2009/3/layout/DescendingProcess"/>
    <dgm:cxn modelId="{D00A0109-7990-4B10-942A-71032953C040}" type="presParOf" srcId="{7F8D4B24-D9DE-468E-95F1-B84D2A32170D}" destId="{DCAA53AF-8BC1-4B62-8147-094EAEF7D516}" srcOrd="0" destOrd="0" presId="urn:microsoft.com/office/officeart/2009/3/layout/DescendingProcess"/>
    <dgm:cxn modelId="{271D0EDD-F5B4-4FC7-A03A-AC5102B2E2A9}" type="presParOf" srcId="{7F8D4B24-D9DE-468E-95F1-B84D2A32170D}" destId="{2FD1F311-5FC6-44F9-AD79-F66127C03016}" srcOrd="1" destOrd="0" presId="urn:microsoft.com/office/officeart/2009/3/layout/Descending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400416-528A-4C51-89AE-33CA288044F8}" type="doc">
      <dgm:prSet loTypeId="urn:microsoft.com/office/officeart/2005/8/layout/process1" loCatId="process" qsTypeId="urn:microsoft.com/office/officeart/2005/8/quickstyle/3d2" qsCatId="3D" csTypeId="urn:microsoft.com/office/officeart/2005/8/colors/accent6_3" csCatId="accent6" phldr="1"/>
      <dgm:spPr/>
    </dgm:pt>
    <dgm:pt modelId="{A7254282-F627-4268-B403-2054AF791217}">
      <dgm:prSet phldrT="[Texto]" custT="1"/>
      <dgm:spPr/>
      <dgm:t>
        <a:bodyPr/>
        <a:lstStyle/>
        <a:p>
          <a:r>
            <a:rPr lang="es-ES" sz="2000" b="1" dirty="0" smtClean="0">
              <a:solidFill>
                <a:schemeClr val="tx1"/>
              </a:solidFill>
              <a:effectLst/>
              <a:ea typeface="Calibri" panose="020F0502020204030204" pitchFamily="34" charset="0"/>
              <a:cs typeface="Arial" panose="020B0604020202020204" pitchFamily="34" charset="0"/>
            </a:rPr>
            <a:t>CONOCER QUÉ PRODUCTOS ARTESANALES SON DE INTERÉS EN LOS MERCADOS EXTERNOS DETERMINANDO EL GRADO DE ACEPTACIÓN DE LOS MISMOS.</a:t>
          </a:r>
          <a:endParaRPr lang="es-ES" sz="2000" b="1" dirty="0">
            <a:solidFill>
              <a:schemeClr val="tx1"/>
            </a:solidFill>
          </a:endParaRPr>
        </a:p>
      </dgm:t>
    </dgm:pt>
    <dgm:pt modelId="{FF17F35F-EB6E-4FB3-9CF5-965B59C8E2D9}" type="parTrans" cxnId="{E212BCE8-DD3E-4E80-A5E8-4E6EB2C3A590}">
      <dgm:prSet/>
      <dgm:spPr/>
      <dgm:t>
        <a:bodyPr/>
        <a:lstStyle/>
        <a:p>
          <a:endParaRPr lang="es-ES" sz="2000"/>
        </a:p>
      </dgm:t>
    </dgm:pt>
    <dgm:pt modelId="{CE1EF707-5722-4D6A-B84B-D94C44F42A09}" type="sibTrans" cxnId="{E212BCE8-DD3E-4E80-A5E8-4E6EB2C3A590}">
      <dgm:prSet custT="1"/>
      <dgm:spPr/>
      <dgm:t>
        <a:bodyPr/>
        <a:lstStyle/>
        <a:p>
          <a:endParaRPr lang="es-ES" sz="1600"/>
        </a:p>
      </dgm:t>
    </dgm:pt>
    <dgm:pt modelId="{707EB680-E094-4045-A55E-2143F54EFE26}" type="pres">
      <dgm:prSet presAssocID="{E5400416-528A-4C51-89AE-33CA288044F8}" presName="Name0" presStyleCnt="0">
        <dgm:presLayoutVars>
          <dgm:dir/>
          <dgm:resizeHandles val="exact"/>
        </dgm:presLayoutVars>
      </dgm:prSet>
      <dgm:spPr/>
    </dgm:pt>
    <dgm:pt modelId="{8EEBB2C5-C9FC-411E-9FF6-1AA562098B8E}" type="pres">
      <dgm:prSet presAssocID="{A7254282-F627-4268-B403-2054AF791217}" presName="node" presStyleLbl="node1" presStyleIdx="0" presStyleCnt="1" custScaleY="142513" custLinFactNeighborX="-5806" custLinFactNeighborY="2948">
        <dgm:presLayoutVars>
          <dgm:bulletEnabled val="1"/>
        </dgm:presLayoutVars>
      </dgm:prSet>
      <dgm:spPr/>
      <dgm:t>
        <a:bodyPr/>
        <a:lstStyle/>
        <a:p>
          <a:endParaRPr lang="es-ES"/>
        </a:p>
      </dgm:t>
    </dgm:pt>
  </dgm:ptLst>
  <dgm:cxnLst>
    <dgm:cxn modelId="{E212BCE8-DD3E-4E80-A5E8-4E6EB2C3A590}" srcId="{E5400416-528A-4C51-89AE-33CA288044F8}" destId="{A7254282-F627-4268-B403-2054AF791217}" srcOrd="0" destOrd="0" parTransId="{FF17F35F-EB6E-4FB3-9CF5-965B59C8E2D9}" sibTransId="{CE1EF707-5722-4D6A-B84B-D94C44F42A09}"/>
    <dgm:cxn modelId="{7A94166F-08A9-472F-9FAF-1A8587711AE8}" type="presOf" srcId="{E5400416-528A-4C51-89AE-33CA288044F8}" destId="{707EB680-E094-4045-A55E-2143F54EFE26}" srcOrd="0" destOrd="0" presId="urn:microsoft.com/office/officeart/2005/8/layout/process1"/>
    <dgm:cxn modelId="{B6428D34-5A66-4AF4-8EB3-8C4F6D10BE6F}" type="presOf" srcId="{A7254282-F627-4268-B403-2054AF791217}" destId="{8EEBB2C5-C9FC-411E-9FF6-1AA562098B8E}" srcOrd="0" destOrd="0" presId="urn:microsoft.com/office/officeart/2005/8/layout/process1"/>
    <dgm:cxn modelId="{4DF22F51-38BB-4D08-A583-9392407D7CFE}" type="presParOf" srcId="{707EB680-E094-4045-A55E-2143F54EFE26}" destId="{8EEBB2C5-C9FC-411E-9FF6-1AA562098B8E}"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400416-528A-4C51-89AE-33CA288044F8}" type="doc">
      <dgm:prSet loTypeId="urn:microsoft.com/office/officeart/2005/8/layout/process1" loCatId="process" qsTypeId="urn:microsoft.com/office/officeart/2005/8/quickstyle/3d3" qsCatId="3D" csTypeId="urn:microsoft.com/office/officeart/2005/8/colors/accent1_4" csCatId="accent1" phldr="1"/>
      <dgm:spPr/>
    </dgm:pt>
    <dgm:pt modelId="{A7254282-F627-4268-B403-2054AF791217}">
      <dgm:prSet phldrT="[Texto]" custT="1"/>
      <dgm:spPr/>
      <dgm:t>
        <a:bodyPr/>
        <a:lstStyle/>
        <a:p>
          <a:r>
            <a:rPr lang="es-ES" sz="2000" b="1" dirty="0" smtClean="0">
              <a:solidFill>
                <a:schemeClr val="tx1"/>
              </a:solidFill>
              <a:effectLst/>
              <a:ea typeface="Calibri" panose="020F0502020204030204" pitchFamily="34" charset="0"/>
              <a:cs typeface="Arial" panose="020B0604020202020204" pitchFamily="34" charset="0"/>
            </a:rPr>
            <a:t>CONSIDERAR LOS PRECIOS COMPETITIVOS PARA ARTESANÍAS TEXTILES TOMANDO EN CUENTA EL PODER ADQUISITIVO DE LOS CLIENTES.</a:t>
          </a:r>
          <a:endParaRPr lang="es-ES" sz="2000" b="1" dirty="0">
            <a:solidFill>
              <a:schemeClr val="tx1"/>
            </a:solidFill>
          </a:endParaRPr>
        </a:p>
      </dgm:t>
    </dgm:pt>
    <dgm:pt modelId="{FF17F35F-EB6E-4FB3-9CF5-965B59C8E2D9}" type="parTrans" cxnId="{E212BCE8-DD3E-4E80-A5E8-4E6EB2C3A590}">
      <dgm:prSet/>
      <dgm:spPr/>
      <dgm:t>
        <a:bodyPr/>
        <a:lstStyle/>
        <a:p>
          <a:endParaRPr lang="es-ES"/>
        </a:p>
      </dgm:t>
    </dgm:pt>
    <dgm:pt modelId="{CE1EF707-5722-4D6A-B84B-D94C44F42A09}" type="sibTrans" cxnId="{E212BCE8-DD3E-4E80-A5E8-4E6EB2C3A590}">
      <dgm:prSet/>
      <dgm:spPr/>
      <dgm:t>
        <a:bodyPr/>
        <a:lstStyle/>
        <a:p>
          <a:endParaRPr lang="es-ES"/>
        </a:p>
      </dgm:t>
    </dgm:pt>
    <dgm:pt modelId="{707EB680-E094-4045-A55E-2143F54EFE26}" type="pres">
      <dgm:prSet presAssocID="{E5400416-528A-4C51-89AE-33CA288044F8}" presName="Name0" presStyleCnt="0">
        <dgm:presLayoutVars>
          <dgm:dir/>
          <dgm:resizeHandles val="exact"/>
        </dgm:presLayoutVars>
      </dgm:prSet>
      <dgm:spPr/>
    </dgm:pt>
    <dgm:pt modelId="{8EEBB2C5-C9FC-411E-9FF6-1AA562098B8E}" type="pres">
      <dgm:prSet presAssocID="{A7254282-F627-4268-B403-2054AF791217}" presName="node" presStyleLbl="node1" presStyleIdx="0" presStyleCnt="1" custScaleY="145110" custLinFactNeighborX="2122" custLinFactNeighborY="374">
        <dgm:presLayoutVars>
          <dgm:bulletEnabled val="1"/>
        </dgm:presLayoutVars>
      </dgm:prSet>
      <dgm:spPr/>
      <dgm:t>
        <a:bodyPr/>
        <a:lstStyle/>
        <a:p>
          <a:endParaRPr lang="es-ES"/>
        </a:p>
      </dgm:t>
    </dgm:pt>
  </dgm:ptLst>
  <dgm:cxnLst>
    <dgm:cxn modelId="{E212BCE8-DD3E-4E80-A5E8-4E6EB2C3A590}" srcId="{E5400416-528A-4C51-89AE-33CA288044F8}" destId="{A7254282-F627-4268-B403-2054AF791217}" srcOrd="0" destOrd="0" parTransId="{FF17F35F-EB6E-4FB3-9CF5-965B59C8E2D9}" sibTransId="{CE1EF707-5722-4D6A-B84B-D94C44F42A09}"/>
    <dgm:cxn modelId="{E5E24C90-33B3-4C07-AACD-7C6B8689304E}" type="presOf" srcId="{E5400416-528A-4C51-89AE-33CA288044F8}" destId="{707EB680-E094-4045-A55E-2143F54EFE26}" srcOrd="0" destOrd="0" presId="urn:microsoft.com/office/officeart/2005/8/layout/process1"/>
    <dgm:cxn modelId="{85A425E9-6BFA-4E4B-8E92-FB6C260E0FFC}" type="presOf" srcId="{A7254282-F627-4268-B403-2054AF791217}" destId="{8EEBB2C5-C9FC-411E-9FF6-1AA562098B8E}" srcOrd="0" destOrd="0" presId="urn:microsoft.com/office/officeart/2005/8/layout/process1"/>
    <dgm:cxn modelId="{220C9953-C948-45D0-B4CF-C92246DE178A}" type="presParOf" srcId="{707EB680-E094-4045-A55E-2143F54EFE26}" destId="{8EEBB2C5-C9FC-411E-9FF6-1AA562098B8E}" srcOrd="0"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400416-528A-4C51-89AE-33CA288044F8}" type="doc">
      <dgm:prSet loTypeId="urn:microsoft.com/office/officeart/2005/8/layout/process1" loCatId="process" qsTypeId="urn:microsoft.com/office/officeart/2005/8/quickstyle/3d2" qsCatId="3D" csTypeId="urn:microsoft.com/office/officeart/2005/8/colors/accent4_3" csCatId="accent4" phldr="1"/>
      <dgm:spPr/>
    </dgm:pt>
    <dgm:pt modelId="{A7254282-F627-4268-B403-2054AF791217}">
      <dgm:prSet phldrT="[Texto]" custT="1"/>
      <dgm:spPr/>
      <dgm:t>
        <a:bodyPr/>
        <a:lstStyle/>
        <a:p>
          <a:r>
            <a:rPr lang="es-ES" sz="1800" b="1" dirty="0" smtClean="0">
              <a:solidFill>
                <a:schemeClr val="tx1"/>
              </a:solidFill>
              <a:effectLst/>
              <a:ea typeface="Calibri" panose="020F0502020204030204" pitchFamily="34" charset="0"/>
              <a:cs typeface="Arial" panose="020B0604020202020204" pitchFamily="34" charset="0"/>
            </a:rPr>
            <a:t>ESTABLECER MEDIANTE LA INVESTIGACIÓN DE MERCADOS LOS COMPETIDORES DIRECTOS E INDIRECTOS DE LA ARTESANÍA LOCAL PARA ESTABLECER ESTRATEGIAS QUE MOTIVEN AL CLIENTE AL COMERCIO DE LAS ARTESANÍAS DE ESTA REGIÓN.</a:t>
          </a:r>
          <a:endParaRPr lang="es-ES" sz="1800" b="1" dirty="0">
            <a:solidFill>
              <a:schemeClr val="tx1"/>
            </a:solidFill>
          </a:endParaRPr>
        </a:p>
      </dgm:t>
    </dgm:pt>
    <dgm:pt modelId="{FF17F35F-EB6E-4FB3-9CF5-965B59C8E2D9}" type="parTrans" cxnId="{E212BCE8-DD3E-4E80-A5E8-4E6EB2C3A590}">
      <dgm:prSet/>
      <dgm:spPr/>
      <dgm:t>
        <a:bodyPr/>
        <a:lstStyle/>
        <a:p>
          <a:endParaRPr lang="es-ES" sz="1600"/>
        </a:p>
      </dgm:t>
    </dgm:pt>
    <dgm:pt modelId="{CE1EF707-5722-4D6A-B84B-D94C44F42A09}" type="sibTrans" cxnId="{E212BCE8-DD3E-4E80-A5E8-4E6EB2C3A590}">
      <dgm:prSet custT="1"/>
      <dgm:spPr/>
      <dgm:t>
        <a:bodyPr/>
        <a:lstStyle/>
        <a:p>
          <a:endParaRPr lang="es-ES" sz="1200"/>
        </a:p>
      </dgm:t>
    </dgm:pt>
    <dgm:pt modelId="{707EB680-E094-4045-A55E-2143F54EFE26}" type="pres">
      <dgm:prSet presAssocID="{E5400416-528A-4C51-89AE-33CA288044F8}" presName="Name0" presStyleCnt="0">
        <dgm:presLayoutVars>
          <dgm:dir/>
          <dgm:resizeHandles val="exact"/>
        </dgm:presLayoutVars>
      </dgm:prSet>
      <dgm:spPr/>
    </dgm:pt>
    <dgm:pt modelId="{8EEBB2C5-C9FC-411E-9FF6-1AA562098B8E}" type="pres">
      <dgm:prSet presAssocID="{A7254282-F627-4268-B403-2054AF791217}" presName="node" presStyleLbl="node1" presStyleIdx="0" presStyleCnt="1">
        <dgm:presLayoutVars>
          <dgm:bulletEnabled val="1"/>
        </dgm:presLayoutVars>
      </dgm:prSet>
      <dgm:spPr/>
      <dgm:t>
        <a:bodyPr/>
        <a:lstStyle/>
        <a:p>
          <a:endParaRPr lang="es-ES"/>
        </a:p>
      </dgm:t>
    </dgm:pt>
  </dgm:ptLst>
  <dgm:cxnLst>
    <dgm:cxn modelId="{E212BCE8-DD3E-4E80-A5E8-4E6EB2C3A590}" srcId="{E5400416-528A-4C51-89AE-33CA288044F8}" destId="{A7254282-F627-4268-B403-2054AF791217}" srcOrd="0" destOrd="0" parTransId="{FF17F35F-EB6E-4FB3-9CF5-965B59C8E2D9}" sibTransId="{CE1EF707-5722-4D6A-B84B-D94C44F42A09}"/>
    <dgm:cxn modelId="{88EA55F2-F1FB-4902-B87B-4DD36DF2720D}" type="presOf" srcId="{E5400416-528A-4C51-89AE-33CA288044F8}" destId="{707EB680-E094-4045-A55E-2143F54EFE26}" srcOrd="0" destOrd="0" presId="urn:microsoft.com/office/officeart/2005/8/layout/process1"/>
    <dgm:cxn modelId="{5EB076DC-AF0B-443A-9884-90D3FEC41C16}" type="presOf" srcId="{A7254282-F627-4268-B403-2054AF791217}" destId="{8EEBB2C5-C9FC-411E-9FF6-1AA562098B8E}" srcOrd="0" destOrd="0" presId="urn:microsoft.com/office/officeart/2005/8/layout/process1"/>
    <dgm:cxn modelId="{C2709C0C-0862-4285-AE06-199E878072C1}" type="presParOf" srcId="{707EB680-E094-4045-A55E-2143F54EFE26}" destId="{8EEBB2C5-C9FC-411E-9FF6-1AA562098B8E}" srcOrd="0" destOrd="0" presId="urn:microsoft.com/office/officeart/2005/8/layout/process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7DCAD1-5FDF-474E-A73C-A25463834B65}" type="doc">
      <dgm:prSet loTypeId="urn:microsoft.com/office/officeart/2005/8/layout/cycle2" loCatId="cycle" qsTypeId="urn:microsoft.com/office/officeart/2005/8/quickstyle/3d3" qsCatId="3D" csTypeId="urn:microsoft.com/office/officeart/2005/8/colors/accent2_3" csCatId="accent2" phldr="1"/>
      <dgm:spPr/>
      <dgm:t>
        <a:bodyPr/>
        <a:lstStyle/>
        <a:p>
          <a:endParaRPr lang="es-ES"/>
        </a:p>
      </dgm:t>
    </dgm:pt>
    <dgm:pt modelId="{EE5188A3-EA87-4B72-AC13-F716FFBF6EAA}">
      <dgm:prSet phldrT="[Texto]"/>
      <dgm:spPr/>
      <dgm:t>
        <a:bodyPr/>
        <a:lstStyle/>
        <a:p>
          <a:r>
            <a:rPr lang="es-ES" dirty="0" smtClean="0">
              <a:latin typeface="Aharoni" panose="02010803020104030203" pitchFamily="2" charset="-79"/>
              <a:cs typeface="Aharoni" panose="02010803020104030203" pitchFamily="2" charset="-79"/>
            </a:rPr>
            <a:t>1</a:t>
          </a:r>
          <a:endParaRPr lang="es-ES" dirty="0">
            <a:latin typeface="Aharoni" panose="02010803020104030203" pitchFamily="2" charset="-79"/>
            <a:cs typeface="Aharoni" panose="02010803020104030203" pitchFamily="2" charset="-79"/>
          </a:endParaRPr>
        </a:p>
      </dgm:t>
    </dgm:pt>
    <dgm:pt modelId="{A8B22341-B5BB-4DDB-9470-C6DC75DF4625}" type="parTrans" cxnId="{11E24485-FB42-4EA1-B190-5EADDC4994A1}">
      <dgm:prSet/>
      <dgm:spPr/>
      <dgm:t>
        <a:bodyPr/>
        <a:lstStyle/>
        <a:p>
          <a:endParaRPr lang="es-ES"/>
        </a:p>
      </dgm:t>
    </dgm:pt>
    <dgm:pt modelId="{6C987C18-D795-415B-9062-03F2AE7DD0FC}" type="sibTrans" cxnId="{11E24485-FB42-4EA1-B190-5EADDC4994A1}">
      <dgm:prSet/>
      <dgm:spPr/>
      <dgm:t>
        <a:bodyPr/>
        <a:lstStyle/>
        <a:p>
          <a:endParaRPr lang="es-ES"/>
        </a:p>
      </dgm:t>
    </dgm:pt>
    <dgm:pt modelId="{F130116C-D448-403C-AF44-E80A6370000A}" type="pres">
      <dgm:prSet presAssocID="{0B7DCAD1-5FDF-474E-A73C-A25463834B65}" presName="cycle" presStyleCnt="0">
        <dgm:presLayoutVars>
          <dgm:dir/>
          <dgm:resizeHandles val="exact"/>
        </dgm:presLayoutVars>
      </dgm:prSet>
      <dgm:spPr/>
      <dgm:t>
        <a:bodyPr/>
        <a:lstStyle/>
        <a:p>
          <a:endParaRPr lang="es-ES"/>
        </a:p>
      </dgm:t>
    </dgm:pt>
    <dgm:pt modelId="{1AB28CD2-540B-4F1F-8E7F-D8D0082FC287}" type="pres">
      <dgm:prSet presAssocID="{EE5188A3-EA87-4B72-AC13-F716FFBF6EAA}" presName="node" presStyleLbl="node1" presStyleIdx="0" presStyleCnt="1" custRadScaleRad="110647" custRadScaleInc="-170">
        <dgm:presLayoutVars>
          <dgm:bulletEnabled val="1"/>
        </dgm:presLayoutVars>
      </dgm:prSet>
      <dgm:spPr/>
      <dgm:t>
        <a:bodyPr/>
        <a:lstStyle/>
        <a:p>
          <a:endParaRPr lang="es-ES"/>
        </a:p>
      </dgm:t>
    </dgm:pt>
  </dgm:ptLst>
  <dgm:cxnLst>
    <dgm:cxn modelId="{F75E31C6-4CCD-45F1-82E4-E9D6E965AAF4}" type="presOf" srcId="{0B7DCAD1-5FDF-474E-A73C-A25463834B65}" destId="{F130116C-D448-403C-AF44-E80A6370000A}" srcOrd="0" destOrd="0" presId="urn:microsoft.com/office/officeart/2005/8/layout/cycle2"/>
    <dgm:cxn modelId="{FB14F427-A31F-432D-8547-FA09C16B95A1}" type="presOf" srcId="{EE5188A3-EA87-4B72-AC13-F716FFBF6EAA}" destId="{1AB28CD2-540B-4F1F-8E7F-D8D0082FC287}" srcOrd="0" destOrd="0" presId="urn:microsoft.com/office/officeart/2005/8/layout/cycle2"/>
    <dgm:cxn modelId="{11E24485-FB42-4EA1-B190-5EADDC4994A1}" srcId="{0B7DCAD1-5FDF-474E-A73C-A25463834B65}" destId="{EE5188A3-EA87-4B72-AC13-F716FFBF6EAA}" srcOrd="0" destOrd="0" parTransId="{A8B22341-B5BB-4DDB-9470-C6DC75DF4625}" sibTransId="{6C987C18-D795-415B-9062-03F2AE7DD0FC}"/>
    <dgm:cxn modelId="{121F00DA-5F9A-4060-B262-1D9CDA4046D6}" type="presParOf" srcId="{F130116C-D448-403C-AF44-E80A6370000A}" destId="{1AB28CD2-540B-4F1F-8E7F-D8D0082FC287}" srcOrd="0" destOrd="0" presId="urn:microsoft.com/office/officeart/2005/8/layout/cycle2"/>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B7DCAD1-5FDF-474E-A73C-A25463834B65}" type="doc">
      <dgm:prSet loTypeId="urn:microsoft.com/office/officeart/2005/8/layout/cycle2" loCatId="cycle" qsTypeId="urn:microsoft.com/office/officeart/2005/8/quickstyle/3d3" qsCatId="3D" csTypeId="urn:microsoft.com/office/officeart/2005/8/colors/accent1_4" csCatId="accent1" phldr="1"/>
      <dgm:spPr/>
      <dgm:t>
        <a:bodyPr/>
        <a:lstStyle/>
        <a:p>
          <a:endParaRPr lang="es-ES"/>
        </a:p>
      </dgm:t>
    </dgm:pt>
    <dgm:pt modelId="{EE5188A3-EA87-4B72-AC13-F716FFBF6EAA}">
      <dgm:prSet phldrT="[Texto]"/>
      <dgm:spPr/>
      <dgm:t>
        <a:bodyPr/>
        <a:lstStyle/>
        <a:p>
          <a:r>
            <a:rPr lang="es-ES" dirty="0" smtClean="0">
              <a:latin typeface="Aharoni" panose="02010803020104030203" pitchFamily="2" charset="-79"/>
              <a:cs typeface="Aharoni" panose="02010803020104030203" pitchFamily="2" charset="-79"/>
            </a:rPr>
            <a:t>3</a:t>
          </a:r>
          <a:endParaRPr lang="es-ES" dirty="0">
            <a:latin typeface="Aharoni" panose="02010803020104030203" pitchFamily="2" charset="-79"/>
            <a:cs typeface="Aharoni" panose="02010803020104030203" pitchFamily="2" charset="-79"/>
          </a:endParaRPr>
        </a:p>
      </dgm:t>
    </dgm:pt>
    <dgm:pt modelId="{A8B22341-B5BB-4DDB-9470-C6DC75DF4625}" type="parTrans" cxnId="{11E24485-FB42-4EA1-B190-5EADDC4994A1}">
      <dgm:prSet/>
      <dgm:spPr/>
      <dgm:t>
        <a:bodyPr/>
        <a:lstStyle/>
        <a:p>
          <a:endParaRPr lang="es-ES"/>
        </a:p>
      </dgm:t>
    </dgm:pt>
    <dgm:pt modelId="{6C987C18-D795-415B-9062-03F2AE7DD0FC}" type="sibTrans" cxnId="{11E24485-FB42-4EA1-B190-5EADDC4994A1}">
      <dgm:prSet/>
      <dgm:spPr/>
      <dgm:t>
        <a:bodyPr/>
        <a:lstStyle/>
        <a:p>
          <a:endParaRPr lang="es-ES"/>
        </a:p>
      </dgm:t>
    </dgm:pt>
    <dgm:pt modelId="{F130116C-D448-403C-AF44-E80A6370000A}" type="pres">
      <dgm:prSet presAssocID="{0B7DCAD1-5FDF-474E-A73C-A25463834B65}" presName="cycle" presStyleCnt="0">
        <dgm:presLayoutVars>
          <dgm:dir/>
          <dgm:resizeHandles val="exact"/>
        </dgm:presLayoutVars>
      </dgm:prSet>
      <dgm:spPr/>
      <dgm:t>
        <a:bodyPr/>
        <a:lstStyle/>
        <a:p>
          <a:endParaRPr lang="es-ES"/>
        </a:p>
      </dgm:t>
    </dgm:pt>
    <dgm:pt modelId="{1AB28CD2-540B-4F1F-8E7F-D8D0082FC287}" type="pres">
      <dgm:prSet presAssocID="{EE5188A3-EA87-4B72-AC13-F716FFBF6EAA}" presName="node" presStyleLbl="node1" presStyleIdx="0" presStyleCnt="1" custRadScaleRad="104367" custRadScaleInc="4">
        <dgm:presLayoutVars>
          <dgm:bulletEnabled val="1"/>
        </dgm:presLayoutVars>
      </dgm:prSet>
      <dgm:spPr/>
      <dgm:t>
        <a:bodyPr/>
        <a:lstStyle/>
        <a:p>
          <a:endParaRPr lang="es-ES"/>
        </a:p>
      </dgm:t>
    </dgm:pt>
  </dgm:ptLst>
  <dgm:cxnLst>
    <dgm:cxn modelId="{0648C59C-3B4C-445D-AD53-50A222BFF42C}" type="presOf" srcId="{0B7DCAD1-5FDF-474E-A73C-A25463834B65}" destId="{F130116C-D448-403C-AF44-E80A6370000A}" srcOrd="0" destOrd="0" presId="urn:microsoft.com/office/officeart/2005/8/layout/cycle2"/>
    <dgm:cxn modelId="{14684A5A-9445-471C-AABE-D434F3424222}" type="presOf" srcId="{EE5188A3-EA87-4B72-AC13-F716FFBF6EAA}" destId="{1AB28CD2-540B-4F1F-8E7F-D8D0082FC287}" srcOrd="0" destOrd="0" presId="urn:microsoft.com/office/officeart/2005/8/layout/cycle2"/>
    <dgm:cxn modelId="{11E24485-FB42-4EA1-B190-5EADDC4994A1}" srcId="{0B7DCAD1-5FDF-474E-A73C-A25463834B65}" destId="{EE5188A3-EA87-4B72-AC13-F716FFBF6EAA}" srcOrd="0" destOrd="0" parTransId="{A8B22341-B5BB-4DDB-9470-C6DC75DF4625}" sibTransId="{6C987C18-D795-415B-9062-03F2AE7DD0FC}"/>
    <dgm:cxn modelId="{FEAFB348-2781-4100-9DCF-3E2BCAD398E5}" type="presParOf" srcId="{F130116C-D448-403C-AF44-E80A6370000A}" destId="{1AB28CD2-540B-4F1F-8E7F-D8D0082FC287}" srcOrd="0" destOrd="0" presId="urn:microsoft.com/office/officeart/2005/8/layout/cycle2"/>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B7DCAD1-5FDF-474E-A73C-A25463834B65}" type="doc">
      <dgm:prSet loTypeId="urn:microsoft.com/office/officeart/2005/8/layout/cycle2" loCatId="cycle" qsTypeId="urn:microsoft.com/office/officeart/2005/8/quickstyle/3d3" qsCatId="3D" csTypeId="urn:microsoft.com/office/officeart/2005/8/colors/accent6_3" csCatId="accent6" phldr="1"/>
      <dgm:spPr/>
      <dgm:t>
        <a:bodyPr/>
        <a:lstStyle/>
        <a:p>
          <a:endParaRPr lang="es-ES"/>
        </a:p>
      </dgm:t>
    </dgm:pt>
    <dgm:pt modelId="{EE5188A3-EA87-4B72-AC13-F716FFBF6EAA}">
      <dgm:prSet phldrT="[Texto]"/>
      <dgm:spPr/>
      <dgm:t>
        <a:bodyPr/>
        <a:lstStyle/>
        <a:p>
          <a:r>
            <a:rPr lang="es-ES" dirty="0" smtClean="0">
              <a:latin typeface="Aharoni" panose="02010803020104030203" pitchFamily="2" charset="-79"/>
              <a:cs typeface="Aharoni" panose="02010803020104030203" pitchFamily="2" charset="-79"/>
            </a:rPr>
            <a:t>2</a:t>
          </a:r>
          <a:endParaRPr lang="es-ES" dirty="0">
            <a:latin typeface="Aharoni" panose="02010803020104030203" pitchFamily="2" charset="-79"/>
            <a:cs typeface="Aharoni" panose="02010803020104030203" pitchFamily="2" charset="-79"/>
          </a:endParaRPr>
        </a:p>
      </dgm:t>
    </dgm:pt>
    <dgm:pt modelId="{A8B22341-B5BB-4DDB-9470-C6DC75DF4625}" type="parTrans" cxnId="{11E24485-FB42-4EA1-B190-5EADDC4994A1}">
      <dgm:prSet/>
      <dgm:spPr/>
      <dgm:t>
        <a:bodyPr/>
        <a:lstStyle/>
        <a:p>
          <a:endParaRPr lang="es-ES"/>
        </a:p>
      </dgm:t>
    </dgm:pt>
    <dgm:pt modelId="{6C987C18-D795-415B-9062-03F2AE7DD0FC}" type="sibTrans" cxnId="{11E24485-FB42-4EA1-B190-5EADDC4994A1}">
      <dgm:prSet/>
      <dgm:spPr/>
      <dgm:t>
        <a:bodyPr/>
        <a:lstStyle/>
        <a:p>
          <a:endParaRPr lang="es-ES"/>
        </a:p>
      </dgm:t>
    </dgm:pt>
    <dgm:pt modelId="{F130116C-D448-403C-AF44-E80A6370000A}" type="pres">
      <dgm:prSet presAssocID="{0B7DCAD1-5FDF-474E-A73C-A25463834B65}" presName="cycle" presStyleCnt="0">
        <dgm:presLayoutVars>
          <dgm:dir/>
          <dgm:resizeHandles val="exact"/>
        </dgm:presLayoutVars>
      </dgm:prSet>
      <dgm:spPr/>
      <dgm:t>
        <a:bodyPr/>
        <a:lstStyle/>
        <a:p>
          <a:endParaRPr lang="es-ES"/>
        </a:p>
      </dgm:t>
    </dgm:pt>
    <dgm:pt modelId="{1AB28CD2-540B-4F1F-8E7F-D8D0082FC287}" type="pres">
      <dgm:prSet presAssocID="{EE5188A3-EA87-4B72-AC13-F716FFBF6EAA}" presName="node" presStyleLbl="node1" presStyleIdx="0" presStyleCnt="1" custRadScaleRad="104367" custRadScaleInc="4">
        <dgm:presLayoutVars>
          <dgm:bulletEnabled val="1"/>
        </dgm:presLayoutVars>
      </dgm:prSet>
      <dgm:spPr/>
      <dgm:t>
        <a:bodyPr/>
        <a:lstStyle/>
        <a:p>
          <a:endParaRPr lang="es-ES"/>
        </a:p>
      </dgm:t>
    </dgm:pt>
  </dgm:ptLst>
  <dgm:cxnLst>
    <dgm:cxn modelId="{F1DD3859-C27D-4460-B1DC-FDA37CF38AD7}" type="presOf" srcId="{0B7DCAD1-5FDF-474E-A73C-A25463834B65}" destId="{F130116C-D448-403C-AF44-E80A6370000A}" srcOrd="0" destOrd="0" presId="urn:microsoft.com/office/officeart/2005/8/layout/cycle2"/>
    <dgm:cxn modelId="{7342EAC2-1455-4F05-9B7E-5725474BFA5A}" type="presOf" srcId="{EE5188A3-EA87-4B72-AC13-F716FFBF6EAA}" destId="{1AB28CD2-540B-4F1F-8E7F-D8D0082FC287}" srcOrd="0" destOrd="0" presId="urn:microsoft.com/office/officeart/2005/8/layout/cycle2"/>
    <dgm:cxn modelId="{11E24485-FB42-4EA1-B190-5EADDC4994A1}" srcId="{0B7DCAD1-5FDF-474E-A73C-A25463834B65}" destId="{EE5188A3-EA87-4B72-AC13-F716FFBF6EAA}" srcOrd="0" destOrd="0" parTransId="{A8B22341-B5BB-4DDB-9470-C6DC75DF4625}" sibTransId="{6C987C18-D795-415B-9062-03F2AE7DD0FC}"/>
    <dgm:cxn modelId="{2323028F-162F-4D8A-85BB-EB366408134E}" type="presParOf" srcId="{F130116C-D448-403C-AF44-E80A6370000A}" destId="{1AB28CD2-540B-4F1F-8E7F-D8D0082FC287}" srcOrd="0" destOrd="0" presId="urn:microsoft.com/office/officeart/2005/8/layout/cycle2"/>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F655C-6E67-40A2-B1E9-9470223E4E70}">
      <dsp:nvSpPr>
        <dsp:cNvPr id="0" name=""/>
        <dsp:cNvSpPr/>
      </dsp:nvSpPr>
      <dsp:spPr>
        <a:xfrm rot="2595444">
          <a:off x="3426284" y="3595901"/>
          <a:ext cx="670669" cy="46142"/>
        </a:xfrm>
        <a:custGeom>
          <a:avLst/>
          <a:gdLst/>
          <a:ahLst/>
          <a:cxnLst/>
          <a:rect l="0" t="0" r="0" b="0"/>
          <a:pathLst>
            <a:path>
              <a:moveTo>
                <a:pt x="0" y="23071"/>
              </a:moveTo>
              <a:lnTo>
                <a:pt x="670669" y="23071"/>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1B238BF-FF04-4B57-8FD3-5569C171F775}">
      <dsp:nvSpPr>
        <dsp:cNvPr id="0" name=""/>
        <dsp:cNvSpPr/>
      </dsp:nvSpPr>
      <dsp:spPr>
        <a:xfrm>
          <a:off x="3517400" y="2550858"/>
          <a:ext cx="864245" cy="46142"/>
        </a:xfrm>
        <a:custGeom>
          <a:avLst/>
          <a:gdLst/>
          <a:ahLst/>
          <a:cxnLst/>
          <a:rect l="0" t="0" r="0" b="0"/>
          <a:pathLst>
            <a:path>
              <a:moveTo>
                <a:pt x="0" y="23071"/>
              </a:moveTo>
              <a:lnTo>
                <a:pt x="864245" y="23071"/>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5D8FC3-7DCA-4C08-A9A2-FF58E64C3387}">
      <dsp:nvSpPr>
        <dsp:cNvPr id="0" name=""/>
        <dsp:cNvSpPr/>
      </dsp:nvSpPr>
      <dsp:spPr>
        <a:xfrm rot="19009026">
          <a:off x="3424785" y="1503713"/>
          <a:ext cx="683939" cy="46142"/>
        </a:xfrm>
        <a:custGeom>
          <a:avLst/>
          <a:gdLst/>
          <a:ahLst/>
          <a:cxnLst/>
          <a:rect l="0" t="0" r="0" b="0"/>
          <a:pathLst>
            <a:path>
              <a:moveTo>
                <a:pt x="0" y="23071"/>
              </a:moveTo>
              <a:lnTo>
                <a:pt x="683939" y="23071"/>
              </a:lnTo>
            </a:path>
          </a:pathLst>
        </a:custGeom>
        <a:noFill/>
        <a:ln w="15875" cap="rnd"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2348E-5711-4F15-A311-E611406EF9EA}">
      <dsp:nvSpPr>
        <dsp:cNvPr id="0" name=""/>
        <dsp:cNvSpPr/>
      </dsp:nvSpPr>
      <dsp:spPr>
        <a:xfrm>
          <a:off x="1253055" y="1718018"/>
          <a:ext cx="2475451" cy="2361827"/>
        </a:xfrm>
        <a:prstGeom prst="flowChartAlternateProcess">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15DB87-147E-4379-82E8-A73517D4A733}">
      <dsp:nvSpPr>
        <dsp:cNvPr id="0" name=""/>
        <dsp:cNvSpPr/>
      </dsp:nvSpPr>
      <dsp:spPr>
        <a:xfrm>
          <a:off x="3730994" y="541"/>
          <a:ext cx="1741435" cy="1485270"/>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scene3d>
            <a:camera prst="orthographicFront"/>
            <a:lightRig rig="threePt" dir="t"/>
          </a:scene3d>
          <a:sp3d extrusionH="57150">
            <a:bevelT w="50800" h="38100" prst="riblet"/>
          </a:sp3d>
        </a:bodyPr>
        <a:lstStyle/>
        <a:p>
          <a:pPr lvl="0" algn="ctr" defTabSz="711200">
            <a:lnSpc>
              <a:spcPct val="90000"/>
            </a:lnSpc>
            <a:spcBef>
              <a:spcPct val="0"/>
            </a:spcBef>
            <a:spcAft>
              <a:spcPct val="35000"/>
            </a:spcAft>
          </a:pPr>
          <a:r>
            <a:rPr lang="es-ES" sz="1600" b="1" kern="1200" dirty="0" smtClean="0">
              <a:solidFill>
                <a:schemeClr val="tx1"/>
              </a:solidFill>
            </a:rPr>
            <a:t>OBJETIVO 2</a:t>
          </a:r>
          <a:endParaRPr lang="es-ES" sz="1600" b="1" kern="1200" dirty="0">
            <a:solidFill>
              <a:schemeClr val="tx1"/>
            </a:solidFill>
          </a:endParaRPr>
        </a:p>
      </dsp:txBody>
      <dsp:txXfrm>
        <a:off x="3986021" y="218054"/>
        <a:ext cx="1231381" cy="1050244"/>
      </dsp:txXfrm>
    </dsp:sp>
    <dsp:sp modelId="{A5518C84-48D5-4E81-AD77-DA458FACC374}">
      <dsp:nvSpPr>
        <dsp:cNvPr id="0" name=""/>
        <dsp:cNvSpPr/>
      </dsp:nvSpPr>
      <dsp:spPr>
        <a:xfrm>
          <a:off x="5300751" y="541"/>
          <a:ext cx="2612152" cy="148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solidFill>
                <a:srgbClr val="252525"/>
              </a:solidFill>
              <a:effectLst/>
              <a:latin typeface="Arial" panose="020B0604020202020204" pitchFamily="34" charset="0"/>
              <a:ea typeface="Calibri" panose="020F0502020204030204" pitchFamily="34" charset="0"/>
              <a:cs typeface="Arial" panose="020B0604020202020204" pitchFamily="34" charset="0"/>
            </a:rPr>
            <a:t>Mejorar las capacidades y potencialidades de la ciudadanía</a:t>
          </a:r>
          <a:endParaRPr lang="es-ES" sz="2500" kern="1200" dirty="0"/>
        </a:p>
      </dsp:txBody>
      <dsp:txXfrm>
        <a:off x="5300751" y="541"/>
        <a:ext cx="2612152" cy="1485270"/>
      </dsp:txXfrm>
    </dsp:sp>
    <dsp:sp modelId="{D2A48324-33F8-41AF-AF44-772603FCEC5C}">
      <dsp:nvSpPr>
        <dsp:cNvPr id="0" name=""/>
        <dsp:cNvSpPr/>
      </dsp:nvSpPr>
      <dsp:spPr>
        <a:xfrm>
          <a:off x="4381646" y="1831294"/>
          <a:ext cx="1485270" cy="1485270"/>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OBJETIVO 3</a:t>
          </a:r>
          <a:endParaRPr lang="es-ES" sz="1700" b="1" kern="1200" dirty="0">
            <a:solidFill>
              <a:schemeClr val="tx1"/>
            </a:solidFill>
          </a:endParaRPr>
        </a:p>
      </dsp:txBody>
      <dsp:txXfrm>
        <a:off x="4599159" y="2048807"/>
        <a:ext cx="1050244" cy="1050244"/>
      </dsp:txXfrm>
    </dsp:sp>
    <dsp:sp modelId="{E080E126-F283-46D9-AB05-B9054D783164}">
      <dsp:nvSpPr>
        <dsp:cNvPr id="0" name=""/>
        <dsp:cNvSpPr/>
      </dsp:nvSpPr>
      <dsp:spPr>
        <a:xfrm>
          <a:off x="6015444" y="1831294"/>
          <a:ext cx="2227906" cy="148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111250">
            <a:lnSpc>
              <a:spcPct val="90000"/>
            </a:lnSpc>
            <a:spcBef>
              <a:spcPct val="0"/>
            </a:spcBef>
            <a:spcAft>
              <a:spcPct val="15000"/>
            </a:spcAft>
            <a:buChar char="••"/>
          </a:pPr>
          <a:r>
            <a:rPr lang="es-EC" sz="2500" kern="1200" dirty="0" smtClean="0">
              <a:solidFill>
                <a:srgbClr val="252525"/>
              </a:solidFill>
              <a:effectLst/>
              <a:latin typeface="Arial" panose="020B0604020202020204" pitchFamily="34" charset="0"/>
              <a:ea typeface="Calibri" panose="020F0502020204030204" pitchFamily="34" charset="0"/>
              <a:cs typeface="Arial" panose="020B0604020202020204" pitchFamily="34" charset="0"/>
            </a:rPr>
            <a:t>Mejorar la calidad de vida de la población</a:t>
          </a:r>
          <a:endParaRPr lang="es-ES" sz="2500" kern="1200" dirty="0"/>
        </a:p>
      </dsp:txBody>
      <dsp:txXfrm>
        <a:off x="6015444" y="1831294"/>
        <a:ext cx="2227906" cy="1485270"/>
      </dsp:txXfrm>
    </dsp:sp>
    <dsp:sp modelId="{E8B11363-EC53-429F-9646-479325216B50}">
      <dsp:nvSpPr>
        <dsp:cNvPr id="0" name=""/>
        <dsp:cNvSpPr/>
      </dsp:nvSpPr>
      <dsp:spPr>
        <a:xfrm>
          <a:off x="3705615" y="3662047"/>
          <a:ext cx="1782042" cy="1485270"/>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OBJETIVO 6</a:t>
          </a:r>
          <a:endParaRPr lang="es-ES" sz="1700" b="1" kern="1200" dirty="0">
            <a:solidFill>
              <a:schemeClr val="tx1"/>
            </a:solidFill>
          </a:endParaRPr>
        </a:p>
      </dsp:txBody>
      <dsp:txXfrm>
        <a:off x="3966589" y="3879560"/>
        <a:ext cx="1260094" cy="1050244"/>
      </dsp:txXfrm>
    </dsp:sp>
    <dsp:sp modelId="{C78933BC-ADC8-4E18-965C-85D81B70763D}">
      <dsp:nvSpPr>
        <dsp:cNvPr id="0" name=""/>
        <dsp:cNvSpPr/>
      </dsp:nvSpPr>
      <dsp:spPr>
        <a:xfrm>
          <a:off x="5265219" y="3662047"/>
          <a:ext cx="2673063" cy="1485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977900">
            <a:lnSpc>
              <a:spcPct val="90000"/>
            </a:lnSpc>
            <a:spcBef>
              <a:spcPct val="0"/>
            </a:spcBef>
            <a:spcAft>
              <a:spcPct val="15000"/>
            </a:spcAft>
            <a:buChar char="••"/>
          </a:pPr>
          <a:r>
            <a:rPr lang="es-EC" sz="2200" kern="1200" dirty="0" smtClean="0">
              <a:solidFill>
                <a:srgbClr val="252525"/>
              </a:solidFill>
              <a:effectLst/>
              <a:latin typeface="Arial" panose="020B0604020202020204" pitchFamily="34" charset="0"/>
              <a:ea typeface="Calibri" panose="020F0502020204030204" pitchFamily="34" charset="0"/>
            </a:rPr>
            <a:t>Garantizar el trabajo estable, justo y digno en su diversidad de formas. </a:t>
          </a:r>
          <a:endParaRPr lang="es-ES" sz="2200" kern="1200" dirty="0"/>
        </a:p>
      </dsp:txBody>
      <dsp:txXfrm>
        <a:off x="5265219" y="3662047"/>
        <a:ext cx="2673063" cy="14852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8CD2-540B-4F1F-8E7F-D8D0082FC287}">
      <dsp:nvSpPr>
        <dsp:cNvPr id="0" name=""/>
        <dsp:cNvSpPr/>
      </dsp:nvSpPr>
      <dsp:spPr>
        <a:xfrm>
          <a:off x="38464" y="0"/>
          <a:ext cx="621680" cy="621680"/>
        </a:xfrm>
        <a:prstGeom prst="ellipse">
          <a:avLst/>
        </a:prstGeom>
        <a:solidFill>
          <a:schemeClr val="accent4">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latin typeface="Aharoni" panose="02010803020104030203" pitchFamily="2" charset="-79"/>
              <a:cs typeface="Aharoni" panose="02010803020104030203" pitchFamily="2" charset="-79"/>
            </a:rPr>
            <a:t>4</a:t>
          </a:r>
          <a:endParaRPr lang="es-ES" sz="3000" kern="1200" dirty="0">
            <a:latin typeface="Aharoni" panose="02010803020104030203" pitchFamily="2" charset="-79"/>
            <a:cs typeface="Aharoni" panose="02010803020104030203" pitchFamily="2" charset="-79"/>
          </a:endParaRPr>
        </a:p>
      </dsp:txBody>
      <dsp:txXfrm>
        <a:off x="129507" y="91043"/>
        <a:ext cx="439594" cy="4395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53AF-8BC1-4B62-8147-094EAEF7D516}">
      <dsp:nvSpPr>
        <dsp:cNvPr id="0" name=""/>
        <dsp:cNvSpPr/>
      </dsp:nvSpPr>
      <dsp:spPr>
        <a:xfrm rot="4396374">
          <a:off x="926580" y="536358"/>
          <a:ext cx="2326805" cy="1622656"/>
        </a:xfrm>
        <a:prstGeom prst="swooshArrow">
          <a:avLst>
            <a:gd name="adj1" fmla="val 16310"/>
            <a:gd name="adj2" fmla="val 31370"/>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D1F311-5FC6-44F9-AD79-F66127C03016}">
      <dsp:nvSpPr>
        <dsp:cNvPr id="0" name=""/>
        <dsp:cNvSpPr/>
      </dsp:nvSpPr>
      <dsp:spPr>
        <a:xfrm>
          <a:off x="385299" y="0"/>
          <a:ext cx="1097016" cy="43125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 tIns="2540" rIns="2540" bIns="2540" numCol="1" spcCol="1270" anchor="b" anchorCtr="0">
          <a:noAutofit/>
        </a:bodyPr>
        <a:lstStyle/>
        <a:p>
          <a:pPr lvl="0" algn="ctr" defTabSz="88900">
            <a:lnSpc>
              <a:spcPct val="90000"/>
            </a:lnSpc>
            <a:spcBef>
              <a:spcPct val="0"/>
            </a:spcBef>
            <a:spcAft>
              <a:spcPct val="35000"/>
            </a:spcAft>
          </a:pPr>
          <a:endParaRPr lang="es-ES" sz="200" b="1" kern="1200" dirty="0"/>
        </a:p>
      </dsp:txBody>
      <dsp:txXfrm>
        <a:off x="385299" y="0"/>
        <a:ext cx="1097016" cy="43125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6AEB5-4F58-4235-B38D-BE22993B229A}">
      <dsp:nvSpPr>
        <dsp:cNvPr id="0" name=""/>
        <dsp:cNvSpPr/>
      </dsp:nvSpPr>
      <dsp:spPr>
        <a:xfrm>
          <a:off x="1399499" y="439514"/>
          <a:ext cx="6150998" cy="563368"/>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638" tIns="87630" rIns="87630" bIns="87630" numCol="1" spcCol="1270" anchor="ctr" anchorCtr="0">
          <a:noAutofit/>
        </a:bodyPr>
        <a:lstStyle/>
        <a:p>
          <a:pPr lvl="0" algn="l" defTabSz="1022350">
            <a:lnSpc>
              <a:spcPct val="90000"/>
            </a:lnSpc>
            <a:spcBef>
              <a:spcPct val="0"/>
            </a:spcBef>
            <a:spcAft>
              <a:spcPct val="35000"/>
            </a:spcAft>
          </a:pPr>
          <a:r>
            <a:rPr lang="es-ES" sz="2300" b="1" kern="1200" dirty="0" smtClean="0">
              <a:ln w="0"/>
              <a:solidFill>
                <a:schemeClr val="tx1"/>
              </a:solidFill>
              <a:effectLst>
                <a:outerShdw blurRad="38100" dist="25400" dir="5400000" algn="ctr" rotWithShape="0">
                  <a:srgbClr val="6E747A">
                    <a:alpha val="43000"/>
                  </a:srgbClr>
                </a:outerShdw>
              </a:effectLst>
              <a:latin typeface="Arial" panose="020B0604020202020204" pitchFamily="34" charset="0"/>
              <a:ea typeface="Calibri" panose="020F0502020204030204" pitchFamily="34" charset="0"/>
              <a:cs typeface="Times New Roman" panose="02020603050405020304" pitchFamily="18" charset="0"/>
            </a:rPr>
            <a:t>PROCESAMIENTO DE DATOS</a:t>
          </a:r>
          <a:endParaRPr lang="es-ES" sz="2300" b="1" kern="1200" dirty="0">
            <a:solidFill>
              <a:schemeClr val="tx1"/>
            </a:solidFill>
          </a:endParaRPr>
        </a:p>
      </dsp:txBody>
      <dsp:txXfrm>
        <a:off x="1427000" y="467015"/>
        <a:ext cx="6095996" cy="508366"/>
      </dsp:txXfrm>
    </dsp:sp>
    <dsp:sp modelId="{D0C0E046-3927-4372-A086-1910786733D7}">
      <dsp:nvSpPr>
        <dsp:cNvPr id="0" name=""/>
        <dsp:cNvSpPr/>
      </dsp:nvSpPr>
      <dsp:spPr>
        <a:xfrm>
          <a:off x="0" y="101451"/>
          <a:ext cx="1561339" cy="124214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2000" b="-2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53AF-8BC1-4B62-8147-094EAEF7D516}">
      <dsp:nvSpPr>
        <dsp:cNvPr id="0" name=""/>
        <dsp:cNvSpPr/>
      </dsp:nvSpPr>
      <dsp:spPr>
        <a:xfrm rot="10454154">
          <a:off x="320775" y="409999"/>
          <a:ext cx="2011090" cy="1402484"/>
        </a:xfrm>
        <a:prstGeom prst="swooshArrow">
          <a:avLst>
            <a:gd name="adj1" fmla="val 16310"/>
            <a:gd name="adj2" fmla="val 31370"/>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D1F311-5FC6-44F9-AD79-F66127C03016}">
      <dsp:nvSpPr>
        <dsp:cNvPr id="0" name=""/>
        <dsp:cNvSpPr/>
      </dsp:nvSpPr>
      <dsp:spPr>
        <a:xfrm>
          <a:off x="389474" y="0"/>
          <a:ext cx="948166" cy="372743"/>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 tIns="2540" rIns="2540" bIns="2540" numCol="1" spcCol="1270" anchor="b" anchorCtr="0">
          <a:noAutofit/>
        </a:bodyPr>
        <a:lstStyle/>
        <a:p>
          <a:pPr lvl="0" algn="ctr" defTabSz="88900">
            <a:lnSpc>
              <a:spcPct val="90000"/>
            </a:lnSpc>
            <a:spcBef>
              <a:spcPct val="0"/>
            </a:spcBef>
            <a:spcAft>
              <a:spcPct val="35000"/>
            </a:spcAft>
          </a:pPr>
          <a:endParaRPr lang="es-ES" sz="200" b="1" kern="1200" dirty="0"/>
        </a:p>
      </dsp:txBody>
      <dsp:txXfrm>
        <a:off x="389474" y="0"/>
        <a:ext cx="948166" cy="37274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C065E-D4A6-456E-8345-CA6063C32B93}">
      <dsp:nvSpPr>
        <dsp:cNvPr id="0" name=""/>
        <dsp:cNvSpPr/>
      </dsp:nvSpPr>
      <dsp:spPr>
        <a:xfrm rot="10800000">
          <a:off x="321693" y="0"/>
          <a:ext cx="8383526" cy="1175422"/>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8328" tIns="137160" rIns="256032" bIns="137160" numCol="1" spcCol="1270" anchor="ctr" anchorCtr="0">
          <a:noAutofit/>
        </a:bodyPr>
        <a:lstStyle/>
        <a:p>
          <a:pPr lvl="0" algn="ctr" defTabSz="1600200">
            <a:lnSpc>
              <a:spcPct val="90000"/>
            </a:lnSpc>
            <a:spcBef>
              <a:spcPct val="0"/>
            </a:spcBef>
            <a:spcAft>
              <a:spcPct val="35000"/>
            </a:spcAft>
          </a:pPr>
          <a:r>
            <a:rPr lang="es-ES" sz="3600" kern="1200" dirty="0" smtClean="0"/>
            <a:t>ANÁLISIS UNIVARIADO</a:t>
          </a:r>
          <a:endParaRPr lang="es-ES" sz="3600" kern="1200" dirty="0"/>
        </a:p>
      </dsp:txBody>
      <dsp:txXfrm rot="10800000">
        <a:off x="615548" y="0"/>
        <a:ext cx="8089671" cy="1175422"/>
      </dsp:txXfrm>
    </dsp:sp>
    <dsp:sp modelId="{0076CDF6-6057-4D75-AF8B-9845D9E41704}">
      <dsp:nvSpPr>
        <dsp:cNvPr id="0" name=""/>
        <dsp:cNvSpPr/>
      </dsp:nvSpPr>
      <dsp:spPr>
        <a:xfrm>
          <a:off x="271150" y="0"/>
          <a:ext cx="1175422" cy="11754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reflection blurRad="12700" stA="26000" endPos="32000" dist="12700" dir="5400000" sy="-100000" rotWithShape="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C065E-D4A6-456E-8345-CA6063C32B93}">
      <dsp:nvSpPr>
        <dsp:cNvPr id="0" name=""/>
        <dsp:cNvSpPr/>
      </dsp:nvSpPr>
      <dsp:spPr>
        <a:xfrm rot="10800000">
          <a:off x="321693" y="0"/>
          <a:ext cx="8383526" cy="1223137"/>
        </a:xfrm>
        <a:prstGeom prst="homePlat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9369" tIns="137160" rIns="256032" bIns="137160" numCol="1" spcCol="1270" anchor="ctr" anchorCtr="0">
          <a:noAutofit/>
        </a:bodyPr>
        <a:lstStyle/>
        <a:p>
          <a:pPr lvl="0" algn="ctr" defTabSz="1600200">
            <a:lnSpc>
              <a:spcPct val="90000"/>
            </a:lnSpc>
            <a:spcBef>
              <a:spcPct val="0"/>
            </a:spcBef>
            <a:spcAft>
              <a:spcPct val="35000"/>
            </a:spcAft>
          </a:pPr>
          <a:r>
            <a:rPr lang="es-ES" sz="3600" kern="1200" dirty="0" smtClean="0"/>
            <a:t>ANÁLISIS BIVARIADO</a:t>
          </a:r>
          <a:endParaRPr lang="es-ES" sz="3600" kern="1200" dirty="0"/>
        </a:p>
      </dsp:txBody>
      <dsp:txXfrm rot="10800000">
        <a:off x="627477" y="0"/>
        <a:ext cx="8077742" cy="1223137"/>
      </dsp:txXfrm>
    </dsp:sp>
    <dsp:sp modelId="{0076CDF6-6057-4D75-AF8B-9845D9E41704}">
      <dsp:nvSpPr>
        <dsp:cNvPr id="0" name=""/>
        <dsp:cNvSpPr/>
      </dsp:nvSpPr>
      <dsp:spPr>
        <a:xfrm>
          <a:off x="220778" y="0"/>
          <a:ext cx="1223137" cy="122313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reflection blurRad="12700" stA="26000" endPos="32000" dist="12700" dir="5400000" sy="-100000" rotWithShape="0"/>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A3202-6CC2-410D-9329-0719EDC9834A}">
      <dsp:nvSpPr>
        <dsp:cNvPr id="0" name=""/>
        <dsp:cNvSpPr/>
      </dsp:nvSpPr>
      <dsp:spPr>
        <a:xfrm>
          <a:off x="102234" y="0"/>
          <a:ext cx="2472422" cy="19779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000" r="-3000"/>
          </a:stretch>
        </a:blipFill>
        <a:ln>
          <a:noFill/>
        </a:ln>
        <a:effectLst>
          <a:reflection blurRad="12700" stA="26000" endPos="32000" dist="12700" dir="5400000" sy="-100000" rotWithShape="0"/>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3B1AA37F-8FD4-4D86-AF8B-7FF730181181}">
      <dsp:nvSpPr>
        <dsp:cNvPr id="0" name=""/>
        <dsp:cNvSpPr/>
      </dsp:nvSpPr>
      <dsp:spPr>
        <a:xfrm>
          <a:off x="292684" y="1780538"/>
          <a:ext cx="2200455" cy="692278"/>
        </a:xfrm>
        <a:prstGeom prst="wedgeRectCallout">
          <a:avLst>
            <a:gd name="adj1" fmla="val 20250"/>
            <a:gd name="adj2" fmla="val -607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b="1" kern="1200" dirty="0" smtClean="0">
              <a:solidFill>
                <a:schemeClr val="bg2">
                  <a:lumMod val="10000"/>
                </a:schemeClr>
              </a:solidFill>
            </a:rPr>
            <a:t>IDENTIDAD CULTURAL</a:t>
          </a:r>
          <a:endParaRPr lang="es-ES" sz="1900" b="1" kern="1200" dirty="0">
            <a:solidFill>
              <a:schemeClr val="bg2">
                <a:lumMod val="10000"/>
              </a:schemeClr>
            </a:solidFill>
          </a:endParaRPr>
        </a:p>
      </dsp:txBody>
      <dsp:txXfrm>
        <a:off x="292684" y="1780538"/>
        <a:ext cx="2200455" cy="69227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5E11F0-2357-410D-BFD2-398BF2D9F841}">
      <dsp:nvSpPr>
        <dsp:cNvPr id="0" name=""/>
        <dsp:cNvSpPr/>
      </dsp:nvSpPr>
      <dsp:spPr>
        <a:xfrm>
          <a:off x="227539" y="840"/>
          <a:ext cx="2421470" cy="193717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a:reflection blurRad="12700" stA="26000" endPos="32000" dist="12700" dir="5400000" sy="-100000" rotWithShape="0"/>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1FEE316E-F9B4-45A2-85FB-BCA32CEB92EB}">
      <dsp:nvSpPr>
        <dsp:cNvPr id="0" name=""/>
        <dsp:cNvSpPr/>
      </dsp:nvSpPr>
      <dsp:spPr>
        <a:xfrm>
          <a:off x="445471" y="1744299"/>
          <a:ext cx="2155109" cy="678011"/>
        </a:xfrm>
        <a:prstGeom prst="wedgeRectCallout">
          <a:avLst>
            <a:gd name="adj1" fmla="val 20250"/>
            <a:gd name="adj2" fmla="val -60700"/>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S" sz="1900" kern="1200" dirty="0" smtClean="0"/>
            <a:t>CONTROL DE CALIDAD</a:t>
          </a:r>
          <a:endParaRPr lang="es-ES" sz="1900" kern="1200" dirty="0"/>
        </a:p>
      </dsp:txBody>
      <dsp:txXfrm>
        <a:off x="445471" y="1744299"/>
        <a:ext cx="2155109" cy="6780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CB69D-16EE-46A9-87F9-0F988F5F8E11}">
      <dsp:nvSpPr>
        <dsp:cNvPr id="0" name=""/>
        <dsp:cNvSpPr/>
      </dsp:nvSpPr>
      <dsp:spPr>
        <a:xfrm>
          <a:off x="291654" y="1238"/>
          <a:ext cx="2302242" cy="184179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reflection blurRad="12700" stA="26000" endPos="32000" dist="12700" dir="5400000" sy="-100000" rotWithShape="0"/>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C1FCF81B-16B4-47F1-A4D7-33B25BF6AA3B}">
      <dsp:nvSpPr>
        <dsp:cNvPr id="0" name=""/>
        <dsp:cNvSpPr/>
      </dsp:nvSpPr>
      <dsp:spPr>
        <a:xfrm>
          <a:off x="517912" y="1660091"/>
          <a:ext cx="2048995" cy="644627"/>
        </a:xfrm>
        <a:prstGeom prst="wedgeRectCallout">
          <a:avLst>
            <a:gd name="adj1" fmla="val 20250"/>
            <a:gd name="adj2" fmla="val -60700"/>
          </a:avLst>
        </a:prstGeom>
        <a:gradFill rotWithShape="0">
          <a:gsLst>
            <a:gs pos="0">
              <a:schemeClr val="dk2">
                <a:hueOff val="0"/>
                <a:satOff val="0"/>
                <a:lumOff val="0"/>
                <a:alphaOff val="0"/>
                <a:tint val="96000"/>
                <a:lumMod val="102000"/>
              </a:schemeClr>
            </a:gs>
            <a:gs pos="100000">
              <a:schemeClr val="dk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INNOVACIÓN DE PRODUCTOS Y SERVICIOS</a:t>
          </a:r>
          <a:endParaRPr lang="es-ES" sz="1300" kern="1200" dirty="0"/>
        </a:p>
      </dsp:txBody>
      <dsp:txXfrm>
        <a:off x="517912" y="1660091"/>
        <a:ext cx="2048995" cy="64462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9716C-92CF-464F-A64D-0F511A227391}">
      <dsp:nvSpPr>
        <dsp:cNvPr id="0" name=""/>
        <dsp:cNvSpPr/>
      </dsp:nvSpPr>
      <dsp:spPr>
        <a:xfrm>
          <a:off x="285117" y="1395"/>
          <a:ext cx="2439665" cy="19517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a:noFill/>
        </a:ln>
        <a:effectLst>
          <a:reflection blurRad="12700" stA="26000" endPos="32000" dist="12700" dir="5400000" sy="-100000" rotWithShape="0"/>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FBE35A7D-B5A7-4CF0-8838-C65177199EBD}">
      <dsp:nvSpPr>
        <dsp:cNvPr id="0" name=""/>
        <dsp:cNvSpPr/>
      </dsp:nvSpPr>
      <dsp:spPr>
        <a:xfrm>
          <a:off x="500138" y="1742960"/>
          <a:ext cx="2180399" cy="713094"/>
        </a:xfrm>
        <a:prstGeom prst="wedgeRectCallout">
          <a:avLst>
            <a:gd name="adj1" fmla="val 20250"/>
            <a:gd name="adj2" fmla="val -60700"/>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POLITICAS GUBERNAMENTALES</a:t>
          </a:r>
          <a:endParaRPr lang="es-ES" sz="1700" kern="1200" dirty="0"/>
        </a:p>
      </dsp:txBody>
      <dsp:txXfrm>
        <a:off x="500138" y="1742960"/>
        <a:ext cx="2180399" cy="713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7D31B-B3BA-479C-87DF-E82EE0412387}">
      <dsp:nvSpPr>
        <dsp:cNvPr id="0" name=""/>
        <dsp:cNvSpPr/>
      </dsp:nvSpPr>
      <dsp:spPr>
        <a:xfrm>
          <a:off x="407583" y="192722"/>
          <a:ext cx="2372937" cy="25910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BA4E50-EA89-46BF-9D00-867D5D3BBFF1}">
      <dsp:nvSpPr>
        <dsp:cNvPr id="0" name=""/>
        <dsp:cNvSpPr/>
      </dsp:nvSpPr>
      <dsp:spPr>
        <a:xfrm>
          <a:off x="1083955" y="1537648"/>
          <a:ext cx="1020193" cy="526037"/>
        </a:xfrm>
        <a:prstGeom prst="rect">
          <a:avLst/>
        </a:prstGeom>
        <a:noFill/>
        <a:ln w="15875" cap="rnd"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355600">
            <a:lnSpc>
              <a:spcPct val="90000"/>
            </a:lnSpc>
            <a:spcBef>
              <a:spcPct val="0"/>
            </a:spcBef>
            <a:spcAft>
              <a:spcPct val="35000"/>
            </a:spcAft>
          </a:pPr>
          <a:r>
            <a:rPr lang="es-ES" sz="800" kern="1200" dirty="0" smtClean="0"/>
            <a:t>PRE</a:t>
          </a:r>
          <a:endParaRPr lang="es-ES" sz="3200" kern="1200" dirty="0"/>
        </a:p>
      </dsp:txBody>
      <dsp:txXfrm>
        <a:off x="1083955" y="1537648"/>
        <a:ext cx="1020193" cy="52603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4BCE6-832B-4DC6-8FB1-04ED025D97E4}">
      <dsp:nvSpPr>
        <dsp:cNvPr id="0" name=""/>
        <dsp:cNvSpPr/>
      </dsp:nvSpPr>
      <dsp:spPr>
        <a:xfrm>
          <a:off x="295156" y="1400"/>
          <a:ext cx="2659583" cy="212766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a:noFill/>
        </a:ln>
        <a:effectLst>
          <a:reflection blurRad="12700" stA="26000" endPos="32000" dist="12700" dir="5400000" sy="-100000" rotWithShape="0"/>
        </a:effectLst>
        <a:scene3d>
          <a:camera prst="orthographicFront"/>
          <a:lightRig rig="flat" dir="t"/>
        </a:scene3d>
        <a:sp3d z="-190500" prstMaterial="plastic">
          <a:bevelT w="88900" h="88900"/>
          <a:bevelB w="88900" h="31750" prst="angle"/>
        </a:sp3d>
      </dsp:spPr>
      <dsp:style>
        <a:lnRef idx="0">
          <a:scrgbClr r="0" g="0" b="0"/>
        </a:lnRef>
        <a:fillRef idx="3">
          <a:scrgbClr r="0" g="0" b="0"/>
        </a:fillRef>
        <a:effectRef idx="2">
          <a:scrgbClr r="0" g="0" b="0"/>
        </a:effectRef>
        <a:fontRef idx="minor"/>
      </dsp:style>
    </dsp:sp>
    <dsp:sp modelId="{49E8D46C-F10B-4D58-9E64-FDD654203840}">
      <dsp:nvSpPr>
        <dsp:cNvPr id="0" name=""/>
        <dsp:cNvSpPr/>
      </dsp:nvSpPr>
      <dsp:spPr>
        <a:xfrm>
          <a:off x="534519" y="1916300"/>
          <a:ext cx="2367029" cy="744683"/>
        </a:xfrm>
        <a:prstGeom prst="wedgeRectCallout">
          <a:avLst>
            <a:gd name="adj1" fmla="val 20250"/>
            <a:gd name="adj2" fmla="val -60700"/>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t>MARKETING INTERNACIONAL</a:t>
          </a:r>
          <a:endParaRPr lang="es-ES" sz="1800" b="1" kern="1200" dirty="0"/>
        </a:p>
      </dsp:txBody>
      <dsp:txXfrm>
        <a:off x="534519" y="1916300"/>
        <a:ext cx="2367029" cy="74468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9178-0D14-437B-9287-5E35FA00FB25}">
      <dsp:nvSpPr>
        <dsp:cNvPr id="0" name=""/>
        <dsp:cNvSpPr/>
      </dsp:nvSpPr>
      <dsp:spPr>
        <a:xfrm>
          <a:off x="1053734" y="563026"/>
          <a:ext cx="3832706" cy="762163"/>
        </a:xfrm>
        <a:prstGeom prst="roundRect">
          <a:avLst/>
        </a:prstGeom>
        <a:solidFill>
          <a:schemeClr val="accent1">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1537"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MATERIA PRIMA</a:t>
          </a:r>
          <a:endParaRPr lang="es-ES" sz="2400" kern="1200" dirty="0"/>
        </a:p>
      </dsp:txBody>
      <dsp:txXfrm>
        <a:off x="1090940" y="600232"/>
        <a:ext cx="3758294" cy="687751"/>
      </dsp:txXfrm>
    </dsp:sp>
    <dsp:sp modelId="{5B58521C-4C52-4F87-8916-6161A3AF073C}">
      <dsp:nvSpPr>
        <dsp:cNvPr id="0" name=""/>
        <dsp:cNvSpPr/>
      </dsp:nvSpPr>
      <dsp:spPr>
        <a:xfrm>
          <a:off x="0" y="321799"/>
          <a:ext cx="1317578" cy="13177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9178-0D14-437B-9287-5E35FA00FB25}">
      <dsp:nvSpPr>
        <dsp:cNvPr id="0" name=""/>
        <dsp:cNvSpPr/>
      </dsp:nvSpPr>
      <dsp:spPr>
        <a:xfrm>
          <a:off x="1053734" y="563026"/>
          <a:ext cx="3832706" cy="762163"/>
        </a:xfrm>
        <a:prstGeom prst="roundRect">
          <a:avLst/>
        </a:prstGeom>
        <a:solidFill>
          <a:schemeClr val="accent2">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1537"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TINTURADO</a:t>
          </a:r>
          <a:endParaRPr lang="es-ES" sz="2400" kern="1200" dirty="0"/>
        </a:p>
      </dsp:txBody>
      <dsp:txXfrm>
        <a:off x="1090940" y="600232"/>
        <a:ext cx="3758294" cy="687751"/>
      </dsp:txXfrm>
    </dsp:sp>
    <dsp:sp modelId="{5B58521C-4C52-4F87-8916-6161A3AF073C}">
      <dsp:nvSpPr>
        <dsp:cNvPr id="0" name=""/>
        <dsp:cNvSpPr/>
      </dsp:nvSpPr>
      <dsp:spPr>
        <a:xfrm>
          <a:off x="0" y="321799"/>
          <a:ext cx="1317578" cy="1317775"/>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9178-0D14-437B-9287-5E35FA00FB25}">
      <dsp:nvSpPr>
        <dsp:cNvPr id="0" name=""/>
        <dsp:cNvSpPr/>
      </dsp:nvSpPr>
      <dsp:spPr>
        <a:xfrm>
          <a:off x="1053734" y="563026"/>
          <a:ext cx="3832706" cy="762163"/>
        </a:xfrm>
        <a:prstGeom prst="roundRect">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1537"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t>ACABADOS</a:t>
          </a:r>
          <a:endParaRPr lang="es-ES" sz="2400" kern="1200" dirty="0"/>
        </a:p>
      </dsp:txBody>
      <dsp:txXfrm>
        <a:off x="1090940" y="600232"/>
        <a:ext cx="3758294" cy="687751"/>
      </dsp:txXfrm>
    </dsp:sp>
    <dsp:sp modelId="{5B58521C-4C52-4F87-8916-6161A3AF073C}">
      <dsp:nvSpPr>
        <dsp:cNvPr id="0" name=""/>
        <dsp:cNvSpPr/>
      </dsp:nvSpPr>
      <dsp:spPr>
        <a:xfrm>
          <a:off x="0" y="321799"/>
          <a:ext cx="1317578" cy="1317775"/>
        </a:xfrm>
        <a:prstGeom prst="ellipse">
          <a:avLst/>
        </a:prstGeom>
        <a:blipFill rotWithShape="1">
          <a:blip xmlns:r="http://schemas.openxmlformats.org/officeDocument/2006/relationships" r:embed="rId1"/>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09178-0D14-437B-9287-5E35FA00FB25}">
      <dsp:nvSpPr>
        <dsp:cNvPr id="0" name=""/>
        <dsp:cNvSpPr/>
      </dsp:nvSpPr>
      <dsp:spPr>
        <a:xfrm>
          <a:off x="969649" y="563026"/>
          <a:ext cx="3944820" cy="762163"/>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1537"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t>PRESENTACION O EMPAQUE</a:t>
          </a:r>
          <a:endParaRPr lang="es-ES" sz="2400" kern="1200" dirty="0"/>
        </a:p>
      </dsp:txBody>
      <dsp:txXfrm>
        <a:off x="1006855" y="600232"/>
        <a:ext cx="3870408" cy="687751"/>
      </dsp:txXfrm>
    </dsp:sp>
    <dsp:sp modelId="{5B58521C-4C52-4F87-8916-6161A3AF073C}">
      <dsp:nvSpPr>
        <dsp:cNvPr id="0" name=""/>
        <dsp:cNvSpPr/>
      </dsp:nvSpPr>
      <dsp:spPr>
        <a:xfrm>
          <a:off x="0" y="321799"/>
          <a:ext cx="1317578" cy="1317775"/>
        </a:xfrm>
        <a:prstGeom prst="ellipse">
          <a:avLst/>
        </a:prstGeom>
        <a:blipFill rotWithShape="1">
          <a:blip xmlns:r="http://schemas.openxmlformats.org/officeDocument/2006/relationships" r:embed="rId1"/>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76F4C-FE17-4D7C-ACBB-9850A78C1DBE}">
      <dsp:nvSpPr>
        <dsp:cNvPr id="0" name=""/>
        <dsp:cNvSpPr/>
      </dsp:nvSpPr>
      <dsp:spPr>
        <a:xfrm>
          <a:off x="721328" y="0"/>
          <a:ext cx="8175052" cy="1376067"/>
        </a:xfrm>
        <a:prstGeom prst="rightArrow">
          <a:avLst/>
        </a:prstGeom>
        <a:gradFill rotWithShape="0">
          <a:gsLst>
            <a:gs pos="0">
              <a:schemeClr val="accent4">
                <a:tint val="40000"/>
                <a:hueOff val="0"/>
                <a:satOff val="0"/>
                <a:lumOff val="0"/>
                <a:alphaOff val="0"/>
                <a:tint val="96000"/>
                <a:lumMod val="102000"/>
              </a:schemeClr>
            </a:gs>
            <a:gs pos="100000">
              <a:schemeClr val="accent4">
                <a:tint val="40000"/>
                <a:hueOff val="0"/>
                <a:satOff val="0"/>
                <a:lumOff val="0"/>
                <a:alphaOff val="0"/>
                <a:shade val="88000"/>
                <a:lumMod val="94000"/>
              </a:schemeClr>
            </a:gs>
          </a:gsLst>
          <a:path path="circle">
            <a:fillToRect l="50000" t="100000" r="100000" b="5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F6E020B-DC2A-404D-A1A6-91BF03E8F95B}">
      <dsp:nvSpPr>
        <dsp:cNvPr id="0" name=""/>
        <dsp:cNvSpPr/>
      </dsp:nvSpPr>
      <dsp:spPr>
        <a:xfrm>
          <a:off x="0" y="79038"/>
          <a:ext cx="3099457" cy="1191008"/>
        </a:xfrm>
        <a:prstGeom prst="roundRect">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BUSCADO ALTERNATIVAS PÚBLICAS Y PRIVADAS</a:t>
          </a:r>
          <a:r>
            <a:rPr lang="es-ES" sz="1400" kern="1200"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 </a:t>
          </a:r>
          <a:endParaRPr lang="es-ES" sz="1400" kern="1200" dirty="0">
            <a:solidFill>
              <a:schemeClr val="bg2">
                <a:lumMod val="10000"/>
              </a:schemeClr>
            </a:solidFill>
          </a:endParaRPr>
        </a:p>
      </dsp:txBody>
      <dsp:txXfrm>
        <a:off x="58140" y="137178"/>
        <a:ext cx="2983177" cy="1074728"/>
      </dsp:txXfrm>
    </dsp:sp>
    <dsp:sp modelId="{5C320182-1E32-47B2-BE4F-FB621703E670}">
      <dsp:nvSpPr>
        <dsp:cNvPr id="0" name=""/>
        <dsp:cNvSpPr/>
      </dsp:nvSpPr>
      <dsp:spPr>
        <a:xfrm>
          <a:off x="3259125" y="81364"/>
          <a:ext cx="3099457" cy="1213338"/>
        </a:xfrm>
        <a:prstGeom prst="roundRect">
          <a:avLst/>
        </a:prstGeom>
        <a:gradFill rotWithShape="0">
          <a:gsLst>
            <a:gs pos="0">
              <a:schemeClr val="accent4">
                <a:hueOff val="9820237"/>
                <a:satOff val="-922"/>
                <a:lumOff val="1176"/>
                <a:alphaOff val="0"/>
                <a:tint val="96000"/>
                <a:lumMod val="102000"/>
              </a:schemeClr>
            </a:gs>
            <a:gs pos="100000">
              <a:schemeClr val="accent4">
                <a:hueOff val="9820237"/>
                <a:satOff val="-922"/>
                <a:lumOff val="1176"/>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INVOLUCRAR A UNIVERSIDADES, INSTITUTOS TÉCNICOS O ENTIDADES A FINES </a:t>
          </a:r>
          <a:endParaRPr lang="es-ES" sz="1400" b="1" kern="1200" dirty="0">
            <a:solidFill>
              <a:schemeClr val="bg2">
                <a:lumMod val="10000"/>
              </a:schemeClr>
            </a:solidFill>
          </a:endParaRPr>
        </a:p>
      </dsp:txBody>
      <dsp:txXfrm>
        <a:off x="3318355" y="140594"/>
        <a:ext cx="2980997" cy="1094878"/>
      </dsp:txXfrm>
    </dsp:sp>
    <dsp:sp modelId="{EE55D1D1-B8CE-460D-AC5A-D4AC4B8EB185}">
      <dsp:nvSpPr>
        <dsp:cNvPr id="0" name=""/>
        <dsp:cNvSpPr/>
      </dsp:nvSpPr>
      <dsp:spPr>
        <a:xfrm>
          <a:off x="6513555" y="148362"/>
          <a:ext cx="3099457" cy="1079342"/>
        </a:xfrm>
        <a:prstGeom prst="roundRect">
          <a:avLst/>
        </a:prstGeom>
        <a:gradFill rotWithShape="0">
          <a:gsLst>
            <a:gs pos="0">
              <a:schemeClr val="accent4">
                <a:hueOff val="19640475"/>
                <a:satOff val="-1845"/>
                <a:lumOff val="2352"/>
                <a:alphaOff val="0"/>
                <a:tint val="96000"/>
                <a:lumMod val="102000"/>
              </a:schemeClr>
            </a:gs>
            <a:gs pos="100000">
              <a:schemeClr val="accent4">
                <a:hueOff val="19640475"/>
                <a:satOff val="-1845"/>
                <a:lumOff val="2352"/>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INICIATIVA PRIVADA, TÉCNICOS</a:t>
          </a:r>
          <a:endParaRPr lang="es-ES" sz="1400" b="1" kern="1200" dirty="0">
            <a:solidFill>
              <a:schemeClr val="bg2">
                <a:lumMod val="10000"/>
              </a:schemeClr>
            </a:solidFill>
          </a:endParaRPr>
        </a:p>
      </dsp:txBody>
      <dsp:txXfrm>
        <a:off x="6566244" y="201051"/>
        <a:ext cx="2994079" cy="97396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7BF05-F872-4001-94BB-8ABBFAB74172}">
      <dsp:nvSpPr>
        <dsp:cNvPr id="0" name=""/>
        <dsp:cNvSpPr/>
      </dsp:nvSpPr>
      <dsp:spPr>
        <a:xfrm>
          <a:off x="3497939" y="2176589"/>
          <a:ext cx="3290675" cy="2486184"/>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t>LAS POLÍTICAS GUBERNAMENTALES</a:t>
          </a:r>
          <a:endParaRPr lang="es-ES" sz="1600" kern="1200" dirty="0"/>
        </a:p>
      </dsp:txBody>
      <dsp:txXfrm>
        <a:off x="3979847" y="2540682"/>
        <a:ext cx="2326859" cy="1757998"/>
      </dsp:txXfrm>
    </dsp:sp>
    <dsp:sp modelId="{79789D59-A46E-461D-BCDB-E4D7FD662E07}">
      <dsp:nvSpPr>
        <dsp:cNvPr id="0" name=""/>
        <dsp:cNvSpPr/>
      </dsp:nvSpPr>
      <dsp:spPr>
        <a:xfrm rot="16200000">
          <a:off x="5042117" y="1680536"/>
          <a:ext cx="202320" cy="621822"/>
        </a:xfrm>
        <a:prstGeom prst="rightArrow">
          <a:avLst>
            <a:gd name="adj1" fmla="val 60000"/>
            <a:gd name="adj2" fmla="val 50000"/>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5072465" y="1835248"/>
        <a:ext cx="141624" cy="373094"/>
      </dsp:txXfrm>
    </dsp:sp>
    <dsp:sp modelId="{79E74392-A82E-45D5-BA36-06DBC4A55778}">
      <dsp:nvSpPr>
        <dsp:cNvPr id="0" name=""/>
        <dsp:cNvSpPr/>
      </dsp:nvSpPr>
      <dsp:spPr>
        <a:xfrm>
          <a:off x="4180503" y="-72406"/>
          <a:ext cx="1925547" cy="1867260"/>
        </a:xfrm>
        <a:prstGeom prst="ellipse">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100000"/>
            </a:lnSpc>
            <a:spcBef>
              <a:spcPct val="0"/>
            </a:spcBef>
            <a:spcAft>
              <a:spcPct val="35000"/>
            </a:spcAft>
          </a:pPr>
          <a:r>
            <a:rPr lang="es-ES" sz="1600" b="1" kern="1200"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IMPUESTOS</a:t>
          </a:r>
        </a:p>
        <a:p>
          <a:pPr lvl="0" algn="ctr" defTabSz="711200">
            <a:lnSpc>
              <a:spcPct val="100000"/>
            </a:lnSpc>
            <a:spcBef>
              <a:spcPct val="0"/>
            </a:spcBef>
            <a:spcAft>
              <a:spcPct val="35000"/>
            </a:spcAft>
          </a:pPr>
          <a:r>
            <a:rPr lang="es-ES" sz="1600" kern="1200" dirty="0" smtClean="0">
              <a:effectLst/>
              <a:latin typeface="Arial" panose="020B0604020202020204" pitchFamily="34" charset="0"/>
              <a:ea typeface="Calibri" panose="020F0502020204030204" pitchFamily="34" charset="0"/>
              <a:cs typeface="Arial" panose="020B0604020202020204" pitchFamily="34" charset="0"/>
            </a:rPr>
            <a:t>5% SALIDA DE DIVISAS.</a:t>
          </a:r>
        </a:p>
        <a:p>
          <a:pPr lvl="0" algn="ctr" defTabSz="711200">
            <a:lnSpc>
              <a:spcPct val="100000"/>
            </a:lnSpc>
            <a:spcBef>
              <a:spcPct val="0"/>
            </a:spcBef>
            <a:spcAft>
              <a:spcPct val="35000"/>
            </a:spcAft>
          </a:pPr>
          <a:r>
            <a:rPr lang="es-ES" sz="1600" kern="1200" dirty="0" smtClean="0">
              <a:effectLst/>
              <a:latin typeface="Arial" panose="020B0604020202020204" pitchFamily="34" charset="0"/>
              <a:ea typeface="Calibri" panose="020F0502020204030204" pitchFamily="34" charset="0"/>
              <a:cs typeface="Arial" panose="020B0604020202020204" pitchFamily="34" charset="0"/>
            </a:rPr>
            <a:t>IVA</a:t>
          </a:r>
        </a:p>
        <a:p>
          <a:pPr lvl="0" algn="ctr" defTabSz="711200">
            <a:lnSpc>
              <a:spcPct val="100000"/>
            </a:lnSpc>
            <a:spcBef>
              <a:spcPct val="0"/>
            </a:spcBef>
            <a:spcAft>
              <a:spcPct val="35000"/>
            </a:spcAft>
          </a:pPr>
          <a:r>
            <a:rPr lang="es-ES" sz="1600" kern="1200" dirty="0" smtClean="0">
              <a:effectLst/>
              <a:latin typeface="Arial" panose="020B0604020202020204" pitchFamily="34" charset="0"/>
              <a:ea typeface="Calibri" panose="020F0502020204030204" pitchFamily="34" charset="0"/>
              <a:cs typeface="Arial" panose="020B0604020202020204" pitchFamily="34" charset="0"/>
            </a:rPr>
            <a:t>ICE</a:t>
          </a:r>
          <a:endParaRPr lang="es-ES" sz="1600" kern="1200" dirty="0"/>
        </a:p>
      </dsp:txBody>
      <dsp:txXfrm>
        <a:off x="4462493" y="201048"/>
        <a:ext cx="1361567" cy="1320352"/>
      </dsp:txXfrm>
    </dsp:sp>
    <dsp:sp modelId="{3132FBA5-A842-4522-994D-1A756EDCF395}">
      <dsp:nvSpPr>
        <dsp:cNvPr id="0" name=""/>
        <dsp:cNvSpPr/>
      </dsp:nvSpPr>
      <dsp:spPr>
        <a:xfrm rot="20668219">
          <a:off x="6754040" y="2636938"/>
          <a:ext cx="174388" cy="621822"/>
        </a:xfrm>
        <a:prstGeom prst="rightArrow">
          <a:avLst>
            <a:gd name="adj1" fmla="val 60000"/>
            <a:gd name="adj2" fmla="val 50000"/>
          </a:avLst>
        </a:prstGeom>
        <a:solidFill>
          <a:schemeClr val="accent3">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6754995" y="2768305"/>
        <a:ext cx="122072" cy="373094"/>
      </dsp:txXfrm>
    </dsp:sp>
    <dsp:sp modelId="{3CE40A01-4038-4F0E-B9CD-208A5B9702B3}">
      <dsp:nvSpPr>
        <dsp:cNvPr id="0" name=""/>
        <dsp:cNvSpPr/>
      </dsp:nvSpPr>
      <dsp:spPr>
        <a:xfrm>
          <a:off x="6934480" y="1668987"/>
          <a:ext cx="2381892" cy="1844015"/>
        </a:xfrm>
        <a:prstGeom prst="ellipse">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S" sz="1500" b="1" kern="1200"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SALVAGUARDIAS</a:t>
          </a:r>
        </a:p>
        <a:p>
          <a:pPr lvl="0" algn="ctr" defTabSz="666750">
            <a:lnSpc>
              <a:spcPct val="90000"/>
            </a:lnSpc>
            <a:spcBef>
              <a:spcPct val="0"/>
            </a:spcBef>
            <a:spcAft>
              <a:spcPct val="35000"/>
            </a:spcAft>
          </a:pPr>
          <a:r>
            <a:rPr lang="es-ES" sz="1500" kern="1200" dirty="0" smtClean="0">
              <a:effectLst/>
              <a:latin typeface="Arial" panose="020B0604020202020204" pitchFamily="34" charset="0"/>
              <a:ea typeface="Calibri" panose="020F0502020204030204" pitchFamily="34" charset="0"/>
              <a:cs typeface="Arial" panose="020B0604020202020204" pitchFamily="34" charset="0"/>
            </a:rPr>
            <a:t>5% AL 45% EN PRODUCTOS TEXTILES</a:t>
          </a:r>
          <a:endParaRPr lang="es-ES" sz="1500" kern="1200" dirty="0"/>
        </a:p>
      </dsp:txBody>
      <dsp:txXfrm>
        <a:off x="7283300" y="1939037"/>
        <a:ext cx="1684252" cy="1303915"/>
      </dsp:txXfrm>
    </dsp:sp>
    <dsp:sp modelId="{CC95BC0B-4976-49FE-952D-5162F55BF962}">
      <dsp:nvSpPr>
        <dsp:cNvPr id="0" name=""/>
        <dsp:cNvSpPr/>
      </dsp:nvSpPr>
      <dsp:spPr>
        <a:xfrm rot="2751574">
          <a:off x="6141354" y="4231862"/>
          <a:ext cx="183623" cy="621822"/>
        </a:xfrm>
        <a:prstGeom prst="rightArrow">
          <a:avLst>
            <a:gd name="adj1" fmla="val 60000"/>
            <a:gd name="adj2" fmla="val 50000"/>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6149716" y="4336460"/>
        <a:ext cx="128536" cy="373094"/>
      </dsp:txXfrm>
    </dsp:sp>
    <dsp:sp modelId="{F6552B62-E191-4918-9420-AC17CCE2E12C}">
      <dsp:nvSpPr>
        <dsp:cNvPr id="0" name=""/>
        <dsp:cNvSpPr/>
      </dsp:nvSpPr>
      <dsp:spPr>
        <a:xfrm>
          <a:off x="5875969" y="4443238"/>
          <a:ext cx="2551905" cy="2092561"/>
        </a:xfrm>
        <a:prstGeom prst="ellipse">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effectLst/>
              <a:latin typeface="Arial" panose="020B0604020202020204" pitchFamily="34" charset="0"/>
              <a:ea typeface="Calibri" panose="020F0502020204030204" pitchFamily="34" charset="0"/>
              <a:cs typeface="Arial" panose="020B0604020202020204" pitchFamily="34" charset="0"/>
            </a:rPr>
            <a:t>RESTRICCIÓN DE EXPORTACIONES</a:t>
          </a:r>
          <a:endParaRPr lang="es-ES" sz="1600" kern="1200" dirty="0"/>
        </a:p>
      </dsp:txBody>
      <dsp:txXfrm>
        <a:off x="6249687" y="4749686"/>
        <a:ext cx="1804469" cy="1479665"/>
      </dsp:txXfrm>
    </dsp:sp>
    <dsp:sp modelId="{4F9345F9-13FC-4CD5-A664-06BF57DAB4CC}">
      <dsp:nvSpPr>
        <dsp:cNvPr id="0" name=""/>
        <dsp:cNvSpPr/>
      </dsp:nvSpPr>
      <dsp:spPr>
        <a:xfrm rot="7560000">
          <a:off x="4188152" y="4315040"/>
          <a:ext cx="157438" cy="621822"/>
        </a:xfrm>
        <a:prstGeom prst="rightArrow">
          <a:avLst>
            <a:gd name="adj1" fmla="val 60000"/>
            <a:gd name="adj2" fmla="val 50000"/>
          </a:avLst>
        </a:prstGeom>
        <a:solidFill>
          <a:schemeClr val="accent5">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rot="10800000">
        <a:off x="4225648" y="4420299"/>
        <a:ext cx="110207" cy="373094"/>
      </dsp:txXfrm>
    </dsp:sp>
    <dsp:sp modelId="{AD72D3B8-D934-40E4-9A72-24FFACD3BE60}">
      <dsp:nvSpPr>
        <dsp:cNvPr id="0" name=""/>
        <dsp:cNvSpPr/>
      </dsp:nvSpPr>
      <dsp:spPr>
        <a:xfrm>
          <a:off x="2725008" y="4575073"/>
          <a:ext cx="1828890" cy="1828890"/>
        </a:xfrm>
        <a:prstGeom prst="ellipse">
          <a:avLst/>
        </a:prstGeom>
        <a:gradFill rotWithShape="0">
          <a:gsLst>
            <a:gs pos="0">
              <a:schemeClr val="accent5">
                <a:hueOff val="0"/>
                <a:satOff val="0"/>
                <a:lumOff val="0"/>
                <a:alphaOff val="0"/>
                <a:tint val="96000"/>
                <a:lumMod val="102000"/>
              </a:schemeClr>
            </a:gs>
            <a:gs pos="100000">
              <a:schemeClr val="accent5">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effectLst/>
              <a:latin typeface="Arial" panose="020B0604020202020204" pitchFamily="34" charset="0"/>
              <a:ea typeface="Calibri" panose="020F0502020204030204" pitchFamily="34" charset="0"/>
              <a:cs typeface="Arial" panose="020B0604020202020204" pitchFamily="34" charset="0"/>
            </a:rPr>
            <a:t>NO EXISTEN POLÍTICAS DE INCENTIVO ARTESANAL</a:t>
          </a:r>
          <a:endParaRPr lang="es-ES" sz="1600" kern="1200" dirty="0"/>
        </a:p>
      </dsp:txBody>
      <dsp:txXfrm>
        <a:off x="2992843" y="4842908"/>
        <a:ext cx="1293220" cy="1293220"/>
      </dsp:txXfrm>
    </dsp:sp>
    <dsp:sp modelId="{CF266B9E-8DC9-4154-B171-86D974043662}">
      <dsp:nvSpPr>
        <dsp:cNvPr id="0" name=""/>
        <dsp:cNvSpPr/>
      </dsp:nvSpPr>
      <dsp:spPr>
        <a:xfrm rot="12025260">
          <a:off x="3428374" y="2503065"/>
          <a:ext cx="176074" cy="621822"/>
        </a:xfrm>
        <a:prstGeom prst="rightArrow">
          <a:avLst>
            <a:gd name="adj1" fmla="val 60000"/>
            <a:gd name="adj2" fmla="val 50000"/>
          </a:avLst>
        </a:prstGeom>
        <a:solidFill>
          <a:schemeClr val="accent6">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rot="10800000">
        <a:off x="3479536" y="2636644"/>
        <a:ext cx="123252" cy="373094"/>
      </dsp:txXfrm>
    </dsp:sp>
    <dsp:sp modelId="{039A2B47-8345-4BA3-8F0E-FFAD98F025FD}">
      <dsp:nvSpPr>
        <dsp:cNvPr id="0" name=""/>
        <dsp:cNvSpPr/>
      </dsp:nvSpPr>
      <dsp:spPr>
        <a:xfrm>
          <a:off x="1198406" y="1457455"/>
          <a:ext cx="2261258" cy="1828890"/>
        </a:xfrm>
        <a:prstGeom prst="ellipse">
          <a:avLst/>
        </a:prstGeom>
        <a:gradFill rotWithShape="0">
          <a:gsLst>
            <a:gs pos="0">
              <a:schemeClr val="accent6">
                <a:hueOff val="0"/>
                <a:satOff val="0"/>
                <a:lumOff val="0"/>
                <a:alphaOff val="0"/>
                <a:tint val="96000"/>
                <a:lumMod val="102000"/>
              </a:schemeClr>
            </a:gs>
            <a:gs pos="100000">
              <a:schemeClr val="accent6">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OBLIGACIONES</a:t>
          </a:r>
          <a:r>
            <a:rPr lang="es-ES" sz="1400" kern="1200"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 </a:t>
          </a:r>
          <a:r>
            <a:rPr lang="es-ES" sz="1400" b="1" kern="1200" dirty="0" smtClean="0">
              <a:solidFill>
                <a:schemeClr val="bg2">
                  <a:lumMod val="10000"/>
                </a:schemeClr>
              </a:solidFill>
              <a:effectLst/>
              <a:latin typeface="Arial" panose="020B0604020202020204" pitchFamily="34" charset="0"/>
              <a:ea typeface="Calibri" panose="020F0502020204030204" pitchFamily="34" charset="0"/>
              <a:cs typeface="Arial" panose="020B0604020202020204" pitchFamily="34" charset="0"/>
            </a:rPr>
            <a:t>LABORALES</a:t>
          </a:r>
          <a:r>
            <a:rPr lang="es-ES" sz="1400" kern="1200" dirty="0" smtClean="0">
              <a:effectLst/>
              <a:latin typeface="Arial" panose="020B0604020202020204" pitchFamily="34" charset="0"/>
              <a:ea typeface="Calibri" panose="020F0502020204030204" pitchFamily="34" charset="0"/>
              <a:cs typeface="Arial" panose="020B0604020202020204" pitchFamily="34" charset="0"/>
            </a:rPr>
            <a:t>.- APORTES AL IESS</a:t>
          </a:r>
        </a:p>
        <a:p>
          <a:pPr lvl="0" algn="ctr" defTabSz="622300">
            <a:lnSpc>
              <a:spcPct val="90000"/>
            </a:lnSpc>
            <a:spcBef>
              <a:spcPct val="0"/>
            </a:spcBef>
            <a:spcAft>
              <a:spcPct val="35000"/>
            </a:spcAft>
          </a:pPr>
          <a:r>
            <a:rPr lang="es-ES" sz="1400" kern="1200" dirty="0" smtClean="0">
              <a:effectLst/>
              <a:latin typeface="Arial" panose="020B0604020202020204" pitchFamily="34" charset="0"/>
              <a:ea typeface="Calibri" panose="020F0502020204030204" pitchFamily="34" charset="0"/>
              <a:cs typeface="Arial" panose="020B0604020202020204" pitchFamily="34" charset="0"/>
            </a:rPr>
            <a:t>SUELDOS BÁSICOS UNIFICADOS</a:t>
          </a:r>
          <a:endParaRPr lang="es-ES" sz="1400" kern="1200" dirty="0"/>
        </a:p>
      </dsp:txBody>
      <dsp:txXfrm>
        <a:off x="1529560" y="1725290"/>
        <a:ext cx="1598950" cy="12932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7BF05-F872-4001-94BB-8ABBFAB74172}">
      <dsp:nvSpPr>
        <dsp:cNvPr id="0" name=""/>
        <dsp:cNvSpPr/>
      </dsp:nvSpPr>
      <dsp:spPr>
        <a:xfrm>
          <a:off x="2873457" y="2341631"/>
          <a:ext cx="3547626" cy="2539136"/>
        </a:xfrm>
        <a:prstGeom prst="ellipse">
          <a:avLst/>
        </a:prstGeom>
        <a:gradFill rotWithShape="0">
          <a:gsLst>
            <a:gs pos="0">
              <a:schemeClr val="accent1">
                <a:hueOff val="0"/>
                <a:satOff val="0"/>
                <a:lumOff val="0"/>
                <a:alphaOff val="0"/>
                <a:tint val="96000"/>
                <a:lumMod val="102000"/>
              </a:schemeClr>
            </a:gs>
            <a:gs pos="100000">
              <a:schemeClr val="accent1">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u="none" strike="noStrike" kern="1200" dirty="0" smtClean="0">
              <a:effectLst/>
            </a:rPr>
            <a:t>FIJAR PRECIOS COMPETITIVOS EN EL MERCADO EXTERNO PARA ARTESANÍAS TEXTILES A FIN DE  ABARCAR VARIOS SEGMENTOS DEL MERCADO</a:t>
          </a:r>
          <a:endParaRPr lang="es-ES" sz="1600" kern="1200" dirty="0"/>
        </a:p>
      </dsp:txBody>
      <dsp:txXfrm>
        <a:off x="3392995" y="2713479"/>
        <a:ext cx="2508550" cy="1795440"/>
      </dsp:txXfrm>
    </dsp:sp>
    <dsp:sp modelId="{3132FBA5-A842-4522-994D-1A756EDCF395}">
      <dsp:nvSpPr>
        <dsp:cNvPr id="0" name=""/>
        <dsp:cNvSpPr/>
      </dsp:nvSpPr>
      <dsp:spPr>
        <a:xfrm rot="16200000">
          <a:off x="4527279" y="1795291"/>
          <a:ext cx="239981" cy="653467"/>
        </a:xfrm>
        <a:prstGeom prst="rightArrow">
          <a:avLst>
            <a:gd name="adj1" fmla="val 60000"/>
            <a:gd name="adj2" fmla="val 50000"/>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4563276" y="1961981"/>
        <a:ext cx="167987" cy="392081"/>
      </dsp:txXfrm>
    </dsp:sp>
    <dsp:sp modelId="{3CE40A01-4038-4F0E-B9CD-208A5B9702B3}">
      <dsp:nvSpPr>
        <dsp:cNvPr id="0" name=""/>
        <dsp:cNvSpPr/>
      </dsp:nvSpPr>
      <dsp:spPr>
        <a:xfrm>
          <a:off x="3243218" y="-49022"/>
          <a:ext cx="2808103" cy="1937857"/>
        </a:xfrm>
        <a:prstGeom prst="ellipse">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u="none" strike="noStrike" kern="1200" dirty="0" smtClean="0">
              <a:effectLst/>
            </a:rPr>
            <a:t>IMPLEMENTACIÓN DE UN PLAN  DE DESCUENTOS Y OFERTAS</a:t>
          </a:r>
          <a:endParaRPr lang="es-ES" sz="1600" kern="1200" dirty="0"/>
        </a:p>
      </dsp:txBody>
      <dsp:txXfrm>
        <a:off x="3654455" y="234771"/>
        <a:ext cx="1985629" cy="1370271"/>
      </dsp:txXfrm>
    </dsp:sp>
    <dsp:sp modelId="{4F9345F9-13FC-4CD5-A664-06BF57DAB4CC}">
      <dsp:nvSpPr>
        <dsp:cNvPr id="0" name=""/>
        <dsp:cNvSpPr/>
      </dsp:nvSpPr>
      <dsp:spPr>
        <a:xfrm rot="1668924">
          <a:off x="6102230" y="4075218"/>
          <a:ext cx="87718" cy="653467"/>
        </a:xfrm>
        <a:prstGeom prst="rightArrow">
          <a:avLst>
            <a:gd name="adj1" fmla="val 60000"/>
            <a:gd name="adj2" fmla="val 50000"/>
          </a:avLst>
        </a:prstGeom>
        <a:solidFill>
          <a:schemeClr val="accent3">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a:off x="6103750" y="4199771"/>
        <a:ext cx="61403" cy="392081"/>
      </dsp:txXfrm>
    </dsp:sp>
    <dsp:sp modelId="{AD72D3B8-D934-40E4-9A72-24FFACD3BE60}">
      <dsp:nvSpPr>
        <dsp:cNvPr id="0" name=""/>
        <dsp:cNvSpPr/>
      </dsp:nvSpPr>
      <dsp:spPr>
        <a:xfrm>
          <a:off x="6080785" y="3896568"/>
          <a:ext cx="2234109" cy="2120540"/>
        </a:xfrm>
        <a:prstGeom prst="ellipse">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es-ES" sz="1500" b="1" u="none" strike="noStrike" kern="1200" dirty="0" smtClean="0">
              <a:solidFill>
                <a:schemeClr val="tx1">
                  <a:lumMod val="95000"/>
                  <a:lumOff val="5000"/>
                </a:schemeClr>
              </a:solidFill>
              <a:effectLst/>
            </a:rPr>
            <a:t>CAPACITACIÓN A LOS ARTESANOS  PARA OPTIMIZAR LOS INSUMOS TEXTILES</a:t>
          </a:r>
          <a:endParaRPr lang="es-ES" sz="1500" b="1" kern="1200" dirty="0">
            <a:solidFill>
              <a:schemeClr val="tx1">
                <a:lumMod val="95000"/>
                <a:lumOff val="5000"/>
              </a:schemeClr>
            </a:solidFill>
          </a:endParaRPr>
        </a:p>
      </dsp:txBody>
      <dsp:txXfrm>
        <a:off x="6407963" y="4207114"/>
        <a:ext cx="1579753" cy="1499448"/>
      </dsp:txXfrm>
    </dsp:sp>
    <dsp:sp modelId="{CF266B9E-8DC9-4154-B171-86D974043662}">
      <dsp:nvSpPr>
        <dsp:cNvPr id="0" name=""/>
        <dsp:cNvSpPr/>
      </dsp:nvSpPr>
      <dsp:spPr>
        <a:xfrm rot="9110088">
          <a:off x="3008043" y="4117292"/>
          <a:ext cx="167485" cy="653467"/>
        </a:xfrm>
        <a:prstGeom prst="rightArrow">
          <a:avLst>
            <a:gd name="adj1" fmla="val 60000"/>
            <a:gd name="adj2" fmla="val 50000"/>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dirty="0"/>
        </a:p>
      </dsp:txBody>
      <dsp:txXfrm rot="10800000">
        <a:off x="3055313" y="4236127"/>
        <a:ext cx="117240" cy="392081"/>
      </dsp:txXfrm>
    </dsp:sp>
    <dsp:sp modelId="{039A2B47-8345-4BA3-8F0E-FFAD98F025FD}">
      <dsp:nvSpPr>
        <dsp:cNvPr id="0" name=""/>
        <dsp:cNvSpPr/>
      </dsp:nvSpPr>
      <dsp:spPr>
        <a:xfrm>
          <a:off x="1140137" y="4013461"/>
          <a:ext cx="1921963" cy="1921963"/>
        </a:xfrm>
        <a:prstGeom prst="ellipse">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u="none" strike="noStrike" kern="1200" dirty="0" smtClean="0">
              <a:effectLst/>
            </a:rPr>
            <a:t>FIJACIÓN DE PRECIOS ACORDE AL MERCADO</a:t>
          </a:r>
          <a:endParaRPr lang="es-ES" sz="1600" kern="1200" dirty="0"/>
        </a:p>
      </dsp:txBody>
      <dsp:txXfrm>
        <a:off x="1421602" y="4294926"/>
        <a:ext cx="1359033" cy="135903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FDADB-792B-454B-9E86-D05EA2DA897C}">
      <dsp:nvSpPr>
        <dsp:cNvPr id="0" name=""/>
        <dsp:cNvSpPr/>
      </dsp:nvSpPr>
      <dsp:spPr>
        <a:xfrm rot="5400000">
          <a:off x="4018766" y="267675"/>
          <a:ext cx="2255572" cy="1962348"/>
        </a:xfrm>
        <a:prstGeom prst="hexagon">
          <a:avLst>
            <a:gd name="adj" fmla="val 25000"/>
            <a:gd name="vf" fmla="val 115470"/>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b="1" u="none" strike="noStrike" kern="1200" dirty="0" smtClean="0">
              <a:effectLst/>
            </a:rPr>
            <a:t>LINEAMIENTOS PARA ELEGIR LOS MEJORES  PROVEEDORES ACORDE A LOS REQUERIMIENTOS DE LOS ARTESANOS</a:t>
          </a:r>
          <a:endParaRPr lang="es-ES" sz="1100" b="1" kern="1200" dirty="0"/>
        </a:p>
      </dsp:txBody>
      <dsp:txXfrm rot="-5400000">
        <a:off x="4471177" y="472556"/>
        <a:ext cx="1350750" cy="1552586"/>
      </dsp:txXfrm>
    </dsp:sp>
    <dsp:sp modelId="{E8403A2D-6D04-4308-8BB1-2DACB63851E5}">
      <dsp:nvSpPr>
        <dsp:cNvPr id="0" name=""/>
        <dsp:cNvSpPr/>
      </dsp:nvSpPr>
      <dsp:spPr>
        <a:xfrm>
          <a:off x="5606811" y="1075396"/>
          <a:ext cx="2517219" cy="1353343"/>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3B3E59-866D-4F06-A71D-2255FE0B75DE}">
      <dsp:nvSpPr>
        <dsp:cNvPr id="0" name=""/>
        <dsp:cNvSpPr/>
      </dsp:nvSpPr>
      <dsp:spPr>
        <a:xfrm rot="5400000">
          <a:off x="453042" y="248661"/>
          <a:ext cx="2255572" cy="1962348"/>
        </a:xfrm>
        <a:prstGeom prst="hexagon">
          <a:avLst>
            <a:gd name="adj" fmla="val 25000"/>
            <a:gd name="vf" fmla="val 115470"/>
          </a:avLst>
        </a:prstGeom>
        <a:solidFill>
          <a:schemeClr val="accent4">
            <a:hueOff val="6546825"/>
            <a:satOff val="-615"/>
            <a:lumOff val="784"/>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b="1" u="none" strike="noStrike" kern="1200" dirty="0" smtClean="0">
              <a:solidFill>
                <a:schemeClr val="tx1">
                  <a:lumMod val="95000"/>
                  <a:lumOff val="5000"/>
                </a:schemeClr>
              </a:solidFill>
              <a:effectLst/>
            </a:rPr>
            <a:t>RECUPERAR EL PRESTIGIO  EN LA CALIDAD DE LOS PRODUCTOS TEXTILES ARTESANALES INDÍGENAS DE LA ZONA NORTE DEL ECUADOR</a:t>
          </a:r>
          <a:endParaRPr lang="es-ES" sz="1200" b="1" kern="1200" dirty="0">
            <a:solidFill>
              <a:schemeClr val="tx1">
                <a:lumMod val="95000"/>
                <a:lumOff val="5000"/>
              </a:schemeClr>
            </a:solidFill>
          </a:endParaRPr>
        </a:p>
      </dsp:txBody>
      <dsp:txXfrm rot="-5400000">
        <a:off x="905453" y="453542"/>
        <a:ext cx="1350750" cy="1552586"/>
      </dsp:txXfrm>
    </dsp:sp>
    <dsp:sp modelId="{3F9B1F70-4B4D-4623-BBA8-0ABA9779F227}">
      <dsp:nvSpPr>
        <dsp:cNvPr id="0" name=""/>
        <dsp:cNvSpPr/>
      </dsp:nvSpPr>
      <dsp:spPr>
        <a:xfrm rot="5400000">
          <a:off x="879756" y="3309706"/>
          <a:ext cx="2255572" cy="1962348"/>
        </a:xfrm>
        <a:prstGeom prst="hexagon">
          <a:avLst>
            <a:gd name="adj" fmla="val 25000"/>
            <a:gd name="vf" fmla="val 115470"/>
          </a:avLst>
        </a:prstGeom>
        <a:solidFill>
          <a:schemeClr val="accent4">
            <a:hueOff val="13093651"/>
            <a:satOff val="-1230"/>
            <a:lumOff val="1568"/>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b="1" u="none" strike="noStrike" kern="1200" dirty="0" smtClean="0">
              <a:effectLst/>
            </a:rPr>
            <a:t>RECUPERAR EL PRESTIGIO  EN LA CALIDAD DE LOS PRODUCTOS TEXTILES ARTESANALES INDÍGENAS DE LA ZONA NORTE DEL ECUADOR</a:t>
          </a:r>
          <a:endParaRPr lang="es-ES" sz="1200" b="1" kern="1200" dirty="0"/>
        </a:p>
      </dsp:txBody>
      <dsp:txXfrm rot="-5400000">
        <a:off x="1332167" y="3514587"/>
        <a:ext cx="1350750" cy="1552586"/>
      </dsp:txXfrm>
    </dsp:sp>
    <dsp:sp modelId="{C24215CA-E326-43FA-945B-59607DC7ADCC}">
      <dsp:nvSpPr>
        <dsp:cNvPr id="0" name=""/>
        <dsp:cNvSpPr/>
      </dsp:nvSpPr>
      <dsp:spPr>
        <a:xfrm>
          <a:off x="3968" y="2989926"/>
          <a:ext cx="2436018" cy="1353343"/>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FB322A-CAF0-4A22-A71F-E47F305E515B}">
      <dsp:nvSpPr>
        <dsp:cNvPr id="0" name=""/>
        <dsp:cNvSpPr/>
      </dsp:nvSpPr>
      <dsp:spPr>
        <a:xfrm rot="5400000">
          <a:off x="3371056" y="2701124"/>
          <a:ext cx="2255572" cy="2216413"/>
        </a:xfrm>
        <a:prstGeom prst="hexagon">
          <a:avLst>
            <a:gd name="adj" fmla="val 25000"/>
            <a:gd name="vf" fmla="val 115470"/>
          </a:avLst>
        </a:prstGeom>
        <a:solidFill>
          <a:schemeClr val="accent4">
            <a:hueOff val="19640475"/>
            <a:satOff val="-1845"/>
            <a:lumOff val="2352"/>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s-ES" sz="1200" b="1" u="none" strike="noStrike" kern="1200" dirty="0" smtClean="0">
              <a:effectLst/>
            </a:rPr>
            <a:t>IMPLEMENTACIÓN DE LAS NORMAS ISO PARA PRODUCTOS TEXTILES Y ETIQUETADO PERMITA INFORMACIÓN OPORTUNA A LOS CLIENTES  </a:t>
          </a:r>
          <a:endParaRPr lang="es-ES" sz="1200" b="1" kern="1200" dirty="0"/>
        </a:p>
      </dsp:txBody>
      <dsp:txXfrm rot="-5400000">
        <a:off x="3756831" y="3054210"/>
        <a:ext cx="1484021" cy="151024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76320-1085-47EA-8A98-D7AB828E7C36}">
      <dsp:nvSpPr>
        <dsp:cNvPr id="0" name=""/>
        <dsp:cNvSpPr/>
      </dsp:nvSpPr>
      <dsp:spPr>
        <a:xfrm>
          <a:off x="2783186" y="235052"/>
          <a:ext cx="4664889" cy="1620054"/>
        </a:xfrm>
        <a:prstGeom prst="ellipse">
          <a:avLst/>
        </a:prstGeom>
        <a:solidFill>
          <a:schemeClr val="accent4">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B4E9BAE6-5B04-4F70-8BF3-D2CEFB68A358}">
      <dsp:nvSpPr>
        <dsp:cNvPr id="0" name=""/>
        <dsp:cNvSpPr/>
      </dsp:nvSpPr>
      <dsp:spPr>
        <a:xfrm>
          <a:off x="4670838" y="4202016"/>
          <a:ext cx="904048" cy="578590"/>
        </a:xfrm>
        <a:prstGeom prst="downArrow">
          <a:avLst/>
        </a:prstGeom>
        <a:solidFill>
          <a:schemeClr val="accent4">
            <a:tint val="40000"/>
            <a:hueOff val="0"/>
            <a:satOff val="0"/>
            <a:lumOff val="0"/>
            <a:alphaOff val="0"/>
          </a:schemeClr>
        </a:solidFill>
        <a:ln>
          <a:noFill/>
        </a:ln>
        <a:effectLst>
          <a:reflection blurRad="12700" stA="26000" endPos="32000" dist="12700" dir="5400000" sy="-100000" rotWithShape="0"/>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F8778EC-439D-4953-857F-DDF2EE6298FA}">
      <dsp:nvSpPr>
        <dsp:cNvPr id="0" name=""/>
        <dsp:cNvSpPr/>
      </dsp:nvSpPr>
      <dsp:spPr>
        <a:xfrm>
          <a:off x="2457453" y="4664889"/>
          <a:ext cx="5330818" cy="1084857"/>
        </a:xfrm>
        <a:prstGeom prst="rect">
          <a:avLst/>
        </a:prstGeom>
        <a:gradFill rotWithShape="1">
          <a:gsLst>
            <a:gs pos="0">
              <a:schemeClr val="accent2">
                <a:tint val="60000"/>
                <a:lumMod val="104000"/>
              </a:schemeClr>
            </a:gs>
            <a:gs pos="100000">
              <a:schemeClr val="accent2">
                <a:tint val="84000"/>
              </a:schemeClr>
            </a:gs>
          </a:gsLst>
          <a:lin ang="5400000" scaled="0"/>
        </a:gradFill>
        <a:ln w="9525" cap="rnd" cmpd="sng" algn="ctr">
          <a:solidFill>
            <a:schemeClr val="accent2">
              <a:tint val="60000"/>
            </a:schemeClr>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b="1" kern="1200" dirty="0" smtClean="0"/>
            <a:t>DESARROLLAR UN PLAN DE MARKETING QUE NOS PERMITA REPOSICIONAR LAS ARTESANÍAS Y LOS NUEVOS E INNOVADOS PRODUCTOS ARTESANALES</a:t>
          </a:r>
          <a:endParaRPr lang="es-ES" sz="1800" b="1" kern="1200" dirty="0"/>
        </a:p>
      </dsp:txBody>
      <dsp:txXfrm>
        <a:off x="2457453" y="4664889"/>
        <a:ext cx="5330818" cy="1084857"/>
      </dsp:txXfrm>
    </dsp:sp>
    <dsp:sp modelId="{D1DF8AD0-FC04-4331-A947-E709CFDA53FF}">
      <dsp:nvSpPr>
        <dsp:cNvPr id="0" name=""/>
        <dsp:cNvSpPr/>
      </dsp:nvSpPr>
      <dsp:spPr>
        <a:xfrm>
          <a:off x="3921126" y="1906852"/>
          <a:ext cx="2743394" cy="1774035"/>
        </a:xfrm>
        <a:prstGeom prst="ellipse">
          <a:avLst/>
        </a:prstGeom>
        <a:gradFill rotWithShape="0">
          <a:gsLst>
            <a:gs pos="0">
              <a:schemeClr val="accent4">
                <a:hueOff val="0"/>
                <a:satOff val="0"/>
                <a:lumOff val="0"/>
                <a:alphaOff val="0"/>
                <a:tint val="96000"/>
                <a:lumMod val="102000"/>
              </a:schemeClr>
            </a:gs>
            <a:gs pos="100000">
              <a:schemeClr val="accent4">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u="none" strike="noStrike" kern="1200" smtClean="0">
              <a:solidFill>
                <a:schemeClr val="tx1">
                  <a:lumMod val="95000"/>
                  <a:lumOff val="5000"/>
                </a:schemeClr>
              </a:solidFill>
              <a:effectLst/>
            </a:rPr>
            <a:t>PLAN DE COMUNICACIÓN A TRAVÉS DE MEDIOS AUDIO - VISUALES, CON EL FIN DE PROMOVER LA NUEVA IMAGEN DE ARTESANÍAS INNOVADAS </a:t>
          </a:r>
          <a:endParaRPr lang="es-ES" sz="1200" kern="1200" dirty="0">
            <a:solidFill>
              <a:schemeClr val="tx1">
                <a:lumMod val="95000"/>
                <a:lumOff val="5000"/>
              </a:schemeClr>
            </a:solidFill>
          </a:endParaRPr>
        </a:p>
      </dsp:txBody>
      <dsp:txXfrm>
        <a:off x="4322887" y="2166653"/>
        <a:ext cx="1939872" cy="1254433"/>
      </dsp:txXfrm>
    </dsp:sp>
    <dsp:sp modelId="{7E7EE733-27FC-4BBC-BF4B-C19FDB684A08}">
      <dsp:nvSpPr>
        <dsp:cNvPr id="0" name=""/>
        <dsp:cNvSpPr/>
      </dsp:nvSpPr>
      <dsp:spPr>
        <a:xfrm>
          <a:off x="2006598" y="413805"/>
          <a:ext cx="2529113" cy="1689823"/>
        </a:xfrm>
        <a:prstGeom prst="ellipse">
          <a:avLst/>
        </a:prstGeom>
        <a:gradFill rotWithShape="0">
          <a:gsLst>
            <a:gs pos="0">
              <a:schemeClr val="accent4">
                <a:hueOff val="9820237"/>
                <a:satOff val="-922"/>
                <a:lumOff val="1176"/>
                <a:alphaOff val="0"/>
                <a:tint val="96000"/>
                <a:lumMod val="102000"/>
              </a:schemeClr>
            </a:gs>
            <a:gs pos="100000">
              <a:schemeClr val="accent4">
                <a:hueOff val="9820237"/>
                <a:satOff val="-922"/>
                <a:lumOff val="1176"/>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lumMod val="95000"/>
                  <a:lumOff val="5000"/>
                </a:schemeClr>
              </a:solidFill>
            </a:rPr>
            <a:t>ELABORACIÓN DE UN PLAN DE OFERTA Y PROMOCIONES </a:t>
          </a:r>
          <a:endParaRPr lang="es-ES" sz="1600" kern="1200" dirty="0">
            <a:solidFill>
              <a:schemeClr val="tx1">
                <a:lumMod val="95000"/>
                <a:lumOff val="5000"/>
              </a:schemeClr>
            </a:solidFill>
          </a:endParaRPr>
        </a:p>
      </dsp:txBody>
      <dsp:txXfrm>
        <a:off x="2376978" y="661274"/>
        <a:ext cx="1788353" cy="1194885"/>
      </dsp:txXfrm>
    </dsp:sp>
    <dsp:sp modelId="{95AB68CF-65DE-428A-8FBC-F229B2865DD5}">
      <dsp:nvSpPr>
        <dsp:cNvPr id="0" name=""/>
        <dsp:cNvSpPr/>
      </dsp:nvSpPr>
      <dsp:spPr>
        <a:xfrm>
          <a:off x="4986058" y="327863"/>
          <a:ext cx="3573749" cy="1627286"/>
        </a:xfrm>
        <a:prstGeom prst="ellipse">
          <a:avLst/>
        </a:prstGeom>
        <a:gradFill rotWithShape="0">
          <a:gsLst>
            <a:gs pos="0">
              <a:schemeClr val="accent4">
                <a:hueOff val="19640475"/>
                <a:satOff val="-1845"/>
                <a:lumOff val="2352"/>
                <a:alphaOff val="0"/>
                <a:tint val="96000"/>
                <a:lumMod val="102000"/>
              </a:schemeClr>
            </a:gs>
            <a:gs pos="100000">
              <a:schemeClr val="accent4">
                <a:hueOff val="19640475"/>
                <a:satOff val="-1845"/>
                <a:lumOff val="2352"/>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b="1" u="none" strike="noStrike" kern="1200" smtClean="0">
              <a:effectLst/>
            </a:rPr>
            <a:t>CONSOLIDACIÓN DE ALIANZAS ESTRATÉGICAS CON INSTITUCIONES DE ESTADO PARA PROMOCIONAR LA MARCA ARTESANÍAS ECUADOR, EN EVENTOS, FERIAS Y DIFUSIONES VISUALES</a:t>
          </a:r>
          <a:endParaRPr lang="es-ES" sz="1300" kern="1200" dirty="0"/>
        </a:p>
      </dsp:txBody>
      <dsp:txXfrm>
        <a:off x="5509421" y="566174"/>
        <a:ext cx="2527023" cy="1150664"/>
      </dsp:txXfrm>
    </dsp:sp>
    <dsp:sp modelId="{DA56EDB1-F4A7-4EC0-9CEC-D976F06FBDA0}">
      <dsp:nvSpPr>
        <dsp:cNvPr id="0" name=""/>
        <dsp:cNvSpPr/>
      </dsp:nvSpPr>
      <dsp:spPr>
        <a:xfrm>
          <a:off x="809619" y="36161"/>
          <a:ext cx="8626486" cy="4050136"/>
        </a:xfrm>
        <a:prstGeom prst="funnel">
          <a:avLst/>
        </a:prstGeom>
        <a:solidFill>
          <a:schemeClr val="lt1">
            <a:alpha val="40000"/>
            <a:hueOff val="0"/>
            <a:satOff val="0"/>
            <a:lumOff val="0"/>
            <a:alphaOff val="0"/>
          </a:schemeClr>
        </a:solidFill>
        <a:ln w="9525" cap="rnd" cmpd="sng" algn="ctr">
          <a:solidFill>
            <a:schemeClr val="accent4">
              <a:hueOff val="0"/>
              <a:satOff val="0"/>
              <a:lumOff val="0"/>
              <a:alphaOff val="0"/>
            </a:schemeClr>
          </a:solidFill>
          <a:prstDash val="solid"/>
        </a:ln>
        <a:effectLst>
          <a:reflection blurRad="12700" stA="26000" endPos="32000" dist="12700" dir="5400000" sy="-100000" rotWithShape="0"/>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B2C5-C9FC-411E-9FF6-1AA562098B8E}">
      <dsp:nvSpPr>
        <dsp:cNvPr id="0" name=""/>
        <dsp:cNvSpPr/>
      </dsp:nvSpPr>
      <dsp:spPr>
        <a:xfrm>
          <a:off x="0" y="173308"/>
          <a:ext cx="2753329" cy="3975118"/>
        </a:xfrm>
        <a:prstGeom prst="roundRect">
          <a:avLst>
            <a:gd name="adj" fmla="val 1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rPr>
            <a:t>DETERMINAR EL MERCADO OBJETIVO PARA </a:t>
          </a:r>
          <a:r>
            <a:rPr lang="es-ES" sz="2000" b="1" kern="1200" dirty="0" smtClean="0">
              <a:solidFill>
                <a:schemeClr val="tx1"/>
              </a:solidFill>
              <a:effectLst/>
              <a:ea typeface="Calibri" panose="020F0502020204030204" pitchFamily="34" charset="0"/>
              <a:cs typeface="Arial" panose="020B0604020202020204" pitchFamily="34" charset="0"/>
            </a:rPr>
            <a:t>CONOCER LAS VARIABLES DEMOGRÁFICAS, PSICOGRÁFICAS, GEOGRÁFICAS Y CONDUCTUALES QUE INDIQUEN EL COMPORTAMIENTO DE LOS CLIENTES POTENCIALES PARA LAS ARTESANÍAS</a:t>
          </a:r>
          <a:r>
            <a:rPr lang="es-ES" sz="2000" kern="1200" dirty="0" smtClean="0">
              <a:solidFill>
                <a:schemeClr val="tx1"/>
              </a:solidFill>
              <a:effectLst/>
              <a:ea typeface="Calibri" panose="020F0502020204030204" pitchFamily="34" charset="0"/>
              <a:cs typeface="Arial" panose="020B0604020202020204" pitchFamily="34" charset="0"/>
            </a:rPr>
            <a:t>. </a:t>
          </a:r>
          <a:endParaRPr lang="es-ES" sz="2000" b="1" kern="1200" dirty="0">
            <a:solidFill>
              <a:schemeClr val="tx1"/>
            </a:solidFill>
          </a:endParaRPr>
        </a:p>
      </dsp:txBody>
      <dsp:txXfrm>
        <a:off x="80642" y="253950"/>
        <a:ext cx="2592045" cy="381383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F8EC2-CDA7-4AA4-82D9-038D6E368446}">
      <dsp:nvSpPr>
        <dsp:cNvPr id="0" name=""/>
        <dsp:cNvSpPr/>
      </dsp:nvSpPr>
      <dsp:spPr>
        <a:xfrm>
          <a:off x="2466978" y="3389216"/>
          <a:ext cx="4159244" cy="2455164"/>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b="1" u="none" strike="noStrike" kern="1200" dirty="0" smtClean="0">
              <a:solidFill>
                <a:schemeClr val="tx1">
                  <a:lumMod val="95000"/>
                  <a:lumOff val="5000"/>
                </a:schemeClr>
              </a:solidFill>
              <a:effectLst/>
            </a:rPr>
            <a:t>POSICIONAR  LOS PRODUCTOS ARTESANALES QUE OFRECEN LOS INDÍGENAS OTAVALEÑOS  EN LA MENTE DE LOS CLIENTES ACTUALES Y POTENCIALES.</a:t>
          </a:r>
          <a:endParaRPr lang="es-ES" sz="1800" kern="1200" dirty="0">
            <a:solidFill>
              <a:schemeClr val="tx1">
                <a:lumMod val="95000"/>
                <a:lumOff val="5000"/>
              </a:schemeClr>
            </a:solidFill>
          </a:endParaRPr>
        </a:p>
      </dsp:txBody>
      <dsp:txXfrm>
        <a:off x="3076085" y="3748766"/>
        <a:ext cx="2941030" cy="1736064"/>
      </dsp:txXfrm>
    </dsp:sp>
    <dsp:sp modelId="{DCE613C1-88E9-4A05-BBAD-59E5D71A9E72}">
      <dsp:nvSpPr>
        <dsp:cNvPr id="0" name=""/>
        <dsp:cNvSpPr/>
      </dsp:nvSpPr>
      <dsp:spPr>
        <a:xfrm rot="13429200">
          <a:off x="1120630" y="2221056"/>
          <a:ext cx="2588068" cy="69972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46F0BE-2E64-461F-84AD-A848CC39F36E}">
      <dsp:nvSpPr>
        <dsp:cNvPr id="0" name=""/>
        <dsp:cNvSpPr/>
      </dsp:nvSpPr>
      <dsp:spPr>
        <a:xfrm>
          <a:off x="225414" y="356649"/>
          <a:ext cx="2511161" cy="2636570"/>
        </a:xfrm>
        <a:prstGeom prst="roundRect">
          <a:avLst>
            <a:gd name="adj" fmla="val 10000"/>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b="1" u="none" strike="noStrike" kern="1200" dirty="0" smtClean="0">
              <a:solidFill>
                <a:schemeClr val="tx1">
                  <a:lumMod val="95000"/>
                  <a:lumOff val="5000"/>
                </a:schemeClr>
              </a:solidFill>
              <a:effectLst/>
            </a:rPr>
            <a:t>VISITAR EMPRESAS  Y AGENCIAS COMERCIALES PARA DAR A CONOCER LA INNOVACIÓN DE LA PRODUCCIÓN ARTESANAL. </a:t>
          </a:r>
          <a:endParaRPr lang="es-ES" sz="2000" kern="1200" dirty="0">
            <a:solidFill>
              <a:schemeClr val="tx1">
                <a:lumMod val="95000"/>
                <a:lumOff val="5000"/>
              </a:schemeClr>
            </a:solidFill>
          </a:endParaRPr>
        </a:p>
      </dsp:txBody>
      <dsp:txXfrm>
        <a:off x="298963" y="430198"/>
        <a:ext cx="2364063" cy="2489472"/>
      </dsp:txXfrm>
    </dsp:sp>
    <dsp:sp modelId="{007BD332-CB24-41A6-8B16-3FB1FBE2E377}">
      <dsp:nvSpPr>
        <dsp:cNvPr id="0" name=""/>
        <dsp:cNvSpPr/>
      </dsp:nvSpPr>
      <dsp:spPr>
        <a:xfrm rot="16200000">
          <a:off x="3440761" y="1804795"/>
          <a:ext cx="2211677" cy="699721"/>
        </a:xfrm>
        <a:prstGeom prst="leftArrow">
          <a:avLst>
            <a:gd name="adj1" fmla="val 60000"/>
            <a:gd name="adj2" fmla="val 50000"/>
          </a:avLst>
        </a:prstGeom>
        <a:solidFill>
          <a:schemeClr val="accent4">
            <a:hueOff val="9820237"/>
            <a:satOff val="-922"/>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D9D6A6-50EE-44CC-BD87-034C1FF16621}">
      <dsp:nvSpPr>
        <dsp:cNvPr id="0" name=""/>
        <dsp:cNvSpPr/>
      </dsp:nvSpPr>
      <dsp:spPr>
        <a:xfrm>
          <a:off x="3238493" y="-115622"/>
          <a:ext cx="2616213" cy="2328879"/>
        </a:xfrm>
        <a:prstGeom prst="roundRect">
          <a:avLst>
            <a:gd name="adj" fmla="val 10000"/>
          </a:avLst>
        </a:prstGeom>
        <a:solidFill>
          <a:schemeClr val="accent4">
            <a:hueOff val="9820237"/>
            <a:satOff val="-922"/>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s-EC" sz="2000" b="1" u="none" strike="noStrike" kern="1200" dirty="0" smtClean="0">
              <a:solidFill>
                <a:schemeClr val="tx1">
                  <a:lumMod val="95000"/>
                  <a:lumOff val="5000"/>
                </a:schemeClr>
              </a:solidFill>
              <a:effectLst/>
            </a:rPr>
            <a:t>GENERACIÓN DE UN PLAN DE COMERCIALIZACIÓN</a:t>
          </a:r>
          <a:endParaRPr lang="es-ES" sz="2000" kern="1200" dirty="0">
            <a:solidFill>
              <a:schemeClr val="tx1">
                <a:lumMod val="95000"/>
                <a:lumOff val="5000"/>
              </a:schemeClr>
            </a:solidFill>
          </a:endParaRPr>
        </a:p>
      </dsp:txBody>
      <dsp:txXfrm>
        <a:off x="3306704" y="-47411"/>
        <a:ext cx="2479791" cy="2192457"/>
      </dsp:txXfrm>
    </dsp:sp>
    <dsp:sp modelId="{2149DBB1-4252-434A-8C38-ED91BB52F9BD}">
      <dsp:nvSpPr>
        <dsp:cNvPr id="0" name=""/>
        <dsp:cNvSpPr/>
      </dsp:nvSpPr>
      <dsp:spPr>
        <a:xfrm rot="19221972">
          <a:off x="5585471" y="2413587"/>
          <a:ext cx="2397512" cy="699721"/>
        </a:xfrm>
        <a:prstGeom prst="leftArrow">
          <a:avLst>
            <a:gd name="adj1" fmla="val 60000"/>
            <a:gd name="adj2" fmla="val 50000"/>
          </a:avLst>
        </a:prstGeom>
        <a:solidFill>
          <a:schemeClr val="accent4">
            <a:hueOff val="19640475"/>
            <a:satOff val="-1845"/>
            <a:lumOff val="23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B74A34A-66D2-4FAC-8C45-1C7B824F8617}">
      <dsp:nvSpPr>
        <dsp:cNvPr id="0" name=""/>
        <dsp:cNvSpPr/>
      </dsp:nvSpPr>
      <dsp:spPr>
        <a:xfrm>
          <a:off x="6451854" y="834347"/>
          <a:ext cx="2511161" cy="2328879"/>
        </a:xfrm>
        <a:prstGeom prst="roundRect">
          <a:avLst>
            <a:gd name="adj" fmla="val 10000"/>
          </a:avLst>
        </a:prstGeom>
        <a:solidFill>
          <a:schemeClr val="accent4">
            <a:hueOff val="19640475"/>
            <a:satOff val="-1845"/>
            <a:lumOff val="235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EC" sz="2400" b="1" u="none" strike="noStrike" kern="1200" dirty="0" smtClean="0">
              <a:solidFill>
                <a:schemeClr val="tx1">
                  <a:lumMod val="95000"/>
                  <a:lumOff val="5000"/>
                </a:schemeClr>
              </a:solidFill>
              <a:effectLst/>
            </a:rPr>
            <a:t>PROGRAMA DE SEGUIMIENTO Y SUGERENCIAS </a:t>
          </a:r>
          <a:endParaRPr lang="es-ES" sz="2400" kern="1200" dirty="0">
            <a:solidFill>
              <a:schemeClr val="tx1">
                <a:lumMod val="95000"/>
                <a:lumOff val="5000"/>
              </a:schemeClr>
            </a:solidFill>
          </a:endParaRPr>
        </a:p>
      </dsp:txBody>
      <dsp:txXfrm>
        <a:off x="6520065" y="902558"/>
        <a:ext cx="2374739" cy="219245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D447F-8C84-4BD5-B58D-A7F7370E180C}">
      <dsp:nvSpPr>
        <dsp:cNvPr id="0" name=""/>
        <dsp:cNvSpPr/>
      </dsp:nvSpPr>
      <dsp:spPr>
        <a:xfrm>
          <a:off x="63279" y="0"/>
          <a:ext cx="2870420" cy="2657475"/>
        </a:xfrm>
        <a:prstGeom prst="roundRect">
          <a:avLst>
            <a:gd name="adj" fmla="val 10000"/>
          </a:avLst>
        </a:prstGeom>
        <a:gradFill rotWithShape="0">
          <a:gsLst>
            <a:gs pos="0">
              <a:schemeClr val="accent2">
                <a:hueOff val="0"/>
                <a:satOff val="0"/>
                <a:lumOff val="0"/>
                <a:alphaOff val="0"/>
                <a:tint val="96000"/>
                <a:lumMod val="102000"/>
              </a:schemeClr>
            </a:gs>
            <a:gs pos="100000">
              <a:schemeClr val="accent2">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effectLst/>
              <a:latin typeface="+mj-lt"/>
              <a:ea typeface="Calibri" panose="020F0502020204030204" pitchFamily="34" charset="0"/>
              <a:cs typeface="Arial" panose="020B0604020202020204" pitchFamily="34" charset="0"/>
            </a:rPr>
            <a:t>ACELERAR UN PROCESO DE CAPACITACIÓN EN LA INNOVACIÓN DE PRODUCTOS Y DISEÑOS SUJETOS A LAS EXIGENCIAS DE LA MODA Y DE LAS PREFERENCIAS DE LOS PAÍSES DESTINO.</a:t>
          </a:r>
          <a:endParaRPr lang="es-ES" sz="1800" b="1" kern="1200" dirty="0">
            <a:latin typeface="+mj-lt"/>
          </a:endParaRPr>
        </a:p>
      </dsp:txBody>
      <dsp:txXfrm>
        <a:off x="141114" y="77835"/>
        <a:ext cx="2714750" cy="250180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53AF-8BC1-4B62-8147-094EAEF7D516}">
      <dsp:nvSpPr>
        <dsp:cNvPr id="0" name=""/>
        <dsp:cNvSpPr/>
      </dsp:nvSpPr>
      <dsp:spPr>
        <a:xfrm rot="10454154">
          <a:off x="307278" y="19809"/>
          <a:ext cx="1926470" cy="1343472"/>
        </a:xfrm>
        <a:prstGeom prst="swooshArrow">
          <a:avLst>
            <a:gd name="adj1" fmla="val 16310"/>
            <a:gd name="adj2" fmla="val 31370"/>
          </a:avLst>
        </a:prstGeom>
        <a:solidFill>
          <a:schemeClr val="accent2">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D1F311-5FC6-44F9-AD79-F66127C03016}">
      <dsp:nvSpPr>
        <dsp:cNvPr id="0" name=""/>
        <dsp:cNvSpPr/>
      </dsp:nvSpPr>
      <dsp:spPr>
        <a:xfrm>
          <a:off x="224780" y="0"/>
          <a:ext cx="908270" cy="357059"/>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 tIns="2540" rIns="2540" bIns="2540" numCol="1" spcCol="1270" anchor="b" anchorCtr="0">
          <a:noAutofit/>
        </a:bodyPr>
        <a:lstStyle/>
        <a:p>
          <a:pPr lvl="0" algn="ctr" defTabSz="88900">
            <a:lnSpc>
              <a:spcPct val="90000"/>
            </a:lnSpc>
            <a:spcBef>
              <a:spcPct val="0"/>
            </a:spcBef>
            <a:spcAft>
              <a:spcPct val="35000"/>
            </a:spcAft>
          </a:pPr>
          <a:endParaRPr lang="es-ES" sz="200" b="1" kern="1200" dirty="0"/>
        </a:p>
      </dsp:txBody>
      <dsp:txXfrm>
        <a:off x="224780" y="0"/>
        <a:ext cx="908270" cy="35705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53AF-8BC1-4B62-8147-094EAEF7D516}">
      <dsp:nvSpPr>
        <dsp:cNvPr id="0" name=""/>
        <dsp:cNvSpPr/>
      </dsp:nvSpPr>
      <dsp:spPr>
        <a:xfrm rot="8152478">
          <a:off x="127683" y="682398"/>
          <a:ext cx="1994820" cy="1391138"/>
        </a:xfrm>
        <a:prstGeom prst="swooshArrow">
          <a:avLst>
            <a:gd name="adj1" fmla="val 16310"/>
            <a:gd name="adj2" fmla="val 31370"/>
          </a:avLst>
        </a:prstGeom>
        <a:solidFill>
          <a:schemeClr val="accent4">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D1F311-5FC6-44F9-AD79-F66127C03016}">
      <dsp:nvSpPr>
        <dsp:cNvPr id="0" name=""/>
        <dsp:cNvSpPr/>
      </dsp:nvSpPr>
      <dsp:spPr>
        <a:xfrm>
          <a:off x="228769" y="530524"/>
          <a:ext cx="940495" cy="369728"/>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 tIns="2540" rIns="2540" bIns="2540" numCol="1" spcCol="1270" anchor="b" anchorCtr="0">
          <a:noAutofit/>
        </a:bodyPr>
        <a:lstStyle/>
        <a:p>
          <a:pPr lvl="0" algn="ctr" defTabSz="88900">
            <a:lnSpc>
              <a:spcPct val="90000"/>
            </a:lnSpc>
            <a:spcBef>
              <a:spcPct val="0"/>
            </a:spcBef>
            <a:spcAft>
              <a:spcPct val="35000"/>
            </a:spcAft>
          </a:pPr>
          <a:endParaRPr lang="es-ES" sz="200" b="1" kern="1200" dirty="0"/>
        </a:p>
      </dsp:txBody>
      <dsp:txXfrm>
        <a:off x="228769" y="530524"/>
        <a:ext cx="940495" cy="36972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A53AF-8BC1-4B62-8147-094EAEF7D516}">
      <dsp:nvSpPr>
        <dsp:cNvPr id="0" name=""/>
        <dsp:cNvSpPr/>
      </dsp:nvSpPr>
      <dsp:spPr>
        <a:xfrm rot="4858578">
          <a:off x="195797" y="356073"/>
          <a:ext cx="1544704" cy="1077239"/>
        </a:xfrm>
        <a:prstGeom prst="swooshArrow">
          <a:avLst>
            <a:gd name="adj1" fmla="val 16310"/>
            <a:gd name="adj2" fmla="val 31370"/>
          </a:avLst>
        </a:prstGeom>
        <a:solidFill>
          <a:schemeClr val="accent1">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FD1F311-5FC6-44F9-AD79-F66127C03016}">
      <dsp:nvSpPr>
        <dsp:cNvPr id="0" name=""/>
        <dsp:cNvSpPr/>
      </dsp:nvSpPr>
      <dsp:spPr>
        <a:xfrm>
          <a:off x="274073" y="0"/>
          <a:ext cx="728280" cy="286301"/>
        </a:xfrm>
        <a:prstGeom prst="rect">
          <a:avLst/>
        </a:prstGeom>
        <a:noFill/>
        <a:ln w="9525" cap="rnd"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540" tIns="2540" rIns="2540" bIns="2540" numCol="1" spcCol="1270" anchor="b" anchorCtr="0">
          <a:noAutofit/>
        </a:bodyPr>
        <a:lstStyle/>
        <a:p>
          <a:pPr lvl="0" algn="ctr" defTabSz="88900">
            <a:lnSpc>
              <a:spcPct val="90000"/>
            </a:lnSpc>
            <a:spcBef>
              <a:spcPct val="0"/>
            </a:spcBef>
            <a:spcAft>
              <a:spcPct val="35000"/>
            </a:spcAft>
          </a:pPr>
          <a:endParaRPr lang="es-ES" sz="200" b="1" kern="1200" dirty="0"/>
        </a:p>
      </dsp:txBody>
      <dsp:txXfrm>
        <a:off x="274073" y="0"/>
        <a:ext cx="728280" cy="286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B2C5-C9FC-411E-9FF6-1AA562098B8E}">
      <dsp:nvSpPr>
        <dsp:cNvPr id="0" name=""/>
        <dsp:cNvSpPr/>
      </dsp:nvSpPr>
      <dsp:spPr>
        <a:xfrm>
          <a:off x="0" y="0"/>
          <a:ext cx="2585709" cy="4069858"/>
        </a:xfrm>
        <a:prstGeom prst="roundRect">
          <a:avLst>
            <a:gd name="adj" fmla="val 10000"/>
          </a:avLst>
        </a:prstGeom>
        <a:gradFill rotWithShape="0">
          <a:gsLst>
            <a:gs pos="0">
              <a:schemeClr val="accent6">
                <a:shade val="80000"/>
                <a:hueOff val="0"/>
                <a:satOff val="0"/>
                <a:lumOff val="0"/>
                <a:alphaOff val="0"/>
                <a:tint val="96000"/>
                <a:lumMod val="102000"/>
              </a:schemeClr>
            </a:gs>
            <a:gs pos="100000">
              <a:schemeClr val="accent6">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effectLst/>
              <a:ea typeface="Calibri" panose="020F0502020204030204" pitchFamily="34" charset="0"/>
              <a:cs typeface="Arial" panose="020B0604020202020204" pitchFamily="34" charset="0"/>
            </a:rPr>
            <a:t>CONOCER QUÉ PRODUCTOS ARTESANALES SON DE INTERÉS EN LOS MERCADOS EXTERNOS DETERMINANDO EL GRADO DE ACEPTACIÓN DE LOS MISMOS.</a:t>
          </a:r>
          <a:endParaRPr lang="es-ES" sz="2000" b="1" kern="1200" dirty="0">
            <a:solidFill>
              <a:schemeClr val="tx1"/>
            </a:solidFill>
          </a:endParaRPr>
        </a:p>
      </dsp:txBody>
      <dsp:txXfrm>
        <a:off x="75733" y="75733"/>
        <a:ext cx="2434243" cy="3918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B2C5-C9FC-411E-9FF6-1AA562098B8E}">
      <dsp:nvSpPr>
        <dsp:cNvPr id="0" name=""/>
        <dsp:cNvSpPr/>
      </dsp:nvSpPr>
      <dsp:spPr>
        <a:xfrm>
          <a:off x="2447" y="0"/>
          <a:ext cx="2503410" cy="4050428"/>
        </a:xfrm>
        <a:prstGeom prst="roundRect">
          <a:avLst>
            <a:gd name="adj" fmla="val 10000"/>
          </a:avLst>
        </a:prstGeom>
        <a:solidFill>
          <a:schemeClr val="accent1">
            <a:shade val="5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kern="1200" dirty="0" smtClean="0">
              <a:solidFill>
                <a:schemeClr val="tx1"/>
              </a:solidFill>
              <a:effectLst/>
              <a:ea typeface="Calibri" panose="020F0502020204030204" pitchFamily="34" charset="0"/>
              <a:cs typeface="Arial" panose="020B0604020202020204" pitchFamily="34" charset="0"/>
            </a:rPr>
            <a:t>CONSIDERAR LOS PRECIOS COMPETITIVOS PARA ARTESANÍAS TEXTILES TOMANDO EN CUENTA EL PODER ADQUISITIVO DE LOS CLIENTES.</a:t>
          </a:r>
          <a:endParaRPr lang="es-ES" sz="2000" b="1" kern="1200" dirty="0">
            <a:solidFill>
              <a:schemeClr val="tx1"/>
            </a:solidFill>
          </a:endParaRPr>
        </a:p>
      </dsp:txBody>
      <dsp:txXfrm>
        <a:off x="75769" y="73322"/>
        <a:ext cx="2356766" cy="39037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EBB2C5-C9FC-411E-9FF6-1AA562098B8E}">
      <dsp:nvSpPr>
        <dsp:cNvPr id="0" name=""/>
        <dsp:cNvSpPr/>
      </dsp:nvSpPr>
      <dsp:spPr>
        <a:xfrm>
          <a:off x="1161" y="0"/>
          <a:ext cx="2377359" cy="4093534"/>
        </a:xfrm>
        <a:prstGeom prst="roundRect">
          <a:avLst>
            <a:gd name="adj" fmla="val 10000"/>
          </a:avLst>
        </a:prstGeom>
        <a:gradFill rotWithShape="0">
          <a:gsLst>
            <a:gs pos="0">
              <a:schemeClr val="accent4">
                <a:shade val="80000"/>
                <a:hueOff val="0"/>
                <a:satOff val="0"/>
                <a:lumOff val="0"/>
                <a:alphaOff val="0"/>
                <a:tint val="96000"/>
                <a:lumMod val="102000"/>
              </a:schemeClr>
            </a:gs>
            <a:gs pos="100000">
              <a:schemeClr val="accent4">
                <a:shade val="8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1"/>
              </a:solidFill>
              <a:effectLst/>
              <a:ea typeface="Calibri" panose="020F0502020204030204" pitchFamily="34" charset="0"/>
              <a:cs typeface="Arial" panose="020B0604020202020204" pitchFamily="34" charset="0"/>
            </a:rPr>
            <a:t>ESTABLECER MEDIANTE LA INVESTIGACIÓN DE MERCADOS LOS COMPETIDORES DIRECTOS E INDIRECTOS DE LA ARTESANÍA LOCAL PARA ESTABLECER ESTRATEGIAS QUE MOTIVEN AL CLIENTE AL COMERCIO DE LAS ARTESANÍAS DE ESTA REGIÓN.</a:t>
          </a:r>
          <a:endParaRPr lang="es-ES" sz="1800" b="1" kern="1200" dirty="0">
            <a:solidFill>
              <a:schemeClr val="tx1"/>
            </a:solidFill>
          </a:endParaRPr>
        </a:p>
      </dsp:txBody>
      <dsp:txXfrm>
        <a:off x="70791" y="69630"/>
        <a:ext cx="2238099" cy="3954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8CD2-540B-4F1F-8E7F-D8D0082FC287}">
      <dsp:nvSpPr>
        <dsp:cNvPr id="0" name=""/>
        <dsp:cNvSpPr/>
      </dsp:nvSpPr>
      <dsp:spPr>
        <a:xfrm>
          <a:off x="0" y="606"/>
          <a:ext cx="621680" cy="621680"/>
        </a:xfrm>
        <a:prstGeom prst="ellipse">
          <a:avLst/>
        </a:prstGeom>
        <a:solidFill>
          <a:schemeClr val="accent2">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latin typeface="Aharoni" panose="02010803020104030203" pitchFamily="2" charset="-79"/>
              <a:cs typeface="Aharoni" panose="02010803020104030203" pitchFamily="2" charset="-79"/>
            </a:rPr>
            <a:t>1</a:t>
          </a:r>
          <a:endParaRPr lang="es-ES" sz="3000" kern="1200" dirty="0">
            <a:latin typeface="Aharoni" panose="02010803020104030203" pitchFamily="2" charset="-79"/>
            <a:cs typeface="Aharoni" panose="02010803020104030203" pitchFamily="2" charset="-79"/>
          </a:endParaRPr>
        </a:p>
      </dsp:txBody>
      <dsp:txXfrm>
        <a:off x="91043" y="91649"/>
        <a:ext cx="439594" cy="4395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8CD2-540B-4F1F-8E7F-D8D0082FC287}">
      <dsp:nvSpPr>
        <dsp:cNvPr id="0" name=""/>
        <dsp:cNvSpPr/>
      </dsp:nvSpPr>
      <dsp:spPr>
        <a:xfrm>
          <a:off x="0" y="0"/>
          <a:ext cx="621728" cy="621728"/>
        </a:xfrm>
        <a:prstGeom prst="ellipse">
          <a:avLst/>
        </a:prstGeom>
        <a:solidFill>
          <a:schemeClr val="accent1">
            <a:shade val="5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latin typeface="Aharoni" panose="02010803020104030203" pitchFamily="2" charset="-79"/>
              <a:cs typeface="Aharoni" panose="02010803020104030203" pitchFamily="2" charset="-79"/>
            </a:rPr>
            <a:t>3</a:t>
          </a:r>
          <a:endParaRPr lang="es-ES" sz="3000" kern="1200" dirty="0">
            <a:latin typeface="Aharoni" panose="02010803020104030203" pitchFamily="2" charset="-79"/>
            <a:cs typeface="Aharoni" panose="02010803020104030203" pitchFamily="2" charset="-79"/>
          </a:endParaRPr>
        </a:p>
      </dsp:txBody>
      <dsp:txXfrm>
        <a:off x="91050" y="91050"/>
        <a:ext cx="439628" cy="4396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28CD2-540B-4F1F-8E7F-D8D0082FC287}">
      <dsp:nvSpPr>
        <dsp:cNvPr id="0" name=""/>
        <dsp:cNvSpPr/>
      </dsp:nvSpPr>
      <dsp:spPr>
        <a:xfrm>
          <a:off x="38464" y="0"/>
          <a:ext cx="621680" cy="621680"/>
        </a:xfrm>
        <a:prstGeom prst="ellipse">
          <a:avLst/>
        </a:prstGeom>
        <a:solidFill>
          <a:schemeClr val="accent6">
            <a:shade val="80000"/>
            <a:hueOff val="0"/>
            <a:satOff val="0"/>
            <a:lumOff val="0"/>
            <a:alphaOff val="0"/>
          </a:schemeClr>
        </a:solidFill>
        <a:ln>
          <a:noFill/>
        </a:ln>
        <a:effectLst>
          <a:reflection blurRad="12700" stA="26000" endPos="32000" dist="12700" dir="5400000" sy="-100000" rotWithShape="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es-ES" sz="3000" kern="1200" dirty="0" smtClean="0">
              <a:latin typeface="Aharoni" panose="02010803020104030203" pitchFamily="2" charset="-79"/>
              <a:cs typeface="Aharoni" panose="02010803020104030203" pitchFamily="2" charset="-79"/>
            </a:rPr>
            <a:t>2</a:t>
          </a:r>
          <a:endParaRPr lang="es-ES" sz="3000" kern="1200" dirty="0">
            <a:latin typeface="Aharoni" panose="02010803020104030203" pitchFamily="2" charset="-79"/>
            <a:cs typeface="Aharoni" panose="02010803020104030203" pitchFamily="2" charset="-79"/>
          </a:endParaRPr>
        </a:p>
      </dsp:txBody>
      <dsp:txXfrm>
        <a:off x="129507" y="91043"/>
        <a:ext cx="439594" cy="43959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a:xfrm>
            <a:off x="5332412" y="5883275"/>
            <a:ext cx="4324044" cy="365125"/>
          </a:xfrm>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329541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575B17-BB82-4367-BE97-914B1ECF1651}" type="datetimeFigureOut">
              <a:rPr lang="es-ES" smtClean="0"/>
              <a:t>02/08/2015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337053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493056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1280981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260553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3595735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4004573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2484881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295378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a:xfrm>
            <a:off x="10951856" y="5867131"/>
            <a:ext cx="551167" cy="365125"/>
          </a:xfrm>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345750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F575B17-BB82-4367-BE97-914B1ECF1651}" type="datetimeFigureOut">
              <a:rPr lang="es-ES" smtClean="0"/>
              <a:t>02/08/2015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62093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F575B17-BB82-4367-BE97-914B1ECF1651}" type="datetimeFigureOut">
              <a:rPr lang="es-ES" smtClean="0"/>
              <a:t>02/08/2015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2036447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F575B17-BB82-4367-BE97-914B1ECF1651}" type="datetimeFigureOut">
              <a:rPr lang="es-ES" smtClean="0"/>
              <a:t>02/08/2015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141307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F575B17-BB82-4367-BE97-914B1ECF1651}" type="datetimeFigureOut">
              <a:rPr lang="es-ES" smtClean="0"/>
              <a:t>02/08/2015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278860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75B17-BB82-4367-BE97-914B1ECF1651}" type="datetimeFigureOut">
              <a:rPr lang="es-ES" smtClean="0"/>
              <a:t>02/08/2015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67154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575B17-BB82-4367-BE97-914B1ECF1651}" type="datetimeFigureOut">
              <a:rPr lang="es-ES" smtClean="0"/>
              <a:t>02/08/2015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212318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F575B17-BB82-4367-BE97-914B1ECF1651}" type="datetimeFigureOut">
              <a:rPr lang="es-ES" smtClean="0"/>
              <a:t>02/08/2015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5E8A5F5-291F-49E2-B4EB-3C57B919264A}" type="slidenum">
              <a:rPr lang="es-ES" smtClean="0"/>
              <a:t>‹Nº›</a:t>
            </a:fld>
            <a:endParaRPr lang="es-ES"/>
          </a:p>
        </p:txBody>
      </p:sp>
    </p:spTree>
    <p:extLst>
      <p:ext uri="{BB962C8B-B14F-4D97-AF65-F5344CB8AC3E}">
        <p14:creationId xmlns:p14="http://schemas.microsoft.com/office/powerpoint/2010/main" val="17730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F575B17-BB82-4367-BE97-914B1ECF1651}" type="datetimeFigureOut">
              <a:rPr lang="es-ES" smtClean="0"/>
              <a:t>02/08/2015</a:t>
            </a:fld>
            <a:endParaRPr lang="es-E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E8A5F5-291F-49E2-B4EB-3C57B919264A}" type="slidenum">
              <a:rPr lang="es-ES" smtClean="0"/>
              <a:t>‹Nº›</a:t>
            </a:fld>
            <a:endParaRPr lang="es-ES"/>
          </a:p>
        </p:txBody>
      </p:sp>
    </p:spTree>
    <p:extLst>
      <p:ext uri="{BB962C8B-B14F-4D97-AF65-F5344CB8AC3E}">
        <p14:creationId xmlns:p14="http://schemas.microsoft.com/office/powerpoint/2010/main" val="35625720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3" Type="http://schemas.openxmlformats.org/officeDocument/2006/relationships/diagramLayout" Target="../diagrams/layout11.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image" Target="../media/image13.jpeg"/><Relationship Id="rId2" Type="http://schemas.openxmlformats.org/officeDocument/2006/relationships/diagramData" Target="../diagrams/data11.xml"/><Relationship Id="rId16" Type="http://schemas.microsoft.com/office/2007/relationships/diagramDrawing" Target="../diagrams/drawing13.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5" Type="http://schemas.openxmlformats.org/officeDocument/2006/relationships/diagramColors" Target="../diagrams/colors13.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5.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7.xml"/><Relationship Id="rId13" Type="http://schemas.openxmlformats.org/officeDocument/2006/relationships/diagramLayout" Target="../diagrams/layout18.xml"/><Relationship Id="rId18" Type="http://schemas.openxmlformats.org/officeDocument/2006/relationships/diagramLayout" Target="../diagrams/layout19.xml"/><Relationship Id="rId26" Type="http://schemas.microsoft.com/office/2007/relationships/diagramDrawing" Target="../diagrams/drawing20.xml"/><Relationship Id="rId3" Type="http://schemas.openxmlformats.org/officeDocument/2006/relationships/diagramLayout" Target="../diagrams/layout16.xml"/><Relationship Id="rId21" Type="http://schemas.microsoft.com/office/2007/relationships/diagramDrawing" Target="../diagrams/drawing19.xml"/><Relationship Id="rId7" Type="http://schemas.openxmlformats.org/officeDocument/2006/relationships/diagramData" Target="../diagrams/data17.xml"/><Relationship Id="rId12" Type="http://schemas.openxmlformats.org/officeDocument/2006/relationships/diagramData" Target="../diagrams/data18.xml"/><Relationship Id="rId17" Type="http://schemas.openxmlformats.org/officeDocument/2006/relationships/diagramData" Target="../diagrams/data19.xml"/><Relationship Id="rId25" Type="http://schemas.openxmlformats.org/officeDocument/2006/relationships/diagramColors" Target="../diagrams/colors20.xml"/><Relationship Id="rId2" Type="http://schemas.openxmlformats.org/officeDocument/2006/relationships/diagramData" Target="../diagrams/data16.xml"/><Relationship Id="rId16" Type="http://schemas.microsoft.com/office/2007/relationships/diagramDrawing" Target="../diagrams/drawing18.xml"/><Relationship Id="rId20" Type="http://schemas.openxmlformats.org/officeDocument/2006/relationships/diagramColors" Target="../diagrams/colors19.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24" Type="http://schemas.openxmlformats.org/officeDocument/2006/relationships/diagramQuickStyle" Target="../diagrams/quickStyle20.xml"/><Relationship Id="rId5" Type="http://schemas.openxmlformats.org/officeDocument/2006/relationships/diagramColors" Target="../diagrams/colors16.xml"/><Relationship Id="rId15" Type="http://schemas.openxmlformats.org/officeDocument/2006/relationships/diagramColors" Target="../diagrams/colors18.xml"/><Relationship Id="rId23" Type="http://schemas.openxmlformats.org/officeDocument/2006/relationships/diagramLayout" Target="../diagrams/layout20.xml"/><Relationship Id="rId10" Type="http://schemas.openxmlformats.org/officeDocument/2006/relationships/diagramColors" Target="../diagrams/colors17.xml"/><Relationship Id="rId19" Type="http://schemas.openxmlformats.org/officeDocument/2006/relationships/diagramQuickStyle" Target="../diagrams/quickStyle19.xml"/><Relationship Id="rId4" Type="http://schemas.openxmlformats.org/officeDocument/2006/relationships/diagramQuickStyle" Target="../diagrams/quickStyle16.xml"/><Relationship Id="rId9" Type="http://schemas.openxmlformats.org/officeDocument/2006/relationships/diagramQuickStyle" Target="../diagrams/quickStyle17.xml"/><Relationship Id="rId14" Type="http://schemas.openxmlformats.org/officeDocument/2006/relationships/diagramQuickStyle" Target="../diagrams/quickStyle18.xml"/><Relationship Id="rId22" Type="http://schemas.openxmlformats.org/officeDocument/2006/relationships/diagramData" Target="../diagrams/data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Data" Target="../diagrams/data23.xml"/><Relationship Id="rId18" Type="http://schemas.openxmlformats.org/officeDocument/2006/relationships/diagramData" Target="../diagrams/data24.xml"/><Relationship Id="rId3" Type="http://schemas.openxmlformats.org/officeDocument/2006/relationships/diagramData" Target="../diagrams/data21.xml"/><Relationship Id="rId21" Type="http://schemas.openxmlformats.org/officeDocument/2006/relationships/diagramColors" Target="../diagrams/colors24.xml"/><Relationship Id="rId7" Type="http://schemas.microsoft.com/office/2007/relationships/diagramDrawing" Target="../diagrams/drawing21.xml"/><Relationship Id="rId12" Type="http://schemas.microsoft.com/office/2007/relationships/diagramDrawing" Target="../diagrams/drawing22.xml"/><Relationship Id="rId17" Type="http://schemas.microsoft.com/office/2007/relationships/diagramDrawing" Target="../diagrams/drawing23.xml"/><Relationship Id="rId2" Type="http://schemas.openxmlformats.org/officeDocument/2006/relationships/image" Target="../media/image26.jpeg"/><Relationship Id="rId16" Type="http://schemas.openxmlformats.org/officeDocument/2006/relationships/diagramColors" Target="../diagrams/colors23.xml"/><Relationship Id="rId20" Type="http://schemas.openxmlformats.org/officeDocument/2006/relationships/diagramQuickStyle" Target="../diagrams/quickStyle24.xml"/><Relationship Id="rId1" Type="http://schemas.openxmlformats.org/officeDocument/2006/relationships/slideLayout" Target="../slideLayouts/slideLayout2.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5" Type="http://schemas.openxmlformats.org/officeDocument/2006/relationships/diagramQuickStyle" Target="../diagrams/quickStyle23.xml"/><Relationship Id="rId10" Type="http://schemas.openxmlformats.org/officeDocument/2006/relationships/diagramQuickStyle" Target="../diagrams/quickStyle22.xml"/><Relationship Id="rId19" Type="http://schemas.openxmlformats.org/officeDocument/2006/relationships/diagramLayout" Target="../diagrams/layout24.xml"/><Relationship Id="rId4" Type="http://schemas.openxmlformats.org/officeDocument/2006/relationships/diagramLayout" Target="../diagrams/layout21.xml"/><Relationship Id="rId9" Type="http://schemas.openxmlformats.org/officeDocument/2006/relationships/diagramLayout" Target="../diagrams/layout22.xml"/><Relationship Id="rId14" Type="http://schemas.openxmlformats.org/officeDocument/2006/relationships/diagramLayout" Target="../diagrams/layout23.xml"/><Relationship Id="rId22" Type="http://schemas.microsoft.com/office/2007/relationships/diagramDrawing" Target="../diagrams/drawing24.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5.xml"/><Relationship Id="rId3" Type="http://schemas.openxmlformats.org/officeDocument/2006/relationships/image" Target="../media/image32.jpeg"/><Relationship Id="rId7" Type="http://schemas.openxmlformats.org/officeDocument/2006/relationships/diagramQuickStyle" Target="../diagrams/quickStyle25.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Layout" Target="../diagrams/layout25.xml"/><Relationship Id="rId5" Type="http://schemas.openxmlformats.org/officeDocument/2006/relationships/diagramData" Target="../diagrams/data25.xml"/><Relationship Id="rId10" Type="http://schemas.openxmlformats.org/officeDocument/2006/relationships/image" Target="../media/image34.jpeg"/><Relationship Id="rId4" Type="http://schemas.openxmlformats.org/officeDocument/2006/relationships/image" Target="../media/image33.jpeg"/><Relationship Id="rId9" Type="http://schemas.microsoft.com/office/2007/relationships/diagramDrawing" Target="../diagrams/drawing2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35.jpe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2.xml"/><Relationship Id="rId13" Type="http://schemas.openxmlformats.org/officeDocument/2006/relationships/diagramLayout" Target="../diagrams/layout33.xml"/><Relationship Id="rId18" Type="http://schemas.openxmlformats.org/officeDocument/2006/relationships/diagramLayout" Target="../diagrams/layout34.xml"/><Relationship Id="rId3" Type="http://schemas.openxmlformats.org/officeDocument/2006/relationships/diagramLayout" Target="../diagrams/layout31.xml"/><Relationship Id="rId21" Type="http://schemas.microsoft.com/office/2007/relationships/diagramDrawing" Target="../diagrams/drawing34.xml"/><Relationship Id="rId7" Type="http://schemas.openxmlformats.org/officeDocument/2006/relationships/diagramData" Target="../diagrams/data32.xml"/><Relationship Id="rId12" Type="http://schemas.openxmlformats.org/officeDocument/2006/relationships/diagramData" Target="../diagrams/data33.xml"/><Relationship Id="rId17" Type="http://schemas.openxmlformats.org/officeDocument/2006/relationships/diagramData" Target="../diagrams/data34.xml"/><Relationship Id="rId2" Type="http://schemas.openxmlformats.org/officeDocument/2006/relationships/diagramData" Target="../diagrams/data31.xml"/><Relationship Id="rId16" Type="http://schemas.microsoft.com/office/2007/relationships/diagramDrawing" Target="../diagrams/drawing33.xml"/><Relationship Id="rId20" Type="http://schemas.openxmlformats.org/officeDocument/2006/relationships/diagramColors" Target="../diagrams/colors34.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5" Type="http://schemas.openxmlformats.org/officeDocument/2006/relationships/diagramColors" Target="../diagrams/colors33.xml"/><Relationship Id="rId10" Type="http://schemas.openxmlformats.org/officeDocument/2006/relationships/diagramColors" Target="../diagrams/colors32.xml"/><Relationship Id="rId19" Type="http://schemas.openxmlformats.org/officeDocument/2006/relationships/diagramQuickStyle" Target="../diagrams/quickStyle34.xml"/><Relationship Id="rId4" Type="http://schemas.openxmlformats.org/officeDocument/2006/relationships/diagramQuickStyle" Target="../diagrams/quickStyle31.xml"/><Relationship Id="rId9" Type="http://schemas.openxmlformats.org/officeDocument/2006/relationships/diagramQuickStyle" Target="../diagrams/quickStyle32.xml"/><Relationship Id="rId14" Type="http://schemas.openxmlformats.org/officeDocument/2006/relationships/diagramQuickStyle" Target="../diagrams/quickStyle33.xml"/><Relationship Id="rId22"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9" Type="http://schemas.openxmlformats.org/officeDocument/2006/relationships/diagramQuickStyle" Target="../diagrams/quickStyle10.xml"/><Relationship Id="rId3" Type="http://schemas.openxmlformats.org/officeDocument/2006/relationships/diagramLayout" Target="../diagrams/layout3.xml"/><Relationship Id="rId21" Type="http://schemas.microsoft.com/office/2007/relationships/diagramDrawing" Target="../diagrams/drawing6.xml"/><Relationship Id="rId34" Type="http://schemas.openxmlformats.org/officeDocument/2006/relationships/diagramQuickStyle" Target="../diagrams/quickStyle9.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33" Type="http://schemas.openxmlformats.org/officeDocument/2006/relationships/diagramLayout" Target="../diagrams/layout9.xml"/><Relationship Id="rId38" Type="http://schemas.openxmlformats.org/officeDocument/2006/relationships/diagramLayout" Target="../diagrams/layout10.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41"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32" Type="http://schemas.openxmlformats.org/officeDocument/2006/relationships/diagramData" Target="../diagrams/data9.xml"/><Relationship Id="rId37" Type="http://schemas.openxmlformats.org/officeDocument/2006/relationships/diagramData" Target="../diagrams/data10.xml"/><Relationship Id="rId40" Type="http://schemas.openxmlformats.org/officeDocument/2006/relationships/diagramColors" Target="../diagrams/colors10.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36" Type="http://schemas.microsoft.com/office/2007/relationships/diagramDrawing" Target="../diagrams/drawing9.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 Id="rId35" Type="http://schemas.openxmlformats.org/officeDocument/2006/relationships/diagramColors" Target="../diagrams/colors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spe.edu.ec/portal/files/fotos/logo_esp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5575" y="315695"/>
            <a:ext cx="7936705" cy="107602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6546705" y="2271907"/>
            <a:ext cx="5727988" cy="1991314"/>
          </a:xfrm>
          <a:prstGeom prst="rect">
            <a:avLst/>
          </a:prstGeom>
          <a:noFill/>
        </p:spPr>
        <p:txBody>
          <a:bodyPr wrap="square" lIns="91440" tIns="45720" rIns="91440" bIns="45720">
            <a:spAutoFit/>
          </a:bodyPr>
          <a:lstStyle/>
          <a:p>
            <a:pPr algn="ctr" defTabSz="457200">
              <a:spcBef>
                <a:spcPct val="20000"/>
              </a:spcBef>
              <a:spcAft>
                <a:spcPts val="600"/>
              </a:spcAft>
              <a:buClr>
                <a:schemeClr val="accent1">
                  <a:lumMod val="75000"/>
                </a:schemeClr>
              </a:buClr>
              <a:buSzPct val="145000"/>
            </a:pPr>
            <a:r>
              <a:rPr lang="es-ES" sz="2100" b="1" dirty="0" smtClean="0">
                <a:solidFill>
                  <a:srgbClr val="0070C0"/>
                </a:solidFill>
              </a:rPr>
              <a:t>“DETERMINAR </a:t>
            </a:r>
            <a:r>
              <a:rPr lang="es-ES" sz="2100" b="1" dirty="0">
                <a:solidFill>
                  <a:srgbClr val="0070C0"/>
                </a:solidFill>
              </a:rPr>
              <a:t>EL IMPACTO DE LA EXPORTACIÓN</a:t>
            </a:r>
          </a:p>
          <a:p>
            <a:pPr algn="ctr" defTabSz="457200">
              <a:spcBef>
                <a:spcPct val="20000"/>
              </a:spcBef>
              <a:spcAft>
                <a:spcPts val="600"/>
              </a:spcAft>
              <a:buClr>
                <a:schemeClr val="accent1">
                  <a:lumMod val="75000"/>
                </a:schemeClr>
              </a:buClr>
              <a:buSzPct val="145000"/>
            </a:pPr>
            <a:r>
              <a:rPr lang="es-ES" sz="2100" b="1" dirty="0">
                <a:solidFill>
                  <a:srgbClr val="0070C0"/>
                </a:solidFill>
              </a:rPr>
              <a:t> DE ARTESANÍAS, EN EL DESARROLLO ECONÓMICO Y URBANO  </a:t>
            </a:r>
          </a:p>
          <a:p>
            <a:pPr algn="ctr" defTabSz="457200">
              <a:spcBef>
                <a:spcPct val="20000"/>
              </a:spcBef>
              <a:spcAft>
                <a:spcPts val="600"/>
              </a:spcAft>
              <a:buClr>
                <a:schemeClr val="accent1">
                  <a:lumMod val="75000"/>
                </a:schemeClr>
              </a:buClr>
              <a:buSzPct val="145000"/>
            </a:pPr>
            <a:r>
              <a:rPr lang="es-ES" sz="2100" b="1" dirty="0">
                <a:solidFill>
                  <a:srgbClr val="0070C0"/>
                </a:solidFill>
              </a:rPr>
              <a:t>DE LA CIUDAD DE </a:t>
            </a:r>
            <a:r>
              <a:rPr lang="es-ES" sz="2100" b="1" dirty="0" smtClean="0">
                <a:solidFill>
                  <a:srgbClr val="0070C0"/>
                </a:solidFill>
              </a:rPr>
              <a:t>OTAVALO”</a:t>
            </a:r>
            <a:endParaRPr lang="es-ES" sz="2100" b="1" dirty="0">
              <a:solidFill>
                <a:srgbClr val="0070C0"/>
              </a:solidFill>
            </a:endParaRPr>
          </a:p>
        </p:txBody>
      </p:sp>
      <p:sp>
        <p:nvSpPr>
          <p:cNvPr id="6" name="Rectángulo 5"/>
          <p:cNvSpPr/>
          <p:nvPr/>
        </p:nvSpPr>
        <p:spPr>
          <a:xfrm>
            <a:off x="7186115" y="4170905"/>
            <a:ext cx="4449168" cy="1569660"/>
          </a:xfrm>
          <a:prstGeom prst="rect">
            <a:avLst/>
          </a:prstGeom>
        </p:spPr>
        <p:txBody>
          <a:bodyPr wrap="none">
            <a:spAutoFit/>
          </a:bodyPr>
          <a:lstStyle/>
          <a:p>
            <a:pPr indent="252095" algn="ctr">
              <a:lnSpc>
                <a:spcPct val="200000"/>
              </a:lnSpc>
              <a:spcAft>
                <a:spcPts val="0"/>
              </a:spcAft>
            </a:pPr>
            <a:r>
              <a:rPr lang="es-ES" sz="2400" b="1" dirty="0" smtClean="0">
                <a:solidFill>
                  <a:schemeClr val="accent6">
                    <a:lumMod val="75000"/>
                  </a:schemeClr>
                </a:solidFill>
                <a:latin typeface="Arial" panose="020B0604020202020204" pitchFamily="34" charset="0"/>
                <a:ea typeface="Times New Roman" panose="02020603050405020304" pitchFamily="18" charset="0"/>
                <a:cs typeface="Arial" panose="020B0604020202020204" pitchFamily="34" charset="0"/>
              </a:rPr>
              <a:t>PRESENTADA POR:</a:t>
            </a:r>
          </a:p>
          <a:p>
            <a:pPr indent="252095" algn="ctr">
              <a:lnSpc>
                <a:spcPct val="200000"/>
              </a:lnSpc>
              <a:spcAft>
                <a:spcPts val="0"/>
              </a:spcAft>
            </a:pPr>
            <a:r>
              <a:rPr lang="es-ES" sz="2400" b="1" dirty="0" smtClean="0">
                <a:solidFill>
                  <a:schemeClr val="accent6">
                    <a:lumMod val="75000"/>
                  </a:schemeClr>
                </a:solidFill>
                <a:effectLst/>
                <a:latin typeface="Arial" panose="020B0604020202020204" pitchFamily="34" charset="0"/>
                <a:ea typeface="Times New Roman" panose="02020603050405020304" pitchFamily="18" charset="0"/>
                <a:cs typeface="Arial" panose="020B0604020202020204" pitchFamily="34" charset="0"/>
              </a:rPr>
              <a:t>JOHANA LANDETA BEDON</a:t>
            </a:r>
            <a:endParaRPr lang="es-ES" sz="2000" dirty="0" smtClean="0">
              <a:solidFill>
                <a:schemeClr val="accent6">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6"/>
          <p:cNvSpPr/>
          <p:nvPr/>
        </p:nvSpPr>
        <p:spPr>
          <a:xfrm>
            <a:off x="6362699" y="5436053"/>
            <a:ext cx="6096000" cy="1323439"/>
          </a:xfrm>
          <a:prstGeom prst="rect">
            <a:avLst/>
          </a:prstGeom>
        </p:spPr>
        <p:txBody>
          <a:bodyPr>
            <a:spAutoFit/>
          </a:bodyPr>
          <a:lstStyle/>
          <a:p>
            <a:pPr indent="252095" algn="ctr">
              <a:lnSpc>
                <a:spcPct val="200000"/>
              </a:lnSpc>
              <a:spcAft>
                <a:spcPts val="0"/>
              </a:spcAft>
            </a:pPr>
            <a:r>
              <a:rPr lang="es-ES" sz="2000" b="1" dirty="0" smtClean="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DIRECTOR</a:t>
            </a:r>
            <a:endParaRPr lang="es-ES" dirty="0" smtClean="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a:p>
            <a:pPr indent="252095" algn="ctr">
              <a:lnSpc>
                <a:spcPct val="200000"/>
              </a:lnSpc>
              <a:spcAft>
                <a:spcPts val="0"/>
              </a:spcAft>
            </a:pPr>
            <a:r>
              <a:rPr lang="es-ES" sz="2000" b="1" dirty="0" smtClean="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ING. FARID MANTILLA</a:t>
            </a:r>
            <a:endParaRPr lang="es-ES" dirty="0" smtClean="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376630" y="6059837"/>
            <a:ext cx="1888337" cy="560410"/>
          </a:xfrm>
          <a:prstGeom prst="rect">
            <a:avLst/>
          </a:prstGeom>
        </p:spPr>
        <p:txBody>
          <a:bodyPr wrap="none">
            <a:spAutoFit/>
          </a:bodyPr>
          <a:lstStyle/>
          <a:p>
            <a:pPr indent="252095" algn="just">
              <a:lnSpc>
                <a:spcPct val="200000"/>
              </a:lnSpc>
              <a:spcAft>
                <a:spcPts val="0"/>
              </a:spcAft>
            </a:pPr>
            <a:r>
              <a:rPr lang="es-ES" b="1" dirty="0" smtClean="0">
                <a:solidFill>
                  <a:schemeClr val="tx1">
                    <a:lumMod val="95000"/>
                    <a:lumOff val="5000"/>
                  </a:schemeClr>
                </a:solidFill>
                <a:effectLst/>
                <a:latin typeface="Arial" panose="020B0604020202020204" pitchFamily="34" charset="0"/>
                <a:ea typeface="Times New Roman" panose="02020603050405020304" pitchFamily="18" charset="0"/>
                <a:cs typeface="Arial" panose="020B0604020202020204" pitchFamily="34" charset="0"/>
              </a:rPr>
              <a:t>JULIO – 2015</a:t>
            </a:r>
            <a:endParaRPr lang="es-ES" sz="1600" dirty="0" smtClean="0">
              <a:solidFill>
                <a:schemeClr val="tx1">
                  <a:lumMod val="95000"/>
                  <a:lumOff val="5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1 Título"/>
          <p:cNvSpPr>
            <a:spLocks noGrp="1"/>
          </p:cNvSpPr>
          <p:nvPr>
            <p:ph type="ctrTitle"/>
          </p:nvPr>
        </p:nvSpPr>
        <p:spPr>
          <a:xfrm>
            <a:off x="1320799" y="2053932"/>
            <a:ext cx="5348429" cy="846411"/>
          </a:xfrm>
        </p:spPr>
        <p:txBody>
          <a:bodyPr>
            <a:normAutofit/>
          </a:bodyPr>
          <a:lstStyle/>
          <a:p>
            <a:r>
              <a:rPr lang="es-EC" altLang="es-ES" sz="4800" b="1" dirty="0" smtClean="0">
                <a:solidFill>
                  <a:srgbClr val="0070C0"/>
                </a:solidFill>
              </a:rPr>
              <a:t>TESIS DE GRADO</a:t>
            </a:r>
          </a:p>
        </p:txBody>
      </p:sp>
      <p:sp>
        <p:nvSpPr>
          <p:cNvPr id="13" name="2 Subtítulo"/>
          <p:cNvSpPr>
            <a:spLocks noGrp="1"/>
          </p:cNvSpPr>
          <p:nvPr>
            <p:ph type="subTitle" idx="1"/>
          </p:nvPr>
        </p:nvSpPr>
        <p:spPr>
          <a:xfrm>
            <a:off x="2894038" y="4263221"/>
            <a:ext cx="3816350" cy="800100"/>
          </a:xfrm>
        </p:spPr>
        <p:txBody>
          <a:bodyPr>
            <a:normAutofit/>
          </a:bodyPr>
          <a:lstStyle/>
          <a:p>
            <a:pPr algn="ctr"/>
            <a:r>
              <a:rPr lang="es-EC" altLang="es-ES" b="1" dirty="0" smtClean="0">
                <a:solidFill>
                  <a:srgbClr val="0070C0"/>
                </a:solidFill>
              </a:rPr>
              <a:t>INGENIERIA EN MERCADOTECNIA</a:t>
            </a:r>
          </a:p>
        </p:txBody>
      </p:sp>
      <p:sp>
        <p:nvSpPr>
          <p:cNvPr id="14" name="1 Título"/>
          <p:cNvSpPr txBox="1">
            <a:spLocks/>
          </p:cNvSpPr>
          <p:nvPr/>
        </p:nvSpPr>
        <p:spPr>
          <a:xfrm>
            <a:off x="2416824" y="3103302"/>
            <a:ext cx="3959225" cy="863600"/>
          </a:xfrm>
          <a:prstGeom prst="rect">
            <a:avLst/>
          </a:prstGeom>
        </p:spPr>
        <p:txBody>
          <a:bodyPr anchor="b">
            <a:normAutofit fontScale="77500" lnSpcReduction="20000"/>
          </a:bodyPr>
          <a:lstStyle>
            <a:lvl1pPr algn="l" defTabSz="9144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defRPr/>
            </a:pPr>
            <a:r>
              <a:rPr lang="es-EC" b="1" dirty="0" smtClean="0">
                <a:solidFill>
                  <a:schemeClr val="accent2">
                    <a:lumMod val="75000"/>
                  </a:schemeClr>
                </a:solidFill>
              </a:rPr>
              <a:t>ESCUELA POLITÉCNICA DEL EJÉRCITO</a:t>
            </a:r>
            <a:endParaRPr lang="es-EC" b="1" dirty="0">
              <a:solidFill>
                <a:schemeClr val="accent2">
                  <a:lumMod val="75000"/>
                </a:schemeClr>
              </a:solidFill>
            </a:endParaRPr>
          </a:p>
        </p:txBody>
      </p:sp>
      <p:sp>
        <p:nvSpPr>
          <p:cNvPr id="15" name="Rectángulo 14"/>
          <p:cNvSpPr/>
          <p:nvPr/>
        </p:nvSpPr>
        <p:spPr>
          <a:xfrm>
            <a:off x="8226424" y="1520511"/>
            <a:ext cx="2368551" cy="707886"/>
          </a:xfrm>
          <a:prstGeom prst="rect">
            <a:avLst/>
          </a:prstGeom>
        </p:spPr>
        <p:txBody>
          <a:bodyPr wrap="square">
            <a:spAutoFit/>
          </a:bodyPr>
          <a:lstStyle/>
          <a:p>
            <a:pPr indent="252095" algn="ctr">
              <a:spcAft>
                <a:spcPts val="0"/>
              </a:spcAft>
            </a:pPr>
            <a:r>
              <a:rPr lang="es-ES" sz="4000" b="1" dirty="0" smtClean="0">
                <a:solidFill>
                  <a:schemeClr val="accent5">
                    <a:lumMod val="50000"/>
                  </a:schemeClr>
                </a:solidFill>
                <a:effectLst/>
                <a:latin typeface="Arial" panose="020B0604020202020204" pitchFamily="34" charset="0"/>
                <a:ea typeface="Times New Roman" panose="02020603050405020304" pitchFamily="18" charset="0"/>
                <a:cs typeface="Arial" panose="020B0604020202020204" pitchFamily="34" charset="0"/>
              </a:rPr>
              <a:t>TEMA</a:t>
            </a:r>
            <a:endParaRPr lang="es-ES" sz="3200" dirty="0" smtClean="0">
              <a:solidFill>
                <a:schemeClr val="accent5">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ángulo 9"/>
          <p:cNvSpPr/>
          <p:nvPr/>
        </p:nvSpPr>
        <p:spPr>
          <a:xfrm flipH="1">
            <a:off x="6751548" y="2053932"/>
            <a:ext cx="45719" cy="4316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endParaRPr lang="es-ES">
              <a:effectLst>
                <a:glow rad="228600">
                  <a:schemeClr val="accent2">
                    <a:satMod val="175000"/>
                    <a:alpha val="40000"/>
                  </a:schemeClr>
                </a:glow>
                <a:innerShdw blurRad="63500" dist="50800">
                  <a:prstClr val="black">
                    <a:alpha val="50000"/>
                  </a:prstClr>
                </a:innerShdw>
              </a:effectLst>
            </a:endParaRPr>
          </a:p>
        </p:txBody>
      </p:sp>
    </p:spTree>
    <p:extLst>
      <p:ext uri="{BB962C8B-B14F-4D97-AF65-F5344CB8AC3E}">
        <p14:creationId xmlns:p14="http://schemas.microsoft.com/office/powerpoint/2010/main" val="191364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p:cTn id="13"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13">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childTnLst>
                          </p:cTn>
                        </p:par>
                        <p:par>
                          <p:cTn id="29" fill="hold">
                            <p:stCondLst>
                              <p:cond delay="1500"/>
                            </p:stCondLst>
                            <p:childTnLst>
                              <p:par>
                                <p:cTn id="30" presetID="6" presetClass="entr" presetSubtype="16"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par>
                          <p:cTn id="33" fill="hold">
                            <p:stCondLst>
                              <p:cond delay="3500"/>
                            </p:stCondLst>
                            <p:childTnLst>
                              <p:par>
                                <p:cTn id="34" presetID="14" presetClass="entr" presetSubtype="1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randombar(horizontal)">
                                      <p:cBhvr>
                                        <p:cTn id="36" dur="2200"/>
                                        <p:tgtEl>
                                          <p:spTgt spid="5"/>
                                        </p:tgtEl>
                                      </p:cBhvr>
                                    </p:animEffect>
                                  </p:childTnLst>
                                </p:cTn>
                              </p:par>
                            </p:childTnLst>
                          </p:cTn>
                        </p:par>
                        <p:par>
                          <p:cTn id="37" fill="hold">
                            <p:stCondLst>
                              <p:cond delay="5700"/>
                            </p:stCondLst>
                            <p:childTnLst>
                              <p:par>
                                <p:cTn id="38" presetID="53" presetClass="entr" presetSubtype="16"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300" fill="hold"/>
                                        <p:tgtEl>
                                          <p:spTgt spid="6"/>
                                        </p:tgtEl>
                                        <p:attrNameLst>
                                          <p:attrName>ppt_w</p:attrName>
                                        </p:attrNameLst>
                                      </p:cBhvr>
                                      <p:tavLst>
                                        <p:tav tm="0">
                                          <p:val>
                                            <p:fltVal val="0"/>
                                          </p:val>
                                        </p:tav>
                                        <p:tav tm="100000">
                                          <p:val>
                                            <p:strVal val="#ppt_w"/>
                                          </p:val>
                                        </p:tav>
                                      </p:tavLst>
                                    </p:anim>
                                    <p:anim calcmode="lin" valueType="num">
                                      <p:cBhvr>
                                        <p:cTn id="41" dur="1300" fill="hold"/>
                                        <p:tgtEl>
                                          <p:spTgt spid="6"/>
                                        </p:tgtEl>
                                        <p:attrNameLst>
                                          <p:attrName>ppt_h</p:attrName>
                                        </p:attrNameLst>
                                      </p:cBhvr>
                                      <p:tavLst>
                                        <p:tav tm="0">
                                          <p:val>
                                            <p:fltVal val="0"/>
                                          </p:val>
                                        </p:tav>
                                        <p:tav tm="100000">
                                          <p:val>
                                            <p:strVal val="#ppt_h"/>
                                          </p:val>
                                        </p:tav>
                                      </p:tavLst>
                                    </p:anim>
                                    <p:animEffect transition="in" filter="fade">
                                      <p:cBhvr>
                                        <p:cTn id="42" dur="1300"/>
                                        <p:tgtEl>
                                          <p:spTgt spid="6"/>
                                        </p:tgtEl>
                                      </p:cBhvr>
                                    </p:animEffect>
                                  </p:childTnLst>
                                </p:cTn>
                              </p:par>
                            </p:childTnLst>
                          </p:cTn>
                        </p:par>
                        <p:par>
                          <p:cTn id="43" fill="hold">
                            <p:stCondLst>
                              <p:cond delay="7000"/>
                            </p:stCondLst>
                            <p:childTnLst>
                              <p:par>
                                <p:cTn id="44" presetID="31"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fltVal val="0"/>
                                          </p:val>
                                        </p:tav>
                                        <p:tav tm="100000">
                                          <p:val>
                                            <p:strVal val="#ppt_w"/>
                                          </p:val>
                                        </p:tav>
                                      </p:tavLst>
                                    </p:anim>
                                    <p:anim calcmode="lin" valueType="num">
                                      <p:cBhvr>
                                        <p:cTn id="47" dur="1000" fill="hold"/>
                                        <p:tgtEl>
                                          <p:spTgt spid="7"/>
                                        </p:tgtEl>
                                        <p:attrNameLst>
                                          <p:attrName>ppt_h</p:attrName>
                                        </p:attrNameLst>
                                      </p:cBhvr>
                                      <p:tavLst>
                                        <p:tav tm="0">
                                          <p:val>
                                            <p:fltVal val="0"/>
                                          </p:val>
                                        </p:tav>
                                        <p:tav tm="100000">
                                          <p:val>
                                            <p:strVal val="#ppt_h"/>
                                          </p:val>
                                        </p:tav>
                                      </p:tavLst>
                                    </p:anim>
                                    <p:anim calcmode="lin" valueType="num">
                                      <p:cBhvr>
                                        <p:cTn id="48" dur="1000" fill="hold"/>
                                        <p:tgtEl>
                                          <p:spTgt spid="7"/>
                                        </p:tgtEl>
                                        <p:attrNameLst>
                                          <p:attrName>style.rotation</p:attrName>
                                        </p:attrNameLst>
                                      </p:cBhvr>
                                      <p:tavLst>
                                        <p:tav tm="0">
                                          <p:val>
                                            <p:fltVal val="90"/>
                                          </p:val>
                                        </p:tav>
                                        <p:tav tm="100000">
                                          <p:val>
                                            <p:fltVal val="0"/>
                                          </p:val>
                                        </p:tav>
                                      </p:tavLst>
                                    </p:anim>
                                    <p:animEffect transition="in" filter="fade">
                                      <p:cBhvr>
                                        <p:cTn id="4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p:bldP spid="13" grpId="0" build="p"/>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548612846"/>
              </p:ext>
            </p:extLst>
          </p:nvPr>
        </p:nvGraphicFramePr>
        <p:xfrm>
          <a:off x="6717813" y="4511040"/>
          <a:ext cx="5268913" cy="2346960"/>
        </p:xfrm>
        <a:graphic>
          <a:graphicData uri="http://schemas.openxmlformats.org/drawingml/2006/table">
            <a:tbl>
              <a:tblPr firstRow="1" firstCol="1" bandRow="1">
                <a:tableStyleId>{21E4AEA4-8DFA-4A89-87EB-49C32662AFE0}</a:tableStyleId>
              </a:tblPr>
              <a:tblGrid>
                <a:gridCol w="849313"/>
                <a:gridCol w="1169581"/>
                <a:gridCol w="1350335"/>
                <a:gridCol w="1899684"/>
              </a:tblGrid>
              <a:tr h="0">
                <a:tc gridSpan="4">
                  <a:txBody>
                    <a:bodyPr/>
                    <a:lstStyle/>
                    <a:p>
                      <a:pPr indent="252095" algn="ctr">
                        <a:lnSpc>
                          <a:spcPct val="100000"/>
                        </a:lnSpc>
                        <a:spcAft>
                          <a:spcPts val="0"/>
                        </a:spcAft>
                      </a:pPr>
                      <a:r>
                        <a:rPr lang="es-EC" sz="1600" dirty="0">
                          <a:effectLst/>
                        </a:rPr>
                        <a:t>ANALISIS DE LA OFERTA Y LA DEMANDA / SACOS DE LANA HECHOS A MANO</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indent="252095" algn="ctr">
                        <a:lnSpc>
                          <a:spcPct val="100000"/>
                        </a:lnSpc>
                        <a:spcAft>
                          <a:spcPts val="0"/>
                        </a:spcAft>
                      </a:pPr>
                      <a:r>
                        <a:rPr lang="es-EC" sz="1600" dirty="0">
                          <a:effectLst/>
                        </a:rPr>
                        <a:t>AÑO</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dirty="0">
                          <a:effectLst/>
                        </a:rPr>
                        <a:t>OFERTA</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a:effectLst/>
                        </a:rPr>
                        <a:t>DEMANDA</a:t>
                      </a:r>
                      <a:endParaRPr lang="es-ES" sz="28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dirty="0">
                          <a:effectLst/>
                        </a:rPr>
                        <a:t>DEMANDA INSATISFECHA</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00000"/>
                        </a:lnSpc>
                        <a:spcAft>
                          <a:spcPts val="0"/>
                        </a:spcAft>
                      </a:pPr>
                      <a:r>
                        <a:rPr lang="es-EC" sz="1600" dirty="0">
                          <a:effectLst/>
                        </a:rPr>
                        <a:t>2010</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140.000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a:effectLst/>
                        </a:rPr>
                        <a:t>300.000</a:t>
                      </a:r>
                      <a:endParaRPr lang="es-E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a:effectLst/>
                        </a:rPr>
                        <a:t>160.000</a:t>
                      </a:r>
                      <a:endParaRPr lang="es-E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00000"/>
                        </a:lnSpc>
                        <a:spcAft>
                          <a:spcPts val="0"/>
                        </a:spcAft>
                      </a:pPr>
                      <a:r>
                        <a:rPr lang="es-EC" sz="1600" dirty="0">
                          <a:effectLst/>
                        </a:rPr>
                        <a:t>2011</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a:effectLst/>
                        </a:rPr>
                        <a:t>145.000</a:t>
                      </a:r>
                      <a:endParaRPr lang="es-E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350.000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205.000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00000"/>
                        </a:lnSpc>
                        <a:spcAft>
                          <a:spcPts val="0"/>
                        </a:spcAft>
                      </a:pPr>
                      <a:r>
                        <a:rPr lang="es-EC" sz="1600" dirty="0">
                          <a:effectLst/>
                        </a:rPr>
                        <a:t>2013</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a:effectLst/>
                        </a:rPr>
                        <a:t>150.000</a:t>
                      </a:r>
                      <a:endParaRPr lang="es-E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a:effectLst/>
                        </a:rPr>
                        <a:t>400.000</a:t>
                      </a:r>
                      <a:endParaRPr lang="es-E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250.000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00000"/>
                        </a:lnSpc>
                        <a:spcAft>
                          <a:spcPts val="0"/>
                        </a:spcAft>
                      </a:pPr>
                      <a:r>
                        <a:rPr lang="es-EC" sz="1600" dirty="0">
                          <a:effectLst/>
                        </a:rPr>
                        <a:t>2014</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a:effectLst/>
                        </a:rPr>
                        <a:t>150.000</a:t>
                      </a:r>
                      <a:endParaRPr lang="es-E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a:effectLst/>
                        </a:rPr>
                        <a:t>450.000</a:t>
                      </a:r>
                      <a:endParaRPr lang="es-ES" sz="3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300.000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ctr">
                        <a:lnSpc>
                          <a:spcPct val="100000"/>
                        </a:lnSpc>
                        <a:spcAft>
                          <a:spcPts val="0"/>
                        </a:spcAft>
                      </a:pPr>
                      <a:r>
                        <a:rPr lang="es-EC" sz="1600" dirty="0">
                          <a:effectLst/>
                        </a:rPr>
                        <a:t>2015</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150.000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500.000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800" b="1" dirty="0">
                          <a:effectLst/>
                        </a:rPr>
                        <a:t>350.000</a:t>
                      </a:r>
                      <a:endParaRPr lang="es-ES" sz="3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295691729"/>
              </p:ext>
            </p:extLst>
          </p:nvPr>
        </p:nvGraphicFramePr>
        <p:xfrm>
          <a:off x="3823331" y="2808514"/>
          <a:ext cx="5285084" cy="1615440"/>
        </p:xfrm>
        <a:graphic>
          <a:graphicData uri="http://schemas.openxmlformats.org/drawingml/2006/table">
            <a:tbl>
              <a:tblPr firstRow="1" firstCol="1" bandRow="1">
                <a:tableStyleId>{93296810-A885-4BE3-A3E7-6D5BEEA58F35}</a:tableStyleId>
              </a:tblPr>
              <a:tblGrid>
                <a:gridCol w="1338303"/>
                <a:gridCol w="1289736"/>
                <a:gridCol w="1309298"/>
                <a:gridCol w="1347747"/>
              </a:tblGrid>
              <a:tr h="0">
                <a:tc gridSpan="4">
                  <a:txBody>
                    <a:bodyPr/>
                    <a:lstStyle/>
                    <a:p>
                      <a:pPr indent="252095" algn="ctr">
                        <a:lnSpc>
                          <a:spcPct val="100000"/>
                        </a:lnSpc>
                        <a:spcAft>
                          <a:spcPts val="0"/>
                        </a:spcAft>
                      </a:pPr>
                      <a:r>
                        <a:rPr lang="es-EC" sz="1400" dirty="0" smtClean="0">
                          <a:effectLst/>
                        </a:rPr>
                        <a:t> </a:t>
                      </a:r>
                      <a:r>
                        <a:rPr lang="es-EC" sz="1400" dirty="0">
                          <a:effectLst/>
                        </a:rPr>
                        <a:t>ANALISIS DE LA OFERTA Y LA DEMANDA / CHALES</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indent="252095" algn="just">
                        <a:lnSpc>
                          <a:spcPct val="100000"/>
                        </a:lnSpc>
                        <a:spcAft>
                          <a:spcPts val="0"/>
                        </a:spcAft>
                      </a:pPr>
                      <a:r>
                        <a:rPr lang="es-EC" sz="1400" dirty="0">
                          <a:effectLst/>
                        </a:rPr>
                        <a:t>AÑO</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400" dirty="0">
                          <a:effectLst/>
                        </a:rPr>
                        <a:t>OFERTA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400" dirty="0">
                          <a:effectLst/>
                        </a:rPr>
                        <a:t>DEMANDA</a:t>
                      </a:r>
                      <a:endParaRPr lang="es-E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400">
                          <a:effectLst/>
                        </a:rPr>
                        <a:t>DEMANDA INSATISFECHA</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2011</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2.400.000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3.200.000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800.000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2013</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2.500.000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3.300.000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800.000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2014</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2.500.000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3.400.000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900.000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2015</a:t>
                      </a:r>
                      <a:endParaRPr lang="es-ES" sz="1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2.500.000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3.500.000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1.000.000</a:t>
                      </a:r>
                      <a:endParaRPr lang="es-E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642663621"/>
              </p:ext>
            </p:extLst>
          </p:nvPr>
        </p:nvGraphicFramePr>
        <p:xfrm>
          <a:off x="1433870" y="4581176"/>
          <a:ext cx="4975225" cy="2072640"/>
        </p:xfrm>
        <a:graphic>
          <a:graphicData uri="http://schemas.openxmlformats.org/drawingml/2006/table">
            <a:tbl>
              <a:tblPr firstRow="1" firstCol="1" bandRow="1">
                <a:tableStyleId>{125E5076-3810-47DD-B79F-674D7AD40C01}</a:tableStyleId>
              </a:tblPr>
              <a:tblGrid>
                <a:gridCol w="799251"/>
                <a:gridCol w="1403498"/>
                <a:gridCol w="1350335"/>
                <a:gridCol w="1422141"/>
              </a:tblGrid>
              <a:tr h="0">
                <a:tc gridSpan="4">
                  <a:txBody>
                    <a:bodyPr/>
                    <a:lstStyle/>
                    <a:p>
                      <a:pPr indent="252095" algn="ctr">
                        <a:lnSpc>
                          <a:spcPct val="100000"/>
                        </a:lnSpc>
                        <a:spcAft>
                          <a:spcPts val="0"/>
                        </a:spcAft>
                      </a:pPr>
                      <a:r>
                        <a:rPr lang="es-EC" sz="1400" dirty="0">
                          <a:effectLst/>
                        </a:rPr>
                        <a:t>ANALISIS DE LA OFERTA Y LA DEMANDA /  PRENDAS EN TELA DE ALGODÓN</a:t>
                      </a:r>
                      <a:endParaRPr lang="es-E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indent="252095" algn="ctr">
                        <a:lnSpc>
                          <a:spcPct val="100000"/>
                        </a:lnSpc>
                        <a:spcAft>
                          <a:spcPts val="0"/>
                        </a:spcAft>
                      </a:pPr>
                      <a:r>
                        <a:rPr lang="es-EC" sz="1400">
                          <a:effectLst/>
                        </a:rPr>
                        <a:t>AÑO</a:t>
                      </a:r>
                      <a:endParaRPr lang="es-E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400" dirty="0">
                          <a:effectLst/>
                        </a:rPr>
                        <a:t>OFERTA</a:t>
                      </a:r>
                      <a:endParaRPr lang="es-E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400">
                          <a:effectLst/>
                        </a:rPr>
                        <a:t>DEMANDA</a:t>
                      </a:r>
                      <a:endParaRPr lang="es-E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400" dirty="0">
                          <a:effectLst/>
                        </a:rPr>
                        <a:t>DEMANDA INSATISFECHA</a:t>
                      </a:r>
                      <a:endParaRPr lang="es-ES"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2010</a:t>
                      </a:r>
                      <a:endParaRPr lang="es-E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800.000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1.000.000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200.000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2011</a:t>
                      </a:r>
                      <a:endParaRPr lang="es-E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850.000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1.100.000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250.000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2013</a:t>
                      </a:r>
                      <a:endParaRPr lang="es-E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900.000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1.200.000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300.000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2014</a:t>
                      </a:r>
                      <a:endParaRPr lang="es-E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950.000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1.300.000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350.000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indent="252095" algn="just">
                        <a:lnSpc>
                          <a:spcPct val="100000"/>
                        </a:lnSpc>
                        <a:spcAft>
                          <a:spcPts val="0"/>
                        </a:spcAft>
                      </a:pPr>
                      <a:r>
                        <a:rPr lang="es-EC" sz="1400">
                          <a:effectLst/>
                        </a:rPr>
                        <a:t>2015</a:t>
                      </a:r>
                      <a:endParaRPr lang="es-ES" sz="24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1.000.000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1.400.000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b="1" dirty="0" smtClean="0">
                          <a:effectLst/>
                        </a:rPr>
                        <a:t>400.000</a:t>
                      </a:r>
                      <a:endParaRPr lang="es-ES" sz="2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26" name="Picture 2" descr="http://images.slideplayer.es/8/2273605/slides/slide_12.jpg"/>
          <p:cNvPicPr>
            <a:picLocks noChangeAspect="1" noChangeArrowheads="1"/>
          </p:cNvPicPr>
          <p:nvPr/>
        </p:nvPicPr>
        <p:blipFill rotWithShape="1">
          <a:blip r:embed="rId2">
            <a:extLst>
              <a:ext uri="{28A0092B-C50C-407E-A947-70E740481C1C}">
                <a14:useLocalDpi xmlns:a14="http://schemas.microsoft.com/office/drawing/2010/main" val="0"/>
              </a:ext>
            </a:extLst>
          </a:blip>
          <a:srcRect r="3130" b="46980"/>
          <a:stretch/>
        </p:blipFill>
        <p:spPr bwMode="auto">
          <a:xfrm>
            <a:off x="1779102" y="37322"/>
            <a:ext cx="8857796" cy="2640563"/>
          </a:xfrm>
          <a:prstGeom prst="rect">
            <a:avLst/>
          </a:prstGeom>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274095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4500"/>
                                        <p:tgtEl>
                                          <p:spTgt spid="6"/>
                                        </p:tgtEl>
                                      </p:cBhvr>
                                    </p:animEffect>
                                  </p:childTnLst>
                                </p:cTn>
                              </p:par>
                            </p:childTnLst>
                          </p:cTn>
                        </p:par>
                        <p:par>
                          <p:cTn id="12" fill="hold">
                            <p:stCondLst>
                              <p:cond delay="6500"/>
                            </p:stCondLst>
                            <p:childTnLst>
                              <p:par>
                                <p:cTn id="13" presetID="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4100" fill="hold"/>
                                        <p:tgtEl>
                                          <p:spTgt spid="7"/>
                                        </p:tgtEl>
                                        <p:attrNameLst>
                                          <p:attrName>ppt_x</p:attrName>
                                        </p:attrNameLst>
                                      </p:cBhvr>
                                      <p:tavLst>
                                        <p:tav tm="0">
                                          <p:val>
                                            <p:strVal val="#ppt_x"/>
                                          </p:val>
                                        </p:tav>
                                        <p:tav tm="100000">
                                          <p:val>
                                            <p:strVal val="#ppt_x"/>
                                          </p:val>
                                        </p:tav>
                                      </p:tavLst>
                                    </p:anim>
                                    <p:anim calcmode="lin" valueType="num">
                                      <p:cBhvr additive="base">
                                        <p:cTn id="16" dur="41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10600"/>
                            </p:stCondLst>
                            <p:childTnLst>
                              <p:par>
                                <p:cTn id="18" presetID="26"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1682">
                                          <p:stCondLst>
                                            <p:cond delay="0"/>
                                          </p:stCondLst>
                                        </p:cTn>
                                        <p:tgtEl>
                                          <p:spTgt spid="5"/>
                                        </p:tgtEl>
                                      </p:cBhvr>
                                    </p:animEffect>
                                    <p:anim calcmode="lin" valueType="num">
                                      <p:cBhvr>
                                        <p:cTn id="21" dur="5284"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192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1926" tmFilter="0, 0; 0.125,0.2665; 0.25,0.4; 0.375,0.465; 0.5,0.5;  0.625,0.535; 0.75,0.6; 0.875,0.7335; 1,1">
                                          <p:stCondLst>
                                            <p:cond delay="1926"/>
                                          </p:stCondLst>
                                        </p:cTn>
                                        <p:tgtEl>
                                          <p:spTgt spid="5"/>
                                        </p:tgtEl>
                                        <p:attrNameLst>
                                          <p:attrName>ppt_y</p:attrName>
                                        </p:attrNameLst>
                                      </p:cBhvr>
                                      <p:tavLst>
                                        <p:tav tm="0" fmla="#ppt_y-sin(pi*$)/9">
                                          <p:val>
                                            <p:fltVal val="0"/>
                                          </p:val>
                                        </p:tav>
                                        <p:tav tm="100000">
                                          <p:val>
                                            <p:fltVal val="1"/>
                                          </p:val>
                                        </p:tav>
                                      </p:tavLst>
                                    </p:anim>
                                    <p:anim calcmode="lin" valueType="num">
                                      <p:cBhvr>
                                        <p:cTn id="24" dur="963" tmFilter="0, 0; 0.125,0.2665; 0.25,0.4; 0.375,0.465; 0.5,0.5;  0.625,0.535; 0.75,0.6; 0.875,0.7335; 1,1">
                                          <p:stCondLst>
                                            <p:cond delay="3840"/>
                                          </p:stCondLst>
                                        </p:cTn>
                                        <p:tgtEl>
                                          <p:spTgt spid="5"/>
                                        </p:tgtEl>
                                        <p:attrNameLst>
                                          <p:attrName>ppt_y</p:attrName>
                                        </p:attrNameLst>
                                      </p:cBhvr>
                                      <p:tavLst>
                                        <p:tav tm="0" fmla="#ppt_y-sin(pi*$)/27">
                                          <p:val>
                                            <p:fltVal val="0"/>
                                          </p:val>
                                        </p:tav>
                                        <p:tav tm="100000">
                                          <p:val>
                                            <p:fltVal val="1"/>
                                          </p:val>
                                        </p:tav>
                                      </p:tavLst>
                                    </p:anim>
                                    <p:anim calcmode="lin" valueType="num">
                                      <p:cBhvr>
                                        <p:cTn id="25" dur="476" tmFilter="0, 0; 0.125,0.2665; 0.25,0.4; 0.375,0.465; 0.5,0.5;  0.625,0.535; 0.75,0.6; 0.875,0.7335; 1,1">
                                          <p:stCondLst>
                                            <p:cond delay="4802"/>
                                          </p:stCondLst>
                                        </p:cTn>
                                        <p:tgtEl>
                                          <p:spTgt spid="5"/>
                                        </p:tgtEl>
                                        <p:attrNameLst>
                                          <p:attrName>ppt_y</p:attrName>
                                        </p:attrNameLst>
                                      </p:cBhvr>
                                      <p:tavLst>
                                        <p:tav tm="0" fmla="#ppt_y-sin(pi*$)/81">
                                          <p:val>
                                            <p:fltVal val="0"/>
                                          </p:val>
                                        </p:tav>
                                        <p:tav tm="100000">
                                          <p:val>
                                            <p:fltVal val="1"/>
                                          </p:val>
                                        </p:tav>
                                      </p:tavLst>
                                    </p:anim>
                                    <p:animScale>
                                      <p:cBhvr>
                                        <p:cTn id="26" dur="75">
                                          <p:stCondLst>
                                            <p:cond delay="1885"/>
                                          </p:stCondLst>
                                        </p:cTn>
                                        <p:tgtEl>
                                          <p:spTgt spid="5"/>
                                        </p:tgtEl>
                                      </p:cBhvr>
                                      <p:to x="100000" y="60000"/>
                                    </p:animScale>
                                    <p:animScale>
                                      <p:cBhvr>
                                        <p:cTn id="27" dur="481" decel="50000">
                                          <p:stCondLst>
                                            <p:cond delay="1960"/>
                                          </p:stCondLst>
                                        </p:cTn>
                                        <p:tgtEl>
                                          <p:spTgt spid="5"/>
                                        </p:tgtEl>
                                      </p:cBhvr>
                                      <p:to x="100000" y="100000"/>
                                    </p:animScale>
                                    <p:animScale>
                                      <p:cBhvr>
                                        <p:cTn id="28" dur="75">
                                          <p:stCondLst>
                                            <p:cond delay="3805"/>
                                          </p:stCondLst>
                                        </p:cTn>
                                        <p:tgtEl>
                                          <p:spTgt spid="5"/>
                                        </p:tgtEl>
                                      </p:cBhvr>
                                      <p:to x="100000" y="80000"/>
                                    </p:animScale>
                                    <p:animScale>
                                      <p:cBhvr>
                                        <p:cTn id="29" dur="481" decel="50000">
                                          <p:stCondLst>
                                            <p:cond delay="3880"/>
                                          </p:stCondLst>
                                        </p:cTn>
                                        <p:tgtEl>
                                          <p:spTgt spid="5"/>
                                        </p:tgtEl>
                                      </p:cBhvr>
                                      <p:to x="100000" y="100000"/>
                                    </p:animScale>
                                    <p:animScale>
                                      <p:cBhvr>
                                        <p:cTn id="30" dur="75">
                                          <p:stCondLst>
                                            <p:cond delay="4762"/>
                                          </p:stCondLst>
                                        </p:cTn>
                                        <p:tgtEl>
                                          <p:spTgt spid="5"/>
                                        </p:tgtEl>
                                      </p:cBhvr>
                                      <p:to x="100000" y="90000"/>
                                    </p:animScale>
                                    <p:animScale>
                                      <p:cBhvr>
                                        <p:cTn id="31" dur="481" decel="50000">
                                          <p:stCondLst>
                                            <p:cond delay="4837"/>
                                          </p:stCondLst>
                                        </p:cTn>
                                        <p:tgtEl>
                                          <p:spTgt spid="5"/>
                                        </p:tgtEl>
                                      </p:cBhvr>
                                      <p:to x="100000" y="100000"/>
                                    </p:animScale>
                                    <p:animScale>
                                      <p:cBhvr>
                                        <p:cTn id="32" dur="75">
                                          <p:stCondLst>
                                            <p:cond delay="5243"/>
                                          </p:stCondLst>
                                        </p:cTn>
                                        <p:tgtEl>
                                          <p:spTgt spid="5"/>
                                        </p:tgtEl>
                                      </p:cBhvr>
                                      <p:to x="100000" y="95000"/>
                                    </p:animScale>
                                    <p:animScale>
                                      <p:cBhvr>
                                        <p:cTn id="33" dur="481" decel="50000">
                                          <p:stCondLst>
                                            <p:cond delay="5319"/>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ceso alternativo 1"/>
          <p:cNvSpPr/>
          <p:nvPr/>
        </p:nvSpPr>
        <p:spPr>
          <a:xfrm>
            <a:off x="6284264" y="5285459"/>
            <a:ext cx="1931437" cy="1122784"/>
          </a:xfrm>
          <a:prstGeom prst="flowChartAlternateProcess">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ANÁLISIS UNIVARIADO</a:t>
            </a:r>
            <a:endParaRPr lang="es-ES" dirty="0">
              <a:latin typeface="Arial" panose="020B0604020202020204" pitchFamily="34" charset="0"/>
              <a:ea typeface="Calibri" panose="020F0502020204030204" pitchFamily="34" charset="0"/>
              <a:cs typeface="Times New Roman" panose="02020603050405020304" pitchFamily="18" charset="0"/>
            </a:endParaRPr>
          </a:p>
        </p:txBody>
      </p:sp>
      <p:sp>
        <p:nvSpPr>
          <p:cNvPr id="7" name="Proceso alternativo 6"/>
          <p:cNvSpPr/>
          <p:nvPr/>
        </p:nvSpPr>
        <p:spPr>
          <a:xfrm>
            <a:off x="1296471" y="4322487"/>
            <a:ext cx="1903446" cy="1164772"/>
          </a:xfrm>
          <a:prstGeom prst="flowChartAlternateProcess">
            <a:avLst/>
          </a:prstGeom>
          <a:solidFill>
            <a:srgbClr val="FFC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BIVARIADO</a:t>
            </a:r>
          </a:p>
        </p:txBody>
      </p:sp>
      <p:sp>
        <p:nvSpPr>
          <p:cNvPr id="8" name="Proceso alternativo 7"/>
          <p:cNvSpPr/>
          <p:nvPr/>
        </p:nvSpPr>
        <p:spPr>
          <a:xfrm>
            <a:off x="9257230" y="2684245"/>
            <a:ext cx="2056234" cy="1259686"/>
          </a:xfrm>
          <a:prstGeom prst="flowChartAlternateProcess">
            <a:avLst/>
          </a:prstGeom>
          <a:solidFill>
            <a:schemeClr val="accent6">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rgbClr val="000000"/>
                </a:solidFill>
                <a:latin typeface="Arial" panose="020B0604020202020204" pitchFamily="34" charset="0"/>
                <a:ea typeface="Calibri" panose="020F0502020204030204" pitchFamily="34" charset="0"/>
                <a:cs typeface="Times New Roman" panose="02020603050405020304" pitchFamily="18" charset="0"/>
              </a:rPr>
              <a:t>ANÁLISIS COMPARATIVO</a:t>
            </a:r>
          </a:p>
        </p:txBody>
      </p:sp>
      <p:graphicFrame>
        <p:nvGraphicFramePr>
          <p:cNvPr id="10" name="Diagrama 9"/>
          <p:cNvGraphicFramePr/>
          <p:nvPr>
            <p:extLst>
              <p:ext uri="{D42A27DB-BD31-4B8C-83A1-F6EECF244321}">
                <p14:modId xmlns:p14="http://schemas.microsoft.com/office/powerpoint/2010/main" val="1004334447"/>
              </p:ext>
            </p:extLst>
          </p:nvPr>
        </p:nvGraphicFramePr>
        <p:xfrm>
          <a:off x="4228030" y="2914038"/>
          <a:ext cx="3201825" cy="2695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a 11"/>
          <p:cNvGraphicFramePr/>
          <p:nvPr>
            <p:extLst>
              <p:ext uri="{D42A27DB-BD31-4B8C-83A1-F6EECF244321}">
                <p14:modId xmlns:p14="http://schemas.microsoft.com/office/powerpoint/2010/main" val="1833121994"/>
              </p:ext>
            </p:extLst>
          </p:nvPr>
        </p:nvGraphicFramePr>
        <p:xfrm>
          <a:off x="2164408" y="333374"/>
          <a:ext cx="8322617" cy="14610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a 14"/>
          <p:cNvGraphicFramePr/>
          <p:nvPr>
            <p:extLst>
              <p:ext uri="{D42A27DB-BD31-4B8C-83A1-F6EECF244321}">
                <p14:modId xmlns:p14="http://schemas.microsoft.com/office/powerpoint/2010/main" val="3793243761"/>
              </p:ext>
            </p:extLst>
          </p:nvPr>
        </p:nvGraphicFramePr>
        <p:xfrm>
          <a:off x="2852465" y="3073801"/>
          <a:ext cx="2880292" cy="23296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Proceso alternativo 15"/>
          <p:cNvSpPr/>
          <p:nvPr/>
        </p:nvSpPr>
        <p:spPr>
          <a:xfrm>
            <a:off x="4228030" y="2084476"/>
            <a:ext cx="2056234" cy="1259686"/>
          </a:xfrm>
          <a:prstGeom prst="flowChartAlternateProcess">
            <a:avLst/>
          </a:prstGeom>
          <a:scene3d>
            <a:camera prst="orthographicFront"/>
            <a:lightRig rig="threePt" dir="t"/>
          </a:scene3d>
          <a:sp3d>
            <a:bevelT prst="convex"/>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rPr>
              <a:t>SOFTWARE SPSS</a:t>
            </a:r>
            <a:endParaRPr lang="es-ES" dirty="0">
              <a:ln w="0"/>
              <a:solidFill>
                <a:schemeClr val="tx1"/>
              </a:solidFill>
              <a:effectLst>
                <a:outerShdw blurRad="38100" dist="19050" dir="2700000" algn="tl" rotWithShape="0">
                  <a:schemeClr val="dk1">
                    <a:alpha val="40000"/>
                  </a:schemeClr>
                </a:outerShdw>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9" name="Picture 4" descr="http://cinop.com.mx/wp-content/uploads/2013/01/herramientas.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936977" y="4177571"/>
            <a:ext cx="2908234"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0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2"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4" presetClass="entr" presetSubtype="1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1600"/>
                                        <p:tgtEl>
                                          <p:spTgt spid="16"/>
                                        </p:tgtEl>
                                      </p:cBhvr>
                                    </p:animEffect>
                                  </p:childTnLst>
                                </p:cTn>
                              </p:par>
                            </p:childTnLst>
                          </p:cTn>
                        </p:par>
                        <p:par>
                          <p:cTn id="17" fill="hold">
                            <p:stCondLst>
                              <p:cond delay="360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1300"/>
                                        <p:tgtEl>
                                          <p:spTgt spid="10"/>
                                        </p:tgtEl>
                                      </p:cBhvr>
                                    </p:animEffect>
                                  </p:childTnLst>
                                </p:cTn>
                              </p:par>
                            </p:childTnLst>
                          </p:cTn>
                        </p:par>
                        <p:par>
                          <p:cTn id="21" fill="hold">
                            <p:stCondLst>
                              <p:cond delay="4900"/>
                            </p:stCondLst>
                            <p:childTnLst>
                              <p:par>
                                <p:cTn id="22" presetID="14" presetClass="entr" presetSubtype="10" fill="hold" grpId="2"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1400"/>
                                        <p:tgtEl>
                                          <p:spTgt spid="2"/>
                                        </p:tgtEl>
                                      </p:cBhvr>
                                    </p:animEffect>
                                  </p:childTnLst>
                                </p:cTn>
                              </p:par>
                            </p:childTnLst>
                          </p:cTn>
                        </p:par>
                        <p:par>
                          <p:cTn id="25" fill="hold">
                            <p:stCondLst>
                              <p:cond delay="6300"/>
                            </p:stCondLst>
                            <p:childTnLst>
                              <p:par>
                                <p:cTn id="26" presetID="9"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1300"/>
                                        <p:tgtEl>
                                          <p:spTgt spid="15"/>
                                        </p:tgtEl>
                                      </p:cBhvr>
                                    </p:animEffect>
                                  </p:childTnLst>
                                </p:cTn>
                              </p:par>
                            </p:childTnLst>
                          </p:cTn>
                        </p:par>
                        <p:par>
                          <p:cTn id="29" fill="hold">
                            <p:stCondLst>
                              <p:cond delay="7600"/>
                            </p:stCondLst>
                            <p:childTnLst>
                              <p:par>
                                <p:cTn id="30" presetID="14" presetClass="entr" presetSubtype="10" fill="hold" grpId="1"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1600"/>
                                        <p:tgtEl>
                                          <p:spTgt spid="7"/>
                                        </p:tgtEl>
                                      </p:cBhvr>
                                    </p:animEffect>
                                  </p:childTnLst>
                                </p:cTn>
                              </p:par>
                            </p:childTnLst>
                          </p:cTn>
                        </p:par>
                        <p:par>
                          <p:cTn id="33" fill="hold">
                            <p:stCondLst>
                              <p:cond delay="9200"/>
                            </p:stCondLst>
                            <p:childTnLst>
                              <p:par>
                                <p:cTn id="34" presetID="14" presetClass="entr" presetSubtype="10" fill="hold" grpId="2"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randombar(horizontal)">
                                      <p:cBhvr>
                                        <p:cTn id="36" dur="16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P spid="7" grpId="1" animBg="1"/>
      <p:bldP spid="8" grpId="2" animBg="1"/>
      <p:bldGraphic spid="10" grpId="0">
        <p:bldAsOne/>
      </p:bldGraphic>
      <p:bldGraphic spid="12" grpId="0">
        <p:bldAsOne/>
      </p:bldGraphic>
      <p:bldGraphic spid="15" grpId="0">
        <p:bldAsOne/>
      </p:bldGraphic>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066925" y="1500390"/>
            <a:ext cx="8915400" cy="1200329"/>
          </a:xfrm>
          <a:prstGeom prst="rect">
            <a:avLst/>
          </a:prstGeom>
        </p:spPr>
        <p:txBody>
          <a:bodyPr wrap="square">
            <a:spAutoFit/>
          </a:bodyPr>
          <a:lstStyle/>
          <a:p>
            <a:pPr indent="252095" algn="just">
              <a:lnSpc>
                <a:spcPct val="200000"/>
              </a:lnSpc>
              <a:spcAft>
                <a:spcPts val="1000"/>
              </a:spcAft>
            </a:pPr>
            <a:r>
              <a:rPr lang="es-EC" b="1" i="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Se puede recuperar los mercados internacionales para las artesanías con diseños nuevos y productos innovados</a:t>
            </a:r>
            <a:r>
              <a:rPr lang="es-EC" b="1" i="1" dirty="0" smtClean="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a:t>
            </a:r>
            <a:endParaRPr lang="es-ES" b="1" i="1" dirty="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3" name="Diagrama 2"/>
          <p:cNvGraphicFramePr/>
          <p:nvPr>
            <p:extLst>
              <p:ext uri="{D42A27DB-BD31-4B8C-83A1-F6EECF244321}">
                <p14:modId xmlns:p14="http://schemas.microsoft.com/office/powerpoint/2010/main" val="405710946"/>
              </p:ext>
            </p:extLst>
          </p:nvPr>
        </p:nvGraphicFramePr>
        <p:xfrm>
          <a:off x="1964547" y="280154"/>
          <a:ext cx="9026913" cy="11754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92001629"/>
              </p:ext>
            </p:extLst>
          </p:nvPr>
        </p:nvGraphicFramePr>
        <p:xfrm>
          <a:off x="1251745" y="3467480"/>
          <a:ext cx="5813264" cy="2600326"/>
        </p:xfrm>
        <a:graphic>
          <a:graphicData uri="http://schemas.openxmlformats.org/drawingml/2006/table">
            <a:tbl>
              <a:tblPr firstRow="1" firstCol="1" bandRow="1">
                <a:tableStyleId>{5C22544A-7EE6-4342-B048-85BDC9FD1C3A}</a:tableStyleId>
              </a:tblPr>
              <a:tblGrid>
                <a:gridCol w="1154953"/>
                <a:gridCol w="1154953"/>
                <a:gridCol w="1154953"/>
                <a:gridCol w="1154953"/>
                <a:gridCol w="1193452"/>
              </a:tblGrid>
              <a:tr h="1010317">
                <a:tc>
                  <a:txBody>
                    <a:bodyPr/>
                    <a:lstStyle/>
                    <a:p>
                      <a:pPr indent="252095" algn="just">
                        <a:lnSpc>
                          <a:spcPct val="100000"/>
                        </a:lnSpc>
                        <a:spcAft>
                          <a:spcPts val="0"/>
                        </a:spcAft>
                      </a:pPr>
                      <a:r>
                        <a:rPr lang="es-ES" sz="2000" dirty="0">
                          <a:effectLst/>
                        </a:rPr>
                        <a:t> </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00000"/>
                        </a:lnSpc>
                        <a:spcAft>
                          <a:spcPts val="0"/>
                        </a:spcAft>
                      </a:pPr>
                      <a:r>
                        <a:rPr lang="es-EC" sz="1600" dirty="0">
                          <a:effectLst/>
                        </a:rPr>
                        <a:t>Frecuencia</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just">
                        <a:lnSpc>
                          <a:spcPct val="100000"/>
                        </a:lnSpc>
                        <a:spcAft>
                          <a:spcPts val="0"/>
                        </a:spcAft>
                      </a:pPr>
                      <a:r>
                        <a:rPr lang="es-EC" sz="1600" dirty="0">
                          <a:effectLst/>
                        </a:rPr>
                        <a:t>Porcentaje</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0000"/>
                        </a:lnSpc>
                        <a:spcAft>
                          <a:spcPts val="0"/>
                        </a:spcAft>
                      </a:pPr>
                      <a:r>
                        <a:rPr lang="es-EC" sz="1600" b="1" kern="1200" dirty="0">
                          <a:solidFill>
                            <a:schemeClr val="lt1"/>
                          </a:solidFill>
                          <a:effectLst/>
                          <a:latin typeface="+mn-lt"/>
                          <a:ea typeface="+mn-ea"/>
                          <a:cs typeface="+mn-cs"/>
                        </a:rPr>
                        <a:t>Porcentaje válido</a:t>
                      </a:r>
                      <a:endParaRPr lang="es-ES" sz="1600" b="1" kern="1200" dirty="0">
                        <a:solidFill>
                          <a:schemeClr val="lt1"/>
                        </a:solidFill>
                        <a:effectLst/>
                        <a:latin typeface="+mn-lt"/>
                        <a:ea typeface="+mn-ea"/>
                        <a:cs typeface="+mn-cs"/>
                      </a:endParaRPr>
                    </a:p>
                  </a:txBody>
                  <a:tcPr marL="68580" marR="68580" marT="0" marB="0"/>
                </a:tc>
                <a:tc>
                  <a:txBody>
                    <a:bodyPr/>
                    <a:lstStyle/>
                    <a:p>
                      <a:pPr marL="0" indent="0" algn="ctr">
                        <a:lnSpc>
                          <a:spcPct val="100000"/>
                        </a:lnSpc>
                        <a:spcAft>
                          <a:spcPts val="0"/>
                        </a:spcAft>
                      </a:pPr>
                      <a:r>
                        <a:rPr lang="es-EC" sz="1600" dirty="0">
                          <a:effectLst/>
                        </a:rPr>
                        <a:t>Porcentaje acumulado</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0003">
                <a:tc>
                  <a:txBody>
                    <a:bodyPr/>
                    <a:lstStyle/>
                    <a:p>
                      <a:pPr indent="252095" algn="just">
                        <a:lnSpc>
                          <a:spcPct val="100000"/>
                        </a:lnSpc>
                        <a:spcAft>
                          <a:spcPts val="0"/>
                        </a:spcAft>
                      </a:pPr>
                      <a:r>
                        <a:rPr lang="es-EC" sz="2000">
                          <a:effectLst/>
                        </a:rPr>
                        <a:t>Si</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164</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90,1</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90,1</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90,1</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0003">
                <a:tc>
                  <a:txBody>
                    <a:bodyPr/>
                    <a:lstStyle/>
                    <a:p>
                      <a:pPr indent="252095" algn="just">
                        <a:lnSpc>
                          <a:spcPct val="100000"/>
                        </a:lnSpc>
                        <a:spcAft>
                          <a:spcPts val="0"/>
                        </a:spcAft>
                      </a:pPr>
                      <a:r>
                        <a:rPr lang="es-EC" sz="2000">
                          <a:effectLst/>
                        </a:rPr>
                        <a:t>No</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18</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9,9</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9,9</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100</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530003">
                <a:tc>
                  <a:txBody>
                    <a:bodyPr/>
                    <a:lstStyle/>
                    <a:p>
                      <a:pPr indent="252095" algn="just">
                        <a:lnSpc>
                          <a:spcPct val="100000"/>
                        </a:lnSpc>
                        <a:spcAft>
                          <a:spcPts val="0"/>
                        </a:spcAft>
                      </a:pPr>
                      <a:r>
                        <a:rPr lang="es-EC" sz="2000">
                          <a:effectLst/>
                        </a:rPr>
                        <a:t>Total</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182</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100</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a:effectLst/>
                        </a:rPr>
                        <a:t>100</a:t>
                      </a:r>
                      <a:endParaRPr lang="es-E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just">
                        <a:lnSpc>
                          <a:spcPct val="100000"/>
                        </a:lnSpc>
                        <a:spcAft>
                          <a:spcPts val="0"/>
                        </a:spcAft>
                      </a:pPr>
                      <a:r>
                        <a:rPr lang="es-EC" sz="2000" dirty="0">
                          <a:effectLst/>
                        </a:rPr>
                        <a:t> </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10" name="Imagen 9"/>
          <p:cNvPicPr/>
          <p:nvPr/>
        </p:nvPicPr>
        <p:blipFill>
          <a:blip r:embed="rId7"/>
          <a:stretch>
            <a:fillRect/>
          </a:stretch>
        </p:blipFill>
        <p:spPr>
          <a:xfrm>
            <a:off x="7277100" y="2743581"/>
            <a:ext cx="4914900" cy="4048125"/>
          </a:xfrm>
          <a:prstGeom prst="rect">
            <a:avLst/>
          </a:prstGeom>
          <a:ln>
            <a:noFill/>
          </a:ln>
          <a:effectLst>
            <a:softEdge rad="112500"/>
          </a:effectLst>
        </p:spPr>
      </p:pic>
    </p:spTree>
    <p:extLst>
      <p:ext uri="{BB962C8B-B14F-4D97-AF65-F5344CB8AC3E}">
        <p14:creationId xmlns:p14="http://schemas.microsoft.com/office/powerpoint/2010/main" val="321512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21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21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3100"/>
                            </p:stCondLst>
                            <p:childTnLst>
                              <p:par>
                                <p:cTn id="16" presetID="6"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par>
                          <p:cTn id="19" fill="hold">
                            <p:stCondLst>
                              <p:cond delay="5100"/>
                            </p:stCondLst>
                            <p:childTnLst>
                              <p:par>
                                <p:cTn id="20" presetID="42"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19675" y="1861313"/>
            <a:ext cx="2238113" cy="461665"/>
          </a:xfrm>
          <a:prstGeom prst="rect">
            <a:avLst/>
          </a:prstGeom>
        </p:spPr>
        <p:txBody>
          <a:bodyPr wrap="none">
            <a:spAutoFit/>
          </a:bodyPr>
          <a:lstStyle/>
          <a:p>
            <a:r>
              <a:rPr lang="es-EC" sz="2400" b="1" i="1" dirty="0" smtClean="0">
                <a:solidFill>
                  <a:schemeClr val="accent5">
                    <a:lumMod val="75000"/>
                  </a:schemeClr>
                </a:solidFill>
                <a:effectLst/>
                <a:latin typeface="Arial" panose="020B0604020202020204" pitchFamily="34" charset="0"/>
                <a:ea typeface="Calibri" panose="020F0502020204030204" pitchFamily="34" charset="0"/>
              </a:rPr>
              <a:t>Correlaciones</a:t>
            </a:r>
            <a:endParaRPr lang="es-ES" i="1" dirty="0">
              <a:solidFill>
                <a:schemeClr val="accent5">
                  <a:lumMod val="75000"/>
                </a:schemeClr>
              </a:solidFill>
            </a:endParaRPr>
          </a:p>
        </p:txBody>
      </p:sp>
      <p:graphicFrame>
        <p:nvGraphicFramePr>
          <p:cNvPr id="5" name="Tabla 4"/>
          <p:cNvGraphicFramePr>
            <a:graphicFrameLocks noGrp="1"/>
          </p:cNvGraphicFramePr>
          <p:nvPr>
            <p:extLst>
              <p:ext uri="{D42A27DB-BD31-4B8C-83A1-F6EECF244321}">
                <p14:modId xmlns:p14="http://schemas.microsoft.com/office/powerpoint/2010/main" val="100589874"/>
              </p:ext>
            </p:extLst>
          </p:nvPr>
        </p:nvGraphicFramePr>
        <p:xfrm>
          <a:off x="1570036" y="2584549"/>
          <a:ext cx="10477744" cy="3522345"/>
        </p:xfrm>
        <a:graphic>
          <a:graphicData uri="http://schemas.openxmlformats.org/drawingml/2006/table">
            <a:tbl>
              <a:tblPr firstRow="1" firstCol="1" bandRow="1">
                <a:tableStyleId>{125E5076-3810-47DD-B79F-674D7AD40C01}</a:tableStyleId>
              </a:tblPr>
              <a:tblGrid>
                <a:gridCol w="3518426"/>
                <a:gridCol w="2160063"/>
                <a:gridCol w="1971675"/>
                <a:gridCol w="2827580"/>
              </a:tblGrid>
              <a:tr h="985520">
                <a:tc>
                  <a:txBody>
                    <a:bodyPr/>
                    <a:lstStyle/>
                    <a:p>
                      <a:pPr indent="252095" algn="ctr">
                        <a:lnSpc>
                          <a:spcPct val="100000"/>
                        </a:lnSpc>
                        <a:spcAft>
                          <a:spcPts val="0"/>
                        </a:spcAft>
                      </a:pPr>
                      <a:r>
                        <a:rPr lang="es-EC" sz="1600" dirty="0">
                          <a:effectLst/>
                        </a:rPr>
                        <a:t> </a:t>
                      </a:r>
                      <a:endParaRPr lang="es-ES" sz="1600" dirty="0">
                        <a:effectLst/>
                      </a:endParaRPr>
                    </a:p>
                    <a:p>
                      <a:pPr indent="252095" algn="just">
                        <a:lnSpc>
                          <a:spcPct val="100000"/>
                        </a:lnSpc>
                        <a:spcAft>
                          <a:spcPts val="0"/>
                        </a:spcAft>
                      </a:pPr>
                      <a:r>
                        <a:rPr lang="es-ES" sz="1600" dirty="0">
                          <a:effectLst/>
                        </a:rPr>
                        <a:t> </a:t>
                      </a:r>
                    </a:p>
                    <a:p>
                      <a:pPr indent="252095" algn="just">
                        <a:lnSpc>
                          <a:spcPct val="100000"/>
                        </a:lnSpc>
                        <a:spcAft>
                          <a:spcPts val="0"/>
                        </a:spcAft>
                      </a:pPr>
                      <a:r>
                        <a:rPr lang="es-ES" sz="1600" dirty="0">
                          <a:effectLst/>
                        </a:rPr>
                        <a:t> </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S" sz="1600" dirty="0">
                          <a:effectLst/>
                        </a:rPr>
                        <a:t> </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indent="0" algn="ctr">
                        <a:lnSpc>
                          <a:spcPct val="100000"/>
                        </a:lnSpc>
                        <a:spcAft>
                          <a:spcPts val="0"/>
                        </a:spcAft>
                      </a:pPr>
                      <a:r>
                        <a:rPr lang="es-EC" sz="1600" dirty="0">
                          <a:effectLst/>
                        </a:rPr>
                        <a:t>Se ha perdido fuentes de empleo por esta crisis</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00000"/>
                        </a:lnSpc>
                        <a:spcAft>
                          <a:spcPts val="0"/>
                        </a:spcAft>
                      </a:pPr>
                      <a:r>
                        <a:rPr lang="es-EC" sz="1600" dirty="0">
                          <a:effectLst/>
                        </a:rPr>
                        <a:t>Se puede recuperar los mercados internacionales para las artesanías con diseños nuevos y productos innovados</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496570">
                <a:tc rowSpan="3">
                  <a:txBody>
                    <a:bodyPr/>
                    <a:lstStyle/>
                    <a:p>
                      <a:pPr indent="252095" algn="ctr">
                        <a:lnSpc>
                          <a:spcPct val="100000"/>
                        </a:lnSpc>
                        <a:spcAft>
                          <a:spcPts val="0"/>
                        </a:spcAft>
                      </a:pPr>
                      <a:r>
                        <a:rPr lang="es-EC" sz="2000" dirty="0">
                          <a:effectLst/>
                        </a:rPr>
                        <a:t>Se ha perdido fuentes de empleo por esta crisis</a:t>
                      </a:r>
                      <a:endParaRPr lang="es-ES" sz="2000" dirty="0">
                        <a:effectLst/>
                      </a:endParaRPr>
                    </a:p>
                    <a:p>
                      <a:pPr indent="252095" algn="ctr">
                        <a:lnSpc>
                          <a:spcPct val="100000"/>
                        </a:lnSpc>
                        <a:spcAft>
                          <a:spcPts val="0"/>
                        </a:spcAft>
                      </a:pPr>
                      <a:r>
                        <a:rPr lang="es-ES" sz="1600" dirty="0">
                          <a:effectLst/>
                        </a:rPr>
                        <a:t> </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dirty="0">
                          <a:effectLst/>
                        </a:rPr>
                        <a:t>Correlación de Pearson</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dirty="0">
                          <a:effectLst/>
                        </a:rPr>
                        <a:t>1</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a:effectLst/>
                        </a:rPr>
                        <a:t>,802</a:t>
                      </a:r>
                      <a:r>
                        <a:rPr lang="es-EC" sz="1600" baseline="30000">
                          <a:effectLst/>
                        </a:rPr>
                        <a:t>**</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33375">
                <a:tc vMerge="1">
                  <a:txBody>
                    <a:bodyPr/>
                    <a:lstStyle/>
                    <a:p>
                      <a:endParaRPr lang="es-ES"/>
                    </a:p>
                  </a:txBody>
                  <a:tcPr/>
                </a:tc>
                <a:tc>
                  <a:txBody>
                    <a:bodyPr/>
                    <a:lstStyle/>
                    <a:p>
                      <a:pPr indent="252095" algn="ctr">
                        <a:lnSpc>
                          <a:spcPct val="100000"/>
                        </a:lnSpc>
                        <a:spcAft>
                          <a:spcPts val="0"/>
                        </a:spcAft>
                      </a:pPr>
                      <a:r>
                        <a:rPr lang="es-EC" sz="1600">
                          <a:effectLst/>
                        </a:rPr>
                        <a:t>Sig. (bilateral)</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dirty="0">
                          <a:effectLst/>
                        </a:rPr>
                        <a:t> </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dirty="0">
                          <a:effectLst/>
                        </a:rPr>
                        <a:t>0</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70180">
                <a:tc vMerge="1">
                  <a:txBody>
                    <a:bodyPr/>
                    <a:lstStyle/>
                    <a:p>
                      <a:endParaRPr lang="es-ES"/>
                    </a:p>
                  </a:txBody>
                  <a:tcPr/>
                </a:tc>
                <a:tc>
                  <a:txBody>
                    <a:bodyPr/>
                    <a:lstStyle/>
                    <a:p>
                      <a:pPr indent="252095" algn="ctr">
                        <a:lnSpc>
                          <a:spcPct val="100000"/>
                        </a:lnSpc>
                        <a:spcAft>
                          <a:spcPts val="0"/>
                        </a:spcAft>
                      </a:pPr>
                      <a:r>
                        <a:rPr lang="es-EC" sz="1600">
                          <a:effectLst/>
                        </a:rPr>
                        <a:t>N</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a:effectLst/>
                        </a:rPr>
                        <a:t>182</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dirty="0">
                          <a:effectLst/>
                        </a:rPr>
                        <a:t>182</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37820">
                <a:tc rowSpan="3">
                  <a:txBody>
                    <a:bodyPr/>
                    <a:lstStyle/>
                    <a:p>
                      <a:pPr indent="252095" algn="ctr">
                        <a:lnSpc>
                          <a:spcPct val="100000"/>
                        </a:lnSpc>
                        <a:spcAft>
                          <a:spcPts val="0"/>
                        </a:spcAft>
                      </a:pPr>
                      <a:r>
                        <a:rPr lang="es-EC" sz="2000" dirty="0">
                          <a:effectLst/>
                        </a:rPr>
                        <a:t>Se puede recuperar los mercados internacionales para las artesanías con diseños nuevos y productos innovados</a:t>
                      </a:r>
                      <a:endParaRPr lang="es-ES" sz="2000" dirty="0">
                        <a:effectLst/>
                      </a:endParaRPr>
                    </a:p>
                    <a:p>
                      <a:pPr indent="252095" algn="ctr">
                        <a:lnSpc>
                          <a:spcPct val="100000"/>
                        </a:lnSpc>
                        <a:spcAft>
                          <a:spcPts val="0"/>
                        </a:spcAft>
                      </a:pPr>
                      <a:r>
                        <a:rPr lang="es-ES" sz="1600" dirty="0">
                          <a:effectLst/>
                        </a:rPr>
                        <a:t> </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a:effectLst/>
                        </a:rPr>
                        <a:t>Correlación de Pearson</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a:effectLst/>
                        </a:rPr>
                        <a:t>,802</a:t>
                      </a:r>
                      <a:r>
                        <a:rPr lang="es-EC" sz="1600" baseline="30000">
                          <a:effectLst/>
                        </a:rPr>
                        <a:t>**</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dirty="0">
                          <a:effectLst/>
                        </a:rPr>
                        <a:t>1</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333375">
                <a:tc vMerge="1">
                  <a:txBody>
                    <a:bodyPr/>
                    <a:lstStyle/>
                    <a:p>
                      <a:endParaRPr lang="es-ES"/>
                    </a:p>
                  </a:txBody>
                  <a:tcPr/>
                </a:tc>
                <a:tc>
                  <a:txBody>
                    <a:bodyPr/>
                    <a:lstStyle/>
                    <a:p>
                      <a:pPr indent="252095" algn="ctr">
                        <a:lnSpc>
                          <a:spcPct val="100000"/>
                        </a:lnSpc>
                        <a:spcAft>
                          <a:spcPts val="0"/>
                        </a:spcAft>
                      </a:pPr>
                      <a:r>
                        <a:rPr lang="es-EC" sz="1600">
                          <a:effectLst/>
                        </a:rPr>
                        <a:t>Sig. (bilateral)</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a:effectLst/>
                        </a:rPr>
                        <a:t>0</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dirty="0">
                          <a:effectLst/>
                        </a:rPr>
                        <a:t> </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r h="171450">
                <a:tc vMerge="1">
                  <a:txBody>
                    <a:bodyPr/>
                    <a:lstStyle/>
                    <a:p>
                      <a:endParaRPr lang="es-ES"/>
                    </a:p>
                  </a:txBody>
                  <a:tcPr/>
                </a:tc>
                <a:tc>
                  <a:txBody>
                    <a:bodyPr/>
                    <a:lstStyle/>
                    <a:p>
                      <a:pPr indent="252095" algn="ctr">
                        <a:lnSpc>
                          <a:spcPct val="100000"/>
                        </a:lnSpc>
                        <a:spcAft>
                          <a:spcPts val="0"/>
                        </a:spcAft>
                      </a:pPr>
                      <a:r>
                        <a:rPr lang="es-EC" sz="1600">
                          <a:effectLst/>
                        </a:rPr>
                        <a:t>N</a:t>
                      </a:r>
                      <a:endParaRPr lang="es-ES"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252095" algn="ctr">
                        <a:lnSpc>
                          <a:spcPct val="100000"/>
                        </a:lnSpc>
                        <a:spcAft>
                          <a:spcPts val="0"/>
                        </a:spcAft>
                      </a:pPr>
                      <a:r>
                        <a:rPr lang="es-EC" sz="1600" dirty="0">
                          <a:effectLst/>
                        </a:rPr>
                        <a:t>182</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indent="252095" algn="ctr">
                        <a:lnSpc>
                          <a:spcPct val="100000"/>
                        </a:lnSpc>
                        <a:spcAft>
                          <a:spcPts val="0"/>
                        </a:spcAft>
                      </a:pPr>
                      <a:r>
                        <a:rPr lang="es-EC" sz="1600" dirty="0">
                          <a:effectLst/>
                        </a:rPr>
                        <a:t>182</a:t>
                      </a:r>
                      <a:endParaRPr lang="es-ES"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ángulo 5"/>
          <p:cNvSpPr/>
          <p:nvPr/>
        </p:nvSpPr>
        <p:spPr>
          <a:xfrm>
            <a:off x="2451544" y="6211669"/>
            <a:ext cx="6145913" cy="646331"/>
          </a:xfrm>
          <a:prstGeom prst="rect">
            <a:avLst/>
          </a:prstGeom>
        </p:spPr>
        <p:txBody>
          <a:bodyPr wrap="none">
            <a:spAutoFit/>
          </a:bodyPr>
          <a:lstStyle/>
          <a:p>
            <a:pPr indent="252095" algn="just">
              <a:lnSpc>
                <a:spcPct val="200000"/>
              </a:lnSpc>
              <a:spcAft>
                <a:spcPts val="1000"/>
              </a:spcAft>
            </a:pPr>
            <a:r>
              <a:rPr lang="es-EC"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La correlación es significativa al nivel 0,01 (bilateral).</a:t>
            </a:r>
            <a:endParaRPr lang="es-ES" sz="2800" dirty="0">
              <a:effectLst/>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744073227"/>
              </p:ext>
            </p:extLst>
          </p:nvPr>
        </p:nvGraphicFramePr>
        <p:xfrm>
          <a:off x="2240772" y="283363"/>
          <a:ext cx="9026913" cy="1223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029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100"/>
                                        <p:tgtEl>
                                          <p:spTgt spid="7"/>
                                        </p:tgtEl>
                                      </p:cBhvr>
                                    </p:animEffect>
                                  </p:childTnLst>
                                </p:cTn>
                              </p:par>
                            </p:childTnLst>
                          </p:cTn>
                        </p:par>
                        <p:par>
                          <p:cTn id="8" fill="hold">
                            <p:stCondLst>
                              <p:cond delay="11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900" fill="hold"/>
                                        <p:tgtEl>
                                          <p:spTgt spid="4"/>
                                        </p:tgtEl>
                                        <p:attrNameLst>
                                          <p:attrName>ppt_x</p:attrName>
                                        </p:attrNameLst>
                                      </p:cBhvr>
                                      <p:tavLst>
                                        <p:tav tm="0">
                                          <p:val>
                                            <p:strVal val="0-#ppt_w/2"/>
                                          </p:val>
                                        </p:tav>
                                        <p:tav tm="100000">
                                          <p:val>
                                            <p:strVal val="#ppt_x"/>
                                          </p:val>
                                        </p:tav>
                                      </p:tavLst>
                                    </p:anim>
                                    <p:anim calcmode="lin" valueType="num">
                                      <p:cBhvr additive="base">
                                        <p:cTn id="12" dur="9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3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700" fill="hold"/>
                                        <p:tgtEl>
                                          <p:spTgt spid="5"/>
                                        </p:tgtEl>
                                        <p:attrNameLst>
                                          <p:attrName>ppt_w</p:attrName>
                                        </p:attrNameLst>
                                      </p:cBhvr>
                                      <p:tavLst>
                                        <p:tav tm="0">
                                          <p:val>
                                            <p:fltVal val="0"/>
                                          </p:val>
                                        </p:tav>
                                        <p:tav tm="100000">
                                          <p:val>
                                            <p:strVal val="#ppt_w"/>
                                          </p:val>
                                        </p:tav>
                                      </p:tavLst>
                                    </p:anim>
                                    <p:anim calcmode="lin" valueType="num">
                                      <p:cBhvr>
                                        <p:cTn id="17" dur="1700" fill="hold"/>
                                        <p:tgtEl>
                                          <p:spTgt spid="5"/>
                                        </p:tgtEl>
                                        <p:attrNameLst>
                                          <p:attrName>ppt_h</p:attrName>
                                        </p:attrNameLst>
                                      </p:cBhvr>
                                      <p:tavLst>
                                        <p:tav tm="0">
                                          <p:val>
                                            <p:fltVal val="0"/>
                                          </p:val>
                                        </p:tav>
                                        <p:tav tm="100000">
                                          <p:val>
                                            <p:strVal val="#ppt_h"/>
                                          </p:val>
                                        </p:tav>
                                      </p:tavLst>
                                    </p:anim>
                                    <p:anim calcmode="lin" valueType="num">
                                      <p:cBhvr>
                                        <p:cTn id="18" dur="1700" fill="hold"/>
                                        <p:tgtEl>
                                          <p:spTgt spid="5"/>
                                        </p:tgtEl>
                                        <p:attrNameLst>
                                          <p:attrName>style.rotation</p:attrName>
                                        </p:attrNameLst>
                                      </p:cBhvr>
                                      <p:tavLst>
                                        <p:tav tm="0">
                                          <p:val>
                                            <p:fltVal val="90"/>
                                          </p:val>
                                        </p:tav>
                                        <p:tav tm="100000">
                                          <p:val>
                                            <p:fltVal val="0"/>
                                          </p:val>
                                        </p:tav>
                                      </p:tavLst>
                                    </p:anim>
                                    <p:animEffect transition="in" filter="fade">
                                      <p:cBhvr>
                                        <p:cTn id="19" dur="1700"/>
                                        <p:tgtEl>
                                          <p:spTgt spid="5"/>
                                        </p:tgtEl>
                                      </p:cBhvr>
                                    </p:animEffect>
                                  </p:childTnLst>
                                </p:cTn>
                              </p:par>
                            </p:childTnLst>
                          </p:cTn>
                        </p:par>
                        <p:par>
                          <p:cTn id="20" fill="hold">
                            <p:stCondLst>
                              <p:cond delay="37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1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5776" y="685799"/>
            <a:ext cx="4676774" cy="2847975"/>
          </a:xfrm>
        </p:spPr>
        <p:style>
          <a:lnRef idx="2">
            <a:schemeClr val="accent6"/>
          </a:lnRef>
          <a:fillRef idx="1">
            <a:schemeClr val="lt1"/>
          </a:fillRef>
          <a:effectRef idx="0">
            <a:schemeClr val="accent6"/>
          </a:effectRef>
          <a:fontRef idx="minor">
            <a:schemeClr val="dk1"/>
          </a:fontRef>
        </p:style>
        <p:txBody>
          <a:bodyPr>
            <a:normAutofit/>
          </a:bodyPr>
          <a:lstStyle/>
          <a:p>
            <a:pPr algn="ctr"/>
            <a:r>
              <a:rPr lang="es-EC"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FACTORES PARA </a:t>
            </a:r>
            <a:r>
              <a:rPr lang="es-EC"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MEJORAR EL SECTOR ARTESANAL</a:t>
            </a:r>
            <a:endParaRPr lang="es-ES"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ángulo 2"/>
          <p:cNvSpPr/>
          <p:nvPr/>
        </p:nvSpPr>
        <p:spPr>
          <a:xfrm>
            <a:off x="9525205" y="10891544"/>
            <a:ext cx="1072421" cy="923330"/>
          </a:xfrm>
          <a:prstGeom prst="rect">
            <a:avLst/>
          </a:prstGeom>
        </p:spPr>
        <p:txBody>
          <a:bodyPr wrap="square">
            <a:spAutoFit/>
          </a:bodyPr>
          <a:lstStyle/>
          <a:p>
            <a:r>
              <a:rPr lang="es-ES" dirty="0">
                <a:latin typeface="Arial" panose="020B0604020202020204" pitchFamily="34" charset="0"/>
                <a:ea typeface="Calibri" panose="020F0502020204030204" pitchFamily="34" charset="0"/>
              </a:rPr>
              <a:t>Identidad Cultural</a:t>
            </a:r>
            <a:endParaRPr lang="es-ES" dirty="0"/>
          </a:p>
        </p:txBody>
      </p:sp>
      <p:graphicFrame>
        <p:nvGraphicFramePr>
          <p:cNvPr id="9" name="Diagrama 8"/>
          <p:cNvGraphicFramePr/>
          <p:nvPr>
            <p:extLst>
              <p:ext uri="{D42A27DB-BD31-4B8C-83A1-F6EECF244321}">
                <p14:modId xmlns:p14="http://schemas.microsoft.com/office/powerpoint/2010/main" val="846433760"/>
              </p:ext>
            </p:extLst>
          </p:nvPr>
        </p:nvGraphicFramePr>
        <p:xfrm>
          <a:off x="1463944" y="1362075"/>
          <a:ext cx="2612756" cy="2473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a 6"/>
          <p:cNvGraphicFramePr/>
          <p:nvPr>
            <p:extLst>
              <p:ext uri="{D42A27DB-BD31-4B8C-83A1-F6EECF244321}">
                <p14:modId xmlns:p14="http://schemas.microsoft.com/office/powerpoint/2010/main" val="2955496758"/>
              </p:ext>
            </p:extLst>
          </p:nvPr>
        </p:nvGraphicFramePr>
        <p:xfrm>
          <a:off x="6677026" y="4210050"/>
          <a:ext cx="2876550" cy="24231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a 7"/>
          <p:cNvGraphicFramePr/>
          <p:nvPr>
            <p:extLst>
              <p:ext uri="{D42A27DB-BD31-4B8C-83A1-F6EECF244321}">
                <p14:modId xmlns:p14="http://schemas.microsoft.com/office/powerpoint/2010/main" val="2179029356"/>
              </p:ext>
            </p:extLst>
          </p:nvPr>
        </p:nvGraphicFramePr>
        <p:xfrm>
          <a:off x="9306448" y="3824617"/>
          <a:ext cx="2885552" cy="230471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5" name="Diagrama 4"/>
          <p:cNvGraphicFramePr/>
          <p:nvPr>
            <p:extLst>
              <p:ext uri="{D42A27DB-BD31-4B8C-83A1-F6EECF244321}">
                <p14:modId xmlns:p14="http://schemas.microsoft.com/office/powerpoint/2010/main" val="2404306817"/>
              </p:ext>
            </p:extLst>
          </p:nvPr>
        </p:nvGraphicFramePr>
        <p:xfrm>
          <a:off x="3429001" y="4171950"/>
          <a:ext cx="3009900" cy="24574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6" name="Diagrama 5"/>
          <p:cNvGraphicFramePr/>
          <p:nvPr>
            <p:extLst>
              <p:ext uri="{D42A27DB-BD31-4B8C-83A1-F6EECF244321}">
                <p14:modId xmlns:p14="http://schemas.microsoft.com/office/powerpoint/2010/main" val="2573563489"/>
              </p:ext>
            </p:extLst>
          </p:nvPr>
        </p:nvGraphicFramePr>
        <p:xfrm>
          <a:off x="8942103" y="247650"/>
          <a:ext cx="3249897" cy="266238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372787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900" fill="hold"/>
                                        <p:tgtEl>
                                          <p:spTgt spid="2"/>
                                        </p:tgtEl>
                                        <p:attrNameLst>
                                          <p:attrName>ppt_w</p:attrName>
                                        </p:attrNameLst>
                                      </p:cBhvr>
                                      <p:tavLst>
                                        <p:tav tm="0">
                                          <p:val>
                                            <p:fltVal val="0"/>
                                          </p:val>
                                        </p:tav>
                                        <p:tav tm="100000">
                                          <p:val>
                                            <p:strVal val="#ppt_w"/>
                                          </p:val>
                                        </p:tav>
                                      </p:tavLst>
                                    </p:anim>
                                    <p:anim calcmode="lin" valueType="num">
                                      <p:cBhvr>
                                        <p:cTn id="8" dur="900" fill="hold"/>
                                        <p:tgtEl>
                                          <p:spTgt spid="2"/>
                                        </p:tgtEl>
                                        <p:attrNameLst>
                                          <p:attrName>ppt_h</p:attrName>
                                        </p:attrNameLst>
                                      </p:cBhvr>
                                      <p:tavLst>
                                        <p:tav tm="0">
                                          <p:val>
                                            <p:fltVal val="0"/>
                                          </p:val>
                                        </p:tav>
                                        <p:tav tm="100000">
                                          <p:val>
                                            <p:strVal val="#ppt_h"/>
                                          </p:val>
                                        </p:tav>
                                      </p:tavLst>
                                    </p:anim>
                                    <p:animEffect transition="in" filter="fade">
                                      <p:cBhvr>
                                        <p:cTn id="9" dur="900"/>
                                        <p:tgtEl>
                                          <p:spTgt spid="2"/>
                                        </p:tgtEl>
                                      </p:cBhvr>
                                    </p:animEffect>
                                  </p:childTnLst>
                                </p:cTn>
                              </p:par>
                            </p:childTnLst>
                          </p:cTn>
                        </p:par>
                        <p:par>
                          <p:cTn id="10" fill="hold">
                            <p:stCondLst>
                              <p:cond delay="900"/>
                            </p:stCondLst>
                            <p:childTnLst>
                              <p:par>
                                <p:cTn id="11" presetID="31"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000" fill="hold"/>
                                        <p:tgtEl>
                                          <p:spTgt spid="9"/>
                                        </p:tgtEl>
                                        <p:attrNameLst>
                                          <p:attrName>ppt_w</p:attrName>
                                        </p:attrNameLst>
                                      </p:cBhvr>
                                      <p:tavLst>
                                        <p:tav tm="0">
                                          <p:val>
                                            <p:fltVal val="0"/>
                                          </p:val>
                                        </p:tav>
                                        <p:tav tm="100000">
                                          <p:val>
                                            <p:strVal val="#ppt_w"/>
                                          </p:val>
                                        </p:tav>
                                      </p:tavLst>
                                    </p:anim>
                                    <p:anim calcmode="lin" valueType="num">
                                      <p:cBhvr>
                                        <p:cTn id="14" dur="2000" fill="hold"/>
                                        <p:tgtEl>
                                          <p:spTgt spid="9"/>
                                        </p:tgtEl>
                                        <p:attrNameLst>
                                          <p:attrName>ppt_h</p:attrName>
                                        </p:attrNameLst>
                                      </p:cBhvr>
                                      <p:tavLst>
                                        <p:tav tm="0">
                                          <p:val>
                                            <p:fltVal val="0"/>
                                          </p:val>
                                        </p:tav>
                                        <p:tav tm="100000">
                                          <p:val>
                                            <p:strVal val="#ppt_h"/>
                                          </p:val>
                                        </p:tav>
                                      </p:tavLst>
                                    </p:anim>
                                    <p:anim calcmode="lin" valueType="num">
                                      <p:cBhvr>
                                        <p:cTn id="15" dur="2000" fill="hold"/>
                                        <p:tgtEl>
                                          <p:spTgt spid="9"/>
                                        </p:tgtEl>
                                        <p:attrNameLst>
                                          <p:attrName>style.rotation</p:attrName>
                                        </p:attrNameLst>
                                      </p:cBhvr>
                                      <p:tavLst>
                                        <p:tav tm="0">
                                          <p:val>
                                            <p:fltVal val="90"/>
                                          </p:val>
                                        </p:tav>
                                        <p:tav tm="100000">
                                          <p:val>
                                            <p:fltVal val="0"/>
                                          </p:val>
                                        </p:tav>
                                      </p:tavLst>
                                    </p:anim>
                                    <p:animEffect transition="in" filter="fade">
                                      <p:cBhvr>
                                        <p:cTn id="16" dur="2000"/>
                                        <p:tgtEl>
                                          <p:spTgt spid="9"/>
                                        </p:tgtEl>
                                      </p:cBhvr>
                                    </p:animEffect>
                                  </p:childTnLst>
                                </p:cTn>
                              </p:par>
                            </p:childTnLst>
                          </p:cTn>
                        </p:par>
                        <p:par>
                          <p:cTn id="17" fill="hold">
                            <p:stCondLst>
                              <p:cond delay="29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style.rotation</p:attrName>
                                        </p:attrNameLst>
                                      </p:cBhvr>
                                      <p:tavLst>
                                        <p:tav tm="0">
                                          <p:val>
                                            <p:fltVal val="90"/>
                                          </p:val>
                                        </p:tav>
                                        <p:tav tm="100000">
                                          <p:val>
                                            <p:fltVal val="0"/>
                                          </p:val>
                                        </p:tav>
                                      </p:tavLst>
                                    </p:anim>
                                    <p:animEffect transition="in" filter="fade">
                                      <p:cBhvr>
                                        <p:cTn id="23" dur="2000"/>
                                        <p:tgtEl>
                                          <p:spTgt spid="5"/>
                                        </p:tgtEl>
                                      </p:cBhvr>
                                    </p:animEffect>
                                  </p:childTnLst>
                                </p:cTn>
                              </p:par>
                            </p:childTnLst>
                          </p:cTn>
                        </p:par>
                        <p:par>
                          <p:cTn id="24" fill="hold">
                            <p:stCondLst>
                              <p:cond delay="4900"/>
                            </p:stCondLst>
                            <p:childTnLst>
                              <p:par>
                                <p:cTn id="25" presetID="3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style.rotation</p:attrName>
                                        </p:attrNameLst>
                                      </p:cBhvr>
                                      <p:tavLst>
                                        <p:tav tm="0">
                                          <p:val>
                                            <p:fltVal val="90"/>
                                          </p:val>
                                        </p:tav>
                                        <p:tav tm="100000">
                                          <p:val>
                                            <p:fltVal val="0"/>
                                          </p:val>
                                        </p:tav>
                                      </p:tavLst>
                                    </p:anim>
                                    <p:animEffect transition="in" filter="fade">
                                      <p:cBhvr>
                                        <p:cTn id="30" dur="2000"/>
                                        <p:tgtEl>
                                          <p:spTgt spid="7"/>
                                        </p:tgtEl>
                                      </p:cBhvr>
                                    </p:animEffect>
                                  </p:childTnLst>
                                </p:cTn>
                              </p:par>
                            </p:childTnLst>
                          </p:cTn>
                        </p:par>
                        <p:par>
                          <p:cTn id="31" fill="hold">
                            <p:stCondLst>
                              <p:cond delay="6900"/>
                            </p:stCondLst>
                            <p:childTnLst>
                              <p:par>
                                <p:cTn id="32" presetID="31"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2000" fill="hold"/>
                                        <p:tgtEl>
                                          <p:spTgt spid="8"/>
                                        </p:tgtEl>
                                        <p:attrNameLst>
                                          <p:attrName>ppt_w</p:attrName>
                                        </p:attrNameLst>
                                      </p:cBhvr>
                                      <p:tavLst>
                                        <p:tav tm="0">
                                          <p:val>
                                            <p:fltVal val="0"/>
                                          </p:val>
                                        </p:tav>
                                        <p:tav tm="100000">
                                          <p:val>
                                            <p:strVal val="#ppt_w"/>
                                          </p:val>
                                        </p:tav>
                                      </p:tavLst>
                                    </p:anim>
                                    <p:anim calcmode="lin" valueType="num">
                                      <p:cBhvr>
                                        <p:cTn id="35" dur="2000" fill="hold"/>
                                        <p:tgtEl>
                                          <p:spTgt spid="8"/>
                                        </p:tgtEl>
                                        <p:attrNameLst>
                                          <p:attrName>ppt_h</p:attrName>
                                        </p:attrNameLst>
                                      </p:cBhvr>
                                      <p:tavLst>
                                        <p:tav tm="0">
                                          <p:val>
                                            <p:fltVal val="0"/>
                                          </p:val>
                                        </p:tav>
                                        <p:tav tm="100000">
                                          <p:val>
                                            <p:strVal val="#ppt_h"/>
                                          </p:val>
                                        </p:tav>
                                      </p:tavLst>
                                    </p:anim>
                                    <p:anim calcmode="lin" valueType="num">
                                      <p:cBhvr>
                                        <p:cTn id="36" dur="2000" fill="hold"/>
                                        <p:tgtEl>
                                          <p:spTgt spid="8"/>
                                        </p:tgtEl>
                                        <p:attrNameLst>
                                          <p:attrName>style.rotation</p:attrName>
                                        </p:attrNameLst>
                                      </p:cBhvr>
                                      <p:tavLst>
                                        <p:tav tm="0">
                                          <p:val>
                                            <p:fltVal val="90"/>
                                          </p:val>
                                        </p:tav>
                                        <p:tav tm="100000">
                                          <p:val>
                                            <p:fltVal val="0"/>
                                          </p:val>
                                        </p:tav>
                                      </p:tavLst>
                                    </p:anim>
                                    <p:animEffect transition="in" filter="fade">
                                      <p:cBhvr>
                                        <p:cTn id="37" dur="2000"/>
                                        <p:tgtEl>
                                          <p:spTgt spid="8"/>
                                        </p:tgtEl>
                                      </p:cBhvr>
                                    </p:animEffect>
                                  </p:childTnLst>
                                </p:cTn>
                              </p:par>
                            </p:childTnLst>
                          </p:cTn>
                        </p:par>
                        <p:par>
                          <p:cTn id="38" fill="hold">
                            <p:stCondLst>
                              <p:cond delay="8900"/>
                            </p:stCondLst>
                            <p:childTnLst>
                              <p:par>
                                <p:cTn id="39" presetID="3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2000" fill="hold"/>
                                        <p:tgtEl>
                                          <p:spTgt spid="6"/>
                                        </p:tgtEl>
                                        <p:attrNameLst>
                                          <p:attrName>ppt_w</p:attrName>
                                        </p:attrNameLst>
                                      </p:cBhvr>
                                      <p:tavLst>
                                        <p:tav tm="0">
                                          <p:val>
                                            <p:fltVal val="0"/>
                                          </p:val>
                                        </p:tav>
                                        <p:tav tm="100000">
                                          <p:val>
                                            <p:strVal val="#ppt_w"/>
                                          </p:val>
                                        </p:tav>
                                      </p:tavLst>
                                    </p:anim>
                                    <p:anim calcmode="lin" valueType="num">
                                      <p:cBhvr>
                                        <p:cTn id="42" dur="2000" fill="hold"/>
                                        <p:tgtEl>
                                          <p:spTgt spid="6"/>
                                        </p:tgtEl>
                                        <p:attrNameLst>
                                          <p:attrName>ppt_h</p:attrName>
                                        </p:attrNameLst>
                                      </p:cBhvr>
                                      <p:tavLst>
                                        <p:tav tm="0">
                                          <p:val>
                                            <p:fltVal val="0"/>
                                          </p:val>
                                        </p:tav>
                                        <p:tav tm="100000">
                                          <p:val>
                                            <p:strVal val="#ppt_h"/>
                                          </p:val>
                                        </p:tav>
                                      </p:tavLst>
                                    </p:anim>
                                    <p:anim calcmode="lin" valueType="num">
                                      <p:cBhvr>
                                        <p:cTn id="43" dur="2000" fill="hold"/>
                                        <p:tgtEl>
                                          <p:spTgt spid="6"/>
                                        </p:tgtEl>
                                        <p:attrNameLst>
                                          <p:attrName>style.rotation</p:attrName>
                                        </p:attrNameLst>
                                      </p:cBhvr>
                                      <p:tavLst>
                                        <p:tav tm="0">
                                          <p:val>
                                            <p:fltVal val="90"/>
                                          </p:val>
                                        </p:tav>
                                        <p:tav tm="100000">
                                          <p:val>
                                            <p:fltVal val="0"/>
                                          </p:val>
                                        </p:tav>
                                      </p:tavLst>
                                    </p:anim>
                                    <p:animEffect transition="in" filter="fade">
                                      <p:cBhvr>
                                        <p:cTn id="4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9" grpId="0">
        <p:bldAsOne/>
      </p:bldGraphic>
      <p:bldGraphic spid="7" grpId="0">
        <p:bldAsOne/>
      </p:bldGraphic>
      <p:bldGraphic spid="8" grpId="0">
        <p:bldAsOne/>
      </p:bldGraphic>
      <p:bldGraphic spid="5" grpId="0">
        <p:bldAsOne/>
      </p:bldGraphic>
      <p:bldGraphic spid="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33900" y="328571"/>
            <a:ext cx="6324600" cy="987426"/>
          </a:xfrm>
        </p:spPr>
        <p:txBody>
          <a:bodyPr>
            <a:noAutofit/>
          </a:bodyPr>
          <a:lstStyle/>
          <a:p>
            <a:r>
              <a:rPr lang="es-ES" sz="4400" b="1" dirty="0">
                <a:solidFill>
                  <a:schemeClr val="accent5">
                    <a:lumMod val="75000"/>
                  </a:schemeClr>
                </a:solidFill>
              </a:rPr>
              <a:t>IDENTIDAD CULTURAL </a:t>
            </a:r>
          </a:p>
        </p:txBody>
      </p:sp>
      <p:pic>
        <p:nvPicPr>
          <p:cNvPr id="13" name="Imagen 12" descr="https://encrypted-tbn3.gstatic.com/images?q=tbn:ANd9GcTQFiqSVWYUK96QmP4dV6alOzybPYZT9-CgbRBdP15Iv4ruwraq7w"/>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77030"/>
            <a:ext cx="2209800" cy="2241074"/>
          </a:xfrm>
          <a:prstGeom prst="rect">
            <a:avLst/>
          </a:prstGeom>
          <a:ln>
            <a:noFill/>
          </a:ln>
          <a:effectLst>
            <a:softEdge rad="112500"/>
          </a:effectLst>
        </p:spPr>
      </p:pic>
      <p:pic>
        <p:nvPicPr>
          <p:cNvPr id="14" name="Imagen 13" descr="https://encrypted-tbn2.gstatic.com/images?q=tbn:ANd9GcSXn8cEWHNhGcvh-G1Pv7qLKQJCYF04iiyXOWLg0CDSAQHU_t9_dw"/>
          <p:cNvPicPr/>
          <p:nvPr/>
        </p:nvPicPr>
        <p:blipFill>
          <a:blip r:embed="rId3">
            <a:extLst>
              <a:ext uri="{28A0092B-C50C-407E-A947-70E740481C1C}">
                <a14:useLocalDpi xmlns:a14="http://schemas.microsoft.com/office/drawing/2010/main" val="0"/>
              </a:ext>
            </a:extLst>
          </a:blip>
          <a:srcRect/>
          <a:stretch>
            <a:fillRect/>
          </a:stretch>
        </p:blipFill>
        <p:spPr bwMode="auto">
          <a:xfrm>
            <a:off x="5658721" y="1556067"/>
            <a:ext cx="2409825" cy="2147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Imagen 14" descr="http://artesaniaymara.files.wordpress.com/2008/11/dsc05993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2343" y="1556067"/>
            <a:ext cx="2160269" cy="2164398"/>
          </a:xfrm>
          <a:prstGeom prst="rect">
            <a:avLst/>
          </a:prstGeom>
          <a:ln>
            <a:noFill/>
          </a:ln>
          <a:effectLst>
            <a:softEdge rad="112500"/>
          </a:effectLst>
        </p:spPr>
      </p:pic>
      <p:pic>
        <p:nvPicPr>
          <p:cNvPr id="16" name="Imagen 15" descr="https://m2.behance.net/rendition/pm/22712469/disp/24fab72c00eb1f24cb85d0cac42ce2a0.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4374" y="3990975"/>
            <a:ext cx="1882775" cy="2427129"/>
          </a:xfrm>
          <a:prstGeom prst="rect">
            <a:avLst/>
          </a:prstGeom>
          <a:ln>
            <a:noFill/>
          </a:ln>
          <a:effectLst>
            <a:softEdge rad="112500"/>
          </a:effectLst>
        </p:spPr>
      </p:pic>
      <p:pic>
        <p:nvPicPr>
          <p:cNvPr id="4098" name="Picture 2" descr="http://www.caracol1260.com/images/2278493_n_vir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15639">
            <a:off x="1425272" y="215899"/>
            <a:ext cx="2578629" cy="19339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Rectángulo redondeado 2"/>
          <p:cNvSpPr/>
          <p:nvPr/>
        </p:nvSpPr>
        <p:spPr>
          <a:xfrm>
            <a:off x="1219201" y="2630011"/>
            <a:ext cx="4105274" cy="4047014"/>
          </a:xfrm>
          <a:prstGeom prst="roundRect">
            <a:avLst/>
          </a:prstGeom>
          <a:ln>
            <a:solidFill>
              <a:schemeClr val="accent6">
                <a:lumMod val="40000"/>
                <a:lumOff val="60000"/>
              </a:schemeClr>
            </a:solidFill>
          </a:ln>
          <a:scene3d>
            <a:camera prst="perspectiveHeroicExtremeRightFacing"/>
            <a:lightRig rig="threePt" dir="t"/>
          </a:scene3d>
          <a:sp3d>
            <a:bevelT w="101600" prst="riblet"/>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200" b="1" dirty="0">
                <a:latin typeface="Arial" panose="020B0604020202020204" pitchFamily="34" charset="0"/>
                <a:ea typeface="Calibri" panose="020F0502020204030204" pitchFamily="34" charset="0"/>
                <a:cs typeface="Times New Roman" panose="02020603050405020304" pitchFamily="18" charset="0"/>
              </a:rPr>
              <a:t>Que hace relación a la recuperación de diseños ancestrales, sobre expresiones de la cosmovisión andina, a las formas más auténticas de graficar la realidad local y de plasmar los aspectos más importantes de la idiosincrasia de nuestros pueblos.</a:t>
            </a:r>
            <a:endParaRPr lang="es-ES" sz="2200" b="1" dirty="0"/>
          </a:p>
          <a:p>
            <a:pPr algn="ctr"/>
            <a:endParaRPr lang="es-ES" sz="2200" dirty="0"/>
          </a:p>
        </p:txBody>
      </p:sp>
    </p:spTree>
    <p:extLst>
      <p:ext uri="{BB962C8B-B14F-4D97-AF65-F5344CB8AC3E}">
        <p14:creationId xmlns:p14="http://schemas.microsoft.com/office/powerpoint/2010/main" val="8422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par>
                          <p:cTn id="8" fill="hold">
                            <p:stCondLst>
                              <p:cond delay="2000"/>
                            </p:stCondLst>
                            <p:childTnLst>
                              <p:par>
                                <p:cTn id="9" presetID="21" presetClass="entr" presetSubtype="8"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heel(8)">
                                      <p:cBhvr>
                                        <p:cTn id="11" dur="2000"/>
                                        <p:tgtEl>
                                          <p:spTgt spid="4098"/>
                                        </p:tgtEl>
                                      </p:cBhvr>
                                    </p:animEffect>
                                  </p:childTnLst>
                                </p:cTn>
                              </p:par>
                            </p:childTnLst>
                          </p:cTn>
                        </p:par>
                        <p:par>
                          <p:cTn id="12" fill="hold">
                            <p:stCondLst>
                              <p:cond delay="400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2500" fill="hold"/>
                                        <p:tgtEl>
                                          <p:spTgt spid="3"/>
                                        </p:tgtEl>
                                        <p:attrNameLst>
                                          <p:attrName>ppt_x</p:attrName>
                                        </p:attrNameLst>
                                      </p:cBhvr>
                                      <p:tavLst>
                                        <p:tav tm="0">
                                          <p:val>
                                            <p:strVal val="#ppt_x"/>
                                          </p:val>
                                        </p:tav>
                                        <p:tav tm="100000">
                                          <p:val>
                                            <p:strVal val="#ppt_x"/>
                                          </p:val>
                                        </p:tav>
                                      </p:tavLst>
                                    </p:anim>
                                    <p:anim calcmode="lin" valueType="num">
                                      <p:cBhvr additive="base">
                                        <p:cTn id="16" dur="2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65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2100" fill="hold"/>
                                        <p:tgtEl>
                                          <p:spTgt spid="14"/>
                                        </p:tgtEl>
                                        <p:attrNameLst>
                                          <p:attrName>ppt_w</p:attrName>
                                        </p:attrNameLst>
                                      </p:cBhvr>
                                      <p:tavLst>
                                        <p:tav tm="0">
                                          <p:val>
                                            <p:fltVal val="0"/>
                                          </p:val>
                                        </p:tav>
                                        <p:tav tm="100000">
                                          <p:val>
                                            <p:strVal val="#ppt_w"/>
                                          </p:val>
                                        </p:tav>
                                      </p:tavLst>
                                    </p:anim>
                                    <p:anim calcmode="lin" valueType="num">
                                      <p:cBhvr>
                                        <p:cTn id="21" dur="2100" fill="hold"/>
                                        <p:tgtEl>
                                          <p:spTgt spid="14"/>
                                        </p:tgtEl>
                                        <p:attrNameLst>
                                          <p:attrName>ppt_h</p:attrName>
                                        </p:attrNameLst>
                                      </p:cBhvr>
                                      <p:tavLst>
                                        <p:tav tm="0">
                                          <p:val>
                                            <p:fltVal val="0"/>
                                          </p:val>
                                        </p:tav>
                                        <p:tav tm="100000">
                                          <p:val>
                                            <p:strVal val="#ppt_h"/>
                                          </p:val>
                                        </p:tav>
                                      </p:tavLst>
                                    </p:anim>
                                    <p:animEffect transition="in" filter="fade">
                                      <p:cBhvr>
                                        <p:cTn id="22" dur="2100"/>
                                        <p:tgtEl>
                                          <p:spTgt spid="14"/>
                                        </p:tgtEl>
                                      </p:cBhvr>
                                    </p:animEffect>
                                  </p:childTnLst>
                                </p:cTn>
                              </p:par>
                            </p:childTnLst>
                          </p:cTn>
                        </p:par>
                        <p:par>
                          <p:cTn id="23" fill="hold">
                            <p:stCondLst>
                              <p:cond delay="8600"/>
                            </p:stCondLst>
                            <p:childTnLst>
                              <p:par>
                                <p:cTn id="24" presetID="53" presetClass="entr" presetSubtype="16"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2500" fill="hold"/>
                                        <p:tgtEl>
                                          <p:spTgt spid="13"/>
                                        </p:tgtEl>
                                        <p:attrNameLst>
                                          <p:attrName>ppt_w</p:attrName>
                                        </p:attrNameLst>
                                      </p:cBhvr>
                                      <p:tavLst>
                                        <p:tav tm="0">
                                          <p:val>
                                            <p:fltVal val="0"/>
                                          </p:val>
                                        </p:tav>
                                        <p:tav tm="100000">
                                          <p:val>
                                            <p:strVal val="#ppt_w"/>
                                          </p:val>
                                        </p:tav>
                                      </p:tavLst>
                                    </p:anim>
                                    <p:anim calcmode="lin" valueType="num">
                                      <p:cBhvr>
                                        <p:cTn id="27" dur="2500" fill="hold"/>
                                        <p:tgtEl>
                                          <p:spTgt spid="13"/>
                                        </p:tgtEl>
                                        <p:attrNameLst>
                                          <p:attrName>ppt_h</p:attrName>
                                        </p:attrNameLst>
                                      </p:cBhvr>
                                      <p:tavLst>
                                        <p:tav tm="0">
                                          <p:val>
                                            <p:fltVal val="0"/>
                                          </p:val>
                                        </p:tav>
                                        <p:tav tm="100000">
                                          <p:val>
                                            <p:strVal val="#ppt_h"/>
                                          </p:val>
                                        </p:tav>
                                      </p:tavLst>
                                    </p:anim>
                                    <p:animEffect transition="in" filter="fade">
                                      <p:cBhvr>
                                        <p:cTn id="28" dur="2500"/>
                                        <p:tgtEl>
                                          <p:spTgt spid="13"/>
                                        </p:tgtEl>
                                      </p:cBhvr>
                                    </p:animEffect>
                                  </p:childTnLst>
                                </p:cTn>
                              </p:par>
                            </p:childTnLst>
                          </p:cTn>
                        </p:par>
                        <p:par>
                          <p:cTn id="29" fill="hold">
                            <p:stCondLst>
                              <p:cond delay="11100"/>
                            </p:stCondLst>
                            <p:childTnLst>
                              <p:par>
                                <p:cTn id="30" presetID="53" presetClass="entr" presetSubtype="16"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2200" fill="hold"/>
                                        <p:tgtEl>
                                          <p:spTgt spid="15"/>
                                        </p:tgtEl>
                                        <p:attrNameLst>
                                          <p:attrName>ppt_w</p:attrName>
                                        </p:attrNameLst>
                                      </p:cBhvr>
                                      <p:tavLst>
                                        <p:tav tm="0">
                                          <p:val>
                                            <p:fltVal val="0"/>
                                          </p:val>
                                        </p:tav>
                                        <p:tav tm="100000">
                                          <p:val>
                                            <p:strVal val="#ppt_w"/>
                                          </p:val>
                                        </p:tav>
                                      </p:tavLst>
                                    </p:anim>
                                    <p:anim calcmode="lin" valueType="num">
                                      <p:cBhvr>
                                        <p:cTn id="33" dur="2200" fill="hold"/>
                                        <p:tgtEl>
                                          <p:spTgt spid="15"/>
                                        </p:tgtEl>
                                        <p:attrNameLst>
                                          <p:attrName>ppt_h</p:attrName>
                                        </p:attrNameLst>
                                      </p:cBhvr>
                                      <p:tavLst>
                                        <p:tav tm="0">
                                          <p:val>
                                            <p:fltVal val="0"/>
                                          </p:val>
                                        </p:tav>
                                        <p:tav tm="100000">
                                          <p:val>
                                            <p:strVal val="#ppt_h"/>
                                          </p:val>
                                        </p:tav>
                                      </p:tavLst>
                                    </p:anim>
                                    <p:animEffect transition="in" filter="fade">
                                      <p:cBhvr>
                                        <p:cTn id="34" dur="2200"/>
                                        <p:tgtEl>
                                          <p:spTgt spid="15"/>
                                        </p:tgtEl>
                                      </p:cBhvr>
                                    </p:animEffect>
                                  </p:childTnLst>
                                </p:cTn>
                              </p:par>
                            </p:childTnLst>
                          </p:cTn>
                        </p:par>
                        <p:par>
                          <p:cTn id="35" fill="hold">
                            <p:stCondLst>
                              <p:cond delay="13300"/>
                            </p:stCondLst>
                            <p:childTnLst>
                              <p:par>
                                <p:cTn id="36" presetID="53" presetClass="entr" presetSubtype="16"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p:cTn id="38" dur="1000" fill="hold"/>
                                        <p:tgtEl>
                                          <p:spTgt spid="16"/>
                                        </p:tgtEl>
                                        <p:attrNameLst>
                                          <p:attrName>ppt_w</p:attrName>
                                        </p:attrNameLst>
                                      </p:cBhvr>
                                      <p:tavLst>
                                        <p:tav tm="0">
                                          <p:val>
                                            <p:fltVal val="0"/>
                                          </p:val>
                                        </p:tav>
                                        <p:tav tm="100000">
                                          <p:val>
                                            <p:strVal val="#ppt_w"/>
                                          </p:val>
                                        </p:tav>
                                      </p:tavLst>
                                    </p:anim>
                                    <p:anim calcmode="lin" valueType="num">
                                      <p:cBhvr>
                                        <p:cTn id="39" dur="1000" fill="hold"/>
                                        <p:tgtEl>
                                          <p:spTgt spid="16"/>
                                        </p:tgtEl>
                                        <p:attrNameLst>
                                          <p:attrName>ppt_h</p:attrName>
                                        </p:attrNameLst>
                                      </p:cBhvr>
                                      <p:tavLst>
                                        <p:tav tm="0">
                                          <p:val>
                                            <p:fltVal val="0"/>
                                          </p:val>
                                        </p:tav>
                                        <p:tav tm="100000">
                                          <p:val>
                                            <p:strVal val="#ppt_h"/>
                                          </p:val>
                                        </p:tav>
                                      </p:tavLst>
                                    </p:anim>
                                    <p:animEffect transition="in" filter="fade">
                                      <p:cBhvr>
                                        <p:cTn id="4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1575" y="334833"/>
            <a:ext cx="5445124" cy="1132016"/>
          </a:xfrm>
        </p:spPr>
        <p:txBody>
          <a:bodyPr/>
          <a:lstStyle/>
          <a:p>
            <a:r>
              <a:rPr lang="es-ES" b="1" dirty="0">
                <a:solidFill>
                  <a:schemeClr val="accent5">
                    <a:lumMod val="75000"/>
                  </a:schemeClr>
                </a:solidFill>
              </a:rPr>
              <a:t>CONTROL DE </a:t>
            </a:r>
            <a:r>
              <a:rPr lang="es-ES" b="1" dirty="0" smtClean="0">
                <a:solidFill>
                  <a:schemeClr val="accent5">
                    <a:lumMod val="75000"/>
                  </a:schemeClr>
                </a:solidFill>
              </a:rPr>
              <a:t>CALIDAD</a:t>
            </a:r>
            <a:endParaRPr lang="es-ES" b="1" dirty="0">
              <a:solidFill>
                <a:schemeClr val="accent5">
                  <a:lumMod val="75000"/>
                </a:schemeClr>
              </a:solidFill>
            </a:endParaRPr>
          </a:p>
        </p:txBody>
      </p:sp>
      <p:pic>
        <p:nvPicPr>
          <p:cNvPr id="6146" name="Picture 2" descr="http://img.webme.com/pic/a/ayuda-ici-ucsc/op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5750" y="4826000"/>
            <a:ext cx="1746250" cy="1746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aphicFrame>
        <p:nvGraphicFramePr>
          <p:cNvPr id="3" name="Diagrama 2"/>
          <p:cNvGraphicFramePr/>
          <p:nvPr>
            <p:extLst>
              <p:ext uri="{D42A27DB-BD31-4B8C-83A1-F6EECF244321}">
                <p14:modId xmlns:p14="http://schemas.microsoft.com/office/powerpoint/2010/main" val="3350574659"/>
              </p:ext>
            </p:extLst>
          </p:nvPr>
        </p:nvGraphicFramePr>
        <p:xfrm>
          <a:off x="1337040" y="1043717"/>
          <a:ext cx="5709872" cy="1976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a 9"/>
          <p:cNvGraphicFramePr/>
          <p:nvPr>
            <p:extLst>
              <p:ext uri="{D42A27DB-BD31-4B8C-83A1-F6EECF244321}">
                <p14:modId xmlns:p14="http://schemas.microsoft.com/office/powerpoint/2010/main" val="3559691524"/>
              </p:ext>
            </p:extLst>
          </p:nvPr>
        </p:nvGraphicFramePr>
        <p:xfrm>
          <a:off x="2612413" y="2290891"/>
          <a:ext cx="5709872" cy="1976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a 10"/>
          <p:cNvGraphicFramePr/>
          <p:nvPr>
            <p:extLst>
              <p:ext uri="{D42A27DB-BD31-4B8C-83A1-F6EECF244321}">
                <p14:modId xmlns:p14="http://schemas.microsoft.com/office/powerpoint/2010/main" val="3367816857"/>
              </p:ext>
            </p:extLst>
          </p:nvPr>
        </p:nvGraphicFramePr>
        <p:xfrm>
          <a:off x="3946890" y="3530470"/>
          <a:ext cx="5709872" cy="19765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2" name="Diagrama 11"/>
          <p:cNvGraphicFramePr/>
          <p:nvPr>
            <p:extLst>
              <p:ext uri="{D42A27DB-BD31-4B8C-83A1-F6EECF244321}">
                <p14:modId xmlns:p14="http://schemas.microsoft.com/office/powerpoint/2010/main" val="3351719832"/>
              </p:ext>
            </p:extLst>
          </p:nvPr>
        </p:nvGraphicFramePr>
        <p:xfrm>
          <a:off x="5325451" y="4881435"/>
          <a:ext cx="5709872" cy="197656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6" name="AutoShape 12" descr="https://eltelardeanita.files.wordpress.com/2010/07/chales-triangulares-002.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98780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3">
                                            <p:graphicEl>
                                              <a:dgm id="{83309178-0D14-437B-9287-5E35FA00FB25}"/>
                                            </p:graphicEl>
                                          </p:spTgt>
                                        </p:tgtEl>
                                        <p:attrNameLst>
                                          <p:attrName>style.visibility</p:attrName>
                                        </p:attrNameLst>
                                      </p:cBhvr>
                                      <p:to>
                                        <p:strVal val="visible"/>
                                      </p:to>
                                    </p:set>
                                    <p:animEffect transition="in" filter="wipe(down)">
                                      <p:cBhvr>
                                        <p:cTn id="12" dur="580">
                                          <p:stCondLst>
                                            <p:cond delay="0"/>
                                          </p:stCondLst>
                                        </p:cTn>
                                        <p:tgtEl>
                                          <p:spTgt spid="3">
                                            <p:graphicEl>
                                              <a:dgm id="{83309178-0D14-437B-9287-5E35FA00FB25}"/>
                                            </p:graphicEl>
                                          </p:spTgt>
                                        </p:tgtEl>
                                      </p:cBhvr>
                                    </p:animEffect>
                                    <p:anim calcmode="lin" valueType="num">
                                      <p:cBhvr>
                                        <p:cTn id="13" dur="1822" tmFilter="0,0; 0.14,0.36; 0.43,0.73; 0.71,0.91; 1.0,1.0">
                                          <p:stCondLst>
                                            <p:cond delay="0"/>
                                          </p:stCondLst>
                                        </p:cTn>
                                        <p:tgtEl>
                                          <p:spTgt spid="3">
                                            <p:graphicEl>
                                              <a:dgm id="{83309178-0D14-437B-9287-5E35FA00FB25}"/>
                                            </p:graphic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graphicEl>
                                              <a:dgm id="{83309178-0D14-437B-9287-5E35FA00FB25}"/>
                                            </p:graphic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graphicEl>
                                              <a:dgm id="{83309178-0D14-437B-9287-5E35FA00FB25}"/>
                                            </p:graphic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graphicEl>
                                              <a:dgm id="{83309178-0D14-437B-9287-5E35FA00FB25}"/>
                                            </p:graphic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graphicEl>
                                              <a:dgm id="{83309178-0D14-437B-9287-5E35FA00FB25}"/>
                                            </p:graphic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graphicEl>
                                              <a:dgm id="{83309178-0D14-437B-9287-5E35FA00FB25}"/>
                                            </p:graphicEl>
                                          </p:spTgt>
                                        </p:tgtEl>
                                      </p:cBhvr>
                                      <p:to x="100000" y="60000"/>
                                    </p:animScale>
                                    <p:animScale>
                                      <p:cBhvr>
                                        <p:cTn id="19" dur="166" decel="50000">
                                          <p:stCondLst>
                                            <p:cond delay="676"/>
                                          </p:stCondLst>
                                        </p:cTn>
                                        <p:tgtEl>
                                          <p:spTgt spid="3">
                                            <p:graphicEl>
                                              <a:dgm id="{83309178-0D14-437B-9287-5E35FA00FB25}"/>
                                            </p:graphicEl>
                                          </p:spTgt>
                                        </p:tgtEl>
                                      </p:cBhvr>
                                      <p:to x="100000" y="100000"/>
                                    </p:animScale>
                                    <p:animScale>
                                      <p:cBhvr>
                                        <p:cTn id="20" dur="26">
                                          <p:stCondLst>
                                            <p:cond delay="1312"/>
                                          </p:stCondLst>
                                        </p:cTn>
                                        <p:tgtEl>
                                          <p:spTgt spid="3">
                                            <p:graphicEl>
                                              <a:dgm id="{83309178-0D14-437B-9287-5E35FA00FB25}"/>
                                            </p:graphicEl>
                                          </p:spTgt>
                                        </p:tgtEl>
                                      </p:cBhvr>
                                      <p:to x="100000" y="80000"/>
                                    </p:animScale>
                                    <p:animScale>
                                      <p:cBhvr>
                                        <p:cTn id="21" dur="166" decel="50000">
                                          <p:stCondLst>
                                            <p:cond delay="1338"/>
                                          </p:stCondLst>
                                        </p:cTn>
                                        <p:tgtEl>
                                          <p:spTgt spid="3">
                                            <p:graphicEl>
                                              <a:dgm id="{83309178-0D14-437B-9287-5E35FA00FB25}"/>
                                            </p:graphicEl>
                                          </p:spTgt>
                                        </p:tgtEl>
                                      </p:cBhvr>
                                      <p:to x="100000" y="100000"/>
                                    </p:animScale>
                                    <p:animScale>
                                      <p:cBhvr>
                                        <p:cTn id="22" dur="26">
                                          <p:stCondLst>
                                            <p:cond delay="1642"/>
                                          </p:stCondLst>
                                        </p:cTn>
                                        <p:tgtEl>
                                          <p:spTgt spid="3">
                                            <p:graphicEl>
                                              <a:dgm id="{83309178-0D14-437B-9287-5E35FA00FB25}"/>
                                            </p:graphicEl>
                                          </p:spTgt>
                                        </p:tgtEl>
                                      </p:cBhvr>
                                      <p:to x="100000" y="90000"/>
                                    </p:animScale>
                                    <p:animScale>
                                      <p:cBhvr>
                                        <p:cTn id="23" dur="166" decel="50000">
                                          <p:stCondLst>
                                            <p:cond delay="1668"/>
                                          </p:stCondLst>
                                        </p:cTn>
                                        <p:tgtEl>
                                          <p:spTgt spid="3">
                                            <p:graphicEl>
                                              <a:dgm id="{83309178-0D14-437B-9287-5E35FA00FB25}"/>
                                            </p:graphicEl>
                                          </p:spTgt>
                                        </p:tgtEl>
                                      </p:cBhvr>
                                      <p:to x="100000" y="100000"/>
                                    </p:animScale>
                                    <p:animScale>
                                      <p:cBhvr>
                                        <p:cTn id="24" dur="26">
                                          <p:stCondLst>
                                            <p:cond delay="1808"/>
                                          </p:stCondLst>
                                        </p:cTn>
                                        <p:tgtEl>
                                          <p:spTgt spid="3">
                                            <p:graphicEl>
                                              <a:dgm id="{83309178-0D14-437B-9287-5E35FA00FB25}"/>
                                            </p:graphicEl>
                                          </p:spTgt>
                                        </p:tgtEl>
                                      </p:cBhvr>
                                      <p:to x="100000" y="95000"/>
                                    </p:animScale>
                                    <p:animScale>
                                      <p:cBhvr>
                                        <p:cTn id="25" dur="166" decel="50000">
                                          <p:stCondLst>
                                            <p:cond delay="1834"/>
                                          </p:stCondLst>
                                        </p:cTn>
                                        <p:tgtEl>
                                          <p:spTgt spid="3">
                                            <p:graphicEl>
                                              <a:dgm id="{83309178-0D14-437B-9287-5E35FA00FB25}"/>
                                            </p:graphicEl>
                                          </p:spTgt>
                                        </p:tgtEl>
                                      </p:cBhvr>
                                      <p:to x="100000" y="100000"/>
                                    </p:animScale>
                                  </p:childTnLst>
                                </p:cTn>
                              </p:par>
                            </p:childTnLst>
                          </p:cTn>
                        </p:par>
                        <p:par>
                          <p:cTn id="26" fill="hold">
                            <p:stCondLst>
                              <p:cond delay="2500"/>
                            </p:stCondLst>
                            <p:childTnLst>
                              <p:par>
                                <p:cTn id="27" presetID="2" presetClass="entr" presetSubtype="8" fill="hold" grpId="0" nodeType="afterEffect">
                                  <p:stCondLst>
                                    <p:cond delay="100"/>
                                  </p:stCondLst>
                                  <p:childTnLst>
                                    <p:set>
                                      <p:cBhvr>
                                        <p:cTn id="28" dur="1" fill="hold">
                                          <p:stCondLst>
                                            <p:cond delay="0"/>
                                          </p:stCondLst>
                                        </p:cTn>
                                        <p:tgtEl>
                                          <p:spTgt spid="3">
                                            <p:graphicEl>
                                              <a:dgm id="{5B58521C-4C52-4F87-8916-6161A3AF073C}"/>
                                            </p:graphicEl>
                                          </p:spTgt>
                                        </p:tgtEl>
                                        <p:attrNameLst>
                                          <p:attrName>style.visibility</p:attrName>
                                        </p:attrNameLst>
                                      </p:cBhvr>
                                      <p:to>
                                        <p:strVal val="visible"/>
                                      </p:to>
                                    </p:set>
                                    <p:anim calcmode="lin" valueType="num">
                                      <p:cBhvr additive="base">
                                        <p:cTn id="29" dur="500" fill="hold"/>
                                        <p:tgtEl>
                                          <p:spTgt spid="3">
                                            <p:graphicEl>
                                              <a:dgm id="{5B58521C-4C52-4F87-8916-6161A3AF073C}"/>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graphicEl>
                                              <a:dgm id="{5B58521C-4C52-4F87-8916-6161A3AF073C}"/>
                                            </p:graphicEl>
                                          </p:spTgt>
                                        </p:tgtEl>
                                        <p:attrNameLst>
                                          <p:attrName>ppt_y</p:attrName>
                                        </p:attrNameLst>
                                      </p:cBhvr>
                                      <p:tavLst>
                                        <p:tav tm="0">
                                          <p:val>
                                            <p:strVal val="#ppt_y"/>
                                          </p:val>
                                        </p:tav>
                                        <p:tav tm="100000">
                                          <p:val>
                                            <p:strVal val="#ppt_y"/>
                                          </p:val>
                                        </p:tav>
                                      </p:tavLst>
                                    </p:anim>
                                  </p:childTnLst>
                                </p:cTn>
                              </p:par>
                            </p:childTnLst>
                          </p:cTn>
                        </p:par>
                        <p:par>
                          <p:cTn id="31" fill="hold">
                            <p:stCondLst>
                              <p:cond delay="3100"/>
                            </p:stCondLst>
                            <p:childTnLst>
                              <p:par>
                                <p:cTn id="32" presetID="26" presetClass="entr" presetSubtype="0" fill="hold" grpId="0" nodeType="afterEffect">
                                  <p:stCondLst>
                                    <p:cond delay="0"/>
                                  </p:stCondLst>
                                  <p:childTnLst>
                                    <p:set>
                                      <p:cBhvr>
                                        <p:cTn id="33" dur="1" fill="hold">
                                          <p:stCondLst>
                                            <p:cond delay="0"/>
                                          </p:stCondLst>
                                        </p:cTn>
                                        <p:tgtEl>
                                          <p:spTgt spid="10">
                                            <p:graphicEl>
                                              <a:dgm id="{83309178-0D14-437B-9287-5E35FA00FB25}"/>
                                            </p:graphicEl>
                                          </p:spTgt>
                                        </p:tgtEl>
                                        <p:attrNameLst>
                                          <p:attrName>style.visibility</p:attrName>
                                        </p:attrNameLst>
                                      </p:cBhvr>
                                      <p:to>
                                        <p:strVal val="visible"/>
                                      </p:to>
                                    </p:set>
                                    <p:animEffect transition="in" filter="wipe(down)">
                                      <p:cBhvr>
                                        <p:cTn id="34" dur="580">
                                          <p:stCondLst>
                                            <p:cond delay="0"/>
                                          </p:stCondLst>
                                        </p:cTn>
                                        <p:tgtEl>
                                          <p:spTgt spid="10">
                                            <p:graphicEl>
                                              <a:dgm id="{83309178-0D14-437B-9287-5E35FA00FB25}"/>
                                            </p:graphicEl>
                                          </p:spTgt>
                                        </p:tgtEl>
                                      </p:cBhvr>
                                    </p:animEffect>
                                    <p:anim calcmode="lin" valueType="num">
                                      <p:cBhvr>
                                        <p:cTn id="35" dur="1822" tmFilter="0,0; 0.14,0.36; 0.43,0.73; 0.71,0.91; 1.0,1.0">
                                          <p:stCondLst>
                                            <p:cond delay="0"/>
                                          </p:stCondLst>
                                        </p:cTn>
                                        <p:tgtEl>
                                          <p:spTgt spid="10">
                                            <p:graphicEl>
                                              <a:dgm id="{83309178-0D14-437B-9287-5E35FA00FB25}"/>
                                            </p:graphicEl>
                                          </p:spTgt>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
                                            <p:graphicEl>
                                              <a:dgm id="{83309178-0D14-437B-9287-5E35FA00FB25}"/>
                                            </p:graphicEl>
                                          </p:spTgt>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
                                            <p:graphicEl>
                                              <a:dgm id="{83309178-0D14-437B-9287-5E35FA00FB25}"/>
                                            </p:graphicEl>
                                          </p:spTgt>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
                                            <p:graphicEl>
                                              <a:dgm id="{83309178-0D14-437B-9287-5E35FA00FB25}"/>
                                            </p:graphicEl>
                                          </p:spTgt>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
                                            <p:graphicEl>
                                              <a:dgm id="{83309178-0D14-437B-9287-5E35FA00FB25}"/>
                                            </p:graphicEl>
                                          </p:spTgt>
                                        </p:tgtEl>
                                        <p:attrNameLst>
                                          <p:attrName>ppt_y</p:attrName>
                                        </p:attrNameLst>
                                      </p:cBhvr>
                                      <p:tavLst>
                                        <p:tav tm="0" fmla="#ppt_y-sin(pi*$)/81">
                                          <p:val>
                                            <p:fltVal val="0"/>
                                          </p:val>
                                        </p:tav>
                                        <p:tav tm="100000">
                                          <p:val>
                                            <p:fltVal val="1"/>
                                          </p:val>
                                        </p:tav>
                                      </p:tavLst>
                                    </p:anim>
                                    <p:animScale>
                                      <p:cBhvr>
                                        <p:cTn id="40" dur="26">
                                          <p:stCondLst>
                                            <p:cond delay="650"/>
                                          </p:stCondLst>
                                        </p:cTn>
                                        <p:tgtEl>
                                          <p:spTgt spid="10">
                                            <p:graphicEl>
                                              <a:dgm id="{83309178-0D14-437B-9287-5E35FA00FB25}"/>
                                            </p:graphicEl>
                                          </p:spTgt>
                                        </p:tgtEl>
                                      </p:cBhvr>
                                      <p:to x="100000" y="60000"/>
                                    </p:animScale>
                                    <p:animScale>
                                      <p:cBhvr>
                                        <p:cTn id="41" dur="166" decel="50000">
                                          <p:stCondLst>
                                            <p:cond delay="676"/>
                                          </p:stCondLst>
                                        </p:cTn>
                                        <p:tgtEl>
                                          <p:spTgt spid="10">
                                            <p:graphicEl>
                                              <a:dgm id="{83309178-0D14-437B-9287-5E35FA00FB25}"/>
                                            </p:graphicEl>
                                          </p:spTgt>
                                        </p:tgtEl>
                                      </p:cBhvr>
                                      <p:to x="100000" y="100000"/>
                                    </p:animScale>
                                    <p:animScale>
                                      <p:cBhvr>
                                        <p:cTn id="42" dur="26">
                                          <p:stCondLst>
                                            <p:cond delay="1312"/>
                                          </p:stCondLst>
                                        </p:cTn>
                                        <p:tgtEl>
                                          <p:spTgt spid="10">
                                            <p:graphicEl>
                                              <a:dgm id="{83309178-0D14-437B-9287-5E35FA00FB25}"/>
                                            </p:graphicEl>
                                          </p:spTgt>
                                        </p:tgtEl>
                                      </p:cBhvr>
                                      <p:to x="100000" y="80000"/>
                                    </p:animScale>
                                    <p:animScale>
                                      <p:cBhvr>
                                        <p:cTn id="43" dur="166" decel="50000">
                                          <p:stCondLst>
                                            <p:cond delay="1338"/>
                                          </p:stCondLst>
                                        </p:cTn>
                                        <p:tgtEl>
                                          <p:spTgt spid="10">
                                            <p:graphicEl>
                                              <a:dgm id="{83309178-0D14-437B-9287-5E35FA00FB25}"/>
                                            </p:graphicEl>
                                          </p:spTgt>
                                        </p:tgtEl>
                                      </p:cBhvr>
                                      <p:to x="100000" y="100000"/>
                                    </p:animScale>
                                    <p:animScale>
                                      <p:cBhvr>
                                        <p:cTn id="44" dur="26">
                                          <p:stCondLst>
                                            <p:cond delay="1642"/>
                                          </p:stCondLst>
                                        </p:cTn>
                                        <p:tgtEl>
                                          <p:spTgt spid="10">
                                            <p:graphicEl>
                                              <a:dgm id="{83309178-0D14-437B-9287-5E35FA00FB25}"/>
                                            </p:graphicEl>
                                          </p:spTgt>
                                        </p:tgtEl>
                                      </p:cBhvr>
                                      <p:to x="100000" y="90000"/>
                                    </p:animScale>
                                    <p:animScale>
                                      <p:cBhvr>
                                        <p:cTn id="45" dur="166" decel="50000">
                                          <p:stCondLst>
                                            <p:cond delay="1668"/>
                                          </p:stCondLst>
                                        </p:cTn>
                                        <p:tgtEl>
                                          <p:spTgt spid="10">
                                            <p:graphicEl>
                                              <a:dgm id="{83309178-0D14-437B-9287-5E35FA00FB25}"/>
                                            </p:graphicEl>
                                          </p:spTgt>
                                        </p:tgtEl>
                                      </p:cBhvr>
                                      <p:to x="100000" y="100000"/>
                                    </p:animScale>
                                    <p:animScale>
                                      <p:cBhvr>
                                        <p:cTn id="46" dur="26">
                                          <p:stCondLst>
                                            <p:cond delay="1808"/>
                                          </p:stCondLst>
                                        </p:cTn>
                                        <p:tgtEl>
                                          <p:spTgt spid="10">
                                            <p:graphicEl>
                                              <a:dgm id="{83309178-0D14-437B-9287-5E35FA00FB25}"/>
                                            </p:graphicEl>
                                          </p:spTgt>
                                        </p:tgtEl>
                                      </p:cBhvr>
                                      <p:to x="100000" y="95000"/>
                                    </p:animScale>
                                    <p:animScale>
                                      <p:cBhvr>
                                        <p:cTn id="47" dur="166" decel="50000">
                                          <p:stCondLst>
                                            <p:cond delay="1834"/>
                                          </p:stCondLst>
                                        </p:cTn>
                                        <p:tgtEl>
                                          <p:spTgt spid="10">
                                            <p:graphicEl>
                                              <a:dgm id="{83309178-0D14-437B-9287-5E35FA00FB25}"/>
                                            </p:graphicEl>
                                          </p:spTgt>
                                        </p:tgtEl>
                                      </p:cBhvr>
                                      <p:to x="100000" y="100000"/>
                                    </p:animScale>
                                  </p:childTnLst>
                                </p:cTn>
                              </p:par>
                            </p:childTnLst>
                          </p:cTn>
                        </p:par>
                        <p:par>
                          <p:cTn id="48" fill="hold">
                            <p:stCondLst>
                              <p:cond delay="5100"/>
                            </p:stCondLst>
                            <p:childTnLst>
                              <p:par>
                                <p:cTn id="49" presetID="2" presetClass="entr" presetSubtype="8" fill="hold" grpId="0" nodeType="afterEffect">
                                  <p:stCondLst>
                                    <p:cond delay="0"/>
                                  </p:stCondLst>
                                  <p:childTnLst>
                                    <p:set>
                                      <p:cBhvr>
                                        <p:cTn id="50" dur="1" fill="hold">
                                          <p:stCondLst>
                                            <p:cond delay="0"/>
                                          </p:stCondLst>
                                        </p:cTn>
                                        <p:tgtEl>
                                          <p:spTgt spid="10">
                                            <p:graphicEl>
                                              <a:dgm id="{5B58521C-4C52-4F87-8916-6161A3AF073C}"/>
                                            </p:graphicEl>
                                          </p:spTgt>
                                        </p:tgtEl>
                                        <p:attrNameLst>
                                          <p:attrName>style.visibility</p:attrName>
                                        </p:attrNameLst>
                                      </p:cBhvr>
                                      <p:to>
                                        <p:strVal val="visible"/>
                                      </p:to>
                                    </p:set>
                                    <p:anim calcmode="lin" valueType="num">
                                      <p:cBhvr additive="base">
                                        <p:cTn id="51" dur="500" fill="hold"/>
                                        <p:tgtEl>
                                          <p:spTgt spid="10">
                                            <p:graphicEl>
                                              <a:dgm id="{5B58521C-4C52-4F87-8916-6161A3AF073C}"/>
                                            </p:graphic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0">
                                            <p:graphicEl>
                                              <a:dgm id="{5B58521C-4C52-4F87-8916-6161A3AF073C}"/>
                                            </p:graphicEl>
                                          </p:spTgt>
                                        </p:tgtEl>
                                        <p:attrNameLst>
                                          <p:attrName>ppt_y</p:attrName>
                                        </p:attrNameLst>
                                      </p:cBhvr>
                                      <p:tavLst>
                                        <p:tav tm="0">
                                          <p:val>
                                            <p:strVal val="#ppt_y"/>
                                          </p:val>
                                        </p:tav>
                                        <p:tav tm="100000">
                                          <p:val>
                                            <p:strVal val="#ppt_y"/>
                                          </p:val>
                                        </p:tav>
                                      </p:tavLst>
                                    </p:anim>
                                  </p:childTnLst>
                                </p:cTn>
                              </p:par>
                            </p:childTnLst>
                          </p:cTn>
                        </p:par>
                        <p:par>
                          <p:cTn id="53" fill="hold">
                            <p:stCondLst>
                              <p:cond delay="5600"/>
                            </p:stCondLst>
                            <p:childTnLst>
                              <p:par>
                                <p:cTn id="54" presetID="26" presetClass="entr" presetSubtype="0" fill="hold" grpId="0" nodeType="afterEffect">
                                  <p:stCondLst>
                                    <p:cond delay="0"/>
                                  </p:stCondLst>
                                  <p:childTnLst>
                                    <p:set>
                                      <p:cBhvr>
                                        <p:cTn id="55" dur="1" fill="hold">
                                          <p:stCondLst>
                                            <p:cond delay="0"/>
                                          </p:stCondLst>
                                        </p:cTn>
                                        <p:tgtEl>
                                          <p:spTgt spid="11">
                                            <p:graphicEl>
                                              <a:dgm id="{83309178-0D14-437B-9287-5E35FA00FB25}"/>
                                            </p:graphicEl>
                                          </p:spTgt>
                                        </p:tgtEl>
                                        <p:attrNameLst>
                                          <p:attrName>style.visibility</p:attrName>
                                        </p:attrNameLst>
                                      </p:cBhvr>
                                      <p:to>
                                        <p:strVal val="visible"/>
                                      </p:to>
                                    </p:set>
                                    <p:animEffect transition="in" filter="wipe(down)">
                                      <p:cBhvr>
                                        <p:cTn id="56" dur="580">
                                          <p:stCondLst>
                                            <p:cond delay="0"/>
                                          </p:stCondLst>
                                        </p:cTn>
                                        <p:tgtEl>
                                          <p:spTgt spid="11">
                                            <p:graphicEl>
                                              <a:dgm id="{83309178-0D14-437B-9287-5E35FA00FB25}"/>
                                            </p:graphicEl>
                                          </p:spTgt>
                                        </p:tgtEl>
                                      </p:cBhvr>
                                    </p:animEffect>
                                    <p:anim calcmode="lin" valueType="num">
                                      <p:cBhvr>
                                        <p:cTn id="57" dur="1822" tmFilter="0,0; 0.14,0.36; 0.43,0.73; 0.71,0.91; 1.0,1.0">
                                          <p:stCondLst>
                                            <p:cond delay="0"/>
                                          </p:stCondLst>
                                        </p:cTn>
                                        <p:tgtEl>
                                          <p:spTgt spid="11">
                                            <p:graphicEl>
                                              <a:dgm id="{83309178-0D14-437B-9287-5E35FA00FB25}"/>
                                            </p:graphic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1">
                                            <p:graphicEl>
                                              <a:dgm id="{83309178-0D14-437B-9287-5E35FA00FB25}"/>
                                            </p:graphic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1">
                                            <p:graphicEl>
                                              <a:dgm id="{83309178-0D14-437B-9287-5E35FA00FB25}"/>
                                            </p:graphic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1">
                                            <p:graphicEl>
                                              <a:dgm id="{83309178-0D14-437B-9287-5E35FA00FB25}"/>
                                            </p:graphic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1">
                                            <p:graphicEl>
                                              <a:dgm id="{83309178-0D14-437B-9287-5E35FA00FB25}"/>
                                            </p:graphic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11">
                                            <p:graphicEl>
                                              <a:dgm id="{83309178-0D14-437B-9287-5E35FA00FB25}"/>
                                            </p:graphicEl>
                                          </p:spTgt>
                                        </p:tgtEl>
                                      </p:cBhvr>
                                      <p:to x="100000" y="60000"/>
                                    </p:animScale>
                                    <p:animScale>
                                      <p:cBhvr>
                                        <p:cTn id="63" dur="166" decel="50000">
                                          <p:stCondLst>
                                            <p:cond delay="676"/>
                                          </p:stCondLst>
                                        </p:cTn>
                                        <p:tgtEl>
                                          <p:spTgt spid="11">
                                            <p:graphicEl>
                                              <a:dgm id="{83309178-0D14-437B-9287-5E35FA00FB25}"/>
                                            </p:graphicEl>
                                          </p:spTgt>
                                        </p:tgtEl>
                                      </p:cBhvr>
                                      <p:to x="100000" y="100000"/>
                                    </p:animScale>
                                    <p:animScale>
                                      <p:cBhvr>
                                        <p:cTn id="64" dur="26">
                                          <p:stCondLst>
                                            <p:cond delay="1312"/>
                                          </p:stCondLst>
                                        </p:cTn>
                                        <p:tgtEl>
                                          <p:spTgt spid="11">
                                            <p:graphicEl>
                                              <a:dgm id="{83309178-0D14-437B-9287-5E35FA00FB25}"/>
                                            </p:graphicEl>
                                          </p:spTgt>
                                        </p:tgtEl>
                                      </p:cBhvr>
                                      <p:to x="100000" y="80000"/>
                                    </p:animScale>
                                    <p:animScale>
                                      <p:cBhvr>
                                        <p:cTn id="65" dur="166" decel="50000">
                                          <p:stCondLst>
                                            <p:cond delay="1338"/>
                                          </p:stCondLst>
                                        </p:cTn>
                                        <p:tgtEl>
                                          <p:spTgt spid="11">
                                            <p:graphicEl>
                                              <a:dgm id="{83309178-0D14-437B-9287-5E35FA00FB25}"/>
                                            </p:graphicEl>
                                          </p:spTgt>
                                        </p:tgtEl>
                                      </p:cBhvr>
                                      <p:to x="100000" y="100000"/>
                                    </p:animScale>
                                    <p:animScale>
                                      <p:cBhvr>
                                        <p:cTn id="66" dur="26">
                                          <p:stCondLst>
                                            <p:cond delay="1642"/>
                                          </p:stCondLst>
                                        </p:cTn>
                                        <p:tgtEl>
                                          <p:spTgt spid="11">
                                            <p:graphicEl>
                                              <a:dgm id="{83309178-0D14-437B-9287-5E35FA00FB25}"/>
                                            </p:graphicEl>
                                          </p:spTgt>
                                        </p:tgtEl>
                                      </p:cBhvr>
                                      <p:to x="100000" y="90000"/>
                                    </p:animScale>
                                    <p:animScale>
                                      <p:cBhvr>
                                        <p:cTn id="67" dur="166" decel="50000">
                                          <p:stCondLst>
                                            <p:cond delay="1668"/>
                                          </p:stCondLst>
                                        </p:cTn>
                                        <p:tgtEl>
                                          <p:spTgt spid="11">
                                            <p:graphicEl>
                                              <a:dgm id="{83309178-0D14-437B-9287-5E35FA00FB25}"/>
                                            </p:graphicEl>
                                          </p:spTgt>
                                        </p:tgtEl>
                                      </p:cBhvr>
                                      <p:to x="100000" y="100000"/>
                                    </p:animScale>
                                    <p:animScale>
                                      <p:cBhvr>
                                        <p:cTn id="68" dur="26">
                                          <p:stCondLst>
                                            <p:cond delay="1808"/>
                                          </p:stCondLst>
                                        </p:cTn>
                                        <p:tgtEl>
                                          <p:spTgt spid="11">
                                            <p:graphicEl>
                                              <a:dgm id="{83309178-0D14-437B-9287-5E35FA00FB25}"/>
                                            </p:graphicEl>
                                          </p:spTgt>
                                        </p:tgtEl>
                                      </p:cBhvr>
                                      <p:to x="100000" y="95000"/>
                                    </p:animScale>
                                    <p:animScale>
                                      <p:cBhvr>
                                        <p:cTn id="69" dur="166" decel="50000">
                                          <p:stCondLst>
                                            <p:cond delay="1834"/>
                                          </p:stCondLst>
                                        </p:cTn>
                                        <p:tgtEl>
                                          <p:spTgt spid="11">
                                            <p:graphicEl>
                                              <a:dgm id="{83309178-0D14-437B-9287-5E35FA00FB25}"/>
                                            </p:graphicEl>
                                          </p:spTgt>
                                        </p:tgtEl>
                                      </p:cBhvr>
                                      <p:to x="100000" y="100000"/>
                                    </p:animScale>
                                  </p:childTnLst>
                                </p:cTn>
                              </p:par>
                            </p:childTnLst>
                          </p:cTn>
                        </p:par>
                        <p:par>
                          <p:cTn id="70" fill="hold">
                            <p:stCondLst>
                              <p:cond delay="7600"/>
                            </p:stCondLst>
                            <p:childTnLst>
                              <p:par>
                                <p:cTn id="71" presetID="2" presetClass="entr" presetSubtype="8" fill="hold" grpId="0" nodeType="afterEffect">
                                  <p:stCondLst>
                                    <p:cond delay="0"/>
                                  </p:stCondLst>
                                  <p:childTnLst>
                                    <p:set>
                                      <p:cBhvr>
                                        <p:cTn id="72" dur="1" fill="hold">
                                          <p:stCondLst>
                                            <p:cond delay="0"/>
                                          </p:stCondLst>
                                        </p:cTn>
                                        <p:tgtEl>
                                          <p:spTgt spid="11">
                                            <p:graphicEl>
                                              <a:dgm id="{5B58521C-4C52-4F87-8916-6161A3AF073C}"/>
                                            </p:graphicEl>
                                          </p:spTgt>
                                        </p:tgtEl>
                                        <p:attrNameLst>
                                          <p:attrName>style.visibility</p:attrName>
                                        </p:attrNameLst>
                                      </p:cBhvr>
                                      <p:to>
                                        <p:strVal val="visible"/>
                                      </p:to>
                                    </p:set>
                                    <p:anim calcmode="lin" valueType="num">
                                      <p:cBhvr additive="base">
                                        <p:cTn id="73" dur="500" fill="hold"/>
                                        <p:tgtEl>
                                          <p:spTgt spid="11">
                                            <p:graphicEl>
                                              <a:dgm id="{5B58521C-4C52-4F87-8916-6161A3AF073C}"/>
                                            </p:graphic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1">
                                            <p:graphicEl>
                                              <a:dgm id="{5B58521C-4C52-4F87-8916-6161A3AF073C}"/>
                                            </p:graphicEl>
                                          </p:spTgt>
                                        </p:tgtEl>
                                        <p:attrNameLst>
                                          <p:attrName>ppt_y</p:attrName>
                                        </p:attrNameLst>
                                      </p:cBhvr>
                                      <p:tavLst>
                                        <p:tav tm="0">
                                          <p:val>
                                            <p:strVal val="#ppt_y"/>
                                          </p:val>
                                        </p:tav>
                                        <p:tav tm="100000">
                                          <p:val>
                                            <p:strVal val="#ppt_y"/>
                                          </p:val>
                                        </p:tav>
                                      </p:tavLst>
                                    </p:anim>
                                  </p:childTnLst>
                                </p:cTn>
                              </p:par>
                            </p:childTnLst>
                          </p:cTn>
                        </p:par>
                        <p:par>
                          <p:cTn id="75" fill="hold">
                            <p:stCondLst>
                              <p:cond delay="8100"/>
                            </p:stCondLst>
                            <p:childTnLst>
                              <p:par>
                                <p:cTn id="76" presetID="26" presetClass="entr" presetSubtype="0" fill="hold" grpId="0" nodeType="afterEffect">
                                  <p:stCondLst>
                                    <p:cond delay="1700"/>
                                  </p:stCondLst>
                                  <p:childTnLst>
                                    <p:set>
                                      <p:cBhvr>
                                        <p:cTn id="77" dur="1" fill="hold">
                                          <p:stCondLst>
                                            <p:cond delay="0"/>
                                          </p:stCondLst>
                                        </p:cTn>
                                        <p:tgtEl>
                                          <p:spTgt spid="12">
                                            <p:graphicEl>
                                              <a:dgm id="{83309178-0D14-437B-9287-5E35FA00FB25}"/>
                                            </p:graphicEl>
                                          </p:spTgt>
                                        </p:tgtEl>
                                        <p:attrNameLst>
                                          <p:attrName>style.visibility</p:attrName>
                                        </p:attrNameLst>
                                      </p:cBhvr>
                                      <p:to>
                                        <p:strVal val="visible"/>
                                      </p:to>
                                    </p:set>
                                    <p:animEffect transition="in" filter="wipe(down)">
                                      <p:cBhvr>
                                        <p:cTn id="78" dur="580">
                                          <p:stCondLst>
                                            <p:cond delay="0"/>
                                          </p:stCondLst>
                                        </p:cTn>
                                        <p:tgtEl>
                                          <p:spTgt spid="12">
                                            <p:graphicEl>
                                              <a:dgm id="{83309178-0D14-437B-9287-5E35FA00FB25}"/>
                                            </p:graphicEl>
                                          </p:spTgt>
                                        </p:tgtEl>
                                      </p:cBhvr>
                                    </p:animEffect>
                                    <p:anim calcmode="lin" valueType="num">
                                      <p:cBhvr>
                                        <p:cTn id="79" dur="1822" tmFilter="0,0; 0.14,0.36; 0.43,0.73; 0.71,0.91; 1.0,1.0">
                                          <p:stCondLst>
                                            <p:cond delay="0"/>
                                          </p:stCondLst>
                                        </p:cTn>
                                        <p:tgtEl>
                                          <p:spTgt spid="12">
                                            <p:graphicEl>
                                              <a:dgm id="{83309178-0D14-437B-9287-5E35FA00FB25}"/>
                                            </p:graphicEl>
                                          </p:spTgt>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2">
                                            <p:graphicEl>
                                              <a:dgm id="{83309178-0D14-437B-9287-5E35FA00FB25}"/>
                                            </p:graphicEl>
                                          </p:spTgt>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2">
                                            <p:graphicEl>
                                              <a:dgm id="{83309178-0D14-437B-9287-5E35FA00FB25}"/>
                                            </p:graphicEl>
                                          </p:spTgt>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2">
                                            <p:graphicEl>
                                              <a:dgm id="{83309178-0D14-437B-9287-5E35FA00FB25}"/>
                                            </p:graphicEl>
                                          </p:spTgt>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2">
                                            <p:graphicEl>
                                              <a:dgm id="{83309178-0D14-437B-9287-5E35FA00FB25}"/>
                                            </p:graphicEl>
                                          </p:spTgt>
                                        </p:tgtEl>
                                        <p:attrNameLst>
                                          <p:attrName>ppt_y</p:attrName>
                                        </p:attrNameLst>
                                      </p:cBhvr>
                                      <p:tavLst>
                                        <p:tav tm="0" fmla="#ppt_y-sin(pi*$)/81">
                                          <p:val>
                                            <p:fltVal val="0"/>
                                          </p:val>
                                        </p:tav>
                                        <p:tav tm="100000">
                                          <p:val>
                                            <p:fltVal val="1"/>
                                          </p:val>
                                        </p:tav>
                                      </p:tavLst>
                                    </p:anim>
                                    <p:animScale>
                                      <p:cBhvr>
                                        <p:cTn id="84" dur="26">
                                          <p:stCondLst>
                                            <p:cond delay="650"/>
                                          </p:stCondLst>
                                        </p:cTn>
                                        <p:tgtEl>
                                          <p:spTgt spid="12">
                                            <p:graphicEl>
                                              <a:dgm id="{83309178-0D14-437B-9287-5E35FA00FB25}"/>
                                            </p:graphicEl>
                                          </p:spTgt>
                                        </p:tgtEl>
                                      </p:cBhvr>
                                      <p:to x="100000" y="60000"/>
                                    </p:animScale>
                                    <p:animScale>
                                      <p:cBhvr>
                                        <p:cTn id="85" dur="166" decel="50000">
                                          <p:stCondLst>
                                            <p:cond delay="676"/>
                                          </p:stCondLst>
                                        </p:cTn>
                                        <p:tgtEl>
                                          <p:spTgt spid="12">
                                            <p:graphicEl>
                                              <a:dgm id="{83309178-0D14-437B-9287-5E35FA00FB25}"/>
                                            </p:graphicEl>
                                          </p:spTgt>
                                        </p:tgtEl>
                                      </p:cBhvr>
                                      <p:to x="100000" y="100000"/>
                                    </p:animScale>
                                    <p:animScale>
                                      <p:cBhvr>
                                        <p:cTn id="86" dur="26">
                                          <p:stCondLst>
                                            <p:cond delay="1312"/>
                                          </p:stCondLst>
                                        </p:cTn>
                                        <p:tgtEl>
                                          <p:spTgt spid="12">
                                            <p:graphicEl>
                                              <a:dgm id="{83309178-0D14-437B-9287-5E35FA00FB25}"/>
                                            </p:graphicEl>
                                          </p:spTgt>
                                        </p:tgtEl>
                                      </p:cBhvr>
                                      <p:to x="100000" y="80000"/>
                                    </p:animScale>
                                    <p:animScale>
                                      <p:cBhvr>
                                        <p:cTn id="87" dur="166" decel="50000">
                                          <p:stCondLst>
                                            <p:cond delay="1338"/>
                                          </p:stCondLst>
                                        </p:cTn>
                                        <p:tgtEl>
                                          <p:spTgt spid="12">
                                            <p:graphicEl>
                                              <a:dgm id="{83309178-0D14-437B-9287-5E35FA00FB25}"/>
                                            </p:graphicEl>
                                          </p:spTgt>
                                        </p:tgtEl>
                                      </p:cBhvr>
                                      <p:to x="100000" y="100000"/>
                                    </p:animScale>
                                    <p:animScale>
                                      <p:cBhvr>
                                        <p:cTn id="88" dur="26">
                                          <p:stCondLst>
                                            <p:cond delay="1642"/>
                                          </p:stCondLst>
                                        </p:cTn>
                                        <p:tgtEl>
                                          <p:spTgt spid="12">
                                            <p:graphicEl>
                                              <a:dgm id="{83309178-0D14-437B-9287-5E35FA00FB25}"/>
                                            </p:graphicEl>
                                          </p:spTgt>
                                        </p:tgtEl>
                                      </p:cBhvr>
                                      <p:to x="100000" y="90000"/>
                                    </p:animScale>
                                    <p:animScale>
                                      <p:cBhvr>
                                        <p:cTn id="89" dur="166" decel="50000">
                                          <p:stCondLst>
                                            <p:cond delay="1668"/>
                                          </p:stCondLst>
                                        </p:cTn>
                                        <p:tgtEl>
                                          <p:spTgt spid="12">
                                            <p:graphicEl>
                                              <a:dgm id="{83309178-0D14-437B-9287-5E35FA00FB25}"/>
                                            </p:graphicEl>
                                          </p:spTgt>
                                        </p:tgtEl>
                                      </p:cBhvr>
                                      <p:to x="100000" y="100000"/>
                                    </p:animScale>
                                    <p:animScale>
                                      <p:cBhvr>
                                        <p:cTn id="90" dur="26">
                                          <p:stCondLst>
                                            <p:cond delay="1808"/>
                                          </p:stCondLst>
                                        </p:cTn>
                                        <p:tgtEl>
                                          <p:spTgt spid="12">
                                            <p:graphicEl>
                                              <a:dgm id="{83309178-0D14-437B-9287-5E35FA00FB25}"/>
                                            </p:graphicEl>
                                          </p:spTgt>
                                        </p:tgtEl>
                                      </p:cBhvr>
                                      <p:to x="100000" y="95000"/>
                                    </p:animScale>
                                    <p:animScale>
                                      <p:cBhvr>
                                        <p:cTn id="91" dur="166" decel="50000">
                                          <p:stCondLst>
                                            <p:cond delay="1834"/>
                                          </p:stCondLst>
                                        </p:cTn>
                                        <p:tgtEl>
                                          <p:spTgt spid="12">
                                            <p:graphicEl>
                                              <a:dgm id="{83309178-0D14-437B-9287-5E35FA00FB25}"/>
                                            </p:graphicEl>
                                          </p:spTgt>
                                        </p:tgtEl>
                                      </p:cBhvr>
                                      <p:to x="100000" y="100000"/>
                                    </p:animScale>
                                  </p:childTnLst>
                                </p:cTn>
                              </p:par>
                            </p:childTnLst>
                          </p:cTn>
                        </p:par>
                        <p:par>
                          <p:cTn id="92" fill="hold">
                            <p:stCondLst>
                              <p:cond delay="11800"/>
                            </p:stCondLst>
                            <p:childTnLst>
                              <p:par>
                                <p:cTn id="93" presetID="2" presetClass="entr" presetSubtype="8" fill="hold" grpId="0" nodeType="afterEffect">
                                  <p:stCondLst>
                                    <p:cond delay="0"/>
                                  </p:stCondLst>
                                  <p:childTnLst>
                                    <p:set>
                                      <p:cBhvr>
                                        <p:cTn id="94" dur="1" fill="hold">
                                          <p:stCondLst>
                                            <p:cond delay="0"/>
                                          </p:stCondLst>
                                        </p:cTn>
                                        <p:tgtEl>
                                          <p:spTgt spid="12">
                                            <p:graphicEl>
                                              <a:dgm id="{5B58521C-4C52-4F87-8916-6161A3AF073C}"/>
                                            </p:graphicEl>
                                          </p:spTgt>
                                        </p:tgtEl>
                                        <p:attrNameLst>
                                          <p:attrName>style.visibility</p:attrName>
                                        </p:attrNameLst>
                                      </p:cBhvr>
                                      <p:to>
                                        <p:strVal val="visible"/>
                                      </p:to>
                                    </p:set>
                                    <p:anim calcmode="lin" valueType="num">
                                      <p:cBhvr additive="base">
                                        <p:cTn id="95" dur="500" fill="hold"/>
                                        <p:tgtEl>
                                          <p:spTgt spid="12">
                                            <p:graphicEl>
                                              <a:dgm id="{5B58521C-4C52-4F87-8916-6161A3AF073C}"/>
                                            </p:graphicEl>
                                          </p:spTgt>
                                        </p:tgtEl>
                                        <p:attrNameLst>
                                          <p:attrName>ppt_x</p:attrName>
                                        </p:attrNameLst>
                                      </p:cBhvr>
                                      <p:tavLst>
                                        <p:tav tm="0">
                                          <p:val>
                                            <p:strVal val="0-#ppt_w/2"/>
                                          </p:val>
                                        </p:tav>
                                        <p:tav tm="100000">
                                          <p:val>
                                            <p:strVal val="#ppt_x"/>
                                          </p:val>
                                        </p:tav>
                                      </p:tavLst>
                                    </p:anim>
                                    <p:anim calcmode="lin" valueType="num">
                                      <p:cBhvr additive="base">
                                        <p:cTn id="96" dur="500" fill="hold"/>
                                        <p:tgtEl>
                                          <p:spTgt spid="12">
                                            <p:graphicEl>
                                              <a:dgm id="{5B58521C-4C52-4F87-8916-6161A3AF073C}"/>
                                            </p:graphicEl>
                                          </p:spTgt>
                                        </p:tgtEl>
                                        <p:attrNameLst>
                                          <p:attrName>ppt_y</p:attrName>
                                        </p:attrNameLst>
                                      </p:cBhvr>
                                      <p:tavLst>
                                        <p:tav tm="0">
                                          <p:val>
                                            <p:strVal val="#ppt_y"/>
                                          </p:val>
                                        </p:tav>
                                        <p:tav tm="100000">
                                          <p:val>
                                            <p:strVal val="#ppt_y"/>
                                          </p:val>
                                        </p:tav>
                                      </p:tavLst>
                                    </p:anim>
                                  </p:childTnLst>
                                </p:cTn>
                              </p:par>
                            </p:childTnLst>
                          </p:cTn>
                        </p:par>
                        <p:par>
                          <p:cTn id="97" fill="hold">
                            <p:stCondLst>
                              <p:cond delay="12300"/>
                            </p:stCondLst>
                            <p:childTnLst>
                              <p:par>
                                <p:cTn id="98" presetID="31" presetClass="entr" presetSubtype="0" fill="hold" nodeType="afterEffect">
                                  <p:stCondLst>
                                    <p:cond delay="0"/>
                                  </p:stCondLst>
                                  <p:childTnLst>
                                    <p:set>
                                      <p:cBhvr>
                                        <p:cTn id="99" dur="1" fill="hold">
                                          <p:stCondLst>
                                            <p:cond delay="0"/>
                                          </p:stCondLst>
                                        </p:cTn>
                                        <p:tgtEl>
                                          <p:spTgt spid="6146"/>
                                        </p:tgtEl>
                                        <p:attrNameLst>
                                          <p:attrName>style.visibility</p:attrName>
                                        </p:attrNameLst>
                                      </p:cBhvr>
                                      <p:to>
                                        <p:strVal val="visible"/>
                                      </p:to>
                                    </p:set>
                                    <p:anim calcmode="lin" valueType="num">
                                      <p:cBhvr>
                                        <p:cTn id="100" dur="1000" fill="hold"/>
                                        <p:tgtEl>
                                          <p:spTgt spid="6146"/>
                                        </p:tgtEl>
                                        <p:attrNameLst>
                                          <p:attrName>ppt_w</p:attrName>
                                        </p:attrNameLst>
                                      </p:cBhvr>
                                      <p:tavLst>
                                        <p:tav tm="0">
                                          <p:val>
                                            <p:fltVal val="0"/>
                                          </p:val>
                                        </p:tav>
                                        <p:tav tm="100000">
                                          <p:val>
                                            <p:strVal val="#ppt_w"/>
                                          </p:val>
                                        </p:tav>
                                      </p:tavLst>
                                    </p:anim>
                                    <p:anim calcmode="lin" valueType="num">
                                      <p:cBhvr>
                                        <p:cTn id="101" dur="1000" fill="hold"/>
                                        <p:tgtEl>
                                          <p:spTgt spid="6146"/>
                                        </p:tgtEl>
                                        <p:attrNameLst>
                                          <p:attrName>ppt_h</p:attrName>
                                        </p:attrNameLst>
                                      </p:cBhvr>
                                      <p:tavLst>
                                        <p:tav tm="0">
                                          <p:val>
                                            <p:fltVal val="0"/>
                                          </p:val>
                                        </p:tav>
                                        <p:tav tm="100000">
                                          <p:val>
                                            <p:strVal val="#ppt_h"/>
                                          </p:val>
                                        </p:tav>
                                      </p:tavLst>
                                    </p:anim>
                                    <p:anim calcmode="lin" valueType="num">
                                      <p:cBhvr>
                                        <p:cTn id="102" dur="1000" fill="hold"/>
                                        <p:tgtEl>
                                          <p:spTgt spid="6146"/>
                                        </p:tgtEl>
                                        <p:attrNameLst>
                                          <p:attrName>style.rotation</p:attrName>
                                        </p:attrNameLst>
                                      </p:cBhvr>
                                      <p:tavLst>
                                        <p:tav tm="0">
                                          <p:val>
                                            <p:fltVal val="90"/>
                                          </p:val>
                                        </p:tav>
                                        <p:tav tm="100000">
                                          <p:val>
                                            <p:fltVal val="0"/>
                                          </p:val>
                                        </p:tav>
                                      </p:tavLst>
                                    </p:anim>
                                    <p:animEffect transition="in" filter="fade">
                                      <p:cBhvr>
                                        <p:cTn id="10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Graphic spid="10" grpId="0" uiExpand="1">
        <p:bldSub>
          <a:bldDgm bld="one"/>
        </p:bldSub>
      </p:bldGraphic>
      <p:bldGraphic spid="11" grpId="0" uiExpand="1">
        <p:bldSub>
          <a:bldDgm bld="one"/>
        </p:bldSub>
      </p:bldGraphic>
      <p:bldGraphic spid="12"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20837" y="4920"/>
            <a:ext cx="10018713" cy="1188244"/>
          </a:xfrm>
        </p:spPr>
        <p:txBody>
          <a:bodyPr>
            <a:normAutofit/>
            <a:scene3d>
              <a:camera prst="orthographicFront"/>
              <a:lightRig rig="soft" dir="t">
                <a:rot lat="0" lon="0" rev="15600000"/>
              </a:lightRig>
            </a:scene3d>
            <a:sp3d extrusionH="57150" prstMaterial="softEdge">
              <a:bevelT w="25400" h="38100"/>
            </a:sp3d>
          </a:bodyPr>
          <a:lstStyle/>
          <a:p>
            <a:r>
              <a:rPr lang="es-ES" b="1" dirty="0">
                <a:ln/>
                <a:solidFill>
                  <a:schemeClr val="accent4"/>
                </a:solidFill>
              </a:rPr>
              <a:t>INNOVACION EN PRODUCTOS Y DISEÑOS</a:t>
            </a:r>
          </a:p>
        </p:txBody>
      </p:sp>
      <p:pic>
        <p:nvPicPr>
          <p:cNvPr id="5" name="Imagen 4" descr="http://www.ecuadorianhands.com/1201-large_default/blusa-otavalena-bordada-a-mano-100-algodon.jpg"/>
          <p:cNvPicPr/>
          <p:nvPr/>
        </p:nvPicPr>
        <p:blipFill>
          <a:blip r:embed="rId2">
            <a:extLst>
              <a:ext uri="{28A0092B-C50C-407E-A947-70E740481C1C}">
                <a14:useLocalDpi xmlns:a14="http://schemas.microsoft.com/office/drawing/2010/main" val="0"/>
              </a:ext>
            </a:extLst>
          </a:blip>
          <a:srcRect/>
          <a:stretch>
            <a:fillRect/>
          </a:stretch>
        </p:blipFill>
        <p:spPr bwMode="auto">
          <a:xfrm>
            <a:off x="5488780" y="4608988"/>
            <a:ext cx="2282825" cy="23872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Imagen 6" descr="http://www.andes.info.ec/sites/default/files/styles/large/public/field/image/dsc_0593.jpg?itok=fl71FrfE"/>
          <p:cNvPicPr/>
          <p:nvPr/>
        </p:nvPicPr>
        <p:blipFill>
          <a:blip r:embed="rId3">
            <a:extLst>
              <a:ext uri="{28A0092B-C50C-407E-A947-70E740481C1C}">
                <a14:useLocalDpi xmlns:a14="http://schemas.microsoft.com/office/drawing/2010/main" val="0"/>
              </a:ext>
            </a:extLst>
          </a:blip>
          <a:srcRect/>
          <a:stretch>
            <a:fillRect/>
          </a:stretch>
        </p:blipFill>
        <p:spPr bwMode="auto">
          <a:xfrm>
            <a:off x="9139873" y="4608988"/>
            <a:ext cx="3146425" cy="211074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8" name="Imagen 7" descr="http://www.ecuadormall.com/catalog/images/decis0001_M.jpg"/>
          <p:cNvPicPr/>
          <p:nvPr/>
        </p:nvPicPr>
        <p:blipFill>
          <a:blip r:embed="rId4">
            <a:extLst>
              <a:ext uri="{28A0092B-C50C-407E-A947-70E740481C1C}">
                <a14:useLocalDpi xmlns:a14="http://schemas.microsoft.com/office/drawing/2010/main" val="0"/>
              </a:ext>
            </a:extLst>
          </a:blip>
          <a:srcRect/>
          <a:stretch>
            <a:fillRect/>
          </a:stretch>
        </p:blipFill>
        <p:spPr bwMode="auto">
          <a:xfrm>
            <a:off x="10306368" y="965116"/>
            <a:ext cx="2190432" cy="2120901"/>
          </a:xfrm>
          <a:prstGeom prst="ellipse">
            <a:avLst/>
          </a:prstGeom>
          <a:ln>
            <a:noFill/>
          </a:ln>
          <a:effectLst>
            <a:softEdge rad="112500"/>
          </a:effectLst>
        </p:spPr>
      </p:pic>
      <p:graphicFrame>
        <p:nvGraphicFramePr>
          <p:cNvPr id="12" name="Diagrama 11"/>
          <p:cNvGraphicFramePr/>
          <p:nvPr>
            <p:extLst>
              <p:ext uri="{D42A27DB-BD31-4B8C-83A1-F6EECF244321}">
                <p14:modId xmlns:p14="http://schemas.microsoft.com/office/powerpoint/2010/main" val="1319720674"/>
              </p:ext>
            </p:extLst>
          </p:nvPr>
        </p:nvGraphicFramePr>
        <p:xfrm>
          <a:off x="1620837" y="2944100"/>
          <a:ext cx="9617709" cy="13760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7" name="Imagen 16" descr="http://paper.elcomercio.com/uploads/edicio-012300011ADF40D5-41A5-4C3A-B8EC-968DAFD41825_02092014_/6F1753B4-61F7-4668-97AE-6E5252396B5A.jpg"/>
          <p:cNvPicPr/>
          <p:nvPr/>
        </p:nvPicPr>
        <p:blipFill>
          <a:blip r:embed="rId10">
            <a:extLst>
              <a:ext uri="{28A0092B-C50C-407E-A947-70E740481C1C}">
                <a14:useLocalDpi xmlns:a14="http://schemas.microsoft.com/office/drawing/2010/main" val="0"/>
              </a:ext>
            </a:extLst>
          </a:blip>
          <a:srcRect/>
          <a:stretch>
            <a:fillRect/>
          </a:stretch>
        </p:blipFill>
        <p:spPr bwMode="auto">
          <a:xfrm>
            <a:off x="1483279" y="4596446"/>
            <a:ext cx="2557145" cy="173799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Cinta perforada 17"/>
          <p:cNvSpPr/>
          <p:nvPr/>
        </p:nvSpPr>
        <p:spPr>
          <a:xfrm>
            <a:off x="2118280" y="965116"/>
            <a:ext cx="7690645" cy="1892853"/>
          </a:xfrm>
          <a:prstGeom prst="flowChartPunchedTape">
            <a:avLst/>
          </a:prstGeom>
          <a:scene3d>
            <a:camera prst="perspectiveRelaxedModerately"/>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VINCULAR LA TÉCNICA DEL DISEÑO CON EL CONOCIMIENTO DE LA CULTURA Y EL ARTE DE ELABORACIÓN ARTESANAL</a:t>
            </a:r>
            <a:endParaRPr lang="es-ES" sz="2400" dirty="0"/>
          </a:p>
        </p:txBody>
      </p:sp>
    </p:spTree>
    <p:extLst>
      <p:ext uri="{BB962C8B-B14F-4D97-AF65-F5344CB8AC3E}">
        <p14:creationId xmlns:p14="http://schemas.microsoft.com/office/powerpoint/2010/main" val="3461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18">
                                            <p:bg/>
                                          </p:spTgt>
                                        </p:tgtEl>
                                        <p:attrNameLst>
                                          <p:attrName>style.visibility</p:attrName>
                                        </p:attrNameLst>
                                      </p:cBhvr>
                                      <p:to>
                                        <p:strVal val="visible"/>
                                      </p:to>
                                    </p:set>
                                    <p:animEffect transition="in" filter="wipe(down)">
                                      <p:cBhvr>
                                        <p:cTn id="12" dur="1300"/>
                                        <p:tgtEl>
                                          <p:spTgt spid="18">
                                            <p:bg/>
                                          </p:spTgt>
                                        </p:tgtEl>
                                      </p:cBhvr>
                                    </p:animEffect>
                                  </p:childTnLst>
                                </p:cTn>
                              </p:par>
                            </p:childTnLst>
                          </p:cTn>
                        </p:par>
                        <p:par>
                          <p:cTn id="13" fill="hold">
                            <p:stCondLst>
                              <p:cond delay="2050"/>
                            </p:stCondLst>
                            <p:childTnLst>
                              <p:par>
                                <p:cTn id="14" presetID="22" presetClass="entr" presetSubtype="4" fill="hold" grpId="0" nodeType="after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down)">
                                      <p:cBhvr>
                                        <p:cTn id="16" dur="1300"/>
                                        <p:tgtEl>
                                          <p:spTgt spid="18">
                                            <p:txEl>
                                              <p:pRg st="0" end="0"/>
                                            </p:txEl>
                                          </p:spTgt>
                                        </p:tgtEl>
                                      </p:cBhvr>
                                    </p:animEffect>
                                  </p:childTnLst>
                                </p:cTn>
                              </p:par>
                            </p:childTnLst>
                          </p:cTn>
                        </p:par>
                        <p:par>
                          <p:cTn id="17" fill="hold">
                            <p:stCondLst>
                              <p:cond delay="3350"/>
                            </p:stCondLst>
                            <p:childTnLst>
                              <p:par>
                                <p:cTn id="18" presetID="14"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1300"/>
                                        <p:tgtEl>
                                          <p:spTgt spid="12"/>
                                        </p:tgtEl>
                                      </p:cBhvr>
                                    </p:animEffect>
                                  </p:childTnLst>
                                </p:cTn>
                              </p:par>
                            </p:childTnLst>
                          </p:cTn>
                        </p:par>
                        <p:par>
                          <p:cTn id="21" fill="hold">
                            <p:stCondLst>
                              <p:cond delay="4650"/>
                            </p:stCondLst>
                            <p:childTnLst>
                              <p:par>
                                <p:cTn id="22" presetID="53" presetClass="entr" presetSubtype="16"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300" fill="hold"/>
                                        <p:tgtEl>
                                          <p:spTgt spid="17"/>
                                        </p:tgtEl>
                                        <p:attrNameLst>
                                          <p:attrName>ppt_w</p:attrName>
                                        </p:attrNameLst>
                                      </p:cBhvr>
                                      <p:tavLst>
                                        <p:tav tm="0">
                                          <p:val>
                                            <p:fltVal val="0"/>
                                          </p:val>
                                        </p:tav>
                                        <p:tav tm="100000">
                                          <p:val>
                                            <p:strVal val="#ppt_w"/>
                                          </p:val>
                                        </p:tav>
                                      </p:tavLst>
                                    </p:anim>
                                    <p:anim calcmode="lin" valueType="num">
                                      <p:cBhvr>
                                        <p:cTn id="25" dur="1300" fill="hold"/>
                                        <p:tgtEl>
                                          <p:spTgt spid="17"/>
                                        </p:tgtEl>
                                        <p:attrNameLst>
                                          <p:attrName>ppt_h</p:attrName>
                                        </p:attrNameLst>
                                      </p:cBhvr>
                                      <p:tavLst>
                                        <p:tav tm="0">
                                          <p:val>
                                            <p:fltVal val="0"/>
                                          </p:val>
                                        </p:tav>
                                        <p:tav tm="100000">
                                          <p:val>
                                            <p:strVal val="#ppt_h"/>
                                          </p:val>
                                        </p:tav>
                                      </p:tavLst>
                                    </p:anim>
                                    <p:animEffect transition="in" filter="fade">
                                      <p:cBhvr>
                                        <p:cTn id="26" dur="1300"/>
                                        <p:tgtEl>
                                          <p:spTgt spid="17"/>
                                        </p:tgtEl>
                                      </p:cBhvr>
                                    </p:animEffect>
                                  </p:childTnLst>
                                </p:cTn>
                              </p:par>
                            </p:childTnLst>
                          </p:cTn>
                        </p:par>
                        <p:par>
                          <p:cTn id="27" fill="hold">
                            <p:stCondLst>
                              <p:cond delay="5950"/>
                            </p:stCondLst>
                            <p:childTnLst>
                              <p:par>
                                <p:cTn id="28" presetID="53" presetClass="entr" presetSubtype="1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1300" fill="hold"/>
                                        <p:tgtEl>
                                          <p:spTgt spid="5"/>
                                        </p:tgtEl>
                                        <p:attrNameLst>
                                          <p:attrName>ppt_w</p:attrName>
                                        </p:attrNameLst>
                                      </p:cBhvr>
                                      <p:tavLst>
                                        <p:tav tm="0">
                                          <p:val>
                                            <p:fltVal val="0"/>
                                          </p:val>
                                        </p:tav>
                                        <p:tav tm="100000">
                                          <p:val>
                                            <p:strVal val="#ppt_w"/>
                                          </p:val>
                                        </p:tav>
                                      </p:tavLst>
                                    </p:anim>
                                    <p:anim calcmode="lin" valueType="num">
                                      <p:cBhvr>
                                        <p:cTn id="31" dur="1300" fill="hold"/>
                                        <p:tgtEl>
                                          <p:spTgt spid="5"/>
                                        </p:tgtEl>
                                        <p:attrNameLst>
                                          <p:attrName>ppt_h</p:attrName>
                                        </p:attrNameLst>
                                      </p:cBhvr>
                                      <p:tavLst>
                                        <p:tav tm="0">
                                          <p:val>
                                            <p:fltVal val="0"/>
                                          </p:val>
                                        </p:tav>
                                        <p:tav tm="100000">
                                          <p:val>
                                            <p:strVal val="#ppt_h"/>
                                          </p:val>
                                        </p:tav>
                                      </p:tavLst>
                                    </p:anim>
                                    <p:animEffect transition="in" filter="fade">
                                      <p:cBhvr>
                                        <p:cTn id="32" dur="1300"/>
                                        <p:tgtEl>
                                          <p:spTgt spid="5"/>
                                        </p:tgtEl>
                                      </p:cBhvr>
                                    </p:animEffect>
                                  </p:childTnLst>
                                </p:cTn>
                              </p:par>
                            </p:childTnLst>
                          </p:cTn>
                        </p:par>
                        <p:par>
                          <p:cTn id="33" fill="hold">
                            <p:stCondLst>
                              <p:cond delay="7250"/>
                            </p:stCondLst>
                            <p:childTnLst>
                              <p:par>
                                <p:cTn id="34" presetID="53" presetClass="entr" presetSubtype="16"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300" fill="hold"/>
                                        <p:tgtEl>
                                          <p:spTgt spid="7"/>
                                        </p:tgtEl>
                                        <p:attrNameLst>
                                          <p:attrName>ppt_w</p:attrName>
                                        </p:attrNameLst>
                                      </p:cBhvr>
                                      <p:tavLst>
                                        <p:tav tm="0">
                                          <p:val>
                                            <p:fltVal val="0"/>
                                          </p:val>
                                        </p:tav>
                                        <p:tav tm="100000">
                                          <p:val>
                                            <p:strVal val="#ppt_w"/>
                                          </p:val>
                                        </p:tav>
                                      </p:tavLst>
                                    </p:anim>
                                    <p:anim calcmode="lin" valueType="num">
                                      <p:cBhvr>
                                        <p:cTn id="37" dur="1300" fill="hold"/>
                                        <p:tgtEl>
                                          <p:spTgt spid="7"/>
                                        </p:tgtEl>
                                        <p:attrNameLst>
                                          <p:attrName>ppt_h</p:attrName>
                                        </p:attrNameLst>
                                      </p:cBhvr>
                                      <p:tavLst>
                                        <p:tav tm="0">
                                          <p:val>
                                            <p:fltVal val="0"/>
                                          </p:val>
                                        </p:tav>
                                        <p:tav tm="100000">
                                          <p:val>
                                            <p:strVal val="#ppt_h"/>
                                          </p:val>
                                        </p:tav>
                                      </p:tavLst>
                                    </p:anim>
                                    <p:animEffect transition="in" filter="fade">
                                      <p:cBhvr>
                                        <p:cTn id="38" dur="1300"/>
                                        <p:tgtEl>
                                          <p:spTgt spid="7"/>
                                        </p:tgtEl>
                                      </p:cBhvr>
                                    </p:animEffect>
                                  </p:childTnLst>
                                </p:cTn>
                              </p:par>
                            </p:childTnLst>
                          </p:cTn>
                        </p:par>
                        <p:par>
                          <p:cTn id="39" fill="hold">
                            <p:stCondLst>
                              <p:cond delay="8550"/>
                            </p:stCondLst>
                            <p:childTnLst>
                              <p:par>
                                <p:cTn id="40" presetID="53" presetClass="entr" presetSubtype="16"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300" fill="hold"/>
                                        <p:tgtEl>
                                          <p:spTgt spid="8"/>
                                        </p:tgtEl>
                                        <p:attrNameLst>
                                          <p:attrName>ppt_w</p:attrName>
                                        </p:attrNameLst>
                                      </p:cBhvr>
                                      <p:tavLst>
                                        <p:tav tm="0">
                                          <p:val>
                                            <p:fltVal val="0"/>
                                          </p:val>
                                        </p:tav>
                                        <p:tav tm="100000">
                                          <p:val>
                                            <p:strVal val="#ppt_w"/>
                                          </p:val>
                                        </p:tav>
                                      </p:tavLst>
                                    </p:anim>
                                    <p:anim calcmode="lin" valueType="num">
                                      <p:cBhvr>
                                        <p:cTn id="43" dur="1300" fill="hold"/>
                                        <p:tgtEl>
                                          <p:spTgt spid="8"/>
                                        </p:tgtEl>
                                        <p:attrNameLst>
                                          <p:attrName>ppt_h</p:attrName>
                                        </p:attrNameLst>
                                      </p:cBhvr>
                                      <p:tavLst>
                                        <p:tav tm="0">
                                          <p:val>
                                            <p:fltVal val="0"/>
                                          </p:val>
                                        </p:tav>
                                        <p:tav tm="100000">
                                          <p:val>
                                            <p:strVal val="#ppt_h"/>
                                          </p:val>
                                        </p:tav>
                                      </p:tavLst>
                                    </p:anim>
                                    <p:animEffect transition="in" filter="fade">
                                      <p:cBhvr>
                                        <p:cTn id="44" dur="1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2" grpId="0">
        <p:bldAsOne/>
      </p:bldGraphic>
      <p:bldP spid="18" grpId="0"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077459819"/>
              </p:ext>
            </p:extLst>
          </p:nvPr>
        </p:nvGraphicFramePr>
        <p:xfrm>
          <a:off x="2875642" y="261256"/>
          <a:ext cx="10346872" cy="6463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ítulo 1"/>
          <p:cNvSpPr>
            <a:spLocks noGrp="1"/>
          </p:cNvSpPr>
          <p:nvPr>
            <p:ph type="title"/>
          </p:nvPr>
        </p:nvSpPr>
        <p:spPr>
          <a:xfrm>
            <a:off x="1173163" y="309720"/>
            <a:ext cx="5012192" cy="1548110"/>
          </a:xfrm>
        </p:spPr>
        <p:txBody>
          <a:bodyPr>
            <a:noAutofit/>
            <a:scene3d>
              <a:camera prst="orthographicFront"/>
              <a:lightRig rig="soft" dir="t">
                <a:rot lat="0" lon="0" rev="15600000"/>
              </a:lightRig>
            </a:scene3d>
            <a:sp3d extrusionH="57150" prstMaterial="softEdge">
              <a:bevelT w="25400" h="38100"/>
            </a:sp3d>
          </a:bodyPr>
          <a:lstStyle/>
          <a:p>
            <a:r>
              <a:rPr lang="es-ES" sz="3600" b="1" dirty="0" smtClean="0">
                <a:ln/>
                <a:solidFill>
                  <a:schemeClr val="accent4"/>
                </a:solidFill>
              </a:rPr>
              <a:t>POLÍTICAS GUBERNAMENTALES</a:t>
            </a:r>
            <a:endParaRPr lang="es-ES" sz="3600" b="1" dirty="0">
              <a:ln/>
              <a:solidFill>
                <a:schemeClr val="accent4"/>
              </a:solidFill>
            </a:endParaRPr>
          </a:p>
        </p:txBody>
      </p:sp>
      <p:pic>
        <p:nvPicPr>
          <p:cNvPr id="8196" name="Picture 4" descr="http://www.colimdo.org/media/3317157/ley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5292" y="3092449"/>
            <a:ext cx="2224313" cy="166823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098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700"/>
                                        <p:tgtEl>
                                          <p:spTgt spid="11"/>
                                        </p:tgtEl>
                                      </p:cBhvr>
                                    </p:animEffect>
                                  </p:childTnLst>
                                </p:cTn>
                              </p:par>
                            </p:childTnLst>
                          </p:cTn>
                        </p:par>
                        <p:par>
                          <p:cTn id="8" fill="hold">
                            <p:stCondLst>
                              <p:cond delay="1800"/>
                            </p:stCondLst>
                            <p:childTnLst>
                              <p:par>
                                <p:cTn id="9" presetID="53" presetClass="entr" presetSubtype="16" fill="hold" nodeType="afterEffect">
                                  <p:stCondLst>
                                    <p:cond delay="0"/>
                                  </p:stCondLst>
                                  <p:childTnLst>
                                    <p:set>
                                      <p:cBhvr>
                                        <p:cTn id="10" dur="1" fill="hold">
                                          <p:stCondLst>
                                            <p:cond delay="0"/>
                                          </p:stCondLst>
                                        </p:cTn>
                                        <p:tgtEl>
                                          <p:spTgt spid="8196"/>
                                        </p:tgtEl>
                                        <p:attrNameLst>
                                          <p:attrName>style.visibility</p:attrName>
                                        </p:attrNameLst>
                                      </p:cBhvr>
                                      <p:to>
                                        <p:strVal val="visible"/>
                                      </p:to>
                                    </p:set>
                                    <p:anim calcmode="lin" valueType="num">
                                      <p:cBhvr>
                                        <p:cTn id="11" dur="2400" fill="hold"/>
                                        <p:tgtEl>
                                          <p:spTgt spid="8196"/>
                                        </p:tgtEl>
                                        <p:attrNameLst>
                                          <p:attrName>ppt_w</p:attrName>
                                        </p:attrNameLst>
                                      </p:cBhvr>
                                      <p:tavLst>
                                        <p:tav tm="0">
                                          <p:val>
                                            <p:fltVal val="0"/>
                                          </p:val>
                                        </p:tav>
                                        <p:tav tm="100000">
                                          <p:val>
                                            <p:strVal val="#ppt_w"/>
                                          </p:val>
                                        </p:tav>
                                      </p:tavLst>
                                    </p:anim>
                                    <p:anim calcmode="lin" valueType="num">
                                      <p:cBhvr>
                                        <p:cTn id="12" dur="2400" fill="hold"/>
                                        <p:tgtEl>
                                          <p:spTgt spid="8196"/>
                                        </p:tgtEl>
                                        <p:attrNameLst>
                                          <p:attrName>ppt_h</p:attrName>
                                        </p:attrNameLst>
                                      </p:cBhvr>
                                      <p:tavLst>
                                        <p:tav tm="0">
                                          <p:val>
                                            <p:fltVal val="0"/>
                                          </p:val>
                                        </p:tav>
                                        <p:tav tm="100000">
                                          <p:val>
                                            <p:strVal val="#ppt_h"/>
                                          </p:val>
                                        </p:tav>
                                      </p:tavLst>
                                    </p:anim>
                                    <p:animEffect transition="in" filter="fade">
                                      <p:cBhvr>
                                        <p:cTn id="13" dur="2400"/>
                                        <p:tgtEl>
                                          <p:spTgt spid="8196"/>
                                        </p:tgtEl>
                                      </p:cBhvr>
                                    </p:animEffect>
                                  </p:childTnLst>
                                </p:cTn>
                              </p:par>
                            </p:childTnLst>
                          </p:cTn>
                        </p:par>
                        <p:par>
                          <p:cTn id="14" fill="hold">
                            <p:stCondLst>
                              <p:cond delay="42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3861" y="371476"/>
            <a:ext cx="10018713" cy="666750"/>
          </a:xfrm>
          <a:scene3d>
            <a:camera prst="orthographicFront"/>
            <a:lightRig rig="threePt" dir="t"/>
          </a:scene3d>
          <a:sp3d>
            <a:bevelT/>
          </a:sp3d>
        </p:spPr>
        <p:style>
          <a:lnRef idx="1">
            <a:schemeClr val="dk1"/>
          </a:lnRef>
          <a:fillRef idx="3">
            <a:schemeClr val="dk1"/>
          </a:fillRef>
          <a:effectRef idx="2">
            <a:schemeClr val="dk1"/>
          </a:effectRef>
          <a:fontRef idx="minor">
            <a:schemeClr val="lt1"/>
          </a:fontRef>
        </p:style>
        <p:txBody>
          <a:bodyPr>
            <a:normAutofit fontScale="90000"/>
          </a:bodyPr>
          <a:lstStyle/>
          <a:p>
            <a:r>
              <a:rPr lang="es-ES" b="1" dirty="0" smtClean="0">
                <a:solidFill>
                  <a:srgbClr val="FF0000"/>
                </a:solidFill>
              </a:rPr>
              <a:t>MARKETING INTERNACIONAL</a:t>
            </a:r>
            <a:endParaRPr lang="es-ES" dirty="0">
              <a:solidFill>
                <a:srgbClr val="FF0000"/>
              </a:solidFill>
            </a:endParaRPr>
          </a:p>
        </p:txBody>
      </p:sp>
      <p:pic>
        <p:nvPicPr>
          <p:cNvPr id="9220" name="Picture 4" descr="http://www.japastor.com/images/globeflag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833" y="3426128"/>
            <a:ext cx="2501056" cy="25010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8" name="Grupo 7"/>
          <p:cNvGrpSpPr/>
          <p:nvPr/>
        </p:nvGrpSpPr>
        <p:grpSpPr>
          <a:xfrm>
            <a:off x="4902841" y="1188547"/>
            <a:ext cx="3733518" cy="1051906"/>
            <a:chOff x="1601957" y="0"/>
            <a:chExt cx="3733518" cy="1051906"/>
          </a:xfrm>
        </p:grpSpPr>
        <p:sp>
          <p:nvSpPr>
            <p:cNvPr id="9" name="Rectángulo 8"/>
            <p:cNvSpPr/>
            <p:nvPr/>
          </p:nvSpPr>
          <p:spPr>
            <a:xfrm>
              <a:off x="1601957" y="0"/>
              <a:ext cx="3733518" cy="1051906"/>
            </a:xfrm>
            <a:prstGeom prst="rect">
              <a:avLst/>
            </a:prstGeom>
          </p:spPr>
          <p:style>
            <a:lnRef idx="1">
              <a:schemeClr val="accent6"/>
            </a:lnRef>
            <a:fillRef idx="2">
              <a:schemeClr val="accent6"/>
            </a:fillRef>
            <a:effectRef idx="1">
              <a:schemeClr val="accent6"/>
            </a:effectRef>
            <a:fontRef idx="minor">
              <a:schemeClr val="dk1"/>
            </a:fontRef>
          </p:style>
        </p:sp>
        <p:sp>
          <p:nvSpPr>
            <p:cNvPr id="10" name="Rectángulo 9"/>
            <p:cNvSpPr/>
            <p:nvPr/>
          </p:nvSpPr>
          <p:spPr>
            <a:xfrm>
              <a:off x="1601957" y="0"/>
              <a:ext cx="3733518" cy="1051906"/>
            </a:xfrm>
            <a:prstGeom prst="rect">
              <a:avLst/>
            </a:prstGeom>
          </p:spPr>
          <p:style>
            <a:lnRef idx="1">
              <a:schemeClr val="accent6"/>
            </a:lnRef>
            <a:fillRef idx="2">
              <a:schemeClr val="accent6"/>
            </a:fillRef>
            <a:effectRef idx="1">
              <a:schemeClr val="accent6"/>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2400" b="1" kern="1200" dirty="0" smtClean="0"/>
                <a:t>PLANTEAMIENTO DE LOS GREMIOS</a:t>
              </a:r>
              <a:endParaRPr lang="es-ES" sz="2400" b="1" kern="1200" dirty="0"/>
            </a:p>
          </p:txBody>
        </p:sp>
      </p:grpSp>
      <p:grpSp>
        <p:nvGrpSpPr>
          <p:cNvPr id="11" name="Grupo 10"/>
          <p:cNvGrpSpPr/>
          <p:nvPr/>
        </p:nvGrpSpPr>
        <p:grpSpPr>
          <a:xfrm>
            <a:off x="9562048" y="3482096"/>
            <a:ext cx="2629952" cy="1937663"/>
            <a:chOff x="5910797" y="213366"/>
            <a:chExt cx="2629952" cy="1937663"/>
          </a:xfrm>
          <a:solidFill>
            <a:schemeClr val="accent6">
              <a:lumMod val="60000"/>
              <a:lumOff val="40000"/>
            </a:schemeClr>
          </a:solidFill>
        </p:grpSpPr>
        <p:sp>
          <p:nvSpPr>
            <p:cNvPr id="12" name="Rectángulo 11"/>
            <p:cNvSpPr/>
            <p:nvPr/>
          </p:nvSpPr>
          <p:spPr>
            <a:xfrm>
              <a:off x="5910797" y="213366"/>
              <a:ext cx="2629952" cy="1937663"/>
            </a:xfrm>
            <a:prstGeom prst="rect">
              <a:avLst/>
            </a:prstGeom>
            <a:grpFill/>
            <a:scene3d>
              <a:camera prst="orthographicFront"/>
              <a:lightRig rig="threePt" dir="t"/>
            </a:scene3d>
            <a:sp3d>
              <a:bevel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ángulo 12"/>
            <p:cNvSpPr/>
            <p:nvPr/>
          </p:nvSpPr>
          <p:spPr>
            <a:xfrm>
              <a:off x="5910797" y="213366"/>
              <a:ext cx="2629952" cy="1937663"/>
            </a:xfrm>
            <a:prstGeom prst="rect">
              <a:avLst/>
            </a:prstGeom>
            <a:grpFill/>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b="1" kern="1200" dirty="0" smtClean="0">
                  <a:solidFill>
                    <a:schemeClr val="tx1"/>
                  </a:solidFill>
                </a:rPr>
                <a:t>ESTO SERVIRIA COMO ESTRATEGIA NACIONAL PARA </a:t>
              </a:r>
              <a:r>
                <a:rPr lang="es-ES" sz="1700" b="1" kern="12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LA PROMOCIÓN DE LA PRODUCCIÓN LOCAL EN EL EXTERIOR</a:t>
              </a:r>
              <a:endParaRPr lang="es-ES" sz="1700" b="1" kern="1200" dirty="0">
                <a:solidFill>
                  <a:schemeClr val="tx1"/>
                </a:solidFill>
              </a:endParaRPr>
            </a:p>
          </p:txBody>
        </p:sp>
      </p:grpSp>
      <p:grpSp>
        <p:nvGrpSpPr>
          <p:cNvPr id="17" name="Grupo 16"/>
          <p:cNvGrpSpPr/>
          <p:nvPr/>
        </p:nvGrpSpPr>
        <p:grpSpPr>
          <a:xfrm>
            <a:off x="3576493" y="2974670"/>
            <a:ext cx="2652696" cy="2952514"/>
            <a:chOff x="0" y="1577628"/>
            <a:chExt cx="2329999" cy="2952514"/>
          </a:xfrm>
        </p:grpSpPr>
        <p:sp>
          <p:nvSpPr>
            <p:cNvPr id="18" name="Rectángulo 17"/>
            <p:cNvSpPr/>
            <p:nvPr/>
          </p:nvSpPr>
          <p:spPr>
            <a:xfrm>
              <a:off x="0" y="1577628"/>
              <a:ext cx="2329999" cy="2952514"/>
            </a:xfrm>
            <a:prstGeom prst="rect">
              <a:avLst/>
            </a:prstGeom>
          </p:spPr>
          <p:style>
            <a:lnRef idx="1">
              <a:schemeClr val="accent1"/>
            </a:lnRef>
            <a:fillRef idx="2">
              <a:schemeClr val="accent1"/>
            </a:fillRef>
            <a:effectRef idx="1">
              <a:schemeClr val="accent1"/>
            </a:effectRef>
            <a:fontRef idx="minor">
              <a:schemeClr val="dk1"/>
            </a:fontRef>
          </p:style>
        </p:sp>
        <p:sp>
          <p:nvSpPr>
            <p:cNvPr id="19" name="Rectángulo 18"/>
            <p:cNvSpPr/>
            <p:nvPr/>
          </p:nvSpPr>
          <p:spPr>
            <a:xfrm>
              <a:off x="0" y="1577628"/>
              <a:ext cx="2329999" cy="2952514"/>
            </a:xfrm>
            <a:prstGeom prst="rect">
              <a:avLst/>
            </a:prstGeom>
          </p:spPr>
          <p:style>
            <a:lnRef idx="1">
              <a:schemeClr val="accent1"/>
            </a:lnRef>
            <a:fillRef idx="2">
              <a:schemeClr val="accent1"/>
            </a:fillRef>
            <a:effectRef idx="1">
              <a:schemeClr val="accent1"/>
            </a:effectRef>
            <a:fontRef idx="minor">
              <a:schemeClr val="dk1"/>
            </a:fontRef>
          </p:style>
          <p:txBody>
            <a:bodyPr spcFirstLastPara="0" vert="horz" wrap="square" lIns="64770" tIns="64770" rIns="64770" bIns="64770" numCol="1" spcCol="1270" anchor="ctr" anchorCtr="0">
              <a:noAutofit/>
              <a:scene3d>
                <a:camera prst="orthographicFront"/>
                <a:lightRig rig="threePt" dir="t"/>
              </a:scene3d>
              <a:sp3d extrusionH="57150">
                <a:bevelT w="38100" h="38100"/>
              </a:sp3d>
            </a:bodyPr>
            <a:lstStyle/>
            <a:p>
              <a:pPr lvl="0" algn="ctr" defTabSz="755650">
                <a:lnSpc>
                  <a:spcPct val="90000"/>
                </a:lnSpc>
                <a:spcBef>
                  <a:spcPct val="0"/>
                </a:spcBef>
                <a:spcAft>
                  <a:spcPct val="35000"/>
                </a:spcAft>
              </a:pPr>
              <a:r>
                <a:rPr lang="es-ES" sz="1700" kern="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QUE SEAN LAS OFICINAS DE COMERCIO INTERNACIONAL LAS QUE SE CONVIERTAN EN LAS PROMOTORAS DE LA PRODUCCIÓN ARTESANAL CON FACTIBILIDADES DE EXPORTACIÓN</a:t>
              </a:r>
              <a:endParaRPr lang="es-ES" sz="1700" kern="1200" dirty="0"/>
            </a:p>
          </p:txBody>
        </p:sp>
      </p:grpSp>
      <p:sp>
        <p:nvSpPr>
          <p:cNvPr id="6" name="Flecha a la derecha con bandas 5"/>
          <p:cNvSpPr/>
          <p:nvPr/>
        </p:nvSpPr>
        <p:spPr>
          <a:xfrm>
            <a:off x="6236039" y="3482097"/>
            <a:ext cx="3241336" cy="18328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1400" b="1" dirty="0">
                <a:solidFill>
                  <a:srgbClr val="000000"/>
                </a:solidFill>
                <a:latin typeface="Arial" panose="020B0604020202020204" pitchFamily="34" charset="0"/>
                <a:ea typeface="Calibri" panose="020F0502020204030204" pitchFamily="34" charset="0"/>
                <a:cs typeface="Arial" panose="020B0604020202020204" pitchFamily="34" charset="0"/>
              </a:rPr>
              <a:t>QUE PROMUEVAN LA ASISTENCIA A FERIAS INTERNACIONALES</a:t>
            </a:r>
            <a:endParaRPr lang="es-ES" sz="1400" b="1" dirty="0"/>
          </a:p>
          <a:p>
            <a:pPr algn="ctr"/>
            <a:endParaRPr lang="es-ES" sz="1400" b="1" dirty="0"/>
          </a:p>
        </p:txBody>
      </p:sp>
    </p:spTree>
    <p:extLst>
      <p:ext uri="{BB962C8B-B14F-4D97-AF65-F5344CB8AC3E}">
        <p14:creationId xmlns:p14="http://schemas.microsoft.com/office/powerpoint/2010/main" val="150783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1"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childTnLst>
                          </p:cTn>
                        </p:par>
                        <p:par>
                          <p:cTn id="14" fill="hold">
                            <p:stCondLst>
                              <p:cond delay="2500"/>
                            </p:stCondLst>
                            <p:childTnLst>
                              <p:par>
                                <p:cTn id="15" presetID="31" presetClass="entr" presetSubtype="0" fill="hold" nodeType="after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p:cTn id="17" dur="1500" fill="hold"/>
                                        <p:tgtEl>
                                          <p:spTgt spid="9220"/>
                                        </p:tgtEl>
                                        <p:attrNameLst>
                                          <p:attrName>ppt_w</p:attrName>
                                        </p:attrNameLst>
                                      </p:cBhvr>
                                      <p:tavLst>
                                        <p:tav tm="0">
                                          <p:val>
                                            <p:fltVal val="0"/>
                                          </p:val>
                                        </p:tav>
                                        <p:tav tm="100000">
                                          <p:val>
                                            <p:strVal val="#ppt_w"/>
                                          </p:val>
                                        </p:tav>
                                      </p:tavLst>
                                    </p:anim>
                                    <p:anim calcmode="lin" valueType="num">
                                      <p:cBhvr>
                                        <p:cTn id="18" dur="1500" fill="hold"/>
                                        <p:tgtEl>
                                          <p:spTgt spid="9220"/>
                                        </p:tgtEl>
                                        <p:attrNameLst>
                                          <p:attrName>ppt_h</p:attrName>
                                        </p:attrNameLst>
                                      </p:cBhvr>
                                      <p:tavLst>
                                        <p:tav tm="0">
                                          <p:val>
                                            <p:fltVal val="0"/>
                                          </p:val>
                                        </p:tav>
                                        <p:tav tm="100000">
                                          <p:val>
                                            <p:strVal val="#ppt_h"/>
                                          </p:val>
                                        </p:tav>
                                      </p:tavLst>
                                    </p:anim>
                                    <p:anim calcmode="lin" valueType="num">
                                      <p:cBhvr>
                                        <p:cTn id="19" dur="1500" fill="hold"/>
                                        <p:tgtEl>
                                          <p:spTgt spid="9220"/>
                                        </p:tgtEl>
                                        <p:attrNameLst>
                                          <p:attrName>style.rotation</p:attrName>
                                        </p:attrNameLst>
                                      </p:cBhvr>
                                      <p:tavLst>
                                        <p:tav tm="0">
                                          <p:val>
                                            <p:fltVal val="90"/>
                                          </p:val>
                                        </p:tav>
                                        <p:tav tm="100000">
                                          <p:val>
                                            <p:fltVal val="0"/>
                                          </p:val>
                                        </p:tav>
                                      </p:tavLst>
                                    </p:anim>
                                    <p:animEffect transition="in" filter="fade">
                                      <p:cBhvr>
                                        <p:cTn id="20" dur="1500"/>
                                        <p:tgtEl>
                                          <p:spTgt spid="9220"/>
                                        </p:tgtEl>
                                      </p:cBhvr>
                                    </p:animEffect>
                                  </p:childTnLst>
                                </p:cTn>
                              </p:par>
                            </p:childTnLst>
                          </p:cTn>
                        </p:par>
                        <p:par>
                          <p:cTn id="21" fill="hold">
                            <p:stCondLst>
                              <p:cond delay="4000"/>
                            </p:stCondLst>
                            <p:childTnLst>
                              <p:par>
                                <p:cTn id="22" presetID="2" presetClass="entr" presetSubtype="8"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2000" fill="hold"/>
                                        <p:tgtEl>
                                          <p:spTgt spid="17"/>
                                        </p:tgtEl>
                                        <p:attrNameLst>
                                          <p:attrName>ppt_x</p:attrName>
                                        </p:attrNameLst>
                                      </p:cBhvr>
                                      <p:tavLst>
                                        <p:tav tm="0">
                                          <p:val>
                                            <p:strVal val="0-#ppt_w/2"/>
                                          </p:val>
                                        </p:tav>
                                        <p:tav tm="100000">
                                          <p:val>
                                            <p:strVal val="#ppt_x"/>
                                          </p:val>
                                        </p:tav>
                                      </p:tavLst>
                                    </p:anim>
                                    <p:anim calcmode="lin" valueType="num">
                                      <p:cBhvr additive="base">
                                        <p:cTn id="25" dur="2000" fill="hold"/>
                                        <p:tgtEl>
                                          <p:spTgt spid="17"/>
                                        </p:tgtEl>
                                        <p:attrNameLst>
                                          <p:attrName>ppt_y</p:attrName>
                                        </p:attrNameLst>
                                      </p:cBhvr>
                                      <p:tavLst>
                                        <p:tav tm="0">
                                          <p:val>
                                            <p:strVal val="#ppt_y"/>
                                          </p:val>
                                        </p:tav>
                                        <p:tav tm="100000">
                                          <p:val>
                                            <p:strVal val="#ppt_y"/>
                                          </p:val>
                                        </p:tav>
                                      </p:tavLst>
                                    </p:anim>
                                  </p:childTnLst>
                                </p:cTn>
                              </p:par>
                            </p:childTnLst>
                          </p:cTn>
                        </p:par>
                        <p:par>
                          <p:cTn id="26" fill="hold">
                            <p:stCondLst>
                              <p:cond delay="6000"/>
                            </p:stCondLst>
                            <p:childTnLst>
                              <p:par>
                                <p:cTn id="27" presetID="2" presetClass="entr" presetSubtype="4"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2100" fill="hold"/>
                                        <p:tgtEl>
                                          <p:spTgt spid="6"/>
                                        </p:tgtEl>
                                        <p:attrNameLst>
                                          <p:attrName>ppt_x</p:attrName>
                                        </p:attrNameLst>
                                      </p:cBhvr>
                                      <p:tavLst>
                                        <p:tav tm="0">
                                          <p:val>
                                            <p:strVal val="#ppt_x"/>
                                          </p:val>
                                        </p:tav>
                                        <p:tav tm="100000">
                                          <p:val>
                                            <p:strVal val="#ppt_x"/>
                                          </p:val>
                                        </p:tav>
                                      </p:tavLst>
                                    </p:anim>
                                    <p:anim calcmode="lin" valueType="num">
                                      <p:cBhvr additive="base">
                                        <p:cTn id="30" dur="12100" fill="hold"/>
                                        <p:tgtEl>
                                          <p:spTgt spid="6"/>
                                        </p:tgtEl>
                                        <p:attrNameLst>
                                          <p:attrName>ppt_y</p:attrName>
                                        </p:attrNameLst>
                                      </p:cBhvr>
                                      <p:tavLst>
                                        <p:tav tm="0">
                                          <p:val>
                                            <p:strVal val="1+#ppt_h/2"/>
                                          </p:val>
                                        </p:tav>
                                        <p:tav tm="100000">
                                          <p:val>
                                            <p:strVal val="#ppt_y"/>
                                          </p:val>
                                        </p:tav>
                                      </p:tavLst>
                                    </p:anim>
                                  </p:childTnLst>
                                </p:cTn>
                              </p:par>
                            </p:childTnLst>
                          </p:cTn>
                        </p:par>
                        <p:par>
                          <p:cTn id="31" fill="hold">
                            <p:stCondLst>
                              <p:cond delay="18100"/>
                            </p:stCondLst>
                            <p:childTnLst>
                              <p:par>
                                <p:cTn id="32" presetID="2" presetClass="entr" presetSubtype="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4600" fill="hold"/>
                                        <p:tgtEl>
                                          <p:spTgt spid="11"/>
                                        </p:tgtEl>
                                        <p:attrNameLst>
                                          <p:attrName>ppt_x</p:attrName>
                                        </p:attrNameLst>
                                      </p:cBhvr>
                                      <p:tavLst>
                                        <p:tav tm="0">
                                          <p:val>
                                            <p:strVal val="1+#ppt_w/2"/>
                                          </p:val>
                                        </p:tav>
                                        <p:tav tm="100000">
                                          <p:val>
                                            <p:strVal val="#ppt_x"/>
                                          </p:val>
                                        </p:tav>
                                      </p:tavLst>
                                    </p:anim>
                                    <p:anim calcmode="lin" valueType="num">
                                      <p:cBhvr additive="base">
                                        <p:cTn id="35" dur="46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581431" y="1221288"/>
            <a:ext cx="2520000" cy="720000"/>
          </a:xfrm>
          <a:prstGeom prst="roundRect">
            <a:avLst/>
          </a:prstGeom>
          <a:solidFill>
            <a:schemeClr val="accent2"/>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b="1" dirty="0"/>
              <a:t>CAPITULO 1</a:t>
            </a:r>
          </a:p>
        </p:txBody>
      </p:sp>
      <p:sp>
        <p:nvSpPr>
          <p:cNvPr id="6" name="Rectángulo redondeado 5"/>
          <p:cNvSpPr/>
          <p:nvPr/>
        </p:nvSpPr>
        <p:spPr>
          <a:xfrm>
            <a:off x="3165839" y="2317796"/>
            <a:ext cx="2520000" cy="720000"/>
          </a:xfrm>
          <a:prstGeom prst="roundRect">
            <a:avLst/>
          </a:prstGeom>
          <a:solidFill>
            <a:schemeClr val="accent6">
              <a:lumMod val="75000"/>
            </a:schemeClr>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dirty="0">
                <a:solidFill>
                  <a:schemeClr val="dk1"/>
                </a:solidFill>
              </a:rPr>
              <a:t>CAPITULO II</a:t>
            </a:r>
          </a:p>
        </p:txBody>
      </p:sp>
      <p:sp>
        <p:nvSpPr>
          <p:cNvPr id="7" name="Rectángulo redondeado 6"/>
          <p:cNvSpPr/>
          <p:nvPr/>
        </p:nvSpPr>
        <p:spPr>
          <a:xfrm>
            <a:off x="3720626" y="3282635"/>
            <a:ext cx="2520000" cy="720000"/>
          </a:xfrm>
          <a:prstGeom prst="roundRect">
            <a:avLst/>
          </a:prstGeom>
          <a:solidFill>
            <a:schemeClr val="accent4"/>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dirty="0">
                <a:solidFill>
                  <a:schemeClr val="dk1"/>
                </a:solidFill>
              </a:rPr>
              <a:t>CAPÍTULO III</a:t>
            </a:r>
          </a:p>
        </p:txBody>
      </p:sp>
      <p:sp>
        <p:nvSpPr>
          <p:cNvPr id="8" name="Rectángulo redondeado 7"/>
          <p:cNvSpPr/>
          <p:nvPr/>
        </p:nvSpPr>
        <p:spPr>
          <a:xfrm>
            <a:off x="4378651" y="4246449"/>
            <a:ext cx="2520000" cy="720000"/>
          </a:xfrm>
          <a:prstGeom prst="roundRect">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dirty="0" smtClean="0"/>
              <a:t>CAPÍTULO IV</a:t>
            </a:r>
            <a:endParaRPr lang="es-ES" sz="3200" dirty="0"/>
          </a:p>
        </p:txBody>
      </p:sp>
      <p:sp>
        <p:nvSpPr>
          <p:cNvPr id="9" name="Rectángulo 8"/>
          <p:cNvSpPr/>
          <p:nvPr/>
        </p:nvSpPr>
        <p:spPr>
          <a:xfrm>
            <a:off x="2100262" y="-234440"/>
            <a:ext cx="9307513" cy="1200329"/>
          </a:xfrm>
          <a:prstGeom prst="rect">
            <a:avLst/>
          </a:prstGeom>
        </p:spPr>
        <p:txBody>
          <a:bodyPr wrap="square">
            <a:spAutoFit/>
            <a:scene3d>
              <a:camera prst="perspectiveLeft"/>
              <a:lightRig rig="soft" dir="t">
                <a:rot lat="0" lon="0" rev="15600000"/>
              </a:lightRig>
            </a:scene3d>
            <a:sp3d extrusionH="57150" prstMaterial="softEdge">
              <a:bevelT w="25400" h="38100" prst="relaxedInset"/>
            </a:sp3d>
          </a:bodyPr>
          <a:lstStyle/>
          <a:p>
            <a:pPr indent="252095" algn="just">
              <a:lnSpc>
                <a:spcPct val="200000"/>
              </a:lnSpc>
              <a:spcAft>
                <a:spcPts val="0"/>
              </a:spcAft>
            </a:pPr>
            <a:r>
              <a:rPr lang="es-EC" sz="3600" b="1" dirty="0" smtClean="0">
                <a:ln/>
                <a:solidFill>
                  <a:srgbClr val="FF0000"/>
                </a:solidFill>
                <a:latin typeface="Arial" panose="020B0604020202020204" pitchFamily="34" charset="0"/>
                <a:ea typeface="Calibri" panose="020F0502020204030204" pitchFamily="34" charset="0"/>
                <a:cs typeface="Arial" panose="020B0604020202020204" pitchFamily="34" charset="0"/>
              </a:rPr>
              <a:t>CONTENIDOS DE LA INVESTIGACION</a:t>
            </a:r>
            <a:endParaRPr lang="es-ES" sz="3600" b="1" dirty="0" smtClean="0">
              <a:ln/>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0" name="Rectángulo redondeado 9"/>
          <p:cNvSpPr/>
          <p:nvPr/>
        </p:nvSpPr>
        <p:spPr>
          <a:xfrm>
            <a:off x="4934899" y="5210263"/>
            <a:ext cx="2520000" cy="720000"/>
          </a:xfrm>
          <a:prstGeom prst="roundRect">
            <a:avLst/>
          </a:prstGeom>
          <a:solidFill>
            <a:schemeClr val="accent3"/>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3200" dirty="0"/>
              <a:t>CAPÍTULO V</a:t>
            </a:r>
          </a:p>
        </p:txBody>
      </p:sp>
      <p:sp>
        <p:nvSpPr>
          <p:cNvPr id="13" name="AutoShape 13"/>
          <p:cNvSpPr>
            <a:spLocks noChangeArrowheads="1"/>
          </p:cNvSpPr>
          <p:nvPr/>
        </p:nvSpPr>
        <p:spPr bwMode="auto">
          <a:xfrm>
            <a:off x="6604000" y="3141648"/>
            <a:ext cx="1282699" cy="351999"/>
          </a:xfrm>
          <a:prstGeom prst="rightArrow">
            <a:avLst>
              <a:gd name="adj1" fmla="val 50000"/>
              <a:gd name="adj2" fmla="val 63049"/>
            </a:avLst>
          </a:prstGeom>
          <a:solidFill>
            <a:schemeClr val="accent4">
              <a:lumMod val="60000"/>
              <a:lumOff val="40000"/>
            </a:schemeClr>
          </a:solidFill>
          <a:ln w="12700">
            <a:solidFill>
              <a:schemeClr val="tx1"/>
            </a:solidFill>
            <a:miter lim="800000"/>
            <a:headEnd/>
            <a:tailEnd/>
          </a:ln>
          <a:effectLst/>
        </p:spPr>
        <p:txBody>
          <a:bodyPr wrap="none" anchor="ctr"/>
          <a:lstStyle/>
          <a:p>
            <a:endParaRPr lang="es-ES"/>
          </a:p>
        </p:txBody>
      </p:sp>
      <p:sp>
        <p:nvSpPr>
          <p:cNvPr id="17" name="AutoShape 13"/>
          <p:cNvSpPr>
            <a:spLocks noChangeArrowheads="1"/>
          </p:cNvSpPr>
          <p:nvPr/>
        </p:nvSpPr>
        <p:spPr bwMode="auto">
          <a:xfrm>
            <a:off x="7518399" y="5197131"/>
            <a:ext cx="368300" cy="292100"/>
          </a:xfrm>
          <a:prstGeom prst="rightArrow">
            <a:avLst>
              <a:gd name="adj1" fmla="val 50000"/>
              <a:gd name="adj2" fmla="val 63049"/>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sp>
        <p:nvSpPr>
          <p:cNvPr id="18" name="AutoShape 13"/>
          <p:cNvSpPr>
            <a:spLocks noChangeArrowheads="1"/>
          </p:cNvSpPr>
          <p:nvPr/>
        </p:nvSpPr>
        <p:spPr bwMode="auto">
          <a:xfrm>
            <a:off x="7238373" y="4198193"/>
            <a:ext cx="648326" cy="313533"/>
          </a:xfrm>
          <a:prstGeom prst="rightArrow">
            <a:avLst>
              <a:gd name="adj1" fmla="val 50000"/>
              <a:gd name="adj2" fmla="val 63049"/>
            </a:avLst>
          </a:prstGeom>
          <a:solidFill>
            <a:srgbClr val="FFFF00"/>
          </a:solidFill>
          <a:ln w="12700">
            <a:solidFill>
              <a:schemeClr val="tx1"/>
            </a:solidFill>
            <a:miter lim="800000"/>
            <a:headEnd/>
            <a:tailEnd/>
          </a:ln>
          <a:effectLst/>
        </p:spPr>
        <p:txBody>
          <a:bodyPr wrap="none" anchor="ctr"/>
          <a:lstStyle/>
          <a:p>
            <a:endParaRPr lang="es-ES"/>
          </a:p>
        </p:txBody>
      </p:sp>
      <p:sp>
        <p:nvSpPr>
          <p:cNvPr id="19" name="AutoShape 13"/>
          <p:cNvSpPr>
            <a:spLocks noChangeArrowheads="1"/>
          </p:cNvSpPr>
          <p:nvPr/>
        </p:nvSpPr>
        <p:spPr bwMode="auto">
          <a:xfrm>
            <a:off x="5901740" y="2072052"/>
            <a:ext cx="1984959" cy="338868"/>
          </a:xfrm>
          <a:prstGeom prst="rightArrow">
            <a:avLst>
              <a:gd name="adj1" fmla="val 50000"/>
              <a:gd name="adj2" fmla="val 63049"/>
            </a:avLst>
          </a:prstGeom>
          <a:solidFill>
            <a:schemeClr val="accent6">
              <a:lumMod val="60000"/>
              <a:lumOff val="40000"/>
            </a:schemeClr>
          </a:solidFill>
          <a:ln w="12700">
            <a:solidFill>
              <a:schemeClr val="tx1"/>
            </a:solidFill>
            <a:miter lim="800000"/>
            <a:headEnd/>
            <a:tailEnd/>
          </a:ln>
          <a:effectLst/>
        </p:spPr>
        <p:txBody>
          <a:bodyPr wrap="none" anchor="ctr"/>
          <a:lstStyle/>
          <a:p>
            <a:endParaRPr lang="es-ES"/>
          </a:p>
        </p:txBody>
      </p:sp>
      <p:sp>
        <p:nvSpPr>
          <p:cNvPr id="20" name="AutoShape 13"/>
          <p:cNvSpPr>
            <a:spLocks noChangeArrowheads="1"/>
          </p:cNvSpPr>
          <p:nvPr/>
        </p:nvSpPr>
        <p:spPr bwMode="auto">
          <a:xfrm>
            <a:off x="5486400" y="1123129"/>
            <a:ext cx="2400299" cy="289777"/>
          </a:xfrm>
          <a:prstGeom prst="rightArrow">
            <a:avLst>
              <a:gd name="adj1" fmla="val 50000"/>
              <a:gd name="adj2" fmla="val 63049"/>
            </a:avLst>
          </a:prstGeom>
          <a:solidFill>
            <a:schemeClr val="accent2"/>
          </a:solidFill>
          <a:ln w="12700">
            <a:solidFill>
              <a:schemeClr val="tx1"/>
            </a:solidFill>
            <a:miter lim="800000"/>
            <a:headEnd/>
            <a:tailEnd/>
          </a:ln>
          <a:effectLst/>
        </p:spPr>
        <p:txBody>
          <a:bodyPr wrap="none" anchor="ctr"/>
          <a:lstStyle/>
          <a:p>
            <a:endParaRPr lang="es-ES"/>
          </a:p>
        </p:txBody>
      </p:sp>
      <p:sp>
        <p:nvSpPr>
          <p:cNvPr id="22" name="Rectángulo 21"/>
          <p:cNvSpPr/>
          <p:nvPr/>
        </p:nvSpPr>
        <p:spPr>
          <a:xfrm>
            <a:off x="8505950" y="1083351"/>
            <a:ext cx="2523640" cy="461665"/>
          </a:xfrm>
          <a:prstGeom prst="rect">
            <a:avLst/>
          </a:prstGeom>
        </p:spPr>
        <p:txBody>
          <a:bodyPr wrap="none">
            <a:spAutoFit/>
          </a:bodyPr>
          <a:lstStyle/>
          <a:p>
            <a:pPr marL="342900" indent="-342900">
              <a:lnSpc>
                <a:spcPct val="100000"/>
              </a:lnSpc>
              <a:buFont typeface="Wingdings" panose="05000000000000000000" pitchFamily="2" charset="2"/>
              <a:buChar char="ü"/>
            </a:pPr>
            <a:r>
              <a:rPr lang="es-ES_tradnl" altLang="es-ES" sz="2400" b="1" spc="-150" dirty="0" smtClean="0">
                <a:solidFill>
                  <a:schemeClr val="accent1"/>
                </a:solidFill>
              </a:rPr>
              <a:t>INTRODUCCIÓN</a:t>
            </a:r>
          </a:p>
        </p:txBody>
      </p:sp>
      <p:sp>
        <p:nvSpPr>
          <p:cNvPr id="23" name="Rectángulo 22"/>
          <p:cNvSpPr/>
          <p:nvPr/>
        </p:nvSpPr>
        <p:spPr>
          <a:xfrm>
            <a:off x="8505950" y="2056820"/>
            <a:ext cx="2641877" cy="461665"/>
          </a:xfrm>
          <a:prstGeom prst="rect">
            <a:avLst/>
          </a:prstGeom>
        </p:spPr>
        <p:txBody>
          <a:bodyPr wrap="none">
            <a:spAutoFit/>
          </a:bodyPr>
          <a:lstStyle/>
          <a:p>
            <a:pPr marL="342900" indent="-342900">
              <a:lnSpc>
                <a:spcPct val="100000"/>
              </a:lnSpc>
              <a:buFont typeface="Wingdings" panose="05000000000000000000" pitchFamily="2" charset="2"/>
              <a:buChar char="ü"/>
            </a:pPr>
            <a:r>
              <a:rPr lang="es-ES_tradnl" altLang="es-ES" sz="2400" b="1" spc="-150" dirty="0" smtClean="0">
                <a:solidFill>
                  <a:srgbClr val="FF0000"/>
                </a:solidFill>
              </a:rPr>
              <a:t>MARCO TEÓRICO</a:t>
            </a:r>
          </a:p>
        </p:txBody>
      </p:sp>
      <p:sp>
        <p:nvSpPr>
          <p:cNvPr id="24" name="Rectángulo 23"/>
          <p:cNvSpPr/>
          <p:nvPr/>
        </p:nvSpPr>
        <p:spPr>
          <a:xfrm>
            <a:off x="8505950" y="3132981"/>
            <a:ext cx="3408305" cy="461665"/>
          </a:xfrm>
          <a:prstGeom prst="rect">
            <a:avLst/>
          </a:prstGeom>
        </p:spPr>
        <p:txBody>
          <a:bodyPr wrap="none">
            <a:spAutoFit/>
          </a:bodyPr>
          <a:lstStyle/>
          <a:p>
            <a:pPr marL="342900" indent="-342900">
              <a:lnSpc>
                <a:spcPct val="100000"/>
              </a:lnSpc>
              <a:buFont typeface="Wingdings" panose="05000000000000000000" pitchFamily="2" charset="2"/>
              <a:buChar char="ü"/>
            </a:pPr>
            <a:r>
              <a:rPr lang="es-ES_tradnl" altLang="es-ES" sz="2400" b="1" spc="-150" dirty="0" smtClean="0">
                <a:solidFill>
                  <a:srgbClr val="CC9900"/>
                </a:solidFill>
              </a:rPr>
              <a:t>ESTUDIO DE MERCADO</a:t>
            </a:r>
          </a:p>
        </p:txBody>
      </p:sp>
      <p:sp>
        <p:nvSpPr>
          <p:cNvPr id="25" name="Rectángulo 24"/>
          <p:cNvSpPr/>
          <p:nvPr/>
        </p:nvSpPr>
        <p:spPr>
          <a:xfrm>
            <a:off x="8505950" y="4170293"/>
            <a:ext cx="3643626" cy="461665"/>
          </a:xfrm>
          <a:prstGeom prst="rect">
            <a:avLst/>
          </a:prstGeom>
        </p:spPr>
        <p:txBody>
          <a:bodyPr wrap="none">
            <a:spAutoFit/>
          </a:bodyPr>
          <a:lstStyle/>
          <a:p>
            <a:pPr marL="342900" indent="-342900">
              <a:lnSpc>
                <a:spcPct val="100000"/>
              </a:lnSpc>
              <a:buFont typeface="Wingdings" panose="05000000000000000000" pitchFamily="2" charset="2"/>
              <a:buChar char="ü"/>
            </a:pPr>
            <a:r>
              <a:rPr lang="es-ES_tradnl" altLang="es-ES" sz="2400" b="1" spc="-150" dirty="0" smtClean="0">
                <a:solidFill>
                  <a:schemeClr val="accent2"/>
                </a:solidFill>
              </a:rPr>
              <a:t>MARCO METODOLÓGICO</a:t>
            </a:r>
          </a:p>
        </p:txBody>
      </p:sp>
      <p:sp>
        <p:nvSpPr>
          <p:cNvPr id="26" name="Rectángulo 25"/>
          <p:cNvSpPr/>
          <p:nvPr/>
        </p:nvSpPr>
        <p:spPr>
          <a:xfrm>
            <a:off x="8505950" y="5158515"/>
            <a:ext cx="2250424" cy="461665"/>
          </a:xfrm>
          <a:prstGeom prst="rect">
            <a:avLst/>
          </a:prstGeom>
        </p:spPr>
        <p:txBody>
          <a:bodyPr wrap="none">
            <a:spAutoFit/>
          </a:bodyPr>
          <a:lstStyle/>
          <a:p>
            <a:pPr marL="342900" indent="-342900">
              <a:lnSpc>
                <a:spcPct val="100000"/>
              </a:lnSpc>
              <a:buFont typeface="Wingdings" panose="05000000000000000000" pitchFamily="2" charset="2"/>
              <a:buChar char="ü"/>
            </a:pPr>
            <a:r>
              <a:rPr lang="es-ES_tradnl" altLang="es-ES" sz="2400" b="1" spc="-150" dirty="0" smtClean="0"/>
              <a:t>ESTRATEGIAS</a:t>
            </a:r>
            <a:endParaRPr lang="es-ES_tradnl" altLang="es-ES" sz="2400" b="1" spc="-150" dirty="0"/>
          </a:p>
        </p:txBody>
      </p:sp>
    </p:spTree>
    <p:extLst>
      <p:ext uri="{BB962C8B-B14F-4D97-AF65-F5344CB8AC3E}">
        <p14:creationId xmlns:p14="http://schemas.microsoft.com/office/powerpoint/2010/main" val="101678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100"/>
                                        <p:tgtEl>
                                          <p:spTgt spid="9"/>
                                        </p:tgtEl>
                                      </p:cBhvr>
                                    </p:animEffect>
                                  </p:childTnLst>
                                </p:cTn>
                              </p:par>
                            </p:childTnLst>
                          </p:cTn>
                        </p:par>
                        <p:par>
                          <p:cTn id="8" fill="hold">
                            <p:stCondLst>
                              <p:cond delay="1100"/>
                            </p:stCondLst>
                            <p:childTnLst>
                              <p:par>
                                <p:cTn id="9" presetID="1"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1100"/>
                            </p:stCondLst>
                            <p:childTnLst>
                              <p:par>
                                <p:cTn id="12" presetID="24" presetClass="entr" presetSubtype="0" fill="hold" grpId="0" nodeType="afterEffect">
                                  <p:stCondLst>
                                    <p:cond delay="300"/>
                                  </p:stCondLst>
                                  <p:childTnLst>
                                    <p:set>
                                      <p:cBhvr>
                                        <p:cTn id="13" dur="1" fill="hold">
                                          <p:stCondLst>
                                            <p:cond delay="499"/>
                                          </p:stCondLst>
                                        </p:cTn>
                                        <p:tgtEl>
                                          <p:spTgt spid="20"/>
                                        </p:tgtEl>
                                        <p:attrNameLst>
                                          <p:attrName>style.visibility</p:attrName>
                                        </p:attrNameLst>
                                      </p:cBhvr>
                                      <p:to>
                                        <p:strVal val="visible"/>
                                      </p:to>
                                    </p:set>
                                    <p:anim to="" calcmode="lin" valueType="num">
                                      <p:cBhvr>
                                        <p:cTn id="14" dur="1" fill="hold"/>
                                        <p:tgtEl>
                                          <p:spTgt spid="20"/>
                                        </p:tgtEl>
                                        <p:attrNameLst>
                                          <p:attrName/>
                                        </p:attrNameLst>
                                      </p:cBhvr>
                                    </p:anim>
                                  </p:childTnLst>
                                </p:cTn>
                              </p:par>
                            </p:childTnLst>
                          </p:cTn>
                        </p:par>
                        <p:par>
                          <p:cTn id="15" fill="hold">
                            <p:stCondLst>
                              <p:cond delay="1900"/>
                            </p:stCondLst>
                            <p:childTnLst>
                              <p:par>
                                <p:cTn id="16" presetID="2" presetClass="entr" presetSubtype="4" fill="hold" grpId="0" nodeType="afterEffect">
                                  <p:stCondLst>
                                    <p:cond delay="10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500" fill="hold"/>
                                        <p:tgtEl>
                                          <p:spTgt spid="22"/>
                                        </p:tgtEl>
                                        <p:attrNameLst>
                                          <p:attrName>ppt_x</p:attrName>
                                        </p:attrNameLst>
                                      </p:cBhvr>
                                      <p:tavLst>
                                        <p:tav tm="0">
                                          <p:val>
                                            <p:strVal val="#ppt_x"/>
                                          </p:val>
                                        </p:tav>
                                        <p:tav tm="100000">
                                          <p:val>
                                            <p:strVal val="#ppt_x"/>
                                          </p:val>
                                        </p:tav>
                                      </p:tavLst>
                                    </p:anim>
                                    <p:anim calcmode="lin" valueType="num">
                                      <p:cBhvr additive="base">
                                        <p:cTn id="19" dur="1500" fill="hold"/>
                                        <p:tgtEl>
                                          <p:spTgt spid="22"/>
                                        </p:tgtEl>
                                        <p:attrNameLst>
                                          <p:attrName>ppt_y</p:attrName>
                                        </p:attrNameLst>
                                      </p:cBhvr>
                                      <p:tavLst>
                                        <p:tav tm="0">
                                          <p:val>
                                            <p:strVal val="1+#ppt_h/2"/>
                                          </p:val>
                                        </p:tav>
                                        <p:tav tm="100000">
                                          <p:val>
                                            <p:strVal val="#ppt_y"/>
                                          </p:val>
                                        </p:tav>
                                      </p:tavLst>
                                    </p:anim>
                                  </p:childTnLst>
                                </p:cTn>
                              </p:par>
                            </p:childTnLst>
                          </p:cTn>
                        </p:par>
                        <p:par>
                          <p:cTn id="20" fill="hold">
                            <p:stCondLst>
                              <p:cond delay="3500"/>
                            </p:stCondLst>
                            <p:childTnLst>
                              <p:par>
                                <p:cTn id="21" presetID="1" presetClass="entr" presetSubtype="0" fill="hold" grpId="0" nodeType="afterEffect">
                                  <p:stCondLst>
                                    <p:cond delay="200"/>
                                  </p:stCondLst>
                                  <p:childTnLst>
                                    <p:set>
                                      <p:cBhvr>
                                        <p:cTn id="22" dur="1" fill="hold">
                                          <p:stCondLst>
                                            <p:cond delay="0"/>
                                          </p:stCondLst>
                                        </p:cTn>
                                        <p:tgtEl>
                                          <p:spTgt spid="6"/>
                                        </p:tgtEl>
                                        <p:attrNameLst>
                                          <p:attrName>style.visibility</p:attrName>
                                        </p:attrNameLst>
                                      </p:cBhvr>
                                      <p:to>
                                        <p:strVal val="visible"/>
                                      </p:to>
                                    </p:set>
                                  </p:childTnLst>
                                </p:cTn>
                              </p:par>
                            </p:childTnLst>
                          </p:cTn>
                        </p:par>
                        <p:par>
                          <p:cTn id="23" fill="hold">
                            <p:stCondLst>
                              <p:cond delay="3700"/>
                            </p:stCondLst>
                            <p:childTnLst>
                              <p:par>
                                <p:cTn id="24" presetID="24" presetClass="entr" presetSubtype="0" fill="hold" grpId="0" nodeType="afterEffect">
                                  <p:stCondLst>
                                    <p:cond delay="200"/>
                                  </p:stCondLst>
                                  <p:childTnLst>
                                    <p:set>
                                      <p:cBhvr>
                                        <p:cTn id="25" dur="1" fill="hold">
                                          <p:stCondLst>
                                            <p:cond delay="499"/>
                                          </p:stCondLst>
                                        </p:cTn>
                                        <p:tgtEl>
                                          <p:spTgt spid="19"/>
                                        </p:tgtEl>
                                        <p:attrNameLst>
                                          <p:attrName>style.visibility</p:attrName>
                                        </p:attrNameLst>
                                      </p:cBhvr>
                                      <p:to>
                                        <p:strVal val="visible"/>
                                      </p:to>
                                    </p:set>
                                    <p:anim to="" calcmode="lin" valueType="num">
                                      <p:cBhvr>
                                        <p:cTn id="26" dur="1" fill="hold"/>
                                        <p:tgtEl>
                                          <p:spTgt spid="19"/>
                                        </p:tgtEl>
                                        <p:attrNameLst>
                                          <p:attrName/>
                                        </p:attrNameLst>
                                      </p:cBhvr>
                                    </p:anim>
                                  </p:childTnLst>
                                </p:cTn>
                              </p:par>
                            </p:childTnLst>
                          </p:cTn>
                        </p:par>
                        <p:par>
                          <p:cTn id="27" fill="hold">
                            <p:stCondLst>
                              <p:cond delay="4400"/>
                            </p:stCondLst>
                            <p:childTnLst>
                              <p:par>
                                <p:cTn id="28" presetID="2" presetClass="entr" presetSubtype="4"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500" fill="hold"/>
                                        <p:tgtEl>
                                          <p:spTgt spid="23"/>
                                        </p:tgtEl>
                                        <p:attrNameLst>
                                          <p:attrName>ppt_x</p:attrName>
                                        </p:attrNameLst>
                                      </p:cBhvr>
                                      <p:tavLst>
                                        <p:tav tm="0">
                                          <p:val>
                                            <p:strVal val="#ppt_x"/>
                                          </p:val>
                                        </p:tav>
                                        <p:tav tm="100000">
                                          <p:val>
                                            <p:strVal val="#ppt_x"/>
                                          </p:val>
                                        </p:tav>
                                      </p:tavLst>
                                    </p:anim>
                                    <p:anim calcmode="lin" valueType="num">
                                      <p:cBhvr additive="base">
                                        <p:cTn id="31" dur="1500" fill="hold"/>
                                        <p:tgtEl>
                                          <p:spTgt spid="23"/>
                                        </p:tgtEl>
                                        <p:attrNameLst>
                                          <p:attrName>ppt_y</p:attrName>
                                        </p:attrNameLst>
                                      </p:cBhvr>
                                      <p:tavLst>
                                        <p:tav tm="0">
                                          <p:val>
                                            <p:strVal val="1+#ppt_h/2"/>
                                          </p:val>
                                        </p:tav>
                                        <p:tav tm="100000">
                                          <p:val>
                                            <p:strVal val="#ppt_y"/>
                                          </p:val>
                                        </p:tav>
                                      </p:tavLst>
                                    </p:anim>
                                  </p:childTnLst>
                                </p:cTn>
                              </p:par>
                            </p:childTnLst>
                          </p:cTn>
                        </p:par>
                        <p:par>
                          <p:cTn id="32" fill="hold">
                            <p:stCondLst>
                              <p:cond delay="590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5900"/>
                            </p:stCondLst>
                            <p:childTnLst>
                              <p:par>
                                <p:cTn id="36" presetID="24" presetClass="entr" presetSubtype="0" fill="hold" grpId="0" nodeType="afterEffect">
                                  <p:stCondLst>
                                    <p:cond delay="0"/>
                                  </p:stCondLst>
                                  <p:childTnLst>
                                    <p:set>
                                      <p:cBhvr>
                                        <p:cTn id="37" dur="1" fill="hold">
                                          <p:stCondLst>
                                            <p:cond delay="499"/>
                                          </p:stCondLst>
                                        </p:cTn>
                                        <p:tgtEl>
                                          <p:spTgt spid="13"/>
                                        </p:tgtEl>
                                        <p:attrNameLst>
                                          <p:attrName>style.visibility</p:attrName>
                                        </p:attrNameLst>
                                      </p:cBhvr>
                                      <p:to>
                                        <p:strVal val="visible"/>
                                      </p:to>
                                    </p:set>
                                    <p:anim to="" calcmode="lin" valueType="num">
                                      <p:cBhvr>
                                        <p:cTn id="38" dur="1" fill="hold"/>
                                        <p:tgtEl>
                                          <p:spTgt spid="13"/>
                                        </p:tgtEl>
                                        <p:attrNameLst>
                                          <p:attrName/>
                                        </p:attrNameLst>
                                      </p:cBhvr>
                                    </p:anim>
                                  </p:childTnLst>
                                </p:cTn>
                              </p:par>
                            </p:childTnLst>
                          </p:cTn>
                        </p:par>
                        <p:par>
                          <p:cTn id="39" fill="hold">
                            <p:stCondLst>
                              <p:cond delay="6400"/>
                            </p:stCondLst>
                            <p:childTnLst>
                              <p:par>
                                <p:cTn id="40" presetID="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1500" fill="hold"/>
                                        <p:tgtEl>
                                          <p:spTgt spid="24"/>
                                        </p:tgtEl>
                                        <p:attrNameLst>
                                          <p:attrName>ppt_x</p:attrName>
                                        </p:attrNameLst>
                                      </p:cBhvr>
                                      <p:tavLst>
                                        <p:tav tm="0">
                                          <p:val>
                                            <p:strVal val="#ppt_x"/>
                                          </p:val>
                                        </p:tav>
                                        <p:tav tm="100000">
                                          <p:val>
                                            <p:strVal val="#ppt_x"/>
                                          </p:val>
                                        </p:tav>
                                      </p:tavLst>
                                    </p:anim>
                                    <p:anim calcmode="lin" valueType="num">
                                      <p:cBhvr additive="base">
                                        <p:cTn id="43" dur="150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7900"/>
                            </p:stCondLst>
                            <p:childTnLst>
                              <p:par>
                                <p:cTn id="45" presetID="1" presetClass="entr" presetSubtype="0"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par>
                          <p:cTn id="47" fill="hold">
                            <p:stCondLst>
                              <p:cond delay="7900"/>
                            </p:stCondLst>
                            <p:childTnLst>
                              <p:par>
                                <p:cTn id="48" presetID="24" presetClass="entr" presetSubtype="0" fill="hold" grpId="0" nodeType="afterEffect">
                                  <p:stCondLst>
                                    <p:cond delay="0"/>
                                  </p:stCondLst>
                                  <p:childTnLst>
                                    <p:set>
                                      <p:cBhvr>
                                        <p:cTn id="49" dur="1" fill="hold">
                                          <p:stCondLst>
                                            <p:cond delay="499"/>
                                          </p:stCondLst>
                                        </p:cTn>
                                        <p:tgtEl>
                                          <p:spTgt spid="18"/>
                                        </p:tgtEl>
                                        <p:attrNameLst>
                                          <p:attrName>style.visibility</p:attrName>
                                        </p:attrNameLst>
                                      </p:cBhvr>
                                      <p:to>
                                        <p:strVal val="visible"/>
                                      </p:to>
                                    </p:set>
                                    <p:anim to="" calcmode="lin" valueType="num">
                                      <p:cBhvr>
                                        <p:cTn id="50" dur="1" fill="hold"/>
                                        <p:tgtEl>
                                          <p:spTgt spid="18"/>
                                        </p:tgtEl>
                                        <p:attrNameLst>
                                          <p:attrName/>
                                        </p:attrNameLst>
                                      </p:cBhvr>
                                    </p:anim>
                                  </p:childTnLst>
                                </p:cTn>
                              </p:par>
                            </p:childTnLst>
                          </p:cTn>
                        </p:par>
                        <p:par>
                          <p:cTn id="51" fill="hold">
                            <p:stCondLst>
                              <p:cond delay="8400"/>
                            </p:stCondLst>
                            <p:childTnLst>
                              <p:par>
                                <p:cTn id="52" presetID="2" presetClass="entr" presetSubtype="4"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1500" fill="hold"/>
                                        <p:tgtEl>
                                          <p:spTgt spid="25"/>
                                        </p:tgtEl>
                                        <p:attrNameLst>
                                          <p:attrName>ppt_x</p:attrName>
                                        </p:attrNameLst>
                                      </p:cBhvr>
                                      <p:tavLst>
                                        <p:tav tm="0">
                                          <p:val>
                                            <p:strVal val="#ppt_x"/>
                                          </p:val>
                                        </p:tav>
                                        <p:tav tm="100000">
                                          <p:val>
                                            <p:strVal val="#ppt_x"/>
                                          </p:val>
                                        </p:tav>
                                      </p:tavLst>
                                    </p:anim>
                                    <p:anim calcmode="lin" valueType="num">
                                      <p:cBhvr additive="base">
                                        <p:cTn id="55" dur="1500" fill="hold"/>
                                        <p:tgtEl>
                                          <p:spTgt spid="25"/>
                                        </p:tgtEl>
                                        <p:attrNameLst>
                                          <p:attrName>ppt_y</p:attrName>
                                        </p:attrNameLst>
                                      </p:cBhvr>
                                      <p:tavLst>
                                        <p:tav tm="0">
                                          <p:val>
                                            <p:strVal val="1+#ppt_h/2"/>
                                          </p:val>
                                        </p:tav>
                                        <p:tav tm="100000">
                                          <p:val>
                                            <p:strVal val="#ppt_y"/>
                                          </p:val>
                                        </p:tav>
                                      </p:tavLst>
                                    </p:anim>
                                  </p:childTnLst>
                                </p:cTn>
                              </p:par>
                            </p:childTnLst>
                          </p:cTn>
                        </p:par>
                        <p:par>
                          <p:cTn id="56" fill="hold">
                            <p:stCondLst>
                              <p:cond delay="9900"/>
                            </p:stCondLst>
                            <p:childTnLst>
                              <p:par>
                                <p:cTn id="57" presetID="1" presetClass="entr" presetSubtype="0"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par>
                          <p:cTn id="59" fill="hold">
                            <p:stCondLst>
                              <p:cond delay="9900"/>
                            </p:stCondLst>
                            <p:childTnLst>
                              <p:par>
                                <p:cTn id="60" presetID="24" presetClass="entr" presetSubtype="0" fill="hold" grpId="0" nodeType="afterEffect">
                                  <p:stCondLst>
                                    <p:cond delay="0"/>
                                  </p:stCondLst>
                                  <p:childTnLst>
                                    <p:set>
                                      <p:cBhvr>
                                        <p:cTn id="61" dur="1" fill="hold">
                                          <p:stCondLst>
                                            <p:cond delay="499"/>
                                          </p:stCondLst>
                                        </p:cTn>
                                        <p:tgtEl>
                                          <p:spTgt spid="17"/>
                                        </p:tgtEl>
                                        <p:attrNameLst>
                                          <p:attrName>style.visibility</p:attrName>
                                        </p:attrNameLst>
                                      </p:cBhvr>
                                      <p:to>
                                        <p:strVal val="visible"/>
                                      </p:to>
                                    </p:set>
                                    <p:anim to="" calcmode="lin" valueType="num">
                                      <p:cBhvr>
                                        <p:cTn id="62" dur="1" fill="hold"/>
                                        <p:tgtEl>
                                          <p:spTgt spid="17"/>
                                        </p:tgtEl>
                                        <p:attrNameLst>
                                          <p:attrName/>
                                        </p:attrNameLst>
                                      </p:cBhvr>
                                    </p:anim>
                                  </p:childTnLst>
                                </p:cTn>
                              </p:par>
                            </p:childTnLst>
                          </p:cTn>
                        </p:par>
                        <p:par>
                          <p:cTn id="63" fill="hold">
                            <p:stCondLst>
                              <p:cond delay="10400"/>
                            </p:stCondLst>
                            <p:childTnLst>
                              <p:par>
                                <p:cTn id="64" presetID="2" presetClass="entr" presetSubtype="4"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1500" fill="hold"/>
                                        <p:tgtEl>
                                          <p:spTgt spid="26"/>
                                        </p:tgtEl>
                                        <p:attrNameLst>
                                          <p:attrName>ppt_x</p:attrName>
                                        </p:attrNameLst>
                                      </p:cBhvr>
                                      <p:tavLst>
                                        <p:tav tm="0">
                                          <p:val>
                                            <p:strVal val="#ppt_x"/>
                                          </p:val>
                                        </p:tav>
                                        <p:tav tm="100000">
                                          <p:val>
                                            <p:strVal val="#ppt_x"/>
                                          </p:val>
                                        </p:tav>
                                      </p:tavLst>
                                    </p:anim>
                                    <p:anim calcmode="lin" valueType="num">
                                      <p:cBhvr additive="base">
                                        <p:cTn id="67" dur="1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animBg="1"/>
      <p:bldP spid="13" grpId="0" animBg="1"/>
      <p:bldP spid="17" grpId="0" animBg="1"/>
      <p:bldP spid="18" grpId="0" animBg="1"/>
      <p:bldP spid="19" grpId="0" animBg="1"/>
      <p:bldP spid="20" grpId="0" animBg="1"/>
      <p:bldP spid="22" grpId="0"/>
      <p:bldP spid="23"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elpapeldigital.com/es/media/destacados/2010/p/pr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9218" y="1238250"/>
            <a:ext cx="3052750" cy="204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 name="Título 1"/>
          <p:cNvSpPr txBox="1">
            <a:spLocks/>
          </p:cNvSpPr>
          <p:nvPr/>
        </p:nvSpPr>
        <p:spPr>
          <a:xfrm>
            <a:off x="1676399" y="219075"/>
            <a:ext cx="6924675" cy="43815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4400" b="1" dirty="0" smtClean="0">
                <a:solidFill>
                  <a:schemeClr val="accent5">
                    <a:lumMod val="75000"/>
                  </a:schemeClr>
                </a:solidFill>
              </a:rPr>
              <a:t>ESTRATEGIAS </a:t>
            </a:r>
            <a:r>
              <a:rPr lang="es-ES" sz="4400" b="1" dirty="0">
                <a:solidFill>
                  <a:schemeClr val="accent5">
                    <a:lumMod val="75000"/>
                  </a:schemeClr>
                </a:solidFill>
              </a:rPr>
              <a:t>DE PRECIOS </a:t>
            </a:r>
          </a:p>
        </p:txBody>
      </p:sp>
      <p:graphicFrame>
        <p:nvGraphicFramePr>
          <p:cNvPr id="6" name="Diagrama 5"/>
          <p:cNvGraphicFramePr/>
          <p:nvPr>
            <p:extLst>
              <p:ext uri="{D42A27DB-BD31-4B8C-83A1-F6EECF244321}">
                <p14:modId xmlns:p14="http://schemas.microsoft.com/office/powerpoint/2010/main" val="2141438381"/>
              </p:ext>
            </p:extLst>
          </p:nvPr>
        </p:nvGraphicFramePr>
        <p:xfrm>
          <a:off x="3629025" y="889906"/>
          <a:ext cx="9450614" cy="59680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7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08161" y="266700"/>
            <a:ext cx="10018713" cy="666749"/>
          </a:xfrm>
          <a:solidFill>
            <a:srgbClr val="FFFF00"/>
          </a:solidFill>
          <a:scene3d>
            <a:camera prst="orthographicFront"/>
            <a:lightRig rig="threePt" dir="t"/>
          </a:scene3d>
          <a:sp3d>
            <a:bevelT prst="relaxedInset"/>
          </a:sp3d>
        </p:spPr>
        <p:txBody>
          <a:bodyPr>
            <a:normAutofit fontScale="90000"/>
          </a:bodyPr>
          <a:lstStyle/>
          <a:p>
            <a:r>
              <a:rPr lang="es-ES" dirty="0" smtClean="0">
                <a:ln w="0"/>
                <a:effectLst>
                  <a:outerShdw blurRad="38100" dist="19050" dir="2700000" algn="tl" rotWithShape="0">
                    <a:schemeClr val="dk1">
                      <a:alpha val="40000"/>
                    </a:schemeClr>
                  </a:outerShdw>
                </a:effectLst>
              </a:rPr>
              <a:t>ESTRATEGIA DE PRODUCTO O SERVICIO</a:t>
            </a:r>
            <a:endParaRPr lang="es-ES" dirty="0">
              <a:ln w="0"/>
              <a:effectLst>
                <a:outerShdw blurRad="38100" dist="19050" dir="2700000" algn="tl" rotWithShape="0">
                  <a:schemeClr val="dk1">
                    <a:alpha val="40000"/>
                  </a:schemeClr>
                </a:outerShdw>
              </a:effectLst>
            </a:endParaRPr>
          </a:p>
        </p:txBody>
      </p:sp>
      <p:graphicFrame>
        <p:nvGraphicFramePr>
          <p:cNvPr id="5" name="Diagrama 4"/>
          <p:cNvGraphicFramePr/>
          <p:nvPr>
            <p:extLst>
              <p:ext uri="{D42A27DB-BD31-4B8C-83A1-F6EECF244321}">
                <p14:modId xmlns:p14="http://schemas.microsoft.com/office/powerpoint/2010/main" val="2521115436"/>
              </p:ext>
            </p:extLst>
          </p:nvPr>
        </p:nvGraphicFramePr>
        <p:xfrm>
          <a:off x="3079750" y="131021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lecha a la derecha con bandas 5"/>
          <p:cNvSpPr/>
          <p:nvPr/>
        </p:nvSpPr>
        <p:spPr>
          <a:xfrm>
            <a:off x="5986067" y="2200275"/>
            <a:ext cx="704850" cy="504825"/>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a la derecha con bandas 6"/>
          <p:cNvSpPr/>
          <p:nvPr/>
        </p:nvSpPr>
        <p:spPr>
          <a:xfrm rot="3460247">
            <a:off x="4495801" y="3809393"/>
            <a:ext cx="704850" cy="504825"/>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a la derecha con bandas 7"/>
          <p:cNvSpPr/>
          <p:nvPr/>
        </p:nvSpPr>
        <p:spPr>
          <a:xfrm rot="1971340">
            <a:off x="5743575" y="3406157"/>
            <a:ext cx="704850" cy="504825"/>
          </a:xfrm>
          <a:prstGeom prst="stripedRightArrow">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48685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90"/>
                                          </p:val>
                                        </p:tav>
                                        <p:tav tm="100000">
                                          <p:val>
                                            <p:fltVal val="0"/>
                                          </p:val>
                                        </p:tav>
                                      </p:tavLst>
                                    </p:anim>
                                    <p:animEffect transition="in" filter="fade">
                                      <p:cBhvr>
                                        <p:cTn id="21" dur="1000"/>
                                        <p:tgtEl>
                                          <p:spTgt spid="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395646462"/>
              </p:ext>
            </p:extLst>
          </p:nvPr>
        </p:nvGraphicFramePr>
        <p:xfrm>
          <a:off x="1717674" y="1072091"/>
          <a:ext cx="10245726" cy="578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3989386" y="257175"/>
            <a:ext cx="6288089" cy="666749"/>
          </a:xfrm>
          <a:solidFill>
            <a:srgbClr val="FFFF00"/>
          </a:solidFill>
          <a:scene3d>
            <a:camera prst="orthographicFront"/>
            <a:lightRig rig="threePt" dir="t"/>
          </a:scene3d>
          <a:sp3d>
            <a:bevelT prst="relaxedInset"/>
          </a:sp3d>
        </p:spPr>
        <p:txBody>
          <a:bodyPr>
            <a:normAutofit fontScale="90000"/>
          </a:bodyPr>
          <a:lstStyle/>
          <a:p>
            <a:r>
              <a:rPr lang="es-ES" dirty="0" smtClean="0">
                <a:ln w="0"/>
                <a:effectLst>
                  <a:outerShdw blurRad="38100" dist="19050" dir="2700000" algn="tl" rotWithShape="0">
                    <a:schemeClr val="dk1">
                      <a:alpha val="40000"/>
                    </a:schemeClr>
                  </a:outerShdw>
                </a:effectLst>
              </a:rPr>
              <a:t>ESTRATEGIA DE PROMOCIÓN</a:t>
            </a:r>
            <a:endParaRPr lang="es-E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5127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9875" y="257175"/>
            <a:ext cx="7664449" cy="447674"/>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s-ES" dirty="0" smtClean="0"/>
              <a:t>ESTRATEGIAS DE POSICIONAMIENTO</a:t>
            </a:r>
            <a:endParaRPr lang="es-ES" dirty="0"/>
          </a:p>
        </p:txBody>
      </p:sp>
      <p:graphicFrame>
        <p:nvGraphicFramePr>
          <p:cNvPr id="3" name="Diagrama 2"/>
          <p:cNvGraphicFramePr/>
          <p:nvPr>
            <p:extLst>
              <p:ext uri="{D42A27DB-BD31-4B8C-83A1-F6EECF244321}">
                <p14:modId xmlns:p14="http://schemas.microsoft.com/office/powerpoint/2010/main" val="1299039129"/>
              </p:ext>
            </p:extLst>
          </p:nvPr>
        </p:nvGraphicFramePr>
        <p:xfrm>
          <a:off x="2346323" y="1053041"/>
          <a:ext cx="9093201" cy="5728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19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3500" fill="hold"/>
                                        <p:tgtEl>
                                          <p:spTgt spid="3"/>
                                        </p:tgtEl>
                                        <p:attrNameLst>
                                          <p:attrName>ppt_x</p:attrName>
                                        </p:attrNameLst>
                                      </p:cBhvr>
                                      <p:tavLst>
                                        <p:tav tm="0">
                                          <p:val>
                                            <p:strVal val="#ppt_x"/>
                                          </p:val>
                                        </p:tav>
                                        <p:tav tm="100000">
                                          <p:val>
                                            <p:strVal val="#ppt_x"/>
                                          </p:val>
                                        </p:tav>
                                      </p:tavLst>
                                    </p:anim>
                                    <p:anim calcmode="lin" valueType="num">
                                      <p:cBhvr additive="base">
                                        <p:cTn id="13" dur="3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generacionpixel.com/wp-content/uploads/2011/01/CONCLUSI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859" y="228600"/>
            <a:ext cx="6236116" cy="1684937"/>
          </a:xfrm>
          <a:prstGeom prst="roundRect">
            <a:avLst>
              <a:gd name="adj" fmla="val 4167"/>
            </a:avLst>
          </a:prstGeom>
          <a:solidFill>
            <a:srgbClr val="FFFFFF"/>
          </a:solidFill>
          <a:ln w="76200" cap="sq">
            <a:solidFill>
              <a:schemeClr val="accent2">
                <a:lumMod val="75000"/>
              </a:schemeClr>
            </a:solidFill>
            <a:miter lim="800000"/>
          </a:ln>
          <a:effectLst>
            <a:outerShdw blurRad="225425" dist="50800" dir="5220000" algn="ctr">
              <a:srgbClr val="000000">
                <a:alpha val="33000"/>
              </a:srgbClr>
            </a:outerShdw>
            <a:reflection blurRad="12700" stA="33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sp>
        <p:nvSpPr>
          <p:cNvPr id="9" name="Rectángulo redondeado 8"/>
          <p:cNvSpPr/>
          <p:nvPr/>
        </p:nvSpPr>
        <p:spPr>
          <a:xfrm>
            <a:off x="2143746" y="2524125"/>
            <a:ext cx="3009900" cy="3952875"/>
          </a:xfrm>
          <a:prstGeom prst="roundRec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SE EVIDENCIA QUE EL SECTOR PRODUCTIVO ARTESANAL DE LOS INDÍGENAS DE OTAVALO PRESENTA PROBLEMAS POR LA COMPETENCIA DE OTRAS COMUNIDADES Y EN ESPECIAL CON LA DE PRODUCTORES ARTESANALES DE OTROS PAÍSES ANDINOS</a:t>
            </a:r>
            <a:endParaRPr lang="es-ES" sz="1600" dirty="0">
              <a:solidFill>
                <a:schemeClr val="tx1">
                  <a:lumMod val="75000"/>
                  <a:lumOff val="25000"/>
                </a:schemeClr>
              </a:solidFill>
            </a:endParaRPr>
          </a:p>
        </p:txBody>
      </p:sp>
      <p:sp>
        <p:nvSpPr>
          <p:cNvPr id="12" name="Rectángulo redondeado 11"/>
          <p:cNvSpPr/>
          <p:nvPr/>
        </p:nvSpPr>
        <p:spPr>
          <a:xfrm>
            <a:off x="8810625" y="19050"/>
            <a:ext cx="3009900" cy="3952875"/>
          </a:xfrm>
          <a:prstGeom prst="round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rtlCol="0" anchor="ctr"/>
          <a:lstStyle/>
          <a:p>
            <a:pPr lvl="0" algn="ctr"/>
            <a:r>
              <a:rPr lang="es-EC" sz="1600" b="1"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LA FALTA DE IDENTIDAD CULTURAL EN LA ARTESANÍA ES OTRO FACTOR COADYUVANTE PARA LA CRISIS Y ESTE ES UN ANTECEDENTE QUE FUERA ADVERTIDO DESDE LOS INICIOS MISMOS DE LAS EXPORTACIONES A MERCADOS EXTERNOS DONDE SE VALORIZA LA CULTURA DE PUEBLOS ANCESTRALES.</a:t>
            </a:r>
            <a:endParaRPr lang="es-ES" sz="1600" b="1" dirty="0" smtClean="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endParaRPr>
          </a:p>
          <a:p>
            <a:pPr algn="ctr"/>
            <a:endParaRPr lang="es-ES" sz="1600" b="1" dirty="0">
              <a:solidFill>
                <a:schemeClr val="tx1">
                  <a:lumMod val="95000"/>
                  <a:lumOff val="5000"/>
                </a:schemeClr>
              </a:solidFill>
            </a:endParaRPr>
          </a:p>
        </p:txBody>
      </p:sp>
      <p:sp>
        <p:nvSpPr>
          <p:cNvPr id="13" name="Rectángulo redondeado 12"/>
          <p:cNvSpPr/>
          <p:nvPr/>
        </p:nvSpPr>
        <p:spPr>
          <a:xfrm>
            <a:off x="5634348" y="2647949"/>
            <a:ext cx="3009900" cy="3952875"/>
          </a:xfrm>
          <a:prstGeom prst="roundRect">
            <a:avLst/>
          </a:prstGeom>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C" b="1"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LA CRISIS MUNDIAL QUE SE INICIA EN EUROPA Y POSTERIORMENTE A LOS EE: UU. EXTENDIÉNDOSE A PAÍSES DEPENDIENTES  DE LAS ECONOMÍAS  DESARROLLADAS</a:t>
            </a:r>
            <a:endParaRPr lang="es-ES" b="1" dirty="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895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4200"/>
                                        <p:tgtEl>
                                          <p:spTgt spid="9"/>
                                        </p:tgtEl>
                                      </p:cBhvr>
                                    </p:animEffect>
                                    <p:anim calcmode="lin" valueType="num">
                                      <p:cBhvr>
                                        <p:cTn id="14" dur="4200" fill="hold"/>
                                        <p:tgtEl>
                                          <p:spTgt spid="9"/>
                                        </p:tgtEl>
                                        <p:attrNameLst>
                                          <p:attrName>ppt_x</p:attrName>
                                        </p:attrNameLst>
                                      </p:cBhvr>
                                      <p:tavLst>
                                        <p:tav tm="0">
                                          <p:val>
                                            <p:strVal val="#ppt_x"/>
                                          </p:val>
                                        </p:tav>
                                        <p:tav tm="100000">
                                          <p:val>
                                            <p:strVal val="#ppt_x"/>
                                          </p:val>
                                        </p:tav>
                                      </p:tavLst>
                                    </p:anim>
                                    <p:anim calcmode="lin" valueType="num">
                                      <p:cBhvr>
                                        <p:cTn id="15" dur="42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47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4800"/>
                                        <p:tgtEl>
                                          <p:spTgt spid="13"/>
                                        </p:tgtEl>
                                      </p:cBhvr>
                                    </p:animEffect>
                                    <p:anim calcmode="lin" valueType="num">
                                      <p:cBhvr>
                                        <p:cTn id="20" dur="4800" fill="hold"/>
                                        <p:tgtEl>
                                          <p:spTgt spid="13"/>
                                        </p:tgtEl>
                                        <p:attrNameLst>
                                          <p:attrName>ppt_x</p:attrName>
                                        </p:attrNameLst>
                                      </p:cBhvr>
                                      <p:tavLst>
                                        <p:tav tm="0">
                                          <p:val>
                                            <p:strVal val="#ppt_x"/>
                                          </p:val>
                                        </p:tav>
                                        <p:tav tm="100000">
                                          <p:val>
                                            <p:strVal val="#ppt_x"/>
                                          </p:val>
                                        </p:tav>
                                      </p:tavLst>
                                    </p:anim>
                                    <p:anim calcmode="lin" valueType="num">
                                      <p:cBhvr>
                                        <p:cTn id="21" dur="48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9500"/>
                            </p:stCondLst>
                            <p:childTnLst>
                              <p:par>
                                <p:cTn id="23" presetID="42"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generacionpixel.com/wp-content/uploads/2011/01/CONCLUSI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4671" y="205281"/>
            <a:ext cx="6236116" cy="1684937"/>
          </a:xfrm>
          <a:prstGeom prst="roundRect">
            <a:avLst>
              <a:gd name="adj" fmla="val 4167"/>
            </a:avLst>
          </a:prstGeom>
          <a:solidFill>
            <a:srgbClr val="FFFFFF"/>
          </a:solidFill>
          <a:ln w="76200" cap="sq">
            <a:solidFill>
              <a:schemeClr val="accent2">
                <a:lumMod val="75000"/>
              </a:schemeClr>
            </a:solidFill>
            <a:miter lim="800000"/>
          </a:ln>
          <a:effectLst>
            <a:outerShdw blurRad="225425" dist="50800" dir="5220000" algn="ctr">
              <a:srgbClr val="000000">
                <a:alpha val="33000"/>
              </a:srgbClr>
            </a:outerShdw>
            <a:reflection blurRad="12700" stA="33000" endPos="28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p:spPr>
      </p:pic>
      <p:sp>
        <p:nvSpPr>
          <p:cNvPr id="6" name="Rectángulo redondeado 5"/>
          <p:cNvSpPr/>
          <p:nvPr/>
        </p:nvSpPr>
        <p:spPr>
          <a:xfrm>
            <a:off x="1924671" y="2524125"/>
            <a:ext cx="3009900" cy="3952875"/>
          </a:xfrm>
          <a:prstGeom prst="roundRect">
            <a:avLst/>
          </a:prstGeom>
          <a:solidFill>
            <a:schemeClr val="accent6">
              <a:lumMod val="60000"/>
              <a:lumOff val="40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1600" b="1" dirty="0" smtClean="0">
                <a:solidFill>
                  <a:schemeClr val="tx1">
                    <a:lumMod val="95000"/>
                    <a:lumOff val="5000"/>
                  </a:schemeClr>
                </a:solidFill>
                <a:latin typeface="Arial" panose="020B0604020202020204" pitchFamily="34" charset="0"/>
                <a:ea typeface="Calibri" panose="020F0502020204030204" pitchFamily="34" charset="0"/>
                <a:cs typeface="Arial" panose="020B0604020202020204" pitchFamily="34" charset="0"/>
              </a:rPr>
              <a:t>DE ACUERDO A LA INVESTIGACIÓN REALIZADA A LA PREGUNTA ¿SE PUEDEN RECUPERAR MERCADOS INTERNACIONALES PARA LAS ARTESANÍAS CON DISEÑOS NUEVOS Y PRODUCTOS INNOVADOS?; SE EVIDENCIÓ UN 90% DE FACTIBILIDAD DE RECUPERACIÓN. </a:t>
            </a:r>
            <a:endParaRPr lang="es-ES" sz="1600" b="1" dirty="0">
              <a:solidFill>
                <a:schemeClr val="tx1">
                  <a:lumMod val="95000"/>
                  <a:lumOff val="5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tángulo redondeado 6"/>
          <p:cNvSpPr/>
          <p:nvPr/>
        </p:nvSpPr>
        <p:spPr>
          <a:xfrm>
            <a:off x="8753475" y="1047750"/>
            <a:ext cx="3276600" cy="4076700"/>
          </a:xfrm>
          <a:prstGeom prst="roundRect">
            <a:avLst/>
          </a:prstGeom>
          <a:solidFill>
            <a:schemeClr val="accent1">
              <a:lumMod val="75000"/>
            </a:schemeClr>
          </a:solidFill>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es-EC" sz="1500" b="1" dirty="0" smtClean="0">
                <a:latin typeface="Arial" panose="020B0604020202020204" pitchFamily="34" charset="0"/>
                <a:ea typeface="Calibri" panose="020F0502020204030204" pitchFamily="34" charset="0"/>
                <a:cs typeface="Arial" panose="020B0604020202020204" pitchFamily="34" charset="0"/>
              </a:rPr>
              <a:t>EXISTE UNA VOLUNTAD DE TODO EL SECTOR ARTESANAL PARA ASUMIR LOS RETOS QUE LES HA IMPUESTO LA CRISIS Y LOGRAR REPOSICIONARSE EN LOS MERCADOS EXTERNOS Y DE ESA MANERA SER NUEVAMENTE LOS ARTÍFICES DEL DESARROLLO DE LA CIUDAD Y EL CANTÓN OTAVALO Y MANTENER ESE BIEN LOGRADO CALIFICATIVO DE SER “LOS MINDALÁES DEL COMERCIO EXTERIOR”</a:t>
            </a:r>
            <a:endParaRPr lang="es-ES" sz="1500" b="1" dirty="0">
              <a:solidFill>
                <a:schemeClr val="tx1">
                  <a:lumMod val="95000"/>
                  <a:lumOff val="5000"/>
                </a:schemeClr>
              </a:solidFill>
            </a:endParaRPr>
          </a:p>
        </p:txBody>
      </p:sp>
      <p:sp>
        <p:nvSpPr>
          <p:cNvPr id="8" name="Rectángulo redondeado 7"/>
          <p:cNvSpPr/>
          <p:nvPr/>
        </p:nvSpPr>
        <p:spPr>
          <a:xfrm>
            <a:off x="5472423" y="2524125"/>
            <a:ext cx="3009900" cy="3952875"/>
          </a:xfrm>
          <a:prstGeom prst="roundRect">
            <a:avLst/>
          </a:prstGeom>
          <a:solidFill>
            <a:schemeClr val="accent4">
              <a:lumMod val="75000"/>
            </a:schemeClr>
          </a:solidFill>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s-EC" sz="2000" b="1" dirty="0" smtClean="0">
                <a:latin typeface="Arial" panose="020B0604020202020204" pitchFamily="34" charset="0"/>
                <a:ea typeface="Calibri" panose="020F0502020204030204" pitchFamily="34" charset="0"/>
                <a:cs typeface="Arial" panose="020B0604020202020204" pitchFamily="34" charset="0"/>
              </a:rPr>
              <a:t>COMO ESTRATEGIA PRINCIPAL SE HA EVIDENCIADO QUE LOS PRODUCTOS DEBEN SER INNOVADOS CON IDENTIDAD CULTURAL ECUATORIANA</a:t>
            </a:r>
            <a:r>
              <a:rPr lang="es-EC" dirty="0" smtClean="0">
                <a:latin typeface="Arial" panose="020B0604020202020204" pitchFamily="34" charset="0"/>
                <a:ea typeface="Calibri" panose="020F0502020204030204" pitchFamily="34" charset="0"/>
                <a:cs typeface="Arial" panose="020B0604020202020204" pitchFamily="34" charset="0"/>
              </a:rPr>
              <a:t>.</a:t>
            </a:r>
            <a:endParaRPr lang="es-ES"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236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900"/>
                                        <p:tgtEl>
                                          <p:spTgt spid="6"/>
                                        </p:tgtEl>
                                      </p:cBhvr>
                                    </p:animEffect>
                                    <p:anim calcmode="lin" valueType="num">
                                      <p:cBhvr>
                                        <p:cTn id="14" dur="2900" fill="hold"/>
                                        <p:tgtEl>
                                          <p:spTgt spid="6"/>
                                        </p:tgtEl>
                                        <p:attrNameLst>
                                          <p:attrName>ppt_x</p:attrName>
                                        </p:attrNameLst>
                                      </p:cBhvr>
                                      <p:tavLst>
                                        <p:tav tm="0">
                                          <p:val>
                                            <p:strVal val="#ppt_x"/>
                                          </p:val>
                                        </p:tav>
                                        <p:tav tm="100000">
                                          <p:val>
                                            <p:strVal val="#ppt_x"/>
                                          </p:val>
                                        </p:tav>
                                      </p:tavLst>
                                    </p:anim>
                                    <p:anim calcmode="lin" valueType="num">
                                      <p:cBhvr>
                                        <p:cTn id="15" dur="29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400"/>
                            </p:stCondLst>
                            <p:childTnLst>
                              <p:par>
                                <p:cTn id="17" presetID="42"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600"/>
                                        <p:tgtEl>
                                          <p:spTgt spid="8"/>
                                        </p:tgtEl>
                                      </p:cBhvr>
                                    </p:animEffect>
                                    <p:anim calcmode="lin" valueType="num">
                                      <p:cBhvr>
                                        <p:cTn id="20" dur="2600" fill="hold"/>
                                        <p:tgtEl>
                                          <p:spTgt spid="8"/>
                                        </p:tgtEl>
                                        <p:attrNameLst>
                                          <p:attrName>ppt_x</p:attrName>
                                        </p:attrNameLst>
                                      </p:cBhvr>
                                      <p:tavLst>
                                        <p:tav tm="0">
                                          <p:val>
                                            <p:strVal val="#ppt_x"/>
                                          </p:val>
                                        </p:tav>
                                        <p:tav tm="100000">
                                          <p:val>
                                            <p:strVal val="#ppt_x"/>
                                          </p:val>
                                        </p:tav>
                                      </p:tavLst>
                                    </p:anim>
                                    <p:anim calcmode="lin" valueType="num">
                                      <p:cBhvr>
                                        <p:cTn id="21" dur="26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900"/>
                                        <p:tgtEl>
                                          <p:spTgt spid="7"/>
                                        </p:tgtEl>
                                      </p:cBhvr>
                                    </p:animEffect>
                                    <p:anim calcmode="lin" valueType="num">
                                      <p:cBhvr>
                                        <p:cTn id="26" dur="2900" fill="hold"/>
                                        <p:tgtEl>
                                          <p:spTgt spid="7"/>
                                        </p:tgtEl>
                                        <p:attrNameLst>
                                          <p:attrName>ppt_x</p:attrName>
                                        </p:attrNameLst>
                                      </p:cBhvr>
                                      <p:tavLst>
                                        <p:tav tm="0">
                                          <p:val>
                                            <p:strVal val="#ppt_x"/>
                                          </p:val>
                                        </p:tav>
                                        <p:tav tm="100000">
                                          <p:val>
                                            <p:strVal val="#ppt_x"/>
                                          </p:val>
                                        </p:tav>
                                      </p:tavLst>
                                    </p:anim>
                                    <p:anim calcmode="lin" valueType="num">
                                      <p:cBhvr>
                                        <p:cTn id="27" dur="29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14675" y="295275"/>
            <a:ext cx="6026149" cy="628649"/>
          </a:xfr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ormAutofit fontScale="90000"/>
          </a:bodyPr>
          <a:lstStyle/>
          <a:p>
            <a:r>
              <a:rPr lang="es-ES" b="1" dirty="0" smtClean="0"/>
              <a:t>RECOMENDACIONES</a:t>
            </a:r>
            <a:endParaRPr lang="es-ES" b="1" dirty="0"/>
          </a:p>
        </p:txBody>
      </p:sp>
      <p:graphicFrame>
        <p:nvGraphicFramePr>
          <p:cNvPr id="3" name="Diagrama 2"/>
          <p:cNvGraphicFramePr/>
          <p:nvPr>
            <p:extLst>
              <p:ext uri="{D42A27DB-BD31-4B8C-83A1-F6EECF244321}">
                <p14:modId xmlns:p14="http://schemas.microsoft.com/office/powerpoint/2010/main" val="1823647194"/>
              </p:ext>
            </p:extLst>
          </p:nvPr>
        </p:nvGraphicFramePr>
        <p:xfrm>
          <a:off x="1257300" y="1133475"/>
          <a:ext cx="2933700" cy="2657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088910024"/>
              </p:ext>
            </p:extLst>
          </p:nvPr>
        </p:nvGraphicFramePr>
        <p:xfrm>
          <a:off x="3957365" y="1209675"/>
          <a:ext cx="2462485" cy="22316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Diagrama 6"/>
          <p:cNvGraphicFramePr/>
          <p:nvPr>
            <p:extLst>
              <p:ext uri="{D42A27DB-BD31-4B8C-83A1-F6EECF244321}">
                <p14:modId xmlns:p14="http://schemas.microsoft.com/office/powerpoint/2010/main" val="1950259260"/>
              </p:ext>
            </p:extLst>
          </p:nvPr>
        </p:nvGraphicFramePr>
        <p:xfrm>
          <a:off x="5238750" y="1152526"/>
          <a:ext cx="2541881" cy="33718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nvGrpSpPr>
          <p:cNvPr id="8" name="Grupo 7"/>
          <p:cNvGrpSpPr/>
          <p:nvPr/>
        </p:nvGrpSpPr>
        <p:grpSpPr>
          <a:xfrm>
            <a:off x="4308365" y="4116433"/>
            <a:ext cx="2870420" cy="2657475"/>
            <a:chOff x="63279" y="0"/>
            <a:chExt cx="2870420" cy="2657475"/>
          </a:xfrm>
          <a:scene3d>
            <a:camera prst="orthographicFront"/>
            <a:lightRig rig="flat" dir="t"/>
          </a:scene3d>
        </p:grpSpPr>
        <p:sp>
          <p:nvSpPr>
            <p:cNvPr id="9" name="Rectángulo redondeado 8"/>
            <p:cNvSpPr/>
            <p:nvPr/>
          </p:nvSpPr>
          <p:spPr>
            <a:xfrm>
              <a:off x="63279" y="0"/>
              <a:ext cx="2870420" cy="2657475"/>
            </a:xfrm>
            <a:prstGeom prst="roundRect">
              <a:avLst>
                <a:gd name="adj" fmla="val 10000"/>
              </a:avLst>
            </a:prstGeom>
            <a:sp3d>
              <a:bevelT prst="relaxedInset"/>
            </a:sp3d>
          </p:spPr>
          <p:style>
            <a:lnRef idx="1">
              <a:schemeClr val="accent4"/>
            </a:lnRef>
            <a:fillRef idx="3">
              <a:schemeClr val="accent4"/>
            </a:fillRef>
            <a:effectRef idx="2">
              <a:schemeClr val="accent4"/>
            </a:effectRef>
            <a:fontRef idx="minor">
              <a:schemeClr val="lt1"/>
            </a:fontRef>
          </p:style>
        </p:sp>
        <p:sp>
          <p:nvSpPr>
            <p:cNvPr id="10" name="Rectángulo 9"/>
            <p:cNvSpPr/>
            <p:nvPr/>
          </p:nvSpPr>
          <p:spPr>
            <a:xfrm>
              <a:off x="141114" y="77835"/>
              <a:ext cx="2714750" cy="2501805"/>
            </a:xfrm>
            <a:prstGeom prst="rect">
              <a:avLst/>
            </a:prstGeom>
            <a:sp3d>
              <a:bevelT prst="relaxedInset"/>
            </a:sp3d>
          </p:spPr>
          <p:style>
            <a:lnRef idx="1">
              <a:schemeClr val="accent4"/>
            </a:lnRef>
            <a:fillRef idx="3">
              <a:schemeClr val="accent4"/>
            </a:fillRef>
            <a:effectRef idx="2">
              <a:schemeClr val="accent4"/>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b="1" dirty="0" smtClean="0">
                  <a:latin typeface="+mj-lt"/>
                  <a:ea typeface="Calibri" panose="020F0502020204030204" pitchFamily="34" charset="0"/>
                  <a:cs typeface="Arial" panose="020B0604020202020204" pitchFamily="34" charset="0"/>
                </a:rPr>
                <a:t>GENERAR UNA ESTRECHA RELACIÓN DE LO ARTESANAL A LO ACADEMICO A FIN DE SUSTENTAR ESPECIALIDADES EN LA INGENIERÍA TEXTIL Y DE PRODUCCIÓN  CON ESPECIALIZACIONES EN LO ARTESANAL</a:t>
              </a:r>
              <a:endParaRPr lang="es-ES" b="1" kern="1200" dirty="0">
                <a:latin typeface="+mj-lt"/>
              </a:endParaRPr>
            </a:p>
          </p:txBody>
        </p:sp>
      </p:grpSp>
      <p:grpSp>
        <p:nvGrpSpPr>
          <p:cNvPr id="11" name="Grupo 10"/>
          <p:cNvGrpSpPr/>
          <p:nvPr/>
        </p:nvGrpSpPr>
        <p:grpSpPr>
          <a:xfrm>
            <a:off x="8327914" y="2600325"/>
            <a:ext cx="3435461" cy="3857625"/>
            <a:chOff x="63279" y="0"/>
            <a:chExt cx="2870420" cy="2657475"/>
          </a:xfrm>
          <a:scene3d>
            <a:camera prst="orthographicFront"/>
            <a:lightRig rig="flat" dir="t"/>
          </a:scene3d>
        </p:grpSpPr>
        <p:sp>
          <p:nvSpPr>
            <p:cNvPr id="12" name="Rectángulo redondeado 11"/>
            <p:cNvSpPr/>
            <p:nvPr/>
          </p:nvSpPr>
          <p:spPr>
            <a:xfrm>
              <a:off x="63279" y="0"/>
              <a:ext cx="2870420" cy="2657475"/>
            </a:xfrm>
            <a:prstGeom prst="roundRect">
              <a:avLst>
                <a:gd name="adj" fmla="val 10000"/>
              </a:avLst>
            </a:prstGeom>
          </p:spPr>
          <p:style>
            <a:lnRef idx="0">
              <a:schemeClr val="accent1"/>
            </a:lnRef>
            <a:fillRef idx="3">
              <a:schemeClr val="accent1"/>
            </a:fillRef>
            <a:effectRef idx="3">
              <a:schemeClr val="accent1"/>
            </a:effectRef>
            <a:fontRef idx="minor">
              <a:schemeClr val="lt1"/>
            </a:fontRef>
          </p:style>
        </p:sp>
        <p:sp>
          <p:nvSpPr>
            <p:cNvPr id="13" name="Rectángulo 12"/>
            <p:cNvSpPr/>
            <p:nvPr/>
          </p:nvSpPr>
          <p:spPr>
            <a:xfrm>
              <a:off x="141114" y="77835"/>
              <a:ext cx="2714750" cy="2501805"/>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600" b="1" dirty="0" smtClean="0">
                  <a:solidFill>
                    <a:schemeClr val="tx1"/>
                  </a:solidFill>
                  <a:latin typeface="+mj-lt"/>
                  <a:ea typeface="Calibri" panose="020F0502020204030204" pitchFamily="34" charset="0"/>
                </a:rPr>
                <a:t>PROPENDER A QUE EL ESTADO CONTRIBUYA A LOGRAR UN POSICIONAMIENTO DE LOS PRODUCTOS ARTESANALES EN LOS PAÍSES DEL MUNDO MEDIANTE EL APOYO DE LA EMBAJADAS Y SUS OFICINAS COMERCIALES QUE PERMITE CONCRETAR RELACIONES COMERCIALES UTILIZANDO TODOS LOS MEDIOS DE PROMOCIÓN Y  </a:t>
              </a:r>
              <a:r>
                <a:rPr lang="es-EC" sz="1600" b="1" dirty="0" smtClean="0">
                  <a:solidFill>
                    <a:schemeClr val="tx1"/>
                  </a:solidFill>
                  <a:latin typeface="+mj-lt"/>
                </a:rPr>
                <a:t>DIFUSIÓN ADEMÁS DE LOGRAR TRATADOS COMERCIALES PREFERENTES PARA LOS PRODUCTOS ARTESANALES DEL ECUADOR</a:t>
              </a:r>
              <a:endParaRPr lang="es-ES" sz="1600" b="1" kern="1200" dirty="0">
                <a:solidFill>
                  <a:schemeClr val="tx1"/>
                </a:solidFill>
                <a:latin typeface="+mj-lt"/>
              </a:endParaRPr>
            </a:p>
          </p:txBody>
        </p:sp>
      </p:grpSp>
      <p:graphicFrame>
        <p:nvGraphicFramePr>
          <p:cNvPr id="14" name="Diagrama 13"/>
          <p:cNvGraphicFramePr/>
          <p:nvPr>
            <p:extLst>
              <p:ext uri="{D42A27DB-BD31-4B8C-83A1-F6EECF244321}">
                <p14:modId xmlns:p14="http://schemas.microsoft.com/office/powerpoint/2010/main" val="938019593"/>
              </p:ext>
            </p:extLst>
          </p:nvPr>
        </p:nvGraphicFramePr>
        <p:xfrm>
          <a:off x="6762750" y="923924"/>
          <a:ext cx="2162175" cy="178938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11268" name="Picture 4" descr="http://3.bp.blogspot.com/-sE8vaksyMyE/VCwgGZFGBWI/AAAAAAAAET8/U2KysnXnSeE/s1600/Conclusion.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15400" y="295275"/>
            <a:ext cx="27432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63252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1268"/>
                                        </p:tgtEl>
                                        <p:attrNameLst>
                                          <p:attrName>style.visibility</p:attrName>
                                        </p:attrNameLst>
                                      </p:cBhvr>
                                      <p:to>
                                        <p:strVal val="visible"/>
                                      </p:to>
                                    </p:set>
                                    <p:anim calcmode="lin" valueType="num">
                                      <p:cBhvr>
                                        <p:cTn id="10" dur="1500" fill="hold"/>
                                        <p:tgtEl>
                                          <p:spTgt spid="11268"/>
                                        </p:tgtEl>
                                        <p:attrNameLst>
                                          <p:attrName>ppt_w</p:attrName>
                                        </p:attrNameLst>
                                      </p:cBhvr>
                                      <p:tavLst>
                                        <p:tav tm="0">
                                          <p:val>
                                            <p:fltVal val="0"/>
                                          </p:val>
                                        </p:tav>
                                        <p:tav tm="100000">
                                          <p:val>
                                            <p:strVal val="#ppt_w"/>
                                          </p:val>
                                        </p:tav>
                                      </p:tavLst>
                                    </p:anim>
                                    <p:anim calcmode="lin" valueType="num">
                                      <p:cBhvr>
                                        <p:cTn id="11" dur="1500" fill="hold"/>
                                        <p:tgtEl>
                                          <p:spTgt spid="11268"/>
                                        </p:tgtEl>
                                        <p:attrNameLst>
                                          <p:attrName>ppt_h</p:attrName>
                                        </p:attrNameLst>
                                      </p:cBhvr>
                                      <p:tavLst>
                                        <p:tav tm="0">
                                          <p:val>
                                            <p:fltVal val="0"/>
                                          </p:val>
                                        </p:tav>
                                        <p:tav tm="100000">
                                          <p:val>
                                            <p:strVal val="#ppt_h"/>
                                          </p:val>
                                        </p:tav>
                                      </p:tavLst>
                                    </p:anim>
                                    <p:animEffect transition="in" filter="fade">
                                      <p:cBhvr>
                                        <p:cTn id="12" dur="1500"/>
                                        <p:tgtEl>
                                          <p:spTgt spid="11268"/>
                                        </p:tgtEl>
                                      </p:cBhvr>
                                    </p:animEffect>
                                  </p:childTnLst>
                                </p:cTn>
                              </p:par>
                            </p:childTnLst>
                          </p:cTn>
                        </p:par>
                        <p:par>
                          <p:cTn id="13" fill="hold">
                            <p:stCondLst>
                              <p:cond delay="1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300"/>
                                        <p:tgtEl>
                                          <p:spTgt spid="6"/>
                                        </p:tgtEl>
                                      </p:cBhvr>
                                    </p:animEffect>
                                  </p:childTnLst>
                                </p:cTn>
                              </p:par>
                            </p:childTnLst>
                          </p:cTn>
                        </p:par>
                        <p:par>
                          <p:cTn id="17" fill="hold">
                            <p:stCondLst>
                              <p:cond delay="2800"/>
                            </p:stCondLst>
                            <p:childTnLst>
                              <p:par>
                                <p:cTn id="18" presetID="55"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strVal val="#ppt_w*0.70"/>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Effect transition="in" filter="fade">
                                      <p:cBhvr>
                                        <p:cTn id="22" dur="1000"/>
                                        <p:tgtEl>
                                          <p:spTgt spid="3"/>
                                        </p:tgtEl>
                                      </p:cBhvr>
                                    </p:animEffect>
                                  </p:childTnLst>
                                </p:cTn>
                              </p:par>
                            </p:childTnLst>
                          </p:cTn>
                        </p:par>
                        <p:par>
                          <p:cTn id="23" fill="hold">
                            <p:stCondLst>
                              <p:cond delay="3800"/>
                            </p:stCondLst>
                            <p:childTnLst>
                              <p:par>
                                <p:cTn id="24" presetID="9"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3500"/>
                                        <p:tgtEl>
                                          <p:spTgt spid="7"/>
                                        </p:tgtEl>
                                      </p:cBhvr>
                                    </p:animEffect>
                                  </p:childTnLst>
                                </p:cTn>
                              </p:par>
                            </p:childTnLst>
                          </p:cTn>
                        </p:par>
                        <p:par>
                          <p:cTn id="27" fill="hold">
                            <p:stCondLst>
                              <p:cond delay="7300"/>
                            </p:stCondLst>
                            <p:childTnLst>
                              <p:par>
                                <p:cTn id="28" presetID="5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par>
                          <p:cTn id="33" fill="hold">
                            <p:stCondLst>
                              <p:cond delay="8300"/>
                            </p:stCondLst>
                            <p:childTnLst>
                              <p:par>
                                <p:cTn id="34" presetID="9"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4500"/>
                                        <p:tgtEl>
                                          <p:spTgt spid="14"/>
                                        </p:tgtEl>
                                      </p:cBhvr>
                                    </p:animEffect>
                                  </p:childTnLst>
                                </p:cTn>
                              </p:par>
                            </p:childTnLst>
                          </p:cTn>
                        </p:par>
                        <p:par>
                          <p:cTn id="37" fill="hold">
                            <p:stCondLst>
                              <p:cond delay="12800"/>
                            </p:stCondLst>
                            <p:childTnLst>
                              <p:par>
                                <p:cTn id="38" presetID="55"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0.7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Graphic spid="6" grpId="0">
        <p:bldAsOne/>
      </p:bldGraphic>
      <p:bldGraphic spid="7" grpId="0">
        <p:bldAsOne/>
      </p:bldGraphic>
      <p:bldGraphic spid="1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l="10294" t="6453" r="9313" b="26209"/>
          <a:stretch/>
        </p:blipFill>
        <p:spPr>
          <a:xfrm>
            <a:off x="4781556" y="285750"/>
            <a:ext cx="3467100" cy="3530520"/>
          </a:xfrm>
          <a:prstGeom prst="ellipse">
            <a:avLst/>
          </a:prstGeom>
          <a:ln>
            <a:noFill/>
          </a:ln>
          <a:effectLst>
            <a:softEdge rad="112500"/>
          </a:effectLst>
        </p:spPr>
      </p:pic>
      <p:sp>
        <p:nvSpPr>
          <p:cNvPr id="5" name="Rectángulo 4"/>
          <p:cNvSpPr/>
          <p:nvPr/>
        </p:nvSpPr>
        <p:spPr>
          <a:xfrm>
            <a:off x="2056161" y="4415135"/>
            <a:ext cx="8917891" cy="923330"/>
          </a:xfrm>
          <a:prstGeom prst="rect">
            <a:avLst/>
          </a:prstGeom>
          <a:scene3d>
            <a:camera prst="orthographicFront"/>
            <a:lightRig rig="soft" dir="t">
              <a:rot lat="0" lon="0" rev="15600000"/>
            </a:lightRig>
          </a:scene3d>
          <a:sp3d>
            <a:bevelT prst="relaxedInset"/>
          </a:sp3d>
        </p:spPr>
        <p:style>
          <a:lnRef idx="2">
            <a:schemeClr val="accent6"/>
          </a:lnRef>
          <a:fillRef idx="1">
            <a:schemeClr val="lt1"/>
          </a:fillRef>
          <a:effectRef idx="0">
            <a:schemeClr val="accent6"/>
          </a:effectRef>
          <a:fontRef idx="minor">
            <a:schemeClr val="dk1"/>
          </a:fontRef>
        </p:style>
        <p:txBody>
          <a:bodyPr wrap="none" lIns="91440" tIns="45720" rIns="91440" bIns="45720">
            <a:spAutoFit/>
            <a:sp3d extrusionH="57150" prstMaterial="softEdge">
              <a:bevelT w="25400" h="38100"/>
            </a:sp3d>
          </a:bodyPr>
          <a:lstStyle/>
          <a:p>
            <a:pPr algn="ctr"/>
            <a:r>
              <a:rPr lang="es-ES" sz="5400" b="1" cap="none" spc="0" dirty="0" smtClean="0">
                <a:ln/>
                <a:solidFill>
                  <a:schemeClr val="accent4"/>
                </a:solidFill>
                <a:effectLst/>
              </a:rPr>
              <a:t>GRACIAS POR SU ATENCIÓN</a:t>
            </a:r>
            <a:endParaRPr lang="es-ES" sz="5400" b="1" cap="none" spc="0" dirty="0">
              <a:ln/>
              <a:solidFill>
                <a:schemeClr val="accent4"/>
              </a:solidFill>
              <a:effectLst/>
            </a:endParaRPr>
          </a:p>
        </p:txBody>
      </p:sp>
    </p:spTree>
    <p:extLst>
      <p:ext uri="{BB962C8B-B14F-4D97-AF65-F5344CB8AC3E}">
        <p14:creationId xmlns:p14="http://schemas.microsoft.com/office/powerpoint/2010/main" val="2579935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2532721" y="-34986"/>
            <a:ext cx="8312150" cy="1135618"/>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fontAlgn="base">
              <a:spcAft>
                <a:spcPct val="0"/>
              </a:spcAft>
            </a:pPr>
            <a:r>
              <a:rPr lang="es-ES_tradnl" altLang="es-ES" sz="3600" b="1" dirty="0" smtClean="0">
                <a:ln w="9525">
                  <a:solidFill>
                    <a:schemeClr val="bg1"/>
                  </a:solidFill>
                  <a:prstDash val="solid"/>
                </a:ln>
                <a:solidFill>
                  <a:schemeClr val="accent5"/>
                </a:solidFill>
                <a:effectLst>
                  <a:innerShdw blurRad="114300">
                    <a:prstClr val="black"/>
                  </a:innerShdw>
                </a:effectLst>
                <a:latin typeface="Aharoni" panose="02010803020104030203" pitchFamily="2" charset="-79"/>
                <a:cs typeface="Aharoni" panose="02010803020104030203" pitchFamily="2" charset="-79"/>
              </a:rPr>
              <a:t>PLAN DEL BUEN VIVIR</a:t>
            </a:r>
            <a:endParaRPr lang="es-ES_tradnl" altLang="es-ES" sz="3600" b="1" dirty="0">
              <a:ln w="9525">
                <a:solidFill>
                  <a:schemeClr val="bg1"/>
                </a:solidFill>
                <a:prstDash val="solid"/>
              </a:ln>
              <a:solidFill>
                <a:schemeClr val="accent5"/>
              </a:solidFill>
              <a:effectLst>
                <a:innerShdw blurRad="114300">
                  <a:prstClr val="black"/>
                </a:innerShdw>
              </a:effectLst>
              <a:latin typeface="Aharoni" panose="02010803020104030203" pitchFamily="2" charset="-79"/>
              <a:cs typeface="Aharoni" panose="02010803020104030203" pitchFamily="2" charset="-79"/>
            </a:endParaRPr>
          </a:p>
        </p:txBody>
      </p:sp>
      <p:sp>
        <p:nvSpPr>
          <p:cNvPr id="5" name="Rectángulo 4"/>
          <p:cNvSpPr/>
          <p:nvPr/>
        </p:nvSpPr>
        <p:spPr>
          <a:xfrm>
            <a:off x="2532721" y="915966"/>
            <a:ext cx="9064547" cy="461665"/>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s-EC" sz="2400" b="1" dirty="0" smtClean="0">
                <a:ln/>
                <a:solidFill>
                  <a:schemeClr val="accent3"/>
                </a:solidFill>
                <a:latin typeface="Arial" panose="020B0604020202020204" pitchFamily="34" charset="0"/>
                <a:ea typeface="Calibri" panose="020F0502020204030204" pitchFamily="34" charset="0"/>
              </a:rPr>
              <a:t>SE HA ENFOCADO EN LOS SIGUIENTES OBJETIVOS:</a:t>
            </a:r>
            <a:endParaRPr lang="es-ES" sz="2400" b="1" dirty="0">
              <a:ln/>
              <a:solidFill>
                <a:schemeClr val="accent3"/>
              </a:solidFill>
            </a:endParaRPr>
          </a:p>
        </p:txBody>
      </p:sp>
      <p:graphicFrame>
        <p:nvGraphicFramePr>
          <p:cNvPr id="11" name="Diagrama 10"/>
          <p:cNvGraphicFramePr/>
          <p:nvPr>
            <p:extLst>
              <p:ext uri="{D42A27DB-BD31-4B8C-83A1-F6EECF244321}">
                <p14:modId xmlns:p14="http://schemas.microsoft.com/office/powerpoint/2010/main" val="4027167815"/>
              </p:ext>
            </p:extLst>
          </p:nvPr>
        </p:nvGraphicFramePr>
        <p:xfrm>
          <a:off x="2078182" y="1377631"/>
          <a:ext cx="9656617" cy="5147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31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100" fill="hold"/>
                                        <p:tgtEl>
                                          <p:spTgt spid="4"/>
                                        </p:tgtEl>
                                        <p:attrNameLst>
                                          <p:attrName>ppt_w</p:attrName>
                                        </p:attrNameLst>
                                      </p:cBhvr>
                                      <p:tavLst>
                                        <p:tav tm="0">
                                          <p:val>
                                            <p:fltVal val="0"/>
                                          </p:val>
                                        </p:tav>
                                        <p:tav tm="100000">
                                          <p:val>
                                            <p:strVal val="#ppt_w"/>
                                          </p:val>
                                        </p:tav>
                                      </p:tavLst>
                                    </p:anim>
                                    <p:anim calcmode="lin" valueType="num">
                                      <p:cBhvr>
                                        <p:cTn id="8" dur="2100" fill="hold"/>
                                        <p:tgtEl>
                                          <p:spTgt spid="4"/>
                                        </p:tgtEl>
                                        <p:attrNameLst>
                                          <p:attrName>ppt_h</p:attrName>
                                        </p:attrNameLst>
                                      </p:cBhvr>
                                      <p:tavLst>
                                        <p:tav tm="0">
                                          <p:val>
                                            <p:fltVal val="0"/>
                                          </p:val>
                                        </p:tav>
                                        <p:tav tm="100000">
                                          <p:val>
                                            <p:strVal val="#ppt_h"/>
                                          </p:val>
                                        </p:tav>
                                      </p:tavLst>
                                    </p:anim>
                                    <p:animEffect transition="in" filter="fade">
                                      <p:cBhvr>
                                        <p:cTn id="9" dur="2100"/>
                                        <p:tgtEl>
                                          <p:spTgt spid="4"/>
                                        </p:tgtEl>
                                      </p:cBhvr>
                                    </p:animEffect>
                                  </p:childTnLst>
                                </p:cTn>
                              </p:par>
                            </p:childTnLst>
                          </p:cTn>
                        </p:par>
                        <p:par>
                          <p:cTn id="10" fill="hold">
                            <p:stCondLst>
                              <p:cond delay="2100"/>
                            </p:stCondLst>
                            <p:childTnLst>
                              <p:par>
                                <p:cTn id="11" presetID="17" presetClass="entr" presetSubtype="1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par>
                          <p:cTn id="15" fill="hold">
                            <p:stCondLst>
                              <p:cond delay="2600"/>
                            </p:stCondLst>
                            <p:childTnLst>
                              <p:par>
                                <p:cTn id="16" presetID="6"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11"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42653" y="235528"/>
            <a:ext cx="9809019" cy="1219199"/>
          </a:xfrm>
        </p:spPr>
        <p:txBody>
          <a:bodyPr>
            <a:normAutofit/>
          </a:bodyPr>
          <a:lstStyle/>
          <a:p>
            <a:pPr fontAlgn="base">
              <a:spcAft>
                <a:spcPct val="0"/>
              </a:spcAft>
            </a:pPr>
            <a:r>
              <a:rPr lang="es-ES_tradnl" altLang="es-ES" sz="3600" b="1" dirty="0">
                <a:ln w="9525">
                  <a:solidFill>
                    <a:schemeClr val="bg1"/>
                  </a:solidFill>
                  <a:prstDash val="solid"/>
                </a:ln>
                <a:solidFill>
                  <a:schemeClr val="accent5"/>
                </a:solidFill>
                <a:effectLst>
                  <a:innerShdw blurRad="114300">
                    <a:prstClr val="black"/>
                  </a:innerShdw>
                </a:effectLst>
                <a:latin typeface="Aharoni" panose="02010803020104030203" pitchFamily="2" charset="-79"/>
                <a:cs typeface="Aharoni" panose="02010803020104030203" pitchFamily="2" charset="-79"/>
              </a:rPr>
              <a:t>ANÁLISIS DEL SECTOR ARTESANAL EN OTAVALO</a:t>
            </a:r>
          </a:p>
        </p:txBody>
      </p:sp>
      <p:sp>
        <p:nvSpPr>
          <p:cNvPr id="7" name="Rectángulo redondeado 6"/>
          <p:cNvSpPr/>
          <p:nvPr/>
        </p:nvSpPr>
        <p:spPr>
          <a:xfrm>
            <a:off x="5364132" y="2177013"/>
            <a:ext cx="2802486" cy="144795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sz="2000" dirty="0" smtClean="0">
                <a:latin typeface="Aharoni" panose="02010803020104030203" pitchFamily="2" charset="-79"/>
                <a:cs typeface="Aharoni" panose="02010803020104030203" pitchFamily="2" charset="-79"/>
              </a:rPr>
              <a:t>DESARROLLO URBANO DE OTAVALO</a:t>
            </a:r>
            <a:endParaRPr lang="es-ES" sz="2000" dirty="0">
              <a:latin typeface="Aharoni" panose="02010803020104030203" pitchFamily="2" charset="-79"/>
              <a:cs typeface="Aharoni" panose="02010803020104030203" pitchFamily="2" charset="-79"/>
            </a:endParaRPr>
          </a:p>
        </p:txBody>
      </p:sp>
      <p:pic>
        <p:nvPicPr>
          <p:cNvPr id="4100" name="Picture 4" descr="http://comps.canstockphoto.es/can-stock-photo_csp87632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7003" y="1951339"/>
            <a:ext cx="1942465" cy="1899300"/>
          </a:xfrm>
          <a:prstGeom prst="rect">
            <a:avLst/>
          </a:prstGeom>
          <a:noFill/>
          <a:effectLst>
            <a:glow>
              <a:schemeClr val="accent3">
                <a:alpha val="40000"/>
              </a:schemeClr>
            </a:glow>
            <a:softEdge rad="127000"/>
          </a:effectLst>
          <a:scene3d>
            <a:camera prst="orthographicFront"/>
            <a:lightRig rig="threePt" dir="t"/>
          </a:scene3d>
          <a:sp3d prstMaterial="flat"/>
          <a:extLst>
            <a:ext uri="{909E8E84-426E-40DD-AFC4-6F175D3DCCD1}">
              <a14:hiddenFill xmlns:a14="http://schemas.microsoft.com/office/drawing/2010/main">
                <a:solidFill>
                  <a:srgbClr val="FFFFFF"/>
                </a:solidFill>
              </a14:hiddenFill>
            </a:ext>
          </a:extLst>
        </p:spPr>
      </p:pic>
      <p:pic>
        <p:nvPicPr>
          <p:cNvPr id="4102" name="Picture 6" descr="http://losandes.com.pe/recursos/fotos/18521_370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787" y="2099933"/>
            <a:ext cx="2390249" cy="1602113"/>
          </a:xfrm>
          <a:prstGeom prst="rect">
            <a:avLst/>
          </a:prstGeom>
          <a:noFill/>
          <a:effectLst>
            <a:glow>
              <a:schemeClr val="accent3">
                <a:alpha val="40000"/>
              </a:schemeClr>
            </a:glow>
            <a:softEdge rad="127000"/>
          </a:effectLst>
          <a:scene3d>
            <a:camera prst="orthographicFront"/>
            <a:lightRig rig="threePt" dir="t"/>
          </a:scene3d>
          <a:sp3d prstMaterial="flat"/>
        </p:spPr>
        <p:style>
          <a:lnRef idx="1">
            <a:schemeClr val="accent1"/>
          </a:lnRef>
          <a:fillRef idx="3">
            <a:schemeClr val="accent1"/>
          </a:fillRef>
          <a:effectRef idx="2">
            <a:schemeClr val="accent1"/>
          </a:effectRef>
          <a:fontRef idx="minor">
            <a:schemeClr val="lt1"/>
          </a:fontRef>
        </p:style>
      </p:pic>
      <p:pic>
        <p:nvPicPr>
          <p:cNvPr id="4104" name="Picture 8" descr="https://encrypted-tbn2.gstatic.com/images?q=tbn:ANd9GcTvgrP59sjs7mDAEtKXmS82tj2eeTL5AH1aHhAYT_QwxPRyQJ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612" y="4697094"/>
            <a:ext cx="2705100" cy="1685926"/>
          </a:xfrm>
          <a:prstGeom prst="rect">
            <a:avLst/>
          </a:prstGeom>
          <a:noFill/>
          <a:effectLst>
            <a:glow>
              <a:schemeClr val="accent3">
                <a:alpha val="40000"/>
              </a:schemeClr>
            </a:glow>
            <a:softEdge rad="127000"/>
          </a:effectLst>
          <a:scene3d>
            <a:camera prst="orthographicFront"/>
            <a:lightRig rig="threePt" dir="t"/>
          </a:scene3d>
          <a:sp3d prstMaterial="flat"/>
          <a:extLst>
            <a:ext uri="{909E8E84-426E-40DD-AFC4-6F175D3DCCD1}">
              <a14:hiddenFill xmlns:a14="http://schemas.microsoft.com/office/drawing/2010/main">
                <a:solidFill>
                  <a:srgbClr val="FFFFFF"/>
                </a:solidFill>
              </a14:hiddenFill>
            </a:ext>
          </a:extLst>
        </p:spPr>
      </p:pic>
      <p:sp>
        <p:nvSpPr>
          <p:cNvPr id="9" name="CuadroTexto 8"/>
          <p:cNvSpPr txBox="1"/>
          <p:nvPr/>
        </p:nvSpPr>
        <p:spPr>
          <a:xfrm>
            <a:off x="2075111" y="3828765"/>
            <a:ext cx="1986249" cy="369332"/>
          </a:xfrm>
          <a:prstGeom prst="rect">
            <a:avLst/>
          </a:prstGeom>
          <a:noFill/>
        </p:spPr>
        <p:txBody>
          <a:bodyPr wrap="none" rtlCol="0">
            <a:spAutoFit/>
          </a:bodyPr>
          <a:lstStyle/>
          <a:p>
            <a:r>
              <a:rPr lang="es-ES" b="1" dirty="0" smtClean="0"/>
              <a:t>EXPORTACIONES</a:t>
            </a:r>
            <a:endParaRPr lang="es-ES" b="1" dirty="0"/>
          </a:p>
        </p:txBody>
      </p:sp>
      <p:sp>
        <p:nvSpPr>
          <p:cNvPr id="14" name="CuadroTexto 13"/>
          <p:cNvSpPr txBox="1"/>
          <p:nvPr/>
        </p:nvSpPr>
        <p:spPr>
          <a:xfrm>
            <a:off x="5973553" y="6383020"/>
            <a:ext cx="1547218" cy="369332"/>
          </a:xfrm>
          <a:prstGeom prst="rect">
            <a:avLst/>
          </a:prstGeom>
          <a:noFill/>
        </p:spPr>
        <p:txBody>
          <a:bodyPr wrap="none" rtlCol="0">
            <a:spAutoFit/>
          </a:bodyPr>
          <a:lstStyle/>
          <a:p>
            <a:r>
              <a:rPr lang="es-ES" b="1" dirty="0" smtClean="0"/>
              <a:t>ARTESANÍAS</a:t>
            </a:r>
            <a:endParaRPr lang="es-ES" b="1" dirty="0"/>
          </a:p>
        </p:txBody>
      </p:sp>
      <p:sp>
        <p:nvSpPr>
          <p:cNvPr id="15" name="CuadroTexto 14"/>
          <p:cNvSpPr txBox="1"/>
          <p:nvPr/>
        </p:nvSpPr>
        <p:spPr>
          <a:xfrm>
            <a:off x="9939846" y="3828765"/>
            <a:ext cx="1180131" cy="369332"/>
          </a:xfrm>
          <a:prstGeom prst="rect">
            <a:avLst/>
          </a:prstGeom>
          <a:noFill/>
        </p:spPr>
        <p:txBody>
          <a:bodyPr wrap="none" rtlCol="0">
            <a:spAutoFit/>
          </a:bodyPr>
          <a:lstStyle/>
          <a:p>
            <a:r>
              <a:rPr lang="es-ES" b="1" dirty="0"/>
              <a:t>TURISMO</a:t>
            </a:r>
          </a:p>
        </p:txBody>
      </p:sp>
      <p:sp>
        <p:nvSpPr>
          <p:cNvPr id="10" name="Triángulo isósceles 9"/>
          <p:cNvSpPr/>
          <p:nvPr/>
        </p:nvSpPr>
        <p:spPr>
          <a:xfrm>
            <a:off x="6480692" y="4013431"/>
            <a:ext cx="532939" cy="487449"/>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p>
        </p:txBody>
      </p:sp>
      <p:sp>
        <p:nvSpPr>
          <p:cNvPr id="17" name="Triángulo isósceles 16"/>
          <p:cNvSpPr/>
          <p:nvPr/>
        </p:nvSpPr>
        <p:spPr>
          <a:xfrm rot="16200000">
            <a:off x="8540113" y="2657265"/>
            <a:ext cx="532939" cy="487449"/>
          </a:xfrm>
          <a:prstGeom prst="triangl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a:p>
        </p:txBody>
      </p:sp>
      <p:sp>
        <p:nvSpPr>
          <p:cNvPr id="18" name="Triángulo isósceles 17"/>
          <p:cNvSpPr/>
          <p:nvPr/>
        </p:nvSpPr>
        <p:spPr>
          <a:xfrm rot="5400000">
            <a:off x="4315458" y="2657265"/>
            <a:ext cx="532939" cy="487449"/>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8238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104"/>
                                        </p:tgtEl>
                                        <p:attrNameLst>
                                          <p:attrName>style.visibility</p:attrName>
                                        </p:attrNameLst>
                                      </p:cBhvr>
                                      <p:to>
                                        <p:strVal val="visible"/>
                                      </p:to>
                                    </p:set>
                                    <p:animEffect transition="in" filter="fade">
                                      <p:cBhvr>
                                        <p:cTn id="23" dur="1000"/>
                                        <p:tgtEl>
                                          <p:spTgt spid="4104"/>
                                        </p:tgtEl>
                                      </p:cBhvr>
                                    </p:animEffect>
                                    <p:anim calcmode="lin" valueType="num">
                                      <p:cBhvr>
                                        <p:cTn id="24" dur="1000" fill="hold"/>
                                        <p:tgtEl>
                                          <p:spTgt spid="4104"/>
                                        </p:tgtEl>
                                        <p:attrNameLst>
                                          <p:attrName>ppt_x</p:attrName>
                                        </p:attrNameLst>
                                      </p:cBhvr>
                                      <p:tavLst>
                                        <p:tav tm="0">
                                          <p:val>
                                            <p:strVal val="#ppt_x"/>
                                          </p:val>
                                        </p:tav>
                                        <p:tav tm="100000">
                                          <p:val>
                                            <p:strVal val="#ppt_x"/>
                                          </p:val>
                                        </p:tav>
                                      </p:tavLst>
                                    </p:anim>
                                    <p:anim calcmode="lin" valueType="num">
                                      <p:cBhvr>
                                        <p:cTn id="25" dur="1000" fill="hold"/>
                                        <p:tgtEl>
                                          <p:spTgt spid="410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4102"/>
                                        </p:tgtEl>
                                        <p:attrNameLst>
                                          <p:attrName>style.visibility</p:attrName>
                                        </p:attrNameLst>
                                      </p:cBhvr>
                                      <p:to>
                                        <p:strVal val="visible"/>
                                      </p:to>
                                    </p:set>
                                    <p:animEffect transition="in" filter="fade">
                                      <p:cBhvr>
                                        <p:cTn id="34" dur="1000"/>
                                        <p:tgtEl>
                                          <p:spTgt spid="4102"/>
                                        </p:tgtEl>
                                      </p:cBhvr>
                                    </p:animEffect>
                                    <p:anim calcmode="lin" valueType="num">
                                      <p:cBhvr>
                                        <p:cTn id="35" dur="1000" fill="hold"/>
                                        <p:tgtEl>
                                          <p:spTgt spid="4102"/>
                                        </p:tgtEl>
                                        <p:attrNameLst>
                                          <p:attrName>ppt_x</p:attrName>
                                        </p:attrNameLst>
                                      </p:cBhvr>
                                      <p:tavLst>
                                        <p:tav tm="0">
                                          <p:val>
                                            <p:strVal val="#ppt_x"/>
                                          </p:val>
                                        </p:tav>
                                        <p:tav tm="100000">
                                          <p:val>
                                            <p:strVal val="#ppt_x"/>
                                          </p:val>
                                        </p:tav>
                                      </p:tavLst>
                                    </p:anim>
                                    <p:anim calcmode="lin" valueType="num">
                                      <p:cBhvr>
                                        <p:cTn id="36" dur="1000" fill="hold"/>
                                        <p:tgtEl>
                                          <p:spTgt spid="4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4000"/>
                            </p:stCondLst>
                            <p:childTnLst>
                              <p:par>
                                <p:cTn id="59" presetID="6" presetClass="entr" presetSubtype="16" fill="hold" grpId="0"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circle(in)">
                                      <p:cBhvr>
                                        <p:cTn id="6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4" grpId="0"/>
      <p:bldP spid="15" grpId="0"/>
      <p:bldP spid="10"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21112" y="3184653"/>
            <a:ext cx="7279370" cy="929573"/>
          </a:xfrm>
          <a:prstGeom prst="rect">
            <a:avLst/>
          </a:prstGeom>
          <a:noFill/>
          <a:ln>
            <a:noFill/>
          </a:ln>
          <a:effectLst>
            <a:glow>
              <a:schemeClr val="accent1">
                <a:alpha val="40000"/>
              </a:schemeClr>
            </a:glow>
            <a:outerShdw dist="35921" dir="2700000" algn="ctr" rotWithShape="0">
              <a:schemeClr val="bg2"/>
            </a:outerShdw>
          </a:effectLst>
          <a:scene3d>
            <a:camera prst="obliqueTopRigh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8" rIns="92075" bIns="46038"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fontAlgn="base">
              <a:lnSpc>
                <a:spcPct val="90000"/>
              </a:lnSpc>
              <a:spcBef>
                <a:spcPct val="0"/>
              </a:spcBef>
              <a:spcAft>
                <a:spcPct val="0"/>
              </a:spcAft>
            </a:pPr>
            <a:r>
              <a:rPr lang="es-EC" sz="3600" b="1" dirty="0">
                <a:ln w="0"/>
                <a:solidFill>
                  <a:srgbClr val="0070C0"/>
                </a:solidFill>
                <a:effectLst>
                  <a:reflection blurRad="6350" stA="53000" endA="300" endPos="35500" dir="5400000" sy="-90000" algn="bl" rotWithShape="0"/>
                </a:effectLst>
              </a:rPr>
              <a:t>PREGUNTAS DE </a:t>
            </a:r>
            <a:r>
              <a:rPr lang="es-EC" sz="3600" b="1" dirty="0" smtClean="0">
                <a:ln w="0"/>
                <a:solidFill>
                  <a:srgbClr val="0070C0"/>
                </a:solidFill>
                <a:effectLst>
                  <a:reflection blurRad="6350" stA="53000" endA="300" endPos="35500" dir="5400000" sy="-90000" algn="bl" rotWithShape="0"/>
                </a:effectLst>
              </a:rPr>
              <a:t>INVESTIGACIÓN</a:t>
            </a:r>
            <a:endParaRPr lang="es-ES" sz="3600" b="1" dirty="0">
              <a:ln w="0"/>
              <a:solidFill>
                <a:srgbClr val="0070C0"/>
              </a:solidFill>
              <a:effectLst>
                <a:reflection blurRad="6350" stA="53000" endA="300" endPos="35500" dir="5400000" sy="-90000" algn="bl" rotWithShape="0"/>
              </a:effectLst>
            </a:endParaRPr>
          </a:p>
        </p:txBody>
      </p:sp>
      <p:sp>
        <p:nvSpPr>
          <p:cNvPr id="8" name="Rectángulo 7"/>
          <p:cNvSpPr/>
          <p:nvPr/>
        </p:nvSpPr>
        <p:spPr>
          <a:xfrm>
            <a:off x="2700797" y="5391434"/>
            <a:ext cx="6120000" cy="400110"/>
          </a:xfrm>
          <a:prstGeom prst="rect">
            <a:avLst/>
          </a:prstGeom>
          <a:effectLst>
            <a:glow rad="165100">
              <a:schemeClr val="tx1">
                <a:lumMod val="75000"/>
                <a:lumOff val="25000"/>
                <a:alpha val="68000"/>
              </a:schemeClr>
            </a:glow>
          </a:effectLst>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buFont typeface="Wingdings" panose="05000000000000000000" pitchFamily="2" charset="2"/>
              <a:buChar char="Ø"/>
            </a:pPr>
            <a:r>
              <a:rPr lang="es-ES" sz="2000" b="1" dirty="0" smtClean="0"/>
              <a:t>¿</a:t>
            </a:r>
            <a:r>
              <a:rPr lang="es-ES" sz="2000" b="1" dirty="0"/>
              <a:t>Es posible la recuperación del sector artesanal</a:t>
            </a:r>
            <a:r>
              <a:rPr lang="es-ES" sz="2000" b="1" dirty="0" smtClean="0"/>
              <a:t>?</a:t>
            </a:r>
            <a:endParaRPr lang="es-ES" sz="2000" b="1" dirty="0"/>
          </a:p>
        </p:txBody>
      </p:sp>
      <p:pic>
        <p:nvPicPr>
          <p:cNvPr id="3076" name="Picture 4" descr="http://www.denzilescolar.edu.co/home/images/logo_objetivos_1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3018" y="636869"/>
            <a:ext cx="4128588" cy="18661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11" name="Terminador 10"/>
          <p:cNvSpPr/>
          <p:nvPr/>
        </p:nvSpPr>
        <p:spPr>
          <a:xfrm>
            <a:off x="6052548" y="889977"/>
            <a:ext cx="5897367" cy="1440000"/>
          </a:xfrm>
          <a:prstGeom prst="flowChartTermina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b="1" dirty="0" smtClean="0">
                <a:solidFill>
                  <a:schemeClr val="tx1"/>
                </a:solidFill>
              </a:rPr>
              <a:t>DETERMINAR CUÁL ES EL IMPACTO DE LAS EXPORTACIONES   DE ARTESANÍAS EN EL DESARROLLO ECONÓMICO Y URBANÍSTICO  DE LA CIUDAD DE OTAVALO </a:t>
            </a:r>
          </a:p>
        </p:txBody>
      </p:sp>
      <p:graphicFrame>
        <p:nvGraphicFramePr>
          <p:cNvPr id="12" name="Diagrama 11"/>
          <p:cNvGraphicFramePr/>
          <p:nvPr>
            <p:extLst>
              <p:ext uri="{D42A27DB-BD31-4B8C-83A1-F6EECF244321}">
                <p14:modId xmlns:p14="http://schemas.microsoft.com/office/powerpoint/2010/main" val="231080739"/>
              </p:ext>
            </p:extLst>
          </p:nvPr>
        </p:nvGraphicFramePr>
        <p:xfrm>
          <a:off x="8888432" y="3881535"/>
          <a:ext cx="3188104" cy="2976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ángulo 12"/>
          <p:cNvSpPr/>
          <p:nvPr/>
        </p:nvSpPr>
        <p:spPr>
          <a:xfrm>
            <a:off x="2700797" y="4201408"/>
            <a:ext cx="6120000" cy="1015663"/>
          </a:xfrm>
          <a:prstGeom prst="rect">
            <a:avLst/>
          </a:prstGeom>
          <a:solidFill>
            <a:schemeClr val="accent5">
              <a:lumMod val="60000"/>
              <a:lumOff val="40000"/>
            </a:schemeClr>
          </a:solidFill>
          <a:effectLst>
            <a:glow rad="63500">
              <a:schemeClr val="accent1">
                <a:alpha val="65000"/>
              </a:schemeClr>
            </a:glow>
            <a:softEdge rad="342900"/>
          </a:effectLst>
          <a:scene3d>
            <a:camera prst="orthographicFront"/>
            <a:lightRig rig="threePt" dir="t"/>
          </a:scene3d>
          <a:sp3d>
            <a:bevelT w="95250"/>
          </a:sp3d>
        </p:spPr>
        <p:txBody>
          <a:bodyPr>
            <a:spAutoFit/>
          </a:bodyPr>
          <a:lstStyle/>
          <a:p>
            <a:pPr marL="285750" indent="-285750">
              <a:buFont typeface="Wingdings" panose="05000000000000000000" pitchFamily="2" charset="2"/>
              <a:buChar char="Ø"/>
            </a:pPr>
            <a:r>
              <a:rPr lang="es-EC" sz="2000" b="1" dirty="0" smtClean="0"/>
              <a:t>¿</a:t>
            </a:r>
            <a:r>
              <a:rPr lang="es-ES" sz="2000" b="1" dirty="0" smtClean="0"/>
              <a:t>Cómo la crisis del  sector artesanal puede afectar en la dinámica del desarrollo urbano y afectar a otros sectores de la economía?</a:t>
            </a:r>
            <a:endParaRPr lang="es-ES" sz="2000" b="1" dirty="0"/>
          </a:p>
        </p:txBody>
      </p:sp>
      <p:sp>
        <p:nvSpPr>
          <p:cNvPr id="14" name="Rectángulo 13"/>
          <p:cNvSpPr/>
          <p:nvPr/>
        </p:nvSpPr>
        <p:spPr>
          <a:xfrm>
            <a:off x="2700797" y="5965907"/>
            <a:ext cx="6120000" cy="707886"/>
          </a:xfrm>
          <a:prstGeom prst="rect">
            <a:avLst/>
          </a:prstGeom>
          <a:effectLst>
            <a:glow rad="165100">
              <a:schemeClr val="accent4">
                <a:lumMod val="60000"/>
                <a:lumOff val="40000"/>
              </a:schemeClr>
            </a:glow>
          </a:effectLst>
        </p:spPr>
        <p:style>
          <a:lnRef idx="1">
            <a:schemeClr val="accent6"/>
          </a:lnRef>
          <a:fillRef idx="2">
            <a:schemeClr val="accent6"/>
          </a:fillRef>
          <a:effectRef idx="1">
            <a:schemeClr val="accent6"/>
          </a:effectRef>
          <a:fontRef idx="minor">
            <a:schemeClr val="dk1"/>
          </a:fontRef>
        </p:style>
        <p:txBody>
          <a:bodyPr>
            <a:spAutoFit/>
          </a:bodyPr>
          <a:lstStyle/>
          <a:p>
            <a:pPr marL="285750" indent="-285750">
              <a:buFont typeface="Wingdings" panose="05000000000000000000" pitchFamily="2" charset="2"/>
              <a:buChar char="Ø"/>
            </a:pPr>
            <a:r>
              <a:rPr lang="es-ES" sz="2000" b="1" dirty="0" smtClean="0"/>
              <a:t>¿Cuáles son las áreas más sensibles para la perdida de los mercados internacionales?</a:t>
            </a:r>
            <a:endParaRPr lang="es-ES" sz="2000" b="1" dirty="0"/>
          </a:p>
        </p:txBody>
      </p:sp>
    </p:spTree>
    <p:extLst>
      <p:ext uri="{BB962C8B-B14F-4D97-AF65-F5344CB8AC3E}">
        <p14:creationId xmlns:p14="http://schemas.microsoft.com/office/powerpoint/2010/main" val="419497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Effect transition="in" filter="fade">
                                      <p:cBhvr>
                                        <p:cTn id="9" dur="1000"/>
                                        <p:tgtEl>
                                          <p:spTgt spid="3076"/>
                                        </p:tgtEl>
                                      </p:cBhvr>
                                    </p:animEffect>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2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4" dur="12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5" dur="1200" accel="50000" fill="hold">
                                          <p:stCondLst>
                                            <p:cond delay="1200"/>
                                          </p:stCondLst>
                                        </p:cTn>
                                        <p:tgtEl>
                                          <p:spTgt spid="11"/>
                                        </p:tgtEl>
                                        <p:attrNameLst>
                                          <p:attrName>ppt_w</p:attrName>
                                        </p:attrNameLst>
                                      </p:cBhvr>
                                      <p:tavLst>
                                        <p:tav tm="0">
                                          <p:val>
                                            <p:strVal val="#ppt_w*.05"/>
                                          </p:val>
                                        </p:tav>
                                        <p:tav tm="100000">
                                          <p:val>
                                            <p:strVal val="#ppt_w"/>
                                          </p:val>
                                        </p:tav>
                                      </p:tavLst>
                                    </p:anim>
                                    <p:anim calcmode="lin" valueType="num">
                                      <p:cBhvr>
                                        <p:cTn id="16" dur="2400" fill="hold"/>
                                        <p:tgtEl>
                                          <p:spTgt spid="11"/>
                                        </p:tgtEl>
                                        <p:attrNameLst>
                                          <p:attrName>ppt_h</p:attrName>
                                        </p:attrNameLst>
                                      </p:cBhvr>
                                      <p:tavLst>
                                        <p:tav tm="0">
                                          <p:val>
                                            <p:strVal val="#ppt_h"/>
                                          </p:val>
                                        </p:tav>
                                        <p:tav tm="100000">
                                          <p:val>
                                            <p:strVal val="#ppt_h"/>
                                          </p:val>
                                        </p:tav>
                                      </p:tavLst>
                                    </p:anim>
                                    <p:anim calcmode="lin" valueType="num">
                                      <p:cBhvr>
                                        <p:cTn id="17" dur="12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8" dur="12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9" dur="1200" accel="50000" fill="hold">
                                          <p:stCondLst>
                                            <p:cond delay="1200"/>
                                          </p:stCondLst>
                                        </p:cTn>
                                        <p:tgtEl>
                                          <p:spTgt spid="11"/>
                                        </p:tgtEl>
                                        <p:attrNameLst>
                                          <p:attrName>ppt_y</p:attrName>
                                        </p:attrNameLst>
                                      </p:cBhvr>
                                      <p:tavLst>
                                        <p:tav tm="0">
                                          <p:val>
                                            <p:strVal val="#ppt_y+.1"/>
                                          </p:val>
                                        </p:tav>
                                        <p:tav tm="100000">
                                          <p:val>
                                            <p:strVal val="#ppt_y"/>
                                          </p:val>
                                        </p:tav>
                                      </p:tavLst>
                                    </p:anim>
                                    <p:animEffect transition="in" filter="fade">
                                      <p:cBhvr>
                                        <p:cTn id="20" dur="2400" decel="50000">
                                          <p:stCondLst>
                                            <p:cond delay="0"/>
                                          </p:stCondLst>
                                        </p:cTn>
                                        <p:tgtEl>
                                          <p:spTgt spid="11"/>
                                        </p:tgtEl>
                                      </p:cBhvr>
                                    </p:animEffect>
                                  </p:childTnLst>
                                </p:cTn>
                              </p:par>
                            </p:childTnLst>
                          </p:cTn>
                        </p:par>
                        <p:par>
                          <p:cTn id="21" fill="hold">
                            <p:stCondLst>
                              <p:cond delay="3400"/>
                            </p:stCondLst>
                            <p:childTnLst>
                              <p:par>
                                <p:cTn id="22" presetID="31" presetClass="entr" presetSubtype="0" fill="hold" grpId="0" nodeType="afterEffect">
                                  <p:stCondLst>
                                    <p:cond delay="400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par>
                                <p:cTn id="28" presetID="31" presetClass="entr" presetSubtype="0" fill="hold" grpId="0" nodeType="withEffect">
                                  <p:stCondLst>
                                    <p:cond delay="40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84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300" fill="hold"/>
                                        <p:tgtEl>
                                          <p:spTgt spid="13"/>
                                        </p:tgtEl>
                                        <p:attrNameLst>
                                          <p:attrName>ppt_x</p:attrName>
                                        </p:attrNameLst>
                                      </p:cBhvr>
                                      <p:tavLst>
                                        <p:tav tm="0">
                                          <p:val>
                                            <p:strVal val="#ppt_x"/>
                                          </p:val>
                                        </p:tav>
                                        <p:tav tm="100000">
                                          <p:val>
                                            <p:strVal val="#ppt_x"/>
                                          </p:val>
                                        </p:tav>
                                      </p:tavLst>
                                    </p:anim>
                                    <p:anim calcmode="lin" valueType="num">
                                      <p:cBhvr additive="base">
                                        <p:cTn id="38" dur="5300" fill="hold"/>
                                        <p:tgtEl>
                                          <p:spTgt spid="13"/>
                                        </p:tgtEl>
                                        <p:attrNameLst>
                                          <p:attrName>ppt_y</p:attrName>
                                        </p:attrNameLst>
                                      </p:cBhvr>
                                      <p:tavLst>
                                        <p:tav tm="0">
                                          <p:val>
                                            <p:strVal val="1+#ppt_h/2"/>
                                          </p:val>
                                        </p:tav>
                                        <p:tav tm="100000">
                                          <p:val>
                                            <p:strVal val="#ppt_y"/>
                                          </p:val>
                                        </p:tav>
                                      </p:tavLst>
                                    </p:anim>
                                  </p:childTnLst>
                                </p:cTn>
                              </p:par>
                            </p:childTnLst>
                          </p:cTn>
                        </p:par>
                        <p:par>
                          <p:cTn id="39" fill="hold">
                            <p:stCondLst>
                              <p:cond delay="13700"/>
                            </p:stCondLst>
                            <p:childTnLst>
                              <p:par>
                                <p:cTn id="40" presetID="2" presetClass="entr" presetSubtype="4"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4500" fill="hold"/>
                                        <p:tgtEl>
                                          <p:spTgt spid="8"/>
                                        </p:tgtEl>
                                        <p:attrNameLst>
                                          <p:attrName>ppt_x</p:attrName>
                                        </p:attrNameLst>
                                      </p:cBhvr>
                                      <p:tavLst>
                                        <p:tav tm="0">
                                          <p:val>
                                            <p:strVal val="#ppt_x"/>
                                          </p:val>
                                        </p:tav>
                                        <p:tav tm="100000">
                                          <p:val>
                                            <p:strVal val="#ppt_x"/>
                                          </p:val>
                                        </p:tav>
                                      </p:tavLst>
                                    </p:anim>
                                    <p:anim calcmode="lin" valueType="num">
                                      <p:cBhvr additive="base">
                                        <p:cTn id="43" dur="4500" fill="hold"/>
                                        <p:tgtEl>
                                          <p:spTgt spid="8"/>
                                        </p:tgtEl>
                                        <p:attrNameLst>
                                          <p:attrName>ppt_y</p:attrName>
                                        </p:attrNameLst>
                                      </p:cBhvr>
                                      <p:tavLst>
                                        <p:tav tm="0">
                                          <p:val>
                                            <p:strVal val="1+#ppt_h/2"/>
                                          </p:val>
                                        </p:tav>
                                        <p:tav tm="100000">
                                          <p:val>
                                            <p:strVal val="#ppt_y"/>
                                          </p:val>
                                        </p:tav>
                                      </p:tavLst>
                                    </p:anim>
                                  </p:childTnLst>
                                </p:cTn>
                              </p:par>
                            </p:childTnLst>
                          </p:cTn>
                        </p:par>
                        <p:par>
                          <p:cTn id="44" fill="hold">
                            <p:stCondLst>
                              <p:cond delay="182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0" fill="hold"/>
                                        <p:tgtEl>
                                          <p:spTgt spid="14"/>
                                        </p:tgtEl>
                                        <p:attrNameLst>
                                          <p:attrName>ppt_x</p:attrName>
                                        </p:attrNameLst>
                                      </p:cBhvr>
                                      <p:tavLst>
                                        <p:tav tm="0">
                                          <p:val>
                                            <p:strVal val="#ppt_x"/>
                                          </p:val>
                                        </p:tav>
                                        <p:tav tm="100000">
                                          <p:val>
                                            <p:strVal val="#ppt_x"/>
                                          </p:val>
                                        </p:tav>
                                      </p:tavLst>
                                    </p:anim>
                                    <p:anim calcmode="lin" valueType="num">
                                      <p:cBhvr additive="base">
                                        <p:cTn id="48" dur="5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1" grpId="0" animBg="1"/>
      <p:bldGraphic spid="12" grpId="0">
        <p:bldAsOne/>
      </p:bldGraphic>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1515813" y="987741"/>
            <a:ext cx="1154997" cy="781663"/>
          </a:xfrm>
          <a:prstGeom prst="rect">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EC" sz="1500" dirty="0" smtClean="0">
                <a:effectLst/>
                <a:latin typeface="Arial" panose="020B0604020202020204" pitchFamily="34" charset="0"/>
                <a:ea typeface="Calibri" panose="020F0502020204030204" pitchFamily="34" charset="0"/>
                <a:cs typeface="Times New Roman" panose="02020603050405020304" pitchFamily="18" charset="0"/>
              </a:rPr>
              <a:t>PRECIOS </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3 Rectángulo"/>
          <p:cNvSpPr/>
          <p:nvPr/>
        </p:nvSpPr>
        <p:spPr>
          <a:xfrm>
            <a:off x="4635642" y="880981"/>
            <a:ext cx="1754583" cy="706465"/>
          </a:xfrm>
          <a:prstGeom prst="rect">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EC" sz="1500" dirty="0" smtClean="0">
                <a:effectLst/>
                <a:latin typeface="Arial" panose="020B0604020202020204" pitchFamily="34" charset="0"/>
                <a:ea typeface="Calibri" panose="020F0502020204030204" pitchFamily="34" charset="0"/>
                <a:cs typeface="Times New Roman" panose="02020603050405020304" pitchFamily="18" charset="0"/>
              </a:rPr>
              <a:t>DEGENERACIÓN DE LA ARTESANÍA </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 name="4 Rectángulo"/>
          <p:cNvSpPr/>
          <p:nvPr/>
        </p:nvSpPr>
        <p:spPr>
          <a:xfrm>
            <a:off x="7181803" y="826097"/>
            <a:ext cx="2117234" cy="781663"/>
          </a:xfrm>
          <a:prstGeom prst="rect">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EC" sz="1500" dirty="0" smtClean="0">
                <a:effectLst/>
                <a:latin typeface="Arial" panose="020B0604020202020204" pitchFamily="34" charset="0"/>
                <a:ea typeface="Calibri" panose="020F0502020204030204" pitchFamily="34" charset="0"/>
                <a:cs typeface="Times New Roman" panose="02020603050405020304" pitchFamily="18" charset="0"/>
              </a:rPr>
              <a:t>PÉRDIDA DE IDENTIDAD CULTURAL </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9 Rectángulo"/>
          <p:cNvSpPr/>
          <p:nvPr/>
        </p:nvSpPr>
        <p:spPr>
          <a:xfrm>
            <a:off x="10077754" y="1302995"/>
            <a:ext cx="2186928" cy="3926229"/>
          </a:xfrm>
          <a:prstGeom prst="rect">
            <a:avLst/>
          </a:prstGeom>
          <a:ln/>
          <a:scene3d>
            <a:camera prst="perspectiveContrastingLeftFacing"/>
            <a:lightRig rig="threePt" dir="t"/>
          </a:scene3d>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indent="252095" algn="ctr">
              <a:spcAft>
                <a:spcPts val="1000"/>
              </a:spcAft>
            </a:pPr>
            <a:r>
              <a:rPr lang="es-EC" sz="2000" b="1" dirty="0" smtClean="0">
                <a:effectLst/>
                <a:latin typeface="Arial" panose="020B0604020202020204" pitchFamily="34" charset="0"/>
                <a:ea typeface="Calibri" panose="020F0502020204030204" pitchFamily="34" charset="0"/>
                <a:cs typeface="Times New Roman" panose="02020603050405020304" pitchFamily="18" charset="0"/>
              </a:rPr>
              <a:t>DETERMINAR EL  IMPACTO DE LA EXPORTACIÓN DE ARTESANÍAS  EN EL DESARROLLO ECONÓMICO Y URBANO DE LA CIUDAD DE  OTAVALO </a:t>
            </a:r>
            <a:endParaRPr lang="es-ES" sz="20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8 Flecha derecha"/>
          <p:cNvSpPr/>
          <p:nvPr/>
        </p:nvSpPr>
        <p:spPr>
          <a:xfrm>
            <a:off x="1515814" y="2644510"/>
            <a:ext cx="8875490" cy="259080"/>
          </a:xfrm>
          <a:prstGeom prst="rightArrow">
            <a:avLst/>
          </a:prstGeom>
          <a:solidFill>
            <a:srgbClr val="4F81BD"/>
          </a:solidFill>
          <a:ln w="25400" cap="flat"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s-ES"/>
          </a:p>
        </p:txBody>
      </p:sp>
      <p:sp>
        <p:nvSpPr>
          <p:cNvPr id="15" name="Cuadro de texto 2"/>
          <p:cNvSpPr txBox="1">
            <a:spLocks noChangeArrowheads="1"/>
          </p:cNvSpPr>
          <p:nvPr/>
        </p:nvSpPr>
        <p:spPr bwMode="auto">
          <a:xfrm>
            <a:off x="5078730" y="2999101"/>
            <a:ext cx="2148839" cy="717552"/>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indent="252095" algn="ctr">
              <a:spcAft>
                <a:spcPts val="1000"/>
              </a:spcAft>
            </a:pPr>
            <a:r>
              <a:rPr lang="es-EC" sz="1200" b="1" dirty="0" smtClean="0">
                <a:effectLst/>
                <a:latin typeface="Arial" panose="020B0604020202020204" pitchFamily="34" charset="0"/>
                <a:ea typeface="Calibri" panose="020F0502020204030204" pitchFamily="34" charset="0"/>
                <a:cs typeface="Times New Roman" panose="02020603050405020304" pitchFamily="18" charset="0"/>
              </a:rPr>
              <a:t>PROHIBICIONES ADUANERAS DE INGRESO  </a:t>
            </a:r>
            <a:endParaRPr lang="es-ES"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6" name="Cuadro de texto 2"/>
          <p:cNvSpPr txBox="1">
            <a:spLocks noChangeArrowheads="1"/>
          </p:cNvSpPr>
          <p:nvPr/>
        </p:nvSpPr>
        <p:spPr bwMode="auto">
          <a:xfrm>
            <a:off x="2567306" y="3009896"/>
            <a:ext cx="2176144" cy="706757"/>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indent="252095" algn="ctr">
              <a:spcAft>
                <a:spcPts val="1000"/>
              </a:spcAft>
            </a:pPr>
            <a:r>
              <a:rPr lang="es-EC" sz="1200" b="1" dirty="0" smtClean="0">
                <a:effectLst/>
                <a:latin typeface="Arial" panose="020B0604020202020204" pitchFamily="34" charset="0"/>
                <a:ea typeface="Calibri" panose="020F0502020204030204" pitchFamily="34" charset="0"/>
                <a:cs typeface="Times New Roman" panose="02020603050405020304" pitchFamily="18" charset="0"/>
              </a:rPr>
              <a:t>OTROS PAÍSES OFERTAN CON CALIDAD SUS ARTESANÍAS </a:t>
            </a:r>
            <a:endParaRPr lang="es-ES"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7" name="Cuadro de texto 2"/>
          <p:cNvSpPr txBox="1">
            <a:spLocks noChangeArrowheads="1"/>
          </p:cNvSpPr>
          <p:nvPr/>
        </p:nvSpPr>
        <p:spPr bwMode="auto">
          <a:xfrm>
            <a:off x="7849603" y="2973171"/>
            <a:ext cx="2218690" cy="706756"/>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indent="252095" algn="ctr">
              <a:spcAft>
                <a:spcPts val="1000"/>
              </a:spcAft>
            </a:pPr>
            <a:r>
              <a:rPr lang="es-EC" sz="1200" b="1" dirty="0" smtClean="0">
                <a:effectLst/>
                <a:latin typeface="Arial" panose="020B0604020202020204" pitchFamily="34" charset="0"/>
                <a:ea typeface="Calibri" panose="020F0502020204030204" pitchFamily="34" charset="0"/>
                <a:cs typeface="Times New Roman" panose="02020603050405020304" pitchFamily="18" charset="0"/>
              </a:rPr>
              <a:t>APOYADOS POR SUS GOBIERNOS CON TRATADOS </a:t>
            </a:r>
            <a:endParaRPr lang="es-ES"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8" name="Cuadro de texto 2"/>
          <p:cNvSpPr txBox="1">
            <a:spLocks noChangeArrowheads="1"/>
          </p:cNvSpPr>
          <p:nvPr/>
        </p:nvSpPr>
        <p:spPr bwMode="auto">
          <a:xfrm>
            <a:off x="2601040" y="1949260"/>
            <a:ext cx="2160000" cy="515395"/>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indent="252095" algn="ctr">
              <a:spcAft>
                <a:spcPts val="1000"/>
              </a:spcAft>
            </a:pPr>
            <a:r>
              <a:rPr lang="es-EC" sz="1200" b="1" dirty="0" smtClean="0">
                <a:effectLst/>
                <a:latin typeface="Arial" panose="020B0604020202020204" pitchFamily="34" charset="0"/>
                <a:ea typeface="Calibri" panose="020F0502020204030204" pitchFamily="34" charset="0"/>
                <a:cs typeface="Times New Roman" panose="02020603050405020304" pitchFamily="18" charset="0"/>
              </a:rPr>
              <a:t>SOBREVALORACIÓN Y ABUSO</a:t>
            </a:r>
            <a:endParaRPr lang="es-ES"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9" name="Cuadro de texto 2"/>
          <p:cNvSpPr txBox="1">
            <a:spLocks noChangeArrowheads="1"/>
          </p:cNvSpPr>
          <p:nvPr/>
        </p:nvSpPr>
        <p:spPr bwMode="auto">
          <a:xfrm>
            <a:off x="5457825" y="1971354"/>
            <a:ext cx="2160000" cy="517232"/>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indent="252095" algn="ctr">
              <a:spcAft>
                <a:spcPts val="1000"/>
              </a:spcAft>
            </a:pPr>
            <a:r>
              <a:rPr lang="es-EC" sz="1200" b="1" dirty="0" smtClean="0">
                <a:effectLst/>
                <a:latin typeface="Arial" panose="020B0604020202020204" pitchFamily="34" charset="0"/>
                <a:ea typeface="Calibri" panose="020F0502020204030204" pitchFamily="34" charset="0"/>
                <a:cs typeface="Times New Roman" panose="02020603050405020304" pitchFamily="18" charset="0"/>
              </a:rPr>
              <a:t>NO TIENE CONTROL DE CALIDAD</a:t>
            </a:r>
            <a:endParaRPr lang="es-ES"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0" name="Cuadro de texto 2"/>
          <p:cNvSpPr txBox="1">
            <a:spLocks noChangeArrowheads="1"/>
          </p:cNvSpPr>
          <p:nvPr/>
        </p:nvSpPr>
        <p:spPr bwMode="auto">
          <a:xfrm>
            <a:off x="7940357" y="1990089"/>
            <a:ext cx="2137396" cy="517232"/>
          </a:xfrm>
          <a:prstGeom prst="rect">
            <a:avLst/>
          </a:prstGeom>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rot="0" vert="horz" wrap="square" lIns="91440" tIns="45720" rIns="91440" bIns="45720" anchor="t" anchorCtr="0">
            <a:noAutofit/>
          </a:bodyPr>
          <a:lstStyle/>
          <a:p>
            <a:pPr indent="252095" algn="ctr">
              <a:spcAft>
                <a:spcPts val="1000"/>
              </a:spcAft>
            </a:pPr>
            <a:r>
              <a:rPr lang="es-EC" sz="1200" b="1" dirty="0" smtClean="0">
                <a:effectLst/>
                <a:latin typeface="Arial" panose="020B0604020202020204" pitchFamily="34" charset="0"/>
                <a:ea typeface="Calibri" panose="020F0502020204030204" pitchFamily="34" charset="0"/>
                <a:cs typeface="Times New Roman" panose="02020603050405020304" pitchFamily="18" charset="0"/>
              </a:rPr>
              <a:t>NO SE DIO VALOR AL DISEÑO ARTESANAL  </a:t>
            </a:r>
            <a:endParaRPr lang="es-ES" sz="1200" b="1"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1" name="Rectangle 18"/>
          <p:cNvSpPr>
            <a:spLocks noChangeArrowheads="1"/>
          </p:cNvSpPr>
          <p:nvPr/>
        </p:nvSpPr>
        <p:spPr bwMode="auto">
          <a:xfrm>
            <a:off x="1866900" y="-206502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DIAPOSITIVA 5</a:t>
            </a:r>
            <a:endParaRPr kumimoji="0" lang="es-ES" altLang="es-ES" sz="900" b="0" i="0" u="none" strike="noStrike" cap="none" normalizeH="0" baseline="0" smtClean="0">
              <a:ln>
                <a:noFill/>
              </a:ln>
              <a:solidFill>
                <a:schemeClr val="tx1"/>
              </a:solidFill>
              <a:effectLst/>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2" name="Rectangle 23"/>
          <p:cNvSpPr>
            <a:spLocks noChangeArrowheads="1"/>
          </p:cNvSpPr>
          <p:nvPr/>
        </p:nvSpPr>
        <p:spPr bwMode="auto">
          <a:xfrm>
            <a:off x="1866900" y="-16078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900" b="0" i="0" u="none" strike="noStrike" cap="none" normalizeH="0" baseline="0" smtClean="0">
              <a:ln>
                <a:noFill/>
              </a:ln>
              <a:solidFill>
                <a:schemeClr val="tx1"/>
              </a:solidFill>
              <a:effectLst/>
            </a:endParaRPr>
          </a:p>
          <a:p>
            <a:pPr marL="0" marR="0" lvl="0" indent="252413" algn="l" defTabSz="914400" rtl="0" eaLnBrk="0" fontAlgn="base" latinLnBrk="0" hangingPunct="0">
              <a:lnSpc>
                <a:spcPct val="100000"/>
              </a:lnSpc>
              <a:spcBef>
                <a:spcPct val="0"/>
              </a:spcBef>
              <a:spcAft>
                <a:spcPct val="0"/>
              </a:spcAft>
              <a:buClrTx/>
              <a:buSzTx/>
              <a:buFontTx/>
              <a:buNone/>
              <a:tabLst/>
            </a:pPr>
            <a:r>
              <a:rPr kumimoji="0" lang="es-ES" altLang="es-ES" sz="1800" b="0" i="0" u="none" strike="noStrike" cap="none" normalizeH="0" baseline="0" smtClean="0">
                <a:ln>
                  <a:noFill/>
                </a:ln>
                <a:solidFill>
                  <a:schemeClr val="tx1"/>
                </a:solidFill>
                <a:effectLst/>
                <a:latin typeface="Arial" panose="020B0604020202020204" pitchFamily="34" charset="0"/>
              </a:rPr>
              <a:t/>
            </a:r>
            <a:br>
              <a:rPr kumimoji="0" lang="es-ES" altLang="es-ES" sz="1800" b="0" i="0" u="none" strike="noStrike" cap="none" normalizeH="0" baseline="0" smtClean="0">
                <a:ln>
                  <a:noFill/>
                </a:ln>
                <a:solidFill>
                  <a:schemeClr val="tx1"/>
                </a:solidFill>
                <a:effectLst/>
                <a:latin typeface="Arial" panose="020B0604020202020204" pitchFamily="34" charset="0"/>
              </a:rPr>
            </a:br>
            <a:endParaRPr kumimoji="0" lang="es-ES" altLang="es-ES" sz="1800" b="0" i="0" u="none" strike="noStrike" cap="none" normalizeH="0" baseline="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3" name="Rectangle 24"/>
          <p:cNvSpPr>
            <a:spLocks noChangeArrowheads="1"/>
          </p:cNvSpPr>
          <p:nvPr/>
        </p:nvSpPr>
        <p:spPr bwMode="auto">
          <a:xfrm>
            <a:off x="1866900" y="-16078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52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anose="020B0604020202020204" pitchFamily="34" charset="0"/>
            </a:endParaRPr>
          </a:p>
          <a:p>
            <a:pPr marL="0" marR="0" lvl="0" indent="252413" algn="l" defTabSz="914400" rtl="0" eaLnBrk="0" fontAlgn="base" latinLnBrk="0" hangingPunct="0">
              <a:lnSpc>
                <a:spcPct val="100000"/>
              </a:lnSpc>
              <a:spcBef>
                <a:spcPct val="0"/>
              </a:spcBef>
              <a:spcAft>
                <a:spcPct val="0"/>
              </a:spcAft>
              <a:buClrTx/>
              <a:buSzTx/>
              <a:buFontTx/>
              <a:buNone/>
              <a:tabLst/>
            </a:pPr>
            <a:r>
              <a:rPr kumimoji="0" lang="es-EC" altLang="es-ES" sz="9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s-ES" altLang="es-ES" sz="1800" b="0" i="0" u="none" strike="noStrike" cap="none" normalizeH="0" baseline="0" smtClean="0">
              <a:ln>
                <a:noFill/>
              </a:ln>
              <a:solidFill>
                <a:schemeClr val="tx1"/>
              </a:solidFill>
              <a:effectLst/>
            </a:endParaRPr>
          </a:p>
          <a:p>
            <a:pPr marL="0" marR="0" lvl="0" indent="252413"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anose="020B0604020202020204" pitchFamily="34" charset="0"/>
            </a:endParaRPr>
          </a:p>
        </p:txBody>
      </p:sp>
      <p:sp>
        <p:nvSpPr>
          <p:cNvPr id="24" name="Rectangle 28"/>
          <p:cNvSpPr>
            <a:spLocks noChangeArrowheads="1"/>
          </p:cNvSpPr>
          <p:nvPr/>
        </p:nvSpPr>
        <p:spPr bwMode="auto">
          <a:xfrm>
            <a:off x="1866900" y="-160782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5" name="Rectangle 2"/>
          <p:cNvSpPr>
            <a:spLocks noGrp="1" noChangeArrowheads="1"/>
          </p:cNvSpPr>
          <p:nvPr>
            <p:ph type="title"/>
          </p:nvPr>
        </p:nvSpPr>
        <p:spPr>
          <a:xfrm>
            <a:off x="1866900" y="-175284"/>
            <a:ext cx="859536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normAutofit/>
          </a:bodyPr>
          <a:lstStyle/>
          <a:p>
            <a:pPr fontAlgn="base">
              <a:spcAft>
                <a:spcPct val="0"/>
              </a:spcAft>
            </a:pPr>
            <a:r>
              <a:rPr lang="es-ES_tradnl" altLang="es-ES" sz="3600" b="1" dirty="0" smtClean="0">
                <a:ln w="9525">
                  <a:solidFill>
                    <a:schemeClr val="bg1"/>
                  </a:solidFill>
                  <a:prstDash val="solid"/>
                </a:ln>
                <a:solidFill>
                  <a:schemeClr val="accent5"/>
                </a:solidFill>
                <a:effectLst>
                  <a:innerShdw blurRad="114300">
                    <a:prstClr val="black"/>
                  </a:innerShdw>
                </a:effectLst>
                <a:latin typeface="Aharoni" panose="02010803020104030203" pitchFamily="2" charset="-79"/>
                <a:cs typeface="Aharoni" panose="02010803020104030203" pitchFamily="2" charset="-79"/>
              </a:rPr>
              <a:t>DIAGRAMA CAUSA - EFECTO</a:t>
            </a:r>
            <a:endParaRPr lang="es-ES_tradnl" altLang="es-ES" sz="3600" b="1" dirty="0">
              <a:ln w="9525">
                <a:solidFill>
                  <a:schemeClr val="bg1"/>
                </a:solidFill>
                <a:prstDash val="solid"/>
              </a:ln>
              <a:solidFill>
                <a:schemeClr val="accent5"/>
              </a:solidFill>
              <a:effectLst>
                <a:innerShdw blurRad="114300">
                  <a:prstClr val="black"/>
                </a:innerShdw>
              </a:effectLst>
              <a:latin typeface="Aharoni" panose="02010803020104030203" pitchFamily="2" charset="-79"/>
              <a:cs typeface="Aharoni" panose="02010803020104030203" pitchFamily="2" charset="-79"/>
            </a:endParaRPr>
          </a:p>
        </p:txBody>
      </p:sp>
      <p:graphicFrame>
        <p:nvGraphicFramePr>
          <p:cNvPr id="26" name="Tabla 25"/>
          <p:cNvGraphicFramePr>
            <a:graphicFrameLocks noGrp="1"/>
          </p:cNvGraphicFramePr>
          <p:nvPr>
            <p:extLst>
              <p:ext uri="{D42A27DB-BD31-4B8C-83A1-F6EECF244321}">
                <p14:modId xmlns:p14="http://schemas.microsoft.com/office/powerpoint/2010/main" val="3034218583"/>
              </p:ext>
            </p:extLst>
          </p:nvPr>
        </p:nvGraphicFramePr>
        <p:xfrm>
          <a:off x="2567306" y="5440826"/>
          <a:ext cx="8898539" cy="1271905"/>
        </p:xfrm>
        <a:graphic>
          <a:graphicData uri="http://schemas.openxmlformats.org/drawingml/2006/table">
            <a:tbl>
              <a:tblPr firstRow="1" firstCol="1" bandRow="1">
                <a:tableStyleId>{5C22544A-7EE6-4342-B048-85BDC9FD1C3A}</a:tableStyleId>
              </a:tblPr>
              <a:tblGrid>
                <a:gridCol w="3016803"/>
                <a:gridCol w="2940868"/>
                <a:gridCol w="2940868"/>
              </a:tblGrid>
              <a:tr h="0">
                <a:tc gridSpan="3">
                  <a:txBody>
                    <a:bodyPr/>
                    <a:lstStyle/>
                    <a:p>
                      <a:pPr indent="252095" algn="ctr">
                        <a:lnSpc>
                          <a:spcPct val="100000"/>
                        </a:lnSpc>
                        <a:spcAft>
                          <a:spcPts val="0"/>
                        </a:spcAft>
                      </a:pPr>
                      <a:r>
                        <a:rPr lang="es-EC" sz="2400" b="1" dirty="0" smtClean="0">
                          <a:solidFill>
                            <a:schemeClr val="tx1"/>
                          </a:solidFill>
                          <a:effectLst/>
                        </a:rPr>
                        <a:t>IMPACTOS</a:t>
                      </a:r>
                      <a:endParaRPr lang="es-ES" sz="2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rgbClr val="FFFF00"/>
                    </a:solidFill>
                  </a:tcPr>
                </a:tc>
                <a:tc hMerge="1">
                  <a:txBody>
                    <a:bodyPr/>
                    <a:lstStyle/>
                    <a:p>
                      <a:endParaRPr lang="es-ES"/>
                    </a:p>
                  </a:txBody>
                  <a:tcPr/>
                </a:tc>
                <a:tc hMerge="1">
                  <a:txBody>
                    <a:bodyPr/>
                    <a:lstStyle/>
                    <a:p>
                      <a:endParaRPr lang="es-ES"/>
                    </a:p>
                  </a:txBody>
                  <a:tcPr/>
                </a:tc>
              </a:tr>
              <a:tr h="906145">
                <a:tc>
                  <a:txBody>
                    <a:bodyPr/>
                    <a:lstStyle/>
                    <a:p>
                      <a:pPr marL="0" marR="98425" indent="0" algn="ctr">
                        <a:lnSpc>
                          <a:spcPct val="100000"/>
                        </a:lnSpc>
                        <a:spcAft>
                          <a:spcPts val="0"/>
                        </a:spcAft>
                      </a:pPr>
                      <a:r>
                        <a:rPr lang="es-EC" sz="1600" b="1" dirty="0" smtClean="0">
                          <a:solidFill>
                            <a:schemeClr val="tx1"/>
                          </a:solidFill>
                          <a:effectLst/>
                        </a:rPr>
                        <a:t>BAJA COMERCIALIZACIÓN, BAJOS INGRESOS Y DESEMPLEO ARTESANAL</a:t>
                      </a:r>
                      <a:endParaRPr lang="es-ES" sz="18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19685" indent="0" algn="ctr">
                        <a:lnSpc>
                          <a:spcPct val="100000"/>
                        </a:lnSpc>
                        <a:spcAft>
                          <a:spcPts val="0"/>
                        </a:spcAft>
                      </a:pPr>
                      <a:r>
                        <a:rPr lang="es-EC" sz="1600" b="1" dirty="0" smtClean="0">
                          <a:effectLst/>
                        </a:rPr>
                        <a:t>BAJA INVERSIÓN EN OTROS SECTORES DE LA PRODUCCIÓN O SERVICIOS.</a:t>
                      </a:r>
                      <a:endParaRPr lang="es-E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L="0" marR="31115" indent="0" algn="ctr">
                        <a:lnSpc>
                          <a:spcPct val="100000"/>
                        </a:lnSpc>
                        <a:spcAft>
                          <a:spcPts val="0"/>
                        </a:spcAft>
                      </a:pPr>
                      <a:r>
                        <a:rPr lang="es-EC" sz="1600" b="1" dirty="0" smtClean="0">
                          <a:effectLst/>
                        </a:rPr>
                        <a:t>PÉRDIDA DE MERCADOS INTERNACIONALES Y DE CALIDAD EN LAS ARTESANÍAS</a:t>
                      </a:r>
                      <a:endParaRPr lang="es-ES" sz="18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r>
            </a:tbl>
          </a:graphicData>
        </a:graphic>
      </p:graphicFrame>
      <p:sp>
        <p:nvSpPr>
          <p:cNvPr id="2" name="Flecha a la derecha con bandas 1"/>
          <p:cNvSpPr/>
          <p:nvPr/>
        </p:nvSpPr>
        <p:spPr>
          <a:xfrm rot="1835983">
            <a:off x="2723151" y="1438159"/>
            <a:ext cx="619125" cy="321944"/>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a la derecha con bandas 26"/>
          <p:cNvSpPr/>
          <p:nvPr/>
        </p:nvSpPr>
        <p:spPr>
          <a:xfrm rot="1835983">
            <a:off x="8763589" y="1536324"/>
            <a:ext cx="619125" cy="321944"/>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a la derecha con bandas 27"/>
          <p:cNvSpPr/>
          <p:nvPr/>
        </p:nvSpPr>
        <p:spPr>
          <a:xfrm rot="1835983">
            <a:off x="5879870" y="1567179"/>
            <a:ext cx="619125" cy="321944"/>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2 Rectángulo"/>
          <p:cNvSpPr/>
          <p:nvPr/>
        </p:nvSpPr>
        <p:spPr>
          <a:xfrm>
            <a:off x="1020417" y="4166256"/>
            <a:ext cx="1650393" cy="634343"/>
          </a:xfrm>
          <a:prstGeom prst="rect">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EC" sz="1500" dirty="0" smtClean="0">
                <a:effectLst/>
                <a:latin typeface="Arial" panose="020B0604020202020204" pitchFamily="34" charset="0"/>
                <a:ea typeface="Calibri" panose="020F0502020204030204" pitchFamily="34" charset="0"/>
                <a:cs typeface="Times New Roman" panose="02020603050405020304" pitchFamily="18" charset="0"/>
              </a:rPr>
              <a:t>COMPETENCIA</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0" name="3 Rectángulo"/>
          <p:cNvSpPr/>
          <p:nvPr/>
        </p:nvSpPr>
        <p:spPr>
          <a:xfrm>
            <a:off x="3762306" y="3986573"/>
            <a:ext cx="2191253" cy="1187622"/>
          </a:xfrm>
          <a:prstGeom prst="rect">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EC" sz="1500" dirty="0" smtClean="0">
                <a:latin typeface="Arial" panose="020B0604020202020204" pitchFamily="34" charset="0"/>
                <a:ea typeface="Calibri" panose="020F0502020204030204" pitchFamily="34" charset="0"/>
                <a:cs typeface="Times New Roman" panose="02020603050405020304" pitchFamily="18" charset="0"/>
              </a:rPr>
              <a:t>IMPORTACIONES Y EXPORTACIONES POCO LÍCITAS</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1" name="4 Rectángulo"/>
          <p:cNvSpPr/>
          <p:nvPr/>
        </p:nvSpPr>
        <p:spPr>
          <a:xfrm>
            <a:off x="6608760" y="3806644"/>
            <a:ext cx="2363715" cy="1399657"/>
          </a:xfrm>
          <a:prstGeom prst="rect">
            <a:avLst/>
          </a:prstGeom>
          <a:solidFill>
            <a:srgbClr val="FFFF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1000"/>
              </a:spcAft>
            </a:pPr>
            <a:r>
              <a:rPr lang="es-EC" sz="1500" dirty="0" smtClean="0">
                <a:latin typeface="Arial" panose="020B0604020202020204" pitchFamily="34" charset="0"/>
                <a:ea typeface="Calibri" panose="020F0502020204030204" pitchFamily="34" charset="0"/>
                <a:cs typeface="Times New Roman" panose="02020603050405020304" pitchFamily="18" charset="0"/>
              </a:rPr>
              <a:t>COMPETENCIA DE ARTESANOS DE OTROS PAÍSES EMERGENTES</a:t>
            </a:r>
            <a:endParaRPr lang="es-ES" sz="15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2" name="Flecha a la derecha con bandas 31"/>
          <p:cNvSpPr/>
          <p:nvPr/>
        </p:nvSpPr>
        <p:spPr>
          <a:xfrm rot="20049113">
            <a:off x="2648589" y="3779836"/>
            <a:ext cx="619125" cy="321944"/>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Flecha a la derecha con bandas 34"/>
          <p:cNvSpPr/>
          <p:nvPr/>
        </p:nvSpPr>
        <p:spPr>
          <a:xfrm rot="20049113">
            <a:off x="5823374" y="3794097"/>
            <a:ext cx="619125" cy="321944"/>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Flecha a la derecha con bandas 35"/>
          <p:cNvSpPr/>
          <p:nvPr/>
        </p:nvSpPr>
        <p:spPr>
          <a:xfrm rot="20049113">
            <a:off x="8668862" y="3787454"/>
            <a:ext cx="619125" cy="321944"/>
          </a:xfrm>
          <a:prstGeom prst="stripedRightArrow">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3385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1400"/>
                                        <p:tgtEl>
                                          <p:spTgt spid="25"/>
                                        </p:tgtEl>
                                      </p:cBhvr>
                                    </p:animEffect>
                                  </p:childTnLst>
                                </p:cTn>
                              </p:par>
                            </p:childTnLst>
                          </p:cTn>
                        </p:par>
                        <p:par>
                          <p:cTn id="8" fill="hold">
                            <p:stCondLst>
                              <p:cond delay="14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800" fill="hold"/>
                                        <p:tgtEl>
                                          <p:spTgt spid="4"/>
                                        </p:tgtEl>
                                        <p:attrNameLst>
                                          <p:attrName>ppt_w</p:attrName>
                                        </p:attrNameLst>
                                      </p:cBhvr>
                                      <p:tavLst>
                                        <p:tav tm="0">
                                          <p:val>
                                            <p:fltVal val="0"/>
                                          </p:val>
                                        </p:tav>
                                        <p:tav tm="100000">
                                          <p:val>
                                            <p:strVal val="#ppt_w"/>
                                          </p:val>
                                        </p:tav>
                                      </p:tavLst>
                                    </p:anim>
                                    <p:anim calcmode="lin" valueType="num">
                                      <p:cBhvr>
                                        <p:cTn id="12" dur="800" fill="hold"/>
                                        <p:tgtEl>
                                          <p:spTgt spid="4"/>
                                        </p:tgtEl>
                                        <p:attrNameLst>
                                          <p:attrName>ppt_h</p:attrName>
                                        </p:attrNameLst>
                                      </p:cBhvr>
                                      <p:tavLst>
                                        <p:tav tm="0">
                                          <p:val>
                                            <p:fltVal val="0"/>
                                          </p:val>
                                        </p:tav>
                                        <p:tav tm="100000">
                                          <p:val>
                                            <p:strVal val="#ppt_h"/>
                                          </p:val>
                                        </p:tav>
                                      </p:tavLst>
                                    </p:anim>
                                    <p:animEffect transition="in" filter="fade">
                                      <p:cBhvr>
                                        <p:cTn id="13" dur="800"/>
                                        <p:tgtEl>
                                          <p:spTgt spid="4"/>
                                        </p:tgtEl>
                                      </p:cBhvr>
                                    </p:animEffect>
                                  </p:childTnLst>
                                </p:cTn>
                              </p:par>
                            </p:childTnLst>
                          </p:cTn>
                        </p:par>
                        <p:par>
                          <p:cTn id="14" fill="hold">
                            <p:stCondLst>
                              <p:cond delay="22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100" fill="hold"/>
                                        <p:tgtEl>
                                          <p:spTgt spid="2"/>
                                        </p:tgtEl>
                                        <p:attrNameLst>
                                          <p:attrName>ppt_w</p:attrName>
                                        </p:attrNameLst>
                                      </p:cBhvr>
                                      <p:tavLst>
                                        <p:tav tm="0">
                                          <p:val>
                                            <p:fltVal val="0"/>
                                          </p:val>
                                        </p:tav>
                                        <p:tav tm="100000">
                                          <p:val>
                                            <p:strVal val="#ppt_w"/>
                                          </p:val>
                                        </p:tav>
                                      </p:tavLst>
                                    </p:anim>
                                    <p:anim calcmode="lin" valueType="num">
                                      <p:cBhvr>
                                        <p:cTn id="18" dur="1100" fill="hold"/>
                                        <p:tgtEl>
                                          <p:spTgt spid="2"/>
                                        </p:tgtEl>
                                        <p:attrNameLst>
                                          <p:attrName>ppt_h</p:attrName>
                                        </p:attrNameLst>
                                      </p:cBhvr>
                                      <p:tavLst>
                                        <p:tav tm="0">
                                          <p:val>
                                            <p:fltVal val="0"/>
                                          </p:val>
                                        </p:tav>
                                        <p:tav tm="100000">
                                          <p:val>
                                            <p:strVal val="#ppt_h"/>
                                          </p:val>
                                        </p:tav>
                                      </p:tavLst>
                                    </p:anim>
                                    <p:animEffect transition="in" filter="fade">
                                      <p:cBhvr>
                                        <p:cTn id="19" dur="1100"/>
                                        <p:tgtEl>
                                          <p:spTgt spid="2"/>
                                        </p:tgtEl>
                                      </p:cBhvr>
                                    </p:animEffect>
                                  </p:childTnLst>
                                </p:cTn>
                              </p:par>
                            </p:childTnLst>
                          </p:cTn>
                        </p:par>
                        <p:par>
                          <p:cTn id="20" fill="hold">
                            <p:stCondLst>
                              <p:cond delay="3300"/>
                            </p:stCondLst>
                            <p:childTnLst>
                              <p:par>
                                <p:cTn id="21" presetID="53" presetClass="entr" presetSubtype="16"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900" fill="hold"/>
                                        <p:tgtEl>
                                          <p:spTgt spid="18"/>
                                        </p:tgtEl>
                                        <p:attrNameLst>
                                          <p:attrName>ppt_w</p:attrName>
                                        </p:attrNameLst>
                                      </p:cBhvr>
                                      <p:tavLst>
                                        <p:tav tm="0">
                                          <p:val>
                                            <p:fltVal val="0"/>
                                          </p:val>
                                        </p:tav>
                                        <p:tav tm="100000">
                                          <p:val>
                                            <p:strVal val="#ppt_w"/>
                                          </p:val>
                                        </p:tav>
                                      </p:tavLst>
                                    </p:anim>
                                    <p:anim calcmode="lin" valueType="num">
                                      <p:cBhvr>
                                        <p:cTn id="24" dur="1900" fill="hold"/>
                                        <p:tgtEl>
                                          <p:spTgt spid="18"/>
                                        </p:tgtEl>
                                        <p:attrNameLst>
                                          <p:attrName>ppt_h</p:attrName>
                                        </p:attrNameLst>
                                      </p:cBhvr>
                                      <p:tavLst>
                                        <p:tav tm="0">
                                          <p:val>
                                            <p:fltVal val="0"/>
                                          </p:val>
                                        </p:tav>
                                        <p:tav tm="100000">
                                          <p:val>
                                            <p:strVal val="#ppt_h"/>
                                          </p:val>
                                        </p:tav>
                                      </p:tavLst>
                                    </p:anim>
                                    <p:animEffect transition="in" filter="fade">
                                      <p:cBhvr>
                                        <p:cTn id="25" dur="1900"/>
                                        <p:tgtEl>
                                          <p:spTgt spid="18"/>
                                        </p:tgtEl>
                                      </p:cBhvr>
                                    </p:animEffect>
                                  </p:childTnLst>
                                </p:cTn>
                              </p:par>
                            </p:childTnLst>
                          </p:cTn>
                        </p:par>
                        <p:par>
                          <p:cTn id="26" fill="hold">
                            <p:stCondLst>
                              <p:cond delay="520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1200" fill="hold"/>
                                        <p:tgtEl>
                                          <p:spTgt spid="5"/>
                                        </p:tgtEl>
                                        <p:attrNameLst>
                                          <p:attrName>ppt_w</p:attrName>
                                        </p:attrNameLst>
                                      </p:cBhvr>
                                      <p:tavLst>
                                        <p:tav tm="0">
                                          <p:val>
                                            <p:fltVal val="0"/>
                                          </p:val>
                                        </p:tav>
                                        <p:tav tm="100000">
                                          <p:val>
                                            <p:strVal val="#ppt_w"/>
                                          </p:val>
                                        </p:tav>
                                      </p:tavLst>
                                    </p:anim>
                                    <p:anim calcmode="lin" valueType="num">
                                      <p:cBhvr>
                                        <p:cTn id="30" dur="1200" fill="hold"/>
                                        <p:tgtEl>
                                          <p:spTgt spid="5"/>
                                        </p:tgtEl>
                                        <p:attrNameLst>
                                          <p:attrName>ppt_h</p:attrName>
                                        </p:attrNameLst>
                                      </p:cBhvr>
                                      <p:tavLst>
                                        <p:tav tm="0">
                                          <p:val>
                                            <p:fltVal val="0"/>
                                          </p:val>
                                        </p:tav>
                                        <p:tav tm="100000">
                                          <p:val>
                                            <p:strVal val="#ppt_h"/>
                                          </p:val>
                                        </p:tav>
                                      </p:tavLst>
                                    </p:anim>
                                    <p:animEffect transition="in" filter="fade">
                                      <p:cBhvr>
                                        <p:cTn id="31" dur="1200"/>
                                        <p:tgtEl>
                                          <p:spTgt spid="5"/>
                                        </p:tgtEl>
                                      </p:cBhvr>
                                    </p:animEffect>
                                  </p:childTnLst>
                                </p:cTn>
                              </p:par>
                            </p:childTnLst>
                          </p:cTn>
                        </p:par>
                        <p:par>
                          <p:cTn id="32" fill="hold">
                            <p:stCondLst>
                              <p:cond delay="64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900" fill="hold"/>
                                        <p:tgtEl>
                                          <p:spTgt spid="28"/>
                                        </p:tgtEl>
                                        <p:attrNameLst>
                                          <p:attrName>ppt_w</p:attrName>
                                        </p:attrNameLst>
                                      </p:cBhvr>
                                      <p:tavLst>
                                        <p:tav tm="0">
                                          <p:val>
                                            <p:fltVal val="0"/>
                                          </p:val>
                                        </p:tav>
                                        <p:tav tm="100000">
                                          <p:val>
                                            <p:strVal val="#ppt_w"/>
                                          </p:val>
                                        </p:tav>
                                      </p:tavLst>
                                    </p:anim>
                                    <p:anim calcmode="lin" valueType="num">
                                      <p:cBhvr>
                                        <p:cTn id="36" dur="900" fill="hold"/>
                                        <p:tgtEl>
                                          <p:spTgt spid="28"/>
                                        </p:tgtEl>
                                        <p:attrNameLst>
                                          <p:attrName>ppt_h</p:attrName>
                                        </p:attrNameLst>
                                      </p:cBhvr>
                                      <p:tavLst>
                                        <p:tav tm="0">
                                          <p:val>
                                            <p:fltVal val="0"/>
                                          </p:val>
                                        </p:tav>
                                        <p:tav tm="100000">
                                          <p:val>
                                            <p:strVal val="#ppt_h"/>
                                          </p:val>
                                        </p:tav>
                                      </p:tavLst>
                                    </p:anim>
                                    <p:animEffect transition="in" filter="fade">
                                      <p:cBhvr>
                                        <p:cTn id="37" dur="900"/>
                                        <p:tgtEl>
                                          <p:spTgt spid="28"/>
                                        </p:tgtEl>
                                      </p:cBhvr>
                                    </p:animEffect>
                                  </p:childTnLst>
                                </p:cTn>
                              </p:par>
                            </p:childTnLst>
                          </p:cTn>
                        </p:par>
                        <p:par>
                          <p:cTn id="38" fill="hold">
                            <p:stCondLst>
                              <p:cond delay="7300"/>
                            </p:stCondLst>
                            <p:childTnLst>
                              <p:par>
                                <p:cTn id="39" presetID="53" presetClass="entr" presetSubtype="16"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2800" fill="hold"/>
                                        <p:tgtEl>
                                          <p:spTgt spid="19"/>
                                        </p:tgtEl>
                                        <p:attrNameLst>
                                          <p:attrName>ppt_w</p:attrName>
                                        </p:attrNameLst>
                                      </p:cBhvr>
                                      <p:tavLst>
                                        <p:tav tm="0">
                                          <p:val>
                                            <p:fltVal val="0"/>
                                          </p:val>
                                        </p:tav>
                                        <p:tav tm="100000">
                                          <p:val>
                                            <p:strVal val="#ppt_w"/>
                                          </p:val>
                                        </p:tav>
                                      </p:tavLst>
                                    </p:anim>
                                    <p:anim calcmode="lin" valueType="num">
                                      <p:cBhvr>
                                        <p:cTn id="42" dur="2800" fill="hold"/>
                                        <p:tgtEl>
                                          <p:spTgt spid="19"/>
                                        </p:tgtEl>
                                        <p:attrNameLst>
                                          <p:attrName>ppt_h</p:attrName>
                                        </p:attrNameLst>
                                      </p:cBhvr>
                                      <p:tavLst>
                                        <p:tav tm="0">
                                          <p:val>
                                            <p:fltVal val="0"/>
                                          </p:val>
                                        </p:tav>
                                        <p:tav tm="100000">
                                          <p:val>
                                            <p:strVal val="#ppt_h"/>
                                          </p:val>
                                        </p:tav>
                                      </p:tavLst>
                                    </p:anim>
                                    <p:animEffect transition="in" filter="fade">
                                      <p:cBhvr>
                                        <p:cTn id="43" dur="2800"/>
                                        <p:tgtEl>
                                          <p:spTgt spid="19"/>
                                        </p:tgtEl>
                                      </p:cBhvr>
                                    </p:animEffect>
                                  </p:childTnLst>
                                </p:cTn>
                              </p:par>
                            </p:childTnLst>
                          </p:cTn>
                        </p:par>
                        <p:par>
                          <p:cTn id="44" fill="hold">
                            <p:stCondLst>
                              <p:cond delay="10100"/>
                            </p:stCondLst>
                            <p:childTnLst>
                              <p:par>
                                <p:cTn id="45" presetID="53" presetClass="entr" presetSubtype="16"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childTnLst>
                          </p:cTn>
                        </p:par>
                        <p:par>
                          <p:cTn id="50" fill="hold">
                            <p:stCondLst>
                              <p:cond delay="106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1300" fill="hold"/>
                                        <p:tgtEl>
                                          <p:spTgt spid="27"/>
                                        </p:tgtEl>
                                        <p:attrNameLst>
                                          <p:attrName>ppt_w</p:attrName>
                                        </p:attrNameLst>
                                      </p:cBhvr>
                                      <p:tavLst>
                                        <p:tav tm="0">
                                          <p:val>
                                            <p:fltVal val="0"/>
                                          </p:val>
                                        </p:tav>
                                        <p:tav tm="100000">
                                          <p:val>
                                            <p:strVal val="#ppt_w"/>
                                          </p:val>
                                        </p:tav>
                                      </p:tavLst>
                                    </p:anim>
                                    <p:anim calcmode="lin" valueType="num">
                                      <p:cBhvr>
                                        <p:cTn id="54" dur="1300" fill="hold"/>
                                        <p:tgtEl>
                                          <p:spTgt spid="27"/>
                                        </p:tgtEl>
                                        <p:attrNameLst>
                                          <p:attrName>ppt_h</p:attrName>
                                        </p:attrNameLst>
                                      </p:cBhvr>
                                      <p:tavLst>
                                        <p:tav tm="0">
                                          <p:val>
                                            <p:fltVal val="0"/>
                                          </p:val>
                                        </p:tav>
                                        <p:tav tm="100000">
                                          <p:val>
                                            <p:strVal val="#ppt_h"/>
                                          </p:val>
                                        </p:tav>
                                      </p:tavLst>
                                    </p:anim>
                                    <p:animEffect transition="in" filter="fade">
                                      <p:cBhvr>
                                        <p:cTn id="55" dur="1300"/>
                                        <p:tgtEl>
                                          <p:spTgt spid="27"/>
                                        </p:tgtEl>
                                      </p:cBhvr>
                                    </p:animEffect>
                                  </p:childTnLst>
                                </p:cTn>
                              </p:par>
                            </p:childTnLst>
                          </p:cTn>
                        </p:par>
                        <p:par>
                          <p:cTn id="56" fill="hold">
                            <p:stCondLst>
                              <p:cond delay="11900"/>
                            </p:stCondLst>
                            <p:childTnLst>
                              <p:par>
                                <p:cTn id="57" presetID="53" presetClass="entr" presetSubtype="16"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3000" fill="hold"/>
                                        <p:tgtEl>
                                          <p:spTgt spid="20"/>
                                        </p:tgtEl>
                                        <p:attrNameLst>
                                          <p:attrName>ppt_w</p:attrName>
                                        </p:attrNameLst>
                                      </p:cBhvr>
                                      <p:tavLst>
                                        <p:tav tm="0">
                                          <p:val>
                                            <p:fltVal val="0"/>
                                          </p:val>
                                        </p:tav>
                                        <p:tav tm="100000">
                                          <p:val>
                                            <p:strVal val="#ppt_w"/>
                                          </p:val>
                                        </p:tav>
                                      </p:tavLst>
                                    </p:anim>
                                    <p:anim calcmode="lin" valueType="num">
                                      <p:cBhvr>
                                        <p:cTn id="60" dur="3000" fill="hold"/>
                                        <p:tgtEl>
                                          <p:spTgt spid="20"/>
                                        </p:tgtEl>
                                        <p:attrNameLst>
                                          <p:attrName>ppt_h</p:attrName>
                                        </p:attrNameLst>
                                      </p:cBhvr>
                                      <p:tavLst>
                                        <p:tav tm="0">
                                          <p:val>
                                            <p:fltVal val="0"/>
                                          </p:val>
                                        </p:tav>
                                        <p:tav tm="100000">
                                          <p:val>
                                            <p:strVal val="#ppt_h"/>
                                          </p:val>
                                        </p:tav>
                                      </p:tavLst>
                                    </p:anim>
                                    <p:animEffect transition="in" filter="fade">
                                      <p:cBhvr>
                                        <p:cTn id="61" dur="3000"/>
                                        <p:tgtEl>
                                          <p:spTgt spid="20"/>
                                        </p:tgtEl>
                                      </p:cBhvr>
                                    </p:animEffect>
                                  </p:childTnLst>
                                </p:cTn>
                              </p:par>
                            </p:childTnLst>
                          </p:cTn>
                        </p:par>
                        <p:par>
                          <p:cTn id="62" fill="hold">
                            <p:stCondLst>
                              <p:cond delay="149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par>
                          <p:cTn id="68" fill="hold">
                            <p:stCondLst>
                              <p:cond delay="15400"/>
                            </p:stCondLst>
                            <p:childTnLst>
                              <p:par>
                                <p:cTn id="69" presetID="53" presetClass="entr" presetSubtype="16"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1200" fill="hold"/>
                                        <p:tgtEl>
                                          <p:spTgt spid="32"/>
                                        </p:tgtEl>
                                        <p:attrNameLst>
                                          <p:attrName>ppt_w</p:attrName>
                                        </p:attrNameLst>
                                      </p:cBhvr>
                                      <p:tavLst>
                                        <p:tav tm="0">
                                          <p:val>
                                            <p:fltVal val="0"/>
                                          </p:val>
                                        </p:tav>
                                        <p:tav tm="100000">
                                          <p:val>
                                            <p:strVal val="#ppt_w"/>
                                          </p:val>
                                        </p:tav>
                                      </p:tavLst>
                                    </p:anim>
                                    <p:anim calcmode="lin" valueType="num">
                                      <p:cBhvr>
                                        <p:cTn id="72" dur="1200" fill="hold"/>
                                        <p:tgtEl>
                                          <p:spTgt spid="32"/>
                                        </p:tgtEl>
                                        <p:attrNameLst>
                                          <p:attrName>ppt_h</p:attrName>
                                        </p:attrNameLst>
                                      </p:cBhvr>
                                      <p:tavLst>
                                        <p:tav tm="0">
                                          <p:val>
                                            <p:fltVal val="0"/>
                                          </p:val>
                                        </p:tav>
                                        <p:tav tm="100000">
                                          <p:val>
                                            <p:strVal val="#ppt_h"/>
                                          </p:val>
                                        </p:tav>
                                      </p:tavLst>
                                    </p:anim>
                                    <p:animEffect transition="in" filter="fade">
                                      <p:cBhvr>
                                        <p:cTn id="73" dur="1200"/>
                                        <p:tgtEl>
                                          <p:spTgt spid="32"/>
                                        </p:tgtEl>
                                      </p:cBhvr>
                                    </p:animEffect>
                                  </p:childTnLst>
                                </p:cTn>
                              </p:par>
                            </p:childTnLst>
                          </p:cTn>
                        </p:par>
                        <p:par>
                          <p:cTn id="74" fill="hold">
                            <p:stCondLst>
                              <p:cond delay="16600"/>
                            </p:stCondLst>
                            <p:childTnLst>
                              <p:par>
                                <p:cTn id="75" presetID="53" presetClass="entr" presetSubtype="16"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3600" fill="hold"/>
                                        <p:tgtEl>
                                          <p:spTgt spid="16"/>
                                        </p:tgtEl>
                                        <p:attrNameLst>
                                          <p:attrName>ppt_w</p:attrName>
                                        </p:attrNameLst>
                                      </p:cBhvr>
                                      <p:tavLst>
                                        <p:tav tm="0">
                                          <p:val>
                                            <p:fltVal val="0"/>
                                          </p:val>
                                        </p:tav>
                                        <p:tav tm="100000">
                                          <p:val>
                                            <p:strVal val="#ppt_w"/>
                                          </p:val>
                                        </p:tav>
                                      </p:tavLst>
                                    </p:anim>
                                    <p:anim calcmode="lin" valueType="num">
                                      <p:cBhvr>
                                        <p:cTn id="78" dur="3600" fill="hold"/>
                                        <p:tgtEl>
                                          <p:spTgt spid="16"/>
                                        </p:tgtEl>
                                        <p:attrNameLst>
                                          <p:attrName>ppt_h</p:attrName>
                                        </p:attrNameLst>
                                      </p:cBhvr>
                                      <p:tavLst>
                                        <p:tav tm="0">
                                          <p:val>
                                            <p:fltVal val="0"/>
                                          </p:val>
                                        </p:tav>
                                        <p:tav tm="100000">
                                          <p:val>
                                            <p:strVal val="#ppt_h"/>
                                          </p:val>
                                        </p:tav>
                                      </p:tavLst>
                                    </p:anim>
                                    <p:animEffect transition="in" filter="fade">
                                      <p:cBhvr>
                                        <p:cTn id="79" dur="3600"/>
                                        <p:tgtEl>
                                          <p:spTgt spid="16"/>
                                        </p:tgtEl>
                                      </p:cBhvr>
                                    </p:animEffect>
                                  </p:childTnLst>
                                </p:cTn>
                              </p:par>
                            </p:childTnLst>
                          </p:cTn>
                        </p:par>
                        <p:par>
                          <p:cTn id="80" fill="hold">
                            <p:stCondLst>
                              <p:cond delay="20200"/>
                            </p:stCondLst>
                            <p:childTnLst>
                              <p:par>
                                <p:cTn id="81" presetID="53" presetClass="entr" presetSubtype="16"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p:cTn id="83" dur="500" fill="hold"/>
                                        <p:tgtEl>
                                          <p:spTgt spid="30"/>
                                        </p:tgtEl>
                                        <p:attrNameLst>
                                          <p:attrName>ppt_w</p:attrName>
                                        </p:attrNameLst>
                                      </p:cBhvr>
                                      <p:tavLst>
                                        <p:tav tm="0">
                                          <p:val>
                                            <p:fltVal val="0"/>
                                          </p:val>
                                        </p:tav>
                                        <p:tav tm="100000">
                                          <p:val>
                                            <p:strVal val="#ppt_w"/>
                                          </p:val>
                                        </p:tav>
                                      </p:tavLst>
                                    </p:anim>
                                    <p:anim calcmode="lin" valueType="num">
                                      <p:cBhvr>
                                        <p:cTn id="84" dur="500" fill="hold"/>
                                        <p:tgtEl>
                                          <p:spTgt spid="30"/>
                                        </p:tgtEl>
                                        <p:attrNameLst>
                                          <p:attrName>ppt_h</p:attrName>
                                        </p:attrNameLst>
                                      </p:cBhvr>
                                      <p:tavLst>
                                        <p:tav tm="0">
                                          <p:val>
                                            <p:fltVal val="0"/>
                                          </p:val>
                                        </p:tav>
                                        <p:tav tm="100000">
                                          <p:val>
                                            <p:strVal val="#ppt_h"/>
                                          </p:val>
                                        </p:tav>
                                      </p:tavLst>
                                    </p:anim>
                                    <p:animEffect transition="in" filter="fade">
                                      <p:cBhvr>
                                        <p:cTn id="85" dur="500"/>
                                        <p:tgtEl>
                                          <p:spTgt spid="30"/>
                                        </p:tgtEl>
                                      </p:cBhvr>
                                    </p:animEffect>
                                  </p:childTnLst>
                                </p:cTn>
                              </p:par>
                            </p:childTnLst>
                          </p:cTn>
                        </p:par>
                        <p:par>
                          <p:cTn id="86" fill="hold">
                            <p:stCondLst>
                              <p:cond delay="20700"/>
                            </p:stCondLst>
                            <p:childTnLst>
                              <p:par>
                                <p:cTn id="87" presetID="53" presetClass="entr" presetSubtype="16"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p:cTn id="89" dur="1500" fill="hold"/>
                                        <p:tgtEl>
                                          <p:spTgt spid="35"/>
                                        </p:tgtEl>
                                        <p:attrNameLst>
                                          <p:attrName>ppt_w</p:attrName>
                                        </p:attrNameLst>
                                      </p:cBhvr>
                                      <p:tavLst>
                                        <p:tav tm="0">
                                          <p:val>
                                            <p:fltVal val="0"/>
                                          </p:val>
                                        </p:tav>
                                        <p:tav tm="100000">
                                          <p:val>
                                            <p:strVal val="#ppt_w"/>
                                          </p:val>
                                        </p:tav>
                                      </p:tavLst>
                                    </p:anim>
                                    <p:anim calcmode="lin" valueType="num">
                                      <p:cBhvr>
                                        <p:cTn id="90" dur="1500" fill="hold"/>
                                        <p:tgtEl>
                                          <p:spTgt spid="35"/>
                                        </p:tgtEl>
                                        <p:attrNameLst>
                                          <p:attrName>ppt_h</p:attrName>
                                        </p:attrNameLst>
                                      </p:cBhvr>
                                      <p:tavLst>
                                        <p:tav tm="0">
                                          <p:val>
                                            <p:fltVal val="0"/>
                                          </p:val>
                                        </p:tav>
                                        <p:tav tm="100000">
                                          <p:val>
                                            <p:strVal val="#ppt_h"/>
                                          </p:val>
                                        </p:tav>
                                      </p:tavLst>
                                    </p:anim>
                                    <p:animEffect transition="in" filter="fade">
                                      <p:cBhvr>
                                        <p:cTn id="91" dur="1500"/>
                                        <p:tgtEl>
                                          <p:spTgt spid="35"/>
                                        </p:tgtEl>
                                      </p:cBhvr>
                                    </p:animEffect>
                                  </p:childTnLst>
                                </p:cTn>
                              </p:par>
                            </p:childTnLst>
                          </p:cTn>
                        </p:par>
                        <p:par>
                          <p:cTn id="92" fill="hold">
                            <p:stCondLst>
                              <p:cond delay="22200"/>
                            </p:stCondLst>
                            <p:childTnLst>
                              <p:par>
                                <p:cTn id="93" presetID="53" presetClass="entr" presetSubtype="16"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4700" fill="hold"/>
                                        <p:tgtEl>
                                          <p:spTgt spid="15"/>
                                        </p:tgtEl>
                                        <p:attrNameLst>
                                          <p:attrName>ppt_w</p:attrName>
                                        </p:attrNameLst>
                                      </p:cBhvr>
                                      <p:tavLst>
                                        <p:tav tm="0">
                                          <p:val>
                                            <p:fltVal val="0"/>
                                          </p:val>
                                        </p:tav>
                                        <p:tav tm="100000">
                                          <p:val>
                                            <p:strVal val="#ppt_w"/>
                                          </p:val>
                                        </p:tav>
                                      </p:tavLst>
                                    </p:anim>
                                    <p:anim calcmode="lin" valueType="num">
                                      <p:cBhvr>
                                        <p:cTn id="96" dur="4700" fill="hold"/>
                                        <p:tgtEl>
                                          <p:spTgt spid="15"/>
                                        </p:tgtEl>
                                        <p:attrNameLst>
                                          <p:attrName>ppt_h</p:attrName>
                                        </p:attrNameLst>
                                      </p:cBhvr>
                                      <p:tavLst>
                                        <p:tav tm="0">
                                          <p:val>
                                            <p:fltVal val="0"/>
                                          </p:val>
                                        </p:tav>
                                        <p:tav tm="100000">
                                          <p:val>
                                            <p:strVal val="#ppt_h"/>
                                          </p:val>
                                        </p:tav>
                                      </p:tavLst>
                                    </p:anim>
                                    <p:animEffect transition="in" filter="fade">
                                      <p:cBhvr>
                                        <p:cTn id="97" dur="4700"/>
                                        <p:tgtEl>
                                          <p:spTgt spid="15"/>
                                        </p:tgtEl>
                                      </p:cBhvr>
                                    </p:animEffect>
                                  </p:childTnLst>
                                </p:cTn>
                              </p:par>
                            </p:childTnLst>
                          </p:cTn>
                        </p:par>
                        <p:par>
                          <p:cTn id="98" fill="hold">
                            <p:stCondLst>
                              <p:cond delay="26900"/>
                            </p:stCondLst>
                            <p:childTnLst>
                              <p:par>
                                <p:cTn id="99" presetID="53" presetClass="entr" presetSubtype="16"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500" fill="hold"/>
                                        <p:tgtEl>
                                          <p:spTgt spid="31"/>
                                        </p:tgtEl>
                                        <p:attrNameLst>
                                          <p:attrName>ppt_w</p:attrName>
                                        </p:attrNameLst>
                                      </p:cBhvr>
                                      <p:tavLst>
                                        <p:tav tm="0">
                                          <p:val>
                                            <p:fltVal val="0"/>
                                          </p:val>
                                        </p:tav>
                                        <p:tav tm="100000">
                                          <p:val>
                                            <p:strVal val="#ppt_w"/>
                                          </p:val>
                                        </p:tav>
                                      </p:tavLst>
                                    </p:anim>
                                    <p:anim calcmode="lin" valueType="num">
                                      <p:cBhvr>
                                        <p:cTn id="102" dur="500" fill="hold"/>
                                        <p:tgtEl>
                                          <p:spTgt spid="31"/>
                                        </p:tgtEl>
                                        <p:attrNameLst>
                                          <p:attrName>ppt_h</p:attrName>
                                        </p:attrNameLst>
                                      </p:cBhvr>
                                      <p:tavLst>
                                        <p:tav tm="0">
                                          <p:val>
                                            <p:fltVal val="0"/>
                                          </p:val>
                                        </p:tav>
                                        <p:tav tm="100000">
                                          <p:val>
                                            <p:strVal val="#ppt_h"/>
                                          </p:val>
                                        </p:tav>
                                      </p:tavLst>
                                    </p:anim>
                                    <p:animEffect transition="in" filter="fade">
                                      <p:cBhvr>
                                        <p:cTn id="103" dur="500"/>
                                        <p:tgtEl>
                                          <p:spTgt spid="31"/>
                                        </p:tgtEl>
                                      </p:cBhvr>
                                    </p:animEffect>
                                  </p:childTnLst>
                                </p:cTn>
                              </p:par>
                            </p:childTnLst>
                          </p:cTn>
                        </p:par>
                        <p:par>
                          <p:cTn id="104" fill="hold">
                            <p:stCondLst>
                              <p:cond delay="27400"/>
                            </p:stCondLst>
                            <p:childTnLst>
                              <p:par>
                                <p:cTn id="105" presetID="53" presetClass="entr" presetSubtype="16"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p:cTn id="107" dur="1300" fill="hold"/>
                                        <p:tgtEl>
                                          <p:spTgt spid="36"/>
                                        </p:tgtEl>
                                        <p:attrNameLst>
                                          <p:attrName>ppt_w</p:attrName>
                                        </p:attrNameLst>
                                      </p:cBhvr>
                                      <p:tavLst>
                                        <p:tav tm="0">
                                          <p:val>
                                            <p:fltVal val="0"/>
                                          </p:val>
                                        </p:tav>
                                        <p:tav tm="100000">
                                          <p:val>
                                            <p:strVal val="#ppt_w"/>
                                          </p:val>
                                        </p:tav>
                                      </p:tavLst>
                                    </p:anim>
                                    <p:anim calcmode="lin" valueType="num">
                                      <p:cBhvr>
                                        <p:cTn id="108" dur="1300" fill="hold"/>
                                        <p:tgtEl>
                                          <p:spTgt spid="36"/>
                                        </p:tgtEl>
                                        <p:attrNameLst>
                                          <p:attrName>ppt_h</p:attrName>
                                        </p:attrNameLst>
                                      </p:cBhvr>
                                      <p:tavLst>
                                        <p:tav tm="0">
                                          <p:val>
                                            <p:fltVal val="0"/>
                                          </p:val>
                                        </p:tav>
                                        <p:tav tm="100000">
                                          <p:val>
                                            <p:strVal val="#ppt_h"/>
                                          </p:val>
                                        </p:tav>
                                      </p:tavLst>
                                    </p:anim>
                                    <p:animEffect transition="in" filter="fade">
                                      <p:cBhvr>
                                        <p:cTn id="109" dur="1300"/>
                                        <p:tgtEl>
                                          <p:spTgt spid="36"/>
                                        </p:tgtEl>
                                      </p:cBhvr>
                                    </p:animEffect>
                                  </p:childTnLst>
                                </p:cTn>
                              </p:par>
                            </p:childTnLst>
                          </p:cTn>
                        </p:par>
                        <p:par>
                          <p:cTn id="110" fill="hold">
                            <p:stCondLst>
                              <p:cond delay="28700"/>
                            </p:stCondLst>
                            <p:childTnLst>
                              <p:par>
                                <p:cTn id="111" presetID="53" presetClass="entr" presetSubtype="16"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4500" fill="hold"/>
                                        <p:tgtEl>
                                          <p:spTgt spid="17"/>
                                        </p:tgtEl>
                                        <p:attrNameLst>
                                          <p:attrName>ppt_w</p:attrName>
                                        </p:attrNameLst>
                                      </p:cBhvr>
                                      <p:tavLst>
                                        <p:tav tm="0">
                                          <p:val>
                                            <p:fltVal val="0"/>
                                          </p:val>
                                        </p:tav>
                                        <p:tav tm="100000">
                                          <p:val>
                                            <p:strVal val="#ppt_w"/>
                                          </p:val>
                                        </p:tav>
                                      </p:tavLst>
                                    </p:anim>
                                    <p:anim calcmode="lin" valueType="num">
                                      <p:cBhvr>
                                        <p:cTn id="114" dur="4500" fill="hold"/>
                                        <p:tgtEl>
                                          <p:spTgt spid="17"/>
                                        </p:tgtEl>
                                        <p:attrNameLst>
                                          <p:attrName>ppt_h</p:attrName>
                                        </p:attrNameLst>
                                      </p:cBhvr>
                                      <p:tavLst>
                                        <p:tav tm="0">
                                          <p:val>
                                            <p:fltVal val="0"/>
                                          </p:val>
                                        </p:tav>
                                        <p:tav tm="100000">
                                          <p:val>
                                            <p:strVal val="#ppt_h"/>
                                          </p:val>
                                        </p:tav>
                                      </p:tavLst>
                                    </p:anim>
                                    <p:animEffect transition="in" filter="fade">
                                      <p:cBhvr>
                                        <p:cTn id="115" dur="4500"/>
                                        <p:tgtEl>
                                          <p:spTgt spid="17"/>
                                        </p:tgtEl>
                                      </p:cBhvr>
                                    </p:animEffect>
                                  </p:childTnLst>
                                </p:cTn>
                              </p:par>
                            </p:childTnLst>
                          </p:cTn>
                        </p:par>
                        <p:par>
                          <p:cTn id="116" fill="hold">
                            <p:stCondLst>
                              <p:cond delay="33200"/>
                            </p:stCondLst>
                            <p:childTnLst>
                              <p:par>
                                <p:cTn id="117" presetID="2" presetClass="entr" presetSubtype="8"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 calcmode="lin" valueType="num">
                                      <p:cBhvr additive="base">
                                        <p:cTn id="119" dur="500" fill="hold"/>
                                        <p:tgtEl>
                                          <p:spTgt spid="8"/>
                                        </p:tgtEl>
                                        <p:attrNameLst>
                                          <p:attrName>ppt_x</p:attrName>
                                        </p:attrNameLst>
                                      </p:cBhvr>
                                      <p:tavLst>
                                        <p:tav tm="0">
                                          <p:val>
                                            <p:strVal val="0-#ppt_w/2"/>
                                          </p:val>
                                        </p:tav>
                                        <p:tav tm="100000">
                                          <p:val>
                                            <p:strVal val="#ppt_x"/>
                                          </p:val>
                                        </p:tav>
                                      </p:tavLst>
                                    </p:anim>
                                    <p:anim calcmode="lin" valueType="num">
                                      <p:cBhvr additive="base">
                                        <p:cTn id="120" dur="500" fill="hold"/>
                                        <p:tgtEl>
                                          <p:spTgt spid="8"/>
                                        </p:tgtEl>
                                        <p:attrNameLst>
                                          <p:attrName>ppt_y</p:attrName>
                                        </p:attrNameLst>
                                      </p:cBhvr>
                                      <p:tavLst>
                                        <p:tav tm="0">
                                          <p:val>
                                            <p:strVal val="#ppt_y"/>
                                          </p:val>
                                        </p:tav>
                                        <p:tav tm="100000">
                                          <p:val>
                                            <p:strVal val="#ppt_y"/>
                                          </p:val>
                                        </p:tav>
                                      </p:tavLst>
                                    </p:anim>
                                  </p:childTnLst>
                                </p:cTn>
                              </p:par>
                            </p:childTnLst>
                          </p:cTn>
                        </p:par>
                        <p:par>
                          <p:cTn id="121" fill="hold">
                            <p:stCondLst>
                              <p:cond delay="33700"/>
                            </p:stCondLst>
                            <p:childTnLst>
                              <p:par>
                                <p:cTn id="122" presetID="31" presetClass="entr" presetSubtype="0" fill="hold" grpId="0" nodeType="afterEffect">
                                  <p:stCondLst>
                                    <p:cond delay="0"/>
                                  </p:stCondLst>
                                  <p:childTnLst>
                                    <p:set>
                                      <p:cBhvr>
                                        <p:cTn id="123" dur="1" fill="hold">
                                          <p:stCondLst>
                                            <p:cond delay="0"/>
                                          </p:stCondLst>
                                        </p:cTn>
                                        <p:tgtEl>
                                          <p:spTgt spid="7"/>
                                        </p:tgtEl>
                                        <p:attrNameLst>
                                          <p:attrName>style.visibility</p:attrName>
                                        </p:attrNameLst>
                                      </p:cBhvr>
                                      <p:to>
                                        <p:strVal val="visible"/>
                                      </p:to>
                                    </p:set>
                                    <p:anim calcmode="lin" valueType="num">
                                      <p:cBhvr>
                                        <p:cTn id="124" dur="4600" fill="hold"/>
                                        <p:tgtEl>
                                          <p:spTgt spid="7"/>
                                        </p:tgtEl>
                                        <p:attrNameLst>
                                          <p:attrName>ppt_w</p:attrName>
                                        </p:attrNameLst>
                                      </p:cBhvr>
                                      <p:tavLst>
                                        <p:tav tm="0">
                                          <p:val>
                                            <p:fltVal val="0"/>
                                          </p:val>
                                        </p:tav>
                                        <p:tav tm="100000">
                                          <p:val>
                                            <p:strVal val="#ppt_w"/>
                                          </p:val>
                                        </p:tav>
                                      </p:tavLst>
                                    </p:anim>
                                    <p:anim calcmode="lin" valueType="num">
                                      <p:cBhvr>
                                        <p:cTn id="125" dur="4600" fill="hold"/>
                                        <p:tgtEl>
                                          <p:spTgt spid="7"/>
                                        </p:tgtEl>
                                        <p:attrNameLst>
                                          <p:attrName>ppt_h</p:attrName>
                                        </p:attrNameLst>
                                      </p:cBhvr>
                                      <p:tavLst>
                                        <p:tav tm="0">
                                          <p:val>
                                            <p:fltVal val="0"/>
                                          </p:val>
                                        </p:tav>
                                        <p:tav tm="100000">
                                          <p:val>
                                            <p:strVal val="#ppt_h"/>
                                          </p:val>
                                        </p:tav>
                                      </p:tavLst>
                                    </p:anim>
                                    <p:anim calcmode="lin" valueType="num">
                                      <p:cBhvr>
                                        <p:cTn id="126" dur="4600" fill="hold"/>
                                        <p:tgtEl>
                                          <p:spTgt spid="7"/>
                                        </p:tgtEl>
                                        <p:attrNameLst>
                                          <p:attrName>style.rotation</p:attrName>
                                        </p:attrNameLst>
                                      </p:cBhvr>
                                      <p:tavLst>
                                        <p:tav tm="0">
                                          <p:val>
                                            <p:fltVal val="90"/>
                                          </p:val>
                                        </p:tav>
                                        <p:tav tm="100000">
                                          <p:val>
                                            <p:fltVal val="0"/>
                                          </p:val>
                                        </p:tav>
                                      </p:tavLst>
                                    </p:anim>
                                    <p:animEffect transition="in" filter="fade">
                                      <p:cBhvr>
                                        <p:cTn id="127" dur="4600"/>
                                        <p:tgtEl>
                                          <p:spTgt spid="7"/>
                                        </p:tgtEl>
                                      </p:cBhvr>
                                    </p:animEffect>
                                  </p:childTnLst>
                                </p:cTn>
                              </p:par>
                            </p:childTnLst>
                          </p:cTn>
                        </p:par>
                        <p:par>
                          <p:cTn id="128" fill="hold">
                            <p:stCondLst>
                              <p:cond delay="38300"/>
                            </p:stCondLst>
                            <p:childTnLst>
                              <p:par>
                                <p:cTn id="129" presetID="53" presetClass="entr" presetSubtype="16"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8200" fill="hold"/>
                                        <p:tgtEl>
                                          <p:spTgt spid="26"/>
                                        </p:tgtEl>
                                        <p:attrNameLst>
                                          <p:attrName>ppt_w</p:attrName>
                                        </p:attrNameLst>
                                      </p:cBhvr>
                                      <p:tavLst>
                                        <p:tav tm="0">
                                          <p:val>
                                            <p:fltVal val="0"/>
                                          </p:val>
                                        </p:tav>
                                        <p:tav tm="100000">
                                          <p:val>
                                            <p:strVal val="#ppt_w"/>
                                          </p:val>
                                        </p:tav>
                                      </p:tavLst>
                                    </p:anim>
                                    <p:anim calcmode="lin" valueType="num">
                                      <p:cBhvr>
                                        <p:cTn id="132" dur="8200" fill="hold"/>
                                        <p:tgtEl>
                                          <p:spTgt spid="26"/>
                                        </p:tgtEl>
                                        <p:attrNameLst>
                                          <p:attrName>ppt_h</p:attrName>
                                        </p:attrNameLst>
                                      </p:cBhvr>
                                      <p:tavLst>
                                        <p:tav tm="0">
                                          <p:val>
                                            <p:fltVal val="0"/>
                                          </p:val>
                                        </p:tav>
                                        <p:tav tm="100000">
                                          <p:val>
                                            <p:strVal val="#ppt_h"/>
                                          </p:val>
                                        </p:tav>
                                      </p:tavLst>
                                    </p:anim>
                                    <p:animEffect transition="in" filter="fade">
                                      <p:cBhvr>
                                        <p:cTn id="133" dur="82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5" grpId="0" animBg="1"/>
      <p:bldP spid="16" grpId="0" animBg="1"/>
      <p:bldP spid="17" grpId="0" animBg="1"/>
      <p:bldP spid="18" grpId="0" animBg="1"/>
      <p:bldP spid="19" grpId="0" animBg="1"/>
      <p:bldP spid="20" grpId="0" animBg="1"/>
      <p:bldP spid="25" grpId="0"/>
      <p:bldP spid="2" grpId="0" animBg="1"/>
      <p:bldP spid="27" grpId="0" animBg="1"/>
      <p:bldP spid="28" grpId="0" animBg="1"/>
      <p:bldP spid="29" grpId="0" animBg="1"/>
      <p:bldP spid="30" grpId="0" animBg="1"/>
      <p:bldP spid="31" grpId="0" animBg="1"/>
      <p:bldP spid="32"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1799" y="47795"/>
            <a:ext cx="7694553" cy="1286484"/>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fontAlgn="base">
              <a:spcAft>
                <a:spcPct val="0"/>
              </a:spcAft>
            </a:pPr>
            <a:r>
              <a:rPr lang="es-ES" sz="3600" b="1" dirty="0">
                <a:ln w="9525">
                  <a:solidFill>
                    <a:schemeClr val="bg1"/>
                  </a:solidFill>
                  <a:prstDash val="solid"/>
                </a:ln>
                <a:solidFill>
                  <a:schemeClr val="accent5"/>
                </a:solidFill>
                <a:effectLst>
                  <a:innerShdw blurRad="114300">
                    <a:prstClr val="black"/>
                  </a:innerShdw>
                </a:effectLst>
                <a:latin typeface="Aharoni" panose="02010803020104030203" pitchFamily="2" charset="-79"/>
                <a:cs typeface="Aharoni" panose="02010803020104030203" pitchFamily="2" charset="-79"/>
              </a:rPr>
              <a:t>MACRO Y MICRO ENTORNO</a:t>
            </a:r>
          </a:p>
        </p:txBody>
      </p:sp>
      <p:pic>
        <p:nvPicPr>
          <p:cNvPr id="4" name="Imagen 3"/>
          <p:cNvPicPr/>
          <p:nvPr/>
        </p:nvPicPr>
        <p:blipFill>
          <a:blip r:embed="rId2">
            <a:extLst>
              <a:ext uri="{28A0092B-C50C-407E-A947-70E740481C1C}">
                <a14:useLocalDpi xmlns:a14="http://schemas.microsoft.com/office/drawing/2010/main" val="0"/>
              </a:ext>
            </a:extLst>
          </a:blip>
          <a:srcRect l="27446" t="29181" r="23885" b="12100"/>
          <a:stretch>
            <a:fillRect/>
          </a:stretch>
        </p:blipFill>
        <p:spPr bwMode="auto">
          <a:xfrm>
            <a:off x="2724540" y="1334279"/>
            <a:ext cx="7906058" cy="5096380"/>
          </a:xfrm>
          <a:prstGeom prst="rect">
            <a:avLst/>
          </a:prstGeom>
          <a:noFill/>
          <a:ln>
            <a:noFill/>
          </a:ln>
        </p:spPr>
      </p:pic>
    </p:spTree>
    <p:extLst>
      <p:ext uri="{BB962C8B-B14F-4D97-AF65-F5344CB8AC3E}">
        <p14:creationId xmlns:p14="http://schemas.microsoft.com/office/powerpoint/2010/main" val="28474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78735" y="251489"/>
            <a:ext cx="7211976" cy="867366"/>
          </a:xfrm>
        </p:spPr>
        <p:txBody>
          <a:bodyPr>
            <a:normAutofit/>
            <a:scene3d>
              <a:camera prst="orthographicFront"/>
              <a:lightRig rig="soft" dir="t">
                <a:rot lat="0" lon="0" rev="15600000"/>
              </a:lightRig>
            </a:scene3d>
            <a:sp3d extrusionH="57150" prstMaterial="softEdge">
              <a:bevelT w="25400" h="38100"/>
            </a:sp3d>
          </a:bodyPr>
          <a:lstStyle/>
          <a:p>
            <a:r>
              <a:rPr lang="es-ES_tradnl" altLang="es-ES" b="1" dirty="0">
                <a:ln w="9525">
                  <a:solidFill>
                    <a:schemeClr val="bg1"/>
                  </a:solidFill>
                  <a:prstDash val="solid"/>
                </a:ln>
                <a:solidFill>
                  <a:schemeClr val="accent6">
                    <a:lumMod val="75000"/>
                  </a:schemeClr>
                </a:solidFill>
                <a:effectLst>
                  <a:innerShdw blurRad="114300">
                    <a:prstClr val="black"/>
                  </a:innerShdw>
                </a:effectLst>
                <a:latin typeface="Aharoni" panose="02010803020104030203" pitchFamily="2" charset="-79"/>
                <a:cs typeface="Aharoni" panose="02010803020104030203" pitchFamily="2" charset="-79"/>
              </a:rPr>
              <a:t>FASE CUALITATIVA</a:t>
            </a:r>
            <a:endParaRPr lang="es-ES" b="1" dirty="0">
              <a:ln w="9525">
                <a:solidFill>
                  <a:schemeClr val="bg1"/>
                </a:solidFill>
                <a:prstDash val="solid"/>
              </a:ln>
              <a:solidFill>
                <a:schemeClr val="accent6">
                  <a:lumMod val="75000"/>
                </a:schemeClr>
              </a:solidFill>
              <a:effectLst>
                <a:innerShdw blurRad="114300">
                  <a:prstClr val="black"/>
                </a:innerShdw>
              </a:effectLst>
              <a:latin typeface="Aharoni" panose="02010803020104030203" pitchFamily="2" charset="-79"/>
              <a:cs typeface="Aharoni" panose="02010803020104030203" pitchFamily="2" charset="-79"/>
            </a:endParaRPr>
          </a:p>
        </p:txBody>
      </p:sp>
      <p:sp>
        <p:nvSpPr>
          <p:cNvPr id="4" name="Rectangle 2"/>
          <p:cNvSpPr txBox="1">
            <a:spLocks noChangeArrowheads="1"/>
          </p:cNvSpPr>
          <p:nvPr/>
        </p:nvSpPr>
        <p:spPr>
          <a:xfrm>
            <a:off x="2344749" y="1737649"/>
            <a:ext cx="3875297" cy="740446"/>
          </a:xfrm>
          <a:prstGeom prst="rect">
            <a:avLst/>
          </a:prstGeom>
          <a:ln/>
          <a:extLst/>
        </p:spPr>
        <p:style>
          <a:lnRef idx="2">
            <a:schemeClr val="accent5"/>
          </a:lnRef>
          <a:fillRef idx="1">
            <a:schemeClr val="lt1"/>
          </a:fillRef>
          <a:effectRef idx="0">
            <a:schemeClr val="accent5"/>
          </a:effectRef>
          <a:fontRef idx="minor">
            <a:schemeClr val="dk1"/>
          </a:fontRef>
        </p:style>
        <p:txBody>
          <a:bodyPr vert="horz" wrap="square" lIns="92075" tIns="46038" rIns="92075" bIns="46038" numCol="1" rtlCol="0" anchor="ctr"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s-ES_tradnl" altLang="es-ES" sz="2800" b="1" dirty="0" smtClean="0">
                <a:solidFill>
                  <a:schemeClr val="accent1">
                    <a:lumMod val="75000"/>
                  </a:schemeClr>
                </a:solidFill>
                <a:latin typeface="Arial" panose="020B0604020202020204" pitchFamily="34" charset="0"/>
                <a:cs typeface="Arial" panose="020B0604020202020204" pitchFamily="34" charset="0"/>
              </a:rPr>
              <a:t>OBJETIVO GENERAL </a:t>
            </a:r>
            <a:endParaRPr lang="es-ES_tradnl" altLang="es-ES" sz="2800" b="1" dirty="0">
              <a:solidFill>
                <a:schemeClr val="accent1">
                  <a:lumMod val="75000"/>
                </a:schemeClr>
              </a:solidFill>
              <a:latin typeface="Arial" panose="020B0604020202020204" pitchFamily="34" charset="0"/>
              <a:cs typeface="Arial" panose="020B0604020202020204" pitchFamily="34" charset="0"/>
            </a:endParaRPr>
          </a:p>
        </p:txBody>
      </p:sp>
      <p:pic>
        <p:nvPicPr>
          <p:cNvPr id="1026" name="Picture 2" descr="http://developingthebusiness.com/wp-content/uploads/2015/02/Goals-300x26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526" y="2584823"/>
            <a:ext cx="3616451" cy="3182477"/>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redondeado 2"/>
          <p:cNvSpPr/>
          <p:nvPr/>
        </p:nvSpPr>
        <p:spPr>
          <a:xfrm>
            <a:off x="5380074" y="2107872"/>
            <a:ext cx="6103089" cy="4316819"/>
          </a:xfrm>
          <a:prstGeom prst="roundRect">
            <a:avLst/>
          </a:prstGeom>
          <a:scene3d>
            <a:camera prst="perspectiveHeroicExtremeLeftFacing"/>
            <a:lightRig rig="threePt" dir="t"/>
          </a:scene3d>
        </p:spPr>
        <p:style>
          <a:lnRef idx="1">
            <a:schemeClr val="accent5"/>
          </a:lnRef>
          <a:fillRef idx="2">
            <a:schemeClr val="accent5"/>
          </a:fillRef>
          <a:effectRef idx="1">
            <a:schemeClr val="accent5"/>
          </a:effectRef>
          <a:fontRef idx="minor">
            <a:schemeClr val="dk1"/>
          </a:fontRef>
        </p:style>
        <p:txBody>
          <a:bodyPr rtlCol="0" anchor="ctr"/>
          <a:lstStyle/>
          <a:p>
            <a:pPr algn="ctr"/>
            <a:r>
              <a:rPr lang="es-ES" sz="2800" b="1" dirty="0">
                <a:ea typeface="Calibri" panose="020F0502020204030204" pitchFamily="34" charset="0"/>
                <a:cs typeface="Arial" panose="020B0604020202020204" pitchFamily="34" charset="0"/>
              </a:rPr>
              <a:t>Determinar la perspectiva de la recuperación artesanal y la apertura de nuevos mercados internacionales para la artesanía textil indígena de la zona norte del Cantón Otavalo, con la finalidad de mejorar la calidad de vida de las familias indígenas vinculadas a este sector productivo.</a:t>
            </a:r>
            <a:endParaRPr lang="es-ES" sz="2800" b="1" dirty="0"/>
          </a:p>
          <a:p>
            <a:pPr algn="ctr"/>
            <a:endParaRPr lang="es-ES" sz="2800" b="1" dirty="0"/>
          </a:p>
        </p:txBody>
      </p:sp>
    </p:spTree>
    <p:extLst>
      <p:ext uri="{BB962C8B-B14F-4D97-AF65-F5344CB8AC3E}">
        <p14:creationId xmlns:p14="http://schemas.microsoft.com/office/powerpoint/2010/main" val="252128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400" fill="hold"/>
                                        <p:tgtEl>
                                          <p:spTgt spid="1026"/>
                                        </p:tgtEl>
                                        <p:attrNameLst>
                                          <p:attrName>ppt_w</p:attrName>
                                        </p:attrNameLst>
                                      </p:cBhvr>
                                      <p:tavLst>
                                        <p:tav tm="0">
                                          <p:val>
                                            <p:fltVal val="0"/>
                                          </p:val>
                                        </p:tav>
                                        <p:tav tm="100000">
                                          <p:val>
                                            <p:strVal val="#ppt_w"/>
                                          </p:val>
                                        </p:tav>
                                      </p:tavLst>
                                    </p:anim>
                                    <p:anim calcmode="lin" valueType="num">
                                      <p:cBhvr>
                                        <p:cTn id="12" dur="1400" fill="hold"/>
                                        <p:tgtEl>
                                          <p:spTgt spid="1026"/>
                                        </p:tgtEl>
                                        <p:attrNameLst>
                                          <p:attrName>ppt_h</p:attrName>
                                        </p:attrNameLst>
                                      </p:cBhvr>
                                      <p:tavLst>
                                        <p:tav tm="0">
                                          <p:val>
                                            <p:fltVal val="0"/>
                                          </p:val>
                                        </p:tav>
                                        <p:tav tm="100000">
                                          <p:val>
                                            <p:strVal val="#ppt_h"/>
                                          </p:val>
                                        </p:tav>
                                      </p:tavLst>
                                    </p:anim>
                                    <p:animEffect transition="in" filter="fade">
                                      <p:cBhvr>
                                        <p:cTn id="13" dur="1400"/>
                                        <p:tgtEl>
                                          <p:spTgt spid="1026"/>
                                        </p:tgtEl>
                                      </p:cBhvr>
                                    </p:animEffect>
                                  </p:childTnLst>
                                </p:cTn>
                              </p:par>
                            </p:childTnLst>
                          </p:cTn>
                        </p:par>
                        <p:par>
                          <p:cTn id="14" fill="hold">
                            <p:stCondLst>
                              <p:cond delay="3400"/>
                            </p:stCondLst>
                            <p:childTnLst>
                              <p:par>
                                <p:cTn id="15" presetID="42"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800"/>
                                        <p:tgtEl>
                                          <p:spTgt spid="4"/>
                                        </p:tgtEl>
                                      </p:cBhvr>
                                    </p:animEffect>
                                    <p:anim calcmode="lin" valueType="num">
                                      <p:cBhvr>
                                        <p:cTn id="18" dur="1800" fill="hold"/>
                                        <p:tgtEl>
                                          <p:spTgt spid="4"/>
                                        </p:tgtEl>
                                        <p:attrNameLst>
                                          <p:attrName>ppt_x</p:attrName>
                                        </p:attrNameLst>
                                      </p:cBhvr>
                                      <p:tavLst>
                                        <p:tav tm="0">
                                          <p:val>
                                            <p:strVal val="#ppt_x"/>
                                          </p:val>
                                        </p:tav>
                                        <p:tav tm="100000">
                                          <p:val>
                                            <p:strVal val="#ppt_x"/>
                                          </p:val>
                                        </p:tav>
                                      </p:tavLst>
                                    </p:anim>
                                    <p:anim calcmode="lin" valueType="num">
                                      <p:cBhvr>
                                        <p:cTn id="19" dur="18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52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2800" fill="hold"/>
                                        <p:tgtEl>
                                          <p:spTgt spid="3"/>
                                        </p:tgtEl>
                                        <p:attrNameLst>
                                          <p:attrName>ppt_w</p:attrName>
                                        </p:attrNameLst>
                                      </p:cBhvr>
                                      <p:tavLst>
                                        <p:tav tm="0">
                                          <p:val>
                                            <p:fltVal val="0"/>
                                          </p:val>
                                        </p:tav>
                                        <p:tav tm="100000">
                                          <p:val>
                                            <p:strVal val="#ppt_w"/>
                                          </p:val>
                                        </p:tav>
                                      </p:tavLst>
                                    </p:anim>
                                    <p:anim calcmode="lin" valueType="num">
                                      <p:cBhvr>
                                        <p:cTn id="24" dur="2800" fill="hold"/>
                                        <p:tgtEl>
                                          <p:spTgt spid="3"/>
                                        </p:tgtEl>
                                        <p:attrNameLst>
                                          <p:attrName>ppt_h</p:attrName>
                                        </p:attrNameLst>
                                      </p:cBhvr>
                                      <p:tavLst>
                                        <p:tav tm="0">
                                          <p:val>
                                            <p:fltVal val="0"/>
                                          </p:val>
                                        </p:tav>
                                        <p:tav tm="100000">
                                          <p:val>
                                            <p:strVal val="#ppt_h"/>
                                          </p:val>
                                        </p:tav>
                                      </p:tavLst>
                                    </p:anim>
                                    <p:animEffect transition="in" filter="fade">
                                      <p:cBhvr>
                                        <p:cTn id="25" dur="28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993865" y="0"/>
            <a:ext cx="7211976" cy="867366"/>
          </a:xfrm>
        </p:spPr>
        <p:txBody>
          <a:bodyPr>
            <a:scene3d>
              <a:camera prst="orthographicFront"/>
              <a:lightRig rig="soft" dir="t">
                <a:rot lat="0" lon="0" rev="15600000"/>
              </a:lightRig>
            </a:scene3d>
            <a:sp3d extrusionH="57150" prstMaterial="softEdge">
              <a:bevelT w="25400" h="38100"/>
            </a:sp3d>
          </a:bodyPr>
          <a:lstStyle/>
          <a:p>
            <a:r>
              <a:rPr lang="es-ES_tradnl" altLang="es-ES" b="1" dirty="0">
                <a:ln w="9525">
                  <a:solidFill>
                    <a:schemeClr val="bg1"/>
                  </a:solidFill>
                  <a:prstDash val="solid"/>
                </a:ln>
                <a:solidFill>
                  <a:schemeClr val="accent5">
                    <a:lumMod val="75000"/>
                  </a:schemeClr>
                </a:solidFill>
                <a:effectLst>
                  <a:innerShdw blurRad="114300">
                    <a:prstClr val="black"/>
                  </a:innerShdw>
                </a:effectLst>
                <a:latin typeface="Aharoni" panose="02010803020104030203" pitchFamily="2" charset="-79"/>
                <a:cs typeface="Aharoni" panose="02010803020104030203" pitchFamily="2" charset="-79"/>
              </a:rPr>
              <a:t>FASE CUALITATIVA</a:t>
            </a:r>
            <a:endParaRPr lang="es-ES" b="1" dirty="0">
              <a:ln w="9525">
                <a:solidFill>
                  <a:schemeClr val="bg1"/>
                </a:solidFill>
                <a:prstDash val="solid"/>
              </a:ln>
              <a:solidFill>
                <a:schemeClr val="accent5">
                  <a:lumMod val="75000"/>
                </a:schemeClr>
              </a:solidFill>
              <a:effectLst>
                <a:innerShdw blurRad="114300">
                  <a:prstClr val="black"/>
                </a:innerShdw>
              </a:effectLst>
              <a:latin typeface="Aharoni" panose="02010803020104030203" pitchFamily="2" charset="-79"/>
              <a:cs typeface="Aharoni" panose="02010803020104030203" pitchFamily="2" charset="-79"/>
            </a:endParaRPr>
          </a:p>
        </p:txBody>
      </p:sp>
      <p:sp>
        <p:nvSpPr>
          <p:cNvPr id="6" name="Rectangle 2"/>
          <p:cNvSpPr txBox="1">
            <a:spLocks noChangeArrowheads="1"/>
          </p:cNvSpPr>
          <p:nvPr/>
        </p:nvSpPr>
        <p:spPr>
          <a:xfrm>
            <a:off x="3975248" y="1016222"/>
            <a:ext cx="6015990" cy="43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rtlCol="0" anchor="ctr" anchorCtr="0" compatLnSpc="1">
            <a:prstTxWarp prst="textNoShape">
              <a:avLst/>
            </a:prstTxWarp>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base">
              <a:spcAft>
                <a:spcPct val="0"/>
              </a:spcAft>
            </a:pPr>
            <a:r>
              <a:rPr lang="es-ES_tradnl" altLang="es-E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rPr>
              <a:t>OBJETIVO ESPECÍFICOS</a:t>
            </a:r>
            <a:endParaRPr lang="es-ES_tradnl" altLang="es-E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panose="020B0604020202020204" pitchFamily="34" charset="0"/>
              <a:cs typeface="Arial" panose="020B0604020202020204" pitchFamily="34" charset="0"/>
            </a:endParaRPr>
          </a:p>
        </p:txBody>
      </p:sp>
      <p:graphicFrame>
        <p:nvGraphicFramePr>
          <p:cNvPr id="10" name="Diagrama 9"/>
          <p:cNvGraphicFramePr/>
          <p:nvPr>
            <p:extLst>
              <p:ext uri="{D42A27DB-BD31-4B8C-83A1-F6EECF244321}">
                <p14:modId xmlns:p14="http://schemas.microsoft.com/office/powerpoint/2010/main" val="1806736799"/>
              </p:ext>
            </p:extLst>
          </p:nvPr>
        </p:nvGraphicFramePr>
        <p:xfrm>
          <a:off x="1446531" y="1928369"/>
          <a:ext cx="2753329" cy="4451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a 10"/>
          <p:cNvGraphicFramePr/>
          <p:nvPr>
            <p:extLst>
              <p:ext uri="{D42A27DB-BD31-4B8C-83A1-F6EECF244321}">
                <p14:modId xmlns:p14="http://schemas.microsoft.com/office/powerpoint/2010/main" val="3858624481"/>
              </p:ext>
            </p:extLst>
          </p:nvPr>
        </p:nvGraphicFramePr>
        <p:xfrm>
          <a:off x="4395006" y="2118291"/>
          <a:ext cx="2588237" cy="40698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Diagrama 14"/>
          <p:cNvGraphicFramePr/>
          <p:nvPr>
            <p:extLst>
              <p:ext uri="{D42A27DB-BD31-4B8C-83A1-F6EECF244321}">
                <p14:modId xmlns:p14="http://schemas.microsoft.com/office/powerpoint/2010/main" val="2479175241"/>
              </p:ext>
            </p:extLst>
          </p:nvPr>
        </p:nvGraphicFramePr>
        <p:xfrm>
          <a:off x="7157722" y="2105824"/>
          <a:ext cx="2505858" cy="40504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6" name="Diagrama 15"/>
          <p:cNvGraphicFramePr/>
          <p:nvPr>
            <p:extLst>
              <p:ext uri="{D42A27DB-BD31-4B8C-83A1-F6EECF244321}">
                <p14:modId xmlns:p14="http://schemas.microsoft.com/office/powerpoint/2010/main" val="947974852"/>
              </p:ext>
            </p:extLst>
          </p:nvPr>
        </p:nvGraphicFramePr>
        <p:xfrm>
          <a:off x="9812317" y="2094616"/>
          <a:ext cx="2379683" cy="409353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7" name="Diagrama 16"/>
          <p:cNvGraphicFramePr/>
          <p:nvPr>
            <p:extLst>
              <p:ext uri="{D42A27DB-BD31-4B8C-83A1-F6EECF244321}">
                <p14:modId xmlns:p14="http://schemas.microsoft.com/office/powerpoint/2010/main" val="2053858259"/>
              </p:ext>
            </p:extLst>
          </p:nvPr>
        </p:nvGraphicFramePr>
        <p:xfrm>
          <a:off x="2424223" y="1432517"/>
          <a:ext cx="824613" cy="62228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8" name="Diagrama 17"/>
          <p:cNvGraphicFramePr/>
          <p:nvPr>
            <p:extLst>
              <p:ext uri="{D42A27DB-BD31-4B8C-83A1-F6EECF244321}">
                <p14:modId xmlns:p14="http://schemas.microsoft.com/office/powerpoint/2010/main" val="3836790243"/>
              </p:ext>
            </p:extLst>
          </p:nvPr>
        </p:nvGraphicFramePr>
        <p:xfrm>
          <a:off x="8063022" y="1449905"/>
          <a:ext cx="730103" cy="62228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19" name="Diagrama 18"/>
          <p:cNvGraphicFramePr/>
          <p:nvPr>
            <p:extLst>
              <p:ext uri="{D42A27DB-BD31-4B8C-83A1-F6EECF244321}">
                <p14:modId xmlns:p14="http://schemas.microsoft.com/office/powerpoint/2010/main" val="499704553"/>
              </p:ext>
            </p:extLst>
          </p:nvPr>
        </p:nvGraphicFramePr>
        <p:xfrm>
          <a:off x="5291470" y="1449905"/>
          <a:ext cx="824613" cy="622287"/>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20" name="Diagrama 19"/>
          <p:cNvGraphicFramePr/>
          <p:nvPr>
            <p:extLst>
              <p:ext uri="{D42A27DB-BD31-4B8C-83A1-F6EECF244321}">
                <p14:modId xmlns:p14="http://schemas.microsoft.com/office/powerpoint/2010/main" val="4037602783"/>
              </p:ext>
            </p:extLst>
          </p:nvPr>
        </p:nvGraphicFramePr>
        <p:xfrm>
          <a:off x="10738883" y="1449905"/>
          <a:ext cx="824613" cy="622287"/>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spTree>
    <p:extLst>
      <p:ext uri="{BB962C8B-B14F-4D97-AF65-F5344CB8AC3E}">
        <p14:creationId xmlns:p14="http://schemas.microsoft.com/office/powerpoint/2010/main" val="337523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200"/>
                                        <p:tgtEl>
                                          <p:spTgt spid="6"/>
                                        </p:tgtEl>
                                      </p:cBhvr>
                                    </p:animEffect>
                                  </p:childTnLst>
                                </p:cTn>
                              </p:par>
                            </p:childTnLst>
                          </p:cTn>
                        </p:par>
                        <p:par>
                          <p:cTn id="12" fill="hold">
                            <p:stCondLst>
                              <p:cond delay="3200"/>
                            </p:stCondLst>
                            <p:childTnLst>
                              <p:par>
                                <p:cTn id="13" presetID="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0" fill="hold"/>
                                        <p:tgtEl>
                                          <p:spTgt spid="10"/>
                                        </p:tgtEl>
                                        <p:attrNameLst>
                                          <p:attrName>ppt_x</p:attrName>
                                        </p:attrNameLst>
                                      </p:cBhvr>
                                      <p:tavLst>
                                        <p:tav tm="0">
                                          <p:val>
                                            <p:strVal val="#ppt_x"/>
                                          </p:val>
                                        </p:tav>
                                        <p:tav tm="100000">
                                          <p:val>
                                            <p:strVal val="#ppt_x"/>
                                          </p:val>
                                        </p:tav>
                                      </p:tavLst>
                                    </p:anim>
                                    <p:anim calcmode="lin" valueType="num">
                                      <p:cBhvr additive="base">
                                        <p:cTn id="16" dur="100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3500" fill="hold"/>
                                        <p:tgtEl>
                                          <p:spTgt spid="17"/>
                                        </p:tgtEl>
                                        <p:attrNameLst>
                                          <p:attrName>ppt_x</p:attrName>
                                        </p:attrNameLst>
                                      </p:cBhvr>
                                      <p:tavLst>
                                        <p:tav tm="0">
                                          <p:val>
                                            <p:strVal val="#ppt_x"/>
                                          </p:val>
                                        </p:tav>
                                        <p:tav tm="100000">
                                          <p:val>
                                            <p:strVal val="#ppt_x"/>
                                          </p:val>
                                        </p:tav>
                                      </p:tavLst>
                                    </p:anim>
                                    <p:anim calcmode="lin" valueType="num">
                                      <p:cBhvr additive="base">
                                        <p:cTn id="20" dur="3500" fill="hold"/>
                                        <p:tgtEl>
                                          <p:spTgt spid="17"/>
                                        </p:tgtEl>
                                        <p:attrNameLst>
                                          <p:attrName>ppt_y</p:attrName>
                                        </p:attrNameLst>
                                      </p:cBhvr>
                                      <p:tavLst>
                                        <p:tav tm="0">
                                          <p:val>
                                            <p:strVal val="1+#ppt_h/2"/>
                                          </p:val>
                                        </p:tav>
                                        <p:tav tm="100000">
                                          <p:val>
                                            <p:strVal val="#ppt_y"/>
                                          </p:val>
                                        </p:tav>
                                      </p:tavLst>
                                    </p:anim>
                                  </p:childTnLst>
                                </p:cTn>
                              </p:par>
                            </p:childTnLst>
                          </p:cTn>
                        </p:par>
                        <p:par>
                          <p:cTn id="21" fill="hold">
                            <p:stCondLst>
                              <p:cond delay="13200"/>
                            </p:stCondLst>
                            <p:childTnLst>
                              <p:par>
                                <p:cTn id="22" presetID="2" presetClass="entr" presetSubtype="4"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3900" fill="hold"/>
                                        <p:tgtEl>
                                          <p:spTgt spid="19"/>
                                        </p:tgtEl>
                                        <p:attrNameLst>
                                          <p:attrName>ppt_x</p:attrName>
                                        </p:attrNameLst>
                                      </p:cBhvr>
                                      <p:tavLst>
                                        <p:tav tm="0">
                                          <p:val>
                                            <p:strVal val="#ppt_x"/>
                                          </p:val>
                                        </p:tav>
                                        <p:tav tm="100000">
                                          <p:val>
                                            <p:strVal val="#ppt_x"/>
                                          </p:val>
                                        </p:tav>
                                      </p:tavLst>
                                    </p:anim>
                                    <p:anim calcmode="lin" valueType="num">
                                      <p:cBhvr additive="base">
                                        <p:cTn id="25" dur="3900" fill="hold"/>
                                        <p:tgtEl>
                                          <p:spTgt spid="1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0" fill="hold"/>
                                        <p:tgtEl>
                                          <p:spTgt spid="11"/>
                                        </p:tgtEl>
                                        <p:attrNameLst>
                                          <p:attrName>ppt_x</p:attrName>
                                        </p:attrNameLst>
                                      </p:cBhvr>
                                      <p:tavLst>
                                        <p:tav tm="0">
                                          <p:val>
                                            <p:strVal val="#ppt_x"/>
                                          </p:val>
                                        </p:tav>
                                        <p:tav tm="100000">
                                          <p:val>
                                            <p:strVal val="#ppt_x"/>
                                          </p:val>
                                        </p:tav>
                                      </p:tavLst>
                                    </p:anim>
                                    <p:anim calcmode="lin" valueType="num">
                                      <p:cBhvr additive="base">
                                        <p:cTn id="29" dur="10000" fill="hold"/>
                                        <p:tgtEl>
                                          <p:spTgt spid="11"/>
                                        </p:tgtEl>
                                        <p:attrNameLst>
                                          <p:attrName>ppt_y</p:attrName>
                                        </p:attrNameLst>
                                      </p:cBhvr>
                                      <p:tavLst>
                                        <p:tav tm="0">
                                          <p:val>
                                            <p:strVal val="1+#ppt_h/2"/>
                                          </p:val>
                                        </p:tav>
                                        <p:tav tm="100000">
                                          <p:val>
                                            <p:strVal val="#ppt_y"/>
                                          </p:val>
                                        </p:tav>
                                      </p:tavLst>
                                    </p:anim>
                                  </p:childTnLst>
                                </p:cTn>
                              </p:par>
                            </p:childTnLst>
                          </p:cTn>
                        </p:par>
                        <p:par>
                          <p:cTn id="30" fill="hold">
                            <p:stCondLst>
                              <p:cond delay="23200"/>
                            </p:stCondLst>
                            <p:childTnLst>
                              <p:par>
                                <p:cTn id="31" presetID="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0" fill="hold"/>
                                        <p:tgtEl>
                                          <p:spTgt spid="18"/>
                                        </p:tgtEl>
                                        <p:attrNameLst>
                                          <p:attrName>ppt_x</p:attrName>
                                        </p:attrNameLst>
                                      </p:cBhvr>
                                      <p:tavLst>
                                        <p:tav tm="0">
                                          <p:val>
                                            <p:strVal val="#ppt_x"/>
                                          </p:val>
                                        </p:tav>
                                        <p:tav tm="100000">
                                          <p:val>
                                            <p:strVal val="#ppt_x"/>
                                          </p:val>
                                        </p:tav>
                                      </p:tavLst>
                                    </p:anim>
                                    <p:anim calcmode="lin" valueType="num">
                                      <p:cBhvr additive="base">
                                        <p:cTn id="34" dur="5000" fill="hold"/>
                                        <p:tgtEl>
                                          <p:spTgt spid="1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10000" fill="hold"/>
                                        <p:tgtEl>
                                          <p:spTgt spid="15"/>
                                        </p:tgtEl>
                                        <p:attrNameLst>
                                          <p:attrName>ppt_x</p:attrName>
                                        </p:attrNameLst>
                                      </p:cBhvr>
                                      <p:tavLst>
                                        <p:tav tm="0">
                                          <p:val>
                                            <p:strVal val="#ppt_x"/>
                                          </p:val>
                                        </p:tav>
                                        <p:tav tm="100000">
                                          <p:val>
                                            <p:strVal val="#ppt_x"/>
                                          </p:val>
                                        </p:tav>
                                      </p:tavLst>
                                    </p:anim>
                                    <p:anim calcmode="lin" valueType="num">
                                      <p:cBhvr additive="base">
                                        <p:cTn id="38" dur="10000" fill="hold"/>
                                        <p:tgtEl>
                                          <p:spTgt spid="15"/>
                                        </p:tgtEl>
                                        <p:attrNameLst>
                                          <p:attrName>ppt_y</p:attrName>
                                        </p:attrNameLst>
                                      </p:cBhvr>
                                      <p:tavLst>
                                        <p:tav tm="0">
                                          <p:val>
                                            <p:strVal val="1+#ppt_h/2"/>
                                          </p:val>
                                        </p:tav>
                                        <p:tav tm="100000">
                                          <p:val>
                                            <p:strVal val="#ppt_y"/>
                                          </p:val>
                                        </p:tav>
                                      </p:tavLst>
                                    </p:anim>
                                  </p:childTnLst>
                                </p:cTn>
                              </p:par>
                            </p:childTnLst>
                          </p:cTn>
                        </p:par>
                        <p:par>
                          <p:cTn id="39" fill="hold">
                            <p:stCondLst>
                              <p:cond delay="33200"/>
                            </p:stCondLst>
                            <p:childTnLst>
                              <p:par>
                                <p:cTn id="40" presetID="2" presetClass="entr" presetSubtype="4" fill="hold" grpId="0"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4900" fill="hold"/>
                                        <p:tgtEl>
                                          <p:spTgt spid="20"/>
                                        </p:tgtEl>
                                        <p:attrNameLst>
                                          <p:attrName>ppt_x</p:attrName>
                                        </p:attrNameLst>
                                      </p:cBhvr>
                                      <p:tavLst>
                                        <p:tav tm="0">
                                          <p:val>
                                            <p:strVal val="#ppt_x"/>
                                          </p:val>
                                        </p:tav>
                                        <p:tav tm="100000">
                                          <p:val>
                                            <p:strVal val="#ppt_x"/>
                                          </p:val>
                                        </p:tav>
                                      </p:tavLst>
                                    </p:anim>
                                    <p:anim calcmode="lin" valueType="num">
                                      <p:cBhvr additive="base">
                                        <p:cTn id="43" dur="49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10000" fill="hold"/>
                                        <p:tgtEl>
                                          <p:spTgt spid="16"/>
                                        </p:tgtEl>
                                        <p:attrNameLst>
                                          <p:attrName>ppt_x</p:attrName>
                                        </p:attrNameLst>
                                      </p:cBhvr>
                                      <p:tavLst>
                                        <p:tav tm="0">
                                          <p:val>
                                            <p:strVal val="#ppt_x"/>
                                          </p:val>
                                        </p:tav>
                                        <p:tav tm="100000">
                                          <p:val>
                                            <p:strVal val="#ppt_x"/>
                                          </p:val>
                                        </p:tav>
                                      </p:tavLst>
                                    </p:anim>
                                    <p:anim calcmode="lin" valueType="num">
                                      <p:cBhvr additive="base">
                                        <p:cTn id="47" dur="10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Graphic spid="10" grpId="0">
        <p:bldAsOne/>
      </p:bldGraphic>
      <p:bldGraphic spid="11" grpId="0">
        <p:bldAsOne/>
      </p:bldGraphic>
      <p:bldGraphic spid="15" grpId="0">
        <p:bldAsOne/>
      </p:bldGraphic>
      <p:bldGraphic spid="16" grpId="0">
        <p:bldAsOne/>
      </p:bldGraphic>
      <p:bldGraphic spid="17" grpId="0">
        <p:bldAsOne/>
      </p:bldGraphic>
      <p:bldGraphic spid="18" grpId="0">
        <p:bldAsOne/>
      </p:bldGraphic>
      <p:bldGraphic spid="19" grpId="0">
        <p:bldAsOne/>
      </p:bldGraphic>
      <p:bldGraphic spid="20"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1104</TotalTime>
  <Words>1487</Words>
  <Application>Microsoft Office PowerPoint</Application>
  <PresentationFormat>Personalizado</PresentationFormat>
  <Paragraphs>275</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Parallax</vt:lpstr>
      <vt:lpstr>TESIS DE GRADO</vt:lpstr>
      <vt:lpstr>Presentación de PowerPoint</vt:lpstr>
      <vt:lpstr>PLAN DEL BUEN VIVIR</vt:lpstr>
      <vt:lpstr>ANÁLISIS DEL SECTOR ARTESANAL EN OTAVALO</vt:lpstr>
      <vt:lpstr>Presentación de PowerPoint</vt:lpstr>
      <vt:lpstr>DIAGRAMA CAUSA - EFECTO</vt:lpstr>
      <vt:lpstr>MACRO Y MICRO ENTORNO</vt:lpstr>
      <vt:lpstr>FASE CUALITATIVA</vt:lpstr>
      <vt:lpstr>FASE CUALITATIVA</vt:lpstr>
      <vt:lpstr>Presentación de PowerPoint</vt:lpstr>
      <vt:lpstr>Presentación de PowerPoint</vt:lpstr>
      <vt:lpstr>Presentación de PowerPoint</vt:lpstr>
      <vt:lpstr>Presentación de PowerPoint</vt:lpstr>
      <vt:lpstr>FACTORES PARA MEJORAR EL SECTOR ARTESANAL</vt:lpstr>
      <vt:lpstr>IDENTIDAD CULTURAL </vt:lpstr>
      <vt:lpstr>CONTROL DE CALIDAD</vt:lpstr>
      <vt:lpstr>INNOVACION EN PRODUCTOS Y DISEÑOS</vt:lpstr>
      <vt:lpstr>POLÍTICAS GUBERNAMENTALES</vt:lpstr>
      <vt:lpstr>MARKETING INTERNACIONAL</vt:lpstr>
      <vt:lpstr>Presentación de PowerPoint</vt:lpstr>
      <vt:lpstr>ESTRATEGIA DE PRODUCTO O SERVICIO</vt:lpstr>
      <vt:lpstr>ESTRATEGIA DE PROMOCIÓN</vt:lpstr>
      <vt:lpstr>ESTRATEGIAS DE POSICIONAMIENTO</vt:lpstr>
      <vt:lpstr>Presentación de PowerPoint</vt:lpstr>
      <vt:lpstr>Presentación de PowerPoint</vt:lpstr>
      <vt:lpstr>RECOMENDACIONES</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dc:creator>
  <cp:lastModifiedBy>Carlitos</cp:lastModifiedBy>
  <cp:revision>93</cp:revision>
  <dcterms:created xsi:type="dcterms:W3CDTF">2015-08-01T16:41:02Z</dcterms:created>
  <dcterms:modified xsi:type="dcterms:W3CDTF">2015-08-03T02:50:53Z</dcterms:modified>
</cp:coreProperties>
</file>