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12" r:id="rId1"/>
  </p:sldMasterIdLst>
  <p:notesMasterIdLst>
    <p:notesMasterId r:id="rId39"/>
  </p:notesMasterIdLst>
  <p:sldIdLst>
    <p:sldId id="258" r:id="rId2"/>
    <p:sldId id="257" r:id="rId3"/>
    <p:sldId id="305" r:id="rId4"/>
    <p:sldId id="306" r:id="rId5"/>
    <p:sldId id="275" r:id="rId6"/>
    <p:sldId id="307" r:id="rId7"/>
    <p:sldId id="291" r:id="rId8"/>
    <p:sldId id="292" r:id="rId9"/>
    <p:sldId id="293" r:id="rId10"/>
    <p:sldId id="323" r:id="rId11"/>
    <p:sldId id="272" r:id="rId12"/>
    <p:sldId id="294" r:id="rId13"/>
    <p:sldId id="299" r:id="rId14"/>
    <p:sldId id="324" r:id="rId15"/>
    <p:sldId id="325" r:id="rId16"/>
    <p:sldId id="326" r:id="rId17"/>
    <p:sldId id="298" r:id="rId18"/>
    <p:sldId id="295" r:id="rId19"/>
    <p:sldId id="300" r:id="rId20"/>
    <p:sldId id="269" r:id="rId21"/>
    <p:sldId id="297" r:id="rId22"/>
    <p:sldId id="271" r:id="rId23"/>
    <p:sldId id="280" r:id="rId24"/>
    <p:sldId id="281" r:id="rId25"/>
    <p:sldId id="317" r:id="rId26"/>
    <p:sldId id="301" r:id="rId27"/>
    <p:sldId id="282" r:id="rId28"/>
    <p:sldId id="309" r:id="rId29"/>
    <p:sldId id="310" r:id="rId30"/>
    <p:sldId id="311" r:id="rId31"/>
    <p:sldId id="318" r:id="rId32"/>
    <p:sldId id="312" r:id="rId33"/>
    <p:sldId id="315" r:id="rId34"/>
    <p:sldId id="319" r:id="rId35"/>
    <p:sldId id="320" r:id="rId36"/>
    <p:sldId id="321" r:id="rId37"/>
    <p:sldId id="322"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Users\Carlos\Downloads\arroz.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Carlos\Downloads\arroz.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RYAN\Documents\BRYAN%20e-docs\TESIS\TABLA%20GENERAL%20PRECIO%20PISO%20Y%20TECHO%202010%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RYAN\Documents\BRYAN%20e-docs\TESIS\TABLA%20GENERAL%20PRECIO%20PISO%20Y%20TECHO%202010%20-201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BRYAN\Documents\BRYAN%20e-docs\TESIS\TABLA%20GENERAL%20PRECIO%20PISO%20Y%20TECHO%202010%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rot="0" spcFirstLastPara="1" vertOverflow="ellipsis" vert="horz" wrap="square" anchor="ctr" anchorCtr="1"/>
          <a:lstStyle/>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C" sz="1200" dirty="0">
                <a:solidFill>
                  <a:sysClr val="windowText" lastClr="000000"/>
                </a:solidFill>
                <a:latin typeface="Arial" panose="020B0604020202020204" pitchFamily="34" charset="0"/>
                <a:cs typeface="Arial" panose="020B0604020202020204" pitchFamily="34" charset="0"/>
              </a:rPr>
              <a:t>ARROZ PILADO. BALANZA COMERCIAL</a:t>
            </a:r>
          </a:p>
          <a:p>
            <a:pPr>
              <a:defRPr lang="es-ES"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C" sz="1200" dirty="0">
                <a:solidFill>
                  <a:sysClr val="windowText" lastClr="000000"/>
                </a:solidFill>
                <a:latin typeface="Arial" panose="020B0604020202020204" pitchFamily="34" charset="0"/>
                <a:cs typeface="Arial" panose="020B0604020202020204" pitchFamily="34" charset="0"/>
              </a:rPr>
              <a:t>(FOB  miles de </a:t>
            </a:r>
            <a:r>
              <a:rPr lang="es-EC" sz="1200" dirty="0" smtClean="0">
                <a:solidFill>
                  <a:sysClr val="windowText" lastClr="000000"/>
                </a:solidFill>
                <a:latin typeface="Arial" panose="020B0604020202020204" pitchFamily="34" charset="0"/>
                <a:cs typeface="Arial" panose="020B0604020202020204" pitchFamily="34" charset="0"/>
              </a:rPr>
              <a:t>dólares</a:t>
            </a:r>
            <a:r>
              <a:rPr lang="es-EC" sz="1200" dirty="0">
                <a:solidFill>
                  <a:sysClr val="windowText" lastClr="000000"/>
                </a:solidFill>
                <a:latin typeface="Arial" panose="020B0604020202020204" pitchFamily="34" charset="0"/>
                <a:cs typeface="Arial" panose="020B0604020202020204" pitchFamily="34" charset="0"/>
              </a:rPr>
              <a:t>)</a:t>
            </a:r>
          </a:p>
        </c:rich>
      </c:tx>
      <c:layout/>
      <c:spPr>
        <a:noFill/>
        <a:ln>
          <a:noFill/>
        </a:ln>
        <a:effectLst/>
      </c:spPr>
    </c:title>
    <c:plotArea>
      <c:layout/>
      <c:barChart>
        <c:barDir val="col"/>
        <c:grouping val="clustered"/>
        <c:ser>
          <c:idx val="2"/>
          <c:order val="2"/>
          <c:tx>
            <c:strRef>
              <c:f>[arroz.xls]fob!$D$4</c:f>
              <c:strCache>
                <c:ptCount val="1"/>
                <c:pt idx="0">
                  <c:v>Balanza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cat>
            <c:numRef>
              <c:f>[arroz.xls]fob!$A$5:$A$9</c:f>
              <c:numCache>
                <c:formatCode>General</c:formatCode>
                <c:ptCount val="5"/>
                <c:pt idx="0">
                  <c:v>2010</c:v>
                </c:pt>
                <c:pt idx="1">
                  <c:v>2011</c:v>
                </c:pt>
                <c:pt idx="2">
                  <c:v>2012</c:v>
                </c:pt>
                <c:pt idx="3">
                  <c:v>2013</c:v>
                </c:pt>
                <c:pt idx="4">
                  <c:v>2014</c:v>
                </c:pt>
              </c:numCache>
            </c:numRef>
          </c:cat>
          <c:val>
            <c:numRef>
              <c:f>[arroz.xls]fob!$D$5:$D$9</c:f>
              <c:numCache>
                <c:formatCode>#,##0</c:formatCode>
                <c:ptCount val="5"/>
                <c:pt idx="0">
                  <c:v>12625.869999999839</c:v>
                </c:pt>
                <c:pt idx="1">
                  <c:v>29089.86</c:v>
                </c:pt>
                <c:pt idx="2">
                  <c:v>-6505.2700000000013</c:v>
                </c:pt>
                <c:pt idx="3">
                  <c:v>32529.729999999996</c:v>
                </c:pt>
                <c:pt idx="4">
                  <c:v>68.910000000000025</c:v>
                </c:pt>
              </c:numCache>
            </c:numRef>
          </c:val>
        </c:ser>
        <c:axId val="160738688"/>
        <c:axId val="160790400"/>
      </c:barChart>
      <c:lineChart>
        <c:grouping val="standard"/>
        <c:ser>
          <c:idx val="0"/>
          <c:order val="0"/>
          <c:tx>
            <c:strRef>
              <c:f>[arroz.xls]fob!$B$4</c:f>
              <c:strCache>
                <c:ptCount val="1"/>
                <c:pt idx="0">
                  <c:v>Exportación</c:v>
                </c:pt>
              </c:strCache>
            </c:strRef>
          </c:tx>
          <c:spPr>
            <a:ln w="31750"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cat>
            <c:numRef>
              <c:f>[arroz.xls]fob!$A$5:$A$9</c:f>
              <c:numCache>
                <c:formatCode>General</c:formatCode>
                <c:ptCount val="5"/>
                <c:pt idx="0">
                  <c:v>2010</c:v>
                </c:pt>
                <c:pt idx="1">
                  <c:v>2011</c:v>
                </c:pt>
                <c:pt idx="2">
                  <c:v>2012</c:v>
                </c:pt>
                <c:pt idx="3">
                  <c:v>2013</c:v>
                </c:pt>
                <c:pt idx="4">
                  <c:v>2014</c:v>
                </c:pt>
              </c:numCache>
            </c:numRef>
          </c:cat>
          <c:val>
            <c:numRef>
              <c:f>[arroz.xls]fob!$B$5:$B$9</c:f>
              <c:numCache>
                <c:formatCode>#,##0.00</c:formatCode>
                <c:ptCount val="5"/>
                <c:pt idx="0" formatCode="#,##0">
                  <c:v>12856.529999999981</c:v>
                </c:pt>
                <c:pt idx="1">
                  <c:v>29313.99</c:v>
                </c:pt>
                <c:pt idx="2" formatCode="#,##0">
                  <c:v>10829.099999999911</c:v>
                </c:pt>
                <c:pt idx="3" formatCode="#,##0">
                  <c:v>32856.980000000003</c:v>
                </c:pt>
                <c:pt idx="4" formatCode="#,##0">
                  <c:v>315.7</c:v>
                </c:pt>
              </c:numCache>
            </c:numRef>
          </c:val>
          <c:smooth val="1"/>
        </c:ser>
        <c:ser>
          <c:idx val="1"/>
          <c:order val="1"/>
          <c:tx>
            <c:strRef>
              <c:f>[arroz.xls]fob!$C$4</c:f>
              <c:strCache>
                <c:ptCount val="1"/>
                <c:pt idx="0">
                  <c:v>Importación</c:v>
                </c:pt>
              </c:strCache>
            </c:strRef>
          </c:tx>
          <c:spPr>
            <a:ln w="31750" cap="rnd">
              <a:solidFill>
                <a:schemeClr val="accent2"/>
              </a:solidFill>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cat>
            <c:numRef>
              <c:f>[arroz.xls]fob!$A$5:$A$9</c:f>
              <c:numCache>
                <c:formatCode>General</c:formatCode>
                <c:ptCount val="5"/>
                <c:pt idx="0">
                  <c:v>2010</c:v>
                </c:pt>
                <c:pt idx="1">
                  <c:v>2011</c:v>
                </c:pt>
                <c:pt idx="2">
                  <c:v>2012</c:v>
                </c:pt>
                <c:pt idx="3">
                  <c:v>2013</c:v>
                </c:pt>
                <c:pt idx="4">
                  <c:v>2014</c:v>
                </c:pt>
              </c:numCache>
            </c:numRef>
          </c:cat>
          <c:val>
            <c:numRef>
              <c:f>[arroz.xls]fob!$C$5:$C$9</c:f>
              <c:numCache>
                <c:formatCode>#,##0</c:formatCode>
                <c:ptCount val="5"/>
                <c:pt idx="0">
                  <c:v>230.66</c:v>
                </c:pt>
                <c:pt idx="1">
                  <c:v>224.13</c:v>
                </c:pt>
                <c:pt idx="2">
                  <c:v>17334.37</c:v>
                </c:pt>
                <c:pt idx="3">
                  <c:v>327.25</c:v>
                </c:pt>
                <c:pt idx="4">
                  <c:v>246.79</c:v>
                </c:pt>
              </c:numCache>
            </c:numRef>
          </c:val>
          <c:smooth val="1"/>
        </c:ser>
        <c:marker val="1"/>
        <c:axId val="160738688"/>
        <c:axId val="160790400"/>
      </c:lineChart>
      <c:catAx>
        <c:axId val="160738688"/>
        <c:scaling>
          <c:orientation val="minMax"/>
        </c:scaling>
        <c:axPos val="b"/>
        <c:numFmt formatCode="General" sourceLinked="1"/>
        <c:majorTickMark val="none"/>
        <c:tickLblPos val="low"/>
        <c:spPr>
          <a:noFill/>
          <a:ln w="9525" cap="flat" cmpd="sng" algn="ctr">
            <a:solidFill>
              <a:schemeClr val="tx2">
                <a:lumMod val="15000"/>
                <a:lumOff val="85000"/>
              </a:schemeClr>
            </a:solidFill>
            <a:round/>
          </a:ln>
          <a:effectLst/>
        </c:spPr>
        <c:txPr>
          <a:bodyPr rot="0" spcFirstLastPara="1" vertOverflow="ellipsis" wrap="square" anchor="ctr" anchorCtr="1"/>
          <a:lstStyle/>
          <a:p>
            <a:pPr>
              <a:defRPr lang="es-ES" sz="900" b="0" i="0" u="none" strike="noStrike" kern="1200" baseline="0">
                <a:solidFill>
                  <a:schemeClr val="tx2"/>
                </a:solidFill>
                <a:latin typeface="+mn-lt"/>
                <a:ea typeface="+mn-ea"/>
                <a:cs typeface="+mn-cs"/>
              </a:defRPr>
            </a:pPr>
            <a:endParaRPr lang="es-EC"/>
          </a:p>
        </c:txPr>
        <c:crossAx val="160790400"/>
        <c:crosses val="autoZero"/>
        <c:auto val="1"/>
        <c:lblAlgn val="ctr"/>
        <c:lblOffset val="100"/>
      </c:catAx>
      <c:valAx>
        <c:axId val="160790400"/>
        <c:scaling>
          <c:orientation val="minMax"/>
          <c:max val="180000"/>
          <c:min val="-40000"/>
        </c:scaling>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lang="es-ES" sz="900" b="1" i="0" u="none" strike="noStrike" kern="1200" baseline="0">
                    <a:solidFill>
                      <a:sysClr val="windowText" lastClr="000000"/>
                    </a:solidFill>
                    <a:latin typeface="+mn-lt"/>
                    <a:ea typeface="+mn-ea"/>
                    <a:cs typeface="+mn-cs"/>
                  </a:defRPr>
                </a:pPr>
                <a:r>
                  <a:rPr lang="es-EC">
                    <a:solidFill>
                      <a:sysClr val="windowText" lastClr="000000"/>
                    </a:solidFill>
                  </a:rPr>
                  <a:t>Milles de dólares</a:t>
                </a:r>
              </a:p>
            </c:rich>
          </c:tx>
          <c:layout/>
          <c:spPr>
            <a:noFill/>
            <a:ln>
              <a:noFill/>
            </a:ln>
            <a:effectLst/>
          </c:spPr>
        </c:title>
        <c:numFmt formatCode="#,##0" sourceLinked="1"/>
        <c:majorTickMark val="none"/>
        <c:tickLblPos val="nextTo"/>
        <c:spPr>
          <a:noFill/>
          <a:ln>
            <a:noFill/>
          </a:ln>
          <a:effectLst/>
        </c:spPr>
        <c:txPr>
          <a:bodyPr rot="0" spcFirstLastPara="1" vertOverflow="ellipsis" wrap="square" anchor="ctr" anchorCtr="1"/>
          <a:lstStyle/>
          <a:p>
            <a:pPr>
              <a:defRPr lang="es-ES" sz="900" b="0" i="0" u="none" strike="noStrike" kern="1200" baseline="0">
                <a:solidFill>
                  <a:sysClr val="windowText" lastClr="000000"/>
                </a:solidFill>
                <a:latin typeface="+mn-lt"/>
                <a:ea typeface="+mn-ea"/>
                <a:cs typeface="+mn-cs"/>
              </a:defRPr>
            </a:pPr>
            <a:endParaRPr lang="es-EC"/>
          </a:p>
        </c:txPr>
        <c:crossAx val="160738688"/>
        <c:crosses val="autoZero"/>
        <c:crossBetween val="between"/>
        <c:majorUnit val="20000"/>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lang="es-ES" sz="1200" b="0"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rot="0" spcFirstLastPara="1" vertOverflow="ellipsis" vert="horz" wrap="square" anchor="ctr" anchorCtr="1"/>
          <a:lstStyle/>
          <a:p>
            <a:pPr>
              <a:defRPr lang="es-ES" sz="1100" b="1" i="0" u="none" strike="noStrike" kern="1200" cap="all" spc="150" baseline="0">
                <a:solidFill>
                  <a:sysClr val="windowText" lastClr="000000"/>
                </a:solidFill>
                <a:latin typeface="Arial" panose="020B0604020202020204" pitchFamily="34" charset="0"/>
                <a:ea typeface="+mn-ea"/>
                <a:cs typeface="Arial" panose="020B0604020202020204" pitchFamily="34" charset="0"/>
              </a:defRPr>
            </a:pPr>
            <a:r>
              <a:rPr lang="es-EC" sz="1100">
                <a:solidFill>
                  <a:sysClr val="windowText" lastClr="000000"/>
                </a:solidFill>
                <a:latin typeface="Arial" panose="020B0604020202020204" pitchFamily="34" charset="0"/>
                <a:cs typeface="Arial" panose="020B0604020202020204" pitchFamily="34" charset="0"/>
              </a:rPr>
              <a:t>ARROZ PILADO. BALANZA COMERCIAL</a:t>
            </a:r>
          </a:p>
          <a:p>
            <a:pPr>
              <a:defRPr lang="es-ES" sz="1100" b="1" i="0" u="none" strike="noStrike" kern="1200" cap="all" spc="150" baseline="0">
                <a:solidFill>
                  <a:sysClr val="windowText" lastClr="000000"/>
                </a:solidFill>
                <a:latin typeface="Arial" panose="020B0604020202020204" pitchFamily="34" charset="0"/>
                <a:ea typeface="+mn-ea"/>
                <a:cs typeface="Arial" panose="020B0604020202020204" pitchFamily="34" charset="0"/>
              </a:defRPr>
            </a:pPr>
            <a:r>
              <a:rPr lang="es-EC" sz="1100">
                <a:solidFill>
                  <a:sysClr val="windowText" lastClr="000000"/>
                </a:solidFill>
                <a:latin typeface="Arial" panose="020B0604020202020204" pitchFamily="34" charset="0"/>
                <a:cs typeface="Arial" panose="020B0604020202020204" pitchFamily="34" charset="0"/>
              </a:rPr>
              <a:t>(Peso en Toneladas Métricas)</a:t>
            </a:r>
          </a:p>
        </c:rich>
      </c:tx>
      <c:layout>
        <c:manualLayout>
          <c:xMode val="edge"/>
          <c:yMode val="edge"/>
          <c:x val="0.30734741605575422"/>
          <c:y val="0"/>
        </c:manualLayout>
      </c:layout>
      <c:spPr>
        <a:noFill/>
        <a:ln>
          <a:noFill/>
        </a:ln>
        <a:effectLst/>
      </c:spPr>
    </c:title>
    <c:plotArea>
      <c:layout>
        <c:manualLayout>
          <c:layoutTarget val="inner"/>
          <c:xMode val="edge"/>
          <c:yMode val="edge"/>
          <c:x val="8.0753187823787029E-2"/>
          <c:y val="0.12383778437191002"/>
          <c:w val="0.90584327993483571"/>
          <c:h val="0.72035795228860999"/>
        </c:manualLayout>
      </c:layout>
      <c:barChart>
        <c:barDir val="col"/>
        <c:grouping val="clustered"/>
        <c:ser>
          <c:idx val="2"/>
          <c:order val="2"/>
          <c:tx>
            <c:strRef>
              <c:f>[arroz.xls]toneladas!$D$4</c:f>
              <c:strCache>
                <c:ptCount val="1"/>
                <c:pt idx="0">
                  <c:v>Balanza</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cat>
            <c:numRef>
              <c:f>[arroz.xls]toneladas!$A$5:$A$9</c:f>
              <c:numCache>
                <c:formatCode>General</c:formatCode>
                <c:ptCount val="5"/>
                <c:pt idx="0">
                  <c:v>2010</c:v>
                </c:pt>
                <c:pt idx="1">
                  <c:v>2011</c:v>
                </c:pt>
                <c:pt idx="2">
                  <c:v>2012</c:v>
                </c:pt>
                <c:pt idx="3">
                  <c:v>2013</c:v>
                </c:pt>
                <c:pt idx="4">
                  <c:v>2014</c:v>
                </c:pt>
              </c:numCache>
            </c:numRef>
          </c:cat>
          <c:val>
            <c:numRef>
              <c:f>[arroz.xls]toneladas!$D$5:$D$9</c:f>
              <c:numCache>
                <c:formatCode>#,##0</c:formatCode>
                <c:ptCount val="5"/>
                <c:pt idx="0">
                  <c:v>12657.83</c:v>
                </c:pt>
                <c:pt idx="1">
                  <c:v>25217.03</c:v>
                </c:pt>
                <c:pt idx="2">
                  <c:v>-30468.049999999996</c:v>
                </c:pt>
                <c:pt idx="3">
                  <c:v>42969.94</c:v>
                </c:pt>
                <c:pt idx="4">
                  <c:v>112.68199999999999</c:v>
                </c:pt>
              </c:numCache>
            </c:numRef>
          </c:val>
        </c:ser>
        <c:axId val="92350720"/>
        <c:axId val="125149568"/>
      </c:barChart>
      <c:lineChart>
        <c:grouping val="standard"/>
        <c:ser>
          <c:idx val="0"/>
          <c:order val="0"/>
          <c:tx>
            <c:strRef>
              <c:f>[arroz.xls]toneladas!$B$4</c:f>
              <c:strCache>
                <c:ptCount val="1"/>
                <c:pt idx="0">
                  <c:v>Exportación</c:v>
                </c:pt>
              </c:strCache>
            </c:strRef>
          </c:tx>
          <c:spPr>
            <a:ln w="28575" cap="rnd">
              <a:solidFill>
                <a:schemeClr val="accent1"/>
              </a:solidFill>
              <a:round/>
            </a:ln>
            <a:effectLst/>
          </c:spPr>
          <c:marker>
            <c:symbol val="circle"/>
            <c:size val="6"/>
            <c:spPr>
              <a:solidFill>
                <a:schemeClr val="accent1"/>
              </a:solidFill>
              <a:ln>
                <a:noFill/>
              </a:ln>
              <a:effectLst/>
            </c:spPr>
          </c:marker>
          <c:cat>
            <c:numRef>
              <c:f>[arroz.xls]toneladas!$A$5:$A$9</c:f>
              <c:numCache>
                <c:formatCode>General</c:formatCode>
                <c:ptCount val="5"/>
                <c:pt idx="0">
                  <c:v>2010</c:v>
                </c:pt>
                <c:pt idx="1">
                  <c:v>2011</c:v>
                </c:pt>
                <c:pt idx="2">
                  <c:v>2012</c:v>
                </c:pt>
                <c:pt idx="3">
                  <c:v>2013</c:v>
                </c:pt>
                <c:pt idx="4">
                  <c:v>2014</c:v>
                </c:pt>
              </c:numCache>
            </c:numRef>
          </c:cat>
          <c:val>
            <c:numRef>
              <c:f>[arroz.xls]toneladas!$B$5:$B$9</c:f>
              <c:numCache>
                <c:formatCode>#,##0</c:formatCode>
                <c:ptCount val="5"/>
                <c:pt idx="0">
                  <c:v>12826.720000000008</c:v>
                </c:pt>
                <c:pt idx="1">
                  <c:v>25369.69</c:v>
                </c:pt>
                <c:pt idx="2">
                  <c:v>14418.44</c:v>
                </c:pt>
                <c:pt idx="3">
                  <c:v>43226.637000000002</c:v>
                </c:pt>
                <c:pt idx="4">
                  <c:v>301.73299999999864</c:v>
                </c:pt>
              </c:numCache>
            </c:numRef>
          </c:val>
          <c:smooth val="1"/>
        </c:ser>
        <c:ser>
          <c:idx val="1"/>
          <c:order val="1"/>
          <c:tx>
            <c:strRef>
              <c:f>[arroz.xls]toneladas!$C$4</c:f>
              <c:strCache>
                <c:ptCount val="1"/>
                <c:pt idx="0">
                  <c:v>Importación</c:v>
                </c:pt>
              </c:strCache>
            </c:strRef>
          </c:tx>
          <c:spPr>
            <a:ln w="28575" cap="rnd">
              <a:solidFill>
                <a:schemeClr val="accent2"/>
              </a:solidFill>
              <a:round/>
            </a:ln>
            <a:effectLst/>
          </c:spPr>
          <c:marker>
            <c:symbol val="circle"/>
            <c:size val="6"/>
            <c:spPr>
              <a:solidFill>
                <a:schemeClr val="accent2"/>
              </a:solidFill>
              <a:ln>
                <a:noFill/>
              </a:ln>
              <a:effectLst/>
            </c:spPr>
          </c:marker>
          <c:cat>
            <c:numRef>
              <c:f>[arroz.xls]toneladas!$A$5:$A$9</c:f>
              <c:numCache>
                <c:formatCode>General</c:formatCode>
                <c:ptCount val="5"/>
                <c:pt idx="0">
                  <c:v>2010</c:v>
                </c:pt>
                <c:pt idx="1">
                  <c:v>2011</c:v>
                </c:pt>
                <c:pt idx="2">
                  <c:v>2012</c:v>
                </c:pt>
                <c:pt idx="3">
                  <c:v>2013</c:v>
                </c:pt>
                <c:pt idx="4">
                  <c:v>2014</c:v>
                </c:pt>
              </c:numCache>
            </c:numRef>
          </c:cat>
          <c:val>
            <c:numRef>
              <c:f>[arroz.xls]toneladas!$C$5:$C$9</c:f>
              <c:numCache>
                <c:formatCode>#,##0</c:formatCode>
                <c:ptCount val="5"/>
                <c:pt idx="0">
                  <c:v>168.89000000000001</c:v>
                </c:pt>
                <c:pt idx="1">
                  <c:v>152.66</c:v>
                </c:pt>
                <c:pt idx="2">
                  <c:v>44886.49</c:v>
                </c:pt>
                <c:pt idx="3">
                  <c:v>256.697</c:v>
                </c:pt>
                <c:pt idx="4">
                  <c:v>189.05100000000004</c:v>
                </c:pt>
              </c:numCache>
            </c:numRef>
          </c:val>
          <c:smooth val="1"/>
        </c:ser>
        <c:marker val="1"/>
        <c:axId val="92350720"/>
        <c:axId val="125149568"/>
      </c:lineChart>
      <c:catAx>
        <c:axId val="92350720"/>
        <c:scaling>
          <c:orientation val="minMax"/>
        </c:scaling>
        <c:axPos val="b"/>
        <c:numFmt formatCode="General" sourceLinked="1"/>
        <c:majorTickMark val="none"/>
        <c:tickLblPos val="low"/>
        <c:spPr>
          <a:noFill/>
          <a:ln w="19050" cap="flat" cmpd="sng" algn="ctr">
            <a:solidFill>
              <a:schemeClr val="tx1">
                <a:lumMod val="25000"/>
                <a:lumOff val="75000"/>
              </a:schemeClr>
            </a:solidFill>
            <a:round/>
          </a:ln>
          <a:effectLst/>
        </c:spPr>
        <c:txPr>
          <a:bodyPr rot="0" spcFirstLastPara="1" vertOverflow="ellipsis"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EC"/>
          </a:p>
        </c:txPr>
        <c:crossAx val="125149568"/>
        <c:crosses val="autoZero"/>
        <c:auto val="1"/>
        <c:lblAlgn val="ctr"/>
        <c:lblOffset val="100"/>
      </c:catAx>
      <c:valAx>
        <c:axId val="125149568"/>
        <c:scaling>
          <c:orientation val="minMax"/>
          <c:max val="180000"/>
          <c:min val="-40000"/>
        </c:scaling>
        <c:axPos val="l"/>
        <c:majorGridlines>
          <c:spPr>
            <a:ln>
              <a:solidFill>
                <a:schemeClr val="tx1">
                  <a:lumMod val="15000"/>
                  <a:lumOff val="85000"/>
                </a:schemeClr>
              </a:solidFill>
            </a:ln>
            <a:effectLst/>
          </c:spPr>
        </c:majorGridlines>
        <c:numFmt formatCode="#,##0" sourceLinked="1"/>
        <c:majorTickMark val="none"/>
        <c:tickLblPos val="nextTo"/>
        <c:spPr>
          <a:noFill/>
          <a:ln>
            <a:noFill/>
          </a:ln>
          <a:effectLst/>
        </c:spPr>
        <c:txPr>
          <a:bodyPr rot="0" spcFirstLastPara="1" vertOverflow="ellipsis" wrap="square" anchor="ctr" anchorCtr="1"/>
          <a:lstStyle/>
          <a:p>
            <a:pPr>
              <a:defRPr lang="es-ES" sz="900" b="0" i="0" u="none" strike="noStrike" kern="1200" baseline="0">
                <a:solidFill>
                  <a:sysClr val="windowText" lastClr="000000"/>
                </a:solidFill>
                <a:latin typeface="+mn-lt"/>
                <a:ea typeface="+mn-ea"/>
                <a:cs typeface="+mn-cs"/>
              </a:defRPr>
            </a:pPr>
            <a:endParaRPr lang="es-EC"/>
          </a:p>
        </c:txPr>
        <c:crossAx val="92350720"/>
        <c:crosses val="autoZero"/>
        <c:crossBetween val="between"/>
        <c:majorUnit val="20000"/>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lang="es-ES" sz="900" b="0"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2400"/>
            </a:pPr>
            <a:r>
              <a:rPr lang="es-EC" sz="2400" dirty="0" smtClean="0">
                <a:solidFill>
                  <a:schemeClr val="tx2">
                    <a:lumMod val="75000"/>
                  </a:schemeClr>
                </a:solidFill>
              </a:rPr>
              <a:t>Elementos</a:t>
            </a:r>
            <a:r>
              <a:rPr lang="es-EC" sz="2400" baseline="0" dirty="0" smtClean="0">
                <a:solidFill>
                  <a:schemeClr val="tx2">
                    <a:lumMod val="75000"/>
                  </a:schemeClr>
                </a:solidFill>
              </a:rPr>
              <a:t> del SAFP y su funcionalidad</a:t>
            </a:r>
            <a:endParaRPr lang="es-EC" sz="2400" dirty="0">
              <a:solidFill>
                <a:schemeClr val="tx2">
                  <a:lumMod val="75000"/>
                </a:schemeClr>
              </a:solidFill>
            </a:endParaRPr>
          </a:p>
        </c:rich>
      </c:tx>
      <c:layout/>
    </c:title>
    <c:plotArea>
      <c:layout>
        <c:manualLayout>
          <c:layoutTarget val="inner"/>
          <c:xMode val="edge"/>
          <c:yMode val="edge"/>
          <c:x val="2.8886358456125322E-2"/>
          <c:y val="0.18677052129118957"/>
          <c:w val="0.96655263757711851"/>
          <c:h val="0.7344836081637226"/>
        </c:manualLayout>
      </c:layout>
      <c:lineChart>
        <c:grouping val="standard"/>
        <c:ser>
          <c:idx val="0"/>
          <c:order val="0"/>
          <c:tx>
            <c:strRef>
              <c:f>Hoja2!$B$1</c:f>
              <c:strCache>
                <c:ptCount val="1"/>
                <c:pt idx="0">
                  <c:v>PRECIO PISO (USD/t) </c:v>
                </c:pt>
              </c:strCache>
            </c:strRef>
          </c:tx>
          <c:spPr>
            <a:ln>
              <a:solidFill>
                <a:srgbClr val="C00000"/>
              </a:solidFill>
            </a:ln>
          </c:spPr>
          <c:marker>
            <c:symbol val="none"/>
          </c:marker>
          <c:dLbls>
            <c:delete val="1"/>
          </c:dLbls>
          <c:cat>
            <c:strRef>
              <c:f>Hoja2!$A$2:$A$7</c:f>
              <c:strCache>
                <c:ptCount val="6"/>
                <c:pt idx="0">
                  <c:v>2010-2011 </c:v>
                </c:pt>
                <c:pt idx="1">
                  <c:v>2011-2012 </c:v>
                </c:pt>
                <c:pt idx="2">
                  <c:v>2012-2013 </c:v>
                </c:pt>
                <c:pt idx="3">
                  <c:v>2013-2014 </c:v>
                </c:pt>
                <c:pt idx="4">
                  <c:v>2014-2015 </c:v>
                </c:pt>
                <c:pt idx="5">
                  <c:v>2015 - 2016 </c:v>
                </c:pt>
              </c:strCache>
            </c:strRef>
          </c:cat>
          <c:val>
            <c:numRef>
              <c:f>Hoja2!$B$2:$B$7</c:f>
              <c:numCache>
                <c:formatCode>General</c:formatCode>
                <c:ptCount val="6"/>
                <c:pt idx="0">
                  <c:v>395</c:v>
                </c:pt>
                <c:pt idx="1">
                  <c:v>441</c:v>
                </c:pt>
                <c:pt idx="2">
                  <c:v>505</c:v>
                </c:pt>
                <c:pt idx="3">
                  <c:v>575</c:v>
                </c:pt>
                <c:pt idx="4">
                  <c:v>574</c:v>
                </c:pt>
                <c:pt idx="5">
                  <c:v>536</c:v>
                </c:pt>
              </c:numCache>
            </c:numRef>
          </c:val>
        </c:ser>
        <c:ser>
          <c:idx val="1"/>
          <c:order val="1"/>
          <c:tx>
            <c:strRef>
              <c:f>Hoja2!$C$1</c:f>
              <c:strCache>
                <c:ptCount val="1"/>
                <c:pt idx="0">
                  <c:v>PRECIO TECHO (USD/t) </c:v>
                </c:pt>
              </c:strCache>
            </c:strRef>
          </c:tx>
          <c:spPr>
            <a:ln>
              <a:solidFill>
                <a:schemeClr val="bg2">
                  <a:lumMod val="50000"/>
                </a:schemeClr>
              </a:solidFill>
            </a:ln>
          </c:spPr>
          <c:marker>
            <c:symbol val="none"/>
          </c:marker>
          <c:dLbls>
            <c:delete val="1"/>
          </c:dLbls>
          <c:cat>
            <c:strRef>
              <c:f>Hoja2!$A$2:$A$7</c:f>
              <c:strCache>
                <c:ptCount val="6"/>
                <c:pt idx="0">
                  <c:v>2010-2011 </c:v>
                </c:pt>
                <c:pt idx="1">
                  <c:v>2011-2012 </c:v>
                </c:pt>
                <c:pt idx="2">
                  <c:v>2012-2013 </c:v>
                </c:pt>
                <c:pt idx="3">
                  <c:v>2013-2014 </c:v>
                </c:pt>
                <c:pt idx="4">
                  <c:v>2014-2015 </c:v>
                </c:pt>
                <c:pt idx="5">
                  <c:v>2015 - 2016 </c:v>
                </c:pt>
              </c:strCache>
            </c:strRef>
          </c:cat>
          <c:val>
            <c:numRef>
              <c:f>Hoja2!$C$2:$C$7</c:f>
              <c:numCache>
                <c:formatCode>General</c:formatCode>
                <c:ptCount val="6"/>
                <c:pt idx="0">
                  <c:v>571</c:v>
                </c:pt>
                <c:pt idx="1">
                  <c:v>600</c:v>
                </c:pt>
                <c:pt idx="2">
                  <c:v>651</c:v>
                </c:pt>
                <c:pt idx="3">
                  <c:v>691</c:v>
                </c:pt>
                <c:pt idx="4">
                  <c:v>627</c:v>
                </c:pt>
                <c:pt idx="5">
                  <c:v>610</c:v>
                </c:pt>
              </c:numCache>
            </c:numRef>
          </c:val>
        </c:ser>
        <c:ser>
          <c:idx val="2"/>
          <c:order val="2"/>
          <c:tx>
            <c:v>PRECIO REFERENCIAL CIF</c:v>
          </c:tx>
          <c:spPr>
            <a:ln cmpd="sng">
              <a:solidFill>
                <a:schemeClr val="tx1"/>
              </a:solidFill>
            </a:ln>
            <a:effectLst>
              <a:outerShdw blurRad="50800" dist="50800" dir="5400000" algn="ctr" rotWithShape="0">
                <a:schemeClr val="bg1"/>
              </a:outerShdw>
            </a:effectLst>
          </c:spPr>
          <c:marker>
            <c:symbol val="none"/>
          </c:marker>
          <c:dLbls>
            <c:delete val="1"/>
          </c:dLbls>
          <c:val>
            <c:numRef>
              <c:f>Hoja2!$D$2:$D$7</c:f>
              <c:numCache>
                <c:formatCode>General</c:formatCode>
                <c:ptCount val="6"/>
                <c:pt idx="0">
                  <c:v>310</c:v>
                </c:pt>
                <c:pt idx="1">
                  <c:v>405</c:v>
                </c:pt>
                <c:pt idx="2">
                  <c:v>611</c:v>
                </c:pt>
                <c:pt idx="3">
                  <c:v>810</c:v>
                </c:pt>
                <c:pt idx="4">
                  <c:v>595</c:v>
                </c:pt>
                <c:pt idx="5">
                  <c:v>403</c:v>
                </c:pt>
              </c:numCache>
            </c:numRef>
          </c:val>
        </c:ser>
        <c:dLbls>
          <c:showVal val="1"/>
        </c:dLbls>
        <c:marker val="1"/>
        <c:axId val="123491840"/>
        <c:axId val="123493376"/>
      </c:lineChart>
      <c:catAx>
        <c:axId val="123491840"/>
        <c:scaling>
          <c:orientation val="minMax"/>
        </c:scaling>
        <c:axPos val="b"/>
        <c:majorTickMark val="none"/>
        <c:tickLblPos val="nextTo"/>
        <c:txPr>
          <a:bodyPr/>
          <a:lstStyle/>
          <a:p>
            <a:pPr>
              <a:defRPr b="1"/>
            </a:pPr>
            <a:endParaRPr lang="es-EC"/>
          </a:p>
        </c:txPr>
        <c:crossAx val="123493376"/>
        <c:crosses val="autoZero"/>
        <c:auto val="1"/>
        <c:lblAlgn val="ctr"/>
        <c:lblOffset val="100"/>
      </c:catAx>
      <c:valAx>
        <c:axId val="123493376"/>
        <c:scaling>
          <c:orientation val="minMax"/>
        </c:scaling>
        <c:delete val="1"/>
        <c:axPos val="l"/>
        <c:numFmt formatCode="General" sourceLinked="1"/>
        <c:tickLblPos val="nextTo"/>
        <c:crossAx val="123491840"/>
        <c:crosses val="autoZero"/>
        <c:crossBetween val="between"/>
      </c:valAx>
      <c:spPr>
        <a:ln>
          <a:gradFill>
            <a:gsLst>
              <a:gs pos="0">
                <a:schemeClr val="tx1"/>
              </a:gs>
              <a:gs pos="50000">
                <a:srgbClr val="A5B592">
                  <a:tint val="44500"/>
                  <a:satMod val="160000"/>
                </a:srgbClr>
              </a:gs>
              <a:gs pos="100000">
                <a:srgbClr val="A5B592">
                  <a:tint val="23500"/>
                  <a:satMod val="160000"/>
                </a:srgbClr>
              </a:gs>
            </a:gsLst>
            <a:lin ang="5400000" scaled="0"/>
          </a:gradFill>
        </a:ln>
      </c:spPr>
    </c:plotArea>
    <c:legend>
      <c:legendPos val="t"/>
      <c:layout/>
      <c:txPr>
        <a:bodyPr/>
        <a:lstStyle/>
        <a:p>
          <a:pPr>
            <a:defRPr sz="1400" b="0"/>
          </a:pPr>
          <a:endParaRPr lang="es-EC"/>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plotArea>
      <c:layout/>
      <c:lineChart>
        <c:grouping val="standard"/>
        <c:ser>
          <c:idx val="0"/>
          <c:order val="0"/>
          <c:tx>
            <c:strRef>
              <c:f>Hoja1!$B$1</c:f>
              <c:strCache>
                <c:ptCount val="1"/>
                <c:pt idx="0">
                  <c:v>PRECIO PISO</c:v>
                </c:pt>
              </c:strCache>
            </c:strRef>
          </c:tx>
          <c:spPr>
            <a:ln>
              <a:solidFill>
                <a:srgbClr val="C00000"/>
              </a:solidFill>
            </a:ln>
          </c:spPr>
          <c:marker>
            <c:symbol val="none"/>
          </c:marker>
          <c:dLbls>
            <c:dLbl>
              <c:idx val="2"/>
              <c:layout/>
              <c:showVal val="1"/>
            </c:dLbl>
            <c:delete val="1"/>
          </c:dLbls>
          <c:cat>
            <c:strRef>
              <c:f>Hoja1!$A$2</c:f>
              <c:strCache>
                <c:ptCount val="1"/>
                <c:pt idx="0">
                  <c:v>2012-2013</c:v>
                </c:pt>
              </c:strCache>
            </c:strRef>
          </c:cat>
          <c:val>
            <c:numRef>
              <c:f>Hoja1!$B$2:$B$4</c:f>
              <c:numCache>
                <c:formatCode>General</c:formatCode>
                <c:ptCount val="3"/>
                <c:pt idx="0">
                  <c:v>505</c:v>
                </c:pt>
                <c:pt idx="1">
                  <c:v>505</c:v>
                </c:pt>
                <c:pt idx="2">
                  <c:v>505</c:v>
                </c:pt>
              </c:numCache>
            </c:numRef>
          </c:val>
        </c:ser>
        <c:ser>
          <c:idx val="1"/>
          <c:order val="1"/>
          <c:tx>
            <c:strRef>
              <c:f>Hoja1!$C$1</c:f>
              <c:strCache>
                <c:ptCount val="1"/>
                <c:pt idx="0">
                  <c:v>PRECIO TECHO</c:v>
                </c:pt>
              </c:strCache>
            </c:strRef>
          </c:tx>
          <c:spPr>
            <a:ln>
              <a:solidFill>
                <a:schemeClr val="bg2">
                  <a:lumMod val="50000"/>
                </a:schemeClr>
              </a:solidFill>
            </a:ln>
          </c:spPr>
          <c:marker>
            <c:symbol val="none"/>
          </c:marker>
          <c:dLbls>
            <c:dLbl>
              <c:idx val="2"/>
              <c:layout/>
              <c:showVal val="1"/>
            </c:dLbl>
            <c:delete val="1"/>
          </c:dLbls>
          <c:cat>
            <c:strRef>
              <c:f>Hoja1!$A$2</c:f>
              <c:strCache>
                <c:ptCount val="1"/>
                <c:pt idx="0">
                  <c:v>2012-2013</c:v>
                </c:pt>
              </c:strCache>
            </c:strRef>
          </c:cat>
          <c:val>
            <c:numRef>
              <c:f>Hoja1!$C$2:$C$4</c:f>
              <c:numCache>
                <c:formatCode>General</c:formatCode>
                <c:ptCount val="3"/>
                <c:pt idx="0">
                  <c:v>651</c:v>
                </c:pt>
                <c:pt idx="1">
                  <c:v>651</c:v>
                </c:pt>
                <c:pt idx="2">
                  <c:v>651</c:v>
                </c:pt>
              </c:numCache>
            </c:numRef>
          </c:val>
        </c:ser>
        <c:ser>
          <c:idx val="2"/>
          <c:order val="2"/>
          <c:tx>
            <c:strRef>
              <c:f>Hoja1!$D$1</c:f>
              <c:strCache>
                <c:ptCount val="1"/>
                <c:pt idx="0">
                  <c:v>PRECIO REFERENCIAL CIF</c:v>
                </c:pt>
              </c:strCache>
            </c:strRef>
          </c:tx>
          <c:spPr>
            <a:ln>
              <a:solidFill>
                <a:schemeClr val="tx1"/>
              </a:solidFill>
            </a:ln>
          </c:spPr>
          <c:marker>
            <c:symbol val="none"/>
          </c:marker>
          <c:dLbls>
            <c:dLbl>
              <c:idx val="2"/>
              <c:layout/>
              <c:showVal val="1"/>
            </c:dLbl>
            <c:delete val="1"/>
          </c:dLbls>
          <c:cat>
            <c:strRef>
              <c:f>Hoja1!$A$2</c:f>
              <c:strCache>
                <c:ptCount val="1"/>
                <c:pt idx="0">
                  <c:v>2012-2013</c:v>
                </c:pt>
              </c:strCache>
            </c:strRef>
          </c:cat>
          <c:val>
            <c:numRef>
              <c:f>Hoja1!$D$2:$D$4</c:f>
              <c:numCache>
                <c:formatCode>General</c:formatCode>
                <c:ptCount val="3"/>
                <c:pt idx="0">
                  <c:v>611</c:v>
                </c:pt>
                <c:pt idx="1">
                  <c:v>611</c:v>
                </c:pt>
                <c:pt idx="2">
                  <c:v>611</c:v>
                </c:pt>
              </c:numCache>
            </c:numRef>
          </c:val>
        </c:ser>
        <c:marker val="1"/>
        <c:axId val="122657792"/>
        <c:axId val="124715776"/>
      </c:lineChart>
      <c:catAx>
        <c:axId val="122657792"/>
        <c:scaling>
          <c:orientation val="minMax"/>
        </c:scaling>
        <c:axPos val="b"/>
        <c:tickLblPos val="nextTo"/>
        <c:txPr>
          <a:bodyPr/>
          <a:lstStyle/>
          <a:p>
            <a:pPr>
              <a:defRPr sz="1400" b="1"/>
            </a:pPr>
            <a:endParaRPr lang="es-EC"/>
          </a:p>
        </c:txPr>
        <c:crossAx val="124715776"/>
        <c:crosses val="autoZero"/>
        <c:auto val="1"/>
        <c:lblAlgn val="ctr"/>
        <c:lblOffset val="100"/>
      </c:catAx>
      <c:valAx>
        <c:axId val="124715776"/>
        <c:scaling>
          <c:orientation val="minMax"/>
        </c:scaling>
        <c:axPos val="l"/>
        <c:majorGridlines/>
        <c:numFmt formatCode="General" sourceLinked="1"/>
        <c:tickLblPos val="nextTo"/>
        <c:crossAx val="122657792"/>
        <c:crosses val="autoZero"/>
        <c:crossBetween val="between"/>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style val="35"/>
  <c:chart>
    <c:plotArea>
      <c:layout/>
      <c:lineChart>
        <c:grouping val="standard"/>
        <c:ser>
          <c:idx val="0"/>
          <c:order val="0"/>
          <c:tx>
            <c:strRef>
              <c:f>Hoja3!$E$1</c:f>
              <c:strCache>
                <c:ptCount val="1"/>
                <c:pt idx="0">
                  <c:v>PRECIO PISO</c:v>
                </c:pt>
              </c:strCache>
            </c:strRef>
          </c:tx>
          <c:spPr>
            <a:ln>
              <a:solidFill>
                <a:srgbClr val="C00000"/>
              </a:solidFill>
            </a:ln>
          </c:spPr>
          <c:marker>
            <c:symbol val="none"/>
          </c:marker>
          <c:dLbls>
            <c:dLbl>
              <c:idx val="0"/>
              <c:delete val="1"/>
            </c:dLbl>
            <c:dLbl>
              <c:idx val="1"/>
              <c:delete val="1"/>
            </c:dLbl>
            <c:dLbl>
              <c:idx val="2"/>
              <c:layout>
                <c:manualLayout>
                  <c:x val="3.2031807837401526E-3"/>
                  <c:y val="2.3703537799677116E-2"/>
                </c:manualLayout>
              </c:layout>
              <c:showVal val="1"/>
            </c:dLbl>
            <c:txPr>
              <a:bodyPr/>
              <a:lstStyle/>
              <a:p>
                <a:pPr>
                  <a:defRPr>
                    <a:solidFill>
                      <a:srgbClr val="C00000"/>
                    </a:solidFill>
                  </a:defRPr>
                </a:pPr>
                <a:endParaRPr lang="es-EC"/>
              </a:p>
            </c:txPr>
            <c:showVal val="1"/>
          </c:dLbls>
          <c:cat>
            <c:strRef>
              <c:f>Hoja3!$D$2</c:f>
              <c:strCache>
                <c:ptCount val="1"/>
                <c:pt idx="0">
                  <c:v>2015-2016</c:v>
                </c:pt>
              </c:strCache>
            </c:strRef>
          </c:cat>
          <c:val>
            <c:numRef>
              <c:f>Hoja3!$E$2:$E$4</c:f>
              <c:numCache>
                <c:formatCode>General</c:formatCode>
                <c:ptCount val="3"/>
                <c:pt idx="0">
                  <c:v>536</c:v>
                </c:pt>
                <c:pt idx="1">
                  <c:v>536</c:v>
                </c:pt>
                <c:pt idx="2">
                  <c:v>536</c:v>
                </c:pt>
              </c:numCache>
            </c:numRef>
          </c:val>
        </c:ser>
        <c:ser>
          <c:idx val="1"/>
          <c:order val="1"/>
          <c:tx>
            <c:strRef>
              <c:f>Hoja3!$F$1</c:f>
              <c:strCache>
                <c:ptCount val="1"/>
                <c:pt idx="0">
                  <c:v>PRECIO TECHO</c:v>
                </c:pt>
              </c:strCache>
            </c:strRef>
          </c:tx>
          <c:spPr>
            <a:ln>
              <a:solidFill>
                <a:schemeClr val="bg2">
                  <a:lumMod val="50000"/>
                </a:schemeClr>
              </a:solidFill>
            </a:ln>
          </c:spPr>
          <c:marker>
            <c:symbol val="none"/>
          </c:marker>
          <c:dLbls>
            <c:dLbl>
              <c:idx val="0"/>
              <c:delete val="1"/>
            </c:dLbl>
            <c:dLbl>
              <c:idx val="1"/>
              <c:delete val="1"/>
            </c:dLbl>
            <c:dLbl>
              <c:idx val="2"/>
              <c:layout>
                <c:manualLayout>
                  <c:x val="3.2031807837401526E-3"/>
                  <c:y val="-4.1481191149434944E-2"/>
                </c:manualLayout>
              </c:layout>
              <c:showVal val="1"/>
            </c:dLbl>
            <c:txPr>
              <a:bodyPr/>
              <a:lstStyle/>
              <a:p>
                <a:pPr>
                  <a:defRPr>
                    <a:solidFill>
                      <a:schemeClr val="bg2">
                        <a:lumMod val="50000"/>
                      </a:schemeClr>
                    </a:solidFill>
                  </a:defRPr>
                </a:pPr>
                <a:endParaRPr lang="es-EC"/>
              </a:p>
            </c:txPr>
            <c:showVal val="1"/>
          </c:dLbls>
          <c:cat>
            <c:strRef>
              <c:f>Hoja3!$D$2</c:f>
              <c:strCache>
                <c:ptCount val="1"/>
                <c:pt idx="0">
                  <c:v>2015-2016</c:v>
                </c:pt>
              </c:strCache>
            </c:strRef>
          </c:cat>
          <c:val>
            <c:numRef>
              <c:f>Hoja3!$F$2:$F$4</c:f>
              <c:numCache>
                <c:formatCode>General</c:formatCode>
                <c:ptCount val="3"/>
                <c:pt idx="0">
                  <c:v>610</c:v>
                </c:pt>
                <c:pt idx="1">
                  <c:v>610</c:v>
                </c:pt>
                <c:pt idx="2">
                  <c:v>610</c:v>
                </c:pt>
              </c:numCache>
            </c:numRef>
          </c:val>
        </c:ser>
        <c:ser>
          <c:idx val="2"/>
          <c:order val="2"/>
          <c:tx>
            <c:strRef>
              <c:f>Hoja3!$G$1</c:f>
              <c:strCache>
                <c:ptCount val="1"/>
                <c:pt idx="0">
                  <c:v>PRECIO REFERENCIAL CIF</c:v>
                </c:pt>
              </c:strCache>
            </c:strRef>
          </c:tx>
          <c:spPr>
            <a:ln>
              <a:solidFill>
                <a:schemeClr val="tx1"/>
              </a:solidFill>
            </a:ln>
          </c:spPr>
          <c:marker>
            <c:symbol val="none"/>
          </c:marker>
          <c:dLbls>
            <c:dLbl>
              <c:idx val="0"/>
              <c:delete val="1"/>
            </c:dLbl>
            <c:dLbl>
              <c:idx val="1"/>
              <c:delete val="1"/>
            </c:dLbl>
            <c:dLbl>
              <c:idx val="2"/>
              <c:layout>
                <c:manualLayout>
                  <c:x val="3.2031807837401573E-3"/>
                  <c:y val="8.8888266748789451E-3"/>
                </c:manualLayout>
              </c:layout>
              <c:showVal val="1"/>
            </c:dLbl>
            <c:showVal val="1"/>
          </c:dLbls>
          <c:cat>
            <c:strRef>
              <c:f>Hoja3!$D$2</c:f>
              <c:strCache>
                <c:ptCount val="1"/>
                <c:pt idx="0">
                  <c:v>2015-2016</c:v>
                </c:pt>
              </c:strCache>
            </c:strRef>
          </c:cat>
          <c:val>
            <c:numRef>
              <c:f>Hoja3!$G$2:$G$4</c:f>
              <c:numCache>
                <c:formatCode>General</c:formatCode>
                <c:ptCount val="3"/>
                <c:pt idx="0">
                  <c:v>395</c:v>
                </c:pt>
                <c:pt idx="1">
                  <c:v>395</c:v>
                </c:pt>
                <c:pt idx="2">
                  <c:v>395</c:v>
                </c:pt>
              </c:numCache>
            </c:numRef>
          </c:val>
        </c:ser>
        <c:marker val="1"/>
        <c:axId val="61488128"/>
        <c:axId val="61498112"/>
      </c:lineChart>
      <c:catAx>
        <c:axId val="61488128"/>
        <c:scaling>
          <c:orientation val="minMax"/>
        </c:scaling>
        <c:axPos val="b"/>
        <c:tickLblPos val="nextTo"/>
        <c:txPr>
          <a:bodyPr/>
          <a:lstStyle/>
          <a:p>
            <a:pPr>
              <a:defRPr b="1"/>
            </a:pPr>
            <a:endParaRPr lang="es-EC"/>
          </a:p>
        </c:txPr>
        <c:crossAx val="61498112"/>
        <c:crosses val="autoZero"/>
        <c:auto val="1"/>
        <c:lblAlgn val="r"/>
        <c:lblOffset val="100"/>
      </c:catAx>
      <c:valAx>
        <c:axId val="61498112"/>
        <c:scaling>
          <c:orientation val="minMax"/>
        </c:scaling>
        <c:axPos val="l"/>
        <c:majorGridlines/>
        <c:numFmt formatCode="General" sourceLinked="1"/>
        <c:tickLblPos val="nextTo"/>
        <c:crossAx val="61488128"/>
        <c:crosses val="autoZero"/>
        <c:crossBetween val="between"/>
      </c:valAx>
    </c:plotArea>
    <c:legend>
      <c:legendPos val="r"/>
      <c:layout/>
    </c:legend>
    <c:plotVisOnly val="1"/>
  </c:chart>
  <c:txPr>
    <a:bodyPr/>
    <a:lstStyle/>
    <a:p>
      <a:pPr>
        <a:defRPr sz="1800"/>
      </a:pPr>
      <a:endParaRPr lang="es-EC"/>
    </a:p>
  </c:txPr>
  <c:externalData r:id="rId1"/>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4CCB9-2B28-486C-BFB2-A99385B436A8}" type="doc">
      <dgm:prSet loTypeId="urn:microsoft.com/office/officeart/2008/layout/HexagonCluster" loCatId="picture" qsTypeId="urn:microsoft.com/office/officeart/2005/8/quickstyle/simple1" qsCatId="simple" csTypeId="urn:microsoft.com/office/officeart/2005/8/colors/colorful3" csCatId="colorful" phldr="1"/>
      <dgm:spPr/>
      <dgm:t>
        <a:bodyPr/>
        <a:lstStyle/>
        <a:p>
          <a:endParaRPr lang="es-EC"/>
        </a:p>
      </dgm:t>
    </dgm:pt>
    <dgm:pt modelId="{BF6AC708-7E5A-4AF4-9959-1769562D96B7}">
      <dgm:prSet phldrT="[Texto]"/>
      <dgm:spPr/>
      <dgm:t>
        <a:bodyPr/>
        <a:lstStyle/>
        <a:p>
          <a:r>
            <a:rPr lang="es-EC" dirty="0" smtClean="0"/>
            <a:t>MAGAP, realiza el control sobre la gramínea</a:t>
          </a:r>
          <a:endParaRPr lang="es-EC" dirty="0"/>
        </a:p>
      </dgm:t>
    </dgm:pt>
    <dgm:pt modelId="{F519728F-0A6E-4941-BF39-692DCD2C4EFF}" type="parTrans" cxnId="{1D4FEDD5-524D-4E97-9DF6-3BDEC59B7A5D}">
      <dgm:prSet/>
      <dgm:spPr/>
      <dgm:t>
        <a:bodyPr/>
        <a:lstStyle/>
        <a:p>
          <a:endParaRPr lang="es-EC"/>
        </a:p>
      </dgm:t>
    </dgm:pt>
    <dgm:pt modelId="{DC05D146-4C8F-4812-9747-69E950AFBBC3}" type="sibTrans" cxnId="{1D4FEDD5-524D-4E97-9DF6-3BDEC59B7A5D}">
      <dgm:prSet/>
      <dgm:spPr>
        <a:blipFill rotWithShape="1">
          <a:blip xmlns:r="http://schemas.openxmlformats.org/officeDocument/2006/relationships" r:embed="rId1"/>
          <a:stretch>
            <a:fillRect/>
          </a:stretch>
        </a:blipFill>
      </dgm:spPr>
      <dgm:t>
        <a:bodyPr/>
        <a:lstStyle/>
        <a:p>
          <a:endParaRPr lang="es-EC"/>
        </a:p>
      </dgm:t>
    </dgm:pt>
    <dgm:pt modelId="{F057E23A-D3BD-4413-919E-391A1A1A64BA}">
      <dgm:prSet phldrT="[Texto]"/>
      <dgm:spPr/>
      <dgm:t>
        <a:bodyPr/>
        <a:lstStyle/>
        <a:p>
          <a:r>
            <a:rPr lang="es-EC" u="none" dirty="0" smtClean="0">
              <a:solidFill>
                <a:schemeClr val="bg1"/>
              </a:solidFill>
            </a:rPr>
            <a:t>Alimento básico en muchas culturas culinarias</a:t>
          </a:r>
          <a:endParaRPr lang="es-EC" u="none" dirty="0">
            <a:solidFill>
              <a:schemeClr val="bg1"/>
            </a:solidFill>
          </a:endParaRPr>
        </a:p>
      </dgm:t>
    </dgm:pt>
    <dgm:pt modelId="{BDB529DE-133B-4AE3-8CB1-C89DFC7F2145}" type="parTrans" cxnId="{92EE541F-71A9-4BA0-B21F-D787DC179541}">
      <dgm:prSet/>
      <dgm:spPr/>
      <dgm:t>
        <a:bodyPr/>
        <a:lstStyle/>
        <a:p>
          <a:endParaRPr lang="es-EC"/>
        </a:p>
      </dgm:t>
    </dgm:pt>
    <dgm:pt modelId="{4BE8A999-4BC1-4F0D-B558-52E8528F4A44}" type="sibTrans" cxnId="{92EE541F-71A9-4BA0-B21F-D787DC179541}">
      <dgm:prSet/>
      <dgm:spPr>
        <a:blipFill rotWithShape="1">
          <a:blip xmlns:r="http://schemas.openxmlformats.org/officeDocument/2006/relationships" r:embed="rId2"/>
          <a:stretch>
            <a:fillRect/>
          </a:stretch>
        </a:blipFill>
      </dgm:spPr>
      <dgm:t>
        <a:bodyPr/>
        <a:lstStyle/>
        <a:p>
          <a:endParaRPr lang="es-EC"/>
        </a:p>
      </dgm:t>
    </dgm:pt>
    <dgm:pt modelId="{50FF065B-E7CF-400E-B13C-DE7FB0B67C1B}">
      <dgm:prSet phldrT="[Texto]"/>
      <dgm:spPr/>
      <dgm:t>
        <a:bodyPr/>
        <a:lstStyle/>
        <a:p>
          <a:r>
            <a:rPr lang="es-EC" dirty="0" smtClean="0"/>
            <a:t>Segundo cereal más producido en el mundo</a:t>
          </a:r>
          <a:endParaRPr lang="es-EC" dirty="0"/>
        </a:p>
      </dgm:t>
    </dgm:pt>
    <dgm:pt modelId="{88FCB4F8-C592-47CB-875E-00692351F9A0}" type="parTrans" cxnId="{37175E7D-B78C-4277-AF89-7E3946A801F9}">
      <dgm:prSet/>
      <dgm:spPr/>
      <dgm:t>
        <a:bodyPr/>
        <a:lstStyle/>
        <a:p>
          <a:endParaRPr lang="es-EC"/>
        </a:p>
      </dgm:t>
    </dgm:pt>
    <dgm:pt modelId="{C09C88ED-267D-4096-9DCA-17B8F4BADE64}" type="sibTrans" cxnId="{37175E7D-B78C-4277-AF89-7E3946A801F9}">
      <dgm:prSet/>
      <dgm:spPr>
        <a:blipFill rotWithShape="1">
          <a:blip xmlns:r="http://schemas.openxmlformats.org/officeDocument/2006/relationships" r:embed="rId3"/>
          <a:stretch>
            <a:fillRect/>
          </a:stretch>
        </a:blipFill>
      </dgm:spPr>
      <dgm:t>
        <a:bodyPr/>
        <a:lstStyle/>
        <a:p>
          <a:endParaRPr lang="es-EC"/>
        </a:p>
      </dgm:t>
    </dgm:pt>
    <dgm:pt modelId="{5934D30D-577D-4F8E-B9B6-4C5C660E40AD}">
      <dgm:prSet phldrT="[Texto]"/>
      <dgm:spPr/>
      <dgm:t>
        <a:bodyPr/>
        <a:lstStyle/>
        <a:p>
          <a:r>
            <a:rPr lang="es-EC" dirty="0" smtClean="0"/>
            <a:t>Dos tipos de cosecha: invierno y verano</a:t>
          </a:r>
          <a:endParaRPr lang="es-EC" dirty="0"/>
        </a:p>
      </dgm:t>
    </dgm:pt>
    <dgm:pt modelId="{00AA48C5-80FB-4EDC-90CA-2C5DA99299AD}" type="parTrans" cxnId="{B7C07B05-25BC-4850-BB5E-0000D8342A31}">
      <dgm:prSet/>
      <dgm:spPr/>
      <dgm:t>
        <a:bodyPr/>
        <a:lstStyle/>
        <a:p>
          <a:endParaRPr lang="es-EC"/>
        </a:p>
      </dgm:t>
    </dgm:pt>
    <dgm:pt modelId="{A7856562-6B38-4379-8683-A8D6C082690C}" type="sibTrans" cxnId="{B7C07B05-25BC-4850-BB5E-0000D8342A31}">
      <dgm:prSet/>
      <dgm:spPr>
        <a:blipFill rotWithShape="1">
          <a:blip xmlns:r="http://schemas.openxmlformats.org/officeDocument/2006/relationships" r:embed="rId4"/>
          <a:stretch>
            <a:fillRect/>
          </a:stretch>
        </a:blipFill>
      </dgm:spPr>
      <dgm:t>
        <a:bodyPr/>
        <a:lstStyle/>
        <a:p>
          <a:endParaRPr lang="es-EC"/>
        </a:p>
      </dgm:t>
    </dgm:pt>
    <dgm:pt modelId="{85501FD1-2804-46AF-AF5B-93D4926DE1FA}" type="pres">
      <dgm:prSet presAssocID="{1124CCB9-2B28-486C-BFB2-A99385B436A8}" presName="Name0" presStyleCnt="0">
        <dgm:presLayoutVars>
          <dgm:chMax val="21"/>
          <dgm:chPref val="21"/>
        </dgm:presLayoutVars>
      </dgm:prSet>
      <dgm:spPr/>
      <dgm:t>
        <a:bodyPr/>
        <a:lstStyle/>
        <a:p>
          <a:endParaRPr lang="es-EC"/>
        </a:p>
      </dgm:t>
    </dgm:pt>
    <dgm:pt modelId="{F903CECF-1D84-4175-81AB-AFE2C88EAF42}" type="pres">
      <dgm:prSet presAssocID="{BF6AC708-7E5A-4AF4-9959-1769562D96B7}" presName="text1" presStyleCnt="0"/>
      <dgm:spPr/>
    </dgm:pt>
    <dgm:pt modelId="{7FD7216A-DAE7-43A2-B557-F80A3C3706D1}" type="pres">
      <dgm:prSet presAssocID="{BF6AC708-7E5A-4AF4-9959-1769562D96B7}" presName="textRepeatNode" presStyleLbl="alignNode1" presStyleIdx="0" presStyleCnt="4" custLinFactNeighborX="-2482" custLinFactNeighborY="0">
        <dgm:presLayoutVars>
          <dgm:chMax val="0"/>
          <dgm:chPref val="0"/>
          <dgm:bulletEnabled val="1"/>
        </dgm:presLayoutVars>
      </dgm:prSet>
      <dgm:spPr/>
      <dgm:t>
        <a:bodyPr/>
        <a:lstStyle/>
        <a:p>
          <a:endParaRPr lang="es-EC"/>
        </a:p>
      </dgm:t>
    </dgm:pt>
    <dgm:pt modelId="{DA7A70AA-3685-457E-9B14-D7D520ED4937}" type="pres">
      <dgm:prSet presAssocID="{BF6AC708-7E5A-4AF4-9959-1769562D96B7}" presName="textaccent1" presStyleCnt="0"/>
      <dgm:spPr/>
    </dgm:pt>
    <dgm:pt modelId="{67F551E8-515F-4161-B86A-B3E0B479A429}" type="pres">
      <dgm:prSet presAssocID="{BF6AC708-7E5A-4AF4-9959-1769562D96B7}" presName="accentRepeatNode" presStyleLbl="solidAlignAcc1" presStyleIdx="0" presStyleCnt="8" custLinFactNeighborX="-40646" custLinFactNeighborY="13500"/>
      <dgm:spPr/>
    </dgm:pt>
    <dgm:pt modelId="{77F46162-5CA2-4049-A107-1829E5D86B38}" type="pres">
      <dgm:prSet presAssocID="{DC05D146-4C8F-4812-9747-69E950AFBBC3}" presName="image1" presStyleCnt="0"/>
      <dgm:spPr/>
    </dgm:pt>
    <dgm:pt modelId="{A138C335-199C-4B34-A0A8-3D2CE5DCB880}" type="pres">
      <dgm:prSet presAssocID="{DC05D146-4C8F-4812-9747-69E950AFBBC3}" presName="imageRepeatNode" presStyleLbl="alignAcc1" presStyleIdx="0" presStyleCnt="4"/>
      <dgm:spPr/>
      <dgm:t>
        <a:bodyPr/>
        <a:lstStyle/>
        <a:p>
          <a:endParaRPr lang="es-EC"/>
        </a:p>
      </dgm:t>
    </dgm:pt>
    <dgm:pt modelId="{C9390091-7939-49C3-8E94-D6CC0FC9E4A6}" type="pres">
      <dgm:prSet presAssocID="{DC05D146-4C8F-4812-9747-69E950AFBBC3}" presName="imageaccent1" presStyleCnt="0"/>
      <dgm:spPr/>
    </dgm:pt>
    <dgm:pt modelId="{FEFA6F05-EB3F-4B61-86AE-8FB2A70E611A}" type="pres">
      <dgm:prSet presAssocID="{DC05D146-4C8F-4812-9747-69E950AFBBC3}" presName="accentRepeatNode" presStyleLbl="solidAlignAcc1" presStyleIdx="1" presStyleCnt="8"/>
      <dgm:spPr/>
    </dgm:pt>
    <dgm:pt modelId="{E6CD4AEB-1E6F-488D-8CF4-B2129C3A2E3B}" type="pres">
      <dgm:prSet presAssocID="{F057E23A-D3BD-4413-919E-391A1A1A64BA}" presName="text2" presStyleCnt="0"/>
      <dgm:spPr/>
    </dgm:pt>
    <dgm:pt modelId="{71F6C987-6C99-431B-B754-BC5880F8A61B}" type="pres">
      <dgm:prSet presAssocID="{F057E23A-D3BD-4413-919E-391A1A1A64BA}" presName="textRepeatNode" presStyleLbl="alignNode1" presStyleIdx="1" presStyleCnt="4">
        <dgm:presLayoutVars>
          <dgm:chMax val="0"/>
          <dgm:chPref val="0"/>
          <dgm:bulletEnabled val="1"/>
        </dgm:presLayoutVars>
      </dgm:prSet>
      <dgm:spPr/>
      <dgm:t>
        <a:bodyPr/>
        <a:lstStyle/>
        <a:p>
          <a:endParaRPr lang="es-EC"/>
        </a:p>
      </dgm:t>
    </dgm:pt>
    <dgm:pt modelId="{76B6DC32-66D7-4530-8FB4-80BD1F44E724}" type="pres">
      <dgm:prSet presAssocID="{F057E23A-D3BD-4413-919E-391A1A1A64BA}" presName="textaccent2" presStyleCnt="0"/>
      <dgm:spPr/>
    </dgm:pt>
    <dgm:pt modelId="{59700EBA-B463-4D5F-9B50-4AF32AA21A25}" type="pres">
      <dgm:prSet presAssocID="{F057E23A-D3BD-4413-919E-391A1A1A64BA}" presName="accentRepeatNode" presStyleLbl="solidAlignAcc1" presStyleIdx="2" presStyleCnt="8"/>
      <dgm:spPr/>
    </dgm:pt>
    <dgm:pt modelId="{7769AD23-D76A-4D11-A932-B01061E8CC28}" type="pres">
      <dgm:prSet presAssocID="{4BE8A999-4BC1-4F0D-B558-52E8528F4A44}" presName="image2" presStyleCnt="0"/>
      <dgm:spPr/>
    </dgm:pt>
    <dgm:pt modelId="{2C40FA1B-031D-4766-9652-AE5E17EFC8C0}" type="pres">
      <dgm:prSet presAssocID="{4BE8A999-4BC1-4F0D-B558-52E8528F4A44}" presName="imageRepeatNode" presStyleLbl="alignAcc1" presStyleIdx="1" presStyleCnt="4"/>
      <dgm:spPr/>
      <dgm:t>
        <a:bodyPr/>
        <a:lstStyle/>
        <a:p>
          <a:endParaRPr lang="es-EC"/>
        </a:p>
      </dgm:t>
    </dgm:pt>
    <dgm:pt modelId="{D4B33C90-8052-4804-97A2-09C73F09E5F1}" type="pres">
      <dgm:prSet presAssocID="{4BE8A999-4BC1-4F0D-B558-52E8528F4A44}" presName="imageaccent2" presStyleCnt="0"/>
      <dgm:spPr/>
    </dgm:pt>
    <dgm:pt modelId="{F0229764-215D-41A7-ABEC-81C86E636D43}" type="pres">
      <dgm:prSet presAssocID="{4BE8A999-4BC1-4F0D-B558-52E8528F4A44}" presName="accentRepeatNode" presStyleLbl="solidAlignAcc1" presStyleIdx="3" presStyleCnt="8"/>
      <dgm:spPr/>
    </dgm:pt>
    <dgm:pt modelId="{4D8062F6-30CD-459B-982A-7991E2759355}" type="pres">
      <dgm:prSet presAssocID="{50FF065B-E7CF-400E-B13C-DE7FB0B67C1B}" presName="text3" presStyleCnt="0"/>
      <dgm:spPr/>
    </dgm:pt>
    <dgm:pt modelId="{12C41430-C5EB-4DC0-A013-6A4C76F5B379}" type="pres">
      <dgm:prSet presAssocID="{50FF065B-E7CF-400E-B13C-DE7FB0B67C1B}" presName="textRepeatNode" presStyleLbl="alignNode1" presStyleIdx="2" presStyleCnt="4">
        <dgm:presLayoutVars>
          <dgm:chMax val="0"/>
          <dgm:chPref val="0"/>
          <dgm:bulletEnabled val="1"/>
        </dgm:presLayoutVars>
      </dgm:prSet>
      <dgm:spPr/>
      <dgm:t>
        <a:bodyPr/>
        <a:lstStyle/>
        <a:p>
          <a:endParaRPr lang="es-EC"/>
        </a:p>
      </dgm:t>
    </dgm:pt>
    <dgm:pt modelId="{689BEC3D-C1C6-439B-A10A-34AAAB7BE9B2}" type="pres">
      <dgm:prSet presAssocID="{50FF065B-E7CF-400E-B13C-DE7FB0B67C1B}" presName="textaccent3" presStyleCnt="0"/>
      <dgm:spPr/>
    </dgm:pt>
    <dgm:pt modelId="{018F1869-7B47-4C91-9E0D-F4018EDFCCB7}" type="pres">
      <dgm:prSet presAssocID="{50FF065B-E7CF-400E-B13C-DE7FB0B67C1B}" presName="accentRepeatNode" presStyleLbl="solidAlignAcc1" presStyleIdx="4" presStyleCnt="8"/>
      <dgm:spPr/>
    </dgm:pt>
    <dgm:pt modelId="{E004694A-DA12-4DB0-A02D-374BF7115501}" type="pres">
      <dgm:prSet presAssocID="{C09C88ED-267D-4096-9DCA-17B8F4BADE64}" presName="image3" presStyleCnt="0"/>
      <dgm:spPr/>
    </dgm:pt>
    <dgm:pt modelId="{D9C48069-1E93-4B8C-ADB9-2323A6E17289}" type="pres">
      <dgm:prSet presAssocID="{C09C88ED-267D-4096-9DCA-17B8F4BADE64}" presName="imageRepeatNode" presStyleLbl="alignAcc1" presStyleIdx="2" presStyleCnt="4"/>
      <dgm:spPr/>
      <dgm:t>
        <a:bodyPr/>
        <a:lstStyle/>
        <a:p>
          <a:endParaRPr lang="es-EC"/>
        </a:p>
      </dgm:t>
    </dgm:pt>
    <dgm:pt modelId="{7629E2EB-CD39-4106-A752-6427655CA6CF}" type="pres">
      <dgm:prSet presAssocID="{C09C88ED-267D-4096-9DCA-17B8F4BADE64}" presName="imageaccent3" presStyleCnt="0"/>
      <dgm:spPr/>
    </dgm:pt>
    <dgm:pt modelId="{B0E8C077-034A-4EBE-A29A-2C7B540A1BC4}" type="pres">
      <dgm:prSet presAssocID="{C09C88ED-267D-4096-9DCA-17B8F4BADE64}" presName="accentRepeatNode" presStyleLbl="solidAlignAcc1" presStyleIdx="5" presStyleCnt="8"/>
      <dgm:spPr/>
    </dgm:pt>
    <dgm:pt modelId="{3003DFEC-F07C-4CBF-819A-4253CC75B099}" type="pres">
      <dgm:prSet presAssocID="{5934D30D-577D-4F8E-B9B6-4C5C660E40AD}" presName="text4" presStyleCnt="0"/>
      <dgm:spPr/>
    </dgm:pt>
    <dgm:pt modelId="{E7AAD9D1-FAD3-432C-910C-471670D48285}" type="pres">
      <dgm:prSet presAssocID="{5934D30D-577D-4F8E-B9B6-4C5C660E40AD}" presName="textRepeatNode" presStyleLbl="alignNode1" presStyleIdx="3" presStyleCnt="4">
        <dgm:presLayoutVars>
          <dgm:chMax val="0"/>
          <dgm:chPref val="0"/>
          <dgm:bulletEnabled val="1"/>
        </dgm:presLayoutVars>
      </dgm:prSet>
      <dgm:spPr/>
      <dgm:t>
        <a:bodyPr/>
        <a:lstStyle/>
        <a:p>
          <a:endParaRPr lang="es-EC"/>
        </a:p>
      </dgm:t>
    </dgm:pt>
    <dgm:pt modelId="{E42C754D-5945-4E3B-A41A-886FB9FAE229}" type="pres">
      <dgm:prSet presAssocID="{5934D30D-577D-4F8E-B9B6-4C5C660E40AD}" presName="textaccent4" presStyleCnt="0"/>
      <dgm:spPr/>
    </dgm:pt>
    <dgm:pt modelId="{788CBEBA-B6BD-49A1-9A47-B0EEE44C1F8D}" type="pres">
      <dgm:prSet presAssocID="{5934D30D-577D-4F8E-B9B6-4C5C660E40AD}" presName="accentRepeatNode" presStyleLbl="solidAlignAcc1" presStyleIdx="6" presStyleCnt="8"/>
      <dgm:spPr/>
    </dgm:pt>
    <dgm:pt modelId="{C68869D5-9476-4A5E-B496-947D39CB59BD}" type="pres">
      <dgm:prSet presAssocID="{A7856562-6B38-4379-8683-A8D6C082690C}" presName="image4" presStyleCnt="0"/>
      <dgm:spPr/>
    </dgm:pt>
    <dgm:pt modelId="{1695E048-D751-409D-9A4F-40531D4A088D}" type="pres">
      <dgm:prSet presAssocID="{A7856562-6B38-4379-8683-A8D6C082690C}" presName="imageRepeatNode" presStyleLbl="alignAcc1" presStyleIdx="3" presStyleCnt="4" custLinFactNeighborY="-547"/>
      <dgm:spPr/>
      <dgm:t>
        <a:bodyPr/>
        <a:lstStyle/>
        <a:p>
          <a:endParaRPr lang="es-EC"/>
        </a:p>
      </dgm:t>
    </dgm:pt>
    <dgm:pt modelId="{F37B38D5-F039-45D8-969A-3D48211E484E}" type="pres">
      <dgm:prSet presAssocID="{A7856562-6B38-4379-8683-A8D6C082690C}" presName="imageaccent4" presStyleCnt="0"/>
      <dgm:spPr/>
    </dgm:pt>
    <dgm:pt modelId="{EB2DFE22-F2F1-4CA8-8761-61F8B518FF5B}" type="pres">
      <dgm:prSet presAssocID="{A7856562-6B38-4379-8683-A8D6C082690C}" presName="accentRepeatNode" presStyleLbl="solidAlignAcc1" presStyleIdx="7" presStyleCnt="8"/>
      <dgm:spPr/>
    </dgm:pt>
  </dgm:ptLst>
  <dgm:cxnLst>
    <dgm:cxn modelId="{B7C07B05-25BC-4850-BB5E-0000D8342A31}" srcId="{1124CCB9-2B28-486C-BFB2-A99385B436A8}" destId="{5934D30D-577D-4F8E-B9B6-4C5C660E40AD}" srcOrd="3" destOrd="0" parTransId="{00AA48C5-80FB-4EDC-90CA-2C5DA99299AD}" sibTransId="{A7856562-6B38-4379-8683-A8D6C082690C}"/>
    <dgm:cxn modelId="{F13929DE-986A-4018-AB1F-CD7676DF0A9A}" type="presOf" srcId="{50FF065B-E7CF-400E-B13C-DE7FB0B67C1B}" destId="{12C41430-C5EB-4DC0-A013-6A4C76F5B379}" srcOrd="0" destOrd="0" presId="urn:microsoft.com/office/officeart/2008/layout/HexagonCluster"/>
    <dgm:cxn modelId="{92EE541F-71A9-4BA0-B21F-D787DC179541}" srcId="{1124CCB9-2B28-486C-BFB2-A99385B436A8}" destId="{F057E23A-D3BD-4413-919E-391A1A1A64BA}" srcOrd="1" destOrd="0" parTransId="{BDB529DE-133B-4AE3-8CB1-C89DFC7F2145}" sibTransId="{4BE8A999-4BC1-4F0D-B558-52E8528F4A44}"/>
    <dgm:cxn modelId="{6E4E4B34-4C03-4481-A85D-DC44F133C73D}" type="presOf" srcId="{F057E23A-D3BD-4413-919E-391A1A1A64BA}" destId="{71F6C987-6C99-431B-B754-BC5880F8A61B}" srcOrd="0" destOrd="0" presId="urn:microsoft.com/office/officeart/2008/layout/HexagonCluster"/>
    <dgm:cxn modelId="{93B3FC0C-67F0-40D3-984D-016F0C5F2817}" type="presOf" srcId="{5934D30D-577D-4F8E-B9B6-4C5C660E40AD}" destId="{E7AAD9D1-FAD3-432C-910C-471670D48285}" srcOrd="0" destOrd="0" presId="urn:microsoft.com/office/officeart/2008/layout/HexagonCluster"/>
    <dgm:cxn modelId="{74AE003C-42AB-47B7-A583-E4AAF2D5D2F0}" type="presOf" srcId="{DC05D146-4C8F-4812-9747-69E950AFBBC3}" destId="{A138C335-199C-4B34-A0A8-3D2CE5DCB880}" srcOrd="0" destOrd="0" presId="urn:microsoft.com/office/officeart/2008/layout/HexagonCluster"/>
    <dgm:cxn modelId="{37175E7D-B78C-4277-AF89-7E3946A801F9}" srcId="{1124CCB9-2B28-486C-BFB2-A99385B436A8}" destId="{50FF065B-E7CF-400E-B13C-DE7FB0B67C1B}" srcOrd="2" destOrd="0" parTransId="{88FCB4F8-C592-47CB-875E-00692351F9A0}" sibTransId="{C09C88ED-267D-4096-9DCA-17B8F4BADE64}"/>
    <dgm:cxn modelId="{965B65C9-DBF3-4B60-AF23-B50A0D022450}" type="presOf" srcId="{BF6AC708-7E5A-4AF4-9959-1769562D96B7}" destId="{7FD7216A-DAE7-43A2-B557-F80A3C3706D1}" srcOrd="0" destOrd="0" presId="urn:microsoft.com/office/officeart/2008/layout/HexagonCluster"/>
    <dgm:cxn modelId="{1D4FEDD5-524D-4E97-9DF6-3BDEC59B7A5D}" srcId="{1124CCB9-2B28-486C-BFB2-A99385B436A8}" destId="{BF6AC708-7E5A-4AF4-9959-1769562D96B7}" srcOrd="0" destOrd="0" parTransId="{F519728F-0A6E-4941-BF39-692DCD2C4EFF}" sibTransId="{DC05D146-4C8F-4812-9747-69E950AFBBC3}"/>
    <dgm:cxn modelId="{EB0E6CE1-DC79-4752-9CC0-13FA7B885606}" type="presOf" srcId="{4BE8A999-4BC1-4F0D-B558-52E8528F4A44}" destId="{2C40FA1B-031D-4766-9652-AE5E17EFC8C0}" srcOrd="0" destOrd="0" presId="urn:microsoft.com/office/officeart/2008/layout/HexagonCluster"/>
    <dgm:cxn modelId="{9EB41ED0-EB43-472B-A611-AAAA428AF60F}" type="presOf" srcId="{A7856562-6B38-4379-8683-A8D6C082690C}" destId="{1695E048-D751-409D-9A4F-40531D4A088D}" srcOrd="0" destOrd="0" presId="urn:microsoft.com/office/officeart/2008/layout/HexagonCluster"/>
    <dgm:cxn modelId="{0FE68259-D06C-468B-9812-D479D71D0785}" type="presOf" srcId="{C09C88ED-267D-4096-9DCA-17B8F4BADE64}" destId="{D9C48069-1E93-4B8C-ADB9-2323A6E17289}" srcOrd="0" destOrd="0" presId="urn:microsoft.com/office/officeart/2008/layout/HexagonCluster"/>
    <dgm:cxn modelId="{DD80A5F4-44E3-4AFA-9F95-2A621A3EA17A}" type="presOf" srcId="{1124CCB9-2B28-486C-BFB2-A99385B436A8}" destId="{85501FD1-2804-46AF-AF5B-93D4926DE1FA}" srcOrd="0" destOrd="0" presId="urn:microsoft.com/office/officeart/2008/layout/HexagonCluster"/>
    <dgm:cxn modelId="{47F15E0F-1201-4A7A-AB7D-8D390E7015B2}" type="presParOf" srcId="{85501FD1-2804-46AF-AF5B-93D4926DE1FA}" destId="{F903CECF-1D84-4175-81AB-AFE2C88EAF42}" srcOrd="0" destOrd="0" presId="urn:microsoft.com/office/officeart/2008/layout/HexagonCluster"/>
    <dgm:cxn modelId="{F7336FE7-977D-4628-A618-237B21B69F87}" type="presParOf" srcId="{F903CECF-1D84-4175-81AB-AFE2C88EAF42}" destId="{7FD7216A-DAE7-43A2-B557-F80A3C3706D1}" srcOrd="0" destOrd="0" presId="urn:microsoft.com/office/officeart/2008/layout/HexagonCluster"/>
    <dgm:cxn modelId="{29B8E434-B1C2-4570-A013-A24611B6A78C}" type="presParOf" srcId="{85501FD1-2804-46AF-AF5B-93D4926DE1FA}" destId="{DA7A70AA-3685-457E-9B14-D7D520ED4937}" srcOrd="1" destOrd="0" presId="urn:microsoft.com/office/officeart/2008/layout/HexagonCluster"/>
    <dgm:cxn modelId="{A140D22C-9C90-41B4-8F19-9E3B02706EE5}" type="presParOf" srcId="{DA7A70AA-3685-457E-9B14-D7D520ED4937}" destId="{67F551E8-515F-4161-B86A-B3E0B479A429}" srcOrd="0" destOrd="0" presId="urn:microsoft.com/office/officeart/2008/layout/HexagonCluster"/>
    <dgm:cxn modelId="{9DA71C70-591A-4083-9A01-47BCE61AEE71}" type="presParOf" srcId="{85501FD1-2804-46AF-AF5B-93D4926DE1FA}" destId="{77F46162-5CA2-4049-A107-1829E5D86B38}" srcOrd="2" destOrd="0" presId="urn:microsoft.com/office/officeart/2008/layout/HexagonCluster"/>
    <dgm:cxn modelId="{AA6D91B6-1E2D-46C2-860A-C3D616F91369}" type="presParOf" srcId="{77F46162-5CA2-4049-A107-1829E5D86B38}" destId="{A138C335-199C-4B34-A0A8-3D2CE5DCB880}" srcOrd="0" destOrd="0" presId="urn:microsoft.com/office/officeart/2008/layout/HexagonCluster"/>
    <dgm:cxn modelId="{F57DC3BD-69B8-4EA7-BFB0-40F947472D12}" type="presParOf" srcId="{85501FD1-2804-46AF-AF5B-93D4926DE1FA}" destId="{C9390091-7939-49C3-8E94-D6CC0FC9E4A6}" srcOrd="3" destOrd="0" presId="urn:microsoft.com/office/officeart/2008/layout/HexagonCluster"/>
    <dgm:cxn modelId="{D3556138-AA13-464E-B181-06D1E320016C}" type="presParOf" srcId="{C9390091-7939-49C3-8E94-D6CC0FC9E4A6}" destId="{FEFA6F05-EB3F-4B61-86AE-8FB2A70E611A}" srcOrd="0" destOrd="0" presId="urn:microsoft.com/office/officeart/2008/layout/HexagonCluster"/>
    <dgm:cxn modelId="{2768799A-5082-48E0-9437-D7C1B251836B}" type="presParOf" srcId="{85501FD1-2804-46AF-AF5B-93D4926DE1FA}" destId="{E6CD4AEB-1E6F-488D-8CF4-B2129C3A2E3B}" srcOrd="4" destOrd="0" presId="urn:microsoft.com/office/officeart/2008/layout/HexagonCluster"/>
    <dgm:cxn modelId="{1AF25C07-8F8D-4AC7-9766-158971C97750}" type="presParOf" srcId="{E6CD4AEB-1E6F-488D-8CF4-B2129C3A2E3B}" destId="{71F6C987-6C99-431B-B754-BC5880F8A61B}" srcOrd="0" destOrd="0" presId="urn:microsoft.com/office/officeart/2008/layout/HexagonCluster"/>
    <dgm:cxn modelId="{0E281148-0B80-4167-8078-872B82F7AD97}" type="presParOf" srcId="{85501FD1-2804-46AF-AF5B-93D4926DE1FA}" destId="{76B6DC32-66D7-4530-8FB4-80BD1F44E724}" srcOrd="5" destOrd="0" presId="urn:microsoft.com/office/officeart/2008/layout/HexagonCluster"/>
    <dgm:cxn modelId="{CE460463-C48F-49A3-A04D-3A322360FA66}" type="presParOf" srcId="{76B6DC32-66D7-4530-8FB4-80BD1F44E724}" destId="{59700EBA-B463-4D5F-9B50-4AF32AA21A25}" srcOrd="0" destOrd="0" presId="urn:microsoft.com/office/officeart/2008/layout/HexagonCluster"/>
    <dgm:cxn modelId="{8D3021B7-DE86-48E5-A845-220FD6EE341D}" type="presParOf" srcId="{85501FD1-2804-46AF-AF5B-93D4926DE1FA}" destId="{7769AD23-D76A-4D11-A932-B01061E8CC28}" srcOrd="6" destOrd="0" presId="urn:microsoft.com/office/officeart/2008/layout/HexagonCluster"/>
    <dgm:cxn modelId="{080D2AE8-CF58-4A82-92D7-5B7A09C75B38}" type="presParOf" srcId="{7769AD23-D76A-4D11-A932-B01061E8CC28}" destId="{2C40FA1B-031D-4766-9652-AE5E17EFC8C0}" srcOrd="0" destOrd="0" presId="urn:microsoft.com/office/officeart/2008/layout/HexagonCluster"/>
    <dgm:cxn modelId="{58C9C1D9-CE25-4C4B-810D-4189BD8503F8}" type="presParOf" srcId="{85501FD1-2804-46AF-AF5B-93D4926DE1FA}" destId="{D4B33C90-8052-4804-97A2-09C73F09E5F1}" srcOrd="7" destOrd="0" presId="urn:microsoft.com/office/officeart/2008/layout/HexagonCluster"/>
    <dgm:cxn modelId="{6CB44F18-8991-4F94-9B54-038F82C5F528}" type="presParOf" srcId="{D4B33C90-8052-4804-97A2-09C73F09E5F1}" destId="{F0229764-215D-41A7-ABEC-81C86E636D43}" srcOrd="0" destOrd="0" presId="urn:microsoft.com/office/officeart/2008/layout/HexagonCluster"/>
    <dgm:cxn modelId="{2E787B31-C1D0-46F0-829E-09C12B213288}" type="presParOf" srcId="{85501FD1-2804-46AF-AF5B-93D4926DE1FA}" destId="{4D8062F6-30CD-459B-982A-7991E2759355}" srcOrd="8" destOrd="0" presId="urn:microsoft.com/office/officeart/2008/layout/HexagonCluster"/>
    <dgm:cxn modelId="{099EF3CB-34FC-42EA-B740-DDF3E9A8601D}" type="presParOf" srcId="{4D8062F6-30CD-459B-982A-7991E2759355}" destId="{12C41430-C5EB-4DC0-A013-6A4C76F5B379}" srcOrd="0" destOrd="0" presId="urn:microsoft.com/office/officeart/2008/layout/HexagonCluster"/>
    <dgm:cxn modelId="{A38A29BD-9791-4431-AD02-CED7EE2E62C7}" type="presParOf" srcId="{85501FD1-2804-46AF-AF5B-93D4926DE1FA}" destId="{689BEC3D-C1C6-439B-A10A-34AAAB7BE9B2}" srcOrd="9" destOrd="0" presId="urn:microsoft.com/office/officeart/2008/layout/HexagonCluster"/>
    <dgm:cxn modelId="{62199910-6E2E-4302-9095-309D47A8B636}" type="presParOf" srcId="{689BEC3D-C1C6-439B-A10A-34AAAB7BE9B2}" destId="{018F1869-7B47-4C91-9E0D-F4018EDFCCB7}" srcOrd="0" destOrd="0" presId="urn:microsoft.com/office/officeart/2008/layout/HexagonCluster"/>
    <dgm:cxn modelId="{69071C68-732D-45C6-BBC9-B6214CA754B7}" type="presParOf" srcId="{85501FD1-2804-46AF-AF5B-93D4926DE1FA}" destId="{E004694A-DA12-4DB0-A02D-374BF7115501}" srcOrd="10" destOrd="0" presId="urn:microsoft.com/office/officeart/2008/layout/HexagonCluster"/>
    <dgm:cxn modelId="{ADFF954C-DC64-4A81-9909-5379B49FB8FB}" type="presParOf" srcId="{E004694A-DA12-4DB0-A02D-374BF7115501}" destId="{D9C48069-1E93-4B8C-ADB9-2323A6E17289}" srcOrd="0" destOrd="0" presId="urn:microsoft.com/office/officeart/2008/layout/HexagonCluster"/>
    <dgm:cxn modelId="{C20356FC-3616-4CCF-A3C5-C7E636BEB4D7}" type="presParOf" srcId="{85501FD1-2804-46AF-AF5B-93D4926DE1FA}" destId="{7629E2EB-CD39-4106-A752-6427655CA6CF}" srcOrd="11" destOrd="0" presId="urn:microsoft.com/office/officeart/2008/layout/HexagonCluster"/>
    <dgm:cxn modelId="{09DF9DC6-6E3F-48B3-828B-066B0F79C043}" type="presParOf" srcId="{7629E2EB-CD39-4106-A752-6427655CA6CF}" destId="{B0E8C077-034A-4EBE-A29A-2C7B540A1BC4}" srcOrd="0" destOrd="0" presId="urn:microsoft.com/office/officeart/2008/layout/HexagonCluster"/>
    <dgm:cxn modelId="{246E05E0-2C82-43A1-B2A3-226C0DCF689B}" type="presParOf" srcId="{85501FD1-2804-46AF-AF5B-93D4926DE1FA}" destId="{3003DFEC-F07C-4CBF-819A-4253CC75B099}" srcOrd="12" destOrd="0" presId="urn:microsoft.com/office/officeart/2008/layout/HexagonCluster"/>
    <dgm:cxn modelId="{4D75203B-BF8E-4B95-81DE-38D63F9FB489}" type="presParOf" srcId="{3003DFEC-F07C-4CBF-819A-4253CC75B099}" destId="{E7AAD9D1-FAD3-432C-910C-471670D48285}" srcOrd="0" destOrd="0" presId="urn:microsoft.com/office/officeart/2008/layout/HexagonCluster"/>
    <dgm:cxn modelId="{A718C9B3-5E35-43FF-9F52-B2852642E9F7}" type="presParOf" srcId="{85501FD1-2804-46AF-AF5B-93D4926DE1FA}" destId="{E42C754D-5945-4E3B-A41A-886FB9FAE229}" srcOrd="13" destOrd="0" presId="urn:microsoft.com/office/officeart/2008/layout/HexagonCluster"/>
    <dgm:cxn modelId="{0F601DFA-9757-4155-8C29-32857CF1B4C4}" type="presParOf" srcId="{E42C754D-5945-4E3B-A41A-886FB9FAE229}" destId="{788CBEBA-B6BD-49A1-9A47-B0EEE44C1F8D}" srcOrd="0" destOrd="0" presId="urn:microsoft.com/office/officeart/2008/layout/HexagonCluster"/>
    <dgm:cxn modelId="{3CE8A74E-D36D-4624-987B-A0C0F58EB79D}" type="presParOf" srcId="{85501FD1-2804-46AF-AF5B-93D4926DE1FA}" destId="{C68869D5-9476-4A5E-B496-947D39CB59BD}" srcOrd="14" destOrd="0" presId="urn:microsoft.com/office/officeart/2008/layout/HexagonCluster"/>
    <dgm:cxn modelId="{0DEC3B7E-6F08-4B73-91FC-C4EF2C33F071}" type="presParOf" srcId="{C68869D5-9476-4A5E-B496-947D39CB59BD}" destId="{1695E048-D751-409D-9A4F-40531D4A088D}" srcOrd="0" destOrd="0" presId="urn:microsoft.com/office/officeart/2008/layout/HexagonCluster"/>
    <dgm:cxn modelId="{3812743B-2273-403C-922A-194E76E56ABC}" type="presParOf" srcId="{85501FD1-2804-46AF-AF5B-93D4926DE1FA}" destId="{F37B38D5-F039-45D8-969A-3D48211E484E}" srcOrd="15" destOrd="0" presId="urn:microsoft.com/office/officeart/2008/layout/HexagonCluster"/>
    <dgm:cxn modelId="{15316C25-CD7A-4644-BA5F-61662DD9CAC3}" type="presParOf" srcId="{F37B38D5-F039-45D8-969A-3D48211E484E}" destId="{EB2DFE22-F2F1-4CA8-8761-61F8B518FF5B}" srcOrd="0" destOrd="0" presId="urn:microsoft.com/office/officeart/2008/layout/HexagonCluster"/>
  </dgm:cxnLst>
  <dgm:bg/>
  <dgm:whole/>
</dgm:dataModel>
</file>

<file path=ppt/diagrams/data2.xml><?xml version="1.0" encoding="utf-8"?>
<dgm:dataModel xmlns:dgm="http://schemas.openxmlformats.org/drawingml/2006/diagram" xmlns:a="http://schemas.openxmlformats.org/drawingml/2006/main">
  <dgm:ptLst>
    <dgm:pt modelId="{BF442B1D-20F1-4E89-990E-BD9F14190107}" type="doc">
      <dgm:prSet loTypeId="urn:microsoft.com/office/officeart/2008/layout/TitlePictureLineup" loCatId="picture" qsTypeId="urn:microsoft.com/office/officeart/2005/8/quickstyle/simple1" qsCatId="simple" csTypeId="urn:microsoft.com/office/officeart/2005/8/colors/colorful5" csCatId="colorful" phldr="1"/>
      <dgm:spPr/>
      <dgm:t>
        <a:bodyPr/>
        <a:lstStyle/>
        <a:p>
          <a:endParaRPr lang="es-EC"/>
        </a:p>
      </dgm:t>
    </dgm:pt>
    <dgm:pt modelId="{3AEC3793-D67F-4623-8E1D-48FF19F49FEB}">
      <dgm:prSet phldrT="[Texto]"/>
      <dgm:spPr/>
      <dgm:t>
        <a:bodyPr/>
        <a:lstStyle/>
        <a:p>
          <a:r>
            <a:rPr lang="es-EC" dirty="0" smtClean="0"/>
            <a:t>Bióticos</a:t>
          </a:r>
          <a:endParaRPr lang="es-EC" dirty="0"/>
        </a:p>
      </dgm:t>
    </dgm:pt>
    <dgm:pt modelId="{2346D936-9C8F-4D9A-9394-3D6B994288FD}" type="parTrans" cxnId="{686C94A9-2282-4C72-9D70-9A473306A8B0}">
      <dgm:prSet/>
      <dgm:spPr/>
      <dgm:t>
        <a:bodyPr/>
        <a:lstStyle/>
        <a:p>
          <a:endParaRPr lang="es-EC"/>
        </a:p>
      </dgm:t>
    </dgm:pt>
    <dgm:pt modelId="{AAB9C0D0-91D6-4B6D-8645-44F664530703}" type="sibTrans" cxnId="{686C94A9-2282-4C72-9D70-9A473306A8B0}">
      <dgm:prSet/>
      <dgm:spPr/>
      <dgm:t>
        <a:bodyPr/>
        <a:lstStyle/>
        <a:p>
          <a:endParaRPr lang="es-EC"/>
        </a:p>
      </dgm:t>
    </dgm:pt>
    <dgm:pt modelId="{763910CB-1BE3-4F16-A263-3F69E3C2CDEC}">
      <dgm:prSet phldrT="[Texto]"/>
      <dgm:spPr/>
      <dgm:t>
        <a:bodyPr/>
        <a:lstStyle/>
        <a:p>
          <a:r>
            <a:rPr lang="es-EC" dirty="0" smtClean="0"/>
            <a:t>Ambientales</a:t>
          </a:r>
          <a:endParaRPr lang="es-EC" dirty="0"/>
        </a:p>
      </dgm:t>
    </dgm:pt>
    <dgm:pt modelId="{056FB311-24DB-46F1-86E1-A2F87C43E9E9}" type="parTrans" cxnId="{B16F5FDB-1415-4C2A-8809-2F29B61A0A0A}">
      <dgm:prSet/>
      <dgm:spPr/>
      <dgm:t>
        <a:bodyPr/>
        <a:lstStyle/>
        <a:p>
          <a:endParaRPr lang="es-EC"/>
        </a:p>
      </dgm:t>
    </dgm:pt>
    <dgm:pt modelId="{4B1D08A1-1B11-4B6A-8AEF-123FB2855B2C}" type="sibTrans" cxnId="{B16F5FDB-1415-4C2A-8809-2F29B61A0A0A}">
      <dgm:prSet/>
      <dgm:spPr/>
      <dgm:t>
        <a:bodyPr/>
        <a:lstStyle/>
        <a:p>
          <a:endParaRPr lang="es-EC"/>
        </a:p>
      </dgm:t>
    </dgm:pt>
    <dgm:pt modelId="{56412E13-98F3-4FC0-912B-FA31B0C6DD99}">
      <dgm:prSet phldrT="[Texto]"/>
      <dgm:spPr/>
      <dgm:t>
        <a:bodyPr/>
        <a:lstStyle/>
        <a:p>
          <a:r>
            <a:rPr lang="es-EC" dirty="0" smtClean="0"/>
            <a:t>Enfermedades</a:t>
          </a:r>
          <a:endParaRPr lang="es-EC" dirty="0"/>
        </a:p>
      </dgm:t>
    </dgm:pt>
    <dgm:pt modelId="{4EC82AB7-8867-4E17-BE94-4BB80B1969DE}" type="parTrans" cxnId="{6D066369-8CAF-4BDE-B3FC-53B28E508C1D}">
      <dgm:prSet/>
      <dgm:spPr/>
      <dgm:t>
        <a:bodyPr/>
        <a:lstStyle/>
        <a:p>
          <a:endParaRPr lang="es-EC"/>
        </a:p>
      </dgm:t>
    </dgm:pt>
    <dgm:pt modelId="{595B7E8D-5D90-4BB9-AF6F-61A738B7EB6C}" type="sibTrans" cxnId="{6D066369-8CAF-4BDE-B3FC-53B28E508C1D}">
      <dgm:prSet/>
      <dgm:spPr/>
      <dgm:t>
        <a:bodyPr/>
        <a:lstStyle/>
        <a:p>
          <a:endParaRPr lang="es-EC"/>
        </a:p>
      </dgm:t>
    </dgm:pt>
    <dgm:pt modelId="{BC2470B9-17F0-4064-84E1-559108BFBE6C}">
      <dgm:prSet phldrT="[Texto]"/>
      <dgm:spPr/>
      <dgm:t>
        <a:bodyPr/>
        <a:lstStyle/>
        <a:p>
          <a:r>
            <a:rPr lang="es-EC" dirty="0" smtClean="0"/>
            <a:t>Económicas</a:t>
          </a:r>
          <a:endParaRPr lang="es-EC" dirty="0"/>
        </a:p>
      </dgm:t>
    </dgm:pt>
    <dgm:pt modelId="{833C1F43-5254-4747-9105-C072DD29B63D}" type="parTrans" cxnId="{8DB53418-4236-413C-AFB9-6501DCF41336}">
      <dgm:prSet/>
      <dgm:spPr/>
      <dgm:t>
        <a:bodyPr/>
        <a:lstStyle/>
        <a:p>
          <a:endParaRPr lang="es-EC"/>
        </a:p>
      </dgm:t>
    </dgm:pt>
    <dgm:pt modelId="{763A2BE0-88F2-41AE-ADBF-FF43589DEB0D}" type="sibTrans" cxnId="{8DB53418-4236-413C-AFB9-6501DCF41336}">
      <dgm:prSet/>
      <dgm:spPr/>
      <dgm:t>
        <a:bodyPr/>
        <a:lstStyle/>
        <a:p>
          <a:endParaRPr lang="es-EC"/>
        </a:p>
      </dgm:t>
    </dgm:pt>
    <dgm:pt modelId="{55AA7063-4199-43D3-A64E-9DE2CC2019D4}" type="pres">
      <dgm:prSet presAssocID="{BF442B1D-20F1-4E89-990E-BD9F14190107}" presName="Name0" presStyleCnt="0">
        <dgm:presLayoutVars>
          <dgm:dir/>
        </dgm:presLayoutVars>
      </dgm:prSet>
      <dgm:spPr/>
      <dgm:t>
        <a:bodyPr/>
        <a:lstStyle/>
        <a:p>
          <a:endParaRPr lang="es-EC"/>
        </a:p>
      </dgm:t>
    </dgm:pt>
    <dgm:pt modelId="{93DB6DB3-403E-4012-A924-AE7D46FFE148}" type="pres">
      <dgm:prSet presAssocID="{3AEC3793-D67F-4623-8E1D-48FF19F49FEB}" presName="composite" presStyleCnt="0"/>
      <dgm:spPr/>
    </dgm:pt>
    <dgm:pt modelId="{5222214B-DDA0-4C78-84E3-91468828E8DC}" type="pres">
      <dgm:prSet presAssocID="{3AEC3793-D67F-4623-8E1D-48FF19F49FEB}" presName="Accent" presStyleLbl="alignAcc1" presStyleIdx="0" presStyleCnt="4"/>
      <dgm:spPr/>
    </dgm:pt>
    <dgm:pt modelId="{70E4E0FA-73FB-4DBC-B7D6-3170BAC89590}" type="pres">
      <dgm:prSet presAssocID="{3AEC3793-D67F-4623-8E1D-48FF19F49FEB}" presName="Image" presStyleLbl="node1" presStyleIdx="0" presStyleCnt="4" custScaleX="94155" custScaleY="74244" custLinFactNeighborX="-435" custLinFactNeighborY="-12995"/>
      <dgm:spPr>
        <a:blipFill rotWithShape="1">
          <a:blip xmlns:r="http://schemas.openxmlformats.org/officeDocument/2006/relationships" r:embed="rId1"/>
          <a:stretch>
            <a:fillRect/>
          </a:stretch>
        </a:blipFill>
      </dgm:spPr>
      <dgm:t>
        <a:bodyPr/>
        <a:lstStyle/>
        <a:p>
          <a:endParaRPr lang="es-EC"/>
        </a:p>
      </dgm:t>
    </dgm:pt>
    <dgm:pt modelId="{750B9A28-38C6-4607-9026-EA548620D5C9}" type="pres">
      <dgm:prSet presAssocID="{3AEC3793-D67F-4623-8E1D-48FF19F49FEB}" presName="Child" presStyleLbl="revTx" presStyleIdx="0" presStyleCnt="4">
        <dgm:presLayoutVars>
          <dgm:bulletEnabled val="1"/>
        </dgm:presLayoutVars>
      </dgm:prSet>
      <dgm:spPr/>
    </dgm:pt>
    <dgm:pt modelId="{579F5C4B-DF86-4FF3-A24B-2DC394ACABC5}" type="pres">
      <dgm:prSet presAssocID="{3AEC3793-D67F-4623-8E1D-48FF19F49FEB}" presName="Parent" presStyleLbl="alignNode1" presStyleIdx="0" presStyleCnt="4" custLinFactNeighborX="-1873" custLinFactNeighborY="-18961">
        <dgm:presLayoutVars>
          <dgm:bulletEnabled val="1"/>
        </dgm:presLayoutVars>
      </dgm:prSet>
      <dgm:spPr/>
      <dgm:t>
        <a:bodyPr/>
        <a:lstStyle/>
        <a:p>
          <a:endParaRPr lang="es-EC"/>
        </a:p>
      </dgm:t>
    </dgm:pt>
    <dgm:pt modelId="{5BDC89B8-C9C6-4D9D-AA98-B62412A1990B}" type="pres">
      <dgm:prSet presAssocID="{AAB9C0D0-91D6-4B6D-8645-44F664530703}" presName="sibTrans" presStyleCnt="0"/>
      <dgm:spPr/>
    </dgm:pt>
    <dgm:pt modelId="{0F588858-4D88-459F-A1D3-1FBFFE0B72E0}" type="pres">
      <dgm:prSet presAssocID="{763910CB-1BE3-4F16-A263-3F69E3C2CDEC}" presName="composite" presStyleCnt="0"/>
      <dgm:spPr/>
    </dgm:pt>
    <dgm:pt modelId="{D17AC4DA-88FD-469A-87F7-1399E2FCA91C}" type="pres">
      <dgm:prSet presAssocID="{763910CB-1BE3-4F16-A263-3F69E3C2CDEC}" presName="Accent" presStyleLbl="alignAcc1" presStyleIdx="1" presStyleCnt="4"/>
      <dgm:spPr/>
    </dgm:pt>
    <dgm:pt modelId="{2664E51F-0E20-4AB0-B616-FFEE2342BD33}" type="pres">
      <dgm:prSet presAssocID="{763910CB-1BE3-4F16-A263-3F69E3C2CDEC}" presName="Image" presStyleLbl="node1" presStyleIdx="1" presStyleCnt="4" custLinFactX="21637" custLinFactNeighborX="100000" custLinFactNeighborY="3349"/>
      <dgm:spPr>
        <a:blipFill rotWithShape="1">
          <a:blip xmlns:r="http://schemas.openxmlformats.org/officeDocument/2006/relationships" r:embed="rId2"/>
          <a:stretch>
            <a:fillRect/>
          </a:stretch>
        </a:blipFill>
      </dgm:spPr>
      <dgm:t>
        <a:bodyPr/>
        <a:lstStyle/>
        <a:p>
          <a:endParaRPr lang="es-EC"/>
        </a:p>
      </dgm:t>
    </dgm:pt>
    <dgm:pt modelId="{CF8F6046-8C63-4312-980B-DBE441EA1787}" type="pres">
      <dgm:prSet presAssocID="{763910CB-1BE3-4F16-A263-3F69E3C2CDEC}" presName="Child" presStyleLbl="revTx" presStyleIdx="1" presStyleCnt="4">
        <dgm:presLayoutVars>
          <dgm:bulletEnabled val="1"/>
        </dgm:presLayoutVars>
      </dgm:prSet>
      <dgm:spPr/>
    </dgm:pt>
    <dgm:pt modelId="{363C770B-2BAB-4522-8D13-79DD34FFB8FD}" type="pres">
      <dgm:prSet presAssocID="{763910CB-1BE3-4F16-A263-3F69E3C2CDEC}" presName="Parent" presStyleLbl="alignNode1" presStyleIdx="1" presStyleCnt="4" custLinFactX="16542" custLinFactNeighborX="100000" custLinFactNeighborY="-18961">
        <dgm:presLayoutVars>
          <dgm:bulletEnabled val="1"/>
        </dgm:presLayoutVars>
      </dgm:prSet>
      <dgm:spPr/>
      <dgm:t>
        <a:bodyPr/>
        <a:lstStyle/>
        <a:p>
          <a:endParaRPr lang="es-EC"/>
        </a:p>
      </dgm:t>
    </dgm:pt>
    <dgm:pt modelId="{BFF4DA0F-CD93-4D2A-88D6-4D590D606241}" type="pres">
      <dgm:prSet presAssocID="{4B1D08A1-1B11-4B6A-8AEF-123FB2855B2C}" presName="sibTrans" presStyleCnt="0"/>
      <dgm:spPr/>
    </dgm:pt>
    <dgm:pt modelId="{5526DCEE-87C0-46AB-8A09-DFA20EF0FD14}" type="pres">
      <dgm:prSet presAssocID="{56412E13-98F3-4FC0-912B-FA31B0C6DD99}" presName="composite" presStyleCnt="0"/>
      <dgm:spPr/>
    </dgm:pt>
    <dgm:pt modelId="{8922485F-3186-4578-A9B6-404A56515927}" type="pres">
      <dgm:prSet presAssocID="{56412E13-98F3-4FC0-912B-FA31B0C6DD99}" presName="Accent" presStyleLbl="alignAcc1" presStyleIdx="2" presStyleCnt="4"/>
      <dgm:spPr/>
    </dgm:pt>
    <dgm:pt modelId="{A0E0F989-B488-4641-9CDF-472244FAB8AD}" type="pres">
      <dgm:prSet presAssocID="{56412E13-98F3-4FC0-912B-FA31B0C6DD99}" presName="Image" presStyleLbl="node1" presStyleIdx="2" presStyleCnt="4" custLinFactX="-23332" custLinFactNeighborX="-100000" custLinFactNeighborY="-5569"/>
      <dgm:spPr>
        <a:blipFill rotWithShape="1">
          <a:blip xmlns:r="http://schemas.openxmlformats.org/officeDocument/2006/relationships" r:embed="rId3"/>
          <a:stretch>
            <a:fillRect/>
          </a:stretch>
        </a:blipFill>
      </dgm:spPr>
      <dgm:t>
        <a:bodyPr/>
        <a:lstStyle/>
        <a:p>
          <a:endParaRPr lang="es-EC"/>
        </a:p>
      </dgm:t>
    </dgm:pt>
    <dgm:pt modelId="{37A0984B-2FB1-4C50-A8BE-1BA5361AA519}" type="pres">
      <dgm:prSet presAssocID="{56412E13-98F3-4FC0-912B-FA31B0C6DD99}" presName="Child" presStyleLbl="revTx" presStyleIdx="2" presStyleCnt="4">
        <dgm:presLayoutVars>
          <dgm:bulletEnabled val="1"/>
        </dgm:presLayoutVars>
      </dgm:prSet>
      <dgm:spPr/>
    </dgm:pt>
    <dgm:pt modelId="{25E65EF1-588A-4C85-89AB-8BA0E7FFD0D2}" type="pres">
      <dgm:prSet presAssocID="{56412E13-98F3-4FC0-912B-FA31B0C6DD99}" presName="Parent" presStyleLbl="alignNode1" presStyleIdx="2" presStyleCnt="4" custLinFactX="-15370" custLinFactNeighborX="-100000" custLinFactNeighborY="-18961">
        <dgm:presLayoutVars>
          <dgm:bulletEnabled val="1"/>
        </dgm:presLayoutVars>
      </dgm:prSet>
      <dgm:spPr/>
      <dgm:t>
        <a:bodyPr/>
        <a:lstStyle/>
        <a:p>
          <a:endParaRPr lang="es-EC"/>
        </a:p>
      </dgm:t>
    </dgm:pt>
    <dgm:pt modelId="{DB8DD03E-0182-41AE-8831-EF3FF9B62381}" type="pres">
      <dgm:prSet presAssocID="{595B7E8D-5D90-4BB9-AF6F-61A738B7EB6C}" presName="sibTrans" presStyleCnt="0"/>
      <dgm:spPr/>
    </dgm:pt>
    <dgm:pt modelId="{164EDB38-4B2A-45B2-A904-A0EF1925FF41}" type="pres">
      <dgm:prSet presAssocID="{BC2470B9-17F0-4064-84E1-559108BFBE6C}" presName="composite" presStyleCnt="0"/>
      <dgm:spPr/>
    </dgm:pt>
    <dgm:pt modelId="{2A2FAA4F-315E-4E86-92D6-36514EDFF164}" type="pres">
      <dgm:prSet presAssocID="{BC2470B9-17F0-4064-84E1-559108BFBE6C}" presName="Accent" presStyleLbl="alignAcc1" presStyleIdx="3" presStyleCnt="4"/>
      <dgm:spPr/>
    </dgm:pt>
    <dgm:pt modelId="{D5F96A12-6ACE-4635-B1C5-5420A382FA33}" type="pres">
      <dgm:prSet presAssocID="{BC2470B9-17F0-4064-84E1-559108BFBE6C}" presName="Image" presStyleLbl="node1" presStyleIdx="3" presStyleCnt="4"/>
      <dgm:spPr>
        <a:blipFill rotWithShape="1">
          <a:blip xmlns:r="http://schemas.openxmlformats.org/officeDocument/2006/relationships" r:embed="rId4"/>
          <a:stretch>
            <a:fillRect/>
          </a:stretch>
        </a:blipFill>
      </dgm:spPr>
      <dgm:t>
        <a:bodyPr/>
        <a:lstStyle/>
        <a:p>
          <a:endParaRPr lang="es-EC"/>
        </a:p>
      </dgm:t>
    </dgm:pt>
    <dgm:pt modelId="{26157DCA-77FB-4964-8B33-C9BAB9538B66}" type="pres">
      <dgm:prSet presAssocID="{BC2470B9-17F0-4064-84E1-559108BFBE6C}" presName="Child" presStyleLbl="revTx" presStyleIdx="3" presStyleCnt="4">
        <dgm:presLayoutVars>
          <dgm:bulletEnabled val="1"/>
        </dgm:presLayoutVars>
      </dgm:prSet>
      <dgm:spPr/>
    </dgm:pt>
    <dgm:pt modelId="{B6AF8232-09E7-4F07-87B0-FD07DA3C4A62}" type="pres">
      <dgm:prSet presAssocID="{BC2470B9-17F0-4064-84E1-559108BFBE6C}" presName="Parent" presStyleLbl="alignNode1" presStyleIdx="3" presStyleCnt="4" custLinFactNeighborX="-565" custLinFactNeighborY="-18961">
        <dgm:presLayoutVars>
          <dgm:bulletEnabled val="1"/>
        </dgm:presLayoutVars>
      </dgm:prSet>
      <dgm:spPr/>
      <dgm:t>
        <a:bodyPr/>
        <a:lstStyle/>
        <a:p>
          <a:endParaRPr lang="es-EC"/>
        </a:p>
      </dgm:t>
    </dgm:pt>
  </dgm:ptLst>
  <dgm:cxnLst>
    <dgm:cxn modelId="{9DC67EF9-FB43-4AD5-944F-40D192F9AD20}" type="presOf" srcId="{3AEC3793-D67F-4623-8E1D-48FF19F49FEB}" destId="{579F5C4B-DF86-4FF3-A24B-2DC394ACABC5}" srcOrd="0" destOrd="0" presId="urn:microsoft.com/office/officeart/2008/layout/TitlePictureLineup"/>
    <dgm:cxn modelId="{81089EEA-2640-4713-8D2A-8147B56E52C9}" type="presOf" srcId="{BC2470B9-17F0-4064-84E1-559108BFBE6C}" destId="{B6AF8232-09E7-4F07-87B0-FD07DA3C4A62}" srcOrd="0" destOrd="0" presId="urn:microsoft.com/office/officeart/2008/layout/TitlePictureLineup"/>
    <dgm:cxn modelId="{D1BC5067-8322-487D-B33B-C9AC5BDF4CCD}" type="presOf" srcId="{763910CB-1BE3-4F16-A263-3F69E3C2CDEC}" destId="{363C770B-2BAB-4522-8D13-79DD34FFB8FD}" srcOrd="0" destOrd="0" presId="urn:microsoft.com/office/officeart/2008/layout/TitlePictureLineup"/>
    <dgm:cxn modelId="{686C94A9-2282-4C72-9D70-9A473306A8B0}" srcId="{BF442B1D-20F1-4E89-990E-BD9F14190107}" destId="{3AEC3793-D67F-4623-8E1D-48FF19F49FEB}" srcOrd="0" destOrd="0" parTransId="{2346D936-9C8F-4D9A-9394-3D6B994288FD}" sibTransId="{AAB9C0D0-91D6-4B6D-8645-44F664530703}"/>
    <dgm:cxn modelId="{B16F5FDB-1415-4C2A-8809-2F29B61A0A0A}" srcId="{BF442B1D-20F1-4E89-990E-BD9F14190107}" destId="{763910CB-1BE3-4F16-A263-3F69E3C2CDEC}" srcOrd="1" destOrd="0" parTransId="{056FB311-24DB-46F1-86E1-A2F87C43E9E9}" sibTransId="{4B1D08A1-1B11-4B6A-8AEF-123FB2855B2C}"/>
    <dgm:cxn modelId="{47ECEEAA-B822-4970-8DD7-0EBC94378319}" type="presOf" srcId="{56412E13-98F3-4FC0-912B-FA31B0C6DD99}" destId="{25E65EF1-588A-4C85-89AB-8BA0E7FFD0D2}" srcOrd="0" destOrd="0" presId="urn:microsoft.com/office/officeart/2008/layout/TitlePictureLineup"/>
    <dgm:cxn modelId="{8DB53418-4236-413C-AFB9-6501DCF41336}" srcId="{BF442B1D-20F1-4E89-990E-BD9F14190107}" destId="{BC2470B9-17F0-4064-84E1-559108BFBE6C}" srcOrd="3" destOrd="0" parTransId="{833C1F43-5254-4747-9105-C072DD29B63D}" sibTransId="{763A2BE0-88F2-41AE-ADBF-FF43589DEB0D}"/>
    <dgm:cxn modelId="{CBBB3B57-8231-4480-929F-8AD493369608}" type="presOf" srcId="{BF442B1D-20F1-4E89-990E-BD9F14190107}" destId="{55AA7063-4199-43D3-A64E-9DE2CC2019D4}" srcOrd="0" destOrd="0" presId="urn:microsoft.com/office/officeart/2008/layout/TitlePictureLineup"/>
    <dgm:cxn modelId="{6D066369-8CAF-4BDE-B3FC-53B28E508C1D}" srcId="{BF442B1D-20F1-4E89-990E-BD9F14190107}" destId="{56412E13-98F3-4FC0-912B-FA31B0C6DD99}" srcOrd="2" destOrd="0" parTransId="{4EC82AB7-8867-4E17-BE94-4BB80B1969DE}" sibTransId="{595B7E8D-5D90-4BB9-AF6F-61A738B7EB6C}"/>
    <dgm:cxn modelId="{FB27530B-0F9B-4B03-BBF9-87D01B84A8B8}" type="presParOf" srcId="{55AA7063-4199-43D3-A64E-9DE2CC2019D4}" destId="{93DB6DB3-403E-4012-A924-AE7D46FFE148}" srcOrd="0" destOrd="0" presId="urn:microsoft.com/office/officeart/2008/layout/TitlePictureLineup"/>
    <dgm:cxn modelId="{7452F538-2219-4E04-B0E7-D1FFFD9E861A}" type="presParOf" srcId="{93DB6DB3-403E-4012-A924-AE7D46FFE148}" destId="{5222214B-DDA0-4C78-84E3-91468828E8DC}" srcOrd="0" destOrd="0" presId="urn:microsoft.com/office/officeart/2008/layout/TitlePictureLineup"/>
    <dgm:cxn modelId="{FA5D0CE7-9EB5-42CA-919C-8B09D52EF47B}" type="presParOf" srcId="{93DB6DB3-403E-4012-A924-AE7D46FFE148}" destId="{70E4E0FA-73FB-4DBC-B7D6-3170BAC89590}" srcOrd="1" destOrd="0" presId="urn:microsoft.com/office/officeart/2008/layout/TitlePictureLineup"/>
    <dgm:cxn modelId="{CC4A0470-87E3-458F-8295-DEAE61D2BF4D}" type="presParOf" srcId="{93DB6DB3-403E-4012-A924-AE7D46FFE148}" destId="{750B9A28-38C6-4607-9026-EA548620D5C9}" srcOrd="2" destOrd="0" presId="urn:microsoft.com/office/officeart/2008/layout/TitlePictureLineup"/>
    <dgm:cxn modelId="{DCF62FDF-4E43-4010-A2EB-2A5870835C89}" type="presParOf" srcId="{93DB6DB3-403E-4012-A924-AE7D46FFE148}" destId="{579F5C4B-DF86-4FF3-A24B-2DC394ACABC5}" srcOrd="3" destOrd="0" presId="urn:microsoft.com/office/officeart/2008/layout/TitlePictureLineup"/>
    <dgm:cxn modelId="{A15C7CA9-BE4C-4F17-AFA2-95BCF1451D22}" type="presParOf" srcId="{55AA7063-4199-43D3-A64E-9DE2CC2019D4}" destId="{5BDC89B8-C9C6-4D9D-AA98-B62412A1990B}" srcOrd="1" destOrd="0" presId="urn:microsoft.com/office/officeart/2008/layout/TitlePictureLineup"/>
    <dgm:cxn modelId="{4FF955BA-DC9A-4CB8-B5F9-630A0BB8B6AF}" type="presParOf" srcId="{55AA7063-4199-43D3-A64E-9DE2CC2019D4}" destId="{0F588858-4D88-459F-A1D3-1FBFFE0B72E0}" srcOrd="2" destOrd="0" presId="urn:microsoft.com/office/officeart/2008/layout/TitlePictureLineup"/>
    <dgm:cxn modelId="{1128A373-AD66-43E5-B604-CC2BA73D504F}" type="presParOf" srcId="{0F588858-4D88-459F-A1D3-1FBFFE0B72E0}" destId="{D17AC4DA-88FD-469A-87F7-1399E2FCA91C}" srcOrd="0" destOrd="0" presId="urn:microsoft.com/office/officeart/2008/layout/TitlePictureLineup"/>
    <dgm:cxn modelId="{19BA8D4F-B21E-4AEF-BBFB-E7A6785A067D}" type="presParOf" srcId="{0F588858-4D88-459F-A1D3-1FBFFE0B72E0}" destId="{2664E51F-0E20-4AB0-B616-FFEE2342BD33}" srcOrd="1" destOrd="0" presId="urn:microsoft.com/office/officeart/2008/layout/TitlePictureLineup"/>
    <dgm:cxn modelId="{7E944F7B-EC02-4F87-9F39-B8CE44581227}" type="presParOf" srcId="{0F588858-4D88-459F-A1D3-1FBFFE0B72E0}" destId="{CF8F6046-8C63-4312-980B-DBE441EA1787}" srcOrd="2" destOrd="0" presId="urn:microsoft.com/office/officeart/2008/layout/TitlePictureLineup"/>
    <dgm:cxn modelId="{98B4CE3A-FCEA-4BF5-8DFD-F58FC107CF3A}" type="presParOf" srcId="{0F588858-4D88-459F-A1D3-1FBFFE0B72E0}" destId="{363C770B-2BAB-4522-8D13-79DD34FFB8FD}" srcOrd="3" destOrd="0" presId="urn:microsoft.com/office/officeart/2008/layout/TitlePictureLineup"/>
    <dgm:cxn modelId="{5268654C-F228-413D-8176-64761E811D97}" type="presParOf" srcId="{55AA7063-4199-43D3-A64E-9DE2CC2019D4}" destId="{BFF4DA0F-CD93-4D2A-88D6-4D590D606241}" srcOrd="3" destOrd="0" presId="urn:microsoft.com/office/officeart/2008/layout/TitlePictureLineup"/>
    <dgm:cxn modelId="{83F90F90-EBF1-4DFB-AF95-65B6456EF7E5}" type="presParOf" srcId="{55AA7063-4199-43D3-A64E-9DE2CC2019D4}" destId="{5526DCEE-87C0-46AB-8A09-DFA20EF0FD14}" srcOrd="4" destOrd="0" presId="urn:microsoft.com/office/officeart/2008/layout/TitlePictureLineup"/>
    <dgm:cxn modelId="{67EAF308-5251-4272-93A6-75B36B14A3CB}" type="presParOf" srcId="{5526DCEE-87C0-46AB-8A09-DFA20EF0FD14}" destId="{8922485F-3186-4578-A9B6-404A56515927}" srcOrd="0" destOrd="0" presId="urn:microsoft.com/office/officeart/2008/layout/TitlePictureLineup"/>
    <dgm:cxn modelId="{DBE6E4FE-0FDE-46F7-86BB-B8C4EB27A28F}" type="presParOf" srcId="{5526DCEE-87C0-46AB-8A09-DFA20EF0FD14}" destId="{A0E0F989-B488-4641-9CDF-472244FAB8AD}" srcOrd="1" destOrd="0" presId="urn:microsoft.com/office/officeart/2008/layout/TitlePictureLineup"/>
    <dgm:cxn modelId="{BBDFECFA-1957-4AA5-AE2E-1F3C855E4CAC}" type="presParOf" srcId="{5526DCEE-87C0-46AB-8A09-DFA20EF0FD14}" destId="{37A0984B-2FB1-4C50-A8BE-1BA5361AA519}" srcOrd="2" destOrd="0" presId="urn:microsoft.com/office/officeart/2008/layout/TitlePictureLineup"/>
    <dgm:cxn modelId="{9B171946-73C3-40AD-AB7D-896D5DC7A9E6}" type="presParOf" srcId="{5526DCEE-87C0-46AB-8A09-DFA20EF0FD14}" destId="{25E65EF1-588A-4C85-89AB-8BA0E7FFD0D2}" srcOrd="3" destOrd="0" presId="urn:microsoft.com/office/officeart/2008/layout/TitlePictureLineup"/>
    <dgm:cxn modelId="{F1CAC775-9CB8-45C9-8018-2B2578140579}" type="presParOf" srcId="{55AA7063-4199-43D3-A64E-9DE2CC2019D4}" destId="{DB8DD03E-0182-41AE-8831-EF3FF9B62381}" srcOrd="5" destOrd="0" presId="urn:microsoft.com/office/officeart/2008/layout/TitlePictureLineup"/>
    <dgm:cxn modelId="{AA2EAD0D-AB3D-4DB3-B407-FE5A3DDFA6E5}" type="presParOf" srcId="{55AA7063-4199-43D3-A64E-9DE2CC2019D4}" destId="{164EDB38-4B2A-45B2-A904-A0EF1925FF41}" srcOrd="6" destOrd="0" presId="urn:microsoft.com/office/officeart/2008/layout/TitlePictureLineup"/>
    <dgm:cxn modelId="{012E80B4-9BDC-4EB4-ABF3-A5EEC6C7176B}" type="presParOf" srcId="{164EDB38-4B2A-45B2-A904-A0EF1925FF41}" destId="{2A2FAA4F-315E-4E86-92D6-36514EDFF164}" srcOrd="0" destOrd="0" presId="urn:microsoft.com/office/officeart/2008/layout/TitlePictureLineup"/>
    <dgm:cxn modelId="{E68C36F3-5DAB-4106-9E7A-D0AB62B58FE2}" type="presParOf" srcId="{164EDB38-4B2A-45B2-A904-A0EF1925FF41}" destId="{D5F96A12-6ACE-4635-B1C5-5420A382FA33}" srcOrd="1" destOrd="0" presId="urn:microsoft.com/office/officeart/2008/layout/TitlePictureLineup"/>
    <dgm:cxn modelId="{8F070403-10BE-4B03-83EB-EFC2B1E72EF9}" type="presParOf" srcId="{164EDB38-4B2A-45B2-A904-A0EF1925FF41}" destId="{26157DCA-77FB-4964-8B33-C9BAB9538B66}" srcOrd="2" destOrd="0" presId="urn:microsoft.com/office/officeart/2008/layout/TitlePictureLineup"/>
    <dgm:cxn modelId="{6A051E5C-0EB3-41FC-96F8-A222CE2D1D1A}" type="presParOf" srcId="{164EDB38-4B2A-45B2-A904-A0EF1925FF41}" destId="{B6AF8232-09E7-4F07-87B0-FD07DA3C4A62}" srcOrd="3" destOrd="0" presId="urn:microsoft.com/office/officeart/2008/layout/TitlePictureLineup"/>
  </dgm:cxnLst>
  <dgm:bg/>
  <dgm:whole/>
</dgm:dataModel>
</file>

<file path=ppt/diagrams/data3.xml><?xml version="1.0" encoding="utf-8"?>
<dgm:dataModel xmlns:dgm="http://schemas.openxmlformats.org/drawingml/2006/diagram" xmlns:a="http://schemas.openxmlformats.org/drawingml/2006/main">
  <dgm:ptLst>
    <dgm:pt modelId="{35B6709A-F057-4887-8FDE-C7B2F64C87AB}" type="doc">
      <dgm:prSet loTypeId="urn:microsoft.com/office/officeart/2005/8/layout/process1" loCatId="process" qsTypeId="urn:microsoft.com/office/officeart/2005/8/quickstyle/simple1" qsCatId="simple" csTypeId="urn:microsoft.com/office/officeart/2005/8/colors/colorful5" csCatId="colorful" phldr="1"/>
      <dgm:spPr/>
    </dgm:pt>
    <dgm:pt modelId="{036E080D-6D3A-4EEE-8036-A7E06806DBF8}">
      <dgm:prSet phldrT="[Texto]"/>
      <dgm:spPr/>
      <dgm:t>
        <a:bodyPr/>
        <a:lstStyle/>
        <a:p>
          <a:r>
            <a:rPr lang="es-EC" b="1" i="0" u="none" dirty="0" smtClean="0"/>
            <a:t>BASE LEGAL</a:t>
          </a:r>
        </a:p>
        <a:p>
          <a:r>
            <a:rPr lang="es-EC" b="0" i="0" u="none" dirty="0" smtClean="0"/>
            <a:t>Decisión 371- CAN</a:t>
          </a:r>
        </a:p>
      </dgm:t>
    </dgm:pt>
    <dgm:pt modelId="{9FB45227-AEDA-493F-8372-6826FBF23F21}" type="parTrans" cxnId="{B22B5551-8F1E-45AA-AE42-2C591977C25D}">
      <dgm:prSet/>
      <dgm:spPr/>
      <dgm:t>
        <a:bodyPr/>
        <a:lstStyle/>
        <a:p>
          <a:endParaRPr lang="es-EC"/>
        </a:p>
      </dgm:t>
    </dgm:pt>
    <dgm:pt modelId="{A310DC6F-3B9A-40A4-9864-9F35A739277D}" type="sibTrans" cxnId="{B22B5551-8F1E-45AA-AE42-2C591977C25D}">
      <dgm:prSet/>
      <dgm:spPr/>
      <dgm:t>
        <a:bodyPr/>
        <a:lstStyle/>
        <a:p>
          <a:endParaRPr lang="es-EC"/>
        </a:p>
      </dgm:t>
    </dgm:pt>
    <dgm:pt modelId="{1784B07D-00AD-4FD8-AD6E-92C8D321116A}">
      <dgm:prSet phldrT="[Texto]"/>
      <dgm:spPr/>
      <dgm:t>
        <a:bodyPr/>
        <a:lstStyle/>
        <a:p>
          <a:r>
            <a:rPr lang="es-EC" b="0" i="0" dirty="0" smtClean="0"/>
            <a:t>Estabilizar el costo de importación de productos agropecuarios </a:t>
          </a:r>
          <a:endParaRPr lang="es-EC" dirty="0"/>
        </a:p>
      </dgm:t>
    </dgm:pt>
    <dgm:pt modelId="{5A1084AE-A514-4654-8A3D-F1D0B4289707}" type="parTrans" cxnId="{4370FA7D-37A5-41BE-9F13-A849D3C175E5}">
      <dgm:prSet/>
      <dgm:spPr/>
      <dgm:t>
        <a:bodyPr/>
        <a:lstStyle/>
        <a:p>
          <a:endParaRPr lang="es-EC"/>
        </a:p>
      </dgm:t>
    </dgm:pt>
    <dgm:pt modelId="{3C3175A0-EFFF-496B-9F4C-F864A3B3DA3F}" type="sibTrans" cxnId="{4370FA7D-37A5-41BE-9F13-A849D3C175E5}">
      <dgm:prSet/>
      <dgm:spPr/>
      <dgm:t>
        <a:bodyPr/>
        <a:lstStyle/>
        <a:p>
          <a:endParaRPr lang="es-EC"/>
        </a:p>
      </dgm:t>
    </dgm:pt>
    <dgm:pt modelId="{15425DE6-AD06-4C52-8E66-F659B3C69146}">
      <dgm:prSet phldrT="[Texto]"/>
      <dgm:spPr/>
      <dgm:t>
        <a:bodyPr/>
        <a:lstStyle/>
        <a:p>
          <a:r>
            <a:rPr lang="es-EC" dirty="0" smtClean="0"/>
            <a:t>Rebajas o derecho variable adicional en el Arancel Externo Común</a:t>
          </a:r>
          <a:endParaRPr lang="es-EC" dirty="0"/>
        </a:p>
      </dgm:t>
    </dgm:pt>
    <dgm:pt modelId="{DD8FD7C7-A3F1-4E80-A60F-1C66317FABCA}" type="parTrans" cxnId="{3C30E78A-1665-49DD-AA2D-0CEB1ECFFBE5}">
      <dgm:prSet/>
      <dgm:spPr/>
      <dgm:t>
        <a:bodyPr/>
        <a:lstStyle/>
        <a:p>
          <a:endParaRPr lang="es-EC"/>
        </a:p>
      </dgm:t>
    </dgm:pt>
    <dgm:pt modelId="{3188661F-5B46-4629-A67E-3ECE4493A6D1}" type="sibTrans" cxnId="{3C30E78A-1665-49DD-AA2D-0CEB1ECFFBE5}">
      <dgm:prSet/>
      <dgm:spPr/>
      <dgm:t>
        <a:bodyPr/>
        <a:lstStyle/>
        <a:p>
          <a:endParaRPr lang="es-EC"/>
        </a:p>
      </dgm:t>
    </dgm:pt>
    <dgm:pt modelId="{B8C20197-1527-4876-B16D-B539AEDC79C3}" type="pres">
      <dgm:prSet presAssocID="{35B6709A-F057-4887-8FDE-C7B2F64C87AB}" presName="Name0" presStyleCnt="0">
        <dgm:presLayoutVars>
          <dgm:dir/>
          <dgm:resizeHandles val="exact"/>
        </dgm:presLayoutVars>
      </dgm:prSet>
      <dgm:spPr/>
    </dgm:pt>
    <dgm:pt modelId="{BA04EE25-DDF1-4541-B8F0-C27AF3097379}" type="pres">
      <dgm:prSet presAssocID="{036E080D-6D3A-4EEE-8036-A7E06806DBF8}" presName="node" presStyleLbl="node1" presStyleIdx="0" presStyleCnt="3" custLinFactNeighborX="-836" custLinFactNeighborY="240">
        <dgm:presLayoutVars>
          <dgm:bulletEnabled val="1"/>
        </dgm:presLayoutVars>
      </dgm:prSet>
      <dgm:spPr/>
      <dgm:t>
        <a:bodyPr/>
        <a:lstStyle/>
        <a:p>
          <a:endParaRPr lang="es-EC"/>
        </a:p>
      </dgm:t>
    </dgm:pt>
    <dgm:pt modelId="{FA62ABA2-3636-4A59-897B-5E08519492F9}" type="pres">
      <dgm:prSet presAssocID="{A310DC6F-3B9A-40A4-9864-9F35A739277D}" presName="sibTrans" presStyleLbl="sibTrans2D1" presStyleIdx="0" presStyleCnt="2"/>
      <dgm:spPr/>
      <dgm:t>
        <a:bodyPr/>
        <a:lstStyle/>
        <a:p>
          <a:endParaRPr lang="es-EC"/>
        </a:p>
      </dgm:t>
    </dgm:pt>
    <dgm:pt modelId="{52CF2B23-58FB-4DAA-93AD-703616CCB54C}" type="pres">
      <dgm:prSet presAssocID="{A310DC6F-3B9A-40A4-9864-9F35A739277D}" presName="connectorText" presStyleLbl="sibTrans2D1" presStyleIdx="0" presStyleCnt="2"/>
      <dgm:spPr/>
      <dgm:t>
        <a:bodyPr/>
        <a:lstStyle/>
        <a:p>
          <a:endParaRPr lang="es-EC"/>
        </a:p>
      </dgm:t>
    </dgm:pt>
    <dgm:pt modelId="{E0C66BA7-6579-4FE2-ADE0-128D0FFEC60F}" type="pres">
      <dgm:prSet presAssocID="{1784B07D-00AD-4FD8-AD6E-92C8D321116A}" presName="node" presStyleLbl="node1" presStyleIdx="1" presStyleCnt="3">
        <dgm:presLayoutVars>
          <dgm:bulletEnabled val="1"/>
        </dgm:presLayoutVars>
      </dgm:prSet>
      <dgm:spPr/>
      <dgm:t>
        <a:bodyPr/>
        <a:lstStyle/>
        <a:p>
          <a:endParaRPr lang="es-EC"/>
        </a:p>
      </dgm:t>
    </dgm:pt>
    <dgm:pt modelId="{43DB6701-4B21-49AB-B894-B89CDFBD9181}" type="pres">
      <dgm:prSet presAssocID="{3C3175A0-EFFF-496B-9F4C-F864A3B3DA3F}" presName="sibTrans" presStyleLbl="sibTrans2D1" presStyleIdx="1" presStyleCnt="2"/>
      <dgm:spPr/>
      <dgm:t>
        <a:bodyPr/>
        <a:lstStyle/>
        <a:p>
          <a:endParaRPr lang="es-EC"/>
        </a:p>
      </dgm:t>
    </dgm:pt>
    <dgm:pt modelId="{9A240A15-8585-4FBB-94E3-2712D1E604E8}" type="pres">
      <dgm:prSet presAssocID="{3C3175A0-EFFF-496B-9F4C-F864A3B3DA3F}" presName="connectorText" presStyleLbl="sibTrans2D1" presStyleIdx="1" presStyleCnt="2"/>
      <dgm:spPr/>
      <dgm:t>
        <a:bodyPr/>
        <a:lstStyle/>
        <a:p>
          <a:endParaRPr lang="es-EC"/>
        </a:p>
      </dgm:t>
    </dgm:pt>
    <dgm:pt modelId="{F1B51CF9-5416-420B-A96E-214059BA40DB}" type="pres">
      <dgm:prSet presAssocID="{15425DE6-AD06-4C52-8E66-F659B3C69146}" presName="node" presStyleLbl="node1" presStyleIdx="2" presStyleCnt="3">
        <dgm:presLayoutVars>
          <dgm:bulletEnabled val="1"/>
        </dgm:presLayoutVars>
      </dgm:prSet>
      <dgm:spPr/>
      <dgm:t>
        <a:bodyPr/>
        <a:lstStyle/>
        <a:p>
          <a:endParaRPr lang="es-EC"/>
        </a:p>
      </dgm:t>
    </dgm:pt>
  </dgm:ptLst>
  <dgm:cxnLst>
    <dgm:cxn modelId="{87DE5E95-5B50-4430-81E9-8BAD541A6C6A}" type="presOf" srcId="{3C3175A0-EFFF-496B-9F4C-F864A3B3DA3F}" destId="{43DB6701-4B21-49AB-B894-B89CDFBD9181}" srcOrd="0" destOrd="0" presId="urn:microsoft.com/office/officeart/2005/8/layout/process1"/>
    <dgm:cxn modelId="{9A05ABBA-8035-42A3-BBEB-BAA65FA02A12}" type="presOf" srcId="{15425DE6-AD06-4C52-8E66-F659B3C69146}" destId="{F1B51CF9-5416-420B-A96E-214059BA40DB}" srcOrd="0" destOrd="0" presId="urn:microsoft.com/office/officeart/2005/8/layout/process1"/>
    <dgm:cxn modelId="{3C30E78A-1665-49DD-AA2D-0CEB1ECFFBE5}" srcId="{35B6709A-F057-4887-8FDE-C7B2F64C87AB}" destId="{15425DE6-AD06-4C52-8E66-F659B3C69146}" srcOrd="2" destOrd="0" parTransId="{DD8FD7C7-A3F1-4E80-A60F-1C66317FABCA}" sibTransId="{3188661F-5B46-4629-A67E-3ECE4493A6D1}"/>
    <dgm:cxn modelId="{B22B5551-8F1E-45AA-AE42-2C591977C25D}" srcId="{35B6709A-F057-4887-8FDE-C7B2F64C87AB}" destId="{036E080D-6D3A-4EEE-8036-A7E06806DBF8}" srcOrd="0" destOrd="0" parTransId="{9FB45227-AEDA-493F-8372-6826FBF23F21}" sibTransId="{A310DC6F-3B9A-40A4-9864-9F35A739277D}"/>
    <dgm:cxn modelId="{4370FA7D-37A5-41BE-9F13-A849D3C175E5}" srcId="{35B6709A-F057-4887-8FDE-C7B2F64C87AB}" destId="{1784B07D-00AD-4FD8-AD6E-92C8D321116A}" srcOrd="1" destOrd="0" parTransId="{5A1084AE-A514-4654-8A3D-F1D0B4289707}" sibTransId="{3C3175A0-EFFF-496B-9F4C-F864A3B3DA3F}"/>
    <dgm:cxn modelId="{2F9490F5-0ADC-4BAD-851E-B399DFAD826C}" type="presOf" srcId="{3C3175A0-EFFF-496B-9F4C-F864A3B3DA3F}" destId="{9A240A15-8585-4FBB-94E3-2712D1E604E8}" srcOrd="1" destOrd="0" presId="urn:microsoft.com/office/officeart/2005/8/layout/process1"/>
    <dgm:cxn modelId="{2524C9E3-9505-4284-A477-63DD05CA2DE9}" type="presOf" srcId="{A310DC6F-3B9A-40A4-9864-9F35A739277D}" destId="{52CF2B23-58FB-4DAA-93AD-703616CCB54C}" srcOrd="1" destOrd="0" presId="urn:microsoft.com/office/officeart/2005/8/layout/process1"/>
    <dgm:cxn modelId="{FEFF3653-FD7F-40B0-A013-921A5AC9D1B8}" type="presOf" srcId="{35B6709A-F057-4887-8FDE-C7B2F64C87AB}" destId="{B8C20197-1527-4876-B16D-B539AEDC79C3}" srcOrd="0" destOrd="0" presId="urn:microsoft.com/office/officeart/2005/8/layout/process1"/>
    <dgm:cxn modelId="{8ACC1ADB-4C06-4A46-8E07-966AADDF1687}" type="presOf" srcId="{036E080D-6D3A-4EEE-8036-A7E06806DBF8}" destId="{BA04EE25-DDF1-4541-B8F0-C27AF3097379}" srcOrd="0" destOrd="0" presId="urn:microsoft.com/office/officeart/2005/8/layout/process1"/>
    <dgm:cxn modelId="{B9378AFE-925D-468D-8900-572C6F3B9D03}" type="presOf" srcId="{A310DC6F-3B9A-40A4-9864-9F35A739277D}" destId="{FA62ABA2-3636-4A59-897B-5E08519492F9}" srcOrd="0" destOrd="0" presId="urn:microsoft.com/office/officeart/2005/8/layout/process1"/>
    <dgm:cxn modelId="{B90D5568-88E8-4C4E-A64C-7784D68535C1}" type="presOf" srcId="{1784B07D-00AD-4FD8-AD6E-92C8D321116A}" destId="{E0C66BA7-6579-4FE2-ADE0-128D0FFEC60F}" srcOrd="0" destOrd="0" presId="urn:microsoft.com/office/officeart/2005/8/layout/process1"/>
    <dgm:cxn modelId="{BA1845B1-87E1-4B55-BB73-B634E432E645}" type="presParOf" srcId="{B8C20197-1527-4876-B16D-B539AEDC79C3}" destId="{BA04EE25-DDF1-4541-B8F0-C27AF3097379}" srcOrd="0" destOrd="0" presId="urn:microsoft.com/office/officeart/2005/8/layout/process1"/>
    <dgm:cxn modelId="{4B290C2F-C373-43A1-9634-5FB7E9127F84}" type="presParOf" srcId="{B8C20197-1527-4876-B16D-B539AEDC79C3}" destId="{FA62ABA2-3636-4A59-897B-5E08519492F9}" srcOrd="1" destOrd="0" presId="urn:microsoft.com/office/officeart/2005/8/layout/process1"/>
    <dgm:cxn modelId="{A19E646B-A2F3-4545-8A52-F5E687EFF422}" type="presParOf" srcId="{FA62ABA2-3636-4A59-897B-5E08519492F9}" destId="{52CF2B23-58FB-4DAA-93AD-703616CCB54C}" srcOrd="0" destOrd="0" presId="urn:microsoft.com/office/officeart/2005/8/layout/process1"/>
    <dgm:cxn modelId="{E34C9F4D-DFA8-42B2-9277-399EA76088FE}" type="presParOf" srcId="{B8C20197-1527-4876-B16D-B539AEDC79C3}" destId="{E0C66BA7-6579-4FE2-ADE0-128D0FFEC60F}" srcOrd="2" destOrd="0" presId="urn:microsoft.com/office/officeart/2005/8/layout/process1"/>
    <dgm:cxn modelId="{845A7F55-0545-481D-9308-420295C7D816}" type="presParOf" srcId="{B8C20197-1527-4876-B16D-B539AEDC79C3}" destId="{43DB6701-4B21-49AB-B894-B89CDFBD9181}" srcOrd="3" destOrd="0" presId="urn:microsoft.com/office/officeart/2005/8/layout/process1"/>
    <dgm:cxn modelId="{CE1DE9A9-BCC9-499D-AD9D-0BACFD20921E}" type="presParOf" srcId="{43DB6701-4B21-49AB-B894-B89CDFBD9181}" destId="{9A240A15-8585-4FBB-94E3-2712D1E604E8}" srcOrd="0" destOrd="0" presId="urn:microsoft.com/office/officeart/2005/8/layout/process1"/>
    <dgm:cxn modelId="{14D240B7-2984-4877-9885-2CDA733D8B37}" type="presParOf" srcId="{B8C20197-1527-4876-B16D-B539AEDC79C3}" destId="{F1B51CF9-5416-420B-A96E-214059BA40DB}" srcOrd="4" destOrd="0" presId="urn:microsoft.com/office/officeart/2005/8/layout/process1"/>
  </dgm:cxnLst>
  <dgm:bg/>
  <dgm:whole/>
</dgm:dataModel>
</file>

<file path=ppt/diagrams/data4.xml><?xml version="1.0" encoding="utf-8"?>
<dgm:dataModel xmlns:dgm="http://schemas.openxmlformats.org/drawingml/2006/diagram" xmlns:a="http://schemas.openxmlformats.org/drawingml/2006/main">
  <dgm:ptLst>
    <dgm:pt modelId="{C61A56B9-3C67-4D6D-8BF0-9AA5D2D1B98C}"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s-EC"/>
        </a:p>
      </dgm:t>
    </dgm:pt>
    <dgm:pt modelId="{E6A5EC8C-2373-44A1-83DC-81DE544ACB65}">
      <dgm:prSet phldrT="[Texto]"/>
      <dgm:spPr/>
      <dgm:t>
        <a:bodyPr/>
        <a:lstStyle/>
        <a:p>
          <a:r>
            <a:rPr lang="es-EC" dirty="0" smtClean="0"/>
            <a:t>PRODUCTO MARCADOR</a:t>
          </a:r>
          <a:endParaRPr lang="es-EC" dirty="0"/>
        </a:p>
      </dgm:t>
    </dgm:pt>
    <dgm:pt modelId="{7AD27026-3068-4C6E-857E-710328D895E4}" type="parTrans" cxnId="{F970FD69-A041-4038-A7AA-E70F83487276}">
      <dgm:prSet/>
      <dgm:spPr/>
      <dgm:t>
        <a:bodyPr/>
        <a:lstStyle/>
        <a:p>
          <a:endParaRPr lang="es-EC"/>
        </a:p>
      </dgm:t>
    </dgm:pt>
    <dgm:pt modelId="{DEA106C6-3540-4A99-A194-23F23A142C1C}" type="sibTrans" cxnId="{F970FD69-A041-4038-A7AA-E70F83487276}">
      <dgm:prSet/>
      <dgm:spPr/>
      <dgm:t>
        <a:bodyPr/>
        <a:lstStyle/>
        <a:p>
          <a:endParaRPr lang="es-EC"/>
        </a:p>
      </dgm:t>
    </dgm:pt>
    <dgm:pt modelId="{474F4E30-8435-4106-A77E-6BB7EA1A42E3}">
      <dgm:prSet phldrT="[Texto]"/>
      <dgm:spPr/>
      <dgm:t>
        <a:bodyPr/>
        <a:lstStyle/>
        <a:p>
          <a:r>
            <a:rPr lang="es-EC" dirty="0" smtClean="0"/>
            <a:t>PRODUCTO VINCULADO</a:t>
          </a:r>
          <a:endParaRPr lang="es-EC" dirty="0"/>
        </a:p>
      </dgm:t>
    </dgm:pt>
    <dgm:pt modelId="{0DB17000-9069-47BC-866F-130FA024E0A3}" type="parTrans" cxnId="{048DF1DB-5570-4DA4-ABF6-CC6D6F5A8D73}">
      <dgm:prSet/>
      <dgm:spPr/>
      <dgm:t>
        <a:bodyPr/>
        <a:lstStyle/>
        <a:p>
          <a:endParaRPr lang="es-EC"/>
        </a:p>
      </dgm:t>
    </dgm:pt>
    <dgm:pt modelId="{9CDEC12A-935B-42E9-B508-FA7AD0399A55}" type="sibTrans" cxnId="{048DF1DB-5570-4DA4-ABF6-CC6D6F5A8D73}">
      <dgm:prSet/>
      <dgm:spPr/>
      <dgm:t>
        <a:bodyPr/>
        <a:lstStyle/>
        <a:p>
          <a:endParaRPr lang="es-EC"/>
        </a:p>
      </dgm:t>
    </dgm:pt>
    <dgm:pt modelId="{57DC3BA1-7E62-44B8-8C8E-6760C4F03428}">
      <dgm:prSet phldrT="[Texto]"/>
      <dgm:spPr/>
      <dgm:t>
        <a:bodyPr/>
        <a:lstStyle/>
        <a:p>
          <a:r>
            <a:rPr lang="es-EC" dirty="0" smtClean="0"/>
            <a:t>PRECIO TECHO</a:t>
          </a:r>
          <a:endParaRPr lang="es-EC" dirty="0"/>
        </a:p>
      </dgm:t>
    </dgm:pt>
    <dgm:pt modelId="{4808CFB7-B0BF-4681-A94C-E08B638791CF}" type="parTrans" cxnId="{B6CD2507-3DF8-45C0-88EF-850DD7EAD1CB}">
      <dgm:prSet/>
      <dgm:spPr/>
      <dgm:t>
        <a:bodyPr/>
        <a:lstStyle/>
        <a:p>
          <a:endParaRPr lang="es-EC"/>
        </a:p>
      </dgm:t>
    </dgm:pt>
    <dgm:pt modelId="{0443E927-F144-4ECD-8959-7C88E4917EE3}" type="sibTrans" cxnId="{B6CD2507-3DF8-45C0-88EF-850DD7EAD1CB}">
      <dgm:prSet/>
      <dgm:spPr/>
      <dgm:t>
        <a:bodyPr/>
        <a:lstStyle/>
        <a:p>
          <a:endParaRPr lang="es-EC"/>
        </a:p>
      </dgm:t>
    </dgm:pt>
    <dgm:pt modelId="{0431AC65-1701-45FB-B657-098853960599}">
      <dgm:prSet phldrT="[Texto]"/>
      <dgm:spPr/>
      <dgm:t>
        <a:bodyPr/>
        <a:lstStyle/>
        <a:p>
          <a:r>
            <a:rPr lang="es-EC" dirty="0" smtClean="0"/>
            <a:t>PRECIO PISO</a:t>
          </a:r>
          <a:endParaRPr lang="es-EC" dirty="0"/>
        </a:p>
      </dgm:t>
    </dgm:pt>
    <dgm:pt modelId="{23A38F03-8BA1-4B5B-A2A9-5A0C91B46A0A}" type="parTrans" cxnId="{C4CBDF22-C72F-4074-8B82-3CA09765F46F}">
      <dgm:prSet/>
      <dgm:spPr/>
      <dgm:t>
        <a:bodyPr/>
        <a:lstStyle/>
        <a:p>
          <a:endParaRPr lang="es-EC"/>
        </a:p>
      </dgm:t>
    </dgm:pt>
    <dgm:pt modelId="{E19C910C-9D3D-4E89-950C-E5BE8F249136}" type="sibTrans" cxnId="{C4CBDF22-C72F-4074-8B82-3CA09765F46F}">
      <dgm:prSet/>
      <dgm:spPr/>
      <dgm:t>
        <a:bodyPr/>
        <a:lstStyle/>
        <a:p>
          <a:endParaRPr lang="es-EC"/>
        </a:p>
      </dgm:t>
    </dgm:pt>
    <dgm:pt modelId="{582C33A2-0F07-41DC-8384-312E17CB17CE}">
      <dgm:prSet phldrT="[Texto]"/>
      <dgm:spPr/>
      <dgm:t>
        <a:bodyPr/>
        <a:lstStyle/>
        <a:p>
          <a:r>
            <a:rPr lang="es-EC" dirty="0" smtClean="0"/>
            <a:t>ARANCEL NORMAL-AEC</a:t>
          </a:r>
          <a:endParaRPr lang="es-EC" dirty="0"/>
        </a:p>
      </dgm:t>
    </dgm:pt>
    <dgm:pt modelId="{E82697E6-CEE2-4C65-A254-DCAFBA03B1A3}" type="parTrans" cxnId="{26AC9628-E5AC-4AFF-AF68-A6AB3AEE733F}">
      <dgm:prSet/>
      <dgm:spPr/>
      <dgm:t>
        <a:bodyPr/>
        <a:lstStyle/>
        <a:p>
          <a:endParaRPr lang="es-EC"/>
        </a:p>
      </dgm:t>
    </dgm:pt>
    <dgm:pt modelId="{37A07A44-01CD-47FA-8B5B-CE69BB66F3EE}" type="sibTrans" cxnId="{26AC9628-E5AC-4AFF-AF68-A6AB3AEE733F}">
      <dgm:prSet/>
      <dgm:spPr/>
      <dgm:t>
        <a:bodyPr/>
        <a:lstStyle/>
        <a:p>
          <a:endParaRPr lang="es-EC"/>
        </a:p>
      </dgm:t>
    </dgm:pt>
    <dgm:pt modelId="{92B5E0A5-9A2C-456B-8E86-0DAFD11AEC8C}">
      <dgm:prSet phldrT="[Texto]"/>
      <dgm:spPr/>
      <dgm:t>
        <a:bodyPr/>
        <a:lstStyle/>
        <a:p>
          <a:r>
            <a:rPr lang="es-EC" dirty="0" smtClean="0"/>
            <a:t>DERECHO VARIABLE ADICIONAL</a:t>
          </a:r>
          <a:endParaRPr lang="es-EC" dirty="0"/>
        </a:p>
      </dgm:t>
    </dgm:pt>
    <dgm:pt modelId="{300BCD3D-D40B-4D9E-91E2-4381734E4065}" type="parTrans" cxnId="{DFBFE478-E2DB-4AB1-8F60-E225748C961A}">
      <dgm:prSet/>
      <dgm:spPr/>
      <dgm:t>
        <a:bodyPr/>
        <a:lstStyle/>
        <a:p>
          <a:endParaRPr lang="es-EC"/>
        </a:p>
      </dgm:t>
    </dgm:pt>
    <dgm:pt modelId="{8EC7CCD6-CFDF-4787-B70A-8F626C36FD1A}" type="sibTrans" cxnId="{DFBFE478-E2DB-4AB1-8F60-E225748C961A}">
      <dgm:prSet/>
      <dgm:spPr/>
      <dgm:t>
        <a:bodyPr/>
        <a:lstStyle/>
        <a:p>
          <a:endParaRPr lang="es-EC"/>
        </a:p>
      </dgm:t>
    </dgm:pt>
    <dgm:pt modelId="{F60FB772-7AD8-4BBE-9086-E9FFAE656CD9}">
      <dgm:prSet phldrT="[Texto]"/>
      <dgm:spPr/>
      <dgm:t>
        <a:bodyPr/>
        <a:lstStyle/>
        <a:p>
          <a:r>
            <a:rPr lang="es-EC" dirty="0" smtClean="0"/>
            <a:t>REBAJA ARANCELARIA</a:t>
          </a:r>
          <a:endParaRPr lang="es-EC" dirty="0"/>
        </a:p>
      </dgm:t>
    </dgm:pt>
    <dgm:pt modelId="{06DF550E-3CA4-4EE5-8CA7-D3B42FB37F7C}" type="parTrans" cxnId="{98E62AD9-AF6D-43FE-AD07-D386644AE833}">
      <dgm:prSet/>
      <dgm:spPr/>
      <dgm:t>
        <a:bodyPr/>
        <a:lstStyle/>
        <a:p>
          <a:endParaRPr lang="es-EC"/>
        </a:p>
      </dgm:t>
    </dgm:pt>
    <dgm:pt modelId="{D44E115D-885B-446A-A5A1-1F914D01477B}" type="sibTrans" cxnId="{98E62AD9-AF6D-43FE-AD07-D386644AE833}">
      <dgm:prSet/>
      <dgm:spPr/>
      <dgm:t>
        <a:bodyPr/>
        <a:lstStyle/>
        <a:p>
          <a:endParaRPr lang="es-EC"/>
        </a:p>
      </dgm:t>
    </dgm:pt>
    <dgm:pt modelId="{B4F4503A-1C7B-410E-8DB9-24F7DD4A0164}">
      <dgm:prSet phldrT="[Texto]"/>
      <dgm:spPr/>
      <dgm:t>
        <a:bodyPr/>
        <a:lstStyle/>
        <a:p>
          <a:r>
            <a:rPr lang="es-EC" dirty="0" smtClean="0"/>
            <a:t>ARANCEL TOTAL</a:t>
          </a:r>
          <a:endParaRPr lang="es-EC" dirty="0"/>
        </a:p>
      </dgm:t>
    </dgm:pt>
    <dgm:pt modelId="{B09345AB-BC6F-43ED-BC35-A8400C4875DC}" type="parTrans" cxnId="{A48CB4AF-4E9A-41D8-9D0B-5BB967106FBC}">
      <dgm:prSet/>
      <dgm:spPr/>
      <dgm:t>
        <a:bodyPr/>
        <a:lstStyle/>
        <a:p>
          <a:endParaRPr lang="es-EC"/>
        </a:p>
      </dgm:t>
    </dgm:pt>
    <dgm:pt modelId="{9579A731-6CAE-4AAD-A1AF-07E150991C79}" type="sibTrans" cxnId="{A48CB4AF-4E9A-41D8-9D0B-5BB967106FBC}">
      <dgm:prSet/>
      <dgm:spPr/>
      <dgm:t>
        <a:bodyPr/>
        <a:lstStyle/>
        <a:p>
          <a:endParaRPr lang="es-EC"/>
        </a:p>
      </dgm:t>
    </dgm:pt>
    <dgm:pt modelId="{5A3E84E7-C784-4B37-95B1-CC9C7A03AFA1}">
      <dgm:prSet phldrT="[Texto]"/>
      <dgm:spPr/>
      <dgm:t>
        <a:bodyPr/>
        <a:lstStyle/>
        <a:p>
          <a:r>
            <a:rPr lang="es-EC" dirty="0" smtClean="0"/>
            <a:t>PRECIO DE REFERENCIA CIF</a:t>
          </a:r>
          <a:endParaRPr lang="es-EC" dirty="0"/>
        </a:p>
      </dgm:t>
    </dgm:pt>
    <dgm:pt modelId="{980ABC86-2D14-4FE6-9788-6ED12EBBE0F7}" type="parTrans" cxnId="{B91B5C21-D961-4C29-B068-BF28F104646B}">
      <dgm:prSet/>
      <dgm:spPr/>
      <dgm:t>
        <a:bodyPr/>
        <a:lstStyle/>
        <a:p>
          <a:endParaRPr lang="es-EC"/>
        </a:p>
      </dgm:t>
    </dgm:pt>
    <dgm:pt modelId="{4728E709-8B43-4382-99CC-18329013DE5D}" type="sibTrans" cxnId="{B91B5C21-D961-4C29-B068-BF28F104646B}">
      <dgm:prSet/>
      <dgm:spPr/>
      <dgm:t>
        <a:bodyPr/>
        <a:lstStyle/>
        <a:p>
          <a:endParaRPr lang="es-EC"/>
        </a:p>
      </dgm:t>
    </dgm:pt>
    <dgm:pt modelId="{5C27699D-4E97-4889-86F6-C9C21646AFBB}">
      <dgm:prSet phldrT="[Texto]"/>
      <dgm:spPr/>
      <dgm:t>
        <a:bodyPr/>
        <a:lstStyle/>
        <a:p>
          <a:r>
            <a:rPr lang="es-EC" dirty="0" smtClean="0"/>
            <a:t>MERCADO DE REFERENCIA</a:t>
          </a:r>
          <a:endParaRPr lang="es-EC" dirty="0"/>
        </a:p>
      </dgm:t>
    </dgm:pt>
    <dgm:pt modelId="{F3B93464-83BE-4690-B0D0-F577A89349D1}" type="parTrans" cxnId="{8EA9988C-C9E7-473F-9E7D-CF9D04400BC6}">
      <dgm:prSet/>
      <dgm:spPr/>
      <dgm:t>
        <a:bodyPr/>
        <a:lstStyle/>
        <a:p>
          <a:endParaRPr lang="es-EC"/>
        </a:p>
      </dgm:t>
    </dgm:pt>
    <dgm:pt modelId="{B2E7E1AE-6126-47D2-8C09-7219841B469B}" type="sibTrans" cxnId="{8EA9988C-C9E7-473F-9E7D-CF9D04400BC6}">
      <dgm:prSet/>
      <dgm:spPr/>
      <dgm:t>
        <a:bodyPr/>
        <a:lstStyle/>
        <a:p>
          <a:endParaRPr lang="es-EC"/>
        </a:p>
      </dgm:t>
    </dgm:pt>
    <dgm:pt modelId="{3E5E9DF6-98D4-4B69-8B1A-BED4D8B9B9C3}" type="pres">
      <dgm:prSet presAssocID="{C61A56B9-3C67-4D6D-8BF0-9AA5D2D1B98C}" presName="Name0" presStyleCnt="0">
        <dgm:presLayoutVars>
          <dgm:dir/>
          <dgm:animLvl val="lvl"/>
          <dgm:resizeHandles val="exact"/>
        </dgm:presLayoutVars>
      </dgm:prSet>
      <dgm:spPr/>
      <dgm:t>
        <a:bodyPr/>
        <a:lstStyle/>
        <a:p>
          <a:endParaRPr lang="es-EC"/>
        </a:p>
      </dgm:t>
    </dgm:pt>
    <dgm:pt modelId="{33E81D77-51A6-46E0-A115-C4F9AE5D5844}" type="pres">
      <dgm:prSet presAssocID="{E6A5EC8C-2373-44A1-83DC-81DE544ACB65}" presName="linNode" presStyleCnt="0"/>
      <dgm:spPr/>
      <dgm:t>
        <a:bodyPr/>
        <a:lstStyle/>
        <a:p>
          <a:endParaRPr lang="es-EC"/>
        </a:p>
      </dgm:t>
    </dgm:pt>
    <dgm:pt modelId="{D394A92C-0610-4F85-9B08-CCE9DC426903}" type="pres">
      <dgm:prSet presAssocID="{E6A5EC8C-2373-44A1-83DC-81DE544ACB65}" presName="parentText" presStyleLbl="node1" presStyleIdx="0" presStyleCnt="10">
        <dgm:presLayoutVars>
          <dgm:chMax val="1"/>
          <dgm:bulletEnabled val="1"/>
        </dgm:presLayoutVars>
      </dgm:prSet>
      <dgm:spPr/>
      <dgm:t>
        <a:bodyPr/>
        <a:lstStyle/>
        <a:p>
          <a:endParaRPr lang="es-EC"/>
        </a:p>
      </dgm:t>
    </dgm:pt>
    <dgm:pt modelId="{D46100A9-58C1-4875-9E8C-87FE66570621}" type="pres">
      <dgm:prSet presAssocID="{DEA106C6-3540-4A99-A194-23F23A142C1C}" presName="sp" presStyleCnt="0"/>
      <dgm:spPr/>
      <dgm:t>
        <a:bodyPr/>
        <a:lstStyle/>
        <a:p>
          <a:endParaRPr lang="es-EC"/>
        </a:p>
      </dgm:t>
    </dgm:pt>
    <dgm:pt modelId="{0CADFA29-455D-4CB8-8032-CF31F2C83B18}" type="pres">
      <dgm:prSet presAssocID="{474F4E30-8435-4106-A77E-6BB7EA1A42E3}" presName="linNode" presStyleCnt="0"/>
      <dgm:spPr/>
      <dgm:t>
        <a:bodyPr/>
        <a:lstStyle/>
        <a:p>
          <a:endParaRPr lang="es-EC"/>
        </a:p>
      </dgm:t>
    </dgm:pt>
    <dgm:pt modelId="{28D312D6-4A61-43BF-81F1-2DD7330E33C6}" type="pres">
      <dgm:prSet presAssocID="{474F4E30-8435-4106-A77E-6BB7EA1A42E3}" presName="parentText" presStyleLbl="node1" presStyleIdx="1" presStyleCnt="10">
        <dgm:presLayoutVars>
          <dgm:chMax val="1"/>
          <dgm:bulletEnabled val="1"/>
        </dgm:presLayoutVars>
      </dgm:prSet>
      <dgm:spPr/>
      <dgm:t>
        <a:bodyPr/>
        <a:lstStyle/>
        <a:p>
          <a:endParaRPr lang="es-EC"/>
        </a:p>
      </dgm:t>
    </dgm:pt>
    <dgm:pt modelId="{F15079C7-58A0-42B5-AD27-B1C937632C4E}" type="pres">
      <dgm:prSet presAssocID="{9CDEC12A-935B-42E9-B508-FA7AD0399A55}" presName="sp" presStyleCnt="0"/>
      <dgm:spPr/>
      <dgm:t>
        <a:bodyPr/>
        <a:lstStyle/>
        <a:p>
          <a:endParaRPr lang="es-EC"/>
        </a:p>
      </dgm:t>
    </dgm:pt>
    <dgm:pt modelId="{7996187D-AF4B-4316-8185-239D6CA09A23}" type="pres">
      <dgm:prSet presAssocID="{57DC3BA1-7E62-44B8-8C8E-6760C4F03428}" presName="linNode" presStyleCnt="0"/>
      <dgm:spPr/>
      <dgm:t>
        <a:bodyPr/>
        <a:lstStyle/>
        <a:p>
          <a:endParaRPr lang="es-EC"/>
        </a:p>
      </dgm:t>
    </dgm:pt>
    <dgm:pt modelId="{97D0B1A7-D75D-44FA-9579-DF394A5D7DD8}" type="pres">
      <dgm:prSet presAssocID="{57DC3BA1-7E62-44B8-8C8E-6760C4F03428}" presName="parentText" presStyleLbl="node1" presStyleIdx="2" presStyleCnt="10">
        <dgm:presLayoutVars>
          <dgm:chMax val="1"/>
          <dgm:bulletEnabled val="1"/>
        </dgm:presLayoutVars>
      </dgm:prSet>
      <dgm:spPr/>
      <dgm:t>
        <a:bodyPr/>
        <a:lstStyle/>
        <a:p>
          <a:endParaRPr lang="es-EC"/>
        </a:p>
      </dgm:t>
    </dgm:pt>
    <dgm:pt modelId="{D286D04B-83E9-48AF-A4A1-13FA1556F9FF}" type="pres">
      <dgm:prSet presAssocID="{0443E927-F144-4ECD-8959-7C88E4917EE3}" presName="sp" presStyleCnt="0"/>
      <dgm:spPr/>
      <dgm:t>
        <a:bodyPr/>
        <a:lstStyle/>
        <a:p>
          <a:endParaRPr lang="es-EC"/>
        </a:p>
      </dgm:t>
    </dgm:pt>
    <dgm:pt modelId="{E6AE8293-1A50-4D08-AAB4-91EDDDD0F714}" type="pres">
      <dgm:prSet presAssocID="{0431AC65-1701-45FB-B657-098853960599}" presName="linNode" presStyleCnt="0"/>
      <dgm:spPr/>
      <dgm:t>
        <a:bodyPr/>
        <a:lstStyle/>
        <a:p>
          <a:endParaRPr lang="es-EC"/>
        </a:p>
      </dgm:t>
    </dgm:pt>
    <dgm:pt modelId="{420D3DF0-8D37-476B-BB9F-1E9E93599690}" type="pres">
      <dgm:prSet presAssocID="{0431AC65-1701-45FB-B657-098853960599}" presName="parentText" presStyleLbl="node1" presStyleIdx="3" presStyleCnt="10">
        <dgm:presLayoutVars>
          <dgm:chMax val="1"/>
          <dgm:bulletEnabled val="1"/>
        </dgm:presLayoutVars>
      </dgm:prSet>
      <dgm:spPr/>
      <dgm:t>
        <a:bodyPr/>
        <a:lstStyle/>
        <a:p>
          <a:endParaRPr lang="es-EC"/>
        </a:p>
      </dgm:t>
    </dgm:pt>
    <dgm:pt modelId="{0A317CC6-4A96-47A2-B7F2-F1952F86C3AE}" type="pres">
      <dgm:prSet presAssocID="{E19C910C-9D3D-4E89-950C-E5BE8F249136}" presName="sp" presStyleCnt="0"/>
      <dgm:spPr/>
      <dgm:t>
        <a:bodyPr/>
        <a:lstStyle/>
        <a:p>
          <a:endParaRPr lang="es-EC"/>
        </a:p>
      </dgm:t>
    </dgm:pt>
    <dgm:pt modelId="{6C6553D6-1CEE-48D6-9BAD-A9FA00EC230E}" type="pres">
      <dgm:prSet presAssocID="{582C33A2-0F07-41DC-8384-312E17CB17CE}" presName="linNode" presStyleCnt="0"/>
      <dgm:spPr/>
      <dgm:t>
        <a:bodyPr/>
        <a:lstStyle/>
        <a:p>
          <a:endParaRPr lang="es-EC"/>
        </a:p>
      </dgm:t>
    </dgm:pt>
    <dgm:pt modelId="{B3B67738-06FB-4570-B52D-9F2BA6CF58BA}" type="pres">
      <dgm:prSet presAssocID="{582C33A2-0F07-41DC-8384-312E17CB17CE}" presName="parentText" presStyleLbl="node1" presStyleIdx="4" presStyleCnt="10">
        <dgm:presLayoutVars>
          <dgm:chMax val="1"/>
          <dgm:bulletEnabled val="1"/>
        </dgm:presLayoutVars>
      </dgm:prSet>
      <dgm:spPr/>
      <dgm:t>
        <a:bodyPr/>
        <a:lstStyle/>
        <a:p>
          <a:endParaRPr lang="es-EC"/>
        </a:p>
      </dgm:t>
    </dgm:pt>
    <dgm:pt modelId="{6484573D-8ABF-40FD-856E-694D2A0EAA4F}" type="pres">
      <dgm:prSet presAssocID="{37A07A44-01CD-47FA-8B5B-CE69BB66F3EE}" presName="sp" presStyleCnt="0"/>
      <dgm:spPr/>
      <dgm:t>
        <a:bodyPr/>
        <a:lstStyle/>
        <a:p>
          <a:endParaRPr lang="es-EC"/>
        </a:p>
      </dgm:t>
    </dgm:pt>
    <dgm:pt modelId="{7DAE4BB0-BF39-47B5-9E83-5AA8932CDD19}" type="pres">
      <dgm:prSet presAssocID="{92B5E0A5-9A2C-456B-8E86-0DAFD11AEC8C}" presName="linNode" presStyleCnt="0"/>
      <dgm:spPr/>
      <dgm:t>
        <a:bodyPr/>
        <a:lstStyle/>
        <a:p>
          <a:endParaRPr lang="es-EC"/>
        </a:p>
      </dgm:t>
    </dgm:pt>
    <dgm:pt modelId="{C35C695E-423D-4D2B-9ADE-BCD91342F1A1}" type="pres">
      <dgm:prSet presAssocID="{92B5E0A5-9A2C-456B-8E86-0DAFD11AEC8C}" presName="parentText" presStyleLbl="node1" presStyleIdx="5" presStyleCnt="10">
        <dgm:presLayoutVars>
          <dgm:chMax val="1"/>
          <dgm:bulletEnabled val="1"/>
        </dgm:presLayoutVars>
      </dgm:prSet>
      <dgm:spPr/>
      <dgm:t>
        <a:bodyPr/>
        <a:lstStyle/>
        <a:p>
          <a:endParaRPr lang="es-EC"/>
        </a:p>
      </dgm:t>
    </dgm:pt>
    <dgm:pt modelId="{A82BC513-8627-4D10-BEB1-71B6BE315121}" type="pres">
      <dgm:prSet presAssocID="{8EC7CCD6-CFDF-4787-B70A-8F626C36FD1A}" presName="sp" presStyleCnt="0"/>
      <dgm:spPr/>
      <dgm:t>
        <a:bodyPr/>
        <a:lstStyle/>
        <a:p>
          <a:endParaRPr lang="es-EC"/>
        </a:p>
      </dgm:t>
    </dgm:pt>
    <dgm:pt modelId="{AA9BB819-F036-47BE-A005-0D56F2A3E470}" type="pres">
      <dgm:prSet presAssocID="{F60FB772-7AD8-4BBE-9086-E9FFAE656CD9}" presName="linNode" presStyleCnt="0"/>
      <dgm:spPr/>
      <dgm:t>
        <a:bodyPr/>
        <a:lstStyle/>
        <a:p>
          <a:endParaRPr lang="es-EC"/>
        </a:p>
      </dgm:t>
    </dgm:pt>
    <dgm:pt modelId="{B47916A7-8444-482D-90E7-3B461E56A707}" type="pres">
      <dgm:prSet presAssocID="{F60FB772-7AD8-4BBE-9086-E9FFAE656CD9}" presName="parentText" presStyleLbl="node1" presStyleIdx="6" presStyleCnt="10">
        <dgm:presLayoutVars>
          <dgm:chMax val="1"/>
          <dgm:bulletEnabled val="1"/>
        </dgm:presLayoutVars>
      </dgm:prSet>
      <dgm:spPr/>
      <dgm:t>
        <a:bodyPr/>
        <a:lstStyle/>
        <a:p>
          <a:endParaRPr lang="es-EC"/>
        </a:p>
      </dgm:t>
    </dgm:pt>
    <dgm:pt modelId="{A80D1694-C16F-4C08-992C-C0CD9EAE4629}" type="pres">
      <dgm:prSet presAssocID="{D44E115D-885B-446A-A5A1-1F914D01477B}" presName="sp" presStyleCnt="0"/>
      <dgm:spPr/>
      <dgm:t>
        <a:bodyPr/>
        <a:lstStyle/>
        <a:p>
          <a:endParaRPr lang="es-EC"/>
        </a:p>
      </dgm:t>
    </dgm:pt>
    <dgm:pt modelId="{B2A13F88-C536-4334-8BE8-1064011BB745}" type="pres">
      <dgm:prSet presAssocID="{B4F4503A-1C7B-410E-8DB9-24F7DD4A0164}" presName="linNode" presStyleCnt="0"/>
      <dgm:spPr/>
      <dgm:t>
        <a:bodyPr/>
        <a:lstStyle/>
        <a:p>
          <a:endParaRPr lang="es-EC"/>
        </a:p>
      </dgm:t>
    </dgm:pt>
    <dgm:pt modelId="{4E0AA95F-0594-4FA9-8EC9-275F0D603ECD}" type="pres">
      <dgm:prSet presAssocID="{B4F4503A-1C7B-410E-8DB9-24F7DD4A0164}" presName="parentText" presStyleLbl="node1" presStyleIdx="7" presStyleCnt="10">
        <dgm:presLayoutVars>
          <dgm:chMax val="1"/>
          <dgm:bulletEnabled val="1"/>
        </dgm:presLayoutVars>
      </dgm:prSet>
      <dgm:spPr/>
      <dgm:t>
        <a:bodyPr/>
        <a:lstStyle/>
        <a:p>
          <a:endParaRPr lang="es-EC"/>
        </a:p>
      </dgm:t>
    </dgm:pt>
    <dgm:pt modelId="{9FBCFBB5-A7A0-49B1-8D2E-9085C264473E}" type="pres">
      <dgm:prSet presAssocID="{9579A731-6CAE-4AAD-A1AF-07E150991C79}" presName="sp" presStyleCnt="0"/>
      <dgm:spPr/>
      <dgm:t>
        <a:bodyPr/>
        <a:lstStyle/>
        <a:p>
          <a:endParaRPr lang="es-EC"/>
        </a:p>
      </dgm:t>
    </dgm:pt>
    <dgm:pt modelId="{855C26EC-0E2B-424C-A36D-62FA1F392C03}" type="pres">
      <dgm:prSet presAssocID="{5A3E84E7-C784-4B37-95B1-CC9C7A03AFA1}" presName="linNode" presStyleCnt="0"/>
      <dgm:spPr/>
      <dgm:t>
        <a:bodyPr/>
        <a:lstStyle/>
        <a:p>
          <a:endParaRPr lang="es-EC"/>
        </a:p>
      </dgm:t>
    </dgm:pt>
    <dgm:pt modelId="{AC01809B-0133-4C86-BAB2-8F9CA56C95AF}" type="pres">
      <dgm:prSet presAssocID="{5A3E84E7-C784-4B37-95B1-CC9C7A03AFA1}" presName="parentText" presStyleLbl="node1" presStyleIdx="8" presStyleCnt="10">
        <dgm:presLayoutVars>
          <dgm:chMax val="1"/>
          <dgm:bulletEnabled val="1"/>
        </dgm:presLayoutVars>
      </dgm:prSet>
      <dgm:spPr/>
      <dgm:t>
        <a:bodyPr/>
        <a:lstStyle/>
        <a:p>
          <a:endParaRPr lang="es-EC"/>
        </a:p>
      </dgm:t>
    </dgm:pt>
    <dgm:pt modelId="{93A86EA1-8A92-4CA6-ABA0-0832EC9DE719}" type="pres">
      <dgm:prSet presAssocID="{4728E709-8B43-4382-99CC-18329013DE5D}" presName="sp" presStyleCnt="0"/>
      <dgm:spPr/>
      <dgm:t>
        <a:bodyPr/>
        <a:lstStyle/>
        <a:p>
          <a:endParaRPr lang="es-EC"/>
        </a:p>
      </dgm:t>
    </dgm:pt>
    <dgm:pt modelId="{AE1A9BF2-EDF4-4BEB-BEEE-A4B41D2B2183}" type="pres">
      <dgm:prSet presAssocID="{5C27699D-4E97-4889-86F6-C9C21646AFBB}" presName="linNode" presStyleCnt="0"/>
      <dgm:spPr/>
      <dgm:t>
        <a:bodyPr/>
        <a:lstStyle/>
        <a:p>
          <a:endParaRPr lang="es-EC"/>
        </a:p>
      </dgm:t>
    </dgm:pt>
    <dgm:pt modelId="{140569CF-5D25-4904-B432-FEA0C58B09DE}" type="pres">
      <dgm:prSet presAssocID="{5C27699D-4E97-4889-86F6-C9C21646AFBB}" presName="parentText" presStyleLbl="node1" presStyleIdx="9" presStyleCnt="10">
        <dgm:presLayoutVars>
          <dgm:chMax val="1"/>
          <dgm:bulletEnabled val="1"/>
        </dgm:presLayoutVars>
      </dgm:prSet>
      <dgm:spPr/>
      <dgm:t>
        <a:bodyPr/>
        <a:lstStyle/>
        <a:p>
          <a:endParaRPr lang="es-EC"/>
        </a:p>
      </dgm:t>
    </dgm:pt>
  </dgm:ptLst>
  <dgm:cxnLst>
    <dgm:cxn modelId="{26AC9628-E5AC-4AFF-AF68-A6AB3AEE733F}" srcId="{C61A56B9-3C67-4D6D-8BF0-9AA5D2D1B98C}" destId="{582C33A2-0F07-41DC-8384-312E17CB17CE}" srcOrd="4" destOrd="0" parTransId="{E82697E6-CEE2-4C65-A254-DCAFBA03B1A3}" sibTransId="{37A07A44-01CD-47FA-8B5B-CE69BB66F3EE}"/>
    <dgm:cxn modelId="{FC9A4372-8046-46EF-810F-1C6DBB6BAAB4}" type="presOf" srcId="{5C27699D-4E97-4889-86F6-C9C21646AFBB}" destId="{140569CF-5D25-4904-B432-FEA0C58B09DE}" srcOrd="0" destOrd="0" presId="urn:microsoft.com/office/officeart/2005/8/layout/vList5"/>
    <dgm:cxn modelId="{C56B2602-7A1A-4B8F-BE52-F23BE7E6CB12}" type="presOf" srcId="{E6A5EC8C-2373-44A1-83DC-81DE544ACB65}" destId="{D394A92C-0610-4F85-9B08-CCE9DC426903}" srcOrd="0" destOrd="0" presId="urn:microsoft.com/office/officeart/2005/8/layout/vList5"/>
    <dgm:cxn modelId="{3292DAA9-267A-44AB-9BFF-5818DEA28539}" type="presOf" srcId="{92B5E0A5-9A2C-456B-8E86-0DAFD11AEC8C}" destId="{C35C695E-423D-4D2B-9ADE-BCD91342F1A1}" srcOrd="0" destOrd="0" presId="urn:microsoft.com/office/officeart/2005/8/layout/vList5"/>
    <dgm:cxn modelId="{64A87589-CF1F-4DED-BF93-28F52F23E411}" type="presOf" srcId="{582C33A2-0F07-41DC-8384-312E17CB17CE}" destId="{B3B67738-06FB-4570-B52D-9F2BA6CF58BA}" srcOrd="0" destOrd="0" presId="urn:microsoft.com/office/officeart/2005/8/layout/vList5"/>
    <dgm:cxn modelId="{98E62AD9-AF6D-43FE-AD07-D386644AE833}" srcId="{C61A56B9-3C67-4D6D-8BF0-9AA5D2D1B98C}" destId="{F60FB772-7AD8-4BBE-9086-E9FFAE656CD9}" srcOrd="6" destOrd="0" parTransId="{06DF550E-3CA4-4EE5-8CA7-D3B42FB37F7C}" sibTransId="{D44E115D-885B-446A-A5A1-1F914D01477B}"/>
    <dgm:cxn modelId="{A48CB4AF-4E9A-41D8-9D0B-5BB967106FBC}" srcId="{C61A56B9-3C67-4D6D-8BF0-9AA5D2D1B98C}" destId="{B4F4503A-1C7B-410E-8DB9-24F7DD4A0164}" srcOrd="7" destOrd="0" parTransId="{B09345AB-BC6F-43ED-BC35-A8400C4875DC}" sibTransId="{9579A731-6CAE-4AAD-A1AF-07E150991C79}"/>
    <dgm:cxn modelId="{B6CD2507-3DF8-45C0-88EF-850DD7EAD1CB}" srcId="{C61A56B9-3C67-4D6D-8BF0-9AA5D2D1B98C}" destId="{57DC3BA1-7E62-44B8-8C8E-6760C4F03428}" srcOrd="2" destOrd="0" parTransId="{4808CFB7-B0BF-4681-A94C-E08B638791CF}" sibTransId="{0443E927-F144-4ECD-8959-7C88E4917EE3}"/>
    <dgm:cxn modelId="{DFBFE478-E2DB-4AB1-8F60-E225748C961A}" srcId="{C61A56B9-3C67-4D6D-8BF0-9AA5D2D1B98C}" destId="{92B5E0A5-9A2C-456B-8E86-0DAFD11AEC8C}" srcOrd="5" destOrd="0" parTransId="{300BCD3D-D40B-4D9E-91E2-4381734E4065}" sibTransId="{8EC7CCD6-CFDF-4787-B70A-8F626C36FD1A}"/>
    <dgm:cxn modelId="{B91B5C21-D961-4C29-B068-BF28F104646B}" srcId="{C61A56B9-3C67-4D6D-8BF0-9AA5D2D1B98C}" destId="{5A3E84E7-C784-4B37-95B1-CC9C7A03AFA1}" srcOrd="8" destOrd="0" parTransId="{980ABC86-2D14-4FE6-9788-6ED12EBBE0F7}" sibTransId="{4728E709-8B43-4382-99CC-18329013DE5D}"/>
    <dgm:cxn modelId="{74C3A22E-1647-4EF3-8779-202D9C185D4C}" type="presOf" srcId="{B4F4503A-1C7B-410E-8DB9-24F7DD4A0164}" destId="{4E0AA95F-0594-4FA9-8EC9-275F0D603ECD}" srcOrd="0" destOrd="0" presId="urn:microsoft.com/office/officeart/2005/8/layout/vList5"/>
    <dgm:cxn modelId="{F970FD69-A041-4038-A7AA-E70F83487276}" srcId="{C61A56B9-3C67-4D6D-8BF0-9AA5D2D1B98C}" destId="{E6A5EC8C-2373-44A1-83DC-81DE544ACB65}" srcOrd="0" destOrd="0" parTransId="{7AD27026-3068-4C6E-857E-710328D895E4}" sibTransId="{DEA106C6-3540-4A99-A194-23F23A142C1C}"/>
    <dgm:cxn modelId="{31B9C2D4-CBEE-4786-9E93-5763878022DE}" type="presOf" srcId="{5A3E84E7-C784-4B37-95B1-CC9C7A03AFA1}" destId="{AC01809B-0133-4C86-BAB2-8F9CA56C95AF}" srcOrd="0" destOrd="0" presId="urn:microsoft.com/office/officeart/2005/8/layout/vList5"/>
    <dgm:cxn modelId="{9477F5B4-48E6-4C98-8FFE-B7DD8C674D12}" type="presOf" srcId="{0431AC65-1701-45FB-B657-098853960599}" destId="{420D3DF0-8D37-476B-BB9F-1E9E93599690}" srcOrd="0" destOrd="0" presId="urn:microsoft.com/office/officeart/2005/8/layout/vList5"/>
    <dgm:cxn modelId="{048DF1DB-5570-4DA4-ABF6-CC6D6F5A8D73}" srcId="{C61A56B9-3C67-4D6D-8BF0-9AA5D2D1B98C}" destId="{474F4E30-8435-4106-A77E-6BB7EA1A42E3}" srcOrd="1" destOrd="0" parTransId="{0DB17000-9069-47BC-866F-130FA024E0A3}" sibTransId="{9CDEC12A-935B-42E9-B508-FA7AD0399A55}"/>
    <dgm:cxn modelId="{C4CBDF22-C72F-4074-8B82-3CA09765F46F}" srcId="{C61A56B9-3C67-4D6D-8BF0-9AA5D2D1B98C}" destId="{0431AC65-1701-45FB-B657-098853960599}" srcOrd="3" destOrd="0" parTransId="{23A38F03-8BA1-4B5B-A2A9-5A0C91B46A0A}" sibTransId="{E19C910C-9D3D-4E89-950C-E5BE8F249136}"/>
    <dgm:cxn modelId="{CD92B415-DC53-41CB-873E-F0C3114D2316}" type="presOf" srcId="{57DC3BA1-7E62-44B8-8C8E-6760C4F03428}" destId="{97D0B1A7-D75D-44FA-9579-DF394A5D7DD8}" srcOrd="0" destOrd="0" presId="urn:microsoft.com/office/officeart/2005/8/layout/vList5"/>
    <dgm:cxn modelId="{4C5FD5CF-6659-459D-B8EC-255262941BF6}" type="presOf" srcId="{F60FB772-7AD8-4BBE-9086-E9FFAE656CD9}" destId="{B47916A7-8444-482D-90E7-3B461E56A707}" srcOrd="0" destOrd="0" presId="urn:microsoft.com/office/officeart/2005/8/layout/vList5"/>
    <dgm:cxn modelId="{35592B56-5504-4E76-9393-F9235AE12FEF}" type="presOf" srcId="{C61A56B9-3C67-4D6D-8BF0-9AA5D2D1B98C}" destId="{3E5E9DF6-98D4-4B69-8B1A-BED4D8B9B9C3}" srcOrd="0" destOrd="0" presId="urn:microsoft.com/office/officeart/2005/8/layout/vList5"/>
    <dgm:cxn modelId="{8EA9988C-C9E7-473F-9E7D-CF9D04400BC6}" srcId="{C61A56B9-3C67-4D6D-8BF0-9AA5D2D1B98C}" destId="{5C27699D-4E97-4889-86F6-C9C21646AFBB}" srcOrd="9" destOrd="0" parTransId="{F3B93464-83BE-4690-B0D0-F577A89349D1}" sibTransId="{B2E7E1AE-6126-47D2-8C09-7219841B469B}"/>
    <dgm:cxn modelId="{11FA4134-0A65-4DAC-8E2F-E14EC27412C3}" type="presOf" srcId="{474F4E30-8435-4106-A77E-6BB7EA1A42E3}" destId="{28D312D6-4A61-43BF-81F1-2DD7330E33C6}" srcOrd="0" destOrd="0" presId="urn:microsoft.com/office/officeart/2005/8/layout/vList5"/>
    <dgm:cxn modelId="{4D90925F-CEE3-4CD1-B734-384EE5BE856F}" type="presParOf" srcId="{3E5E9DF6-98D4-4B69-8B1A-BED4D8B9B9C3}" destId="{33E81D77-51A6-46E0-A115-C4F9AE5D5844}" srcOrd="0" destOrd="0" presId="urn:microsoft.com/office/officeart/2005/8/layout/vList5"/>
    <dgm:cxn modelId="{B7052B50-2916-4637-BBA5-204D05CEA52E}" type="presParOf" srcId="{33E81D77-51A6-46E0-A115-C4F9AE5D5844}" destId="{D394A92C-0610-4F85-9B08-CCE9DC426903}" srcOrd="0" destOrd="0" presId="urn:microsoft.com/office/officeart/2005/8/layout/vList5"/>
    <dgm:cxn modelId="{0ECDE053-3961-4E2D-A27A-6756A01E7588}" type="presParOf" srcId="{3E5E9DF6-98D4-4B69-8B1A-BED4D8B9B9C3}" destId="{D46100A9-58C1-4875-9E8C-87FE66570621}" srcOrd="1" destOrd="0" presId="urn:microsoft.com/office/officeart/2005/8/layout/vList5"/>
    <dgm:cxn modelId="{C558D366-5C14-4AAE-A770-FCECD90EBACE}" type="presParOf" srcId="{3E5E9DF6-98D4-4B69-8B1A-BED4D8B9B9C3}" destId="{0CADFA29-455D-4CB8-8032-CF31F2C83B18}" srcOrd="2" destOrd="0" presId="urn:microsoft.com/office/officeart/2005/8/layout/vList5"/>
    <dgm:cxn modelId="{13FFC82B-BE2E-4D40-9258-8928058C4809}" type="presParOf" srcId="{0CADFA29-455D-4CB8-8032-CF31F2C83B18}" destId="{28D312D6-4A61-43BF-81F1-2DD7330E33C6}" srcOrd="0" destOrd="0" presId="urn:microsoft.com/office/officeart/2005/8/layout/vList5"/>
    <dgm:cxn modelId="{2E7C17F8-B07D-4C6E-B3C2-43621D34032D}" type="presParOf" srcId="{3E5E9DF6-98D4-4B69-8B1A-BED4D8B9B9C3}" destId="{F15079C7-58A0-42B5-AD27-B1C937632C4E}" srcOrd="3" destOrd="0" presId="urn:microsoft.com/office/officeart/2005/8/layout/vList5"/>
    <dgm:cxn modelId="{C27EC5F1-707B-47A8-B393-E73B3F465CEE}" type="presParOf" srcId="{3E5E9DF6-98D4-4B69-8B1A-BED4D8B9B9C3}" destId="{7996187D-AF4B-4316-8185-239D6CA09A23}" srcOrd="4" destOrd="0" presId="urn:microsoft.com/office/officeart/2005/8/layout/vList5"/>
    <dgm:cxn modelId="{5DDE49BA-CEE0-46AF-B416-AFB89B6FF17E}" type="presParOf" srcId="{7996187D-AF4B-4316-8185-239D6CA09A23}" destId="{97D0B1A7-D75D-44FA-9579-DF394A5D7DD8}" srcOrd="0" destOrd="0" presId="urn:microsoft.com/office/officeart/2005/8/layout/vList5"/>
    <dgm:cxn modelId="{5FE83280-CA5F-4C2E-B36D-51C2497E1ABD}" type="presParOf" srcId="{3E5E9DF6-98D4-4B69-8B1A-BED4D8B9B9C3}" destId="{D286D04B-83E9-48AF-A4A1-13FA1556F9FF}" srcOrd="5" destOrd="0" presId="urn:microsoft.com/office/officeart/2005/8/layout/vList5"/>
    <dgm:cxn modelId="{A6721E0A-200E-40CF-AF68-F068C2A0EF96}" type="presParOf" srcId="{3E5E9DF6-98D4-4B69-8B1A-BED4D8B9B9C3}" destId="{E6AE8293-1A50-4D08-AAB4-91EDDDD0F714}" srcOrd="6" destOrd="0" presId="urn:microsoft.com/office/officeart/2005/8/layout/vList5"/>
    <dgm:cxn modelId="{D6A4DF4B-3378-4881-9745-A323678931CC}" type="presParOf" srcId="{E6AE8293-1A50-4D08-AAB4-91EDDDD0F714}" destId="{420D3DF0-8D37-476B-BB9F-1E9E93599690}" srcOrd="0" destOrd="0" presId="urn:microsoft.com/office/officeart/2005/8/layout/vList5"/>
    <dgm:cxn modelId="{657D25AA-A321-42BD-B46C-F8C82136BA53}" type="presParOf" srcId="{3E5E9DF6-98D4-4B69-8B1A-BED4D8B9B9C3}" destId="{0A317CC6-4A96-47A2-B7F2-F1952F86C3AE}" srcOrd="7" destOrd="0" presId="urn:microsoft.com/office/officeart/2005/8/layout/vList5"/>
    <dgm:cxn modelId="{604DF2FB-F304-4159-84D8-B2331F34A1B9}" type="presParOf" srcId="{3E5E9DF6-98D4-4B69-8B1A-BED4D8B9B9C3}" destId="{6C6553D6-1CEE-48D6-9BAD-A9FA00EC230E}" srcOrd="8" destOrd="0" presId="urn:microsoft.com/office/officeart/2005/8/layout/vList5"/>
    <dgm:cxn modelId="{D9068E06-F5FB-4E49-9587-322369F6A637}" type="presParOf" srcId="{6C6553D6-1CEE-48D6-9BAD-A9FA00EC230E}" destId="{B3B67738-06FB-4570-B52D-9F2BA6CF58BA}" srcOrd="0" destOrd="0" presId="urn:microsoft.com/office/officeart/2005/8/layout/vList5"/>
    <dgm:cxn modelId="{36320C53-A63A-4F35-B25D-D4F6C5E9232B}" type="presParOf" srcId="{3E5E9DF6-98D4-4B69-8B1A-BED4D8B9B9C3}" destId="{6484573D-8ABF-40FD-856E-694D2A0EAA4F}" srcOrd="9" destOrd="0" presId="urn:microsoft.com/office/officeart/2005/8/layout/vList5"/>
    <dgm:cxn modelId="{BDB0D564-ACBF-4EB3-906F-CAA0334969C1}" type="presParOf" srcId="{3E5E9DF6-98D4-4B69-8B1A-BED4D8B9B9C3}" destId="{7DAE4BB0-BF39-47B5-9E83-5AA8932CDD19}" srcOrd="10" destOrd="0" presId="urn:microsoft.com/office/officeart/2005/8/layout/vList5"/>
    <dgm:cxn modelId="{BDEE6F97-454E-4B1A-B029-819C1C97B9B4}" type="presParOf" srcId="{7DAE4BB0-BF39-47B5-9E83-5AA8932CDD19}" destId="{C35C695E-423D-4D2B-9ADE-BCD91342F1A1}" srcOrd="0" destOrd="0" presId="urn:microsoft.com/office/officeart/2005/8/layout/vList5"/>
    <dgm:cxn modelId="{65101819-32E5-440F-AAB0-2B141BF653AC}" type="presParOf" srcId="{3E5E9DF6-98D4-4B69-8B1A-BED4D8B9B9C3}" destId="{A82BC513-8627-4D10-BEB1-71B6BE315121}" srcOrd="11" destOrd="0" presId="urn:microsoft.com/office/officeart/2005/8/layout/vList5"/>
    <dgm:cxn modelId="{C32E17E6-F108-4AEF-87FB-82559F14F8E5}" type="presParOf" srcId="{3E5E9DF6-98D4-4B69-8B1A-BED4D8B9B9C3}" destId="{AA9BB819-F036-47BE-A005-0D56F2A3E470}" srcOrd="12" destOrd="0" presId="urn:microsoft.com/office/officeart/2005/8/layout/vList5"/>
    <dgm:cxn modelId="{79CD6408-6062-4C65-B09A-572D56BC1800}" type="presParOf" srcId="{AA9BB819-F036-47BE-A005-0D56F2A3E470}" destId="{B47916A7-8444-482D-90E7-3B461E56A707}" srcOrd="0" destOrd="0" presId="urn:microsoft.com/office/officeart/2005/8/layout/vList5"/>
    <dgm:cxn modelId="{C7139321-15A5-4A2C-9DCC-FEDE1059DC99}" type="presParOf" srcId="{3E5E9DF6-98D4-4B69-8B1A-BED4D8B9B9C3}" destId="{A80D1694-C16F-4C08-992C-C0CD9EAE4629}" srcOrd="13" destOrd="0" presId="urn:microsoft.com/office/officeart/2005/8/layout/vList5"/>
    <dgm:cxn modelId="{CD264F49-4B01-4467-BC3D-CE585039BB21}" type="presParOf" srcId="{3E5E9DF6-98D4-4B69-8B1A-BED4D8B9B9C3}" destId="{B2A13F88-C536-4334-8BE8-1064011BB745}" srcOrd="14" destOrd="0" presId="urn:microsoft.com/office/officeart/2005/8/layout/vList5"/>
    <dgm:cxn modelId="{F8E5F2E3-90DF-4572-8B6F-B496F60A9B8E}" type="presParOf" srcId="{B2A13F88-C536-4334-8BE8-1064011BB745}" destId="{4E0AA95F-0594-4FA9-8EC9-275F0D603ECD}" srcOrd="0" destOrd="0" presId="urn:microsoft.com/office/officeart/2005/8/layout/vList5"/>
    <dgm:cxn modelId="{7807014C-9BB5-4342-8EA2-D250081C694C}" type="presParOf" srcId="{3E5E9DF6-98D4-4B69-8B1A-BED4D8B9B9C3}" destId="{9FBCFBB5-A7A0-49B1-8D2E-9085C264473E}" srcOrd="15" destOrd="0" presId="urn:microsoft.com/office/officeart/2005/8/layout/vList5"/>
    <dgm:cxn modelId="{225EEAA9-CEFB-4FCE-B5E6-90C500958FD2}" type="presParOf" srcId="{3E5E9DF6-98D4-4B69-8B1A-BED4D8B9B9C3}" destId="{855C26EC-0E2B-424C-A36D-62FA1F392C03}" srcOrd="16" destOrd="0" presId="urn:microsoft.com/office/officeart/2005/8/layout/vList5"/>
    <dgm:cxn modelId="{F5D7021F-A949-4220-B7D4-9C46FA2DFF20}" type="presParOf" srcId="{855C26EC-0E2B-424C-A36D-62FA1F392C03}" destId="{AC01809B-0133-4C86-BAB2-8F9CA56C95AF}" srcOrd="0" destOrd="0" presId="urn:microsoft.com/office/officeart/2005/8/layout/vList5"/>
    <dgm:cxn modelId="{E346AE47-AEE0-4D8A-AF73-359C17CD6B30}" type="presParOf" srcId="{3E5E9DF6-98D4-4B69-8B1A-BED4D8B9B9C3}" destId="{93A86EA1-8A92-4CA6-ABA0-0832EC9DE719}" srcOrd="17" destOrd="0" presId="urn:microsoft.com/office/officeart/2005/8/layout/vList5"/>
    <dgm:cxn modelId="{E1DA75F8-0C66-4DD9-AEEF-9B64E380E112}" type="presParOf" srcId="{3E5E9DF6-98D4-4B69-8B1A-BED4D8B9B9C3}" destId="{AE1A9BF2-EDF4-4BEB-BEEE-A4B41D2B2183}" srcOrd="18" destOrd="0" presId="urn:microsoft.com/office/officeart/2005/8/layout/vList5"/>
    <dgm:cxn modelId="{40813568-5FED-4BAC-8866-6841B5FDB8FA}" type="presParOf" srcId="{AE1A9BF2-EDF4-4BEB-BEEE-A4B41D2B2183}" destId="{140569CF-5D25-4904-B432-FEA0C58B09DE}" srcOrd="0"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404AAC9D-4F20-49DD-8A45-B2A28CE82456}"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EC"/>
        </a:p>
      </dgm:t>
    </dgm:pt>
    <dgm:pt modelId="{EE8B8752-8D2E-48B8-A044-6731E30F4D67}">
      <dgm:prSet phldrT="[Texto]"/>
      <dgm:spPr/>
      <dgm:t>
        <a:bodyPr/>
        <a:lstStyle/>
        <a:p>
          <a:r>
            <a:rPr lang="es-EC" dirty="0" smtClean="0"/>
            <a:t>SECRETARÍA GENERAL DE LA CAN</a:t>
          </a:r>
          <a:endParaRPr lang="es-EC" dirty="0"/>
        </a:p>
      </dgm:t>
    </dgm:pt>
    <dgm:pt modelId="{B09667F5-8C98-4AE7-91B9-DB2AE940AAF7}" type="parTrans" cxnId="{90A2B531-E6A6-4CD5-B0E1-3E63B7B87E3E}">
      <dgm:prSet/>
      <dgm:spPr/>
      <dgm:t>
        <a:bodyPr/>
        <a:lstStyle/>
        <a:p>
          <a:endParaRPr lang="es-EC"/>
        </a:p>
      </dgm:t>
    </dgm:pt>
    <dgm:pt modelId="{EB5E1BD1-7195-4BE8-A238-2D3D84425842}" type="sibTrans" cxnId="{90A2B531-E6A6-4CD5-B0E1-3E63B7B87E3E}">
      <dgm:prSet/>
      <dgm:spPr/>
      <dgm:t>
        <a:bodyPr/>
        <a:lstStyle/>
        <a:p>
          <a:endParaRPr lang="es-EC"/>
        </a:p>
      </dgm:t>
    </dgm:pt>
    <dgm:pt modelId="{78F7D547-20D8-483A-B9A0-1DC9E5935765}">
      <dgm:prSet phldrT="[Texto]"/>
      <dgm:spPr/>
      <dgm:t>
        <a:bodyPr/>
        <a:lstStyle/>
        <a:p>
          <a:r>
            <a:rPr lang="es-EC" dirty="0" smtClean="0"/>
            <a:t>RESOLUCIONES</a:t>
          </a:r>
          <a:endParaRPr lang="es-EC" dirty="0"/>
        </a:p>
      </dgm:t>
    </dgm:pt>
    <dgm:pt modelId="{934D1864-692A-407D-907C-F6DE847D9528}" type="parTrans" cxnId="{61AF9ADC-AE9D-451C-81E8-D3F06795F288}">
      <dgm:prSet/>
      <dgm:spPr/>
      <dgm:t>
        <a:bodyPr/>
        <a:lstStyle/>
        <a:p>
          <a:endParaRPr lang="es-EC"/>
        </a:p>
      </dgm:t>
    </dgm:pt>
    <dgm:pt modelId="{E68B10EC-892B-4F8B-9990-F2BE49BE349B}" type="sibTrans" cxnId="{61AF9ADC-AE9D-451C-81E8-D3F06795F288}">
      <dgm:prSet/>
      <dgm:spPr/>
      <dgm:t>
        <a:bodyPr/>
        <a:lstStyle/>
        <a:p>
          <a:endParaRPr lang="es-EC"/>
        </a:p>
      </dgm:t>
    </dgm:pt>
    <dgm:pt modelId="{C09788A4-DD47-4EFC-9CE8-A77DA4171285}">
      <dgm:prSet phldrT="[Texto]"/>
      <dgm:spPr/>
      <dgm:t>
        <a:bodyPr/>
        <a:lstStyle/>
        <a:p>
          <a:r>
            <a:rPr lang="es-EC" dirty="0" smtClean="0"/>
            <a:t>COMUNICADOS</a:t>
          </a:r>
          <a:endParaRPr lang="es-EC" dirty="0"/>
        </a:p>
      </dgm:t>
    </dgm:pt>
    <dgm:pt modelId="{5AEDF202-0338-4018-8E42-0DA4AD8ACDDC}" type="parTrans" cxnId="{B111FE89-CAE1-4DD8-980D-D88C8D62E5CD}">
      <dgm:prSet/>
      <dgm:spPr/>
      <dgm:t>
        <a:bodyPr/>
        <a:lstStyle/>
        <a:p>
          <a:endParaRPr lang="es-EC"/>
        </a:p>
      </dgm:t>
    </dgm:pt>
    <dgm:pt modelId="{6E4A35FE-D9D5-4663-9C51-9FD8B8376AF4}" type="sibTrans" cxnId="{B111FE89-CAE1-4DD8-980D-D88C8D62E5CD}">
      <dgm:prSet/>
      <dgm:spPr/>
      <dgm:t>
        <a:bodyPr/>
        <a:lstStyle/>
        <a:p>
          <a:endParaRPr lang="es-EC"/>
        </a:p>
      </dgm:t>
    </dgm:pt>
    <dgm:pt modelId="{0083F217-A9D7-44EA-B051-DC33F592E616}">
      <dgm:prSet/>
      <dgm:spPr/>
      <dgm:t>
        <a:bodyPr/>
        <a:lstStyle/>
        <a:p>
          <a:r>
            <a:rPr lang="es-EC" dirty="0" smtClean="0"/>
            <a:t>CADA AÑO</a:t>
          </a:r>
          <a:endParaRPr lang="es-EC" dirty="0"/>
        </a:p>
      </dgm:t>
    </dgm:pt>
    <dgm:pt modelId="{E8636E49-F71B-45A5-ACC2-1CB607E5C855}" type="parTrans" cxnId="{6AAC217A-C86C-452E-B01D-578FFA76CB95}">
      <dgm:prSet/>
      <dgm:spPr/>
      <dgm:t>
        <a:bodyPr/>
        <a:lstStyle/>
        <a:p>
          <a:endParaRPr lang="es-EC"/>
        </a:p>
      </dgm:t>
    </dgm:pt>
    <dgm:pt modelId="{41FB853E-CC2A-4E61-B5B6-C20694286BD2}" type="sibTrans" cxnId="{6AAC217A-C86C-452E-B01D-578FFA76CB95}">
      <dgm:prSet/>
      <dgm:spPr/>
      <dgm:t>
        <a:bodyPr/>
        <a:lstStyle/>
        <a:p>
          <a:endParaRPr lang="es-EC"/>
        </a:p>
      </dgm:t>
    </dgm:pt>
    <dgm:pt modelId="{B9E6BA4D-D4FC-4ABC-9AB3-6A954481F610}">
      <dgm:prSet/>
      <dgm:spPr/>
      <dgm:t>
        <a:bodyPr/>
        <a:lstStyle/>
        <a:p>
          <a:r>
            <a:rPr lang="es-EC" dirty="0" smtClean="0"/>
            <a:t>CADA 15 DÍAS</a:t>
          </a:r>
          <a:endParaRPr lang="es-EC" dirty="0"/>
        </a:p>
      </dgm:t>
    </dgm:pt>
    <dgm:pt modelId="{CFE9858F-98FF-4CDB-BC88-32EE55F41C84}" type="parTrans" cxnId="{D12A3841-B46D-4FF0-B9DE-4BA0D75ACB7A}">
      <dgm:prSet/>
      <dgm:spPr/>
      <dgm:t>
        <a:bodyPr/>
        <a:lstStyle/>
        <a:p>
          <a:endParaRPr lang="es-EC"/>
        </a:p>
      </dgm:t>
    </dgm:pt>
    <dgm:pt modelId="{26495B47-135F-450B-BC9C-4228D39332D2}" type="sibTrans" cxnId="{D12A3841-B46D-4FF0-B9DE-4BA0D75ACB7A}">
      <dgm:prSet/>
      <dgm:spPr/>
      <dgm:t>
        <a:bodyPr/>
        <a:lstStyle/>
        <a:p>
          <a:endParaRPr lang="es-EC"/>
        </a:p>
      </dgm:t>
    </dgm:pt>
    <dgm:pt modelId="{F73D4DA2-BE84-47F8-9E1A-28C84270E895}" type="pres">
      <dgm:prSet presAssocID="{404AAC9D-4F20-49DD-8A45-B2A28CE82456}" presName="hierChild1" presStyleCnt="0">
        <dgm:presLayoutVars>
          <dgm:orgChart val="1"/>
          <dgm:chPref val="1"/>
          <dgm:dir/>
          <dgm:animOne val="branch"/>
          <dgm:animLvl val="lvl"/>
          <dgm:resizeHandles/>
        </dgm:presLayoutVars>
      </dgm:prSet>
      <dgm:spPr/>
    </dgm:pt>
    <dgm:pt modelId="{243C315D-2040-4F81-8CD5-52BFB71495D0}" type="pres">
      <dgm:prSet presAssocID="{EE8B8752-8D2E-48B8-A044-6731E30F4D67}" presName="hierRoot1" presStyleCnt="0">
        <dgm:presLayoutVars>
          <dgm:hierBranch val="init"/>
        </dgm:presLayoutVars>
      </dgm:prSet>
      <dgm:spPr/>
    </dgm:pt>
    <dgm:pt modelId="{C2837783-7191-46C0-B6E5-2CA240A7C393}" type="pres">
      <dgm:prSet presAssocID="{EE8B8752-8D2E-48B8-A044-6731E30F4D67}" presName="rootComposite1" presStyleCnt="0"/>
      <dgm:spPr/>
    </dgm:pt>
    <dgm:pt modelId="{E91ADB02-B378-4781-86C0-D4A2513A6B2F}" type="pres">
      <dgm:prSet presAssocID="{EE8B8752-8D2E-48B8-A044-6731E30F4D67}" presName="rootText1" presStyleLbl="node0" presStyleIdx="0" presStyleCnt="1">
        <dgm:presLayoutVars>
          <dgm:chPref val="3"/>
        </dgm:presLayoutVars>
      </dgm:prSet>
      <dgm:spPr/>
      <dgm:t>
        <a:bodyPr/>
        <a:lstStyle/>
        <a:p>
          <a:endParaRPr lang="es-EC"/>
        </a:p>
      </dgm:t>
    </dgm:pt>
    <dgm:pt modelId="{4F030024-988C-4AA1-9122-42FF7CA3D0F2}" type="pres">
      <dgm:prSet presAssocID="{EE8B8752-8D2E-48B8-A044-6731E30F4D67}" presName="rootConnector1" presStyleLbl="node1" presStyleIdx="0" presStyleCnt="0"/>
      <dgm:spPr/>
    </dgm:pt>
    <dgm:pt modelId="{B7BA55AB-BE00-4FA4-8030-5E3435CE8508}" type="pres">
      <dgm:prSet presAssocID="{EE8B8752-8D2E-48B8-A044-6731E30F4D67}" presName="hierChild2" presStyleCnt="0"/>
      <dgm:spPr/>
    </dgm:pt>
    <dgm:pt modelId="{E5645AE3-4421-4492-9200-85FCEF81D8F6}" type="pres">
      <dgm:prSet presAssocID="{934D1864-692A-407D-907C-F6DE847D9528}" presName="Name37" presStyleLbl="parChTrans1D2" presStyleIdx="0" presStyleCnt="2"/>
      <dgm:spPr/>
    </dgm:pt>
    <dgm:pt modelId="{AEB135D9-B8B4-4FB2-9EE2-CB08CF2B6288}" type="pres">
      <dgm:prSet presAssocID="{78F7D547-20D8-483A-B9A0-1DC9E5935765}" presName="hierRoot2" presStyleCnt="0">
        <dgm:presLayoutVars>
          <dgm:hierBranch val="init"/>
        </dgm:presLayoutVars>
      </dgm:prSet>
      <dgm:spPr/>
    </dgm:pt>
    <dgm:pt modelId="{9DEAB45F-4F5E-47AF-885A-2403C8AE63C3}" type="pres">
      <dgm:prSet presAssocID="{78F7D547-20D8-483A-B9A0-1DC9E5935765}" presName="rootComposite" presStyleCnt="0"/>
      <dgm:spPr/>
    </dgm:pt>
    <dgm:pt modelId="{B84F211C-C257-4523-97B9-F9E67A3D376D}" type="pres">
      <dgm:prSet presAssocID="{78F7D547-20D8-483A-B9A0-1DC9E5935765}" presName="rootText" presStyleLbl="node2" presStyleIdx="0" presStyleCnt="2">
        <dgm:presLayoutVars>
          <dgm:chPref val="3"/>
        </dgm:presLayoutVars>
      </dgm:prSet>
      <dgm:spPr/>
      <dgm:t>
        <a:bodyPr/>
        <a:lstStyle/>
        <a:p>
          <a:endParaRPr lang="es-EC"/>
        </a:p>
      </dgm:t>
    </dgm:pt>
    <dgm:pt modelId="{76F92026-6158-45CC-A024-7B161B88BF8C}" type="pres">
      <dgm:prSet presAssocID="{78F7D547-20D8-483A-B9A0-1DC9E5935765}" presName="rootConnector" presStyleLbl="node2" presStyleIdx="0" presStyleCnt="2"/>
      <dgm:spPr/>
    </dgm:pt>
    <dgm:pt modelId="{C5EB6E05-5411-46C9-8CED-0AC7091FC36F}" type="pres">
      <dgm:prSet presAssocID="{78F7D547-20D8-483A-B9A0-1DC9E5935765}" presName="hierChild4" presStyleCnt="0"/>
      <dgm:spPr/>
    </dgm:pt>
    <dgm:pt modelId="{6093F86D-B7D1-4F29-9551-21104FC80E30}" type="pres">
      <dgm:prSet presAssocID="{E8636E49-F71B-45A5-ACC2-1CB607E5C855}" presName="Name37" presStyleLbl="parChTrans1D3" presStyleIdx="0" presStyleCnt="2"/>
      <dgm:spPr/>
    </dgm:pt>
    <dgm:pt modelId="{DAEE2C62-2FFD-485F-9E43-F8CE5670EF61}" type="pres">
      <dgm:prSet presAssocID="{0083F217-A9D7-44EA-B051-DC33F592E616}" presName="hierRoot2" presStyleCnt="0">
        <dgm:presLayoutVars>
          <dgm:hierBranch val="init"/>
        </dgm:presLayoutVars>
      </dgm:prSet>
      <dgm:spPr/>
    </dgm:pt>
    <dgm:pt modelId="{364CE8A5-B2BB-49ED-858D-DD48F956809F}" type="pres">
      <dgm:prSet presAssocID="{0083F217-A9D7-44EA-B051-DC33F592E616}" presName="rootComposite" presStyleCnt="0"/>
      <dgm:spPr/>
    </dgm:pt>
    <dgm:pt modelId="{ADFCA6ED-82E7-4438-8C92-C67F74339B5A}" type="pres">
      <dgm:prSet presAssocID="{0083F217-A9D7-44EA-B051-DC33F592E616}" presName="rootText" presStyleLbl="node3" presStyleIdx="0" presStyleCnt="2">
        <dgm:presLayoutVars>
          <dgm:chPref val="3"/>
        </dgm:presLayoutVars>
      </dgm:prSet>
      <dgm:spPr/>
    </dgm:pt>
    <dgm:pt modelId="{0B1601D2-E265-4239-9EA0-E0C70B85C2C6}" type="pres">
      <dgm:prSet presAssocID="{0083F217-A9D7-44EA-B051-DC33F592E616}" presName="rootConnector" presStyleLbl="node3" presStyleIdx="0" presStyleCnt="2"/>
      <dgm:spPr/>
    </dgm:pt>
    <dgm:pt modelId="{0D2A5322-70FA-4E3E-808F-7BD3EE1E4414}" type="pres">
      <dgm:prSet presAssocID="{0083F217-A9D7-44EA-B051-DC33F592E616}" presName="hierChild4" presStyleCnt="0"/>
      <dgm:spPr/>
    </dgm:pt>
    <dgm:pt modelId="{D62B855C-F183-4D90-BF4A-6E6279B4C893}" type="pres">
      <dgm:prSet presAssocID="{0083F217-A9D7-44EA-B051-DC33F592E616}" presName="hierChild5" presStyleCnt="0"/>
      <dgm:spPr/>
    </dgm:pt>
    <dgm:pt modelId="{B68EFD97-A030-4FCA-A56A-90020B9D0B7B}" type="pres">
      <dgm:prSet presAssocID="{78F7D547-20D8-483A-B9A0-1DC9E5935765}" presName="hierChild5" presStyleCnt="0"/>
      <dgm:spPr/>
    </dgm:pt>
    <dgm:pt modelId="{8E768680-F914-45B6-811C-817D4A5E5A65}" type="pres">
      <dgm:prSet presAssocID="{5AEDF202-0338-4018-8E42-0DA4AD8ACDDC}" presName="Name37" presStyleLbl="parChTrans1D2" presStyleIdx="1" presStyleCnt="2"/>
      <dgm:spPr/>
    </dgm:pt>
    <dgm:pt modelId="{F8F044D0-B1CC-4A25-AF3A-B05AE4E3AD40}" type="pres">
      <dgm:prSet presAssocID="{C09788A4-DD47-4EFC-9CE8-A77DA4171285}" presName="hierRoot2" presStyleCnt="0">
        <dgm:presLayoutVars>
          <dgm:hierBranch val="init"/>
        </dgm:presLayoutVars>
      </dgm:prSet>
      <dgm:spPr/>
    </dgm:pt>
    <dgm:pt modelId="{4145F942-1581-44C3-8769-0A4409D80562}" type="pres">
      <dgm:prSet presAssocID="{C09788A4-DD47-4EFC-9CE8-A77DA4171285}" presName="rootComposite" presStyleCnt="0"/>
      <dgm:spPr/>
    </dgm:pt>
    <dgm:pt modelId="{3DCF9B2E-2AF6-4BB1-A49C-BFF0563A80AB}" type="pres">
      <dgm:prSet presAssocID="{C09788A4-DD47-4EFC-9CE8-A77DA4171285}" presName="rootText" presStyleLbl="node2" presStyleIdx="1" presStyleCnt="2">
        <dgm:presLayoutVars>
          <dgm:chPref val="3"/>
        </dgm:presLayoutVars>
      </dgm:prSet>
      <dgm:spPr/>
    </dgm:pt>
    <dgm:pt modelId="{48ADF34B-6415-4BD7-AFC1-BF0CF75019F2}" type="pres">
      <dgm:prSet presAssocID="{C09788A4-DD47-4EFC-9CE8-A77DA4171285}" presName="rootConnector" presStyleLbl="node2" presStyleIdx="1" presStyleCnt="2"/>
      <dgm:spPr/>
    </dgm:pt>
    <dgm:pt modelId="{CA8ABDAD-3D9F-4FFC-A71F-79212F8E5E89}" type="pres">
      <dgm:prSet presAssocID="{C09788A4-DD47-4EFC-9CE8-A77DA4171285}" presName="hierChild4" presStyleCnt="0"/>
      <dgm:spPr/>
    </dgm:pt>
    <dgm:pt modelId="{AB32DEA0-1C3B-4B84-B0A3-97FA11BC4412}" type="pres">
      <dgm:prSet presAssocID="{CFE9858F-98FF-4CDB-BC88-32EE55F41C84}" presName="Name37" presStyleLbl="parChTrans1D3" presStyleIdx="1" presStyleCnt="2"/>
      <dgm:spPr/>
    </dgm:pt>
    <dgm:pt modelId="{58D7F1D3-3D40-41AD-A8AB-0A70C9669C99}" type="pres">
      <dgm:prSet presAssocID="{B9E6BA4D-D4FC-4ABC-9AB3-6A954481F610}" presName="hierRoot2" presStyleCnt="0">
        <dgm:presLayoutVars>
          <dgm:hierBranch val="init"/>
        </dgm:presLayoutVars>
      </dgm:prSet>
      <dgm:spPr/>
    </dgm:pt>
    <dgm:pt modelId="{BB04F563-60E0-4713-8691-9ED8C9C9F628}" type="pres">
      <dgm:prSet presAssocID="{B9E6BA4D-D4FC-4ABC-9AB3-6A954481F610}" presName="rootComposite" presStyleCnt="0"/>
      <dgm:spPr/>
    </dgm:pt>
    <dgm:pt modelId="{1ECF5EBF-7846-4FCA-A4E6-BD6F32AA2176}" type="pres">
      <dgm:prSet presAssocID="{B9E6BA4D-D4FC-4ABC-9AB3-6A954481F610}" presName="rootText" presStyleLbl="node3" presStyleIdx="1" presStyleCnt="2">
        <dgm:presLayoutVars>
          <dgm:chPref val="3"/>
        </dgm:presLayoutVars>
      </dgm:prSet>
      <dgm:spPr/>
    </dgm:pt>
    <dgm:pt modelId="{EB24E89C-584B-4B14-90B3-3BC1B3C6913A}" type="pres">
      <dgm:prSet presAssocID="{B9E6BA4D-D4FC-4ABC-9AB3-6A954481F610}" presName="rootConnector" presStyleLbl="node3" presStyleIdx="1" presStyleCnt="2"/>
      <dgm:spPr/>
    </dgm:pt>
    <dgm:pt modelId="{481BD19C-E801-4735-8A7C-8A497B5919DD}" type="pres">
      <dgm:prSet presAssocID="{B9E6BA4D-D4FC-4ABC-9AB3-6A954481F610}" presName="hierChild4" presStyleCnt="0"/>
      <dgm:spPr/>
    </dgm:pt>
    <dgm:pt modelId="{89AADB78-74BE-4CC9-953C-1F20F1CD7F42}" type="pres">
      <dgm:prSet presAssocID="{B9E6BA4D-D4FC-4ABC-9AB3-6A954481F610}" presName="hierChild5" presStyleCnt="0"/>
      <dgm:spPr/>
    </dgm:pt>
    <dgm:pt modelId="{800A4047-5711-4DCE-968F-2CD3F5D8545C}" type="pres">
      <dgm:prSet presAssocID="{C09788A4-DD47-4EFC-9CE8-A77DA4171285}" presName="hierChild5" presStyleCnt="0"/>
      <dgm:spPr/>
    </dgm:pt>
    <dgm:pt modelId="{E44037B0-C9DF-4F0D-B37F-B9E2CBE8DF06}" type="pres">
      <dgm:prSet presAssocID="{EE8B8752-8D2E-48B8-A044-6731E30F4D67}" presName="hierChild3" presStyleCnt="0"/>
      <dgm:spPr/>
    </dgm:pt>
  </dgm:ptLst>
  <dgm:cxnLst>
    <dgm:cxn modelId="{61AF9ADC-AE9D-451C-81E8-D3F06795F288}" srcId="{EE8B8752-8D2E-48B8-A044-6731E30F4D67}" destId="{78F7D547-20D8-483A-B9A0-1DC9E5935765}" srcOrd="0" destOrd="0" parTransId="{934D1864-692A-407D-907C-F6DE847D9528}" sibTransId="{E68B10EC-892B-4F8B-9990-F2BE49BE349B}"/>
    <dgm:cxn modelId="{FAE0E576-0321-419E-BB97-C5E47C1CE603}" type="presOf" srcId="{E8636E49-F71B-45A5-ACC2-1CB607E5C855}" destId="{6093F86D-B7D1-4F29-9551-21104FC80E30}" srcOrd="0" destOrd="0" presId="urn:microsoft.com/office/officeart/2005/8/layout/orgChart1"/>
    <dgm:cxn modelId="{B111FE89-CAE1-4DD8-980D-D88C8D62E5CD}" srcId="{EE8B8752-8D2E-48B8-A044-6731E30F4D67}" destId="{C09788A4-DD47-4EFC-9CE8-A77DA4171285}" srcOrd="1" destOrd="0" parTransId="{5AEDF202-0338-4018-8E42-0DA4AD8ACDDC}" sibTransId="{6E4A35FE-D9D5-4663-9C51-9FD8B8376AF4}"/>
    <dgm:cxn modelId="{DAF567A8-2023-4C81-909E-81379A801B8A}" type="presOf" srcId="{EE8B8752-8D2E-48B8-A044-6731E30F4D67}" destId="{4F030024-988C-4AA1-9122-42FF7CA3D0F2}" srcOrd="1" destOrd="0" presId="urn:microsoft.com/office/officeart/2005/8/layout/orgChart1"/>
    <dgm:cxn modelId="{377FE177-3C9A-453A-8CB2-74E3E6305634}" type="presOf" srcId="{EE8B8752-8D2E-48B8-A044-6731E30F4D67}" destId="{E91ADB02-B378-4781-86C0-D4A2513A6B2F}" srcOrd="0" destOrd="0" presId="urn:microsoft.com/office/officeart/2005/8/layout/orgChart1"/>
    <dgm:cxn modelId="{374B4444-D537-48F3-97E9-ADE6AC37D147}" type="presOf" srcId="{0083F217-A9D7-44EA-B051-DC33F592E616}" destId="{0B1601D2-E265-4239-9EA0-E0C70B85C2C6}" srcOrd="1" destOrd="0" presId="urn:microsoft.com/office/officeart/2005/8/layout/orgChart1"/>
    <dgm:cxn modelId="{D12A3841-B46D-4FF0-B9DE-4BA0D75ACB7A}" srcId="{C09788A4-DD47-4EFC-9CE8-A77DA4171285}" destId="{B9E6BA4D-D4FC-4ABC-9AB3-6A954481F610}" srcOrd="0" destOrd="0" parTransId="{CFE9858F-98FF-4CDB-BC88-32EE55F41C84}" sibTransId="{26495B47-135F-450B-BC9C-4228D39332D2}"/>
    <dgm:cxn modelId="{13E79B59-1D26-4682-B5F3-92EB1F9893B0}" type="presOf" srcId="{B9E6BA4D-D4FC-4ABC-9AB3-6A954481F610}" destId="{1ECF5EBF-7846-4FCA-A4E6-BD6F32AA2176}" srcOrd="0" destOrd="0" presId="urn:microsoft.com/office/officeart/2005/8/layout/orgChart1"/>
    <dgm:cxn modelId="{CFD38B12-CB03-45CB-92CC-C7DC32950BCC}" type="presOf" srcId="{404AAC9D-4F20-49DD-8A45-B2A28CE82456}" destId="{F73D4DA2-BE84-47F8-9E1A-28C84270E895}" srcOrd="0" destOrd="0" presId="urn:microsoft.com/office/officeart/2005/8/layout/orgChart1"/>
    <dgm:cxn modelId="{5B098B70-6270-4A77-BEF9-B7231AB1A355}" type="presOf" srcId="{78F7D547-20D8-483A-B9A0-1DC9E5935765}" destId="{B84F211C-C257-4523-97B9-F9E67A3D376D}" srcOrd="0" destOrd="0" presId="urn:microsoft.com/office/officeart/2005/8/layout/orgChart1"/>
    <dgm:cxn modelId="{05DFEECE-4D51-4FFB-BE98-78D82FCAD948}" type="presOf" srcId="{C09788A4-DD47-4EFC-9CE8-A77DA4171285}" destId="{3DCF9B2E-2AF6-4BB1-A49C-BFF0563A80AB}" srcOrd="0" destOrd="0" presId="urn:microsoft.com/office/officeart/2005/8/layout/orgChart1"/>
    <dgm:cxn modelId="{6AAC217A-C86C-452E-B01D-578FFA76CB95}" srcId="{78F7D547-20D8-483A-B9A0-1DC9E5935765}" destId="{0083F217-A9D7-44EA-B051-DC33F592E616}" srcOrd="0" destOrd="0" parTransId="{E8636E49-F71B-45A5-ACC2-1CB607E5C855}" sibTransId="{41FB853E-CC2A-4E61-B5B6-C20694286BD2}"/>
    <dgm:cxn modelId="{3AE15290-605E-4D3D-A01D-04707D0FAB7D}" type="presOf" srcId="{5AEDF202-0338-4018-8E42-0DA4AD8ACDDC}" destId="{8E768680-F914-45B6-811C-817D4A5E5A65}" srcOrd="0" destOrd="0" presId="urn:microsoft.com/office/officeart/2005/8/layout/orgChart1"/>
    <dgm:cxn modelId="{C72C4401-1838-4ECB-B88D-32C7F99EB269}" type="presOf" srcId="{0083F217-A9D7-44EA-B051-DC33F592E616}" destId="{ADFCA6ED-82E7-4438-8C92-C67F74339B5A}" srcOrd="0" destOrd="0" presId="urn:microsoft.com/office/officeart/2005/8/layout/orgChart1"/>
    <dgm:cxn modelId="{52AE005E-1CB7-4610-A69A-3FE9AA7C07F4}" type="presOf" srcId="{CFE9858F-98FF-4CDB-BC88-32EE55F41C84}" destId="{AB32DEA0-1C3B-4B84-B0A3-97FA11BC4412}" srcOrd="0" destOrd="0" presId="urn:microsoft.com/office/officeart/2005/8/layout/orgChart1"/>
    <dgm:cxn modelId="{09164955-86B5-4326-92DC-0F39D6E3B539}" type="presOf" srcId="{78F7D547-20D8-483A-B9A0-1DC9E5935765}" destId="{76F92026-6158-45CC-A024-7B161B88BF8C}" srcOrd="1" destOrd="0" presId="urn:microsoft.com/office/officeart/2005/8/layout/orgChart1"/>
    <dgm:cxn modelId="{91F68C94-3E1F-4FEF-838B-5A1EF314BDBA}" type="presOf" srcId="{C09788A4-DD47-4EFC-9CE8-A77DA4171285}" destId="{48ADF34B-6415-4BD7-AFC1-BF0CF75019F2}" srcOrd="1" destOrd="0" presId="urn:microsoft.com/office/officeart/2005/8/layout/orgChart1"/>
    <dgm:cxn modelId="{90A2B531-E6A6-4CD5-B0E1-3E63B7B87E3E}" srcId="{404AAC9D-4F20-49DD-8A45-B2A28CE82456}" destId="{EE8B8752-8D2E-48B8-A044-6731E30F4D67}" srcOrd="0" destOrd="0" parTransId="{B09667F5-8C98-4AE7-91B9-DB2AE940AAF7}" sibTransId="{EB5E1BD1-7195-4BE8-A238-2D3D84425842}"/>
    <dgm:cxn modelId="{A66114D7-F394-47DF-91D0-620FC4F9935B}" type="presOf" srcId="{B9E6BA4D-D4FC-4ABC-9AB3-6A954481F610}" destId="{EB24E89C-584B-4B14-90B3-3BC1B3C6913A}" srcOrd="1" destOrd="0" presId="urn:microsoft.com/office/officeart/2005/8/layout/orgChart1"/>
    <dgm:cxn modelId="{360FE9DA-2BFD-40A4-9973-C6BAB7D57CF7}" type="presOf" srcId="{934D1864-692A-407D-907C-F6DE847D9528}" destId="{E5645AE3-4421-4492-9200-85FCEF81D8F6}" srcOrd="0" destOrd="0" presId="urn:microsoft.com/office/officeart/2005/8/layout/orgChart1"/>
    <dgm:cxn modelId="{6963157C-3E5D-4B0B-91AD-CC9722516370}" type="presParOf" srcId="{F73D4DA2-BE84-47F8-9E1A-28C84270E895}" destId="{243C315D-2040-4F81-8CD5-52BFB71495D0}" srcOrd="0" destOrd="0" presId="urn:microsoft.com/office/officeart/2005/8/layout/orgChart1"/>
    <dgm:cxn modelId="{DA45AC62-80A4-4F2C-A834-811D50759C95}" type="presParOf" srcId="{243C315D-2040-4F81-8CD5-52BFB71495D0}" destId="{C2837783-7191-46C0-B6E5-2CA240A7C393}" srcOrd="0" destOrd="0" presId="urn:microsoft.com/office/officeart/2005/8/layout/orgChart1"/>
    <dgm:cxn modelId="{3FF1CF18-3A71-4EE3-A1DD-B8F75EB00ACD}" type="presParOf" srcId="{C2837783-7191-46C0-B6E5-2CA240A7C393}" destId="{E91ADB02-B378-4781-86C0-D4A2513A6B2F}" srcOrd="0" destOrd="0" presId="urn:microsoft.com/office/officeart/2005/8/layout/orgChart1"/>
    <dgm:cxn modelId="{C9D249E2-089F-4A82-B085-36F383A6914E}" type="presParOf" srcId="{C2837783-7191-46C0-B6E5-2CA240A7C393}" destId="{4F030024-988C-4AA1-9122-42FF7CA3D0F2}" srcOrd="1" destOrd="0" presId="urn:microsoft.com/office/officeart/2005/8/layout/orgChart1"/>
    <dgm:cxn modelId="{145D05DE-5D31-4066-95C1-C27D82182FC2}" type="presParOf" srcId="{243C315D-2040-4F81-8CD5-52BFB71495D0}" destId="{B7BA55AB-BE00-4FA4-8030-5E3435CE8508}" srcOrd="1" destOrd="0" presId="urn:microsoft.com/office/officeart/2005/8/layout/orgChart1"/>
    <dgm:cxn modelId="{0F89938A-DDE4-402F-9513-84921CEFE192}" type="presParOf" srcId="{B7BA55AB-BE00-4FA4-8030-5E3435CE8508}" destId="{E5645AE3-4421-4492-9200-85FCEF81D8F6}" srcOrd="0" destOrd="0" presId="urn:microsoft.com/office/officeart/2005/8/layout/orgChart1"/>
    <dgm:cxn modelId="{F9C3E1CD-979A-4917-90E6-8D6C560737D6}" type="presParOf" srcId="{B7BA55AB-BE00-4FA4-8030-5E3435CE8508}" destId="{AEB135D9-B8B4-4FB2-9EE2-CB08CF2B6288}" srcOrd="1" destOrd="0" presId="urn:microsoft.com/office/officeart/2005/8/layout/orgChart1"/>
    <dgm:cxn modelId="{9CC7F78C-70B7-42E2-BF77-70A406B9C886}" type="presParOf" srcId="{AEB135D9-B8B4-4FB2-9EE2-CB08CF2B6288}" destId="{9DEAB45F-4F5E-47AF-885A-2403C8AE63C3}" srcOrd="0" destOrd="0" presId="urn:microsoft.com/office/officeart/2005/8/layout/orgChart1"/>
    <dgm:cxn modelId="{E8EC4E76-9679-4D8C-9D96-DDDF87F1D36B}" type="presParOf" srcId="{9DEAB45F-4F5E-47AF-885A-2403C8AE63C3}" destId="{B84F211C-C257-4523-97B9-F9E67A3D376D}" srcOrd="0" destOrd="0" presId="urn:microsoft.com/office/officeart/2005/8/layout/orgChart1"/>
    <dgm:cxn modelId="{D1589800-F508-48A2-99DF-60B344F9131B}" type="presParOf" srcId="{9DEAB45F-4F5E-47AF-885A-2403C8AE63C3}" destId="{76F92026-6158-45CC-A024-7B161B88BF8C}" srcOrd="1" destOrd="0" presId="urn:microsoft.com/office/officeart/2005/8/layout/orgChart1"/>
    <dgm:cxn modelId="{10CB6A69-980A-460E-9EBB-A2F30BFEBDD9}" type="presParOf" srcId="{AEB135D9-B8B4-4FB2-9EE2-CB08CF2B6288}" destId="{C5EB6E05-5411-46C9-8CED-0AC7091FC36F}" srcOrd="1" destOrd="0" presId="urn:microsoft.com/office/officeart/2005/8/layout/orgChart1"/>
    <dgm:cxn modelId="{0A0A271B-D427-41B1-B5FE-7404EB6F408E}" type="presParOf" srcId="{C5EB6E05-5411-46C9-8CED-0AC7091FC36F}" destId="{6093F86D-B7D1-4F29-9551-21104FC80E30}" srcOrd="0" destOrd="0" presId="urn:microsoft.com/office/officeart/2005/8/layout/orgChart1"/>
    <dgm:cxn modelId="{8490751A-E952-44EE-B97F-98D892CB573A}" type="presParOf" srcId="{C5EB6E05-5411-46C9-8CED-0AC7091FC36F}" destId="{DAEE2C62-2FFD-485F-9E43-F8CE5670EF61}" srcOrd="1" destOrd="0" presId="urn:microsoft.com/office/officeart/2005/8/layout/orgChart1"/>
    <dgm:cxn modelId="{66D8F618-111B-4E43-B7B4-C0EDE5FBAF24}" type="presParOf" srcId="{DAEE2C62-2FFD-485F-9E43-F8CE5670EF61}" destId="{364CE8A5-B2BB-49ED-858D-DD48F956809F}" srcOrd="0" destOrd="0" presId="urn:microsoft.com/office/officeart/2005/8/layout/orgChart1"/>
    <dgm:cxn modelId="{809C1D7C-501C-4716-9B86-16C91F7E267C}" type="presParOf" srcId="{364CE8A5-B2BB-49ED-858D-DD48F956809F}" destId="{ADFCA6ED-82E7-4438-8C92-C67F74339B5A}" srcOrd="0" destOrd="0" presId="urn:microsoft.com/office/officeart/2005/8/layout/orgChart1"/>
    <dgm:cxn modelId="{196AF4BD-44F5-423C-B8C2-A313A98DF1E0}" type="presParOf" srcId="{364CE8A5-B2BB-49ED-858D-DD48F956809F}" destId="{0B1601D2-E265-4239-9EA0-E0C70B85C2C6}" srcOrd="1" destOrd="0" presId="urn:microsoft.com/office/officeart/2005/8/layout/orgChart1"/>
    <dgm:cxn modelId="{C6927DE8-EF39-453A-B22C-17DE267A0A3F}" type="presParOf" srcId="{DAEE2C62-2FFD-485F-9E43-F8CE5670EF61}" destId="{0D2A5322-70FA-4E3E-808F-7BD3EE1E4414}" srcOrd="1" destOrd="0" presId="urn:microsoft.com/office/officeart/2005/8/layout/orgChart1"/>
    <dgm:cxn modelId="{74DBB9C8-47F2-4160-9876-9934D87B94CC}" type="presParOf" srcId="{DAEE2C62-2FFD-485F-9E43-F8CE5670EF61}" destId="{D62B855C-F183-4D90-BF4A-6E6279B4C893}" srcOrd="2" destOrd="0" presId="urn:microsoft.com/office/officeart/2005/8/layout/orgChart1"/>
    <dgm:cxn modelId="{7C534092-AA60-4176-9D00-8090D65493AC}" type="presParOf" srcId="{AEB135D9-B8B4-4FB2-9EE2-CB08CF2B6288}" destId="{B68EFD97-A030-4FCA-A56A-90020B9D0B7B}" srcOrd="2" destOrd="0" presId="urn:microsoft.com/office/officeart/2005/8/layout/orgChart1"/>
    <dgm:cxn modelId="{2DC852AF-58AD-4EF8-964E-36E8D8C26947}" type="presParOf" srcId="{B7BA55AB-BE00-4FA4-8030-5E3435CE8508}" destId="{8E768680-F914-45B6-811C-817D4A5E5A65}" srcOrd="2" destOrd="0" presId="urn:microsoft.com/office/officeart/2005/8/layout/orgChart1"/>
    <dgm:cxn modelId="{66F603A1-307E-473B-B062-69B1999BDD0D}" type="presParOf" srcId="{B7BA55AB-BE00-4FA4-8030-5E3435CE8508}" destId="{F8F044D0-B1CC-4A25-AF3A-B05AE4E3AD40}" srcOrd="3" destOrd="0" presId="urn:microsoft.com/office/officeart/2005/8/layout/orgChart1"/>
    <dgm:cxn modelId="{F3E3D95E-4CA5-441E-9548-1342C65A0036}" type="presParOf" srcId="{F8F044D0-B1CC-4A25-AF3A-B05AE4E3AD40}" destId="{4145F942-1581-44C3-8769-0A4409D80562}" srcOrd="0" destOrd="0" presId="urn:microsoft.com/office/officeart/2005/8/layout/orgChart1"/>
    <dgm:cxn modelId="{1F9B6B56-B55C-46F9-891A-69729D51307B}" type="presParOf" srcId="{4145F942-1581-44C3-8769-0A4409D80562}" destId="{3DCF9B2E-2AF6-4BB1-A49C-BFF0563A80AB}" srcOrd="0" destOrd="0" presId="urn:microsoft.com/office/officeart/2005/8/layout/orgChart1"/>
    <dgm:cxn modelId="{562F577C-4839-46CD-994A-492D5D669F78}" type="presParOf" srcId="{4145F942-1581-44C3-8769-0A4409D80562}" destId="{48ADF34B-6415-4BD7-AFC1-BF0CF75019F2}" srcOrd="1" destOrd="0" presId="urn:microsoft.com/office/officeart/2005/8/layout/orgChart1"/>
    <dgm:cxn modelId="{D7511C27-B198-4A31-8829-DE8577E35B35}" type="presParOf" srcId="{F8F044D0-B1CC-4A25-AF3A-B05AE4E3AD40}" destId="{CA8ABDAD-3D9F-4FFC-A71F-79212F8E5E89}" srcOrd="1" destOrd="0" presId="urn:microsoft.com/office/officeart/2005/8/layout/orgChart1"/>
    <dgm:cxn modelId="{EAF47483-C46F-41B7-A48C-D820B727F263}" type="presParOf" srcId="{CA8ABDAD-3D9F-4FFC-A71F-79212F8E5E89}" destId="{AB32DEA0-1C3B-4B84-B0A3-97FA11BC4412}" srcOrd="0" destOrd="0" presId="urn:microsoft.com/office/officeart/2005/8/layout/orgChart1"/>
    <dgm:cxn modelId="{B5E92FE4-FBF5-4E7D-BB49-EB53E4CF29FD}" type="presParOf" srcId="{CA8ABDAD-3D9F-4FFC-A71F-79212F8E5E89}" destId="{58D7F1D3-3D40-41AD-A8AB-0A70C9669C99}" srcOrd="1" destOrd="0" presId="urn:microsoft.com/office/officeart/2005/8/layout/orgChart1"/>
    <dgm:cxn modelId="{09BCF22A-F143-44B4-9342-80C64E938CA9}" type="presParOf" srcId="{58D7F1D3-3D40-41AD-A8AB-0A70C9669C99}" destId="{BB04F563-60E0-4713-8691-9ED8C9C9F628}" srcOrd="0" destOrd="0" presId="urn:microsoft.com/office/officeart/2005/8/layout/orgChart1"/>
    <dgm:cxn modelId="{C63F45F9-DF07-47D2-81B0-940198DA4408}" type="presParOf" srcId="{BB04F563-60E0-4713-8691-9ED8C9C9F628}" destId="{1ECF5EBF-7846-4FCA-A4E6-BD6F32AA2176}" srcOrd="0" destOrd="0" presId="urn:microsoft.com/office/officeart/2005/8/layout/orgChart1"/>
    <dgm:cxn modelId="{6D694D01-FF58-461D-BAF1-DDCA9E271C04}" type="presParOf" srcId="{BB04F563-60E0-4713-8691-9ED8C9C9F628}" destId="{EB24E89C-584B-4B14-90B3-3BC1B3C6913A}" srcOrd="1" destOrd="0" presId="urn:microsoft.com/office/officeart/2005/8/layout/orgChart1"/>
    <dgm:cxn modelId="{3B11F17A-3711-4E6D-BA1B-205EBCE22535}" type="presParOf" srcId="{58D7F1D3-3D40-41AD-A8AB-0A70C9669C99}" destId="{481BD19C-E801-4735-8A7C-8A497B5919DD}" srcOrd="1" destOrd="0" presId="urn:microsoft.com/office/officeart/2005/8/layout/orgChart1"/>
    <dgm:cxn modelId="{2163CF12-5589-4ED5-8794-95E4D8D3DC8D}" type="presParOf" srcId="{58D7F1D3-3D40-41AD-A8AB-0A70C9669C99}" destId="{89AADB78-74BE-4CC9-953C-1F20F1CD7F42}" srcOrd="2" destOrd="0" presId="urn:microsoft.com/office/officeart/2005/8/layout/orgChart1"/>
    <dgm:cxn modelId="{1EEA24E7-6965-4D16-92A9-978FFCFFFFCF}" type="presParOf" srcId="{F8F044D0-B1CC-4A25-AF3A-B05AE4E3AD40}" destId="{800A4047-5711-4DCE-968F-2CD3F5D8545C}" srcOrd="2" destOrd="0" presId="urn:microsoft.com/office/officeart/2005/8/layout/orgChart1"/>
    <dgm:cxn modelId="{5FFC4CCA-FCDF-44D1-B3E1-BA0162E6F48C}" type="presParOf" srcId="{243C315D-2040-4F81-8CD5-52BFB71495D0}" destId="{E44037B0-C9DF-4F0D-B37F-B9E2CBE8DF06}"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0.6795</cdr:x>
      <cdr:y>0.22405</cdr:y>
    </cdr:from>
    <cdr:to>
      <cdr:x>0.67969</cdr:x>
      <cdr:y>0.32852</cdr:y>
    </cdr:to>
    <cdr:sp macro="" textlink="">
      <cdr:nvSpPr>
        <cdr:cNvPr id="7" name="6 Conector recto de flecha"/>
        <cdr:cNvSpPr/>
      </cdr:nvSpPr>
      <cdr:spPr>
        <a:xfrm xmlns:a="http://schemas.openxmlformats.org/drawingml/2006/main" rot="5400000">
          <a:off x="5676116" y="1072364"/>
          <a:ext cx="1588" cy="500066"/>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s-EC"/>
        </a:p>
      </cdr:txBody>
    </cdr:sp>
  </cdr:relSizeAnchor>
  <cdr:relSizeAnchor xmlns:cdr="http://schemas.openxmlformats.org/drawingml/2006/chartDrawing">
    <cdr:from>
      <cdr:x>0.22634</cdr:x>
      <cdr:y>0.71642</cdr:y>
    </cdr:from>
    <cdr:to>
      <cdr:x>0.38882</cdr:x>
      <cdr:y>0.85075</cdr:y>
    </cdr:to>
    <cdr:sp macro="" textlink="">
      <cdr:nvSpPr>
        <cdr:cNvPr id="9" name="8 CuadroTexto"/>
        <cdr:cNvSpPr txBox="1"/>
      </cdr:nvSpPr>
      <cdr:spPr>
        <a:xfrm xmlns:a="http://schemas.openxmlformats.org/drawingml/2006/main">
          <a:off x="1890696" y="3429024"/>
          <a:ext cx="1357322" cy="6429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C" sz="1400" b="1" dirty="0" smtClean="0"/>
            <a:t>DERECHO VARIABLE  ADICIONAL</a:t>
          </a:r>
          <a:endParaRPr lang="es-EC" sz="1400" b="1" dirty="0"/>
        </a:p>
      </cdr:txBody>
    </cdr:sp>
  </cdr:relSizeAnchor>
  <cdr:relSizeAnchor xmlns:cdr="http://schemas.openxmlformats.org/drawingml/2006/chartDrawing">
    <cdr:from>
      <cdr:x>0.72235</cdr:x>
      <cdr:y>0.2125</cdr:y>
    </cdr:from>
    <cdr:to>
      <cdr:x>0.9276</cdr:x>
      <cdr:y>0.3375</cdr:y>
    </cdr:to>
    <cdr:sp macro="" textlink="">
      <cdr:nvSpPr>
        <cdr:cNvPr id="10" name="1 CuadroTexto"/>
        <cdr:cNvSpPr txBox="1"/>
      </cdr:nvSpPr>
      <cdr:spPr>
        <a:xfrm xmlns:a="http://schemas.openxmlformats.org/drawingml/2006/main">
          <a:off x="6034096" y="1214446"/>
          <a:ext cx="1714516" cy="714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Lucida Sans Unicode"/>
            </a:defRPr>
          </a:lvl1pPr>
          <a:lvl2pPr marL="457200" indent="0">
            <a:defRPr sz="1100">
              <a:latin typeface="Lucida Sans Unicode"/>
            </a:defRPr>
          </a:lvl2pPr>
          <a:lvl3pPr marL="914400" indent="0">
            <a:defRPr sz="1100">
              <a:latin typeface="Lucida Sans Unicode"/>
            </a:defRPr>
          </a:lvl3pPr>
          <a:lvl4pPr marL="1371600" indent="0">
            <a:defRPr sz="1100">
              <a:latin typeface="Lucida Sans Unicode"/>
            </a:defRPr>
          </a:lvl4pPr>
          <a:lvl5pPr marL="1828800" indent="0">
            <a:defRPr sz="1100">
              <a:latin typeface="Lucida Sans Unicode"/>
            </a:defRPr>
          </a:lvl5pPr>
          <a:lvl6pPr marL="2286000" indent="0">
            <a:defRPr sz="1100">
              <a:latin typeface="Lucida Sans Unicode"/>
            </a:defRPr>
          </a:lvl6pPr>
          <a:lvl7pPr marL="2743200" indent="0">
            <a:defRPr sz="1100">
              <a:latin typeface="Lucida Sans Unicode"/>
            </a:defRPr>
          </a:lvl7pPr>
          <a:lvl8pPr marL="3200400" indent="0">
            <a:defRPr sz="1100">
              <a:latin typeface="Lucida Sans Unicode"/>
            </a:defRPr>
          </a:lvl8pPr>
          <a:lvl9pPr marL="3657600" indent="0">
            <a:defRPr sz="1100">
              <a:latin typeface="Lucida Sans Unicode"/>
            </a:defRPr>
          </a:lvl9pPr>
        </a:lstStyle>
        <a:p xmlns:a="http://schemas.openxmlformats.org/drawingml/2006/main">
          <a:pPr algn="r"/>
          <a:r>
            <a:rPr lang="es-EC" sz="1400" b="1" dirty="0" smtClean="0"/>
            <a:t>REBAJA ARANCELARIA</a:t>
          </a:r>
          <a:endParaRPr lang="es-EC" sz="1400" b="1" dirty="0"/>
        </a:p>
      </cdr:txBody>
    </cdr:sp>
  </cdr:relSizeAnchor>
  <cdr:relSizeAnchor xmlns:cdr="http://schemas.openxmlformats.org/drawingml/2006/chartDrawing">
    <cdr:from>
      <cdr:x>0.1782</cdr:x>
      <cdr:y>0.68673</cdr:y>
    </cdr:from>
    <cdr:to>
      <cdr:x>0.18367</cdr:x>
      <cdr:y>0.8</cdr:y>
    </cdr:to>
    <cdr:sp macro="" textlink="">
      <cdr:nvSpPr>
        <cdr:cNvPr id="13" name="12 Conector recto de flecha"/>
        <cdr:cNvSpPr/>
      </cdr:nvSpPr>
      <cdr:spPr>
        <a:xfrm xmlns:a="http://schemas.openxmlformats.org/drawingml/2006/main" rot="5400000" flipH="1" flipV="1">
          <a:off x="1187779" y="4225509"/>
          <a:ext cx="647325" cy="45719"/>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s-EC"/>
        </a:p>
      </cdr:txBody>
    </cdr:sp>
  </cdr:relSizeAnchor>
</c:userShapes>
</file>

<file path=ppt/drawings/drawing2.xml><?xml version="1.0" encoding="utf-8"?>
<c:userShapes xmlns:c="http://schemas.openxmlformats.org/drawingml/2006/chart">
  <cdr:relSizeAnchor xmlns:cdr="http://schemas.openxmlformats.org/drawingml/2006/chartDrawing">
    <cdr:from>
      <cdr:x>0.10811</cdr:x>
      <cdr:y>0.43333</cdr:y>
    </cdr:from>
    <cdr:to>
      <cdr:x>0.25225</cdr:x>
      <cdr:y>0.56667</cdr:y>
    </cdr:to>
    <cdr:sp macro="" textlink="">
      <cdr:nvSpPr>
        <cdr:cNvPr id="4" name="3 CuadroTexto"/>
        <cdr:cNvSpPr txBox="1"/>
      </cdr:nvSpPr>
      <cdr:spPr>
        <a:xfrm xmlns:a="http://schemas.openxmlformats.org/drawingml/2006/main">
          <a:off x="857256" y="1857388"/>
          <a:ext cx="1143008" cy="57150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s-EC" sz="1100" b="1" dirty="0" smtClean="0">
              <a:solidFill>
                <a:schemeClr val="accent6">
                  <a:lumMod val="50000"/>
                </a:schemeClr>
              </a:solidFill>
            </a:rPr>
            <a:t>DERECHO VARIABLE ADICIONAL </a:t>
          </a:r>
        </a:p>
        <a:p xmlns:a="http://schemas.openxmlformats.org/drawingml/2006/main">
          <a:pPr algn="ctr"/>
          <a:r>
            <a:rPr lang="es-EC" b="1" dirty="0" smtClean="0">
              <a:solidFill>
                <a:schemeClr val="accent6">
                  <a:lumMod val="50000"/>
                </a:schemeClr>
              </a:solidFill>
            </a:rPr>
            <a:t>(43%)</a:t>
          </a:r>
        </a:p>
        <a:p xmlns:a="http://schemas.openxmlformats.org/drawingml/2006/main">
          <a:pPr algn="ctr"/>
          <a:endParaRPr lang="es-EC" sz="1100" b="1" dirty="0">
            <a:solidFill>
              <a:schemeClr val="accent6">
                <a:lumMod val="50000"/>
              </a:schemeClr>
            </a:solidFill>
          </a:endParaRPr>
        </a:p>
      </cdr:txBody>
    </cdr:sp>
  </cdr:relSizeAnchor>
  <cdr:relSizeAnchor xmlns:cdr="http://schemas.openxmlformats.org/drawingml/2006/chartDrawing">
    <cdr:from>
      <cdr:x>0.17107</cdr:x>
      <cdr:y>0.18352</cdr:y>
    </cdr:from>
    <cdr:to>
      <cdr:x>0.17127</cdr:x>
      <cdr:y>0.38352</cdr:y>
    </cdr:to>
    <cdr:sp macro="" textlink="">
      <cdr:nvSpPr>
        <cdr:cNvPr id="8" name="7 Conector recto de flecha"/>
        <cdr:cNvSpPr/>
      </cdr:nvSpPr>
      <cdr:spPr>
        <a:xfrm xmlns:a="http://schemas.openxmlformats.org/drawingml/2006/main" rot="5400000" flipH="1" flipV="1">
          <a:off x="1356528" y="786612"/>
          <a:ext cx="1589" cy="8572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s-EC"/>
        </a:p>
      </cdr:txBody>
    </cdr:sp>
  </cdr:relSizeAnchor>
  <cdr:relSizeAnchor xmlns:cdr="http://schemas.openxmlformats.org/drawingml/2006/chartDrawing">
    <cdr:from>
      <cdr:x>0.6036</cdr:x>
      <cdr:y>0.16667</cdr:y>
    </cdr:from>
    <cdr:to>
      <cdr:x>0.74775</cdr:x>
      <cdr:y>0.23333</cdr:y>
    </cdr:to>
    <cdr:sp macro="" textlink="">
      <cdr:nvSpPr>
        <cdr:cNvPr id="11" name="10 CuadroTexto"/>
        <cdr:cNvSpPr txBox="1"/>
      </cdr:nvSpPr>
      <cdr:spPr>
        <a:xfrm xmlns:a="http://schemas.openxmlformats.org/drawingml/2006/main">
          <a:off x="4786346" y="714380"/>
          <a:ext cx="1143008"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C" sz="1400" dirty="0" smtClean="0">
              <a:solidFill>
                <a:srgbClr val="00B050"/>
              </a:solidFill>
            </a:rPr>
            <a:t>564,85</a:t>
          </a:r>
          <a:endParaRPr lang="es-EC" sz="1400" dirty="0">
            <a:solidFill>
              <a:srgbClr val="00B050"/>
            </a:solidFill>
          </a:endParaRPr>
        </a:p>
      </cdr:txBody>
    </cdr:sp>
  </cdr:relSizeAnchor>
  <cdr:relSizeAnchor xmlns:cdr="http://schemas.openxmlformats.org/drawingml/2006/chartDrawing">
    <cdr:from>
      <cdr:x>0.1982</cdr:x>
      <cdr:y>0.2</cdr:y>
    </cdr:from>
    <cdr:to>
      <cdr:x>0.59459</cdr:x>
      <cdr:y>0.20037</cdr:y>
    </cdr:to>
    <cdr:sp macro="" textlink="">
      <cdr:nvSpPr>
        <cdr:cNvPr id="17" name="16 Conector recto"/>
        <cdr:cNvSpPr/>
      </cdr:nvSpPr>
      <cdr:spPr>
        <a:xfrm xmlns:a="http://schemas.openxmlformats.org/drawingml/2006/main">
          <a:off x="1571636" y="857256"/>
          <a:ext cx="3143272" cy="1588"/>
        </a:xfrm>
        <a:prstGeom xmlns:a="http://schemas.openxmlformats.org/drawingml/2006/main" prst="line">
          <a:avLst/>
        </a:prstGeom>
        <a:ln xmlns:a="http://schemas.openxmlformats.org/drawingml/2006/main">
          <a:solidFill>
            <a:srgbClr val="00B05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s-EC"/>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1E4B3E-55F6-40CC-9F48-74BDA00A46C1}" type="datetimeFigureOut">
              <a:rPr lang="es-EC" smtClean="0"/>
              <a:pPr/>
              <a:t>20/01/2016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712D9-1229-4E35-8AE5-61E7D1463128}"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65C712D9-1229-4E35-8AE5-61E7D1463128}" type="slidenum">
              <a:rPr lang="es-EC" smtClean="0"/>
              <a:pPr/>
              <a:t>5</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C02BF6FD-A401-4100-8C24-8195F619C4C5}" type="datetimeFigureOut">
              <a:rPr lang="es-EC" smtClean="0"/>
              <a:pPr/>
              <a:t>20/01/2016</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FBFDE58E-E7A1-4C1B-8F8C-4ED691CBC9EC}" type="slidenum">
              <a:rPr lang="es-EC" smtClean="0"/>
              <a:pPr/>
              <a:t>‹Nº›</a:t>
            </a:fld>
            <a:endParaRPr lang="es-EC"/>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BF6FD-A401-4100-8C24-8195F619C4C5}" type="datetimeFigureOut">
              <a:rPr lang="es-EC" smtClean="0"/>
              <a:pPr/>
              <a:t>20/01/2016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BF6FD-A401-4100-8C24-8195F619C4C5}" type="datetimeFigureOut">
              <a:rPr lang="es-EC" smtClean="0"/>
              <a:pPr/>
              <a:t>20/01/2016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BF6FD-A401-4100-8C24-8195F619C4C5}" type="datetimeFigureOut">
              <a:rPr lang="es-EC" smtClean="0"/>
              <a:pPr/>
              <a:t>20/01/2016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02BF6FD-A401-4100-8C24-8195F619C4C5}" type="datetimeFigureOut">
              <a:rPr lang="es-EC" smtClean="0"/>
              <a:pPr/>
              <a:t>20/01/2016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02BF6FD-A401-4100-8C24-8195F619C4C5}" type="datetimeFigureOut">
              <a:rPr lang="es-EC" smtClean="0"/>
              <a:pPr/>
              <a:t>20/01/2016</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02BF6FD-A401-4100-8C24-8195F619C4C5}" type="datetimeFigureOut">
              <a:rPr lang="es-EC" smtClean="0"/>
              <a:pPr/>
              <a:t>20/01/2016</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C02BF6FD-A401-4100-8C24-8195F619C4C5}" type="datetimeFigureOut">
              <a:rPr lang="es-EC" smtClean="0"/>
              <a:pPr/>
              <a:t>20/01/2016</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02BF6FD-A401-4100-8C24-8195F619C4C5}" type="datetimeFigureOut">
              <a:rPr lang="es-EC" smtClean="0"/>
              <a:pPr/>
              <a:t>20/01/2016</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C02BF6FD-A401-4100-8C24-8195F619C4C5}" type="datetimeFigureOut">
              <a:rPr lang="es-EC" smtClean="0"/>
              <a:pPr/>
              <a:t>20/01/2016</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C02BF6FD-A401-4100-8C24-8195F619C4C5}" type="datetimeFigureOut">
              <a:rPr lang="es-EC" smtClean="0"/>
              <a:pPr/>
              <a:t>20/01/2016</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FBFDE58E-E7A1-4C1B-8F8C-4ED691CBC9EC}"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2BF6FD-A401-4100-8C24-8195F619C4C5}" type="datetimeFigureOut">
              <a:rPr lang="es-EC" smtClean="0"/>
              <a:pPr/>
              <a:t>20/01/2016</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BFDE58E-E7A1-4C1B-8F8C-4ED691CBC9EC}"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slow">
    <p:dissolv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diagramColors" Target="../diagrams/colors2.xml"/><Relationship Id="rId10" Type="http://schemas.openxmlformats.org/officeDocument/2006/relationships/image" Target="../media/image15.png"/><Relationship Id="rId4" Type="http://schemas.openxmlformats.org/officeDocument/2006/relationships/diagramQuickStyle" Target="../diagrams/quickStyle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00100" y="2786058"/>
            <a:ext cx="7358114" cy="1440160"/>
          </a:xfrm>
        </p:spPr>
        <p:txBody>
          <a:bodyPr>
            <a:noAutofit/>
          </a:bodyPr>
          <a:lstStyle/>
          <a:p>
            <a:pPr algn="ctr"/>
            <a:r>
              <a:rPr lang="es-ES" sz="2400" dirty="0" smtClean="0">
                <a:solidFill>
                  <a:schemeClr val="tx1"/>
                </a:solidFill>
              </a:rPr>
              <a:t>Incidencia del Sistema Andino de Franjas de Precios en la industria arrocera ecuatoriana en el periodo 2010 - 2014</a:t>
            </a:r>
            <a:endParaRPr lang="es-ES" sz="2400" dirty="0">
              <a:solidFill>
                <a:schemeClr val="tx1"/>
              </a:solidFill>
            </a:endParaRPr>
          </a:p>
        </p:txBody>
      </p:sp>
      <p:sp>
        <p:nvSpPr>
          <p:cNvPr id="3" name="2 Subtítulo"/>
          <p:cNvSpPr>
            <a:spLocks noGrp="1"/>
          </p:cNvSpPr>
          <p:nvPr>
            <p:ph type="subTitle" idx="1"/>
          </p:nvPr>
        </p:nvSpPr>
        <p:spPr>
          <a:xfrm>
            <a:off x="1500166" y="4286256"/>
            <a:ext cx="6100192" cy="936104"/>
          </a:xfrm>
        </p:spPr>
        <p:txBody>
          <a:bodyPr>
            <a:normAutofit/>
          </a:bodyPr>
          <a:lstStyle/>
          <a:p>
            <a:pPr algn="ctr"/>
            <a:r>
              <a:rPr lang="es-ES" sz="1600" dirty="0" smtClean="0">
                <a:solidFill>
                  <a:schemeClr val="tx1"/>
                </a:solidFill>
              </a:rPr>
              <a:t>AUTORES:</a:t>
            </a:r>
          </a:p>
          <a:p>
            <a:pPr algn="ctr"/>
            <a:r>
              <a:rPr lang="es-ES" sz="1600" dirty="0" smtClean="0">
                <a:solidFill>
                  <a:schemeClr val="tx1"/>
                </a:solidFill>
              </a:rPr>
              <a:t>BORJA CÁCERES BRYAN BOLÍVAR</a:t>
            </a:r>
          </a:p>
          <a:p>
            <a:pPr algn="ctr"/>
            <a:r>
              <a:rPr lang="es-ES" sz="1600" dirty="0" smtClean="0">
                <a:solidFill>
                  <a:schemeClr val="tx1"/>
                </a:solidFill>
              </a:rPr>
              <a:t>CALDERÓN PAZMIÑO ANA GABRIELA</a:t>
            </a:r>
          </a:p>
          <a:p>
            <a:endParaRPr lang="es-ES" dirty="0">
              <a:solidFill>
                <a:schemeClr val="tx1"/>
              </a:solidFill>
            </a:endParaRPr>
          </a:p>
        </p:txBody>
      </p:sp>
      <p:sp>
        <p:nvSpPr>
          <p:cNvPr id="4" name="AutoShape 2" descr="Resultado de imagen par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728" y="214290"/>
            <a:ext cx="6099991" cy="724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2 Subtítulo"/>
          <p:cNvSpPr txBox="1">
            <a:spLocks/>
          </p:cNvSpPr>
          <p:nvPr/>
        </p:nvSpPr>
        <p:spPr>
          <a:xfrm>
            <a:off x="3143240" y="5857892"/>
            <a:ext cx="4660032" cy="685800"/>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es-ES" dirty="0" smtClean="0">
                <a:solidFill>
                  <a:schemeClr val="tx1"/>
                </a:solidFill>
              </a:rPr>
              <a:t>SANGOLQUÍ, ENERO 2016</a:t>
            </a:r>
            <a:endParaRPr lang="es-ES" dirty="0">
              <a:solidFill>
                <a:schemeClr val="tx1"/>
              </a:solidFill>
            </a:endParaRPr>
          </a:p>
        </p:txBody>
      </p:sp>
      <p:sp>
        <p:nvSpPr>
          <p:cNvPr id="7" name="1 Título"/>
          <p:cNvSpPr txBox="1">
            <a:spLocks/>
          </p:cNvSpPr>
          <p:nvPr/>
        </p:nvSpPr>
        <p:spPr>
          <a:xfrm>
            <a:off x="571472" y="1052736"/>
            <a:ext cx="8072494" cy="1733322"/>
          </a:xfrm>
          <a:prstGeom prst="rect">
            <a:avLst/>
          </a:prstGeom>
        </p:spPr>
        <p:txBody>
          <a:bodyPr vert="horz" anchor="b">
            <a:normAutofit lnSpcReduction="10000"/>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s-ES" sz="1800" dirty="0" smtClean="0">
                <a:solidFill>
                  <a:schemeClr val="tx1"/>
                </a:solidFill>
              </a:rPr>
              <a:t>DEPARTAMENTO DE CIENCIAS ECONÓMICAS ADMINISTRATIVAS Y DE COMERCIO</a:t>
            </a:r>
          </a:p>
          <a:p>
            <a:pPr algn="ctr"/>
            <a:endParaRPr lang="es-ES" sz="1800" dirty="0">
              <a:solidFill>
                <a:schemeClr val="tx1"/>
              </a:solidFill>
            </a:endParaRPr>
          </a:p>
          <a:p>
            <a:pPr algn="ctr"/>
            <a:r>
              <a:rPr lang="es-ES" sz="1800" dirty="0" smtClean="0">
                <a:solidFill>
                  <a:schemeClr val="tx1"/>
                </a:solidFill>
              </a:rPr>
              <a:t>CARRERA DE COMERCIO EXTERIOR Y NEGOCIACIÓN INTERNACIONAL</a:t>
            </a:r>
          </a:p>
          <a:p>
            <a:pPr algn="ctr"/>
            <a:endParaRPr lang="es-ES" sz="1800" dirty="0">
              <a:solidFill>
                <a:schemeClr val="tx1"/>
              </a:solidFill>
            </a:endParaRPr>
          </a:p>
          <a:p>
            <a:pPr algn="ctr"/>
            <a:r>
              <a:rPr lang="es-ES" sz="1800" dirty="0" smtClean="0">
                <a:solidFill>
                  <a:schemeClr val="tx1"/>
                </a:solidFill>
              </a:rPr>
              <a:t>TRABAJO DE TITULACIÓN</a:t>
            </a:r>
            <a:endParaRPr lang="es-ES" sz="1500" dirty="0">
              <a:solidFill>
                <a:schemeClr val="tx1"/>
              </a:solidFill>
            </a:endParaRPr>
          </a:p>
        </p:txBody>
      </p:sp>
    </p:spTree>
    <p:extLst>
      <p:ext uri="{BB962C8B-B14F-4D97-AF65-F5344CB8AC3E}">
        <p14:creationId xmlns:p14="http://schemas.microsoft.com/office/powerpoint/2010/main" xmlns="" val="2937441769"/>
      </p:ext>
    </p:extLst>
  </p:cSld>
  <p:clrMapOvr>
    <a:masterClrMapping/>
  </p:clrMapOvr>
  <p:transition spd="slow">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just"/>
            <a:r>
              <a:rPr lang="es-EC" sz="2400" dirty="0" smtClean="0"/>
              <a:t>Balanza Comercial del Arroz  por partida arancelaria en </a:t>
            </a:r>
            <a:r>
              <a:rPr lang="es-EC" sz="2400" dirty="0" smtClean="0"/>
              <a:t>toneladas métricas en </a:t>
            </a:r>
            <a:r>
              <a:rPr lang="es-EC" sz="2400" dirty="0" smtClean="0"/>
              <a:t>el periodo 2010 al 2015</a:t>
            </a:r>
            <a:endParaRPr lang="es-EC" sz="2400" dirty="0"/>
          </a:p>
        </p:txBody>
      </p:sp>
      <p:graphicFrame>
        <p:nvGraphicFramePr>
          <p:cNvPr id="4" name="3 Gráfico"/>
          <p:cNvGraphicFramePr/>
          <p:nvPr/>
        </p:nvGraphicFramePr>
        <p:xfrm>
          <a:off x="214282" y="1500174"/>
          <a:ext cx="8715436" cy="3929090"/>
        </p:xfrm>
        <a:graphic>
          <a:graphicData uri="http://schemas.openxmlformats.org/drawingml/2006/chart">
            <c:chart xmlns:c="http://schemas.openxmlformats.org/drawingml/2006/chart" xmlns:r="http://schemas.openxmlformats.org/officeDocument/2006/relationships" r:id="rId2"/>
          </a:graphicData>
        </a:graphic>
      </p:graphicFrame>
      <p:sp>
        <p:nvSpPr>
          <p:cNvPr id="54273" name="Rectangle 1"/>
          <p:cNvSpPr>
            <a:spLocks noChangeArrowheads="1"/>
          </p:cNvSpPr>
          <p:nvPr/>
        </p:nvSpPr>
        <p:spPr bwMode="auto">
          <a:xfrm>
            <a:off x="357158" y="5500702"/>
            <a:ext cx="850112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C" sz="1200" b="1" i="1" dirty="0" smtClean="0"/>
              <a:t>Nota</a:t>
            </a:r>
            <a:r>
              <a:rPr lang="es-EC" sz="1200" b="1" i="1" dirty="0" smtClean="0"/>
              <a:t>: </a:t>
            </a:r>
            <a:r>
              <a:rPr lang="es-EC" sz="1200" dirty="0" smtClean="0"/>
              <a:t>Balanza Comercial del Arroz  por partida arancelaria en toneladas métricas en el periodo 2010 al 2014.Tomado del Sistema de Información Nacional de Agricultura, Ganadería, Acuacultura y Pesca.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 xmlns:p14="http://schemas.microsoft.com/office/powerpoint/2010/main" val="2244217563"/>
              </p:ext>
            </p:extLst>
          </p:nvPr>
        </p:nvGraphicFramePr>
        <p:xfrm>
          <a:off x="571472" y="1285860"/>
          <a:ext cx="7542995" cy="1316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857224" y="285728"/>
            <a:ext cx="7499968" cy="954107"/>
          </a:xfrm>
          <a:prstGeom prst="rect">
            <a:avLst/>
          </a:prstGeom>
          <a:noFill/>
        </p:spPr>
        <p:txBody>
          <a:bodyPr wrap="square" lIns="91440" tIns="45720" rIns="91440" bIns="45720">
            <a:spAutoFit/>
          </a:bodyPr>
          <a:lstStyle/>
          <a:p>
            <a:pPr algn="ctr"/>
            <a:r>
              <a:rPr lang="es-EC"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60000" endA="900" endPos="58000" dir="5400000" sy="-100000" algn="bl" rotWithShape="0"/>
                </a:effectLst>
              </a:rPr>
              <a:t>Sistema Andino de </a:t>
            </a:r>
            <a:r>
              <a:rPr lang="es-EC"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60000" endA="900" endPos="58000" dir="5400000" sy="-100000" algn="bl" rotWithShape="0"/>
                </a:effectLst>
              </a:rPr>
              <a:t>Franjas de </a:t>
            </a:r>
            <a:r>
              <a:rPr lang="es-EC"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60000" endA="900" endPos="58000" dir="5400000" sy="-100000" algn="bl" rotWithShape="0"/>
                </a:effectLst>
              </a:rPr>
              <a:t>Precios (</a:t>
            </a:r>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60000" endA="900" endPos="58000" dir="5400000" sy="-100000" algn="bl" rotWithShape="0"/>
                </a:effectLst>
              </a:rPr>
              <a:t>SAFP</a:t>
            </a:r>
            <a:r>
              <a:rPr lang="es-EC"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60000" endA="900" endPos="58000" dir="5400000" sy="-100000" algn="bl" rotWithShape="0"/>
                </a:effectLst>
              </a:rPr>
              <a:t>)</a:t>
            </a:r>
          </a:p>
        </p:txBody>
      </p:sp>
      <p:sp>
        <p:nvSpPr>
          <p:cNvPr id="24578" name="AutoShape 2" descr="data:image/png;base64,iVBORw0KGgoAAAANSUhEUgAAASoAAACpCAMAAACrt4DfAAABzlBMVEX///8AAAD/hIRvndLi4uL/iIiWttyauN7l5eXExMT39/fJycmTk5O5ublycnK0tLRsbGzw8PCenp5iYmLX19cgICCurq54eHjr6+ulpaWWlpbAwMCAgIA+Pj709PTNzc0nJyeLi4tISEg3NzdPT09XV1d3d3cuLi4TExNUVFQ8UwBod03Gyr5NYCQwSgAlJSXZ3NWUnoQ0NDS5v7Cor5sYGBh+imkZPADVAAC9w7SOmH3c39j/zMxZajgkQgBSZS0AKVa3AABgcEJEWhQ/fLAAW5F2g1+aAAD/8PDGAAAFTXAXWnHByN9mlspPfqJSebIAUpWxsb2DirQATILl5/NHb3xqmMEMNQBjd6YZZY20uNeVoZqSsdKcsr28y+0AWolTjswocZ0ra6RPeZOGjJ0AWqkASpGVrbcANW8AJnCcsMsAQaHU3vUARXIAR1+Wp9MAOJ0AE2UAG1Sopb4tX28PZ7KBkbEAWrYAMHSUobf/rKzhAADgq6uJWlrVuLj1cHCdTU2+Pz/4SUnUKCiatbXz1NTSamqlc3PhNjaXGRn/ISH9mJj/vLyvk5OXVFTsXl62VlbShYWWe3vLlJSPAADpLSYCRABYYkYjMwDIJgAilTH4AAAUe0lEQVR4nO1diWPbVJp/X3GJLeuwDsuSdVnymcuNY8dpbpK0aTKk0IEyLOW+ocNM2V06C7TbFpjAzJTCcu3s/rf7nmQnVhInch05cVe/NjrerZ+/d7/3PYQGAbMMkESgui/TqUPdZCHhPTCAwfjsbLB2n+GCd08QZ6w/iMoJpfcUUQTJAKRKFk3LMpSRSidQNptVE7SMZJqmELLoIiQpmuYJVTL2omVphsNWEk3TkiUoPE0T+rJZTBVDc4QqAQEgOktLxBu+SJKKNPKs0rR1XJLOKmIANpYHGUA0VCjokAIBYAYqxbSNn3UkQQlAK+cNiGOqRm1d0oHOYiubARZmsqA5Th54JIIO0xo2L2KqCjSmDSpMzsiDBakZUCsJcIw0A8W0eNqf/LiglMQFwFTRBmSTkBEhb+BshnOkDUymgmlUgVExkxVnWsFUlTRGsdNIYStAa2DCtAAWY1QwVcRTnoayo2OqUhqWMxB47M2QsYwhIUdDjANJTI/aIXyFiT8ExRCSO78sHucVRFEnFkkKYnlCVYYWMSGpFGi6Rb7a0nF5o2KqGBAM4KAoZ3j8TMo0PY9GsRWmCkFZIL5ETFUZEjCtAqermCqaBA1JHkRV18DW2GIOhyVCQscie2Jp34OAGE6lLcG2kBljkETFVEUq6RKYduHkYkkZTgI5jGU4YswxYqKRVwoOKkuCIxQcBwtE1ig4kmQYuJxOGBxJVwolHMdRk2VkpARIZpyCYSLKcQoi0g0jgSzDrSXKFn4ySkg2jCxTRLpjWJRqOGFIlYASHM1xcZXBBazKZDkOp8CykKNn5ON9DwY8gHTaacDQJBrJlmCJNpIFnRFYBtfZiQRK2ZRz2mlrIy7FTjsJLoQYUnAOUHEdK6hIkGL4B5QUlNRIMRbhcAySmsR0iu6I2W1W0vnRw5yWs9NMPoWYXKygCqyKsjmRybNyXjenOaQ6ajZva4NJ9OmAwRWbkbPLF+xcabpcgXzZQTIkS9M5JlfO59myw07np9liWsUNBFz/5SncxsKNsQomWINp0lIHGleVuI2vgjC0Dc4g4ACX1SkbbBvzgJsQuFUZl2hwaUmRBoTg0ZEykNvNwQ0aoHI0kwK1iNtirh1ulwmFCrawTq5ZcwZB+iG0gK+Wd8/SuNVic1w2y+FmetaiuQTu+WgynUS2RJP6T7EpwcriHkuSuGfitIa8F4FWTvtrTgkx+ng3p4kClGxDFmFou04DhJopgghuf4CnhSc67/cJFdcvKYBW14mOqOoOi5GSTExhvAKSjZ9ycoYHkVQFRiRVgRFJVWBEUhUYkVQFRiRVgRFJVWBEUhUYkVQFRiRVgRFJVWCUIqkKCjqaqwmKzP/XEdjeYUdSFRR6JFXdYRfVpKhyordMQedPOTlnGYqtO9AeMObtiKruiLmzla1pCKYQUdUd2ZRqsZzGeqtVo2I9MKJiPTAiqQqMqGMTGE9Cd7k+NpBonoRBmObYQArcJ0Gqmuvrg4jmCZCqhWV+bGEA8TwBUjW3gRqTA4jnCZCqjRp6dWUq/HieAKkaU7LlxlL48Qy/VClVpCSUAYjV8EvVxAZCEqqthR5Rv1IVX1w0dxZ3lMXFRX5xEe1I+GItLu7s4PedRSq2I22a+BHt8PjfIn/3J4SdosWd+OIOwh6xw53Nxb5SMF4nVClLoVeC/UrVz7/9sLr1aFW+uLn560/f7qyuLn71E//L/c0rP20++uaXL3/49sHDB+d/2UJX7l25t/rtdxf/JiW/XX2wtXXlyir/6Nu72OHFv/+jnwRQY1OEKjRf7+9Djke/UvXzPx7e29o6l7zz5d1VBvGrF5X/vI/unUdX7n/54CuEfvj6m4ff3P3rHULVzr2vF3+6s4Me3Xl0ZfW7h1v8g7v3HqIrFy/+rZ8ETMwij6qN/j7kePQvVUhafXTx5zvff//g/tbO6pWHW3fRvXPo1/vfP7r4FZGq89/9eP8r9Pf7W9bq6n9t3bnH3fny0dbWDxd/NK9sYk5/Xb34Wz8JqNWQSxW/NNfflxyLE6oBKbS5iSjvqWWyufvs7mGl3P/SPfy4ueupP7gDuGsTyKUKNZt9BncQo1DQCzLb2oyfHd4acHwSp513RxUIVfHlk+80q0aObANypyFMY2jbVWu1xjqFppbJb02oopZOvGDPViyObc/YaM6wUjW+bqK52YZbVLlUhZADE5wsyzFF9jgKeWw9GVrIyw18mRuruq10b7vzZLjfEu7YOhNa6EsN90bV3Bg8qprhNq2GdMZmreZ79aiaOvk6sBOhzi6Hts94bdIvrh5V1MpEWBEShClVckjZb36psS/klmqGZiPMSirE5R1qOEwpG5ON/WZtLRYbsxuN0LrN4WXAeDghz082Draa21RRyvzacli5MLwMGMq+5KnmIUQRFS57qNUOcXASCK2xIBzvpHc0Z/+ZxBKUl3H2Jhp/rFbFQbTrKEB+dWxQDSNmFNpa0LgaRqgbtRgA7aRhplyuQNlBRdAvlDFmQJ+ZgdwFOwdyuhpSDgxphTGEoQSnsUR0rrGG2logRlSvtaBlWNt70uF/QsqB4UxDxCAbQqgbNcRnhaygCoKgFgHfGCUrEIjExH3C1v8MiapwpiFCUUE15ZsXzXb+xv74QpqWH6LJrfGu0pIt+PL7bDiF1fBMbjWOEBa/ur2NcKhi4zvnhgLnf/zf893tzvve7nd1GQT3u1BFU5vnzp/fF/T5TpwRq99Wz3ezOn9un9Xq14eHuM9XF7tzu+QocRPFKSpOtaQqFGE9eYwf6Ph1x3+f0Ky8nq8UIO+A4b4NyzREY7YHx80eaD0SrGjs7oaQK8MhVVPLvYxw1k9ojI+dYcQ9qdKHQ6p6m42hJk/mq5R4jBRUQ1VWrfQ2am7OhrGEqNWuSqfTM6NIT6dzF3DLV5/m8aWIzV3RyyYQJbaUqGGHadyvZ/GtQrrEJn4op1AR+ywriCbGOjLzubTNm7jvz+Qu5DLYGQ658Pi/9Fqv8wvNMKhqSRUg0zRR0aKkIlEB7mhEb7PWatvpDIrPVJSWQ4rLyciRsHvy7XwaUTaYMwqVdGSUYShszKfziaQxg9KIAVYRgEUqSHxln0bbeuCG4tpKr19VD2OtR0uqvOZuMY4o3UYcCGWERJVo8ibGNoMyopjZdcg6yGkPcfJlYmjO4IydwlS5Wjs14sjKUjkkEkWpHCA6dWAAY2JlJWC3dmm+Z3nkV47xwsfjPQ8st6UKI4FS3g04BEkkxuhSiyrNhHgMXHaIgUIGitobCkGWc2mUJ+8xRBSFg5LQveTkUDHW8oPrXN3H1vw6ZY4FqtNXHqPm52ePzrLUerVaHetxWbJfqmImWGRMiGjiFyX8MkOMbU3bPcOBOOSwVLVHBHkyFkKhCoqTQciWVLklnEqkyhuedF+Njgw45S7NCMTV4zCF0NzLR1VXpjv6t7Ax31OYpXZZRVCUEA1IxiW4lcZUoawDSCggI5khevPZtkO20EFV2b1VKCySbaoSWCZJQJiqGcxIiWiqxyW8sRvp1LiXQY7nqrH0mK3JuY72wtysPxBzrFVMVg/OlCiNsZe7BNkaBfWoKuDab9og30WBhXnD+QbJQINMdKBLbg4Emr6Av9/J2LZNjg3hvZM/ACcMirhIw8YcpslxIGFiqzzoJGOmoKiDvOBNtkw12kk9lqu1YHn0MNT3uFqbXOusQsz19tsBsZpYGZuvdyvEWmPrnHtNYt4Uxs1oEm9hZnhsznAJ5J6lkiBxMxjYVZJjGM5dquNNBJArORgA23JYsjSGUVwrChvEXG9cEk3Waks1amp2Za/UMpc7q/V9ZT+1VOtjOHuXq/pS5+pHpbY3Bz21r7TiJ4+qlQe4dXIBy/tUY3nM1+ap7c2vTG34Rb8221dXjmrl8jq5jXtdHYpvLtc6FkI2fWJFrR+5RnJwyzsoT+6n/BGa620+pqrjjc7F5+MHJ5F7w8L4Gmai7v0W4w2kKHNLy/7sRflabPWj22+DUx6wUD30VzGX3cTzE+tY2jo6xeP71yU8BuobS3PVlqSsr82Ojx+Ype8srY7OfoNUSdHskpAVXI4oE2Pu9sf67laZXoanjkB9Y7z1pBxaXHfuzRk7Zomyzn/yNMaID0934mSsRt56+7XD7V575erVV968/BrxP/LmJdfsqbff3R/g0/sCDGaFgz/S19OX/9C2fOvNdgK7UGWb168+NQhceqer1YsdKbhMni9fHkyaMK5eIrhMsGvUTar6KNb1Xhyvd+9zdZYBtXGywTb0TSB7oDAQb85NHNt776OxIJV7mG1fCDg6gEv3jbCWsvQMKq8LRVkHTyb6Wd7Ryxxy4FVPtdmwmeLKQcWDSesGOXeuf9X0PZyT0qWlcBjC3gNJQTGw2wKrZdqahqR8HwPGPVA1HuqC1p7A95CPGItTpbjqFTT9TG4Fz4A9CNXZRT/TEMGp2t8vPUUwj/3B/ZRVwal6Oey9eoHBP/5a+rZUKcpu60Z3N8bw7pCInUBJHbEksyomkvQM8l6IlRaYqonJM6N7rY9dB22pAtx6KGUyGZZhwdFSugIpyDAZMHQHW6msEAOWdgC0FBRZBrvUIRuYKtwLTpr8WZic5fooM9tSRY6xFSswI4JERtZBE6ETBm2756kBts6nPLPAVE2RbR60dBYkq5/apS1Vo6NqSi6JGVkURFHUU4jc9pBVRask2vhJLaZKKjEqckGpajRwa0bizoD+tb7q4UHUgO5QOn8GTraU+xLssGtAfqEx3h4TUqRTLq6Y450cgRClSuEX6mvrS7WOyeHTPYi3zwMrw5IqZWJlbGVjvLavdAhlk8SAcNJStRDHUCYmx5YP320WytabweB4qVroNs4mia56g4lqozUYUG+OjVVdzDa6jg8ML1fHSZXSrG50G58fJTPFy5P15srsVLzenN1oTgRYXmKFeMbtjZGb10dGuE9GRrTtEev669dHbsbwy/Wb0sjr2FJGnzDbmjlyU7r6EnZ9M0acJYm3kQ9HmE+2jw68JVVtIZhrvjzVIRBKo9pUUH1jd+oat5FabMSnGs3l6nqTNAHMuclqD1oOwjvB9Par7//b7/79lVufoesfWzdvPPOpPPLnW5899cxHv//85gsfoU8btz574aXrH3/xl/ffldDz1/71z9s3v/g4Hv9o5EP0xz/98e2jAy8paKHRWB5bbtanJuarG3MTk8vt3KM01luqETeq83PEsDE7P19txl1hG5ufm4s/XpsutEx4+7ntG9f+Y+LWO2988VEcbf/pffnGs7cub1//PL59+7ln0Kf1Wy/deglt39ZufYCF6YPPX3xTuv0e2n73jQ/RB+9fvnR04DY1NVabn1Amas3JFW/ODNdd1cbEglKbnN8VsIXaxvpsrTpfwwKIbyvVrosgAiGsivD5V9GNZ2+88i+XRrjnrz63/bsX/nCVxtxcf/H3195hro28qXzyzlt/vf7BO++9/yIuZ6+9d/vd5y+9Tv3l1TdeR9euPfvcgfBMEylUu41/6IwNJm5prFrzj1xSE+2trgv1/ojCkE+5McoH+gAJShkwCuCtDOs6Eb8QrkK22DAcYB4z9g484KXCEzCSGx6cEgtlA6bdl0GtWRi12daT1C7UMxnbEkUBFxqqO9FmFW2yynbUX5AJpzl2g6styaQkr6M/KKrABjGVKhaLjioKhWLB5iWIxTgASaEK6WK2oCMN6Lw2WoBScbRYEkcFsShyo6Nilu5pFjs8DGp9FahUShRzIqgiQAr0IiOBlMRUxU0KMIszrKmBYauQAZnYG3kdoJIFAegSnI1CYlCr9lISUlXVFnSWyWglXdUlRNuqlMHZksKvsp5AEmuxtK5mrIygc1lb0nU7kcnoGbp0+iNdBNGZW4ERneQWGNExGoExPDviTx3DsR/wTCCSqsCIpCowIqkKjEiqAiOSqsCIpCowIqkKjEiqAiOSqqPBM4zWWhUSSdXRmC5kALw9uMOiaei0wJEl/q6aEmF4DzwYDHJQhJbmzqisCoxovCowolHQwIjG1gMjOqI6MIb0GI3TwOD0LAw9BqdnYegRURUYUQYMjKhYD4yosRAYURM0MKLucmBEQ3uBEUlVYERSFRiRVAVGJFVBEddjGHHyF28/xA5cjnjw+z3MLtbGcY6OMO6Wit7TdIgj5eBHdzCktvaZUQldSySSqWQioQrJRNLmEklabZm4F85O7r0laTmRSLDJDkeM3vZL3mTi2pZbdjKN33QGe+ESrTdi7AaQbQfgvhFHSbYzXivlJWdfKvaCJN6EAr5kWl/gxYsDcdO0F4HvzYtp14uAE26lmY40u99z+BZrV48smedyqbRw212Kt0zciyJ1vkmkwcq0H1xj8hBvO+LJzhmipnbPr6ujNuULyR8AeUtSrYfdmLzk8J3h7j4k2t7cclZre3Fdu8bEwd5nJDqjM5OdXlxHygH7qFkeIcKZAsNYkqcgnUGxfdqKmPY4lsIoml8/j8QwCkd5VjHG70/a3ebHJGOMbyyMYhgp6eobYBLY1ufN3D32O6ZpjN+fRaJzrfBd8/uzdvUXMNifr4nIa1zMUxuFv3Kf/ih+V42HpGlBdEtRIJdtmZGR5upa8qcdNKIunJHcoxA4n13GEAyZqBAnVvvaZSmH6BFnOEQOhEz5/CnAzGRJdNgqDVkf+zGwXG8xHKaRmfYFWRTtguxZOXHw77h0Uq4/BtFuWjqtJNBAxf48K/+OJgu8VMZN1y7A6CZI5CwH22KI+9w+O+/wS5vwoYLvt9QdChs6ArHiCnmfN130NDYhgVx927kVUERXlZN7vqZh+u286Nww99EhsuQEhiKxcux9p5YU27tA3dM5fXW8BO6BFUIMW5XAoPx2XnQMpsqhg2wMg9T0KDk3Q8GfLEKneCRhlyry6RVfYHrZYbHhKGIB332aAAwQWS/tElwQ/XYKpBxygpUUgxkV0p0/JdeOTkVFYNP+X1l0yiRMEVtlMz7yzTLoo150yUOoSokXsGE8SXYf5zupEtrRMYgwnTnIzP8BCdpBJAGqdl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4580" name="AutoShape 4" descr="data:image/png;base64,iVBORw0KGgoAAAANSUhEUgAAASoAAACpCAMAAACrt4DfAAABzlBMVEX///8AAAD/hIRvndLi4uL/iIiWttyauN7l5eXExMT39/fJycmTk5O5ublycnK0tLRsbGzw8PCenp5iYmLX19cgICCurq54eHjr6+ulpaWWlpbAwMCAgIA+Pj709PTNzc0nJyeLi4tISEg3NzdPT09XV1d3d3cuLi4TExNUVFQ8UwBod03Gyr5NYCQwSgAlJSXZ3NWUnoQ0NDS5v7Cor5sYGBh+imkZPADVAAC9w7SOmH3c39j/zMxZajgkQgBSZS0AKVa3AABgcEJEWhQ/fLAAW5F2g1+aAAD/8PDGAAAFTXAXWnHByN9mlspPfqJSebIAUpWxsb2DirQATILl5/NHb3xqmMEMNQBjd6YZZY20uNeVoZqSsdKcsr28y+0AWolTjswocZ0ra6RPeZOGjJ0AWqkASpGVrbcANW8AJnCcsMsAQaHU3vUARXIAR1+Wp9MAOJ0AE2UAG1Sopb4tX28PZ7KBkbEAWrYAMHSUobf/rKzhAADgq6uJWlrVuLj1cHCdTU2+Pz/4SUnUKCiatbXz1NTSamqlc3PhNjaXGRn/ISH9mJj/vLyvk5OXVFTsXl62VlbShYWWe3vLlJSPAADpLSYCRABYYkYjMwDIJgAilTH4AAAUe0lEQVR4nO1diWPbVJp/X3GJLeuwDsuSdVnymcuNY8dpbpK0aTKk0IEyLOW+ocNM2V06C7TbFpjAzJTCcu3s/rf7nmQnVhInch05cVe/NjrerZ+/d7/3PYQGAbMMkESgui/TqUPdZCHhPTCAwfjsbLB2n+GCd08QZ6w/iMoJpfcUUQTJAKRKFk3LMpSRSidQNptVE7SMZJqmELLoIiQpmuYJVTL2omVphsNWEk3TkiUoPE0T+rJZTBVDc4QqAQEgOktLxBu+SJKKNPKs0rR1XJLOKmIANpYHGUA0VCjokAIBYAYqxbSNn3UkQQlAK+cNiGOqRm1d0oHOYiubARZmsqA5Th54JIIO0xo2L2KqCjSmDSpMzsiDBakZUCsJcIw0A8W0eNqf/LiglMQFwFTRBmSTkBEhb+BshnOkDUymgmlUgVExkxVnWsFUlTRGsdNIYStAa2DCtAAWY1QwVcRTnoayo2OqUhqWMxB47M2QsYwhIUdDjANJTI/aIXyFiT8ExRCSO78sHucVRFEnFkkKYnlCVYYWMSGpFGi6Rb7a0nF5o2KqGBAM4KAoZ3j8TMo0PY9GsRWmCkFZIL5ETFUZEjCtAqermCqaBA1JHkRV18DW2GIOhyVCQscie2Jp34OAGE6lLcG2kBljkETFVEUq6RKYduHkYkkZTgI5jGU4YswxYqKRVwoOKkuCIxQcBwtE1ig4kmQYuJxOGBxJVwolHMdRk2VkpARIZpyCYSLKcQoi0g0jgSzDrSXKFn4ySkg2jCxTRLpjWJRqOGFIlYASHM1xcZXBBazKZDkOp8CykKNn5ON9DwY8gHTaacDQJBrJlmCJNpIFnRFYBtfZiQRK2ZRz2mlrIy7FTjsJLoQYUnAOUHEdK6hIkGL4B5QUlNRIMRbhcAySmsR0iu6I2W1W0vnRw5yWs9NMPoWYXKygCqyKsjmRybNyXjenOaQ6ajZva4NJ9OmAwRWbkbPLF+xcabpcgXzZQTIkS9M5JlfO59myw07np9liWsUNBFz/5SncxsKNsQomWINp0lIHGleVuI2vgjC0Dc4g4ACX1SkbbBvzgJsQuFUZl2hwaUmRBoTg0ZEykNvNwQ0aoHI0kwK1iNtirh1ulwmFCrawTq5ZcwZB+iG0gK+Wd8/SuNVic1w2y+FmetaiuQTu+WgynUS2RJP6T7EpwcriHkuSuGfitIa8F4FWTvtrTgkx+ng3p4kClGxDFmFou04DhJopgghuf4CnhSc67/cJFdcvKYBW14mOqOoOi5GSTExhvAKSjZ9ycoYHkVQFRiRVgRFJVWBEUhUYkVQFRiRVgRFJVWBEUhUYkVQFRiRVgRFJVWCUIqkKCjqaqwmKzP/XEdjeYUdSFRR6JFXdYRfVpKhyordMQedPOTlnGYqtO9AeMObtiKruiLmzla1pCKYQUdUd2ZRqsZzGeqtVo2I9MKJiPTAiqQqMqGMTGE9Cd7k+NpBonoRBmObYQArcJ0Gqmuvrg4jmCZCqhWV+bGEA8TwBUjW3gRqTA4jnCZCqjRp6dWUq/HieAKkaU7LlxlL48Qy/VClVpCSUAYjV8EvVxAZCEqqthR5Rv1IVX1w0dxZ3lMXFRX5xEe1I+GItLu7s4PedRSq2I22a+BHt8PjfIn/3J4SdosWd+OIOwh6xw53Nxb5SMF4nVClLoVeC/UrVz7/9sLr1aFW+uLn560/f7qyuLn71E//L/c0rP20++uaXL3/49sHDB+d/2UJX7l25t/rtdxf/JiW/XX2wtXXlyir/6Nu72OHFv/+jnwRQY1OEKjRf7+9Djke/UvXzPx7e29o6l7zz5d1VBvGrF5X/vI/unUdX7n/54CuEfvj6m4ff3P3rHULVzr2vF3+6s4Me3Xl0ZfW7h1v8g7v3HqIrFy/+rZ8ETMwij6qN/j7kePQvVUhafXTx5zvff//g/tbO6pWHW3fRvXPo1/vfP7r4FZGq89/9eP8r9Pf7W9bq6n9t3bnH3fny0dbWDxd/NK9sYk5/Xb34Wz8JqNWQSxW/NNfflxyLE6oBKbS5iSjvqWWyufvs7mGl3P/SPfy4ueupP7gDuGsTyKUKNZt9BncQo1DQCzLb2oyfHd4acHwSp513RxUIVfHlk+80q0aObANypyFMY2jbVWu1xjqFppbJb02oopZOvGDPViyObc/YaM6wUjW+bqK52YZbVLlUhZADE5wsyzFF9jgKeWw9GVrIyw18mRuruq10b7vzZLjfEu7YOhNa6EsN90bV3Bg8qprhNq2GdMZmreZ79aiaOvk6sBOhzi6Hts94bdIvrh5V1MpEWBEShClVckjZb36psS/klmqGZiPMSirE5R1qOEwpG5ON/WZtLRYbsxuN0LrN4WXAeDghz082Draa21RRyvzacli5MLwMGMq+5KnmIUQRFS57qNUOcXASCK2xIBzvpHc0Z/+ZxBKUl3H2Jhp/rFbFQbTrKEB+dWxQDSNmFNpa0LgaRqgbtRgA7aRhplyuQNlBRdAvlDFmQJ+ZgdwFOwdyuhpSDgxphTGEoQSnsUR0rrGG2logRlSvtaBlWNt70uF/QsqB4UxDxCAbQqgbNcRnhaygCoKgFgHfGCUrEIjExH3C1v8MiapwpiFCUUE15ZsXzXb+xv74QpqWH6LJrfGu0pIt+PL7bDiF1fBMbjWOEBa/ur2NcKhi4zvnhgLnf/zf893tzvve7nd1GQT3u1BFU5vnzp/fF/T5TpwRq99Wz3ezOn9un9Xq14eHuM9XF7tzu+QocRPFKSpOtaQqFGE9eYwf6Ph1x3+f0Ky8nq8UIO+A4b4NyzREY7YHx80eaD0SrGjs7oaQK8MhVVPLvYxw1k9ojI+dYcQ9qdKHQ6p6m42hJk/mq5R4jBRUQ1VWrfQ2am7OhrGEqNWuSqfTM6NIT6dzF3DLV5/m8aWIzV3RyyYQJbaUqGGHadyvZ/GtQrrEJn4op1AR+ywriCbGOjLzubTNm7jvz+Qu5DLYGQ658Pi/9Fqv8wvNMKhqSRUg0zRR0aKkIlEB7mhEb7PWatvpDIrPVJSWQ4rLyciRsHvy7XwaUTaYMwqVdGSUYShszKfziaQxg9KIAVYRgEUqSHxln0bbeuCG4tpKr19VD2OtR0uqvOZuMY4o3UYcCGWERJVo8ibGNoMyopjZdcg6yGkPcfJlYmjO4IydwlS5Wjs14sjKUjkkEkWpHCA6dWAAY2JlJWC3dmm+Z3nkV47xwsfjPQ8st6UKI4FS3g04BEkkxuhSiyrNhHgMXHaIgUIGitobCkGWc2mUJ+8xRBSFg5LQveTkUDHW8oPrXN3H1vw6ZY4FqtNXHqPm52ePzrLUerVaHetxWbJfqmImWGRMiGjiFyX8MkOMbU3bPcOBOOSwVLVHBHkyFkKhCoqTQciWVLklnEqkyhuedF+Njgw45S7NCMTV4zCF0NzLR1VXpjv6t7Ax31OYpXZZRVCUEA1IxiW4lcZUoawDSCggI5khevPZtkO20EFV2b1VKCySbaoSWCZJQJiqGcxIiWiqxyW8sRvp1LiXQY7nqrH0mK3JuY72wtysPxBzrFVMVg/OlCiNsZe7BNkaBfWoKuDab9og30WBhXnD+QbJQINMdKBLbg4Emr6Av9/J2LZNjg3hvZM/ACcMirhIw8YcpslxIGFiqzzoJGOmoKiDvOBNtkw12kk9lqu1YHn0MNT3uFqbXOusQsz19tsBsZpYGZuvdyvEWmPrnHtNYt4Uxs1oEm9hZnhsznAJ5J6lkiBxMxjYVZJjGM5dquNNBJArORgA23JYsjSGUVwrChvEXG9cEk3Waks1amp2Za/UMpc7q/V9ZT+1VOtjOHuXq/pS5+pHpbY3Bz21r7TiJ4+qlQe4dXIBy/tUY3nM1+ap7c2vTG34Rb8221dXjmrl8jq5jXtdHYpvLtc6FkI2fWJFrR+5RnJwyzsoT+6n/BGa620+pqrjjc7F5+MHJ5F7w8L4Gmai7v0W4w2kKHNLy/7sRflabPWj22+DUx6wUD30VzGX3cTzE+tY2jo6xeP71yU8BuobS3PVlqSsr82Ojx+Ype8srY7OfoNUSdHskpAVXI4oE2Pu9sf67laZXoanjkB9Y7z1pBxaXHfuzRk7Zomyzn/yNMaID0934mSsRt56+7XD7V575erVV968/BrxP/LmJdfsqbff3R/g0/sCDGaFgz/S19OX/9C2fOvNdgK7UGWb168+NQhceqer1YsdKbhMni9fHkyaMK5eIrhMsGvUTar6KNb1Xhyvd+9zdZYBtXGywTb0TSB7oDAQb85NHNt776OxIJV7mG1fCDg6gEv3jbCWsvQMKq8LRVkHTyb6Wd7Ryxxy4FVPtdmwmeLKQcWDSesGOXeuf9X0PZyT0qWlcBjC3gNJQTGw2wKrZdqahqR8HwPGPVA1HuqC1p7A95CPGItTpbjqFTT9TG4Fz4A9CNXZRT/TEMGp2t8vPUUwj/3B/ZRVwal6Oey9eoHBP/5a+rZUKcpu60Z3N8bw7pCInUBJHbEksyomkvQM8l6IlRaYqonJM6N7rY9dB22pAtx6KGUyGZZhwdFSugIpyDAZMHQHW6msEAOWdgC0FBRZBrvUIRuYKtwLTpr8WZic5fooM9tSRY6xFSswI4JERtZBE6ETBm2756kBts6nPLPAVE2RbR60dBYkq5/apS1Vo6NqSi6JGVkURFHUU4jc9pBVRask2vhJLaZKKjEqckGpajRwa0bizoD+tb7q4UHUgO5QOn8GTraU+xLssGtAfqEx3h4TUqRTLq6Y450cgRClSuEX6mvrS7WOyeHTPYi3zwMrw5IqZWJlbGVjvLavdAhlk8SAcNJStRDHUCYmx5YP320WytabweB4qVroNs4mia56g4lqozUYUG+OjVVdzDa6jg8ML1fHSZXSrG50G58fJTPFy5P15srsVLzenN1oTgRYXmKFeMbtjZGb10dGuE9GRrTtEev669dHbsbwy/Wb0sjr2FJGnzDbmjlyU7r6EnZ9M0acJYm3kQ9HmE+2jw68JVVtIZhrvjzVIRBKo9pUUH1jd+oat5FabMSnGs3l6nqTNAHMuclqD1oOwjvB9Par7//b7/79lVufoesfWzdvPPOpPPLnW5899cxHv//85gsfoU8btz574aXrH3/xl/ffldDz1/71z9s3v/g4Hv9o5EP0xz/98e2jAy8paKHRWB5bbtanJuarG3MTk8vt3KM01luqETeq83PEsDE7P19txl1hG5ufm4s/XpsutEx4+7ntG9f+Y+LWO2988VEcbf/pffnGs7cub1//PL59+7ln0Kf1Wy/deglt39ZufYCF6YPPX3xTuv0e2n73jQ/RB+9fvnR04DY1NVabn1Amas3JFW/ODNdd1cbEglKbnN8VsIXaxvpsrTpfwwKIbyvVrosgAiGsivD5V9GNZ2+88i+XRrjnrz63/bsX/nCVxtxcf/H3195hro28qXzyzlt/vf7BO++9/yIuZ6+9d/vd5y+9Tv3l1TdeR9euPfvcgfBMEylUu41/6IwNJm5prFrzj1xSE+2trgv1/ojCkE+5McoH+gAJShkwCuCtDOs6Eb8QrkK22DAcYB4z9g484KXCEzCSGx6cEgtlA6bdl0GtWRi12daT1C7UMxnbEkUBFxqqO9FmFW2yynbUX5AJpzl2g6styaQkr6M/KKrABjGVKhaLjioKhWLB5iWIxTgASaEK6WK2oCMN6Lw2WoBScbRYEkcFsShyo6Nilu5pFjs8DGp9FahUShRzIqgiQAr0IiOBlMRUxU0KMIszrKmBYauQAZnYG3kdoJIFAegSnI1CYlCr9lISUlXVFnSWyWglXdUlRNuqlMHZksKvsp5AEmuxtK5mrIygc1lb0nU7kcnoGbp0+iNdBNGZW4ERneQWGNExGoExPDviTx3DsR/wTCCSqsCIpCowIqkKjEiqAiOSqsCIpCowIqkKjEiqAiOSqqPBM4zWWhUSSdXRmC5kALw9uMOiaei0wJEl/q6aEmF4DzwYDHJQhJbmzqisCoxovCowolHQwIjG1gMjOqI6MIb0GI3TwOD0LAw9BqdnYegRURUYUQYMjKhYD4yosRAYURM0MKLucmBEQ3uBEUlVYERSFRiRVAVGJFVBEddjGHHyF28/xA5cjnjw+z3MLtbGcY6OMO6Wit7TdIgj5eBHdzCktvaZUQldSySSqWQioQrJRNLmEklabZm4F85O7r0laTmRSLDJDkeM3vZL3mTi2pZbdjKN33QGe+ESrTdi7AaQbQfgvhFHSbYzXivlJWdfKvaCJN6EAr5kWl/gxYsDcdO0F4HvzYtp14uAE26lmY40u99z+BZrV48smedyqbRw212Kt0zciyJ1vkmkwcq0H1xj8hBvO+LJzhmipnbPr6ujNuULyR8AeUtSrYfdmLzk8J3h7j4k2t7cclZre3Fdu8bEwd5nJDqjM5OdXlxHygH7qFkeIcKZAsNYkqcgnUGxfdqKmPY4lsIoml8/j8QwCkd5VjHG70/a3ebHJGOMbyyMYhgp6eobYBLY1ufN3D32O6ZpjN+fRaJzrfBd8/uzdvUXMNifr4nIa1zMUxuFv3Kf/ih+V42HpGlBdEtRIJdtmZGR5upa8qcdNKIunJHcoxA4n13GEAyZqBAnVvvaZSmH6BFnOEQOhEz5/CnAzGRJdNgqDVkf+zGwXG8xHKaRmfYFWRTtguxZOXHw77h0Uq4/BtFuWjqtJNBAxf48K/+OJgu8VMZN1y7A6CZI5CwH22KI+9w+O+/wS5vwoYLvt9QdChs6ArHiCnmfN130NDYhgVx927kVUERXlZN7vqZh+u286Nww99EhsuQEhiKxcux9p5YU27tA3dM5fXW8BO6BFUIMW5XAoPx2XnQMpsqhg2wMg9T0KDk3Q8GfLEKneCRhlyry6RVfYHrZYbHhKGIB332aAAwQWS/tElwQ/XYKpBxygpUUgxkV0p0/JdeOTkVFYNP+X1l0yiRMEVtlMz7yzTLoo150yUOoSokXsGE8SXYf5zupEtrRMYgwnTnIzP8BCdpBJAGqdl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4582" name="AutoShape 6" descr="data:image/png;base64,iVBORw0KGgoAAAANSUhEUgAAASoAAACpCAMAAACrt4DfAAABzlBMVEX///8AAAD/hIRvndLi4uL/iIiWttyauN7l5eXExMT39/fJycmTk5O5ublycnK0tLRsbGzw8PCenp5iYmLX19cgICCurq54eHjr6+ulpaWWlpbAwMCAgIA+Pj709PTNzc0nJyeLi4tISEg3NzdPT09XV1d3d3cuLi4TExNUVFQ8UwBod03Gyr5NYCQwSgAlJSXZ3NWUnoQ0NDS5v7Cor5sYGBh+imkZPADVAAC9w7SOmH3c39j/zMxZajgkQgBSZS0AKVa3AABgcEJEWhQ/fLAAW5F2g1+aAAD/8PDGAAAFTXAXWnHByN9mlspPfqJSebIAUpWxsb2DirQATILl5/NHb3xqmMEMNQBjd6YZZY20uNeVoZqSsdKcsr28y+0AWolTjswocZ0ra6RPeZOGjJ0AWqkASpGVrbcANW8AJnCcsMsAQaHU3vUARXIAR1+Wp9MAOJ0AE2UAG1Sopb4tX28PZ7KBkbEAWrYAMHSUobf/rKzhAADgq6uJWlrVuLj1cHCdTU2+Pz/4SUnUKCiatbXz1NTSamqlc3PhNjaXGRn/ISH9mJj/vLyvk5OXVFTsXl62VlbShYWWe3vLlJSPAADpLSYCRABYYkYjMwDIJgAilTH4AAAUe0lEQVR4nO1diWPbVJp/X3GJLeuwDsuSdVnymcuNY8dpbpK0aTKk0IEyLOW+ocNM2V06C7TbFpjAzJTCcu3s/rf7nmQnVhInch05cVe/NjrerZ+/d7/3PYQGAbMMkESgui/TqUPdZCHhPTCAwfjsbLB2n+GCd08QZ6w/iMoJpfcUUQTJAKRKFk3LMpSRSidQNptVE7SMZJqmELLoIiQpmuYJVTL2omVphsNWEk3TkiUoPE0T+rJZTBVDc4QqAQEgOktLxBu+SJKKNPKs0rR1XJLOKmIANpYHGUA0VCjokAIBYAYqxbSNn3UkQQlAK+cNiGOqRm1d0oHOYiubARZmsqA5Th54JIIO0xo2L2KqCjSmDSpMzsiDBakZUCsJcIw0A8W0eNqf/LiglMQFwFTRBmSTkBEhb+BshnOkDUymgmlUgVExkxVnWsFUlTRGsdNIYStAa2DCtAAWY1QwVcRTnoayo2OqUhqWMxB47M2QsYwhIUdDjANJTI/aIXyFiT8ExRCSO78sHucVRFEnFkkKYnlCVYYWMSGpFGi6Rb7a0nF5o2KqGBAM4KAoZ3j8TMo0PY9GsRWmCkFZIL5ETFUZEjCtAqermCqaBA1JHkRV18DW2GIOhyVCQscie2Jp34OAGE6lLcG2kBljkETFVEUq6RKYduHkYkkZTgI5jGU4YswxYqKRVwoOKkuCIxQcBwtE1ig4kmQYuJxOGBxJVwolHMdRk2VkpARIZpyCYSLKcQoi0g0jgSzDrSXKFn4ySkg2jCxTRLpjWJRqOGFIlYASHM1xcZXBBazKZDkOp8CykKNn5ON9DwY8gHTaacDQJBrJlmCJNpIFnRFYBtfZiQRK2ZRz2mlrIy7FTjsJLoQYUnAOUHEdK6hIkGL4B5QUlNRIMRbhcAySmsR0iu6I2W1W0vnRw5yWs9NMPoWYXKygCqyKsjmRybNyXjenOaQ6ajZva4NJ9OmAwRWbkbPLF+xcabpcgXzZQTIkS9M5JlfO59myw07np9liWsUNBFz/5SncxsKNsQomWINp0lIHGleVuI2vgjC0Dc4g4ACX1SkbbBvzgJsQuFUZl2hwaUmRBoTg0ZEykNvNwQ0aoHI0kwK1iNtirh1ulwmFCrawTq5ZcwZB+iG0gK+Wd8/SuNVic1w2y+FmetaiuQTu+WgynUS2RJP6T7EpwcriHkuSuGfitIa8F4FWTvtrTgkx+ng3p4kClGxDFmFou04DhJopgghuf4CnhSc67/cJFdcvKYBW14mOqOoOi5GSTExhvAKSjZ9ycoYHkVQFRiRVgRFJVWBEUhUYkVQFRiRVgRFJVWBEUhUYkVQFRiRVgRFJVWCUIqkKCjqaqwmKzP/XEdjeYUdSFRR6JFXdYRfVpKhyordMQedPOTlnGYqtO9AeMObtiKruiLmzla1pCKYQUdUd2ZRqsZzGeqtVo2I9MKJiPTAiqQqMqGMTGE9Cd7k+NpBonoRBmObYQArcJ0Gqmuvrg4jmCZCqhWV+bGEA8TwBUjW3gRqTA4jnCZCqjRp6dWUq/HieAKkaU7LlxlL48Qy/VClVpCSUAYjV8EvVxAZCEqqthR5Rv1IVX1w0dxZ3lMXFRX5xEe1I+GItLu7s4PedRSq2I22a+BHt8PjfIn/3J4SdosWd+OIOwh6xw53Nxb5SMF4nVClLoVeC/UrVz7/9sLr1aFW+uLn560/f7qyuLn71E//L/c0rP20++uaXL3/49sHDB+d/2UJX7l25t/rtdxf/JiW/XX2wtXXlyir/6Nu72OHFv/+jnwRQY1OEKjRf7+9Djke/UvXzPx7e29o6l7zz5d1VBvGrF5X/vI/unUdX7n/54CuEfvj6m4ff3P3rHULVzr2vF3+6s4Me3Xl0ZfW7h1v8g7v3HqIrFy/+rZ8ETMwij6qN/j7kePQvVUhafXTx5zvff//g/tbO6pWHW3fRvXPo1/vfP7r4FZGq89/9eP8r9Pf7W9bq6n9t3bnH3fny0dbWDxd/NK9sYk5/Xb34Wz8JqNWQSxW/NNfflxyLE6oBKbS5iSjvqWWyufvs7mGl3P/SPfy4ueupP7gDuGsTyKUKNZt9BncQo1DQCzLb2oyfHd4acHwSp513RxUIVfHlk+80q0aObANypyFMY2jbVWu1xjqFppbJb02oopZOvGDPViyObc/YaM6wUjW+bqK52YZbVLlUhZADE5wsyzFF9jgKeWw9GVrIyw18mRuruq10b7vzZLjfEu7YOhNa6EsN90bV3Bg8qprhNq2GdMZmreZ79aiaOvk6sBOhzi6Hts94bdIvrh5V1MpEWBEShClVckjZb36psS/klmqGZiPMSirE5R1qOEwpG5ON/WZtLRYbsxuN0LrN4WXAeDghz082Draa21RRyvzacli5MLwMGMq+5KnmIUQRFS57qNUOcXASCK2xIBzvpHc0Z/+ZxBKUl3H2Jhp/rFbFQbTrKEB+dWxQDSNmFNpa0LgaRqgbtRgA7aRhplyuQNlBRdAvlDFmQJ+ZgdwFOwdyuhpSDgxphTGEoQSnsUR0rrGG2logRlSvtaBlWNt70uF/QsqB4UxDxCAbQqgbNcRnhaygCoKgFgHfGCUrEIjExH3C1v8MiapwpiFCUUE15ZsXzXb+xv74QpqWH6LJrfGu0pIt+PL7bDiF1fBMbjWOEBa/ur2NcKhi4zvnhgLnf/zf893tzvve7nd1GQT3u1BFU5vnzp/fF/T5TpwRq99Wz3ezOn9un9Xq14eHuM9XF7tzu+QocRPFKSpOtaQqFGE9eYwf6Ph1x3+f0Ky8nq8UIO+A4b4NyzREY7YHx80eaD0SrGjs7oaQK8MhVVPLvYxw1k9ojI+dYcQ9qdKHQ6p6m42hJk/mq5R4jBRUQ1VWrfQ2am7OhrGEqNWuSqfTM6NIT6dzF3DLV5/m8aWIzV3RyyYQJbaUqGGHadyvZ/GtQrrEJn4op1AR+ywriCbGOjLzubTNm7jvz+Qu5DLYGQ658Pi/9Fqv8wvNMKhqSRUg0zRR0aKkIlEB7mhEb7PWatvpDIrPVJSWQ4rLyciRsHvy7XwaUTaYMwqVdGSUYShszKfziaQxg9KIAVYRgEUqSHxln0bbeuCG4tpKr19VD2OtR0uqvOZuMY4o3UYcCGWERJVo8ibGNoMyopjZdcg6yGkPcfJlYmjO4IydwlS5Wjs14sjKUjkkEkWpHCA6dWAAY2JlJWC3dmm+Z3nkV47xwsfjPQ8st6UKI4FS3g04BEkkxuhSiyrNhHgMXHaIgUIGitobCkGWc2mUJ+8xRBSFg5LQveTkUDHW8oPrXN3H1vw6ZY4FqtNXHqPm52ePzrLUerVaHetxWbJfqmImWGRMiGjiFyX8MkOMbU3bPcOBOOSwVLVHBHkyFkKhCoqTQciWVLklnEqkyhuedF+Njgw45S7NCMTV4zCF0NzLR1VXpjv6t7Ax31OYpXZZRVCUEA1IxiW4lcZUoawDSCggI5khevPZtkO20EFV2b1VKCySbaoSWCZJQJiqGcxIiWiqxyW8sRvp1LiXQY7nqrH0mK3JuY72wtysPxBzrFVMVg/OlCiNsZe7BNkaBfWoKuDab9og30WBhXnD+QbJQINMdKBLbg4Emr6Av9/J2LZNjg3hvZM/ACcMirhIw8YcpslxIGFiqzzoJGOmoKiDvOBNtkw12kk9lqu1YHn0MNT3uFqbXOusQsz19tsBsZpYGZuvdyvEWmPrnHtNYt4Uxs1oEm9hZnhsznAJ5J6lkiBxMxjYVZJjGM5dquNNBJArORgA23JYsjSGUVwrChvEXG9cEk3Waks1amp2Za/UMpc7q/V9ZT+1VOtjOHuXq/pS5+pHpbY3Bz21r7TiJ4+qlQe4dXIBy/tUY3nM1+ap7c2vTG34Rb8221dXjmrl8jq5jXtdHYpvLtc6FkI2fWJFrR+5RnJwyzsoT+6n/BGa620+pqrjjc7F5+MHJ5F7w8L4Gmai7v0W4w2kKHNLy/7sRflabPWj22+DUx6wUD30VzGX3cTzE+tY2jo6xeP71yU8BuobS3PVlqSsr82Ojx+Ype8srY7OfoNUSdHskpAVXI4oE2Pu9sf67laZXoanjkB9Y7z1pBxaXHfuzRk7Zomyzn/yNMaID0934mSsRt56+7XD7V575erVV968/BrxP/LmJdfsqbff3R/g0/sCDGaFgz/S19OX/9C2fOvNdgK7UGWb168+NQhceqer1YsdKbhMni9fHkyaMK5eIrhMsGvUTar6KNb1Xhyvd+9zdZYBtXGywTb0TSB7oDAQb85NHNt776OxIJV7mG1fCDg6gEv3jbCWsvQMKq8LRVkHTyb6Wd7Ryxxy4FVPtdmwmeLKQcWDSesGOXeuf9X0PZyT0qWlcBjC3gNJQTGw2wKrZdqahqR8HwPGPVA1HuqC1p7A95CPGItTpbjqFTT9TG4Fz4A9CNXZRT/TEMGp2t8vPUUwj/3B/ZRVwal6Oey9eoHBP/5a+rZUKcpu60Z3N8bw7pCInUBJHbEksyomkvQM8l6IlRaYqonJM6N7rY9dB22pAtx6KGUyGZZhwdFSugIpyDAZMHQHW6msEAOWdgC0FBRZBrvUIRuYKtwLTpr8WZic5fooM9tSRY6xFSswI4JERtZBE6ETBm2756kBts6nPLPAVE2RbR60dBYkq5/apS1Vo6NqSi6JGVkURFHUU4jc9pBVRask2vhJLaZKKjEqckGpajRwa0bizoD+tb7q4UHUgO5QOn8GTraU+xLssGtAfqEx3h4TUqRTLq6Y450cgRClSuEX6mvrS7WOyeHTPYi3zwMrw5IqZWJlbGVjvLavdAhlk8SAcNJStRDHUCYmx5YP320WytabweB4qVroNs4mia56g4lqozUYUG+OjVVdzDa6jg8ML1fHSZXSrG50G58fJTPFy5P15srsVLzenN1oTgRYXmKFeMbtjZGb10dGuE9GRrTtEev669dHbsbwy/Wb0sjr2FJGnzDbmjlyU7r6EnZ9M0acJYm3kQ9HmE+2jw68JVVtIZhrvjzVIRBKo9pUUH1jd+oat5FabMSnGs3l6nqTNAHMuclqD1oOwjvB9Par7//b7/79lVufoesfWzdvPPOpPPLnW5899cxHv//85gsfoU8btz574aXrH3/xl/ffldDz1/71z9s3v/g4Hv9o5EP0xz/98e2jAy8paKHRWB5bbtanJuarG3MTk8vt3KM01luqETeq83PEsDE7P19txl1hG5ufm4s/XpsutEx4+7ntG9f+Y+LWO2988VEcbf/pffnGs7cub1//PL59+7ln0Kf1Wy/deglt39ZufYCF6YPPX3xTuv0e2n73jQ/RB+9fvnR04DY1NVabn1Amas3JFW/ODNdd1cbEglKbnN8VsIXaxvpsrTpfwwKIbyvVrosgAiGsivD5V9GNZ2+88i+XRrjnrz63/bsX/nCVxtxcf/H3195hro28qXzyzlt/vf7BO++9/yIuZ6+9d/vd5y+9Tv3l1TdeR9euPfvcgfBMEylUu41/6IwNJm5prFrzj1xSE+2trgv1/ojCkE+5McoH+gAJShkwCuCtDOs6Eb8QrkK22DAcYB4z9g484KXCEzCSGx6cEgtlA6bdl0GtWRi12daT1C7UMxnbEkUBFxqqO9FmFW2yynbUX5AJpzl2g6styaQkr6M/KKrABjGVKhaLjioKhWLB5iWIxTgASaEK6WK2oCMN6Lw2WoBScbRYEkcFsShyo6Nilu5pFjs8DGp9FahUShRzIqgiQAr0IiOBlMRUxU0KMIszrKmBYauQAZnYG3kdoJIFAegSnI1CYlCr9lISUlXVFnSWyWglXdUlRNuqlMHZksKvsp5AEmuxtK5mrIygc1lb0nU7kcnoGbp0+iNdBNGZW4ERneQWGNExGoExPDviTx3DsR/wTCCSqsCIpCowIqkKjEiqAiOSqsCIpCowIqkKjEiqAiOSqqPBM4zWWhUSSdXRmC5kALw9uMOiaei0wJEl/q6aEmF4DzwYDHJQhJbmzqisCoxovCowolHQwIjG1gMjOqI6MIb0GI3TwOD0LAw9BqdnYegRURUYUQYMjKhYD4yosRAYURM0MKLucmBEQ3uBEUlVYERSFRiRVAVGJFVBEddjGHHyF28/xA5cjnjw+z3MLtbGcY6OMO6Wit7TdIgj5eBHdzCktvaZUQldSySSqWQioQrJRNLmEklabZm4F85O7r0laTmRSLDJDkeM3vZL3mTi2pZbdjKN33QGe+ESrTdi7AaQbQfgvhFHSbYzXivlJWdfKvaCJN6EAr5kWl/gxYsDcdO0F4HvzYtp14uAE26lmY40u99z+BZrV48smedyqbRw212Kt0zciyJ1vkmkwcq0H1xj8hBvO+LJzhmipnbPr6ujNuULyR8AeUtSrYfdmLzk8J3h7j4k2t7cclZre3Fdu8bEwd5nJDqjM5OdXlxHygH7qFkeIcKZAsNYkqcgnUGxfdqKmPY4lsIoml8/j8QwCkd5VjHG70/a3ebHJGOMbyyMYhgp6eobYBLY1ufN3D32O6ZpjN+fRaJzrfBd8/uzdvUXMNifr4nIa1zMUxuFv3Kf/ih+V42HpGlBdEtRIJdtmZGR5upa8qcdNKIunJHcoxA4n13GEAyZqBAnVvvaZSmH6BFnOEQOhEz5/CnAzGRJdNgqDVkf+zGwXG8xHKaRmfYFWRTtguxZOXHw77h0Uq4/BtFuWjqtJNBAxf48K/+OJgu8VMZN1y7A6CZI5CwH22KI+9w+O+/wS5vwoYLvt9QdChs6ArHiCnmfN130NDYhgVx927kVUERXlZN7vqZh+u286Nww99EhsuQEhiKxcux9p5YU27tA3dM5fXW8BO6BFUIMW5XAoPx2XnQMpsqhg2wMg9T0KDk3Q8GfLEKneCRhlyry6RVfYHrZYbHhKGIB332aAAwQWS/tElwQ/XYKpBxygpUUgxkV0p0/JdeOTkVFYNP+X1l0yiRMEVtlMz7yzTLoo150yUOoSokXsGE8SXYf5zupEtrRMYgwnTnIzP8BCdpBJAGqdl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4584" name="AutoShape 8" descr="data:image/png;base64,iVBORw0KGgoAAAANSUhEUgAAASoAAACpCAMAAACrt4DfAAABzlBMVEX///8AAAD/hIRvndLi4uL/iIiWttyauN7l5eXExMT39/fJycmTk5O5ublycnK0tLRsbGzw8PCenp5iYmLX19cgICCurq54eHjr6+ulpaWWlpbAwMCAgIA+Pj709PTNzc0nJyeLi4tISEg3NzdPT09XV1d3d3cuLi4TExNUVFQ8UwBod03Gyr5NYCQwSgAlJSXZ3NWUnoQ0NDS5v7Cor5sYGBh+imkZPADVAAC9w7SOmH3c39j/zMxZajgkQgBSZS0AKVa3AABgcEJEWhQ/fLAAW5F2g1+aAAD/8PDGAAAFTXAXWnHByN9mlspPfqJSebIAUpWxsb2DirQATILl5/NHb3xqmMEMNQBjd6YZZY20uNeVoZqSsdKcsr28y+0AWolTjswocZ0ra6RPeZOGjJ0AWqkASpGVrbcANW8AJnCcsMsAQaHU3vUARXIAR1+Wp9MAOJ0AE2UAG1Sopb4tX28PZ7KBkbEAWrYAMHSUobf/rKzhAADgq6uJWlrVuLj1cHCdTU2+Pz/4SUnUKCiatbXz1NTSamqlc3PhNjaXGRn/ISH9mJj/vLyvk5OXVFTsXl62VlbShYWWe3vLlJSPAADpLSYCRABYYkYjMwDIJgAilTH4AAAUe0lEQVR4nO1diWPbVJp/X3GJLeuwDsuSdVnymcuNY8dpbpK0aTKk0IEyLOW+ocNM2V06C7TbFpjAzJTCcu3s/rf7nmQnVhInch05cVe/NjrerZ+/d7/3PYQGAbMMkESgui/TqUPdZCHhPTCAwfjsbLB2n+GCd08QZ6w/iMoJpfcUUQTJAKRKFk3LMpSRSidQNptVE7SMZJqmELLoIiQpmuYJVTL2omVphsNWEk3TkiUoPE0T+rJZTBVDc4QqAQEgOktLxBu+SJKKNPKs0rR1XJLOKmIANpYHGUA0VCjokAIBYAYqxbSNn3UkQQlAK+cNiGOqRm1d0oHOYiubARZmsqA5Th54JIIO0xo2L2KqCjSmDSpMzsiDBakZUCsJcIw0A8W0eNqf/LiglMQFwFTRBmSTkBEhb+BshnOkDUymgmlUgVExkxVnWsFUlTRGsdNIYStAa2DCtAAWY1QwVcRTnoayo2OqUhqWMxB47M2QsYwhIUdDjANJTI/aIXyFiT8ExRCSO78sHucVRFEnFkkKYnlCVYYWMSGpFGi6Rb7a0nF5o2KqGBAM4KAoZ3j8TMo0PY9GsRWmCkFZIL5ETFUZEjCtAqermCqaBA1JHkRV18DW2GIOhyVCQscie2Jp34OAGE6lLcG2kBljkETFVEUq6RKYduHkYkkZTgI5jGU4YswxYqKRVwoOKkuCIxQcBwtE1ig4kmQYuJxOGBxJVwolHMdRk2VkpARIZpyCYSLKcQoi0g0jgSzDrSXKFn4ySkg2jCxTRLpjWJRqOGFIlYASHM1xcZXBBazKZDkOp8CykKNn5ON9DwY8gHTaacDQJBrJlmCJNpIFnRFYBtfZiQRK2ZRz2mlrIy7FTjsJLoQYUnAOUHEdK6hIkGL4B5QUlNRIMRbhcAySmsR0iu6I2W1W0vnRw5yWs9NMPoWYXKygCqyKsjmRybNyXjenOaQ6ajZva4NJ9OmAwRWbkbPLF+xcabpcgXzZQTIkS9M5JlfO59myw07np9liWsUNBFz/5SncxsKNsQomWINp0lIHGleVuI2vgjC0Dc4g4ACX1SkbbBvzgJsQuFUZl2hwaUmRBoTg0ZEykNvNwQ0aoHI0kwK1iNtirh1ulwmFCrawTq5ZcwZB+iG0gK+Wd8/SuNVic1w2y+FmetaiuQTu+WgynUS2RJP6T7EpwcriHkuSuGfitIa8F4FWTvtrTgkx+ng3p4kClGxDFmFou04DhJopgghuf4CnhSc67/cJFdcvKYBW14mOqOoOi5GSTExhvAKSjZ9ycoYHkVQFRiRVgRFJVWBEUhUYkVQFRiRVgRFJVWBEUhUYkVQFRiRVgRFJVWCUIqkKCjqaqwmKzP/XEdjeYUdSFRR6JFXdYRfVpKhyordMQedPOTlnGYqtO9AeMObtiKruiLmzla1pCKYQUdUd2ZRqsZzGeqtVo2I9MKJiPTAiqQqMqGMTGE9Cd7k+NpBonoRBmObYQArcJ0Gqmuvrg4jmCZCqhWV+bGEA8TwBUjW3gRqTA4jnCZCqjRp6dWUq/HieAKkaU7LlxlL48Qy/VClVpCSUAYjV8EvVxAZCEqqthR5Rv1IVX1w0dxZ3lMXFRX5xEe1I+GItLu7s4PedRSq2I22a+BHt8PjfIn/3J4SdosWd+OIOwh6xw53Nxb5SMF4nVClLoVeC/UrVz7/9sLr1aFW+uLn560/f7qyuLn71E//L/c0rP20++uaXL3/49sHDB+d/2UJX7l25t/rtdxf/JiW/XX2wtXXlyir/6Nu72OHFv/+jnwRQY1OEKjRf7+9Djke/UvXzPx7e29o6l7zz5d1VBvGrF5X/vI/unUdX7n/54CuEfvj6m4ff3P3rHULVzr2vF3+6s4Me3Xl0ZfW7h1v8g7v3HqIrFy/+rZ8ETMwij6qN/j7kePQvVUhafXTx5zvff//g/tbO6pWHW3fRvXPo1/vfP7r4FZGq89/9eP8r9Pf7W9bq6n9t3bnH3fny0dbWDxd/NK9sYk5/Xb34Wz8JqNWQSxW/NNfflxyLE6oBKbS5iSjvqWWyufvs7mGl3P/SPfy4ueupP7gDuGsTyKUKNZt9BncQo1DQCzLb2oyfHd4acHwSp513RxUIVfHlk+80q0aObANypyFMY2jbVWu1xjqFppbJb02oopZOvGDPViyObc/YaM6wUjW+bqK52YZbVLlUhZADE5wsyzFF9jgKeWw9GVrIyw18mRuruq10b7vzZLjfEu7YOhNa6EsN90bV3Bg8qprhNq2GdMZmreZ79aiaOvk6sBOhzi6Hts94bdIvrh5V1MpEWBEShClVckjZb36psS/klmqGZiPMSirE5R1qOEwpG5ON/WZtLRYbsxuN0LrN4WXAeDghz082Draa21RRyvzacli5MLwMGMq+5KnmIUQRFS57qNUOcXASCK2xIBzvpHc0Z/+ZxBKUl3H2Jhp/rFbFQbTrKEB+dWxQDSNmFNpa0LgaRqgbtRgA7aRhplyuQNlBRdAvlDFmQJ+ZgdwFOwdyuhpSDgxphTGEoQSnsUR0rrGG2logRlSvtaBlWNt70uF/QsqB4UxDxCAbQqgbNcRnhaygCoKgFgHfGCUrEIjExH3C1v8MiapwpiFCUUE15ZsXzXb+xv74QpqWH6LJrfGu0pIt+PL7bDiF1fBMbjWOEBa/ur2NcKhi4zvnhgLnf/zf893tzvve7nd1GQT3u1BFU5vnzp/fF/T5TpwRq99Wz3ezOn9un9Xq14eHuM9XF7tzu+QocRPFKSpOtaQqFGE9eYwf6Ph1x3+f0Ky8nq8UIO+A4b4NyzREY7YHx80eaD0SrGjs7oaQK8MhVVPLvYxw1k9ojI+dYcQ9qdKHQ6p6m42hJk/mq5R4jBRUQ1VWrfQ2am7OhrGEqNWuSqfTM6NIT6dzF3DLV5/m8aWIzV3RyyYQJbaUqGGHadyvZ/GtQrrEJn4op1AR+ywriCbGOjLzubTNm7jvz+Qu5DLYGQ658Pi/9Fqv8wvNMKhqSRUg0zRR0aKkIlEB7mhEb7PWatvpDIrPVJSWQ4rLyciRsHvy7XwaUTaYMwqVdGSUYShszKfziaQxg9KIAVYRgEUqSHxln0bbeuCG4tpKr19VD2OtR0uqvOZuMY4o3UYcCGWERJVo8ibGNoMyopjZdcg6yGkPcfJlYmjO4IydwlS5Wjs14sjKUjkkEkWpHCA6dWAAY2JlJWC3dmm+Z3nkV47xwsfjPQ8st6UKI4FS3g04BEkkxuhSiyrNhHgMXHaIgUIGitobCkGWc2mUJ+8xRBSFg5LQveTkUDHW8oPrXN3H1vw6ZY4FqtNXHqPm52ePzrLUerVaHetxWbJfqmImWGRMiGjiFyX8MkOMbU3bPcOBOOSwVLVHBHkyFkKhCoqTQciWVLklnEqkyhuedF+Njgw45S7NCMTV4zCF0NzLR1VXpjv6t7Ax31OYpXZZRVCUEA1IxiW4lcZUoawDSCggI5khevPZtkO20EFV2b1VKCySbaoSWCZJQJiqGcxIiWiqxyW8sRvp1LiXQY7nqrH0mK3JuY72wtysPxBzrFVMVg/OlCiNsZe7BNkaBfWoKuDab9og30WBhXnD+QbJQINMdKBLbg4Emr6Av9/J2LZNjg3hvZM/ACcMirhIw8YcpslxIGFiqzzoJGOmoKiDvOBNtkw12kk9lqu1YHn0MNT3uFqbXOusQsz19tsBsZpYGZuvdyvEWmPrnHtNYt4Uxs1oEm9hZnhsznAJ5J6lkiBxMxjYVZJjGM5dquNNBJArORgA23JYsjSGUVwrChvEXG9cEk3Waks1amp2Za/UMpc7q/V9ZT+1VOtjOHuXq/pS5+pHpbY3Bz21r7TiJ4+qlQe4dXIBy/tUY3nM1+ap7c2vTG34Rb8221dXjmrl8jq5jXtdHYpvLtc6FkI2fWJFrR+5RnJwyzsoT+6n/BGa620+pqrjjc7F5+MHJ5F7w8L4Gmai7v0W4w2kKHNLy/7sRflabPWj22+DUx6wUD30VzGX3cTzE+tY2jo6xeP71yU8BuobS3PVlqSsr82Ojx+Ype8srY7OfoNUSdHskpAVXI4oE2Pu9sf67laZXoanjkB9Y7z1pBxaXHfuzRk7Zomyzn/yNMaID0934mSsRt56+7XD7V575erVV968/BrxP/LmJdfsqbff3R/g0/sCDGaFgz/S19OX/9C2fOvNdgK7UGWb168+NQhceqer1YsdKbhMni9fHkyaMK5eIrhMsGvUTar6KNb1Xhyvd+9zdZYBtXGywTb0TSB7oDAQb85NHNt776OxIJV7mG1fCDg6gEv3jbCWsvQMKq8LRVkHTyb6Wd7Ryxxy4FVPtdmwmeLKQcWDSesGOXeuf9X0PZyT0qWlcBjC3gNJQTGw2wKrZdqahqR8HwPGPVA1HuqC1p7A95CPGItTpbjqFTT9TG4Fz4A9CNXZRT/TEMGp2t8vPUUwj/3B/ZRVwal6Oey9eoHBP/5a+rZUKcpu60Z3N8bw7pCInUBJHbEksyomkvQM8l6IlRaYqonJM6N7rY9dB22pAtx6KGUyGZZhwdFSugIpyDAZMHQHW6msEAOWdgC0FBRZBrvUIRuYKtwLTpr8WZic5fooM9tSRY6xFSswI4JERtZBE6ETBm2756kBts6nPLPAVE2RbR60dBYkq5/apS1Vo6NqSi6JGVkURFHUU4jc9pBVRask2vhJLaZKKjEqckGpajRwa0bizoD+tb7q4UHUgO5QOn8GTraU+xLssGtAfqEx3h4TUqRTLq6Y450cgRClSuEX6mvrS7WOyeHTPYi3zwMrw5IqZWJlbGVjvLavdAhlk8SAcNJStRDHUCYmx5YP320WytabweB4qVroNs4mia56g4lqozUYUG+OjVVdzDa6jg8ML1fHSZXSrG50G58fJTPFy5P15srsVLzenN1oTgRYXmKFeMbtjZGb10dGuE9GRrTtEev669dHbsbwy/Wb0sjr2FJGnzDbmjlyU7r6EnZ9M0acJYm3kQ9HmE+2jw68JVVtIZhrvjzVIRBKo9pUUH1jd+oat5FabMSnGs3l6nqTNAHMuclqD1oOwjvB9Par7//b7/79lVufoesfWzdvPPOpPPLnW5899cxHv//85gsfoU8btz574aXrH3/xl/ffldDz1/71z9s3v/g4Hv9o5EP0xz/98e2jAy8paKHRWB5bbtanJuarG3MTk8vt3KM01luqETeq83PEsDE7P19txl1hG5ufm4s/XpsutEx4+7ntG9f+Y+LWO2988VEcbf/pffnGs7cub1//PL59+7ln0Kf1Wy/deglt39ZufYCF6YPPX3xTuv0e2n73jQ/RB+9fvnR04DY1NVabn1Amas3JFW/ODNdd1cbEglKbnN8VsIXaxvpsrTpfwwKIbyvVrosgAiGsivD5V9GNZ2+88i+XRrjnrz63/bsX/nCVxtxcf/H3195hro28qXzyzlt/vf7BO++9/yIuZ6+9d/vd5y+9Tv3l1TdeR9euPfvcgfBMEylUu41/6IwNJm5prFrzj1xSE+2trgv1/ojCkE+5McoH+gAJShkwCuCtDOs6Eb8QrkK22DAcYB4z9g484KXCEzCSGx6cEgtlA6bdl0GtWRi12daT1C7UMxnbEkUBFxqqO9FmFW2yynbUX5AJpzl2g6styaQkr6M/KKrABjGVKhaLjioKhWLB5iWIxTgASaEK6WK2oCMN6Lw2WoBScbRYEkcFsShyo6Nilu5pFjs8DGp9FahUShRzIqgiQAr0IiOBlMRUxU0KMIszrKmBYauQAZnYG3kdoJIFAegSnI1CYlCr9lISUlXVFnSWyWglXdUlRNuqlMHZksKvsp5AEmuxtK5mrIygc1lb0nU7kcnoGbp0+iNdBNGZW4ERneQWGNExGoExPDviTx3DsR/wTCCSqsCIpCowIqkKjEiqAiOSqsCIpCowIqkKjEiqAiOSqqPBM4zWWhUSSdXRmC5kALw9uMOiaei0wJEl/q6aEmF4DzwYDHJQhJbmzqisCoxovCowolHQwIjG1gMjOqI6MIb0GI3TwOD0LAw9BqdnYegRURUYUQYMjKhYD4yosRAYURM0MKLucmBEQ3uBEUlVYERSFRiRVAVGJFVBEddjGHHyF28/xA5cjnjw+z3MLtbGcY6OMO6Wit7TdIgj5eBHdzCktvaZUQldSySSqWQioQrJRNLmEklabZm4F85O7r0laTmRSLDJDkeM3vZL3mTi2pZbdjKN33QGe+ESrTdi7AaQbQfgvhFHSbYzXivlJWdfKvaCJN6EAr5kWl/gxYsDcdO0F4HvzYtp14uAE26lmY40u99z+BZrV48smedyqbRw212Kt0zciyJ1vkmkwcq0H1xj8hBvO+LJzhmipnbPr6ujNuULyR8AeUtSrYfdmLzk8J3h7j4k2t7cclZre3Fdu8bEwd5nJDqjM5OdXlxHygH7qFkeIcKZAsNYkqcgnUGxfdqKmPY4lsIoml8/j8QwCkd5VjHG70/a3ebHJGOMbyyMYhgp6eobYBLY1ufN3D32O6ZpjN+fRaJzrfBd8/uzdvUXMNifr4nIa1zMUxuFv3Kf/ih+V42HpGlBdEtRIJdtmZGR5upa8qcdNKIunJHcoxA4n13GEAyZqBAnVvvaZSmH6BFnOEQOhEz5/CnAzGRJdNgqDVkf+zGwXG8xHKaRmfYFWRTtguxZOXHw77h0Uq4/BtFuWjqtJNBAxf48K/+OJgu8VMZN1y7A6CZI5CwH22KI+9w+O+/wS5vwoYLvt9QdChs6ArHiCnmfN130NDYhgVx927kVUERXlZN7vqZh+u286Nww99EhsuQEhiKxcux9p5YU27tA3dM5fXW8BO6BFUIMW5XAoPx2XnQMpsqhg2wMg9T0KDk3Q8GfLEKneCRhlyry6RVfYHrZYbHhKGIB332aAAwQWS/tElwQ/XYKpBxygpUUgxkV0p0/JdeOTkVFYNP+X1l0yiRMEVtlMz7yzTLoo150yUOoSokXsGE8SXYf5zupEtrRMYgwnTnIzP8BCdpBJAGqdl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4586" name="AutoShape 10" descr="data:image/png;base64,iVBORw0KGgoAAAANSUhEUgAAASoAAACpCAMAAACrt4DfAAABzlBMVEX///8AAAD/hIRvndLi4uL/iIiWttyauN7l5eXExMT39/fJycmTk5O5ublycnK0tLRsbGzw8PCenp5iYmLX19cgICCurq54eHjr6+ulpaWWlpbAwMCAgIA+Pj709PTNzc0nJyeLi4tISEg3NzdPT09XV1d3d3cuLi4TExNUVFQ8UwBod03Gyr5NYCQwSgAlJSXZ3NWUnoQ0NDS5v7Cor5sYGBh+imkZPADVAAC9w7SOmH3c39j/zMxZajgkQgBSZS0AKVa3AABgcEJEWhQ/fLAAW5F2g1+aAAD/8PDGAAAFTXAXWnHByN9mlspPfqJSebIAUpWxsb2DirQATILl5/NHb3xqmMEMNQBjd6YZZY20uNeVoZqSsdKcsr28y+0AWolTjswocZ0ra6RPeZOGjJ0AWqkASpGVrbcANW8AJnCcsMsAQaHU3vUARXIAR1+Wp9MAOJ0AE2UAG1Sopb4tX28PZ7KBkbEAWrYAMHSUobf/rKzhAADgq6uJWlrVuLj1cHCdTU2+Pz/4SUnUKCiatbXz1NTSamqlc3PhNjaXGRn/ISH9mJj/vLyvk5OXVFTsXl62VlbShYWWe3vLlJSPAADpLSYCRABYYkYjMwDIJgAilTH4AAAUe0lEQVR4nO1diWPbVJp/X3GJLeuwDsuSdVnymcuNY8dpbpK0aTKk0IEyLOW+ocNM2V06C7TbFpjAzJTCcu3s/rf7nmQnVhInch05cVe/NjrerZ+/d7/3PYQGAbMMkESgui/TqUPdZCHhPTCAwfjsbLB2n+GCd08QZ6w/iMoJpfcUUQTJAKRKFk3LMpSRSidQNptVE7SMZJqmELLoIiQpmuYJVTL2omVphsNWEk3TkiUoPE0T+rJZTBVDc4QqAQEgOktLxBu+SJKKNPKs0rR1XJLOKmIANpYHGUA0VCjokAIBYAYqxbSNn3UkQQlAK+cNiGOqRm1d0oHOYiubARZmsqA5Th54JIIO0xo2L2KqCjSmDSpMzsiDBakZUCsJcIw0A8W0eNqf/LiglMQFwFTRBmSTkBEhb+BshnOkDUymgmlUgVExkxVnWsFUlTRGsdNIYStAa2DCtAAWY1QwVcRTnoayo2OqUhqWMxB47M2QsYwhIUdDjANJTI/aIXyFiT8ExRCSO78sHucVRFEnFkkKYnlCVYYWMSGpFGi6Rb7a0nF5o2KqGBAM4KAoZ3j8TMo0PY9GsRWmCkFZIL5ETFUZEjCtAqermCqaBA1JHkRV18DW2GIOhyVCQscie2Jp34OAGE6lLcG2kBljkETFVEUq6RKYduHkYkkZTgI5jGU4YswxYqKRVwoOKkuCIxQcBwtE1ig4kmQYuJxOGBxJVwolHMdRk2VkpARIZpyCYSLKcQoi0g0jgSzDrSXKFn4ySkg2jCxTRLpjWJRqOGFIlYASHM1xcZXBBazKZDkOp8CykKNn5ON9DwY8gHTaacDQJBrJlmCJNpIFnRFYBtfZiQRK2ZRz2mlrIy7FTjsJLoQYUnAOUHEdK6hIkGL4B5QUlNRIMRbhcAySmsR0iu6I2W1W0vnRw5yWs9NMPoWYXKygCqyKsjmRybNyXjenOaQ6ajZva4NJ9OmAwRWbkbPLF+xcabpcgXzZQTIkS9M5JlfO59myw07np9liWsUNBFz/5SncxsKNsQomWINp0lIHGleVuI2vgjC0Dc4g4ACX1SkbbBvzgJsQuFUZl2hwaUmRBoTg0ZEykNvNwQ0aoHI0kwK1iNtirh1ulwmFCrawTq5ZcwZB+iG0gK+Wd8/SuNVic1w2y+FmetaiuQTu+WgynUS2RJP6T7EpwcriHkuSuGfitIa8F4FWTvtrTgkx+ng3p4kClGxDFmFou04DhJopgghuf4CnhSc67/cJFdcvKYBW14mOqOoOi5GSTExhvAKSjZ9ycoYHkVQFRiRVgRFJVWBEUhUYkVQFRiRVgRFJVWBEUhUYkVQFRiRVgRFJVWCUIqkKCjqaqwmKzP/XEdjeYUdSFRR6JFXdYRfVpKhyordMQedPOTlnGYqtO9AeMObtiKruiLmzla1pCKYQUdUd2ZRqsZzGeqtVo2I9MKJiPTAiqQqMqGMTGE9Cd7k+NpBonoRBmObYQArcJ0Gqmuvrg4jmCZCqhWV+bGEA8TwBUjW3gRqTA4jnCZCqjRp6dWUq/HieAKkaU7LlxlL48Qy/VClVpCSUAYjV8EvVxAZCEqqthR5Rv1IVX1w0dxZ3lMXFRX5xEe1I+GItLu7s4PedRSq2I22a+BHt8PjfIn/3J4SdosWd+OIOwh6xw53Nxb5SMF4nVClLoVeC/UrVz7/9sLr1aFW+uLn560/f7qyuLn71E//L/c0rP20++uaXL3/49sHDB+d/2UJX7l25t/rtdxf/JiW/XX2wtXXlyir/6Nu72OHFv/+jnwRQY1OEKjRf7+9Djke/UvXzPx7e29o6l7zz5d1VBvGrF5X/vI/unUdX7n/54CuEfvj6m4ff3P3rHULVzr2vF3+6s4Me3Xl0ZfW7h1v8g7v3HqIrFy/+rZ8ETMwij6qN/j7kePQvVUhafXTx5zvff//g/tbO6pWHW3fRvXPo1/vfP7r4FZGq89/9eP8r9Pf7W9bq6n9t3bnH3fny0dbWDxd/NK9sYk5/Xb34Wz8JqNWQSxW/NNfflxyLE6oBKbS5iSjvqWWyufvs7mGl3P/SPfy4ueupP7gDuGsTyKUKNZt9BncQo1DQCzLb2oyfHd4acHwSp513RxUIVfHlk+80q0aObANypyFMY2jbVWu1xjqFppbJb02oopZOvGDPViyObc/YaM6wUjW+bqK52YZbVLlUhZADE5wsyzFF9jgKeWw9GVrIyw18mRuruq10b7vzZLjfEu7YOhNa6EsN90bV3Bg8qprhNq2GdMZmreZ79aiaOvk6sBOhzi6Hts94bdIvrh5V1MpEWBEShClVckjZb36psS/klmqGZiPMSirE5R1qOEwpG5ON/WZtLRYbsxuN0LrN4WXAeDghz082Draa21RRyvzacli5MLwMGMq+5KnmIUQRFS57qNUOcXASCK2xIBzvpHc0Z/+ZxBKUl3H2Jhp/rFbFQbTrKEB+dWxQDSNmFNpa0LgaRqgbtRgA7aRhplyuQNlBRdAvlDFmQJ+ZgdwFOwdyuhpSDgxphTGEoQSnsUR0rrGG2logRlSvtaBlWNt70uF/QsqB4UxDxCAbQqgbNcRnhaygCoKgFgHfGCUrEIjExH3C1v8MiapwpiFCUUE15ZsXzXb+xv74QpqWH6LJrfGu0pIt+PL7bDiF1fBMbjWOEBa/ur2NcKhi4zvnhgLnf/zf893tzvve7nd1GQT3u1BFU5vnzp/fF/T5TpwRq99Wz3ezOn9un9Xq14eHuM9XF7tzu+QocRPFKSpOtaQqFGE9eYwf6Ph1x3+f0Ky8nq8UIO+A4b4NyzREY7YHx80eaD0SrGjs7oaQK8MhVVPLvYxw1k9ojI+dYcQ9qdKHQ6p6m42hJk/mq5R4jBRUQ1VWrfQ2am7OhrGEqNWuSqfTM6NIT6dzF3DLV5/m8aWIzV3RyyYQJbaUqGGHadyvZ/GtQrrEJn4op1AR+ywriCbGOjLzubTNm7jvz+Qu5DLYGQ658Pi/9Fqv8wvNMKhqSRUg0zRR0aKkIlEB7mhEb7PWatvpDIrPVJSWQ4rLyciRsHvy7XwaUTaYMwqVdGSUYShszKfziaQxg9KIAVYRgEUqSHxln0bbeuCG4tpKr19VD2OtR0uqvOZuMY4o3UYcCGWERJVo8ibGNoMyopjZdcg6yGkPcfJlYmjO4IydwlS5Wjs14sjKUjkkEkWpHCA6dWAAY2JlJWC3dmm+Z3nkV47xwsfjPQ8st6UKI4FS3g04BEkkxuhSiyrNhHgMXHaIgUIGitobCkGWc2mUJ+8xRBSFg5LQveTkUDHW8oPrXN3H1vw6ZY4FqtNXHqPm52ePzrLUerVaHetxWbJfqmImWGRMiGjiFyX8MkOMbU3bPcOBOOSwVLVHBHkyFkKhCoqTQciWVLklnEqkyhuedF+Njgw45S7NCMTV4zCF0NzLR1VXpjv6t7Ax31OYpXZZRVCUEA1IxiW4lcZUoawDSCggI5khevPZtkO20EFV2b1VKCySbaoSWCZJQJiqGcxIiWiqxyW8sRvp1LiXQY7nqrH0mK3JuY72wtysPxBzrFVMVg/OlCiNsZe7BNkaBfWoKuDab9og30WBhXnD+QbJQINMdKBLbg4Emr6Av9/J2LZNjg3hvZM/ACcMirhIw8YcpslxIGFiqzzoJGOmoKiDvOBNtkw12kk9lqu1YHn0MNT3uFqbXOusQsz19tsBsZpYGZuvdyvEWmPrnHtNYt4Uxs1oEm9hZnhsznAJ5J6lkiBxMxjYVZJjGM5dquNNBJArORgA23JYsjSGUVwrChvEXG9cEk3Waks1amp2Za/UMpc7q/V9ZT+1VOtjOHuXq/pS5+pHpbY3Bz21r7TiJ4+qlQe4dXIBy/tUY3nM1+ap7c2vTG34Rb8221dXjmrl8jq5jXtdHYpvLtc6FkI2fWJFrR+5RnJwyzsoT+6n/BGa620+pqrjjc7F5+MHJ5F7w8L4Gmai7v0W4w2kKHNLy/7sRflabPWj22+DUx6wUD30VzGX3cTzE+tY2jo6xeP71yU8BuobS3PVlqSsr82Ojx+Ype8srY7OfoNUSdHskpAVXI4oE2Pu9sf67laZXoanjkB9Y7z1pBxaXHfuzRk7Zomyzn/yNMaID0934mSsRt56+7XD7V575erVV968/BrxP/LmJdfsqbff3R/g0/sCDGaFgz/S19OX/9C2fOvNdgK7UGWb168+NQhceqer1YsdKbhMni9fHkyaMK5eIrhMsGvUTar6KNb1Xhyvd+9zdZYBtXGywTb0TSB7oDAQb85NHNt776OxIJV7mG1fCDg6gEv3jbCWsvQMKq8LRVkHTyb6Wd7Ryxxy4FVPtdmwmeLKQcWDSesGOXeuf9X0PZyT0qWlcBjC3gNJQTGw2wKrZdqahqR8HwPGPVA1HuqC1p7A95CPGItTpbjqFTT9TG4Fz4A9CNXZRT/TEMGp2t8vPUUwj/3B/ZRVwal6Oey9eoHBP/5a+rZUKcpu60Z3N8bw7pCInUBJHbEksyomkvQM8l6IlRaYqonJM6N7rY9dB22pAtx6KGUyGZZhwdFSugIpyDAZMHQHW6msEAOWdgC0FBRZBrvUIRuYKtwLTpr8WZic5fooM9tSRY6xFSswI4JERtZBE6ETBm2756kBts6nPLPAVE2RbR60dBYkq5/apS1Vo6NqSi6JGVkURFHUU4jc9pBVRask2vhJLaZKKjEqckGpajRwa0bizoD+tb7q4UHUgO5QOn8GTraU+xLssGtAfqEx3h4TUqRTLq6Y450cgRClSuEX6mvrS7WOyeHTPYi3zwMrw5IqZWJlbGVjvLavdAhlk8SAcNJStRDHUCYmx5YP320WytabweB4qVroNs4mia56g4lqozUYUG+OjVVdzDa6jg8ML1fHSZXSrG50G58fJTPFy5P15srsVLzenN1oTgRYXmKFeMbtjZGb10dGuE9GRrTtEev669dHbsbwy/Wb0sjr2FJGnzDbmjlyU7r6EnZ9M0acJYm3kQ9HmE+2jw68JVVtIZhrvjzVIRBKo9pUUH1jd+oat5FabMSnGs3l6nqTNAHMuclqD1oOwjvB9Par7//b7/79lVufoesfWzdvPPOpPPLnW5899cxHv//85gsfoU8btz574aXrH3/xl/ffldDz1/71z9s3v/g4Hv9o5EP0xz/98e2jAy8paKHRWB5bbtanJuarG3MTk8vt3KM01luqETeq83PEsDE7P19txl1hG5ufm4s/XpsutEx4+7ntG9f+Y+LWO2988VEcbf/pffnGs7cub1//PL59+7ln0Kf1Wy/deglt39ZufYCF6YPPX3xTuv0e2n73jQ/RB+9fvnR04DY1NVabn1Amas3JFW/ODNdd1cbEglKbnN8VsIXaxvpsrTpfwwKIbyvVrosgAiGsivD5V9GNZ2+88i+XRrjnrz63/bsX/nCVxtxcf/H3195hro28qXzyzlt/vf7BO++9/yIuZ6+9d/vd5y+9Tv3l1TdeR9euPfvcgfBMEylUu41/6IwNJm5prFrzj1xSE+2trgv1/ojCkE+5McoH+gAJShkwCuCtDOs6Eb8QrkK22DAcYB4z9g484KXCEzCSGx6cEgtlA6bdl0GtWRi12daT1C7UMxnbEkUBFxqqO9FmFW2yynbUX5AJpzl2g6styaQkr6M/KKrABjGVKhaLjioKhWLB5iWIxTgASaEK6WK2oCMN6Lw2WoBScbRYEkcFsShyo6Nilu5pFjs8DGp9FahUShRzIqgiQAr0IiOBlMRUxU0KMIszrKmBYauQAZnYG3kdoJIFAegSnI1CYlCr9lISUlXVFnSWyWglXdUlRNuqlMHZksKvsp5AEmuxtK5mrIygc1lb0nU7kcnoGbp0+iNdBNGZW4ERneQWGNExGoExPDviTx3DsR/wTCCSqsCIpCowIqkKjEiqAiOSqsCIpCowIqkKjEiqAiOSqqPBM4zWWhUSSdXRmC5kALw9uMOiaei0wJEl/q6aEmF4DzwYDHJQhJbmzqisCoxovCowolHQwIjG1gMjOqI6MIb0GI3TwOD0LAw9BqdnYegRURUYUQYMjKhYD4yosRAYURM0MKLucmBEQ3uBEUlVYERSFRiRVAVGJFVBEddjGHHyF28/xA5cjnjw+z3MLtbGcY6OMO6Wit7TdIgj5eBHdzCktvaZUQldSySSqWQioQrJRNLmEklabZm4F85O7r0laTmRSLDJDkeM3vZL3mTi2pZbdjKN33QGe+ESrTdi7AaQbQfgvhFHSbYzXivlJWdfKvaCJN6EAr5kWl/gxYsDcdO0F4HvzYtp14uAE26lmY40u99z+BZrV48smedyqbRw212Kt0zciyJ1vkmkwcq0H1xj8hBvO+LJzhmipnbPr6ujNuULyR8AeUtSrYfdmLzk8J3h7j4k2t7cclZre3Fdu8bEwd5nJDqjM5OdXlxHygH7qFkeIcKZAsNYkqcgnUGxfdqKmPY4lsIoml8/j8QwCkd5VjHG70/a3ebHJGOMbyyMYhgp6eobYBLY1ufN3D32O6ZpjN+fRaJzrfBd8/uzdvUXMNifr4nIa1zMUxuFv3Kf/ih+V42HpGlBdEtRIJdtmZGR5upa8qcdNKIunJHcoxA4n13GEAyZqBAnVvvaZSmH6BFnOEQOhEz5/CnAzGRJdNgqDVkf+zGwXG8xHKaRmfYFWRTtguxZOXHw77h0Uq4/BtFuWjqtJNBAxf48K/+OJgu8VMZN1y7A6CZI5CwH22KI+9w+O+/wS5vwoYLvt9QdChs6ArHiCnmfN130NDYhgVx927kVUERXlZN7vqZh+u286Nww99EhsuQEhiKxcux9p5YU27tA3dM5fXW8BO6BFUIMW5XAoPx2XnQMpsqhg2wMg9T0KDk3Q8GfLEKneCRhlyry6RVfYHrZYbHhKGIB332aAAwQWS/tElwQ/XYKpBxygpUUgxkV0p0/JdeOTkVFYNP+X1l0yiRMEVtlMz7yzTLoo150yUOoSokXsGE8SXYf5zupEtrRMYgwnTnIzP8BCdpBJAGqdl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4588" name="AutoShape 12" descr="data:image/png;base64,iVBORw0KGgoAAAANSUhEUgAAASoAAACpCAMAAACrt4DfAAABzlBMVEX///8AAAD/hIRvndLi4uL/iIiWttyauN7l5eXExMT39/fJycmTk5O5ublycnK0tLRsbGzw8PCenp5iYmLX19cgICCurq54eHjr6+ulpaWWlpbAwMCAgIA+Pj709PTNzc0nJyeLi4tISEg3NzdPT09XV1d3d3cuLi4TExNUVFQ8UwBod03Gyr5NYCQwSgAlJSXZ3NWUnoQ0NDS5v7Cor5sYGBh+imkZPADVAAC9w7SOmH3c39j/zMxZajgkQgBSZS0AKVa3AABgcEJEWhQ/fLAAW5F2g1+aAAD/8PDGAAAFTXAXWnHByN9mlspPfqJSebIAUpWxsb2DirQATILl5/NHb3xqmMEMNQBjd6YZZY20uNeVoZqSsdKcsr28y+0AWolTjswocZ0ra6RPeZOGjJ0AWqkASpGVrbcANW8AJnCcsMsAQaHU3vUARXIAR1+Wp9MAOJ0AE2UAG1Sopb4tX28PZ7KBkbEAWrYAMHSUobf/rKzhAADgq6uJWlrVuLj1cHCdTU2+Pz/4SUnUKCiatbXz1NTSamqlc3PhNjaXGRn/ISH9mJj/vLyvk5OXVFTsXl62VlbShYWWe3vLlJSPAADpLSYCRABYYkYjMwDIJgAilTH4AAAUe0lEQVR4nO1diWPbVJp/X3GJLeuwDsuSdVnymcuNY8dpbpK0aTKk0IEyLOW+ocNM2V06C7TbFpjAzJTCcu3s/rf7nmQnVhInch05cVe/NjrerZ+/d7/3PYQGAbMMkESgui/TqUPdZCHhPTCAwfjsbLB2n+GCd08QZ6w/iMoJpfcUUQTJAKRKFk3LMpSRSidQNptVE7SMZJqmELLoIiQpmuYJVTL2omVphsNWEk3TkiUoPE0T+rJZTBVDc4QqAQEgOktLxBu+SJKKNPKs0rR1XJLOKmIANpYHGUA0VCjokAIBYAYqxbSNn3UkQQlAK+cNiGOqRm1d0oHOYiubARZmsqA5Th54JIIO0xo2L2KqCjSmDSpMzsiDBakZUCsJcIw0A8W0eNqf/LiglMQFwFTRBmSTkBEhb+BshnOkDUymgmlUgVExkxVnWsFUlTRGsdNIYStAa2DCtAAWY1QwVcRTnoayo2OqUhqWMxB47M2QsYwhIUdDjANJTI/aIXyFiT8ExRCSO78sHucVRFEnFkkKYnlCVYYWMSGpFGi6Rb7a0nF5o2KqGBAM4KAoZ3j8TMo0PY9GsRWmCkFZIL5ETFUZEjCtAqermCqaBA1JHkRV18DW2GIOhyVCQscie2Jp34OAGE6lLcG2kBljkETFVEUq6RKYduHkYkkZTgI5jGU4YswxYqKRVwoOKkuCIxQcBwtE1ig4kmQYuJxOGBxJVwolHMdRk2VkpARIZpyCYSLKcQoi0g0jgSzDrSXKFn4ySkg2jCxTRLpjWJRqOGFIlYASHM1xcZXBBazKZDkOp8CykKNn5ON9DwY8gHTaacDQJBrJlmCJNpIFnRFYBtfZiQRK2ZRz2mlrIy7FTjsJLoQYUnAOUHEdK6hIkGL4B5QUlNRIMRbhcAySmsR0iu6I2W1W0vnRw5yWs9NMPoWYXKygCqyKsjmRybNyXjenOaQ6ajZva4NJ9OmAwRWbkbPLF+xcabpcgXzZQTIkS9M5JlfO59myw07np9liWsUNBFz/5SncxsKNsQomWINp0lIHGleVuI2vgjC0Dc4g4ACX1SkbbBvzgJsQuFUZl2hwaUmRBoTg0ZEykNvNwQ0aoHI0kwK1iNtirh1ulwmFCrawTq5ZcwZB+iG0gK+Wd8/SuNVic1w2y+FmetaiuQTu+WgynUS2RJP6T7EpwcriHkuSuGfitIa8F4FWTvtrTgkx+ng3p4kClGxDFmFou04DhJopgghuf4CnhSc67/cJFdcvKYBW14mOqOoOi5GSTExhvAKSjZ9ycoYHkVQFRiRVgRFJVWBEUhUYkVQFRiRVgRFJVWBEUhUYkVQFRiRVgRFJVWCUIqkKCjqaqwmKzP/XEdjeYUdSFRR6JFXdYRfVpKhyordMQedPOTlnGYqtO9AeMObtiKruiLmzla1pCKYQUdUd2ZRqsZzGeqtVo2I9MKJiPTAiqQqMqGMTGE9Cd7k+NpBonoRBmObYQArcJ0Gqmuvrg4jmCZCqhWV+bGEA8TwBUjW3gRqTA4jnCZCqjRp6dWUq/HieAKkaU7LlxlL48Qy/VClVpCSUAYjV8EvVxAZCEqqthR5Rv1IVX1w0dxZ3lMXFRX5xEe1I+GItLu7s4PedRSq2I22a+BHt8PjfIn/3J4SdosWd+OIOwh6xw53Nxb5SMF4nVClLoVeC/UrVz7/9sLr1aFW+uLn560/f7qyuLn71E//L/c0rP20++uaXL3/49sHDB+d/2UJX7l25t/rtdxf/JiW/XX2wtXXlyir/6Nu72OHFv/+jnwRQY1OEKjRf7+9Djke/UvXzPx7e29o6l7zz5d1VBvGrF5X/vI/unUdX7n/54CuEfvj6m4ff3P3rHULVzr2vF3+6s4Me3Xl0ZfW7h1v8g7v3HqIrFy/+rZ8ETMwij6qN/j7kePQvVUhafXTx5zvff//g/tbO6pWHW3fRvXPo1/vfP7r4FZGq89/9eP8r9Pf7W9bq6n9t3bnH3fny0dbWDxd/NK9sYk5/Xb34Wz8JqNWQSxW/NNfflxyLE6oBKbS5iSjvqWWyufvs7mGl3P/SPfy4ueupP7gDuGsTyKUKNZt9BncQo1DQCzLb2oyfHd4acHwSp513RxUIVfHlk+80q0aObANypyFMY2jbVWu1xjqFppbJb02oopZOvGDPViyObc/YaM6wUjW+bqK52YZbVLlUhZADE5wsyzFF9jgKeWw9GVrIyw18mRuruq10b7vzZLjfEu7YOhNa6EsN90bV3Bg8qprhNq2GdMZmreZ79aiaOvk6sBOhzi6Hts94bdIvrh5V1MpEWBEShClVckjZb36psS/klmqGZiPMSirE5R1qOEwpG5ON/WZtLRYbsxuN0LrN4WXAeDghz082Draa21RRyvzacli5MLwMGMq+5KnmIUQRFS57qNUOcXASCK2xIBzvpHc0Z/+ZxBKUl3H2Jhp/rFbFQbTrKEB+dWxQDSNmFNpa0LgaRqgbtRgA7aRhplyuQNlBRdAvlDFmQJ+ZgdwFOwdyuhpSDgxphTGEoQSnsUR0rrGG2logRlSvtaBlWNt70uF/QsqB4UxDxCAbQqgbNcRnhaygCoKgFgHfGCUrEIjExH3C1v8MiapwpiFCUUE15ZsXzXb+xv74QpqWH6LJrfGu0pIt+PL7bDiF1fBMbjWOEBa/ur2NcKhi4zvnhgLnf/zf893tzvve7nd1GQT3u1BFU5vnzp/fF/T5TpwRq99Wz3ezOn9un9Xq14eHuM9XF7tzu+QocRPFKSpOtaQqFGE9eYwf6Ph1x3+f0Ky8nq8UIO+A4b4NyzREY7YHx80eaD0SrGjs7oaQK8MhVVPLvYxw1k9ojI+dYcQ9qdKHQ6p6m42hJk/mq5R4jBRUQ1VWrfQ2am7OhrGEqNWuSqfTM6NIT6dzF3DLV5/m8aWIzV3RyyYQJbaUqGGHadyvZ/GtQrrEJn4op1AR+ywriCbGOjLzubTNm7jvz+Qu5DLYGQ658Pi/9Fqv8wvNMKhqSRUg0zRR0aKkIlEB7mhEb7PWatvpDIrPVJSWQ4rLyciRsHvy7XwaUTaYMwqVdGSUYShszKfziaQxg9KIAVYRgEUqSHxln0bbeuCG4tpKr19VD2OtR0uqvOZuMY4o3UYcCGWERJVo8ibGNoMyopjZdcg6yGkPcfJlYmjO4IydwlS5Wjs14sjKUjkkEkWpHCA6dWAAY2JlJWC3dmm+Z3nkV47xwsfjPQ8st6UKI4FS3g04BEkkxuhSiyrNhHgMXHaIgUIGitobCkGWc2mUJ+8xRBSFg5LQveTkUDHW8oPrXN3H1vw6ZY4FqtNXHqPm52ePzrLUerVaHetxWbJfqmImWGRMiGjiFyX8MkOMbU3bPcOBOOSwVLVHBHkyFkKhCoqTQciWVLklnEqkyhuedF+Njgw45S7NCMTV4zCF0NzLR1VXpjv6t7Ax31OYpXZZRVCUEA1IxiW4lcZUoawDSCggI5khevPZtkO20EFV2b1VKCySbaoSWCZJQJiqGcxIiWiqxyW8sRvp1LiXQY7nqrH0mK3JuY72wtysPxBzrFVMVg/OlCiNsZe7BNkaBfWoKuDab9og30WBhXnD+QbJQINMdKBLbg4Emr6Av9/J2LZNjg3hvZM/ACcMirhIw8YcpslxIGFiqzzoJGOmoKiDvOBNtkw12kk9lqu1YHn0MNT3uFqbXOusQsz19tsBsZpYGZuvdyvEWmPrnHtNYt4Uxs1oEm9hZnhsznAJ5J6lkiBxMxjYVZJjGM5dquNNBJArORgA23JYsjSGUVwrChvEXG9cEk3Waks1amp2Za/UMpc7q/V9ZT+1VOtjOHuXq/pS5+pHpbY3Bz21r7TiJ4+qlQe4dXIBy/tUY3nM1+ap7c2vTG34Rb8221dXjmrl8jq5jXtdHYpvLtc6FkI2fWJFrR+5RnJwyzsoT+6n/BGa620+pqrjjc7F5+MHJ5F7w8L4Gmai7v0W4w2kKHNLy/7sRflabPWj22+DUx6wUD30VzGX3cTzE+tY2jo6xeP71yU8BuobS3PVlqSsr82Ojx+Ype8srY7OfoNUSdHskpAVXI4oE2Pu9sf67laZXoanjkB9Y7z1pBxaXHfuzRk7Zomyzn/yNMaID0934mSsRt56+7XD7V575erVV968/BrxP/LmJdfsqbff3R/g0/sCDGaFgz/S19OX/9C2fOvNdgK7UGWb168+NQhceqer1YsdKbhMni9fHkyaMK5eIrhMsGvUTar6KNb1Xhyvd+9zdZYBtXGywTb0TSB7oDAQb85NHNt776OxIJV7mG1fCDg6gEv3jbCWsvQMKq8LRVkHTyb6Wd7Ryxxy4FVPtdmwmeLKQcWDSesGOXeuf9X0PZyT0qWlcBjC3gNJQTGw2wKrZdqahqR8HwPGPVA1HuqC1p7A95CPGItTpbjqFTT9TG4Fz4A9CNXZRT/TEMGp2t8vPUUwj/3B/ZRVwal6Oey9eoHBP/5a+rZUKcpu60Z3N8bw7pCInUBJHbEksyomkvQM8l6IlRaYqonJM6N7rY9dB22pAtx6KGUyGZZhwdFSugIpyDAZMHQHW6msEAOWdgC0FBRZBrvUIRuYKtwLTpr8WZic5fooM9tSRY6xFSswI4JERtZBE6ETBm2756kBts6nPLPAVE2RbR60dBYkq5/apS1Vo6NqSi6JGVkURFHUU4jc9pBVRask2vhJLaZKKjEqckGpajRwa0bizoD+tb7q4UHUgO5QOn8GTraU+xLssGtAfqEx3h4TUqRTLq6Y450cgRClSuEX6mvrS7WOyeHTPYi3zwMrw5IqZWJlbGVjvLavdAhlk8SAcNJStRDHUCYmx5YP320WytabweB4qVroNs4mia56g4lqozUYUG+OjVVdzDa6jg8ML1fHSZXSrG50G58fJTPFy5P15srsVLzenN1oTgRYXmKFeMbtjZGb10dGuE9GRrTtEev669dHbsbwy/Wb0sjr2FJGnzDbmjlyU7r6EnZ9M0acJYm3kQ9HmE+2jw68JVVtIZhrvjzVIRBKo9pUUH1jd+oat5FabMSnGs3l6nqTNAHMuclqD1oOwjvB9Par7//b7/79lVufoesfWzdvPPOpPPLnW5899cxHv//85gsfoU8btz574aXrH3/xl/ffldDz1/71z9s3v/g4Hv9o5EP0xz/98e2jAy8paKHRWB5bbtanJuarG3MTk8vt3KM01luqETeq83PEsDE7P19txl1hG5ufm4s/XpsutEx4+7ntG9f+Y+LWO2988VEcbf/pffnGs7cub1//PL59+7ln0Kf1Wy/deglt39ZufYCF6YPPX3xTuv0e2n73jQ/RB+9fvnR04DY1NVabn1Amas3JFW/ODNdd1cbEglKbnN8VsIXaxvpsrTpfwwKIbyvVrosgAiGsivD5V9GNZ2+88i+XRrjnrz63/bsX/nCVxtxcf/H3195hro28qXzyzlt/vf7BO++9/yIuZ6+9d/vd5y+9Tv3l1TdeR9euPfvcgfBMEylUu41/6IwNJm5prFrzj1xSE+2trgv1/ojCkE+5McoH+gAJShkwCuCtDOs6Eb8QrkK22DAcYB4z9g484KXCEzCSGx6cEgtlA6bdl0GtWRi12daT1C7UMxnbEkUBFxqqO9FmFW2yynbUX5AJpzl2g6styaQkr6M/KKrABjGVKhaLjioKhWLB5iWIxTgASaEK6WK2oCMN6Lw2WoBScbRYEkcFsShyo6Nilu5pFjs8DGp9FahUShRzIqgiQAr0IiOBlMRUxU0KMIszrKmBYauQAZnYG3kdoJIFAegSnI1CYlCr9lISUlXVFnSWyWglXdUlRNuqlMHZksKvsp5AEmuxtK5mrIygc1lb0nU7kcnoGbp0+iNdBNGZW4ERneQWGNExGoExPDviTx3DsR/wTCCSqsCIpCowIqkKjEiqAiOSqsCIpCowIqkKjEiqAiOSqqPBM4zWWhUSSdXRmC5kALw9uMOiaei0wJEl/q6aEmF4DzwYDHJQhJbmzqisCoxovCowolHQwIjG1gMjOqI6MIb0GI3TwOD0LAw9BqdnYegRURUYUQYMjKhYD4yosRAYURM0MKLucmBEQ3uBEUlVYERSFRiRVAVGJFVBEddjGHHyF28/xA5cjnjw+z3MLtbGcY6OMO6Wit7TdIgj5eBHdzCktvaZUQldSySSqWQioQrJRNLmEklabZm4F85O7r0laTmRSLDJDkeM3vZL3mTi2pZbdjKN33QGe+ESrTdi7AaQbQfgvhFHSbYzXivlJWdfKvaCJN6EAr5kWl/gxYsDcdO0F4HvzYtp14uAE26lmY40u99z+BZrV48smedyqbRw212Kt0zciyJ1vkmkwcq0H1xj8hBvO+LJzhmipnbPr6ujNuULyR8AeUtSrYfdmLzk8J3h7j4k2t7cclZre3Fdu8bEwd5nJDqjM5OdXlxHygH7qFkeIcKZAsNYkqcgnUGxfdqKmPY4lsIoml8/j8QwCkd5VjHG70/a3ebHJGOMbyyMYhgp6eobYBLY1ufN3D32O6ZpjN+fRaJzrfBd8/uzdvUXMNifr4nIa1zMUxuFv3Kf/ih+V42HpGlBdEtRIJdtmZGR5upa8qcdNKIunJHcoxA4n13GEAyZqBAnVvvaZSmH6BFnOEQOhEz5/CnAzGRJdNgqDVkf+zGwXG8xHKaRmfYFWRTtguxZOXHw77h0Uq4/BtFuWjqtJNBAxf48K/+OJgu8VMZN1y7A6CZI5CwH22KI+9w+O+/wS5vwoYLvt9QdChs6ArHiCnmfN130NDYhgVx927kVUERXlZN7vqZh+u286Nww99EhsuQEhiKxcux9p5YU27tA3dM5fXW8BO6BFUIMW5XAoPx2XnQMpsqhg2wMg9T0KDk3Q8GfLEKneCRhlyry6RVfYHrZYbHhKGIB332aAAwQWS/tElwQ/XYKpBxygpUUgxkV0p0/JdeOTkVFYNP+X1l0yiRMEVtlMz7yzTLoo150yUOoSokXsGE8SXYf5zupEtrRMYgwnTnIzP8BCdpBJAGqdl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4590" name="AutoShape 14" descr="data:image/png;base64,iVBORw0KGgoAAAANSUhEUgAAASoAAACpCAMAAACrt4DfAAABzlBMVEX///8AAAD/hIRvndLi4uL/iIiWttyauN7l5eXExMT39/fJycmTk5O5ublycnK0tLRsbGzw8PCenp5iYmLX19cgICCurq54eHjr6+ulpaWWlpbAwMCAgIA+Pj709PTNzc0nJyeLi4tISEg3NzdPT09XV1d3d3cuLi4TExNUVFQ8UwBod03Gyr5NYCQwSgAlJSXZ3NWUnoQ0NDS5v7Cor5sYGBh+imkZPADVAAC9w7SOmH3c39j/zMxZajgkQgBSZS0AKVa3AABgcEJEWhQ/fLAAW5F2g1+aAAD/8PDGAAAFTXAXWnHByN9mlspPfqJSebIAUpWxsb2DirQATILl5/NHb3xqmMEMNQBjd6YZZY20uNeVoZqSsdKcsr28y+0AWolTjswocZ0ra6RPeZOGjJ0AWqkASpGVrbcANW8AJnCcsMsAQaHU3vUARXIAR1+Wp9MAOJ0AE2UAG1Sopb4tX28PZ7KBkbEAWrYAMHSUobf/rKzhAADgq6uJWlrVuLj1cHCdTU2+Pz/4SUnUKCiatbXz1NTSamqlc3PhNjaXGRn/ISH9mJj/vLyvk5OXVFTsXl62VlbShYWWe3vLlJSPAADpLSYCRABYYkYjMwDIJgAilTH4AAAUe0lEQVR4nO1diWPbVJp/X3GJLeuwDsuSdVnymcuNY8dpbpK0aTKk0IEyLOW+ocNM2V06C7TbFpjAzJTCcu3s/rf7nmQnVhInch05cVe/NjrerZ+/d7/3PYQGAbMMkESgui/TqUPdZCHhPTCAwfjsbLB2n+GCd08QZ6w/iMoJpfcUUQTJAKRKFk3LMpSRSidQNptVE7SMZJqmELLoIiQpmuYJVTL2omVphsNWEk3TkiUoPE0T+rJZTBVDc4QqAQEgOktLxBu+SJKKNPKs0rR1XJLOKmIANpYHGUA0VCjokAIBYAYqxbSNn3UkQQlAK+cNiGOqRm1d0oHOYiubARZmsqA5Th54JIIO0xo2L2KqCjSmDSpMzsiDBakZUCsJcIw0A8W0eNqf/LiglMQFwFTRBmSTkBEhb+BshnOkDUymgmlUgVExkxVnWsFUlTRGsdNIYStAa2DCtAAWY1QwVcRTnoayo2OqUhqWMxB47M2QsYwhIUdDjANJTI/aIXyFiT8ExRCSO78sHucVRFEnFkkKYnlCVYYWMSGpFGi6Rb7a0nF5o2KqGBAM4KAoZ3j8TMo0PY9GsRWmCkFZIL5ETFUZEjCtAqermCqaBA1JHkRV18DW2GIOhyVCQscie2Jp34OAGE6lLcG2kBljkETFVEUq6RKYduHkYkkZTgI5jGU4YswxYqKRVwoOKkuCIxQcBwtE1ig4kmQYuJxOGBxJVwolHMdRk2VkpARIZpyCYSLKcQoi0g0jgSzDrSXKFn4ySkg2jCxTRLpjWJRqOGFIlYASHM1xcZXBBazKZDkOp8CykKNn5ON9DwY8gHTaacDQJBrJlmCJNpIFnRFYBtfZiQRK2ZRz2mlrIy7FTjsJLoQYUnAOUHEdK6hIkGL4B5QUlNRIMRbhcAySmsR0iu6I2W1W0vnRw5yWs9NMPoWYXKygCqyKsjmRybNyXjenOaQ6ajZva4NJ9OmAwRWbkbPLF+xcabpcgXzZQTIkS9M5JlfO59myw07np9liWsUNBFz/5SncxsKNsQomWINp0lIHGleVuI2vgjC0Dc4g4ACX1SkbbBvzgJsQuFUZl2hwaUmRBoTg0ZEykNvNwQ0aoHI0kwK1iNtirh1ulwmFCrawTq5ZcwZB+iG0gK+Wd8/SuNVic1w2y+FmetaiuQTu+WgynUS2RJP6T7EpwcriHkuSuGfitIa8F4FWTvtrTgkx+ng3p4kClGxDFmFou04DhJopgghuf4CnhSc67/cJFdcvKYBW14mOqOoOi5GSTExhvAKSjZ9ycoYHkVQFRiRVgRFJVWBEUhUYkVQFRiRVgRFJVWBEUhUYkVQFRiRVgRFJVWCUIqkKCjqaqwmKzP/XEdjeYUdSFRR6JFXdYRfVpKhyordMQedPOTlnGYqtO9AeMObtiKruiLmzla1pCKYQUdUd2ZRqsZzGeqtVo2I9MKJiPTAiqQqMqGMTGE9Cd7k+NpBonoRBmObYQArcJ0Gqmuvrg4jmCZCqhWV+bGEA8TwBUjW3gRqTA4jnCZCqjRp6dWUq/HieAKkaU7LlxlL48Qy/VClVpCSUAYjV8EvVxAZCEqqthR5Rv1IVX1w0dxZ3lMXFRX5xEe1I+GItLu7s4PedRSq2I22a+BHt8PjfIn/3J4SdosWd+OIOwh6xw53Nxb5SMF4nVClLoVeC/UrVz7/9sLr1aFW+uLn560/f7qyuLn71E//L/c0rP20++uaXL3/49sHDB+d/2UJX7l25t/rtdxf/JiW/XX2wtXXlyir/6Nu72OHFv/+jnwRQY1OEKjRf7+9Djke/UvXzPx7e29o6l7zz5d1VBvGrF5X/vI/unUdX7n/54CuEfvj6m4ff3P3rHULVzr2vF3+6s4Me3Xl0ZfW7h1v8g7v3HqIrFy/+rZ8ETMwij6qN/j7kePQvVUhafXTx5zvff//g/tbO6pWHW3fRvXPo1/vfP7r4FZGq89/9eP8r9Pf7W9bq6n9t3bnH3fny0dbWDxd/NK9sYk5/Xb34Wz8JqNWQSxW/NNfflxyLE6oBKbS5iSjvqWWyufvs7mGl3P/SPfy4ueupP7gDuGsTyKUKNZt9BncQo1DQCzLb2oyfHd4acHwSp513RxUIVfHlk+80q0aObANypyFMY2jbVWu1xjqFppbJb02oopZOvGDPViyObc/YaM6wUjW+bqK52YZbVLlUhZADE5wsyzFF9jgKeWw9GVrIyw18mRuruq10b7vzZLjfEu7YOhNa6EsN90bV3Bg8qprhNq2GdMZmreZ79aiaOvk6sBOhzi6Hts94bdIvrh5V1MpEWBEShClVckjZb36psS/klmqGZiPMSirE5R1qOEwpG5ON/WZtLRYbsxuN0LrN4WXAeDghz082Draa21RRyvzacli5MLwMGMq+5KnmIUQRFS57qNUOcXASCK2xIBzvpHc0Z/+ZxBKUl3H2Jhp/rFbFQbTrKEB+dWxQDSNmFNpa0LgaRqgbtRgA7aRhplyuQNlBRdAvlDFmQJ+ZgdwFOwdyuhpSDgxphTGEoQSnsUR0rrGG2logRlSvtaBlWNt70uF/QsqB4UxDxCAbQqgbNcRnhaygCoKgFgHfGCUrEIjExH3C1v8MiapwpiFCUUE15ZsXzXb+xv74QpqWH6LJrfGu0pIt+PL7bDiF1fBMbjWOEBa/ur2NcKhi4zvnhgLnf/zf893tzvve7nd1GQT3u1BFU5vnzp/fF/T5TpwRq99Wz3ezOn9un9Xq14eHuM9XF7tzu+QocRPFKSpOtaQqFGE9eYwf6Ph1x3+f0Ky8nq8UIO+A4b4NyzREY7YHx80eaD0SrGjs7oaQK8MhVVPLvYxw1k9ojI+dYcQ9qdKHQ6p6m42hJk/mq5R4jBRUQ1VWrfQ2am7OhrGEqNWuSqfTM6NIT6dzF3DLV5/m8aWIzV3RyyYQJbaUqGGHadyvZ/GtQrrEJn4op1AR+ywriCbGOjLzubTNm7jvz+Qu5DLYGQ658Pi/9Fqv8wvNMKhqSRUg0zRR0aKkIlEB7mhEb7PWatvpDIrPVJSWQ4rLyciRsHvy7XwaUTaYMwqVdGSUYShszKfziaQxg9KIAVYRgEUqSHxln0bbeuCG4tpKr19VD2OtR0uqvOZuMY4o3UYcCGWERJVo8ibGNoMyopjZdcg6yGkPcfJlYmjO4IydwlS5Wjs14sjKUjkkEkWpHCA6dWAAY2JlJWC3dmm+Z3nkV47xwsfjPQ8st6UKI4FS3g04BEkkxuhSiyrNhHgMXHaIgUIGitobCkGWc2mUJ+8xRBSFg5LQveTkUDHW8oPrXN3H1vw6ZY4FqtNXHqPm52ePzrLUerVaHetxWbJfqmImWGRMiGjiFyX8MkOMbU3bPcOBOOSwVLVHBHkyFkKhCoqTQciWVLklnEqkyhuedF+Njgw45S7NCMTV4zCF0NzLR1VXpjv6t7Ax31OYpXZZRVCUEA1IxiW4lcZUoawDSCggI5khevPZtkO20EFV2b1VKCySbaoSWCZJQJiqGcxIiWiqxyW8sRvp1LiXQY7nqrH0mK3JuY72wtysPxBzrFVMVg/OlCiNsZe7BNkaBfWoKuDab9og30WBhXnD+QbJQINMdKBLbg4Emr6Av9/J2LZNjg3hvZM/ACcMirhIw8YcpslxIGFiqzzoJGOmoKiDvOBNtkw12kk9lqu1YHn0MNT3uFqbXOusQsz19tsBsZpYGZuvdyvEWmPrnHtNYt4Uxs1oEm9hZnhsznAJ5J6lkiBxMxjYVZJjGM5dquNNBJArORgA23JYsjSGUVwrChvEXG9cEk3Waks1amp2Za/UMpc7q/V9ZT+1VOtjOHuXq/pS5+pHpbY3Bz21r7TiJ4+qlQe4dXIBy/tUY3nM1+ap7c2vTG34Rb8221dXjmrl8jq5jXtdHYpvLtc6FkI2fWJFrR+5RnJwyzsoT+6n/BGa620+pqrjjc7F5+MHJ5F7w8L4Gmai7v0W4w2kKHNLy/7sRflabPWj22+DUx6wUD30VzGX3cTzE+tY2jo6xeP71yU8BuobS3PVlqSsr82Ojx+Ype8srY7OfoNUSdHskpAVXI4oE2Pu9sf67laZXoanjkB9Y7z1pBxaXHfuzRk7Zomyzn/yNMaID0934mSsRt56+7XD7V575erVV968/BrxP/LmJdfsqbff3R/g0/sCDGaFgz/S19OX/9C2fOvNdgK7UGWb168+NQhceqer1YsdKbhMni9fHkyaMK5eIrhMsGvUTar6KNb1Xhyvd+9zdZYBtXGywTb0TSB7oDAQb85NHNt776OxIJV7mG1fCDg6gEv3jbCWsvQMKq8LRVkHTyb6Wd7Ryxxy4FVPtdmwmeLKQcWDSesGOXeuf9X0PZyT0qWlcBjC3gNJQTGw2wKrZdqahqR8HwPGPVA1HuqC1p7A95CPGItTpbjqFTT9TG4Fz4A9CNXZRT/TEMGp2t8vPUUwj/3B/ZRVwal6Oey9eoHBP/5a+rZUKcpu60Z3N8bw7pCInUBJHbEksyomkvQM8l6IlRaYqonJM6N7rY9dB22pAtx6KGUyGZZhwdFSugIpyDAZMHQHW6msEAOWdgC0FBRZBrvUIRuYKtwLTpr8WZic5fooM9tSRY6xFSswI4JERtZBE6ETBm2756kBts6nPLPAVE2RbR60dBYkq5/apS1Vo6NqSi6JGVkURFHUU4jc9pBVRask2vhJLaZKKjEqckGpajRwa0bizoD+tb7q4UHUgO5QOn8GTraU+xLssGtAfqEx3h4TUqRTLq6Y450cgRClSuEX6mvrS7WOyeHTPYi3zwMrw5IqZWJlbGVjvLavdAhlk8SAcNJStRDHUCYmx5YP320WytabweB4qVroNs4mia56g4lqozUYUG+OjVVdzDa6jg8ML1fHSZXSrG50G58fJTPFy5P15srsVLzenN1oTgRYXmKFeMbtjZGb10dGuE9GRrTtEev669dHbsbwy/Wb0sjr2FJGnzDbmjlyU7r6EnZ9M0acJYm3kQ9HmE+2jw68JVVtIZhrvjzVIRBKo9pUUH1jd+oat5FabMSnGs3l6nqTNAHMuclqD1oOwjvB9Par7//b7/79lVufoesfWzdvPPOpPPLnW5899cxHv//85gsfoU8btz574aXrH3/xl/ffldDz1/71z9s3v/g4Hv9o5EP0xz/98e2jAy8paKHRWB5bbtanJuarG3MTk8vt3KM01luqETeq83PEsDE7P19txl1hG5ufm4s/XpsutEx4+7ntG9f+Y+LWO2988VEcbf/pffnGs7cub1//PL59+7ln0Kf1Wy/deglt39ZufYCF6YPPX3xTuv0e2n73jQ/RB+9fvnR04DY1NVabn1Amas3JFW/ODNdd1cbEglKbnN8VsIXaxvpsrTpfwwKIbyvVrosgAiGsivD5V9GNZ2+88i+XRrjnrz63/bsX/nCVxtxcf/H3195hro28qXzyzlt/vf7BO++9/yIuZ6+9d/vd5y+9Tv3l1TdeR9euPfvcgfBMEylUu41/6IwNJm5prFrzj1xSE+2trgv1/ojCkE+5McoH+gAJShkwCuCtDOs6Eb8QrkK22DAcYB4z9g484KXCEzCSGx6cEgtlA6bdl0GtWRi12daT1C7UMxnbEkUBFxqqO9FmFW2yynbUX5AJpzl2g6styaQkr6M/KKrABjGVKhaLjioKhWLB5iWIxTgASaEK6WK2oCMN6Lw2WoBScbRYEkcFsShyo6Nilu5pFjs8DGp9FahUShRzIqgiQAr0IiOBlMRUxU0KMIszrKmBYauQAZnYG3kdoJIFAegSnI1CYlCr9lISUlXVFnSWyWglXdUlRNuqlMHZksKvsp5AEmuxtK5mrIygc1lb0nU7kcnoGbp0+iNdBNGZW4ERneQWGNExGoExPDviTx3DsR/wTCCSqsCIpCowIqkKjEiqAiOSqsCIpCowIqkKjEiqAiOSqqPBM4zWWhUSSdXRmC5kALw9uMOiaei0wJEl/q6aEmF4DzwYDHJQhJbmzqisCoxovCowolHQwIjG1gMjOqI6MIb0GI3TwOD0LAw9BqdnYegRURUYUQYMjKhYD4yosRAYURM0MKLucmBEQ3uBEUlVYERSFRiRVAVGJFVBEddjGHHyF28/xA5cjnjw+z3MLtbGcY6OMO6Wit7TdIgj5eBHdzCktvaZUQldSySSqWQioQrJRNLmEklabZm4F85O7r0laTmRSLDJDkeM3vZL3mTi2pZbdjKN33QGe+ESrTdi7AaQbQfgvhFHSbYzXivlJWdfKvaCJN6EAr5kWl/gxYsDcdO0F4HvzYtp14uAE26lmY40u99z+BZrV48smedyqbRw212Kt0zciyJ1vkmkwcq0H1xj8hBvO+LJzhmipnbPr6ujNuULyR8AeUtSrYfdmLzk8J3h7j4k2t7cclZre3Fdu8bEwd5nJDqjM5OdXlxHygH7qFkeIcKZAsNYkqcgnUGxfdqKmPY4lsIoml8/j8QwCkd5VjHG70/a3ebHJGOMbyyMYhgp6eobYBLY1ufN3D32O6ZpjN+fRaJzrfBd8/uzdvUXMNifr4nIa1zMUxuFv3Kf/ih+V42HpGlBdEtRIJdtmZGR5upa8qcdNKIunJHcoxA4n13GEAyZqBAnVvvaZSmH6BFnOEQOhEz5/CnAzGRJdNgqDVkf+zGwXG8xHKaRmfYFWRTtguxZOXHw77h0Uq4/BtFuWjqtJNBAxf48K/+OJgu8VMZN1y7A6CZI5CwH22KI+9w+O+/wS5vwoYLvt9QdChs6ArHiCnmfN130NDYhgVx927kVUERXlZN7vqZh+u286Nww99EhsuQEhiKxcux9p5YU27tA3dM5fXW8BO6BFUIMW5XAoPx2XnQMpsqhg2wMg9T0KDk3Q8GfLEKneCRhlyry6RVfYHrZYbHhKGIB332aAAwQWS/tElwQ/XYKpBxygpUUgxkV0p0/JdeOTkVFYNP+X1l0yiRMEVtlMz7yzTLoo150yUOoSokXsGE8SXYf5zupEtrRMYgwnTnIzP8BCdpBJAGqdl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6386" name="Picture 2" descr="http://www.qualitysoftec.com/images/fr_log.jpg"/>
          <p:cNvPicPr>
            <a:picLocks noChangeAspect="1" noChangeArrowheads="1"/>
          </p:cNvPicPr>
          <p:nvPr/>
        </p:nvPicPr>
        <p:blipFill>
          <a:blip r:embed="rId6"/>
          <a:srcRect r="1544" b="11482"/>
          <a:stretch>
            <a:fillRect/>
          </a:stretch>
        </p:blipFill>
        <p:spPr bwMode="auto">
          <a:xfrm>
            <a:off x="1714480" y="2857496"/>
            <a:ext cx="6072230" cy="3786190"/>
          </a:xfrm>
          <a:prstGeom prst="rect">
            <a:avLst/>
          </a:prstGeom>
          <a:noFill/>
        </p:spPr>
      </p:pic>
    </p:spTree>
    <p:extLst>
      <p:ext uri="{BB962C8B-B14F-4D97-AF65-F5344CB8AC3E}">
        <p14:creationId xmlns="" xmlns:p14="http://schemas.microsoft.com/office/powerpoint/2010/main" val="1806400635"/>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Terminología</a:t>
            </a:r>
            <a:endParaRPr lang="es-EC" dirty="0"/>
          </a:p>
        </p:txBody>
      </p:sp>
      <p:graphicFrame>
        <p:nvGraphicFramePr>
          <p:cNvPr id="4" name="3 Diagrama"/>
          <p:cNvGraphicFramePr/>
          <p:nvPr/>
        </p:nvGraphicFramePr>
        <p:xfrm>
          <a:off x="500034" y="1285860"/>
          <a:ext cx="821537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285860"/>
            <a:ext cx="8186766" cy="4876630"/>
          </a:xfrm>
        </p:spPr>
        <p:txBody>
          <a:bodyPr>
            <a:normAutofit/>
          </a:bodyPr>
          <a:lstStyle/>
          <a:p>
            <a:pPr algn="just"/>
            <a:r>
              <a:rPr lang="es-EC" sz="1800" dirty="0" smtClean="0"/>
              <a:t>La Secretaria General, órgano técnico de la Comunidad Andina, anuncia cada año, antes del 15 de diciembre, los Precios Piso y Techo de cada franja.</a:t>
            </a:r>
          </a:p>
          <a:p>
            <a:pPr algn="just">
              <a:buNone/>
            </a:pPr>
            <a:endParaRPr lang="es-EC" sz="1800" dirty="0" smtClean="0"/>
          </a:p>
          <a:p>
            <a:pPr algn="just"/>
            <a:r>
              <a:rPr lang="es-EC" sz="1800" dirty="0" smtClean="0"/>
              <a:t>Los Precios Piso y Techo tienen una vigencia anual, contada a partir del primero de abril de cada año. </a:t>
            </a:r>
          </a:p>
          <a:p>
            <a:pPr algn="just"/>
            <a:endParaRPr lang="es-EC" sz="1800" dirty="0" smtClean="0"/>
          </a:p>
          <a:p>
            <a:pPr algn="just"/>
            <a:r>
              <a:rPr lang="es-EC" sz="1800" dirty="0" smtClean="0"/>
              <a:t>Los Precios de Referencia quincenales son calculados y comunicados por la Secretaria General a los Países Miembros, no menos de una semana antes del inicio de la quincena durante la cual se aplican.</a:t>
            </a:r>
          </a:p>
          <a:p>
            <a:pPr algn="just"/>
            <a:endParaRPr lang="es-EC" sz="1800" dirty="0" smtClean="0"/>
          </a:p>
          <a:p>
            <a:pPr algn="just"/>
            <a:r>
              <a:rPr lang="es-EC" sz="1800" dirty="0" smtClean="0"/>
              <a:t>Los elementos del Sistema (productos marcadores y vinculados, mercados de referencia, reglas para el cálculo de los parámetros de la franja, etc.) sólo pueden ser modificados por la Comisión.</a:t>
            </a:r>
          </a:p>
          <a:p>
            <a:endParaRPr lang="es-EC" dirty="0"/>
          </a:p>
        </p:txBody>
      </p:sp>
      <p:sp>
        <p:nvSpPr>
          <p:cNvPr id="3" name="2 Título"/>
          <p:cNvSpPr>
            <a:spLocks noGrp="1"/>
          </p:cNvSpPr>
          <p:nvPr>
            <p:ph type="title"/>
          </p:nvPr>
        </p:nvSpPr>
        <p:spPr/>
        <p:txBody>
          <a:bodyPr>
            <a:normAutofit fontScale="90000"/>
          </a:bodyPr>
          <a:lstStyle/>
          <a:p>
            <a:pPr algn="ctr"/>
            <a:r>
              <a:rPr lang="es-EC" dirty="0" smtClean="0"/>
              <a:t>Aspectos Operativos del Sistema</a:t>
            </a:r>
            <a:endParaRPr lang="es-EC" dirty="0"/>
          </a:p>
        </p:txBody>
      </p:sp>
    </p:spTree>
  </p:cSld>
  <p:clrMapOvr>
    <a:masterClrMapping/>
  </p:clrMapOvr>
  <p:transition spd="slow">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857224" y="928670"/>
          <a:ext cx="728667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96908"/>
          </a:xfrm>
        </p:spPr>
        <p:txBody>
          <a:bodyPr>
            <a:noAutofit/>
          </a:bodyPr>
          <a:lstStyle/>
          <a:p>
            <a:pPr algn="ctr"/>
            <a:r>
              <a:rPr lang="es-EC" sz="3200" dirty="0" smtClean="0"/>
              <a:t>RESOLUCIONES – TABLAS ADUANERAS</a:t>
            </a:r>
            <a:endParaRPr lang="es-EC" sz="3200" dirty="0"/>
          </a:p>
        </p:txBody>
      </p:sp>
      <p:pic>
        <p:nvPicPr>
          <p:cNvPr id="55298" name="Picture 2"/>
          <p:cNvPicPr>
            <a:picLocks noChangeAspect="1" noChangeArrowheads="1"/>
          </p:cNvPicPr>
          <p:nvPr/>
        </p:nvPicPr>
        <p:blipFill>
          <a:blip r:embed="rId2"/>
          <a:srcRect l="18202" t="17578" r="40703" b="30664"/>
          <a:stretch>
            <a:fillRect/>
          </a:stretch>
        </p:blipFill>
        <p:spPr bwMode="auto">
          <a:xfrm>
            <a:off x="191683" y="1000108"/>
            <a:ext cx="8738035" cy="5857892"/>
          </a:xfrm>
          <a:prstGeom prst="rect">
            <a:avLst/>
          </a:prstGeom>
          <a:noFill/>
          <a:ln w="9525">
            <a:noFill/>
            <a:miter lim="800000"/>
            <a:headEnd/>
            <a:tailEnd/>
          </a:ln>
          <a:effectLst/>
        </p:spPr>
      </p:pic>
    </p:spTree>
  </p:cSld>
  <p:clrMapOvr>
    <a:masterClrMapping/>
  </p:clrMapOvr>
  <p:transition spd="slow">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t>COMUNICADOS - CIRCULARES</a:t>
            </a:r>
            <a:endParaRPr lang="es-EC" dirty="0"/>
          </a:p>
        </p:txBody>
      </p:sp>
      <p:pic>
        <p:nvPicPr>
          <p:cNvPr id="56322" name="Picture 2"/>
          <p:cNvPicPr>
            <a:picLocks noChangeAspect="1" noChangeArrowheads="1"/>
          </p:cNvPicPr>
          <p:nvPr/>
        </p:nvPicPr>
        <p:blipFill>
          <a:blip r:embed="rId2"/>
          <a:srcRect l="9334" t="16602" r="36310" b="36523"/>
          <a:stretch>
            <a:fillRect/>
          </a:stretch>
        </p:blipFill>
        <p:spPr bwMode="auto">
          <a:xfrm>
            <a:off x="0" y="1214422"/>
            <a:ext cx="8929718" cy="5643578"/>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4 Gráfico"/>
          <p:cNvGraphicFramePr/>
          <p:nvPr/>
        </p:nvGraphicFramePr>
        <p:xfrm>
          <a:off x="395288" y="357166"/>
          <a:ext cx="8353424" cy="57150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600" dirty="0" smtClean="0"/>
              <a:t>PRODUCTO MARCADOR Y VINCULADOS</a:t>
            </a:r>
            <a:endParaRPr lang="es-EC" sz="3600" dirty="0"/>
          </a:p>
        </p:txBody>
      </p:sp>
      <p:graphicFrame>
        <p:nvGraphicFramePr>
          <p:cNvPr id="4" name="3 Tabla"/>
          <p:cNvGraphicFramePr>
            <a:graphicFrameLocks noGrp="1"/>
          </p:cNvGraphicFramePr>
          <p:nvPr/>
        </p:nvGraphicFramePr>
        <p:xfrm>
          <a:off x="428596" y="3357562"/>
          <a:ext cx="8429684" cy="3286147"/>
        </p:xfrm>
        <a:graphic>
          <a:graphicData uri="http://schemas.openxmlformats.org/drawingml/2006/table">
            <a:tbl>
              <a:tblPr>
                <a:tableStyleId>{3C2FFA5D-87B4-456A-9821-1D502468CF0F}</a:tableStyleId>
              </a:tblPr>
              <a:tblGrid>
                <a:gridCol w="1714512"/>
                <a:gridCol w="6715172"/>
              </a:tblGrid>
              <a:tr h="591898">
                <a:tc>
                  <a:txBody>
                    <a:bodyPr/>
                    <a:lstStyle/>
                    <a:p>
                      <a:pPr algn="ctr">
                        <a:lnSpc>
                          <a:spcPct val="107000"/>
                        </a:lnSpc>
                        <a:spcAft>
                          <a:spcPts val="0"/>
                        </a:spcAft>
                      </a:pPr>
                      <a:r>
                        <a:rPr lang="es-EC" sz="1800" b="1" dirty="0"/>
                        <a:t>NANDINA</a:t>
                      </a:r>
                      <a:endParaRPr lang="es-EC" sz="2400" b="1" dirty="0">
                        <a:latin typeface="Calibri"/>
                        <a:ea typeface="Calibri"/>
                        <a:cs typeface="Times New Roman"/>
                      </a:endParaRPr>
                    </a:p>
                  </a:txBody>
                  <a:tcPr marL="44450" marR="44450" marT="0" marB="0" anchor="ctr"/>
                </a:tc>
                <a:tc>
                  <a:txBody>
                    <a:bodyPr/>
                    <a:lstStyle/>
                    <a:p>
                      <a:pPr algn="ctr">
                        <a:lnSpc>
                          <a:spcPct val="107000"/>
                        </a:lnSpc>
                        <a:spcAft>
                          <a:spcPts val="0"/>
                        </a:spcAft>
                      </a:pPr>
                      <a:r>
                        <a:rPr lang="es-EC" sz="1800" b="1" dirty="0"/>
                        <a:t>DESCRIPCIÓN</a:t>
                      </a:r>
                      <a:endParaRPr lang="es-EC" sz="2400" b="1" dirty="0">
                        <a:latin typeface="Calibri"/>
                        <a:ea typeface="Calibri"/>
                        <a:cs typeface="Times New Roman"/>
                      </a:endParaRPr>
                    </a:p>
                  </a:txBody>
                  <a:tcPr marL="44450" marR="44450" marT="0" marB="0" anchor="ctr"/>
                </a:tc>
              </a:tr>
              <a:tr h="761902">
                <a:tc>
                  <a:txBody>
                    <a:bodyPr/>
                    <a:lstStyle/>
                    <a:p>
                      <a:pPr algn="just">
                        <a:lnSpc>
                          <a:spcPct val="107000"/>
                        </a:lnSpc>
                        <a:spcAft>
                          <a:spcPts val="0"/>
                        </a:spcAft>
                      </a:pPr>
                      <a:r>
                        <a:rPr lang="es-EC" sz="1800" dirty="0"/>
                        <a:t>1006.10.90</a:t>
                      </a:r>
                      <a:endParaRPr lang="es-EC" sz="2400" dirty="0">
                        <a:latin typeface="Calibri"/>
                        <a:ea typeface="Calibri"/>
                        <a:cs typeface="Times New Roman"/>
                      </a:endParaRPr>
                    </a:p>
                  </a:txBody>
                  <a:tcPr marL="44450" marR="44450" marT="0" marB="0" anchor="ctr"/>
                </a:tc>
                <a:tc>
                  <a:txBody>
                    <a:bodyPr/>
                    <a:lstStyle/>
                    <a:p>
                      <a:pPr algn="just">
                        <a:lnSpc>
                          <a:spcPct val="107000"/>
                        </a:lnSpc>
                        <a:spcAft>
                          <a:spcPts val="0"/>
                        </a:spcAft>
                      </a:pPr>
                      <a:r>
                        <a:rPr lang="es-EC" sz="1800" dirty="0"/>
                        <a:t>Arroz con cáscara (arroz </a:t>
                      </a:r>
                      <a:r>
                        <a:rPr lang="es-EC" sz="1800" dirty="0" err="1"/>
                        <a:t>paddy</a:t>
                      </a:r>
                      <a:r>
                        <a:rPr lang="es-EC" sz="1800" dirty="0"/>
                        <a:t>), excepto para siembra</a:t>
                      </a:r>
                      <a:endParaRPr lang="es-EC" sz="2400" dirty="0">
                        <a:latin typeface="Calibri"/>
                        <a:ea typeface="Calibri"/>
                        <a:cs typeface="Times New Roman"/>
                      </a:endParaRPr>
                    </a:p>
                  </a:txBody>
                  <a:tcPr marL="44450" marR="44450" marT="0" marB="0" anchor="ctr"/>
                </a:tc>
              </a:tr>
              <a:tr h="631951">
                <a:tc>
                  <a:txBody>
                    <a:bodyPr/>
                    <a:lstStyle/>
                    <a:p>
                      <a:pPr algn="just">
                        <a:lnSpc>
                          <a:spcPct val="107000"/>
                        </a:lnSpc>
                        <a:spcAft>
                          <a:spcPts val="0"/>
                        </a:spcAft>
                      </a:pPr>
                      <a:r>
                        <a:rPr lang="es-EC" sz="1800" dirty="0"/>
                        <a:t>1006.20.00</a:t>
                      </a:r>
                      <a:endParaRPr lang="es-EC" sz="2400" dirty="0">
                        <a:latin typeface="Calibri"/>
                        <a:ea typeface="Calibri"/>
                        <a:cs typeface="Times New Roman"/>
                      </a:endParaRPr>
                    </a:p>
                  </a:txBody>
                  <a:tcPr marL="44450" marR="44450" marT="0" marB="0" anchor="ctr"/>
                </a:tc>
                <a:tc>
                  <a:txBody>
                    <a:bodyPr/>
                    <a:lstStyle/>
                    <a:p>
                      <a:pPr algn="just">
                        <a:lnSpc>
                          <a:spcPct val="107000"/>
                        </a:lnSpc>
                        <a:spcAft>
                          <a:spcPts val="0"/>
                        </a:spcAft>
                      </a:pPr>
                      <a:r>
                        <a:rPr lang="es-EC" sz="1800" dirty="0"/>
                        <a:t>Arroz descascarillado (arroz cargo o pardo)</a:t>
                      </a:r>
                      <a:endParaRPr lang="es-EC" sz="2400" dirty="0">
                        <a:latin typeface="Calibri"/>
                        <a:ea typeface="Calibri"/>
                        <a:cs typeface="Times New Roman"/>
                      </a:endParaRPr>
                    </a:p>
                  </a:txBody>
                  <a:tcPr marL="44450" marR="44450" marT="0" marB="0" anchor="ctr"/>
                </a:tc>
              </a:tr>
              <a:tr h="761902">
                <a:tc>
                  <a:txBody>
                    <a:bodyPr/>
                    <a:lstStyle/>
                    <a:p>
                      <a:pPr algn="just">
                        <a:lnSpc>
                          <a:spcPct val="107000"/>
                        </a:lnSpc>
                        <a:spcAft>
                          <a:spcPts val="0"/>
                        </a:spcAft>
                      </a:pPr>
                      <a:r>
                        <a:rPr lang="es-EC" sz="1800"/>
                        <a:t>1006.30.00</a:t>
                      </a:r>
                      <a:endParaRPr lang="es-EC" sz="2400">
                        <a:latin typeface="Calibri"/>
                        <a:ea typeface="Calibri"/>
                        <a:cs typeface="Times New Roman"/>
                      </a:endParaRPr>
                    </a:p>
                  </a:txBody>
                  <a:tcPr marL="44450" marR="44450" marT="0" marB="0" anchor="ctr"/>
                </a:tc>
                <a:tc>
                  <a:txBody>
                    <a:bodyPr/>
                    <a:lstStyle/>
                    <a:p>
                      <a:pPr algn="just">
                        <a:lnSpc>
                          <a:spcPct val="107000"/>
                        </a:lnSpc>
                        <a:spcAft>
                          <a:spcPts val="0"/>
                        </a:spcAft>
                      </a:pPr>
                      <a:r>
                        <a:rPr lang="es-EC" sz="1800" dirty="0"/>
                        <a:t>Arroz </a:t>
                      </a:r>
                      <a:r>
                        <a:rPr lang="es-EC" sz="1800" dirty="0" err="1"/>
                        <a:t>semiblanqueado</a:t>
                      </a:r>
                      <a:r>
                        <a:rPr lang="es-EC" sz="1800" dirty="0"/>
                        <a:t> o blanqueado, incluso pulido o glaseado</a:t>
                      </a:r>
                      <a:endParaRPr lang="es-EC" sz="2400" dirty="0">
                        <a:latin typeface="Calibri"/>
                        <a:ea typeface="Calibri"/>
                        <a:cs typeface="Times New Roman"/>
                      </a:endParaRPr>
                    </a:p>
                  </a:txBody>
                  <a:tcPr marL="44450" marR="44450" marT="0" marB="0" anchor="ctr"/>
                </a:tc>
              </a:tr>
              <a:tr h="538494">
                <a:tc>
                  <a:txBody>
                    <a:bodyPr/>
                    <a:lstStyle/>
                    <a:p>
                      <a:pPr algn="just">
                        <a:lnSpc>
                          <a:spcPct val="107000"/>
                        </a:lnSpc>
                        <a:spcAft>
                          <a:spcPts val="0"/>
                        </a:spcAft>
                      </a:pPr>
                      <a:r>
                        <a:rPr lang="es-EC" sz="1800"/>
                        <a:t>1006.40.00</a:t>
                      </a:r>
                      <a:endParaRPr lang="es-EC" sz="2400">
                        <a:latin typeface="Calibri"/>
                        <a:ea typeface="Calibri"/>
                        <a:cs typeface="Times New Roman"/>
                      </a:endParaRPr>
                    </a:p>
                  </a:txBody>
                  <a:tcPr marL="44450" marR="44450" marT="0" marB="0" anchor="ctr"/>
                </a:tc>
                <a:tc>
                  <a:txBody>
                    <a:bodyPr/>
                    <a:lstStyle/>
                    <a:p>
                      <a:pPr algn="just">
                        <a:lnSpc>
                          <a:spcPct val="107000"/>
                        </a:lnSpc>
                        <a:spcAft>
                          <a:spcPts val="0"/>
                        </a:spcAft>
                      </a:pPr>
                      <a:r>
                        <a:rPr lang="es-EC" sz="1800" dirty="0"/>
                        <a:t>Arroz partido</a:t>
                      </a:r>
                      <a:endParaRPr lang="es-EC" sz="2400" dirty="0">
                        <a:latin typeface="Calibri"/>
                        <a:ea typeface="Calibri"/>
                        <a:cs typeface="Times New Roman"/>
                      </a:endParaRPr>
                    </a:p>
                  </a:txBody>
                  <a:tcPr marL="44450" marR="44450" marT="0" marB="0" anchor="ctr"/>
                </a:tc>
              </a:tr>
            </a:tbl>
          </a:graphicData>
        </a:graphic>
      </p:graphicFrame>
      <p:sp>
        <p:nvSpPr>
          <p:cNvPr id="5" name="4 CuadroTexto"/>
          <p:cNvSpPr txBox="1"/>
          <p:nvPr/>
        </p:nvSpPr>
        <p:spPr>
          <a:xfrm>
            <a:off x="571472" y="1714488"/>
            <a:ext cx="7072362" cy="369332"/>
          </a:xfrm>
          <a:prstGeom prst="rect">
            <a:avLst/>
          </a:prstGeom>
          <a:noFill/>
        </p:spPr>
        <p:txBody>
          <a:bodyPr wrap="square" rtlCol="0">
            <a:spAutoFit/>
          </a:bodyPr>
          <a:lstStyle/>
          <a:p>
            <a:r>
              <a:rPr lang="es-EC" b="1" dirty="0" smtClean="0"/>
              <a:t>Producto Marcador:</a:t>
            </a:r>
            <a:r>
              <a:rPr lang="es-EC" dirty="0" smtClean="0"/>
              <a:t> Arroz Blanco </a:t>
            </a:r>
            <a:endParaRPr lang="es-EC" dirty="0"/>
          </a:p>
        </p:txBody>
      </p:sp>
      <p:sp>
        <p:nvSpPr>
          <p:cNvPr id="6" name="5 CuadroTexto"/>
          <p:cNvSpPr txBox="1"/>
          <p:nvPr/>
        </p:nvSpPr>
        <p:spPr>
          <a:xfrm>
            <a:off x="571472" y="2786058"/>
            <a:ext cx="4714908" cy="369332"/>
          </a:xfrm>
          <a:prstGeom prst="rect">
            <a:avLst/>
          </a:prstGeom>
          <a:noFill/>
        </p:spPr>
        <p:txBody>
          <a:bodyPr wrap="square" rtlCol="0">
            <a:spAutoFit/>
          </a:bodyPr>
          <a:lstStyle/>
          <a:p>
            <a:r>
              <a:rPr lang="es-EC" b="1" dirty="0" smtClean="0"/>
              <a:t>Productos Vinculados</a:t>
            </a:r>
            <a:endParaRPr lang="es-EC" b="1" dirty="0"/>
          </a:p>
        </p:txBody>
      </p:sp>
    </p:spTree>
  </p:cSld>
  <p:clrMapOvr>
    <a:masterClrMapping/>
  </p:clrMapOvr>
  <p:transition spd="slow">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Autofit/>
          </a:bodyPr>
          <a:lstStyle/>
          <a:p>
            <a:pPr algn="just"/>
            <a:r>
              <a:rPr lang="es-EC" sz="1800" dirty="0" smtClean="0"/>
              <a:t>El arroz </a:t>
            </a:r>
            <a:r>
              <a:rPr lang="es-EC" sz="1800" dirty="0" err="1" smtClean="0"/>
              <a:t>semiblanqueado</a:t>
            </a:r>
            <a:r>
              <a:rPr lang="es-EC" sz="1800" dirty="0" smtClean="0"/>
              <a:t> es el arroz en granos enteros cuyo pericarpio se ha separado parcialmente.</a:t>
            </a:r>
          </a:p>
          <a:p>
            <a:pPr algn="just"/>
            <a:r>
              <a:rPr lang="es-EC" sz="1800" dirty="0" smtClean="0"/>
              <a:t>El arroz blanqueado es el arroz en granos enteros cuyo pericarpio se ha separado totalmente al pasar por un aparato llamado conos de blanquear.</a:t>
            </a:r>
          </a:p>
          <a:p>
            <a:pPr algn="just"/>
            <a:r>
              <a:rPr lang="es-EC" sz="1800" dirty="0" smtClean="0"/>
              <a:t>El pulido consiste en desaparecer el aspecto mate del arroz a través de conos pulidores.</a:t>
            </a:r>
          </a:p>
          <a:p>
            <a:pPr algn="just"/>
            <a:r>
              <a:rPr lang="es-EC" sz="1800" dirty="0" smtClean="0"/>
              <a:t>El glaseado consiste en un recubrimiento del grano con una mezcla de glucosa y talco realizado en tambores de glasear.</a:t>
            </a:r>
            <a:endParaRPr lang="es-EC" sz="1800" dirty="0"/>
          </a:p>
        </p:txBody>
      </p:sp>
      <p:sp>
        <p:nvSpPr>
          <p:cNvPr id="3" name="2 Título"/>
          <p:cNvSpPr>
            <a:spLocks noGrp="1"/>
          </p:cNvSpPr>
          <p:nvPr>
            <p:ph type="title"/>
          </p:nvPr>
        </p:nvSpPr>
        <p:spPr/>
        <p:txBody>
          <a:bodyPr>
            <a:noAutofit/>
          </a:bodyPr>
          <a:lstStyle/>
          <a:p>
            <a:pPr algn="just"/>
            <a:r>
              <a:rPr lang="es-EC" sz="2400" dirty="0" smtClean="0"/>
              <a:t>Arroz </a:t>
            </a:r>
            <a:r>
              <a:rPr lang="es-EC" sz="2400" dirty="0" err="1" smtClean="0"/>
              <a:t>semiblanqueado</a:t>
            </a:r>
            <a:r>
              <a:rPr lang="es-EC" sz="2400" dirty="0" smtClean="0"/>
              <a:t> o blanqueado, incluso pulido o glaseado (1006.30.00.00)</a:t>
            </a:r>
            <a:endParaRPr lang="es-EC" sz="2400" dirty="0"/>
          </a:p>
        </p:txBody>
      </p:sp>
      <p:pic>
        <p:nvPicPr>
          <p:cNvPr id="1026" name="Picture 2" descr="https://encrypted-tbn2.gstatic.com/images?q=tbn:ANd9GcQNo_XODPfjKEkSlfBvpXxCzpT-lZ-QZWUXUQxORKsX6GdxmTfD"/>
          <p:cNvPicPr>
            <a:picLocks noChangeAspect="1" noChangeArrowheads="1"/>
          </p:cNvPicPr>
          <p:nvPr/>
        </p:nvPicPr>
        <p:blipFill>
          <a:blip r:embed="rId2"/>
          <a:srcRect/>
          <a:stretch>
            <a:fillRect/>
          </a:stretch>
        </p:blipFill>
        <p:spPr bwMode="auto">
          <a:xfrm>
            <a:off x="2000232" y="4500570"/>
            <a:ext cx="5000660" cy="2000264"/>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2571744"/>
            <a:ext cx="8229600" cy="2019110"/>
          </a:xfrm>
        </p:spPr>
        <p:txBody>
          <a:bodyPr/>
          <a:lstStyle/>
          <a:p>
            <a:pPr algn="just"/>
            <a:r>
              <a:rPr lang="es-EC" dirty="0" smtClean="0"/>
              <a:t>Analizar la Incidencia del Sistema Andino de Franjas de Precios en la industria arrocera ecuatoriana en el periodo 2010 – 2014</a:t>
            </a:r>
          </a:p>
          <a:p>
            <a:endParaRPr lang="es-EC" dirty="0"/>
          </a:p>
        </p:txBody>
      </p:sp>
      <p:sp>
        <p:nvSpPr>
          <p:cNvPr id="2" name="1 Título"/>
          <p:cNvSpPr>
            <a:spLocks noGrp="1"/>
          </p:cNvSpPr>
          <p:nvPr>
            <p:ph type="title"/>
          </p:nvPr>
        </p:nvSpPr>
        <p:spPr/>
        <p:txBody>
          <a:bodyPr/>
          <a:lstStyle/>
          <a:p>
            <a:r>
              <a:rPr lang="es-EC" dirty="0" smtClean="0"/>
              <a:t>Objetivo</a:t>
            </a:r>
            <a:endParaRPr lang="es-EC" dirty="0"/>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APLICACIÓN DEL SAFP</a:t>
            </a:r>
            <a:endParaRPr lang="es-EC" dirty="0"/>
          </a:p>
        </p:txBody>
      </p:sp>
    </p:spTree>
  </p:cSld>
  <p:clrMapOvr>
    <a:masterClrMapping/>
  </p:clrMapOvr>
  <p:transition spd="slow">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 xmlns:p14="http://schemas.microsoft.com/office/powerpoint/2010/main" val="1758538091"/>
              </p:ext>
            </p:extLst>
          </p:nvPr>
        </p:nvGraphicFramePr>
        <p:xfrm>
          <a:off x="1635665" y="1491386"/>
          <a:ext cx="6008168" cy="3368288"/>
        </p:xfrm>
        <a:graphic>
          <a:graphicData uri="http://schemas.openxmlformats.org/drawingml/2006/table">
            <a:tbl>
              <a:tblPr firstRow="1" firstCol="1" bandRow="1">
                <a:tableStyleId>{F2DE63D5-997A-4646-A377-4702673A728D}</a:tableStyleId>
              </a:tblPr>
              <a:tblGrid>
                <a:gridCol w="2318687"/>
                <a:gridCol w="1910364"/>
                <a:gridCol w="1779117"/>
              </a:tblGrid>
              <a:tr h="389381">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PERIODO ABRIL - MARZO</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a:solidFill>
                            <a:schemeClr val="tx1"/>
                          </a:solidFill>
                          <a:effectLst/>
                          <a:latin typeface="Arial" pitchFamily="34" charset="0"/>
                          <a:cs typeface="Arial" pitchFamily="34" charset="0"/>
                        </a:rPr>
                        <a:t>PRECIO PISO (USD/t)</a:t>
                      </a:r>
                      <a:endParaRPr lang="es-EC" sz="180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PRECIO TECHO (USD/t)</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r>
              <a:tr h="463549">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2010-2011</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a:solidFill>
                            <a:schemeClr val="tx1"/>
                          </a:solidFill>
                          <a:effectLst/>
                          <a:latin typeface="Arial" pitchFamily="34" charset="0"/>
                          <a:cs typeface="Arial" pitchFamily="34" charset="0"/>
                        </a:rPr>
                        <a:t>395</a:t>
                      </a:r>
                      <a:endParaRPr lang="es-EC" sz="180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a:solidFill>
                            <a:schemeClr val="tx1"/>
                          </a:solidFill>
                          <a:effectLst/>
                          <a:latin typeface="Arial" pitchFamily="34" charset="0"/>
                          <a:cs typeface="Arial" pitchFamily="34" charset="0"/>
                        </a:rPr>
                        <a:t>571</a:t>
                      </a:r>
                      <a:endParaRPr lang="es-EC" sz="1800">
                        <a:solidFill>
                          <a:schemeClr val="tx1"/>
                        </a:solidFill>
                        <a:effectLst/>
                        <a:latin typeface="Arial" pitchFamily="34" charset="0"/>
                        <a:ea typeface="Calibri" panose="020F0502020204030204" pitchFamily="34" charset="0"/>
                        <a:cs typeface="Arial" pitchFamily="34" charset="0"/>
                      </a:endParaRPr>
                    </a:p>
                  </a:txBody>
                  <a:tcPr marL="51435" marR="51435" marT="0" marB="0"/>
                </a:tc>
              </a:tr>
              <a:tr h="463549">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2011-2012</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441</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600</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r>
              <a:tr h="463549">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2012-2013</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solidFill>
                      <a:schemeClr val="bg1"/>
                    </a:solidFill>
                  </a:tcPr>
                </a:tc>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505</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solidFill>
                      <a:schemeClr val="bg1"/>
                    </a:solidFill>
                  </a:tcPr>
                </a:tc>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651</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solidFill>
                      <a:schemeClr val="bg1"/>
                    </a:solidFill>
                  </a:tcPr>
                </a:tc>
              </a:tr>
              <a:tr h="463549">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2013-2014</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575</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691</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r>
              <a:tr h="463549">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2014-2015</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574</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dirty="0">
                          <a:solidFill>
                            <a:schemeClr val="tx1"/>
                          </a:solidFill>
                          <a:effectLst/>
                          <a:latin typeface="Arial" pitchFamily="34" charset="0"/>
                          <a:cs typeface="Arial" pitchFamily="34" charset="0"/>
                        </a:rPr>
                        <a:t>627</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r>
              <a:tr h="463549">
                <a:tc>
                  <a:txBody>
                    <a:bodyPr/>
                    <a:lstStyle/>
                    <a:p>
                      <a:pPr algn="ctr">
                        <a:lnSpc>
                          <a:spcPct val="107000"/>
                        </a:lnSpc>
                        <a:spcAft>
                          <a:spcPts val="0"/>
                        </a:spcAft>
                      </a:pPr>
                      <a:r>
                        <a:rPr lang="es-EC" sz="1800" dirty="0" smtClean="0">
                          <a:solidFill>
                            <a:schemeClr val="tx1"/>
                          </a:solidFill>
                          <a:effectLst/>
                          <a:latin typeface="Arial" pitchFamily="34" charset="0"/>
                          <a:ea typeface="Calibri" panose="020F0502020204030204" pitchFamily="34" charset="0"/>
                          <a:cs typeface="Arial" pitchFamily="34" charset="0"/>
                        </a:rPr>
                        <a:t>2015</a:t>
                      </a:r>
                      <a:r>
                        <a:rPr lang="es-EC" sz="1800" baseline="0" dirty="0" smtClean="0">
                          <a:solidFill>
                            <a:schemeClr val="tx1"/>
                          </a:solidFill>
                          <a:effectLst/>
                          <a:latin typeface="Arial" pitchFamily="34" charset="0"/>
                          <a:ea typeface="Calibri" panose="020F0502020204030204" pitchFamily="34" charset="0"/>
                          <a:cs typeface="Arial" pitchFamily="34" charset="0"/>
                        </a:rPr>
                        <a:t> - 2016</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dirty="0" smtClean="0">
                          <a:solidFill>
                            <a:schemeClr val="tx1"/>
                          </a:solidFill>
                          <a:effectLst/>
                          <a:latin typeface="Arial" pitchFamily="34" charset="0"/>
                          <a:ea typeface="Calibri" panose="020F0502020204030204" pitchFamily="34" charset="0"/>
                          <a:cs typeface="Arial" pitchFamily="34" charset="0"/>
                        </a:rPr>
                        <a:t>536</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c>
                  <a:txBody>
                    <a:bodyPr/>
                    <a:lstStyle/>
                    <a:p>
                      <a:pPr algn="ctr">
                        <a:lnSpc>
                          <a:spcPct val="107000"/>
                        </a:lnSpc>
                        <a:spcAft>
                          <a:spcPts val="0"/>
                        </a:spcAft>
                      </a:pPr>
                      <a:r>
                        <a:rPr lang="es-EC" sz="1800" dirty="0" smtClean="0">
                          <a:solidFill>
                            <a:schemeClr val="tx1"/>
                          </a:solidFill>
                          <a:effectLst/>
                          <a:latin typeface="Arial" pitchFamily="34" charset="0"/>
                          <a:ea typeface="Calibri" panose="020F0502020204030204" pitchFamily="34" charset="0"/>
                          <a:cs typeface="Arial" pitchFamily="34" charset="0"/>
                        </a:rPr>
                        <a:t>610</a:t>
                      </a:r>
                      <a:endParaRPr lang="es-EC" sz="1800" dirty="0">
                        <a:solidFill>
                          <a:schemeClr val="tx1"/>
                        </a:solidFill>
                        <a:effectLst/>
                        <a:latin typeface="Arial" pitchFamily="34" charset="0"/>
                        <a:ea typeface="Calibri" panose="020F0502020204030204" pitchFamily="34" charset="0"/>
                        <a:cs typeface="Arial" pitchFamily="34" charset="0"/>
                      </a:endParaRPr>
                    </a:p>
                  </a:txBody>
                  <a:tcPr marL="51435" marR="51435" marT="0" marB="0"/>
                </a:tc>
              </a:tr>
            </a:tbl>
          </a:graphicData>
        </a:graphic>
      </p:graphicFrame>
      <p:sp>
        <p:nvSpPr>
          <p:cNvPr id="4" name="Rectángulo 3"/>
          <p:cNvSpPr/>
          <p:nvPr/>
        </p:nvSpPr>
        <p:spPr>
          <a:xfrm>
            <a:off x="285720" y="428604"/>
            <a:ext cx="8512266" cy="584775"/>
          </a:xfrm>
          <a:prstGeom prst="rect">
            <a:avLst/>
          </a:prstGeom>
          <a:noFill/>
        </p:spPr>
        <p:txBody>
          <a:bodyPr wrap="none" lIns="91440" tIns="45720" rIns="91440" bIns="45720">
            <a:spAutoFit/>
          </a:bodyPr>
          <a:lstStyle/>
          <a:p>
            <a:pPr algn="ctr"/>
            <a:r>
              <a:rPr lang="es-EC"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Precios piso y techo periodo 2010 - 2015</a:t>
            </a:r>
          </a:p>
        </p:txBody>
      </p:sp>
      <p:sp>
        <p:nvSpPr>
          <p:cNvPr id="8" name="Rectángulo 7"/>
          <p:cNvSpPr/>
          <p:nvPr/>
        </p:nvSpPr>
        <p:spPr>
          <a:xfrm>
            <a:off x="500034" y="5000637"/>
            <a:ext cx="8072493" cy="11430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Secretaria General de la Comunidad Andina, </a:t>
            </a:r>
            <a:r>
              <a:rPr lang="es-EC" dirty="0" smtClean="0"/>
              <a:t>anuncia </a:t>
            </a:r>
            <a:r>
              <a:rPr lang="es-EC" dirty="0"/>
              <a:t>cada año, antes del 15 de diciembre, los Precios Piso y Techo de cada franja. </a:t>
            </a:r>
            <a:endParaRPr lang="es-EC" dirty="0" smtClean="0"/>
          </a:p>
        </p:txBody>
      </p:sp>
    </p:spTree>
    <p:extLst>
      <p:ext uri="{BB962C8B-B14F-4D97-AF65-F5344CB8AC3E}">
        <p14:creationId xmlns="" xmlns:p14="http://schemas.microsoft.com/office/powerpoint/2010/main" val="915585467"/>
      </p:ext>
    </p:extLst>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C" b="1" dirty="0" smtClean="0"/>
              <a:t>Datos del ejercicio:</a:t>
            </a:r>
          </a:p>
          <a:p>
            <a:pPr>
              <a:buNone/>
            </a:pPr>
            <a:endParaRPr lang="es-EC" dirty="0" smtClean="0"/>
          </a:p>
        </p:txBody>
      </p:sp>
      <p:sp>
        <p:nvSpPr>
          <p:cNvPr id="2" name="1 Título"/>
          <p:cNvSpPr>
            <a:spLocks noGrp="1"/>
          </p:cNvSpPr>
          <p:nvPr>
            <p:ph type="title"/>
          </p:nvPr>
        </p:nvSpPr>
        <p:spPr/>
        <p:txBody>
          <a:bodyPr>
            <a:noAutofit/>
          </a:bodyPr>
          <a:lstStyle/>
          <a:p>
            <a:pPr algn="just"/>
            <a:r>
              <a:rPr lang="es-EC" sz="2400" dirty="0" smtClean="0"/>
              <a:t>CASO 1: Cálculo del SAFP de la </a:t>
            </a:r>
            <a:r>
              <a:rPr lang="es-EC" sz="2400" dirty="0" err="1" smtClean="0"/>
              <a:t>subpartida</a:t>
            </a:r>
            <a:r>
              <a:rPr lang="es-EC" sz="2400" dirty="0" smtClean="0"/>
              <a:t> </a:t>
            </a:r>
            <a:r>
              <a:rPr lang="es-EC" sz="2400" i="1" dirty="0" smtClean="0"/>
              <a:t>1006.30.00.00  </a:t>
            </a:r>
            <a:r>
              <a:rPr lang="es-EC" sz="2400" dirty="0" smtClean="0"/>
              <a:t>en el período 2012-2013</a:t>
            </a:r>
            <a:endParaRPr lang="es-EC" sz="2400" dirty="0"/>
          </a:p>
        </p:txBody>
      </p:sp>
      <p:graphicFrame>
        <p:nvGraphicFramePr>
          <p:cNvPr id="4" name="3 Tabla"/>
          <p:cNvGraphicFramePr>
            <a:graphicFrameLocks noGrp="1"/>
          </p:cNvGraphicFramePr>
          <p:nvPr/>
        </p:nvGraphicFramePr>
        <p:xfrm>
          <a:off x="785786" y="2357432"/>
          <a:ext cx="7429552" cy="3558561"/>
        </p:xfrm>
        <a:graphic>
          <a:graphicData uri="http://schemas.openxmlformats.org/drawingml/2006/table">
            <a:tbl>
              <a:tblPr>
                <a:tableStyleId>{073A0DAA-6AF3-43AB-8588-CEC1D06C72B9}</a:tableStyleId>
              </a:tblPr>
              <a:tblGrid>
                <a:gridCol w="3714776"/>
                <a:gridCol w="3714776"/>
              </a:tblGrid>
              <a:tr h="428628">
                <a:tc>
                  <a:txBody>
                    <a:bodyPr/>
                    <a:lstStyle/>
                    <a:p>
                      <a:pPr algn="ctr" fontAlgn="b"/>
                      <a:r>
                        <a:rPr lang="es-EC" sz="1800" b="1" u="none" strike="noStrike" dirty="0">
                          <a:latin typeface="+mn-lt"/>
                        </a:rPr>
                        <a:t>ELEMENTOS DEL SISTEMA</a:t>
                      </a:r>
                      <a:endParaRPr lang="es-EC" sz="1800" b="1" i="0" u="none" strike="noStrike" dirty="0">
                        <a:solidFill>
                          <a:srgbClr val="000000"/>
                        </a:solidFill>
                        <a:latin typeface="+mn-lt"/>
                      </a:endParaRPr>
                    </a:p>
                  </a:txBody>
                  <a:tcPr marL="9525" marR="9525" marT="9525" marB="0" anchor="b"/>
                </a:tc>
                <a:tc>
                  <a:txBody>
                    <a:bodyPr/>
                    <a:lstStyle/>
                    <a:p>
                      <a:pPr algn="ctr" fontAlgn="b"/>
                      <a:r>
                        <a:rPr lang="es-EC" sz="1800" b="1" i="0" u="none" strike="noStrike" dirty="0" smtClean="0">
                          <a:solidFill>
                            <a:srgbClr val="000000"/>
                          </a:solidFill>
                          <a:latin typeface="+mn-lt"/>
                        </a:rPr>
                        <a:t>VALORES</a:t>
                      </a:r>
                      <a:endParaRPr lang="es-EC" sz="1800" b="1" i="0" u="none" strike="noStrike" dirty="0">
                        <a:solidFill>
                          <a:srgbClr val="000000"/>
                        </a:solidFill>
                        <a:latin typeface="+mn-lt"/>
                      </a:endParaRPr>
                    </a:p>
                  </a:txBody>
                  <a:tcPr marL="9525" marR="9525" marT="9525" marB="0" anchor="b"/>
                </a:tc>
              </a:tr>
              <a:tr h="428628">
                <a:tc>
                  <a:txBody>
                    <a:bodyPr/>
                    <a:lstStyle/>
                    <a:p>
                      <a:pPr algn="l" rtl="0" fontAlgn="b">
                        <a:buClr>
                          <a:schemeClr val="accent1"/>
                        </a:buClr>
                        <a:buSzPts val="1100"/>
                        <a:buFont typeface="Calibri"/>
                        <a:buNone/>
                      </a:pPr>
                      <a:r>
                        <a:rPr lang="es-EC" sz="1800" u="none" strike="noStrike" dirty="0" smtClean="0">
                          <a:latin typeface="+mn-lt"/>
                        </a:rPr>
                        <a:t>Precio </a:t>
                      </a:r>
                      <a:r>
                        <a:rPr lang="es-EC" sz="1800" u="none" strike="noStrike" dirty="0">
                          <a:latin typeface="+mn-lt"/>
                        </a:rPr>
                        <a:t>techo</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651</a:t>
                      </a:r>
                      <a:r>
                        <a:rPr lang="es-EC" sz="1800" b="0" i="0" u="none" strike="noStrike" baseline="0" dirty="0" smtClean="0">
                          <a:solidFill>
                            <a:schemeClr val="tx1"/>
                          </a:solidFill>
                          <a:latin typeface="+mn-lt"/>
                        </a:rPr>
                        <a:t> ($/t)</a:t>
                      </a: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Precio piso</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505 ($/t)</a:t>
                      </a: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Precio Referencial CIF – Circular Secretaria </a:t>
                      </a:r>
                      <a:r>
                        <a:rPr lang="es-EC" sz="1800" u="none" strike="noStrike" dirty="0" smtClean="0">
                          <a:latin typeface="+mn-lt"/>
                        </a:rPr>
                        <a:t>CAN  </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a:t>
                      </a:r>
                      <a:endParaRPr lang="es-EC" sz="1800" b="0" i="0" u="none" strike="noStrike" dirty="0">
                        <a:solidFill>
                          <a:schemeClr val="tx1"/>
                        </a:solidFill>
                        <a:latin typeface="+mn-lt"/>
                      </a:endParaRP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Valor realmente importado</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a:t>
                      </a:r>
                      <a:endParaRPr lang="es-EC" sz="1800" b="0" i="0" u="none" strike="noStrike" dirty="0">
                        <a:solidFill>
                          <a:schemeClr val="tx1"/>
                        </a:solidFill>
                        <a:latin typeface="+mn-lt"/>
                      </a:endParaRP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Arancel Externo Común</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20%</a:t>
                      </a:r>
                      <a:endParaRPr lang="es-EC" sz="1800" b="0" i="0" u="none" strike="noStrike" dirty="0">
                        <a:solidFill>
                          <a:schemeClr val="tx1"/>
                        </a:solidFill>
                        <a:latin typeface="+mn-lt"/>
                      </a:endParaRP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Derecho Variable Adicional</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a:t>
                      </a:r>
                      <a:endParaRPr lang="es-EC" sz="1800" b="0" i="0" u="none" strike="noStrike" dirty="0">
                        <a:solidFill>
                          <a:schemeClr val="tx1"/>
                        </a:solidFill>
                        <a:latin typeface="+mn-lt"/>
                      </a:endParaRP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Rebaja Arancelaria </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a:t>
                      </a:r>
                      <a:endParaRPr lang="es-EC" sz="1800" b="0" i="0" u="none" strike="noStrike" dirty="0">
                        <a:solidFill>
                          <a:schemeClr val="tx1"/>
                        </a:solidFill>
                        <a:latin typeface="+mn-lt"/>
                      </a:endParaRPr>
                    </a:p>
                  </a:txBody>
                  <a:tcPr marL="342900" marR="9525" marT="9525" marB="0" anchor="b"/>
                </a:tc>
              </a:tr>
            </a:tbl>
          </a:graphicData>
        </a:graphic>
      </p:graphicFrame>
    </p:spTree>
  </p:cSld>
  <p:clrMapOvr>
    <a:masterClrMapping/>
  </p:clrMapOvr>
  <p:transition spd="slow">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C" sz="2800" dirty="0" smtClean="0"/>
              <a:t>Circular 419 – Precio referencial CIF</a:t>
            </a:r>
            <a:endParaRPr lang="es-EC" sz="2800" dirty="0"/>
          </a:p>
        </p:txBody>
      </p:sp>
      <p:pic>
        <p:nvPicPr>
          <p:cNvPr id="4" name="3 Imagen"/>
          <p:cNvPicPr/>
          <p:nvPr/>
        </p:nvPicPr>
        <p:blipFill>
          <a:blip r:embed="rId2"/>
          <a:srcRect l="12522" t="25100" r="19929" b="20308"/>
          <a:stretch>
            <a:fillRect/>
          </a:stretch>
        </p:blipFill>
        <p:spPr bwMode="auto">
          <a:xfrm>
            <a:off x="285720" y="1071546"/>
            <a:ext cx="8501122" cy="5329238"/>
          </a:xfrm>
          <a:prstGeom prst="rect">
            <a:avLst/>
          </a:prstGeom>
          <a:noFill/>
          <a:ln w="9525">
            <a:noFill/>
            <a:miter lim="800000"/>
            <a:headEnd/>
            <a:tailEnd/>
          </a:ln>
        </p:spPr>
      </p:pic>
    </p:spTree>
  </p:cSld>
  <p:clrMapOvr>
    <a:masterClrMapping/>
  </p:clrMapOvr>
  <p:transition spd="slow">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C" sz="2400" dirty="0" smtClean="0"/>
              <a:t>Tabla aduanera del arroz blanco  2012 - 2013</a:t>
            </a:r>
            <a:endParaRPr lang="es-EC" sz="2400" dirty="0"/>
          </a:p>
        </p:txBody>
      </p:sp>
      <p:pic>
        <p:nvPicPr>
          <p:cNvPr id="1026" name="Picture 2"/>
          <p:cNvPicPr>
            <a:picLocks noChangeAspect="1" noChangeArrowheads="1"/>
          </p:cNvPicPr>
          <p:nvPr/>
        </p:nvPicPr>
        <p:blipFill>
          <a:blip r:embed="rId2"/>
          <a:srcRect l="34041" t="17578" r="34114" b="6250"/>
          <a:stretch>
            <a:fillRect/>
          </a:stretch>
        </p:blipFill>
        <p:spPr bwMode="auto">
          <a:xfrm>
            <a:off x="1714480" y="1000108"/>
            <a:ext cx="6286544" cy="5643602"/>
          </a:xfrm>
          <a:prstGeom prst="rect">
            <a:avLst/>
          </a:prstGeom>
          <a:noFill/>
          <a:ln w="9525">
            <a:noFill/>
            <a:miter lim="800000"/>
            <a:headEnd/>
            <a:tailEnd/>
          </a:ln>
          <a:effectLst/>
        </p:spPr>
      </p:pic>
    </p:spTree>
  </p:cSld>
  <p:clrMapOvr>
    <a:masterClrMapping/>
  </p:clrMapOvr>
  <p:transition spd="slow">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t>Elementos del SAFP</a:t>
            </a:r>
            <a:endParaRPr lang="es-EC" dirty="0"/>
          </a:p>
        </p:txBody>
      </p:sp>
      <p:graphicFrame>
        <p:nvGraphicFramePr>
          <p:cNvPr id="6" name="1 Gráfico"/>
          <p:cNvGraphicFramePr/>
          <p:nvPr/>
        </p:nvGraphicFramePr>
        <p:xfrm>
          <a:off x="714348" y="1714488"/>
          <a:ext cx="7715304" cy="4143404"/>
        </p:xfrm>
        <a:graphic>
          <a:graphicData uri="http://schemas.openxmlformats.org/drawingml/2006/chart">
            <c:chart xmlns:c="http://schemas.openxmlformats.org/drawingml/2006/chart" xmlns:r="http://schemas.openxmlformats.org/officeDocument/2006/relationships" r:id="rId2"/>
          </a:graphicData>
        </a:graphic>
      </p:graphicFrame>
      <p:sp>
        <p:nvSpPr>
          <p:cNvPr id="7" name="1 CuadroTexto"/>
          <p:cNvSpPr txBox="1"/>
          <p:nvPr/>
        </p:nvSpPr>
        <p:spPr>
          <a:xfrm>
            <a:off x="1714480" y="5786454"/>
            <a:ext cx="6858048" cy="7143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600" b="1" dirty="0" smtClean="0"/>
              <a:t>NO HAY REBAJA NI DERECHO VARIABLE ADICIONAL PORQUE EL PRECIO REFERENCIAL CIF SE ENCUENTRA ENTRE EL PRECIO PISO Y PRECIO TECHO</a:t>
            </a:r>
            <a:endParaRPr lang="es-EC" sz="1600" b="1" dirty="0"/>
          </a:p>
        </p:txBody>
      </p:sp>
    </p:spTree>
  </p:cSld>
  <p:clrMapOvr>
    <a:masterClrMapping/>
  </p:clrMapOvr>
  <p:transition spd="slow">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785786" y="1785927"/>
          <a:ext cx="7643866" cy="1314460"/>
        </p:xfrm>
        <a:graphic>
          <a:graphicData uri="http://schemas.openxmlformats.org/drawingml/2006/table">
            <a:tbl>
              <a:tblPr>
                <a:tableStyleId>{16D9F66E-5EB9-4882-86FB-DCBF35E3C3E4}</a:tableStyleId>
              </a:tblPr>
              <a:tblGrid>
                <a:gridCol w="4157022"/>
                <a:gridCol w="1777888"/>
                <a:gridCol w="1708956"/>
              </a:tblGrid>
              <a:tr h="657230">
                <a:tc>
                  <a:txBody>
                    <a:bodyPr/>
                    <a:lstStyle/>
                    <a:p>
                      <a:pPr algn="ctr">
                        <a:lnSpc>
                          <a:spcPct val="107000"/>
                        </a:lnSpc>
                        <a:spcAft>
                          <a:spcPts val="0"/>
                        </a:spcAft>
                      </a:pPr>
                      <a:r>
                        <a:rPr lang="es-EC" sz="1800" dirty="0"/>
                        <a:t> </a:t>
                      </a:r>
                      <a:endParaRPr lang="es-EC" sz="2400" dirty="0">
                        <a:latin typeface="Calibri"/>
                        <a:ea typeface="Calibri"/>
                        <a:cs typeface="Times New Roman"/>
                      </a:endParaRPr>
                    </a:p>
                  </a:txBody>
                  <a:tcPr marL="68580" marR="68580" marT="0" marB="0"/>
                </a:tc>
                <a:tc>
                  <a:txBody>
                    <a:bodyPr/>
                    <a:lstStyle/>
                    <a:p>
                      <a:pPr algn="ctr">
                        <a:lnSpc>
                          <a:spcPct val="107000"/>
                        </a:lnSpc>
                        <a:spcAft>
                          <a:spcPts val="0"/>
                        </a:spcAft>
                      </a:pPr>
                      <a:r>
                        <a:rPr lang="es-EC" sz="1800" dirty="0"/>
                        <a:t>TONELADAS MÉTRICAS</a:t>
                      </a:r>
                      <a:endParaRPr lang="es-EC" sz="2400" b="1" dirty="0">
                        <a:latin typeface="Calibri"/>
                        <a:ea typeface="Calibri"/>
                        <a:cs typeface="Times New Roman"/>
                      </a:endParaRPr>
                    </a:p>
                  </a:txBody>
                  <a:tcPr marL="68580" marR="68580" marT="0" marB="0"/>
                </a:tc>
                <a:tc>
                  <a:txBody>
                    <a:bodyPr/>
                    <a:lstStyle/>
                    <a:p>
                      <a:pPr algn="ctr">
                        <a:lnSpc>
                          <a:spcPct val="107000"/>
                        </a:lnSpc>
                        <a:spcAft>
                          <a:spcPts val="0"/>
                        </a:spcAft>
                      </a:pPr>
                      <a:r>
                        <a:rPr lang="es-EC" sz="1800" dirty="0"/>
                        <a:t>VALOR CIF (MILES DE $)</a:t>
                      </a:r>
                      <a:endParaRPr lang="es-EC" sz="2400" b="1" dirty="0">
                        <a:latin typeface="Calibri"/>
                        <a:ea typeface="Calibri"/>
                        <a:cs typeface="Times New Roman"/>
                      </a:endParaRPr>
                    </a:p>
                  </a:txBody>
                  <a:tcPr marL="68580" marR="68580" marT="0" marB="0"/>
                </a:tc>
              </a:tr>
              <a:tr h="328615">
                <a:tc>
                  <a:txBody>
                    <a:bodyPr/>
                    <a:lstStyle/>
                    <a:p>
                      <a:pPr>
                        <a:lnSpc>
                          <a:spcPct val="107000"/>
                        </a:lnSpc>
                        <a:spcAft>
                          <a:spcPts val="0"/>
                        </a:spcAft>
                      </a:pPr>
                      <a:r>
                        <a:rPr lang="es-EC" sz="1800" dirty="0"/>
                        <a:t>ESTADOS UNIDOS</a:t>
                      </a:r>
                      <a:endParaRPr lang="es-EC" sz="2400" b="1" dirty="0">
                        <a:latin typeface="Calibri"/>
                        <a:ea typeface="Calibri"/>
                        <a:cs typeface="Times New Roman"/>
                      </a:endParaRPr>
                    </a:p>
                  </a:txBody>
                  <a:tcPr marL="68580" marR="68580" marT="0" marB="0"/>
                </a:tc>
                <a:tc>
                  <a:txBody>
                    <a:bodyPr/>
                    <a:lstStyle/>
                    <a:p>
                      <a:pPr algn="r">
                        <a:lnSpc>
                          <a:spcPct val="107000"/>
                        </a:lnSpc>
                        <a:spcAft>
                          <a:spcPts val="0"/>
                        </a:spcAft>
                      </a:pPr>
                      <a:r>
                        <a:rPr lang="es-EC" sz="1800" dirty="0"/>
                        <a:t>8.650,50</a:t>
                      </a:r>
                      <a:endParaRPr lang="es-EC" sz="2400" dirty="0">
                        <a:latin typeface="Calibri"/>
                        <a:ea typeface="Calibri"/>
                        <a:cs typeface="Times New Roman"/>
                      </a:endParaRPr>
                    </a:p>
                  </a:txBody>
                  <a:tcPr marL="68580" marR="68580" marT="0" marB="0"/>
                </a:tc>
                <a:tc>
                  <a:txBody>
                    <a:bodyPr/>
                    <a:lstStyle/>
                    <a:p>
                      <a:pPr algn="r">
                        <a:lnSpc>
                          <a:spcPct val="107000"/>
                        </a:lnSpc>
                        <a:spcAft>
                          <a:spcPts val="0"/>
                        </a:spcAft>
                      </a:pPr>
                      <a:r>
                        <a:rPr lang="es-EC" sz="1800" dirty="0"/>
                        <a:t>3.648,94</a:t>
                      </a:r>
                      <a:endParaRPr lang="es-EC" sz="2400" dirty="0">
                        <a:latin typeface="Calibri"/>
                        <a:ea typeface="Calibri"/>
                        <a:cs typeface="Times New Roman"/>
                      </a:endParaRPr>
                    </a:p>
                  </a:txBody>
                  <a:tcPr marL="68580" marR="68580" marT="0" marB="0"/>
                </a:tc>
              </a:tr>
              <a:tr h="328615">
                <a:tc>
                  <a:txBody>
                    <a:bodyPr/>
                    <a:lstStyle/>
                    <a:p>
                      <a:pPr algn="ctr">
                        <a:lnSpc>
                          <a:spcPct val="107000"/>
                        </a:lnSpc>
                        <a:spcAft>
                          <a:spcPts val="0"/>
                        </a:spcAft>
                      </a:pPr>
                      <a:r>
                        <a:rPr lang="es-EC" sz="1800" dirty="0"/>
                        <a:t>TOTAL</a:t>
                      </a:r>
                      <a:endParaRPr lang="es-EC" sz="2400" b="1" dirty="0">
                        <a:latin typeface="Calibri"/>
                        <a:ea typeface="Calibri"/>
                        <a:cs typeface="Times New Roman"/>
                      </a:endParaRPr>
                    </a:p>
                  </a:txBody>
                  <a:tcPr marL="68580" marR="68580" marT="0" marB="0"/>
                </a:tc>
                <a:tc>
                  <a:txBody>
                    <a:bodyPr/>
                    <a:lstStyle/>
                    <a:p>
                      <a:pPr algn="r">
                        <a:lnSpc>
                          <a:spcPct val="107000"/>
                        </a:lnSpc>
                        <a:spcAft>
                          <a:spcPts val="0"/>
                        </a:spcAft>
                      </a:pPr>
                      <a:r>
                        <a:rPr lang="es-EC" sz="1800" dirty="0"/>
                        <a:t>8.650,50</a:t>
                      </a:r>
                      <a:endParaRPr lang="es-EC" sz="2400" dirty="0">
                        <a:latin typeface="Calibri"/>
                        <a:ea typeface="Calibri"/>
                        <a:cs typeface="Times New Roman"/>
                      </a:endParaRPr>
                    </a:p>
                  </a:txBody>
                  <a:tcPr marL="68580" marR="68580" marT="0" marB="0"/>
                </a:tc>
                <a:tc>
                  <a:txBody>
                    <a:bodyPr/>
                    <a:lstStyle/>
                    <a:p>
                      <a:pPr algn="r">
                        <a:lnSpc>
                          <a:spcPct val="107000"/>
                        </a:lnSpc>
                        <a:spcAft>
                          <a:spcPts val="0"/>
                        </a:spcAft>
                      </a:pPr>
                      <a:r>
                        <a:rPr lang="es-EC" sz="1800" dirty="0"/>
                        <a:t>3.648,94</a:t>
                      </a:r>
                      <a:endParaRPr lang="es-EC" sz="2400" dirty="0">
                        <a:latin typeface="Calibri"/>
                        <a:ea typeface="Calibri"/>
                        <a:cs typeface="Times New Roman"/>
                      </a:endParaRPr>
                    </a:p>
                  </a:txBody>
                  <a:tcPr marL="68580" marR="68580" marT="0" marB="0"/>
                </a:tc>
              </a:tr>
            </a:tbl>
          </a:graphicData>
        </a:graphic>
      </p:graphicFrame>
      <p:sp>
        <p:nvSpPr>
          <p:cNvPr id="5" name="4 Título"/>
          <p:cNvSpPr>
            <a:spLocks noGrp="1"/>
          </p:cNvSpPr>
          <p:nvPr>
            <p:ph type="title"/>
          </p:nvPr>
        </p:nvSpPr>
        <p:spPr/>
        <p:txBody>
          <a:bodyPr>
            <a:normAutofit fontScale="90000"/>
          </a:bodyPr>
          <a:lstStyle/>
          <a:p>
            <a:pPr algn="ctr"/>
            <a:r>
              <a:rPr lang="es-EC" dirty="0" smtClean="0"/>
              <a:t>Total arroz importado en el mes de septiembre del 2012</a:t>
            </a:r>
            <a:endParaRPr lang="es-EC" dirty="0"/>
          </a:p>
        </p:txBody>
      </p:sp>
      <p:graphicFrame>
        <p:nvGraphicFramePr>
          <p:cNvPr id="7" name="6 Tabla"/>
          <p:cNvGraphicFramePr>
            <a:graphicFrameLocks noGrp="1"/>
          </p:cNvGraphicFramePr>
          <p:nvPr/>
        </p:nvGraphicFramePr>
        <p:xfrm>
          <a:off x="785786" y="4037026"/>
          <a:ext cx="7715304" cy="1749428"/>
        </p:xfrm>
        <a:graphic>
          <a:graphicData uri="http://schemas.openxmlformats.org/drawingml/2006/table">
            <a:tbl>
              <a:tblPr>
                <a:tableStyleId>{3C2FFA5D-87B4-456A-9821-1D502468CF0F}</a:tableStyleId>
              </a:tblPr>
              <a:tblGrid>
                <a:gridCol w="2407968"/>
                <a:gridCol w="2787818"/>
                <a:gridCol w="2519518"/>
              </a:tblGrid>
              <a:tr h="671184">
                <a:tc gridSpan="2">
                  <a:txBody>
                    <a:bodyPr/>
                    <a:lstStyle/>
                    <a:p>
                      <a:pPr algn="ctr">
                        <a:lnSpc>
                          <a:spcPct val="107000"/>
                        </a:lnSpc>
                        <a:spcAft>
                          <a:spcPts val="0"/>
                        </a:spcAft>
                      </a:pPr>
                      <a:r>
                        <a:rPr lang="es-EC" sz="2000" b="1" dirty="0"/>
                        <a:t>TOTAL IMPORTADO</a:t>
                      </a:r>
                      <a:endParaRPr lang="es-EC" sz="2800" b="1" dirty="0">
                        <a:latin typeface="Calibri"/>
                        <a:ea typeface="Calibri"/>
                        <a:cs typeface="Times New Roman"/>
                      </a:endParaRPr>
                    </a:p>
                  </a:txBody>
                  <a:tcPr marL="68580" marR="68580" marT="0" marB="0"/>
                </a:tc>
                <a:tc hMerge="1">
                  <a:txBody>
                    <a:bodyPr/>
                    <a:lstStyle/>
                    <a:p>
                      <a:endParaRPr lang="es-EC"/>
                    </a:p>
                  </a:txBody>
                  <a:tcPr/>
                </a:tc>
                <a:tc rowSpan="2">
                  <a:txBody>
                    <a:bodyPr/>
                    <a:lstStyle/>
                    <a:p>
                      <a:pPr algn="ctr">
                        <a:lnSpc>
                          <a:spcPct val="107000"/>
                        </a:lnSpc>
                        <a:spcAft>
                          <a:spcPts val="0"/>
                        </a:spcAft>
                      </a:pPr>
                      <a:r>
                        <a:rPr lang="es-EC" sz="2000" b="1" dirty="0"/>
                        <a:t>VALOR CIF POR TONELADA $/t</a:t>
                      </a:r>
                      <a:endParaRPr lang="es-EC" sz="2800" b="1" dirty="0">
                        <a:latin typeface="Calibri"/>
                        <a:ea typeface="Calibri"/>
                        <a:cs typeface="Times New Roman"/>
                      </a:endParaRPr>
                    </a:p>
                  </a:txBody>
                  <a:tcPr marL="68580" marR="68580" marT="0" marB="0"/>
                </a:tc>
              </a:tr>
              <a:tr h="425972">
                <a:tc>
                  <a:txBody>
                    <a:bodyPr/>
                    <a:lstStyle/>
                    <a:p>
                      <a:pPr algn="ctr">
                        <a:lnSpc>
                          <a:spcPct val="107000"/>
                        </a:lnSpc>
                        <a:spcAft>
                          <a:spcPts val="0"/>
                        </a:spcAft>
                      </a:pPr>
                      <a:r>
                        <a:rPr lang="es-EC" sz="1800" dirty="0" smtClean="0"/>
                        <a:t>VALOR EN ADUANA</a:t>
                      </a:r>
                      <a:endParaRPr lang="es-EC" sz="2400" b="1" dirty="0">
                        <a:latin typeface="Calibri"/>
                        <a:ea typeface="Calibri"/>
                        <a:cs typeface="Times New Roman"/>
                      </a:endParaRPr>
                    </a:p>
                  </a:txBody>
                  <a:tcPr marL="68580" marR="68580" marT="0" marB="0"/>
                </a:tc>
                <a:tc>
                  <a:txBody>
                    <a:bodyPr/>
                    <a:lstStyle/>
                    <a:p>
                      <a:pPr algn="ctr">
                        <a:lnSpc>
                          <a:spcPct val="107000"/>
                        </a:lnSpc>
                        <a:spcAft>
                          <a:spcPts val="0"/>
                        </a:spcAft>
                      </a:pPr>
                      <a:r>
                        <a:rPr lang="es-EC" sz="1800" dirty="0"/>
                        <a:t>TONELADAS</a:t>
                      </a:r>
                      <a:endParaRPr lang="es-EC" sz="2400" b="1" dirty="0">
                        <a:latin typeface="Calibri"/>
                        <a:ea typeface="Calibri"/>
                        <a:cs typeface="Times New Roman"/>
                      </a:endParaRPr>
                    </a:p>
                  </a:txBody>
                  <a:tcPr marL="68580" marR="68580" marT="0" marB="0"/>
                </a:tc>
                <a:tc vMerge="1">
                  <a:txBody>
                    <a:bodyPr/>
                    <a:lstStyle/>
                    <a:p>
                      <a:endParaRPr lang="es-EC"/>
                    </a:p>
                  </a:txBody>
                  <a:tcPr/>
                </a:tc>
              </a:tr>
              <a:tr h="617356">
                <a:tc>
                  <a:txBody>
                    <a:bodyPr/>
                    <a:lstStyle/>
                    <a:p>
                      <a:pPr algn="ctr">
                        <a:lnSpc>
                          <a:spcPct val="107000"/>
                        </a:lnSpc>
                        <a:spcAft>
                          <a:spcPts val="0"/>
                        </a:spcAft>
                      </a:pPr>
                      <a:endParaRPr lang="es-EC" sz="2000" dirty="0" smtClean="0"/>
                    </a:p>
                    <a:p>
                      <a:pPr algn="ctr">
                        <a:lnSpc>
                          <a:spcPct val="107000"/>
                        </a:lnSpc>
                        <a:spcAft>
                          <a:spcPts val="0"/>
                        </a:spcAft>
                      </a:pPr>
                      <a:r>
                        <a:rPr lang="es-EC" sz="2000" dirty="0" smtClean="0"/>
                        <a:t>3.648.938,00</a:t>
                      </a:r>
                      <a:endParaRPr lang="es-EC" sz="2800" dirty="0">
                        <a:latin typeface="Calibri"/>
                        <a:ea typeface="Calibri"/>
                        <a:cs typeface="Times New Roman"/>
                      </a:endParaRPr>
                    </a:p>
                  </a:txBody>
                  <a:tcPr marL="68580" marR="68580" marT="0" marB="0"/>
                </a:tc>
                <a:tc>
                  <a:txBody>
                    <a:bodyPr/>
                    <a:lstStyle/>
                    <a:p>
                      <a:pPr algn="ctr">
                        <a:lnSpc>
                          <a:spcPct val="107000"/>
                        </a:lnSpc>
                        <a:spcAft>
                          <a:spcPts val="0"/>
                        </a:spcAft>
                      </a:pPr>
                      <a:endParaRPr lang="es-EC" sz="2000" dirty="0" smtClean="0"/>
                    </a:p>
                    <a:p>
                      <a:pPr algn="ctr">
                        <a:lnSpc>
                          <a:spcPct val="107000"/>
                        </a:lnSpc>
                        <a:spcAft>
                          <a:spcPts val="0"/>
                        </a:spcAft>
                      </a:pPr>
                      <a:r>
                        <a:rPr lang="es-EC" sz="2000" dirty="0" smtClean="0"/>
                        <a:t>8.650,50</a:t>
                      </a:r>
                      <a:endParaRPr lang="es-EC" sz="2800" dirty="0">
                        <a:latin typeface="Calibri"/>
                        <a:ea typeface="Calibri"/>
                        <a:cs typeface="Times New Roman"/>
                      </a:endParaRPr>
                    </a:p>
                  </a:txBody>
                  <a:tcPr marL="68580" marR="68580" marT="0" marB="0"/>
                </a:tc>
                <a:tc>
                  <a:txBody>
                    <a:bodyPr/>
                    <a:lstStyle/>
                    <a:p>
                      <a:pPr algn="ctr">
                        <a:lnSpc>
                          <a:spcPct val="107000"/>
                        </a:lnSpc>
                        <a:spcAft>
                          <a:spcPts val="0"/>
                        </a:spcAft>
                      </a:pPr>
                      <a:endParaRPr lang="es-EC" sz="2000" dirty="0" smtClean="0"/>
                    </a:p>
                    <a:p>
                      <a:pPr algn="ctr">
                        <a:lnSpc>
                          <a:spcPct val="107000"/>
                        </a:lnSpc>
                        <a:spcAft>
                          <a:spcPts val="0"/>
                        </a:spcAft>
                      </a:pPr>
                      <a:r>
                        <a:rPr lang="es-EC" sz="2000" dirty="0" smtClean="0"/>
                        <a:t>421,82</a:t>
                      </a:r>
                      <a:endParaRPr lang="es-EC" sz="2800" dirty="0">
                        <a:latin typeface="Calibri"/>
                        <a:ea typeface="Calibri"/>
                        <a:cs typeface="Times New Roman"/>
                      </a:endParaRPr>
                    </a:p>
                  </a:txBody>
                  <a:tcPr marL="68580" marR="68580" marT="0" marB="0"/>
                </a:tc>
              </a:tr>
            </a:tbl>
          </a:graphicData>
        </a:graphic>
      </p:graphicFrame>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t>Cálculo del SAFP</a:t>
            </a:r>
            <a:endParaRPr lang="es-EC" dirty="0"/>
          </a:p>
        </p:txBody>
      </p:sp>
      <p:graphicFrame>
        <p:nvGraphicFramePr>
          <p:cNvPr id="4" name="3 Tabla"/>
          <p:cNvGraphicFramePr>
            <a:graphicFrameLocks noGrp="1"/>
          </p:cNvGraphicFramePr>
          <p:nvPr/>
        </p:nvGraphicFramePr>
        <p:xfrm>
          <a:off x="214282" y="1571612"/>
          <a:ext cx="8572560" cy="1905645"/>
        </p:xfrm>
        <a:graphic>
          <a:graphicData uri="http://schemas.openxmlformats.org/drawingml/2006/table">
            <a:tbl>
              <a:tblPr>
                <a:tableStyleId>{3C2FFA5D-87B4-456A-9821-1D502468CF0F}</a:tableStyleId>
              </a:tblPr>
              <a:tblGrid>
                <a:gridCol w="1657460"/>
                <a:gridCol w="1187688"/>
                <a:gridCol w="1510061"/>
                <a:gridCol w="1448555"/>
                <a:gridCol w="1477185"/>
                <a:gridCol w="1291611"/>
              </a:tblGrid>
              <a:tr h="1416820">
                <a:tc>
                  <a:txBody>
                    <a:bodyPr/>
                    <a:lstStyle/>
                    <a:p>
                      <a:pPr algn="ctr">
                        <a:lnSpc>
                          <a:spcPct val="107000"/>
                        </a:lnSpc>
                        <a:spcAft>
                          <a:spcPts val="0"/>
                        </a:spcAft>
                      </a:pPr>
                      <a:r>
                        <a:rPr lang="es-EC" sz="1600" b="1" dirty="0" smtClean="0"/>
                        <a:t>VALOR REALMENTE IMPORTADO (VALOR</a:t>
                      </a:r>
                      <a:r>
                        <a:rPr lang="es-EC" sz="1600" b="1" baseline="0" dirty="0" smtClean="0"/>
                        <a:t> EN ADUANA)</a:t>
                      </a:r>
                      <a:endParaRPr lang="es-EC" sz="2000" b="1" dirty="0">
                        <a:latin typeface="Calibri"/>
                        <a:ea typeface="Calibri"/>
                        <a:cs typeface="Times New Roman"/>
                      </a:endParaRPr>
                    </a:p>
                  </a:txBody>
                  <a:tcPr marL="44450" marR="44450" marT="0" marB="0" anchor="b"/>
                </a:tc>
                <a:tc>
                  <a:txBody>
                    <a:bodyPr/>
                    <a:lstStyle/>
                    <a:p>
                      <a:pPr algn="ctr">
                        <a:lnSpc>
                          <a:spcPct val="107000"/>
                        </a:lnSpc>
                        <a:spcAft>
                          <a:spcPts val="0"/>
                        </a:spcAft>
                      </a:pPr>
                      <a:r>
                        <a:rPr lang="es-EC" sz="1600" b="1" dirty="0"/>
                        <a:t>DVA o REB.(%)</a:t>
                      </a:r>
                      <a:endParaRPr lang="es-EC" sz="2000" b="1" dirty="0">
                        <a:latin typeface="Calibri"/>
                        <a:ea typeface="Calibri"/>
                        <a:cs typeface="Times New Roman"/>
                      </a:endParaRPr>
                    </a:p>
                  </a:txBody>
                  <a:tcPr marL="44450" marR="44450" marT="0" marB="0" anchor="b"/>
                </a:tc>
                <a:tc>
                  <a:txBody>
                    <a:bodyPr/>
                    <a:lstStyle/>
                    <a:p>
                      <a:pPr algn="ctr">
                        <a:lnSpc>
                          <a:spcPct val="107000"/>
                        </a:lnSpc>
                        <a:spcAft>
                          <a:spcPts val="0"/>
                        </a:spcAft>
                      </a:pPr>
                      <a:r>
                        <a:rPr lang="es-EC" sz="1600" b="1" dirty="0"/>
                        <a:t>AEC (%)</a:t>
                      </a:r>
                      <a:endParaRPr lang="es-EC" sz="2000" b="1" dirty="0">
                        <a:latin typeface="Calibri"/>
                        <a:ea typeface="Calibri"/>
                        <a:cs typeface="Times New Roman"/>
                      </a:endParaRPr>
                    </a:p>
                  </a:txBody>
                  <a:tcPr marL="44450" marR="44450" marT="0" marB="0" anchor="b"/>
                </a:tc>
                <a:tc>
                  <a:txBody>
                    <a:bodyPr/>
                    <a:lstStyle/>
                    <a:p>
                      <a:pPr algn="ctr">
                        <a:lnSpc>
                          <a:spcPct val="107000"/>
                        </a:lnSpc>
                        <a:spcAft>
                          <a:spcPts val="0"/>
                        </a:spcAft>
                      </a:pPr>
                      <a:r>
                        <a:rPr lang="es-EC" sz="1600" b="1" dirty="0"/>
                        <a:t>AT (%)</a:t>
                      </a:r>
                      <a:endParaRPr lang="es-EC" sz="2000" b="1" dirty="0">
                        <a:latin typeface="Calibri"/>
                        <a:ea typeface="Calibri"/>
                        <a:cs typeface="Times New Roman"/>
                      </a:endParaRPr>
                    </a:p>
                  </a:txBody>
                  <a:tcPr marL="44450" marR="44450" marT="0" marB="0" anchor="b"/>
                </a:tc>
                <a:tc>
                  <a:txBody>
                    <a:bodyPr/>
                    <a:lstStyle/>
                    <a:p>
                      <a:pPr algn="ctr">
                        <a:lnSpc>
                          <a:spcPct val="107000"/>
                        </a:lnSpc>
                        <a:spcAft>
                          <a:spcPts val="0"/>
                        </a:spcAft>
                      </a:pPr>
                      <a:r>
                        <a:rPr lang="es-EC" sz="1600" b="1" dirty="0"/>
                        <a:t>VALOR TRIBUTOS ADVALOREM</a:t>
                      </a:r>
                      <a:endParaRPr lang="es-EC" sz="2000" b="1" dirty="0">
                        <a:latin typeface="Calibri"/>
                        <a:ea typeface="Calibri"/>
                        <a:cs typeface="Times New Roman"/>
                      </a:endParaRPr>
                    </a:p>
                  </a:txBody>
                  <a:tcPr marL="44450" marR="44450" marT="0" marB="0" anchor="b"/>
                </a:tc>
                <a:tc>
                  <a:txBody>
                    <a:bodyPr/>
                    <a:lstStyle/>
                    <a:p>
                      <a:pPr algn="ctr">
                        <a:lnSpc>
                          <a:spcPct val="107000"/>
                        </a:lnSpc>
                        <a:spcAft>
                          <a:spcPts val="0"/>
                        </a:spcAft>
                      </a:pPr>
                      <a:r>
                        <a:rPr lang="es-EC" sz="1600" b="1" dirty="0"/>
                        <a:t>VALOR TOTAL POR TONELADA</a:t>
                      </a:r>
                      <a:endParaRPr lang="es-EC" sz="2000" b="1" dirty="0">
                        <a:latin typeface="Calibri"/>
                        <a:ea typeface="Calibri"/>
                        <a:cs typeface="Times New Roman"/>
                      </a:endParaRPr>
                    </a:p>
                  </a:txBody>
                  <a:tcPr marL="44450" marR="44450" marT="0" marB="0" anchor="b"/>
                </a:tc>
              </a:tr>
              <a:tr h="488825">
                <a:tc>
                  <a:txBody>
                    <a:bodyPr/>
                    <a:lstStyle/>
                    <a:p>
                      <a:pPr algn="ctr">
                        <a:lnSpc>
                          <a:spcPct val="107000"/>
                        </a:lnSpc>
                        <a:spcAft>
                          <a:spcPts val="0"/>
                        </a:spcAft>
                      </a:pPr>
                      <a:r>
                        <a:rPr lang="es-EC" sz="1800" dirty="0"/>
                        <a:t>421,82</a:t>
                      </a:r>
                      <a:endParaRPr lang="es-EC" sz="2400" dirty="0">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a:t>0</a:t>
                      </a:r>
                      <a:endParaRPr lang="es-EC" sz="2400">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a:t>20</a:t>
                      </a:r>
                      <a:endParaRPr lang="es-EC" sz="2400">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dirty="0"/>
                        <a:t>20</a:t>
                      </a:r>
                      <a:endParaRPr lang="es-EC" sz="2400" dirty="0">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dirty="0"/>
                        <a:t>84,36</a:t>
                      </a:r>
                      <a:endParaRPr lang="es-EC" sz="2400" dirty="0">
                        <a:latin typeface="Calibri"/>
                        <a:ea typeface="Calibri"/>
                        <a:cs typeface="Times New Roman"/>
                      </a:endParaRPr>
                    </a:p>
                  </a:txBody>
                  <a:tcPr marL="44450" marR="44450" marT="0" marB="0" anchor="b"/>
                </a:tc>
                <a:tc>
                  <a:txBody>
                    <a:bodyPr/>
                    <a:lstStyle/>
                    <a:p>
                      <a:pPr algn="ctr">
                        <a:lnSpc>
                          <a:spcPct val="107000"/>
                        </a:lnSpc>
                        <a:spcAft>
                          <a:spcPts val="0"/>
                        </a:spcAft>
                      </a:pPr>
                      <a:r>
                        <a:rPr lang="es-EC" sz="1800" dirty="0"/>
                        <a:t>506,18</a:t>
                      </a:r>
                      <a:endParaRPr lang="es-EC" sz="2400" dirty="0">
                        <a:latin typeface="Calibri"/>
                        <a:ea typeface="Calibri"/>
                        <a:cs typeface="Times New Roman"/>
                      </a:endParaRPr>
                    </a:p>
                  </a:txBody>
                  <a:tcPr marL="44450" marR="44450" marT="0" marB="0" anchor="b"/>
                </a:tc>
              </a:tr>
            </a:tbl>
          </a:graphicData>
        </a:graphic>
      </p:graphicFrame>
      <p:sp>
        <p:nvSpPr>
          <p:cNvPr id="5" name="4 CuadroTexto"/>
          <p:cNvSpPr txBox="1"/>
          <p:nvPr/>
        </p:nvSpPr>
        <p:spPr>
          <a:xfrm>
            <a:off x="357158" y="4357694"/>
            <a:ext cx="8358246" cy="707886"/>
          </a:xfrm>
          <a:prstGeom prst="rect">
            <a:avLst/>
          </a:prstGeom>
          <a:noFill/>
        </p:spPr>
        <p:txBody>
          <a:bodyPr wrap="square" rtlCol="0">
            <a:spAutoFit/>
          </a:bodyPr>
          <a:lstStyle/>
          <a:p>
            <a:pPr algn="just"/>
            <a:r>
              <a:rPr lang="es-EC" sz="2000" dirty="0" smtClean="0"/>
              <a:t>El valor total de la importación, luego del cálculo del SAFP, supera el precio piso.</a:t>
            </a:r>
            <a:endParaRPr lang="es-EC" sz="2000" dirty="0"/>
          </a:p>
        </p:txBody>
      </p:sp>
    </p:spTree>
  </p:cSld>
  <p:clrMapOvr>
    <a:masterClrMapping/>
  </p:clrMapOvr>
  <p:transition spd="slow">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C" b="1" dirty="0" smtClean="0"/>
              <a:t>Datos del ejercicio:</a:t>
            </a:r>
          </a:p>
          <a:p>
            <a:pPr>
              <a:buNone/>
            </a:pPr>
            <a:endParaRPr lang="es-EC" dirty="0" smtClean="0"/>
          </a:p>
        </p:txBody>
      </p:sp>
      <p:sp>
        <p:nvSpPr>
          <p:cNvPr id="2" name="1 Título"/>
          <p:cNvSpPr>
            <a:spLocks noGrp="1"/>
          </p:cNvSpPr>
          <p:nvPr>
            <p:ph type="title"/>
          </p:nvPr>
        </p:nvSpPr>
        <p:spPr/>
        <p:txBody>
          <a:bodyPr>
            <a:noAutofit/>
          </a:bodyPr>
          <a:lstStyle/>
          <a:p>
            <a:pPr algn="just"/>
            <a:r>
              <a:rPr lang="es-EC" sz="2400" dirty="0" smtClean="0"/>
              <a:t>CASO 2: Cálculo del SAFP de la </a:t>
            </a:r>
            <a:r>
              <a:rPr lang="es-EC" sz="2400" dirty="0" err="1" smtClean="0"/>
              <a:t>subpartida</a:t>
            </a:r>
            <a:r>
              <a:rPr lang="es-EC" sz="2400" dirty="0" smtClean="0"/>
              <a:t> </a:t>
            </a:r>
            <a:r>
              <a:rPr lang="es-EC" sz="2400" i="1" dirty="0" smtClean="0"/>
              <a:t>1006.30.00.00  </a:t>
            </a:r>
            <a:r>
              <a:rPr lang="es-EC" sz="2400" dirty="0" smtClean="0"/>
              <a:t>en el período 2015-2016</a:t>
            </a:r>
            <a:endParaRPr lang="es-EC" sz="2400" dirty="0"/>
          </a:p>
        </p:txBody>
      </p:sp>
      <p:graphicFrame>
        <p:nvGraphicFramePr>
          <p:cNvPr id="5" name="4 Tabla"/>
          <p:cNvGraphicFramePr>
            <a:graphicFrameLocks noGrp="1"/>
          </p:cNvGraphicFramePr>
          <p:nvPr/>
        </p:nvGraphicFramePr>
        <p:xfrm>
          <a:off x="785786" y="2357432"/>
          <a:ext cx="7429552" cy="3558561"/>
        </p:xfrm>
        <a:graphic>
          <a:graphicData uri="http://schemas.openxmlformats.org/drawingml/2006/table">
            <a:tbl>
              <a:tblPr>
                <a:tableStyleId>{073A0DAA-6AF3-43AB-8588-CEC1D06C72B9}</a:tableStyleId>
              </a:tblPr>
              <a:tblGrid>
                <a:gridCol w="3714776"/>
                <a:gridCol w="3714776"/>
              </a:tblGrid>
              <a:tr h="428628">
                <a:tc>
                  <a:txBody>
                    <a:bodyPr/>
                    <a:lstStyle/>
                    <a:p>
                      <a:pPr algn="ctr" fontAlgn="b"/>
                      <a:r>
                        <a:rPr lang="es-EC" sz="1800" b="1" u="none" strike="noStrike" dirty="0">
                          <a:latin typeface="+mn-lt"/>
                        </a:rPr>
                        <a:t>ELEMENTOS DEL SISTEMA</a:t>
                      </a:r>
                      <a:endParaRPr lang="es-EC" sz="1800" b="1" i="0" u="none" strike="noStrike" dirty="0">
                        <a:solidFill>
                          <a:srgbClr val="000000"/>
                        </a:solidFill>
                        <a:latin typeface="+mn-lt"/>
                      </a:endParaRPr>
                    </a:p>
                  </a:txBody>
                  <a:tcPr marL="9525" marR="9525" marT="9525" marB="0" anchor="b"/>
                </a:tc>
                <a:tc>
                  <a:txBody>
                    <a:bodyPr/>
                    <a:lstStyle/>
                    <a:p>
                      <a:pPr algn="ctr" fontAlgn="b"/>
                      <a:r>
                        <a:rPr lang="es-EC" sz="1800" b="1" i="0" u="none" strike="noStrike" dirty="0" smtClean="0">
                          <a:solidFill>
                            <a:srgbClr val="000000"/>
                          </a:solidFill>
                          <a:latin typeface="+mn-lt"/>
                        </a:rPr>
                        <a:t>VALORES</a:t>
                      </a:r>
                      <a:endParaRPr lang="es-EC" sz="1800" b="1" i="0" u="none" strike="noStrike" dirty="0">
                        <a:solidFill>
                          <a:srgbClr val="000000"/>
                        </a:solidFill>
                        <a:latin typeface="+mn-lt"/>
                      </a:endParaRPr>
                    </a:p>
                  </a:txBody>
                  <a:tcPr marL="9525" marR="9525" marT="9525" marB="0" anchor="b"/>
                </a:tc>
              </a:tr>
              <a:tr h="428628">
                <a:tc>
                  <a:txBody>
                    <a:bodyPr/>
                    <a:lstStyle/>
                    <a:p>
                      <a:pPr algn="l" rtl="0" fontAlgn="b">
                        <a:buClr>
                          <a:schemeClr val="accent1"/>
                        </a:buClr>
                        <a:buSzPts val="1100"/>
                        <a:buFont typeface="Calibri"/>
                        <a:buNone/>
                      </a:pPr>
                      <a:r>
                        <a:rPr lang="es-EC" sz="1800" u="none" strike="noStrike" dirty="0" smtClean="0">
                          <a:latin typeface="+mn-lt"/>
                        </a:rPr>
                        <a:t>Precio </a:t>
                      </a:r>
                      <a:r>
                        <a:rPr lang="es-EC" sz="1800" u="none" strike="noStrike" dirty="0">
                          <a:latin typeface="+mn-lt"/>
                        </a:rPr>
                        <a:t>techo</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610</a:t>
                      </a:r>
                      <a:r>
                        <a:rPr lang="es-EC" sz="1800" b="0" i="0" u="none" strike="noStrike" baseline="0" dirty="0" smtClean="0">
                          <a:solidFill>
                            <a:schemeClr val="tx1"/>
                          </a:solidFill>
                          <a:latin typeface="+mn-lt"/>
                        </a:rPr>
                        <a:t> ($/t)</a:t>
                      </a: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Precio piso</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536 ($/t)</a:t>
                      </a: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Precio Referencial CIF – Circular Secretaria </a:t>
                      </a:r>
                      <a:r>
                        <a:rPr lang="es-EC" sz="1800" u="none" strike="noStrike" dirty="0" smtClean="0">
                          <a:latin typeface="+mn-lt"/>
                        </a:rPr>
                        <a:t>CAN  </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a:t>
                      </a:r>
                      <a:endParaRPr lang="es-EC" sz="1800" b="0" i="0" u="none" strike="noStrike" dirty="0">
                        <a:solidFill>
                          <a:schemeClr val="tx1"/>
                        </a:solidFill>
                        <a:latin typeface="+mn-lt"/>
                      </a:endParaRP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Valor realmente importado</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a:t>
                      </a:r>
                      <a:endParaRPr lang="es-EC" sz="1800" b="0" i="0" u="none" strike="noStrike" dirty="0">
                        <a:solidFill>
                          <a:schemeClr val="tx1"/>
                        </a:solidFill>
                        <a:latin typeface="+mn-lt"/>
                      </a:endParaRP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Arancel Externo Común</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20%</a:t>
                      </a:r>
                      <a:endParaRPr lang="es-EC" sz="1800" b="0" i="0" u="none" strike="noStrike" dirty="0">
                        <a:solidFill>
                          <a:schemeClr val="tx1"/>
                        </a:solidFill>
                        <a:latin typeface="+mn-lt"/>
                      </a:endParaRP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Derecho Variable Adicional</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a:t>
                      </a:r>
                      <a:endParaRPr lang="es-EC" sz="1800" b="0" i="0" u="none" strike="noStrike" dirty="0">
                        <a:solidFill>
                          <a:schemeClr val="tx1"/>
                        </a:solidFill>
                        <a:latin typeface="+mn-lt"/>
                      </a:endParaRPr>
                    </a:p>
                  </a:txBody>
                  <a:tcPr marL="342900" marR="9525" marT="9525" marB="0" anchor="b"/>
                </a:tc>
              </a:tr>
              <a:tr h="428628">
                <a:tc>
                  <a:txBody>
                    <a:bodyPr/>
                    <a:lstStyle/>
                    <a:p>
                      <a:pPr algn="l" rtl="0" fontAlgn="b">
                        <a:buClr>
                          <a:schemeClr val="accent1"/>
                        </a:buClr>
                        <a:buSzPts val="1100"/>
                        <a:buFont typeface="Calibri"/>
                        <a:buNone/>
                      </a:pPr>
                      <a:r>
                        <a:rPr lang="es-EC" sz="1800" u="none" strike="noStrike" dirty="0">
                          <a:latin typeface="+mn-lt"/>
                        </a:rPr>
                        <a:t>Rebaja Arancelaria </a:t>
                      </a:r>
                      <a:endParaRPr lang="es-EC" sz="1800" b="0" i="0" u="none" strike="noStrike" dirty="0">
                        <a:solidFill>
                          <a:srgbClr val="A5B592"/>
                        </a:solidFill>
                        <a:latin typeface="+mn-lt"/>
                      </a:endParaRPr>
                    </a:p>
                  </a:txBody>
                  <a:tcPr marL="342900" marR="9525" marT="9525" marB="0" anchor="b"/>
                </a:tc>
                <a:tc>
                  <a:txBody>
                    <a:bodyPr/>
                    <a:lstStyle/>
                    <a:p>
                      <a:pPr algn="ctr" rtl="0" fontAlgn="b">
                        <a:buClr>
                          <a:schemeClr val="accent1"/>
                        </a:buClr>
                        <a:buSzPts val="1100"/>
                        <a:buFont typeface="Calibri"/>
                        <a:buNone/>
                      </a:pPr>
                      <a:r>
                        <a:rPr lang="es-EC" sz="1800" b="0" i="0" u="none" strike="noStrike" dirty="0" smtClean="0">
                          <a:solidFill>
                            <a:schemeClr val="tx1"/>
                          </a:solidFill>
                          <a:latin typeface="+mn-lt"/>
                        </a:rPr>
                        <a:t>?</a:t>
                      </a:r>
                      <a:endParaRPr lang="es-EC" sz="1800" b="0" i="0" u="none" strike="noStrike" dirty="0">
                        <a:solidFill>
                          <a:schemeClr val="tx1"/>
                        </a:solidFill>
                        <a:latin typeface="+mn-lt"/>
                      </a:endParaRPr>
                    </a:p>
                  </a:txBody>
                  <a:tcPr marL="342900" marR="9525" marT="9525" marB="0" anchor="b"/>
                </a:tc>
              </a:tr>
            </a:tbl>
          </a:graphicData>
        </a:graphic>
      </p:graphicFrame>
    </p:spTree>
  </p:cSld>
  <p:clrMapOvr>
    <a:masterClrMapping/>
  </p:clrMapOvr>
  <p:transition spd="slow">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C" sz="3200" dirty="0" smtClean="0"/>
              <a:t>Circular 494 – Precio referencial CIF</a:t>
            </a:r>
            <a:endParaRPr lang="es-EC" sz="3200" dirty="0"/>
          </a:p>
        </p:txBody>
      </p:sp>
      <p:pic>
        <p:nvPicPr>
          <p:cNvPr id="4" name="3 Imagen"/>
          <p:cNvPicPr/>
          <p:nvPr/>
        </p:nvPicPr>
        <p:blipFill>
          <a:blip r:embed="rId2"/>
          <a:srcRect l="14258" t="19749" r="15583" b="19436"/>
          <a:stretch>
            <a:fillRect/>
          </a:stretch>
        </p:blipFill>
        <p:spPr bwMode="auto">
          <a:xfrm>
            <a:off x="357158" y="1000108"/>
            <a:ext cx="8429684" cy="5500726"/>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3764193997"/>
              </p:ext>
            </p:extLst>
          </p:nvPr>
        </p:nvGraphicFramePr>
        <p:xfrm>
          <a:off x="0" y="963501"/>
          <a:ext cx="9069947" cy="503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357158" y="214290"/>
            <a:ext cx="8001056" cy="830997"/>
          </a:xfrm>
          <a:prstGeom prst="rect">
            <a:avLst/>
          </a:prstGeom>
          <a:noFill/>
        </p:spPr>
        <p:txBody>
          <a:bodyPr wrap="square" lIns="68580" tIns="34290" rIns="68580" bIns="34290">
            <a:spAutoFit/>
          </a:bodyPr>
          <a:lstStyle/>
          <a:p>
            <a:pPr algn="ctr"/>
            <a:r>
              <a:rPr lang="es-EC" sz="4950" b="1" dirty="0" smtClean="0">
                <a:ln w="9525">
                  <a:solidFill>
                    <a:schemeClr val="bg1"/>
                  </a:solidFill>
                  <a:prstDash val="solid"/>
                </a:ln>
                <a:effectLst>
                  <a:outerShdw blurRad="12700" dist="38100" dir="2700000" algn="tl" rotWithShape="0">
                    <a:schemeClr val="bg1">
                      <a:lumMod val="50000"/>
                    </a:schemeClr>
                  </a:outerShdw>
                </a:effectLst>
              </a:rPr>
              <a:t>Industria Arrocera</a:t>
            </a:r>
            <a:endParaRPr lang="es-EC" sz="49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xmlns="" val="204675980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C" sz="2800" dirty="0" smtClean="0"/>
              <a:t>Tabla aduanera del arroz blanco  2015-2016</a:t>
            </a:r>
            <a:endParaRPr lang="es-EC" sz="2800" dirty="0"/>
          </a:p>
        </p:txBody>
      </p:sp>
      <p:pic>
        <p:nvPicPr>
          <p:cNvPr id="47106" name="Picture 2"/>
          <p:cNvPicPr>
            <a:picLocks noChangeAspect="1" noChangeArrowheads="1"/>
          </p:cNvPicPr>
          <p:nvPr/>
        </p:nvPicPr>
        <p:blipFill>
          <a:blip r:embed="rId2"/>
          <a:srcRect l="44862" t="48479" r="32199" b="36891"/>
          <a:stretch>
            <a:fillRect/>
          </a:stretch>
        </p:blipFill>
        <p:spPr bwMode="auto">
          <a:xfrm>
            <a:off x="1714480" y="1285860"/>
            <a:ext cx="6143668" cy="1357322"/>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a:srcRect l="44881" t="69886" r="32503" b="5114"/>
          <a:stretch>
            <a:fillRect/>
          </a:stretch>
        </p:blipFill>
        <p:spPr bwMode="auto">
          <a:xfrm>
            <a:off x="1714480" y="2643182"/>
            <a:ext cx="6072230" cy="3143272"/>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t>Elementos del SAFP</a:t>
            </a:r>
            <a:endParaRPr lang="es-EC" dirty="0"/>
          </a:p>
        </p:txBody>
      </p:sp>
      <p:graphicFrame>
        <p:nvGraphicFramePr>
          <p:cNvPr id="5" name="26 Gráfico"/>
          <p:cNvGraphicFramePr/>
          <p:nvPr/>
        </p:nvGraphicFramePr>
        <p:xfrm>
          <a:off x="642910" y="1571612"/>
          <a:ext cx="7929618" cy="4286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EC" sz="3600" dirty="0" smtClean="0"/>
              <a:t>Total arroz importado en el mes de octubre del 2015</a:t>
            </a:r>
            <a:endParaRPr lang="es-EC" sz="3600" dirty="0"/>
          </a:p>
        </p:txBody>
      </p:sp>
      <p:graphicFrame>
        <p:nvGraphicFramePr>
          <p:cNvPr id="4" name="3 Tabla"/>
          <p:cNvGraphicFramePr>
            <a:graphicFrameLocks noGrp="1"/>
          </p:cNvGraphicFramePr>
          <p:nvPr/>
        </p:nvGraphicFramePr>
        <p:xfrm>
          <a:off x="642910" y="1785927"/>
          <a:ext cx="8001056" cy="1785950"/>
        </p:xfrm>
        <a:graphic>
          <a:graphicData uri="http://schemas.openxmlformats.org/drawingml/2006/table">
            <a:tbl>
              <a:tblPr>
                <a:tableStyleId>{3C2FFA5D-87B4-456A-9821-1D502468CF0F}</a:tableStyleId>
              </a:tblPr>
              <a:tblGrid>
                <a:gridCol w="4351275"/>
                <a:gridCol w="1860967"/>
                <a:gridCol w="1788814"/>
              </a:tblGrid>
              <a:tr h="892974">
                <a:tc>
                  <a:txBody>
                    <a:bodyPr/>
                    <a:lstStyle/>
                    <a:p>
                      <a:pPr algn="ctr">
                        <a:lnSpc>
                          <a:spcPct val="107000"/>
                        </a:lnSpc>
                        <a:spcAft>
                          <a:spcPts val="0"/>
                        </a:spcAft>
                      </a:pPr>
                      <a:r>
                        <a:rPr lang="es-EC" sz="1800" b="1" dirty="0"/>
                        <a:t> </a:t>
                      </a:r>
                      <a:endParaRPr lang="es-EC" sz="2400" b="1" dirty="0">
                        <a:latin typeface="Calibri"/>
                        <a:ea typeface="Calibri"/>
                        <a:cs typeface="Times New Roman"/>
                      </a:endParaRPr>
                    </a:p>
                  </a:txBody>
                  <a:tcPr marL="68580" marR="68580" marT="0" marB="0"/>
                </a:tc>
                <a:tc>
                  <a:txBody>
                    <a:bodyPr/>
                    <a:lstStyle/>
                    <a:p>
                      <a:pPr algn="ctr">
                        <a:lnSpc>
                          <a:spcPct val="107000"/>
                        </a:lnSpc>
                        <a:spcAft>
                          <a:spcPts val="0"/>
                        </a:spcAft>
                      </a:pPr>
                      <a:r>
                        <a:rPr lang="es-EC" sz="1800" b="1" dirty="0"/>
                        <a:t>TONELADAS MÉTRICAS</a:t>
                      </a:r>
                      <a:endParaRPr lang="es-EC" sz="2400" b="1" dirty="0">
                        <a:latin typeface="Calibri"/>
                        <a:ea typeface="Calibri"/>
                        <a:cs typeface="Times New Roman"/>
                      </a:endParaRPr>
                    </a:p>
                  </a:txBody>
                  <a:tcPr marL="68580" marR="68580" marT="0" marB="0"/>
                </a:tc>
                <a:tc>
                  <a:txBody>
                    <a:bodyPr/>
                    <a:lstStyle/>
                    <a:p>
                      <a:pPr algn="ctr">
                        <a:lnSpc>
                          <a:spcPct val="107000"/>
                        </a:lnSpc>
                        <a:spcAft>
                          <a:spcPts val="0"/>
                        </a:spcAft>
                      </a:pPr>
                      <a:r>
                        <a:rPr lang="es-EC" sz="1800" b="1" dirty="0"/>
                        <a:t>VALOR CIF (MILES DE $)</a:t>
                      </a:r>
                      <a:endParaRPr lang="es-EC" sz="2400" b="1" dirty="0">
                        <a:latin typeface="Calibri"/>
                        <a:ea typeface="Calibri"/>
                        <a:cs typeface="Times New Roman"/>
                      </a:endParaRPr>
                    </a:p>
                  </a:txBody>
                  <a:tcPr marL="68580" marR="68580" marT="0" marB="0"/>
                </a:tc>
              </a:tr>
              <a:tr h="446488">
                <a:tc>
                  <a:txBody>
                    <a:bodyPr/>
                    <a:lstStyle/>
                    <a:p>
                      <a:pPr>
                        <a:lnSpc>
                          <a:spcPct val="107000"/>
                        </a:lnSpc>
                        <a:spcAft>
                          <a:spcPts val="0"/>
                        </a:spcAft>
                      </a:pPr>
                      <a:r>
                        <a:rPr lang="es-EC" sz="1800" b="1" dirty="0"/>
                        <a:t>ESTADOS UNIDOS</a:t>
                      </a:r>
                      <a:endParaRPr lang="es-EC" sz="2400" b="1" dirty="0">
                        <a:latin typeface="Calibri"/>
                        <a:ea typeface="Calibri"/>
                        <a:cs typeface="Times New Roman"/>
                      </a:endParaRPr>
                    </a:p>
                  </a:txBody>
                  <a:tcPr marL="68580" marR="68580" marT="0" marB="0"/>
                </a:tc>
                <a:tc>
                  <a:txBody>
                    <a:bodyPr/>
                    <a:lstStyle/>
                    <a:p>
                      <a:pPr algn="r">
                        <a:lnSpc>
                          <a:spcPct val="107000"/>
                        </a:lnSpc>
                        <a:spcAft>
                          <a:spcPts val="0"/>
                        </a:spcAft>
                      </a:pPr>
                      <a:r>
                        <a:rPr lang="es-EC" sz="1800" dirty="0"/>
                        <a:t>18,94</a:t>
                      </a:r>
                      <a:endParaRPr lang="es-EC" sz="2400" dirty="0">
                        <a:latin typeface="Calibri"/>
                        <a:ea typeface="Calibri"/>
                        <a:cs typeface="Times New Roman"/>
                      </a:endParaRPr>
                    </a:p>
                  </a:txBody>
                  <a:tcPr marL="68580" marR="68580" marT="0" marB="0"/>
                </a:tc>
                <a:tc>
                  <a:txBody>
                    <a:bodyPr/>
                    <a:lstStyle/>
                    <a:p>
                      <a:pPr algn="r">
                        <a:lnSpc>
                          <a:spcPct val="107000"/>
                        </a:lnSpc>
                        <a:spcAft>
                          <a:spcPts val="0"/>
                        </a:spcAft>
                      </a:pPr>
                      <a:r>
                        <a:rPr lang="es-EC" sz="1800"/>
                        <a:t>24,19</a:t>
                      </a:r>
                      <a:endParaRPr lang="es-EC" sz="2400">
                        <a:latin typeface="Calibri"/>
                        <a:ea typeface="Calibri"/>
                        <a:cs typeface="Times New Roman"/>
                      </a:endParaRPr>
                    </a:p>
                  </a:txBody>
                  <a:tcPr marL="68580" marR="68580" marT="0" marB="0"/>
                </a:tc>
              </a:tr>
              <a:tr h="446488">
                <a:tc>
                  <a:txBody>
                    <a:bodyPr/>
                    <a:lstStyle/>
                    <a:p>
                      <a:pPr algn="ctr">
                        <a:lnSpc>
                          <a:spcPct val="107000"/>
                        </a:lnSpc>
                        <a:spcAft>
                          <a:spcPts val="0"/>
                        </a:spcAft>
                      </a:pPr>
                      <a:r>
                        <a:rPr lang="es-EC" sz="1800" b="1" dirty="0"/>
                        <a:t>TOTAL</a:t>
                      </a:r>
                      <a:endParaRPr lang="es-EC" sz="2400" b="1" dirty="0">
                        <a:latin typeface="Calibri"/>
                        <a:ea typeface="Calibri"/>
                        <a:cs typeface="Times New Roman"/>
                      </a:endParaRPr>
                    </a:p>
                  </a:txBody>
                  <a:tcPr marL="68580" marR="68580" marT="0" marB="0"/>
                </a:tc>
                <a:tc>
                  <a:txBody>
                    <a:bodyPr/>
                    <a:lstStyle/>
                    <a:p>
                      <a:pPr algn="r">
                        <a:lnSpc>
                          <a:spcPct val="107000"/>
                        </a:lnSpc>
                        <a:spcAft>
                          <a:spcPts val="0"/>
                        </a:spcAft>
                      </a:pPr>
                      <a:r>
                        <a:rPr lang="es-EC" sz="1800"/>
                        <a:t>18,94</a:t>
                      </a:r>
                      <a:endParaRPr lang="es-EC" sz="2400">
                        <a:latin typeface="Calibri"/>
                        <a:ea typeface="Calibri"/>
                        <a:cs typeface="Times New Roman"/>
                      </a:endParaRPr>
                    </a:p>
                  </a:txBody>
                  <a:tcPr marL="68580" marR="68580" marT="0" marB="0"/>
                </a:tc>
                <a:tc>
                  <a:txBody>
                    <a:bodyPr/>
                    <a:lstStyle/>
                    <a:p>
                      <a:pPr algn="r">
                        <a:lnSpc>
                          <a:spcPct val="107000"/>
                        </a:lnSpc>
                        <a:spcAft>
                          <a:spcPts val="0"/>
                        </a:spcAft>
                      </a:pPr>
                      <a:r>
                        <a:rPr lang="es-EC" sz="1800" dirty="0"/>
                        <a:t>24.190,00</a:t>
                      </a:r>
                      <a:endParaRPr lang="es-EC" sz="2400" dirty="0">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nvGraphicFramePr>
        <p:xfrm>
          <a:off x="642910" y="4000504"/>
          <a:ext cx="8072494" cy="1562109"/>
        </p:xfrm>
        <a:graphic>
          <a:graphicData uri="http://schemas.openxmlformats.org/drawingml/2006/table">
            <a:tbl>
              <a:tblPr>
                <a:tableStyleId>{3C2FFA5D-87B4-456A-9821-1D502468CF0F}</a:tableStyleId>
              </a:tblPr>
              <a:tblGrid>
                <a:gridCol w="2519447"/>
                <a:gridCol w="2916884"/>
                <a:gridCol w="2636163"/>
              </a:tblGrid>
              <a:tr h="937265">
                <a:tc gridSpan="2">
                  <a:txBody>
                    <a:bodyPr/>
                    <a:lstStyle/>
                    <a:p>
                      <a:pPr algn="ctr">
                        <a:lnSpc>
                          <a:spcPct val="107000"/>
                        </a:lnSpc>
                        <a:spcAft>
                          <a:spcPts val="0"/>
                        </a:spcAft>
                      </a:pPr>
                      <a:r>
                        <a:rPr lang="es-EC" sz="1600" b="1" dirty="0"/>
                        <a:t>TOTAL IMPORTADO</a:t>
                      </a:r>
                      <a:endParaRPr lang="es-EC" sz="2000" b="1" dirty="0">
                        <a:latin typeface="Calibri"/>
                        <a:ea typeface="Calibri"/>
                        <a:cs typeface="Times New Roman"/>
                      </a:endParaRPr>
                    </a:p>
                  </a:txBody>
                  <a:tcPr marL="68580" marR="68580" marT="0" marB="0" anchor="ctr"/>
                </a:tc>
                <a:tc hMerge="1">
                  <a:txBody>
                    <a:bodyPr/>
                    <a:lstStyle/>
                    <a:p>
                      <a:endParaRPr lang="es-EC"/>
                    </a:p>
                  </a:txBody>
                  <a:tcPr/>
                </a:tc>
                <a:tc rowSpan="2">
                  <a:txBody>
                    <a:bodyPr/>
                    <a:lstStyle/>
                    <a:p>
                      <a:pPr algn="ctr">
                        <a:lnSpc>
                          <a:spcPct val="107000"/>
                        </a:lnSpc>
                        <a:spcAft>
                          <a:spcPts val="0"/>
                        </a:spcAft>
                      </a:pPr>
                      <a:r>
                        <a:rPr lang="es-EC" sz="1600" b="1" dirty="0"/>
                        <a:t>VALOR CIF POR TONELADA $/t</a:t>
                      </a:r>
                      <a:endParaRPr lang="es-EC" sz="2000" b="1" dirty="0">
                        <a:latin typeface="Calibri"/>
                        <a:ea typeface="Calibri"/>
                        <a:cs typeface="Times New Roman"/>
                      </a:endParaRPr>
                    </a:p>
                  </a:txBody>
                  <a:tcPr marL="68580" marR="68580" marT="0" marB="0" anchor="ctr"/>
                </a:tc>
              </a:tr>
              <a:tr h="312422">
                <a:tc>
                  <a:txBody>
                    <a:bodyPr/>
                    <a:lstStyle/>
                    <a:p>
                      <a:pPr algn="ctr">
                        <a:lnSpc>
                          <a:spcPct val="107000"/>
                        </a:lnSpc>
                        <a:spcAft>
                          <a:spcPts val="0"/>
                        </a:spcAft>
                      </a:pPr>
                      <a:r>
                        <a:rPr lang="es-EC" sz="1800" dirty="0" smtClean="0"/>
                        <a:t>VALOR EN ADUANA</a:t>
                      </a:r>
                      <a:endParaRPr lang="es-EC" sz="2400" b="0" dirty="0">
                        <a:latin typeface="Calibri"/>
                        <a:ea typeface="Calibri"/>
                        <a:cs typeface="Times New Roman"/>
                      </a:endParaRPr>
                    </a:p>
                  </a:txBody>
                  <a:tcPr marL="68580" marR="68580" marT="0" marB="0" anchor="ctr"/>
                </a:tc>
                <a:tc>
                  <a:txBody>
                    <a:bodyPr/>
                    <a:lstStyle/>
                    <a:p>
                      <a:pPr algn="ctr">
                        <a:lnSpc>
                          <a:spcPct val="107000"/>
                        </a:lnSpc>
                        <a:spcAft>
                          <a:spcPts val="0"/>
                        </a:spcAft>
                      </a:pPr>
                      <a:r>
                        <a:rPr lang="es-EC" sz="1800" dirty="0"/>
                        <a:t>TONELADAS</a:t>
                      </a:r>
                      <a:endParaRPr lang="es-EC" sz="2400" b="0" dirty="0">
                        <a:latin typeface="Calibri"/>
                        <a:ea typeface="Calibri"/>
                        <a:cs typeface="Times New Roman"/>
                      </a:endParaRPr>
                    </a:p>
                  </a:txBody>
                  <a:tcPr marL="68580" marR="68580" marT="0" marB="0" anchor="ctr"/>
                </a:tc>
                <a:tc vMerge="1">
                  <a:txBody>
                    <a:bodyPr/>
                    <a:lstStyle/>
                    <a:p>
                      <a:endParaRPr lang="es-EC"/>
                    </a:p>
                  </a:txBody>
                  <a:tcPr/>
                </a:tc>
              </a:tr>
              <a:tr h="312422">
                <a:tc>
                  <a:txBody>
                    <a:bodyPr/>
                    <a:lstStyle/>
                    <a:p>
                      <a:pPr algn="ctr">
                        <a:lnSpc>
                          <a:spcPct val="107000"/>
                        </a:lnSpc>
                        <a:spcAft>
                          <a:spcPts val="0"/>
                        </a:spcAft>
                      </a:pPr>
                      <a:r>
                        <a:rPr lang="es-EC" sz="1800"/>
                        <a:t>24.190,00</a:t>
                      </a:r>
                      <a:endParaRPr lang="es-EC" sz="2400">
                        <a:latin typeface="Calibri"/>
                        <a:ea typeface="Calibri"/>
                        <a:cs typeface="Times New Roman"/>
                      </a:endParaRPr>
                    </a:p>
                  </a:txBody>
                  <a:tcPr marL="68580" marR="68580" marT="0" marB="0" anchor="ctr"/>
                </a:tc>
                <a:tc>
                  <a:txBody>
                    <a:bodyPr/>
                    <a:lstStyle/>
                    <a:p>
                      <a:pPr algn="ctr">
                        <a:lnSpc>
                          <a:spcPct val="107000"/>
                        </a:lnSpc>
                        <a:spcAft>
                          <a:spcPts val="0"/>
                        </a:spcAft>
                      </a:pPr>
                      <a:r>
                        <a:rPr lang="es-EC" sz="1800" dirty="0"/>
                        <a:t>18,94</a:t>
                      </a:r>
                      <a:endParaRPr lang="es-EC" sz="2400" dirty="0">
                        <a:latin typeface="Calibri"/>
                        <a:ea typeface="Calibri"/>
                        <a:cs typeface="Times New Roman"/>
                      </a:endParaRPr>
                    </a:p>
                  </a:txBody>
                  <a:tcPr marL="68580" marR="68580" marT="0" marB="0" anchor="ctr"/>
                </a:tc>
                <a:tc>
                  <a:txBody>
                    <a:bodyPr/>
                    <a:lstStyle/>
                    <a:p>
                      <a:pPr algn="ctr">
                        <a:lnSpc>
                          <a:spcPct val="107000"/>
                        </a:lnSpc>
                        <a:spcAft>
                          <a:spcPts val="0"/>
                        </a:spcAft>
                      </a:pPr>
                      <a:r>
                        <a:rPr lang="es-EC" sz="1800" dirty="0"/>
                        <a:t>1277,19</a:t>
                      </a:r>
                      <a:endParaRPr lang="es-EC" sz="2400" dirty="0">
                        <a:latin typeface="Calibri"/>
                        <a:ea typeface="Calibri"/>
                        <a:cs typeface="Times New Roman"/>
                      </a:endParaRPr>
                    </a:p>
                  </a:txBody>
                  <a:tcPr marL="68580" marR="68580" marT="0" marB="0" anchor="ctr"/>
                </a:tc>
              </a:tr>
            </a:tbl>
          </a:graphicData>
        </a:graphic>
      </p:graphicFrame>
    </p:spTree>
  </p:cSld>
  <p:clrMapOvr>
    <a:masterClrMapping/>
  </p:clrMapOvr>
  <p:transition spd="slow">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t>Cálculo del SAFP</a:t>
            </a:r>
            <a:endParaRPr lang="es-EC" dirty="0"/>
          </a:p>
        </p:txBody>
      </p:sp>
      <p:graphicFrame>
        <p:nvGraphicFramePr>
          <p:cNvPr id="4" name="3 Tabla"/>
          <p:cNvGraphicFramePr>
            <a:graphicFrameLocks noGrp="1"/>
          </p:cNvGraphicFramePr>
          <p:nvPr/>
        </p:nvGraphicFramePr>
        <p:xfrm>
          <a:off x="785788" y="2571744"/>
          <a:ext cx="7572427" cy="2357454"/>
        </p:xfrm>
        <a:graphic>
          <a:graphicData uri="http://schemas.openxmlformats.org/drawingml/2006/table">
            <a:tbl>
              <a:tblPr>
                <a:tableStyleId>{3C2FFA5D-87B4-456A-9821-1D502468CF0F}</a:tableStyleId>
              </a:tblPr>
              <a:tblGrid>
                <a:gridCol w="1465062"/>
                <a:gridCol w="1051137"/>
                <a:gridCol w="1352093"/>
                <a:gridCol w="1293844"/>
                <a:gridCol w="1305317"/>
                <a:gridCol w="1104974"/>
              </a:tblGrid>
              <a:tr h="1776392">
                <a:tc>
                  <a:txBody>
                    <a:bodyPr/>
                    <a:lstStyle/>
                    <a:p>
                      <a:pPr algn="ctr">
                        <a:lnSpc>
                          <a:spcPct val="107000"/>
                        </a:lnSpc>
                        <a:spcAft>
                          <a:spcPts val="0"/>
                        </a:spcAft>
                      </a:pPr>
                      <a:r>
                        <a:rPr lang="es-EC" sz="1400" b="1" dirty="0" smtClean="0"/>
                        <a:t>VALOR </a:t>
                      </a:r>
                      <a:r>
                        <a:rPr lang="es-EC" sz="1400" b="1" dirty="0"/>
                        <a:t>REALMENTE IMPORTADO </a:t>
                      </a:r>
                      <a:r>
                        <a:rPr lang="es-EC" sz="1400" b="1" dirty="0" smtClean="0"/>
                        <a:t> (VALOR EN ADUANA)</a:t>
                      </a:r>
                      <a:endParaRPr lang="es-EC" sz="1800" b="1" dirty="0">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b="1" dirty="0"/>
                        <a:t>AEC (%)</a:t>
                      </a:r>
                      <a:endParaRPr lang="es-EC" sz="1800" b="1" dirty="0">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b="1" dirty="0"/>
                        <a:t>DVA (%)</a:t>
                      </a:r>
                      <a:endParaRPr lang="es-EC" sz="1800" b="1" dirty="0">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b="1" dirty="0"/>
                        <a:t>AT (%)</a:t>
                      </a:r>
                      <a:endParaRPr lang="es-EC" sz="1800" b="1" dirty="0">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b="1" dirty="0"/>
                        <a:t>VALOR TRIBUTOS ADVALOREM</a:t>
                      </a:r>
                      <a:endParaRPr lang="es-EC" sz="1800" b="1" dirty="0">
                        <a:latin typeface="Calibri"/>
                        <a:ea typeface="Calibri"/>
                        <a:cs typeface="Times New Roman"/>
                      </a:endParaRPr>
                    </a:p>
                  </a:txBody>
                  <a:tcPr marL="44450" marR="44450" marT="0" marB="0" anchor="ctr"/>
                </a:tc>
                <a:tc>
                  <a:txBody>
                    <a:bodyPr/>
                    <a:lstStyle/>
                    <a:p>
                      <a:pPr algn="ctr">
                        <a:lnSpc>
                          <a:spcPct val="107000"/>
                        </a:lnSpc>
                        <a:spcAft>
                          <a:spcPts val="0"/>
                        </a:spcAft>
                      </a:pPr>
                      <a:r>
                        <a:rPr lang="es-EC" sz="1400" b="1" dirty="0"/>
                        <a:t>VALOR TOTAL POR TONELADA</a:t>
                      </a:r>
                      <a:endParaRPr lang="es-EC" sz="1800" b="1" dirty="0">
                        <a:latin typeface="Calibri"/>
                        <a:ea typeface="Calibri"/>
                        <a:cs typeface="Times New Roman"/>
                      </a:endParaRPr>
                    </a:p>
                  </a:txBody>
                  <a:tcPr marL="44450" marR="44450" marT="0" marB="0" anchor="ctr"/>
                </a:tc>
              </a:tr>
              <a:tr h="581062">
                <a:tc>
                  <a:txBody>
                    <a:bodyPr/>
                    <a:lstStyle/>
                    <a:p>
                      <a:pPr algn="ctr">
                        <a:lnSpc>
                          <a:spcPct val="107000"/>
                        </a:lnSpc>
                        <a:spcAft>
                          <a:spcPts val="0"/>
                        </a:spcAft>
                      </a:pPr>
                      <a:r>
                        <a:rPr lang="es-EC" sz="1600"/>
                        <a:t>1277,19</a:t>
                      </a:r>
                      <a:endParaRPr lang="es-EC" sz="2000">
                        <a:latin typeface="Calibri"/>
                        <a:ea typeface="Calibri"/>
                        <a:cs typeface="Times New Roman"/>
                      </a:endParaRPr>
                    </a:p>
                  </a:txBody>
                  <a:tcPr marL="44450" marR="44450" marT="0" marB="0" anchor="ctr"/>
                </a:tc>
                <a:tc>
                  <a:txBody>
                    <a:bodyPr/>
                    <a:lstStyle/>
                    <a:p>
                      <a:pPr algn="ctr">
                        <a:lnSpc>
                          <a:spcPct val="107000"/>
                        </a:lnSpc>
                        <a:spcAft>
                          <a:spcPts val="0"/>
                        </a:spcAft>
                      </a:pPr>
                      <a:r>
                        <a:rPr lang="es-EC" sz="1600"/>
                        <a:t>20</a:t>
                      </a:r>
                      <a:endParaRPr lang="es-EC" sz="2000">
                        <a:latin typeface="Calibri"/>
                        <a:ea typeface="Calibri"/>
                        <a:cs typeface="Times New Roman"/>
                      </a:endParaRPr>
                    </a:p>
                  </a:txBody>
                  <a:tcPr marL="44450" marR="44450" marT="0" marB="0" anchor="ctr"/>
                </a:tc>
                <a:tc>
                  <a:txBody>
                    <a:bodyPr/>
                    <a:lstStyle/>
                    <a:p>
                      <a:pPr algn="ctr">
                        <a:lnSpc>
                          <a:spcPct val="107000"/>
                        </a:lnSpc>
                        <a:spcAft>
                          <a:spcPts val="0"/>
                        </a:spcAft>
                      </a:pPr>
                      <a:r>
                        <a:rPr lang="es-EC" sz="1600" dirty="0"/>
                        <a:t>43</a:t>
                      </a:r>
                      <a:endParaRPr lang="es-EC" sz="2000" dirty="0">
                        <a:latin typeface="Calibri"/>
                        <a:ea typeface="Calibri"/>
                        <a:cs typeface="Times New Roman"/>
                      </a:endParaRPr>
                    </a:p>
                  </a:txBody>
                  <a:tcPr marL="44450" marR="44450" marT="0" marB="0" anchor="ctr"/>
                </a:tc>
                <a:tc>
                  <a:txBody>
                    <a:bodyPr/>
                    <a:lstStyle/>
                    <a:p>
                      <a:pPr algn="ctr">
                        <a:lnSpc>
                          <a:spcPct val="107000"/>
                        </a:lnSpc>
                        <a:spcAft>
                          <a:spcPts val="0"/>
                        </a:spcAft>
                      </a:pPr>
                      <a:r>
                        <a:rPr lang="es-EC" sz="1600" dirty="0"/>
                        <a:t>63</a:t>
                      </a:r>
                      <a:endParaRPr lang="es-EC" sz="2000" dirty="0">
                        <a:latin typeface="Calibri"/>
                        <a:ea typeface="Calibri"/>
                        <a:cs typeface="Times New Roman"/>
                      </a:endParaRPr>
                    </a:p>
                  </a:txBody>
                  <a:tcPr marL="44450" marR="44450" marT="0" marB="0" anchor="ctr"/>
                </a:tc>
                <a:tc>
                  <a:txBody>
                    <a:bodyPr/>
                    <a:lstStyle/>
                    <a:p>
                      <a:pPr algn="ctr">
                        <a:lnSpc>
                          <a:spcPct val="107000"/>
                        </a:lnSpc>
                        <a:spcAft>
                          <a:spcPts val="0"/>
                        </a:spcAft>
                      </a:pPr>
                      <a:r>
                        <a:rPr lang="es-EC" sz="1600" dirty="0"/>
                        <a:t>804,63</a:t>
                      </a:r>
                      <a:endParaRPr lang="es-EC" sz="2000" dirty="0">
                        <a:latin typeface="Calibri"/>
                        <a:ea typeface="Calibri"/>
                        <a:cs typeface="Times New Roman"/>
                      </a:endParaRPr>
                    </a:p>
                  </a:txBody>
                  <a:tcPr marL="44450" marR="44450" marT="0" marB="0" anchor="ctr"/>
                </a:tc>
                <a:tc>
                  <a:txBody>
                    <a:bodyPr/>
                    <a:lstStyle/>
                    <a:p>
                      <a:pPr algn="ctr">
                        <a:lnSpc>
                          <a:spcPct val="107000"/>
                        </a:lnSpc>
                        <a:spcAft>
                          <a:spcPts val="0"/>
                        </a:spcAft>
                      </a:pPr>
                      <a:r>
                        <a:rPr lang="es-EC" sz="1600" dirty="0"/>
                        <a:t>2081,82</a:t>
                      </a:r>
                      <a:endParaRPr lang="es-EC" sz="2000" dirty="0">
                        <a:latin typeface="Calibri"/>
                        <a:ea typeface="Calibri"/>
                        <a:cs typeface="Times New Roman"/>
                      </a:endParaRPr>
                    </a:p>
                  </a:txBody>
                  <a:tcPr marL="44450" marR="44450" marT="0" marB="0" anchor="ctr"/>
                </a:tc>
              </a:tr>
            </a:tbl>
          </a:graphicData>
        </a:graphic>
      </p:graphicFrame>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lvl="0" algn="just"/>
            <a:r>
              <a:rPr lang="es-EC" sz="2300" dirty="0" smtClean="0"/>
              <a:t>La versatilidad de los precios de productos agrícolas debido a la estacionalidad de los mismos,  obligaron a los países de la Comunidad Andina a adoptar el Sistema Andino de Franja de Precios, para estabilizar los costos de los productos importados principalmente provenientes de países desarrollados, donde subsidian a este tipo de mercancías, como es el caso de Estados Unidos y la Unión Europea, haciéndolos competitivos a nivel internacional.</a:t>
            </a:r>
          </a:p>
          <a:p>
            <a:pPr lvl="0" algn="just"/>
            <a:endParaRPr lang="es-EC" sz="2300" dirty="0" smtClean="0"/>
          </a:p>
          <a:p>
            <a:pPr lvl="0" algn="just"/>
            <a:r>
              <a:rPr lang="es-EC" sz="2300" dirty="0" smtClean="0"/>
              <a:t>El Sistema Andino de Franjas de Precios, a pesar de ser poco conocido por los operadores de comercio exterior, representa para las industrias agropecuarias, una herramienta importante para la regulación de los precios de los productos importados.</a:t>
            </a:r>
          </a:p>
          <a:p>
            <a:pPr lvl="0" algn="just"/>
            <a:endParaRPr lang="es-EC" sz="2300" dirty="0" smtClean="0"/>
          </a:p>
          <a:p>
            <a:endParaRPr lang="es-EC" dirty="0"/>
          </a:p>
        </p:txBody>
      </p:sp>
      <p:sp>
        <p:nvSpPr>
          <p:cNvPr id="3" name="2 Título"/>
          <p:cNvSpPr>
            <a:spLocks noGrp="1"/>
          </p:cNvSpPr>
          <p:nvPr>
            <p:ph type="title"/>
          </p:nvPr>
        </p:nvSpPr>
        <p:spPr/>
        <p:txBody>
          <a:bodyPr/>
          <a:lstStyle/>
          <a:p>
            <a:pPr algn="ctr"/>
            <a:r>
              <a:rPr lang="es-EC" dirty="0" smtClean="0"/>
              <a:t>PUNTOS DE DISCUSIÓN</a:t>
            </a:r>
            <a:endParaRPr lang="es-EC" dirty="0"/>
          </a:p>
        </p:txBody>
      </p:sp>
    </p:spTree>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71480"/>
            <a:ext cx="8229600" cy="5435811"/>
          </a:xfrm>
        </p:spPr>
        <p:txBody>
          <a:bodyPr>
            <a:normAutofit lnSpcReduction="10000"/>
          </a:bodyPr>
          <a:lstStyle/>
          <a:p>
            <a:pPr lvl="0" algn="just"/>
            <a:r>
              <a:rPr lang="es-EC" sz="2200" dirty="0" smtClean="0"/>
              <a:t>Al vivir en un país, que es productor y consumidor de arroz, es fundamental implementar este tipo de medidas, dado que al no adoptar este Sistema, si el precio importado es inferior al piso, los productores se encontrarían frente a una competencia muy marcada, traduciéndose en ingentes pérdidas para su actividad. </a:t>
            </a:r>
          </a:p>
          <a:p>
            <a:pPr lvl="0" algn="just"/>
            <a:endParaRPr lang="es-EC" sz="2200" dirty="0" smtClean="0"/>
          </a:p>
          <a:p>
            <a:pPr lvl="0" algn="just"/>
            <a:r>
              <a:rPr lang="es-EC" sz="2200" dirty="0" smtClean="0"/>
              <a:t>Por el lado de los consumidores, si el precio importado está por encima del precio techo, y en el caso de no tener un Sistema de Franja de Precios, el consumidor tendrá que pagar un precio alto tanto del arroz nacional como del arroz importado, obligando al gobierno a establecer otra serie de medidas como restricciones, cupos, contingentes arancelarios o permisos fitosanitarios.</a:t>
            </a:r>
          </a:p>
          <a:p>
            <a:endParaRPr lang="es-EC" dirty="0"/>
          </a:p>
        </p:txBody>
      </p:sp>
    </p:spTree>
  </p:cSld>
  <p:clrMapOvr>
    <a:masterClrMapping/>
  </p:clrMapOvr>
  <p:transition spd="slow">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lvl="0" algn="just"/>
            <a:r>
              <a:rPr lang="es-EC" sz="2800" dirty="0" smtClean="0"/>
              <a:t>El arroz es uno de los productos de consumo masivo tanto a nivel nacional como internacional, por esta razón, es importante realizar un constante monitoreo sobre los problemas económicos y sociales que afectan  a la industria arrocera, con el fin de implementar políticas que los neutralicen y procurar un producto final de calidad y satisfactorio para el consumidor.</a:t>
            </a:r>
          </a:p>
          <a:p>
            <a:pPr lvl="0" algn="just"/>
            <a:endParaRPr lang="es-EC" sz="2800" dirty="0" smtClean="0"/>
          </a:p>
          <a:p>
            <a:pPr lvl="0" algn="just"/>
            <a:r>
              <a:rPr lang="es-EC" sz="2800" dirty="0" smtClean="0"/>
              <a:t>Ecuador por varios años, ha sido exportador de arroz principalmente a sus países vecinos, Colombia y Perú, sin embargo, a raíz del  ataque de plagas y enfermedades que sufrieron las plantaciones en el país, y el impacto del denominado "Fenómeno del Niño" en el año 2012, coadyuvaron a la pérdida de competitividad internacional.</a:t>
            </a:r>
          </a:p>
          <a:p>
            <a:endParaRPr lang="es-EC" dirty="0"/>
          </a:p>
        </p:txBody>
      </p:sp>
    </p:spTree>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142984"/>
            <a:ext cx="8229600" cy="5364373"/>
          </a:xfrm>
        </p:spPr>
        <p:txBody>
          <a:bodyPr>
            <a:normAutofit/>
          </a:bodyPr>
          <a:lstStyle/>
          <a:p>
            <a:pPr lvl="0" algn="just"/>
            <a:r>
              <a:rPr lang="es-EC" sz="2000" dirty="0" smtClean="0"/>
              <a:t>Actualmente la producción de arroz en el Ecuador es estable, el total producido abastece eficientemente a todo el territorio nacional, incluso hay excedentes exportables a mercados como Colombia  y Perú, en menores cantidades comparadas con años anteriores.</a:t>
            </a:r>
          </a:p>
          <a:p>
            <a:pPr lvl="0" algn="just">
              <a:buNone/>
            </a:pPr>
            <a:endParaRPr lang="es-EC" sz="2000" dirty="0" smtClean="0"/>
          </a:p>
          <a:p>
            <a:pPr lvl="0" algn="just"/>
            <a:r>
              <a:rPr lang="es-EC" sz="2000" dirty="0" smtClean="0"/>
              <a:t>Durante el 2015, Ecuador ha importado arroz proveniente de Estados Unidos e Italia. La peculiaridad principal de estas importaciones, está dada en función de los  altos precios que dichos países venden su producto, reflejando una preferencia del arroz extranjero por parte de los ecuatorianos, ya sea por calidad, sabor y otros factores.</a:t>
            </a:r>
          </a:p>
          <a:p>
            <a:endParaRPr lang="es-EC" dirty="0"/>
          </a:p>
        </p:txBody>
      </p:sp>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1142616963"/>
              </p:ext>
            </p:extLst>
          </p:nvPr>
        </p:nvGraphicFramePr>
        <p:xfrm>
          <a:off x="35496" y="548680"/>
          <a:ext cx="8884674" cy="5437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223603" y="2950300"/>
            <a:ext cx="1756109" cy="1054764"/>
          </a:xfrm>
          <a:prstGeom prst="rect">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ángulo 7"/>
          <p:cNvSpPr/>
          <p:nvPr/>
        </p:nvSpPr>
        <p:spPr>
          <a:xfrm>
            <a:off x="244279" y="4127787"/>
            <a:ext cx="1807441" cy="1245429"/>
          </a:xfrm>
          <a:prstGeom prst="rect">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ángulo 9"/>
          <p:cNvSpPr/>
          <p:nvPr/>
        </p:nvSpPr>
        <p:spPr>
          <a:xfrm>
            <a:off x="251520" y="5373216"/>
            <a:ext cx="1800200" cy="1199056"/>
          </a:xfrm>
          <a:prstGeom prst="rect">
            <a:avLst/>
          </a:prstGeom>
          <a:blipFill rotWithShape="1">
            <a:blip r:embed="rId8"/>
            <a:srcRect/>
            <a:stretch>
              <a:fillRect t="-16266"/>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2" name="Imagen 11"/>
          <p:cNvPicPr>
            <a:picLocks noChangeAspect="1"/>
          </p:cNvPicPr>
          <p:nvPr/>
        </p:nvPicPr>
        <p:blipFill>
          <a:blip r:embed="rId9"/>
          <a:stretch>
            <a:fillRect/>
          </a:stretch>
        </p:blipFill>
        <p:spPr>
          <a:xfrm>
            <a:off x="4714876" y="3571876"/>
            <a:ext cx="1872208" cy="1714512"/>
          </a:xfrm>
          <a:prstGeom prst="rect">
            <a:avLst/>
          </a:prstGeom>
        </p:spPr>
      </p:pic>
      <p:pic>
        <p:nvPicPr>
          <p:cNvPr id="13" name="Marcador de contenido 6"/>
          <p:cNvPicPr>
            <a:picLocks noChangeAspect="1"/>
          </p:cNvPicPr>
          <p:nvPr/>
        </p:nvPicPr>
        <p:blipFill>
          <a:blip r:embed="rId10"/>
          <a:stretch>
            <a:fillRect/>
          </a:stretch>
        </p:blipFill>
        <p:spPr>
          <a:xfrm>
            <a:off x="2428860" y="3571876"/>
            <a:ext cx="1897757" cy="1677727"/>
          </a:xfrm>
          <a:prstGeom prst="rect">
            <a:avLst/>
          </a:prstGeom>
        </p:spPr>
      </p:pic>
      <p:pic>
        <p:nvPicPr>
          <p:cNvPr id="14" name="Imagen 13"/>
          <p:cNvPicPr>
            <a:picLocks noChangeAspect="1"/>
          </p:cNvPicPr>
          <p:nvPr/>
        </p:nvPicPr>
        <p:blipFill>
          <a:blip r:embed="rId11" cstate="print"/>
          <a:stretch>
            <a:fillRect/>
          </a:stretch>
        </p:blipFill>
        <p:spPr>
          <a:xfrm>
            <a:off x="7066731" y="3501008"/>
            <a:ext cx="1897757" cy="1724480"/>
          </a:xfrm>
          <a:prstGeom prst="rect">
            <a:avLst/>
          </a:prstGeom>
        </p:spPr>
      </p:pic>
      <p:sp>
        <p:nvSpPr>
          <p:cNvPr id="15" name="Rectángulo 14"/>
          <p:cNvSpPr/>
          <p:nvPr/>
        </p:nvSpPr>
        <p:spPr>
          <a:xfrm>
            <a:off x="285720" y="427030"/>
            <a:ext cx="8643998" cy="707886"/>
          </a:xfrm>
          <a:prstGeom prst="rect">
            <a:avLst/>
          </a:prstGeom>
        </p:spPr>
        <p:txBody>
          <a:bodyPr wrap="square">
            <a:spAutoFit/>
          </a:bodyPr>
          <a:lstStyle/>
          <a:p>
            <a:pPr algn="ctr"/>
            <a:r>
              <a:rPr lang="es-EC"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Limitantes de la </a:t>
            </a:r>
            <a:r>
              <a:rPr lang="es-EC"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Industria - FAO</a:t>
            </a:r>
            <a:endParaRPr lang="es-EC"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10 CuadroTexto"/>
          <p:cNvSpPr txBox="1"/>
          <p:nvPr/>
        </p:nvSpPr>
        <p:spPr>
          <a:xfrm>
            <a:off x="2500298" y="5380672"/>
            <a:ext cx="6429420" cy="1200329"/>
          </a:xfrm>
          <a:prstGeom prst="rect">
            <a:avLst/>
          </a:prstGeom>
          <a:noFill/>
        </p:spPr>
        <p:txBody>
          <a:bodyPr wrap="square" rtlCol="0">
            <a:spAutoFit/>
          </a:bodyPr>
          <a:lstStyle/>
          <a:p>
            <a:pPr algn="just"/>
            <a:r>
              <a:rPr lang="es-EC" dirty="0" smtClean="0"/>
              <a:t>Organización de las Naciones Unidas para la Agricultura y Alimentación (FAO), señala que las limitantes de la industria se deben a temas de caracteres bióticos, </a:t>
            </a:r>
            <a:r>
              <a:rPr lang="es-EC" dirty="0" smtClean="0"/>
              <a:t>socio-económicas y problemas </a:t>
            </a:r>
            <a:r>
              <a:rPr lang="es-EC" dirty="0" smtClean="0"/>
              <a:t>ambientales.</a:t>
            </a:r>
            <a:endParaRPr lang="es-EC" dirty="0"/>
          </a:p>
        </p:txBody>
      </p:sp>
    </p:spTree>
    <p:extLst>
      <p:ext uri="{BB962C8B-B14F-4D97-AF65-F5344CB8AC3E}">
        <p14:creationId xmlns:p14="http://schemas.microsoft.com/office/powerpoint/2010/main" xmlns="" val="531255024"/>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 xmlns:p14="http://schemas.microsoft.com/office/powerpoint/2010/main" val="3069383201"/>
              </p:ext>
            </p:extLst>
          </p:nvPr>
        </p:nvGraphicFramePr>
        <p:xfrm>
          <a:off x="357158" y="1714488"/>
          <a:ext cx="8358246" cy="3571901"/>
        </p:xfrm>
        <a:graphic>
          <a:graphicData uri="http://schemas.openxmlformats.org/drawingml/2006/table">
            <a:tbl>
              <a:tblPr firstRow="1" firstCol="1" bandRow="1">
                <a:tableStyleId>{5C22544A-7EE6-4342-B048-85BDC9FD1C3A}</a:tableStyleId>
              </a:tblPr>
              <a:tblGrid>
                <a:gridCol w="1283084"/>
                <a:gridCol w="3480554"/>
                <a:gridCol w="1556418"/>
                <a:gridCol w="2038190"/>
              </a:tblGrid>
              <a:tr h="639746">
                <a:tc>
                  <a:txBody>
                    <a:bodyPr/>
                    <a:lstStyle/>
                    <a:p>
                      <a:pPr algn="ctr">
                        <a:lnSpc>
                          <a:spcPct val="107000"/>
                        </a:lnSpc>
                        <a:spcAft>
                          <a:spcPts val="0"/>
                        </a:spcAft>
                      </a:pPr>
                      <a:endParaRPr lang="es-EC" sz="1600" dirty="0" smtClean="0">
                        <a:effectLst/>
                      </a:endParaRPr>
                    </a:p>
                    <a:p>
                      <a:pPr algn="ctr">
                        <a:lnSpc>
                          <a:spcPct val="107000"/>
                        </a:lnSpc>
                        <a:spcAft>
                          <a:spcPts val="0"/>
                        </a:spcAft>
                      </a:pPr>
                      <a:r>
                        <a:rPr lang="es-EC" sz="1600" dirty="0" smtClean="0">
                          <a:effectLst/>
                        </a:rPr>
                        <a:t>PERIODO</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SUPERFICIE </a:t>
                      </a:r>
                      <a:endParaRPr lang="es-EC" sz="1600" dirty="0" smtClean="0">
                        <a:effectLst/>
                      </a:endParaRPr>
                    </a:p>
                    <a:p>
                      <a:pPr algn="ctr">
                        <a:lnSpc>
                          <a:spcPct val="107000"/>
                        </a:lnSpc>
                        <a:spcAft>
                          <a:spcPts val="0"/>
                        </a:spcAft>
                      </a:pPr>
                      <a:r>
                        <a:rPr lang="es-EC" sz="1600" dirty="0" smtClean="0">
                          <a:effectLst/>
                        </a:rPr>
                        <a:t>(</a:t>
                      </a:r>
                      <a:r>
                        <a:rPr lang="es-EC" sz="1600" dirty="0">
                          <a:effectLst/>
                        </a:rPr>
                        <a:t>ÁREA COSECHADA ha)</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endParaRPr lang="es-EC" sz="1600" dirty="0" smtClean="0">
                        <a:effectLst/>
                      </a:endParaRPr>
                    </a:p>
                    <a:p>
                      <a:pPr algn="ctr">
                        <a:lnSpc>
                          <a:spcPct val="107000"/>
                        </a:lnSpc>
                        <a:spcAft>
                          <a:spcPts val="0"/>
                        </a:spcAft>
                      </a:pPr>
                      <a:r>
                        <a:rPr lang="es-EC" sz="1600" dirty="0" smtClean="0">
                          <a:effectLst/>
                        </a:rPr>
                        <a:t>PRODUCCIÓN</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RENDIMIENTO (t/ha)</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27487">
                <a:tc>
                  <a:txBody>
                    <a:bodyPr/>
                    <a:lstStyle/>
                    <a:p>
                      <a:pPr algn="ctr">
                        <a:lnSpc>
                          <a:spcPct val="107000"/>
                        </a:lnSpc>
                        <a:spcAft>
                          <a:spcPts val="0"/>
                        </a:spcAft>
                      </a:pPr>
                      <a:r>
                        <a:rPr lang="es-EC" sz="1800">
                          <a:effectLst/>
                        </a:rPr>
                        <a:t>2010</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effectLst/>
                        </a:rPr>
                        <a:t>393.137</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lnSpc>
                          <a:spcPct val="107000"/>
                        </a:lnSpc>
                        <a:spcAft>
                          <a:spcPts val="0"/>
                        </a:spcAft>
                      </a:pPr>
                      <a:r>
                        <a:rPr lang="es-EC" sz="1800" dirty="0">
                          <a:effectLst/>
                        </a:rPr>
                        <a:t>1.706.193</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lnSpc>
                          <a:spcPct val="107000"/>
                        </a:lnSpc>
                        <a:spcAft>
                          <a:spcPts val="0"/>
                        </a:spcAft>
                      </a:pPr>
                      <a:r>
                        <a:rPr lang="es-EC" sz="1800" dirty="0">
                          <a:effectLst/>
                        </a:rPr>
                        <a:t>4,34</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r>
              <a:tr h="327487">
                <a:tc>
                  <a:txBody>
                    <a:bodyPr/>
                    <a:lstStyle/>
                    <a:p>
                      <a:pPr algn="ctr">
                        <a:lnSpc>
                          <a:spcPct val="107000"/>
                        </a:lnSpc>
                        <a:spcAft>
                          <a:spcPts val="0"/>
                        </a:spcAft>
                      </a:pPr>
                      <a:r>
                        <a:rPr lang="es-EC" sz="1800">
                          <a:effectLst/>
                        </a:rPr>
                        <a:t>2011</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effectLst/>
                        </a:rPr>
                        <a:t>329.957</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a:effectLst/>
                        </a:rPr>
                        <a:t>1.477.941</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a:effectLst/>
                        </a:rPr>
                        <a:t>4,48</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27487">
                <a:tc>
                  <a:txBody>
                    <a:bodyPr/>
                    <a:lstStyle/>
                    <a:p>
                      <a:pPr algn="ctr">
                        <a:lnSpc>
                          <a:spcPct val="107000"/>
                        </a:lnSpc>
                        <a:spcAft>
                          <a:spcPts val="0"/>
                        </a:spcAft>
                      </a:pPr>
                      <a:r>
                        <a:rPr lang="es-EC" sz="1800">
                          <a:effectLst/>
                        </a:rPr>
                        <a:t>2012</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effectLst/>
                        </a:rPr>
                        <a:t>371.170</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a:effectLst/>
                        </a:rPr>
                        <a:t>1.565.535</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effectLst/>
                        </a:rPr>
                        <a:t>4,22</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27487">
                <a:tc>
                  <a:txBody>
                    <a:bodyPr/>
                    <a:lstStyle/>
                    <a:p>
                      <a:pPr algn="ctr">
                        <a:lnSpc>
                          <a:spcPct val="107000"/>
                        </a:lnSpc>
                        <a:spcAft>
                          <a:spcPts val="0"/>
                        </a:spcAft>
                      </a:pPr>
                      <a:r>
                        <a:rPr lang="es-EC" sz="1800">
                          <a:effectLst/>
                        </a:rPr>
                        <a:t>2013</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solidFill>
                            <a:schemeClr val="tx1"/>
                          </a:solidFill>
                          <a:effectLst/>
                        </a:rPr>
                        <a:t>396.720</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lnSpc>
                          <a:spcPct val="107000"/>
                        </a:lnSpc>
                        <a:spcAft>
                          <a:spcPts val="0"/>
                        </a:spcAft>
                      </a:pPr>
                      <a:r>
                        <a:rPr lang="es-EC" sz="1800" dirty="0">
                          <a:solidFill>
                            <a:schemeClr val="tx1"/>
                          </a:solidFill>
                          <a:effectLst/>
                        </a:rPr>
                        <a:t>1.515.836</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lnSpc>
                          <a:spcPct val="107000"/>
                        </a:lnSpc>
                        <a:spcAft>
                          <a:spcPts val="0"/>
                        </a:spcAft>
                      </a:pPr>
                      <a:r>
                        <a:rPr lang="es-EC" sz="1800" dirty="0">
                          <a:solidFill>
                            <a:schemeClr val="tx1"/>
                          </a:solidFill>
                          <a:effectLst/>
                        </a:rPr>
                        <a:t>3,82</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r>
              <a:tr h="327487">
                <a:tc>
                  <a:txBody>
                    <a:bodyPr/>
                    <a:lstStyle/>
                    <a:p>
                      <a:pPr algn="ctr">
                        <a:lnSpc>
                          <a:spcPct val="107000"/>
                        </a:lnSpc>
                        <a:spcAft>
                          <a:spcPts val="0"/>
                        </a:spcAft>
                      </a:pPr>
                      <a:r>
                        <a:rPr lang="es-EC" sz="1800">
                          <a:effectLst/>
                        </a:rPr>
                        <a:t>2014</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effectLst/>
                        </a:rPr>
                        <a:t>345.599</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effectLst/>
                        </a:rPr>
                        <a:t>1.518.331</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a:effectLst/>
                        </a:rPr>
                        <a:t>4,49</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27487">
                <a:tc>
                  <a:txBody>
                    <a:bodyPr/>
                    <a:lstStyle/>
                    <a:p>
                      <a:pPr algn="ctr">
                        <a:lnSpc>
                          <a:spcPct val="107000"/>
                        </a:lnSpc>
                        <a:spcAft>
                          <a:spcPts val="0"/>
                        </a:spcAft>
                      </a:pPr>
                      <a:r>
                        <a:rPr lang="es-EC" sz="1800">
                          <a:effectLst/>
                        </a:rPr>
                        <a:t>2015</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effectLst/>
                        </a:rPr>
                        <a:t>350.000</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lnSpc>
                          <a:spcPct val="107000"/>
                        </a:lnSpc>
                        <a:spcAft>
                          <a:spcPts val="0"/>
                        </a:spcAft>
                      </a:pPr>
                      <a:r>
                        <a:rPr lang="es-EC" sz="1800" dirty="0">
                          <a:effectLst/>
                        </a:rPr>
                        <a:t>1.575.000</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lnSpc>
                          <a:spcPct val="107000"/>
                        </a:lnSpc>
                        <a:spcAft>
                          <a:spcPts val="0"/>
                        </a:spcAft>
                      </a:pPr>
                      <a:r>
                        <a:rPr lang="es-EC" sz="1800" dirty="0">
                          <a:effectLst/>
                        </a:rPr>
                        <a:t>4,50</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r>
              <a:tr h="327487">
                <a:tc>
                  <a:txBody>
                    <a:bodyPr/>
                    <a:lstStyle/>
                    <a:p>
                      <a:pPr algn="ctr">
                        <a:lnSpc>
                          <a:spcPct val="107000"/>
                        </a:lnSpc>
                        <a:spcAft>
                          <a:spcPts val="0"/>
                        </a:spcAft>
                      </a:pPr>
                      <a:r>
                        <a:rPr lang="es-EC" sz="1800">
                          <a:effectLst/>
                        </a:rPr>
                        <a:t>TOTAL</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a:effectLst/>
                        </a:rPr>
                        <a:t>2.186.582</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effectLst/>
                        </a:rPr>
                        <a:t>9.358.837</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a:effectLst/>
                        </a:rPr>
                        <a:t>25,85</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639746">
                <a:tc>
                  <a:txBody>
                    <a:bodyPr/>
                    <a:lstStyle/>
                    <a:p>
                      <a:pPr algn="ctr">
                        <a:lnSpc>
                          <a:spcPct val="107000"/>
                        </a:lnSpc>
                        <a:spcAft>
                          <a:spcPts val="0"/>
                        </a:spcAft>
                      </a:pPr>
                      <a:r>
                        <a:rPr lang="es-EC" sz="1800">
                          <a:effectLst/>
                        </a:rPr>
                        <a:t>PROMEDIO</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effectLst/>
                        </a:rPr>
                        <a:t>364.430</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effectLst/>
                        </a:rPr>
                        <a:t>1.559.806</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800" dirty="0">
                          <a:effectLst/>
                        </a:rPr>
                        <a:t>4,31</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5" name="Rectángulo 4"/>
          <p:cNvSpPr/>
          <p:nvPr/>
        </p:nvSpPr>
        <p:spPr>
          <a:xfrm>
            <a:off x="248024" y="172619"/>
            <a:ext cx="8082662" cy="1077218"/>
          </a:xfrm>
          <a:prstGeom prst="rect">
            <a:avLst/>
          </a:prstGeom>
          <a:noFill/>
        </p:spPr>
        <p:txBody>
          <a:bodyPr wrap="none" lIns="91440" tIns="45720" rIns="91440" bIns="45720">
            <a:spAutoFit/>
          </a:bodyPr>
          <a:lstStyle/>
          <a:p>
            <a:pPr algn="ctr"/>
            <a:r>
              <a:rPr lang="es-EC"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Superficie de Producción </a:t>
            </a:r>
            <a:r>
              <a:rPr lang="es-EC"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 </a:t>
            </a:r>
            <a:r>
              <a:rPr lang="es-EC"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Rendimiento</a:t>
            </a:r>
          </a:p>
          <a:p>
            <a:pPr algn="ctr"/>
            <a:r>
              <a:rPr lang="es-EC"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s-EC"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del Arroz (2010 </a:t>
            </a:r>
            <a:r>
              <a:rPr lang="es-EC"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s-EC"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2015</a:t>
            </a:r>
            <a:r>
              <a:rPr lang="es-EC"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s-EC"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5 CuadroTexto"/>
          <p:cNvSpPr txBox="1"/>
          <p:nvPr/>
        </p:nvSpPr>
        <p:spPr>
          <a:xfrm>
            <a:off x="500034" y="5357827"/>
            <a:ext cx="8143932" cy="738664"/>
          </a:xfrm>
          <a:prstGeom prst="rect">
            <a:avLst/>
          </a:prstGeom>
          <a:noFill/>
        </p:spPr>
        <p:txBody>
          <a:bodyPr wrap="square" rtlCol="0">
            <a:spAutoFit/>
          </a:bodyPr>
          <a:lstStyle/>
          <a:p>
            <a:pPr algn="just"/>
            <a:r>
              <a:rPr lang="es-EC" sz="1200" b="1" i="1" dirty="0" smtClean="0"/>
              <a:t>Nota</a:t>
            </a:r>
            <a:r>
              <a:rPr lang="es-EC" sz="1200" b="1" i="1" dirty="0" smtClean="0"/>
              <a:t>:</a:t>
            </a:r>
            <a:r>
              <a:rPr lang="es-EC" sz="1200" dirty="0" smtClean="0"/>
              <a:t> Nivel de producción del arroz en Ecuador durante el período 2010-2015. Tomado del Sistema de Información Nacional de Agricultura, Ganadería, Acuacultura y Pesca. </a:t>
            </a:r>
          </a:p>
          <a:p>
            <a:endParaRPr lang="es-EC" dirty="0"/>
          </a:p>
        </p:txBody>
      </p:sp>
    </p:spTree>
    <p:extLst>
      <p:ext uri="{BB962C8B-B14F-4D97-AF65-F5344CB8AC3E}">
        <p14:creationId xmlns="" xmlns:p14="http://schemas.microsoft.com/office/powerpoint/2010/main" val="948427925"/>
      </p:ext>
    </p:extLst>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15616" y="980729"/>
            <a:ext cx="7028284" cy="5162916"/>
          </a:xfrm>
          <a:prstGeom prst="rect">
            <a:avLst/>
          </a:prstGeom>
        </p:spPr>
      </p:pic>
      <p:sp>
        <p:nvSpPr>
          <p:cNvPr id="2" name="1 Título"/>
          <p:cNvSpPr>
            <a:spLocks noGrp="1"/>
          </p:cNvSpPr>
          <p:nvPr>
            <p:ph type="title"/>
          </p:nvPr>
        </p:nvSpPr>
        <p:spPr/>
        <p:txBody>
          <a:bodyPr>
            <a:noAutofit/>
          </a:bodyPr>
          <a:lstStyle/>
          <a:p>
            <a:pPr algn="ctr"/>
            <a:r>
              <a:rPr lang="es-EC" sz="2400" dirty="0" smtClean="0">
                <a:solidFill>
                  <a:schemeClr val="accent1">
                    <a:lumMod val="75000"/>
                  </a:schemeClr>
                </a:solidFill>
              </a:rPr>
              <a:t>Zonas de producción de arroz </a:t>
            </a:r>
            <a:r>
              <a:rPr lang="es-EC" sz="2400" dirty="0" smtClean="0">
                <a:solidFill>
                  <a:schemeClr val="accent1">
                    <a:lumMod val="75000"/>
                  </a:schemeClr>
                </a:solidFill>
              </a:rPr>
              <a:t>2015</a:t>
            </a:r>
            <a:br>
              <a:rPr lang="es-EC" sz="2400" dirty="0" smtClean="0">
                <a:solidFill>
                  <a:schemeClr val="accent1">
                    <a:lumMod val="75000"/>
                  </a:schemeClr>
                </a:solidFill>
              </a:rPr>
            </a:br>
            <a:endParaRPr lang="es-EC" sz="2800" dirty="0">
              <a:solidFill>
                <a:schemeClr val="accent1">
                  <a:lumMod val="75000"/>
                </a:schemeClr>
              </a:solidFill>
            </a:endParaRPr>
          </a:p>
        </p:txBody>
      </p:sp>
      <p:sp>
        <p:nvSpPr>
          <p:cNvPr id="29697" name="Rectangle 1"/>
          <p:cNvSpPr>
            <a:spLocks noChangeArrowheads="1"/>
          </p:cNvSpPr>
          <p:nvPr/>
        </p:nvSpPr>
        <p:spPr bwMode="auto">
          <a:xfrm>
            <a:off x="1357290" y="6215082"/>
            <a:ext cx="692948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100" b="1" i="1" u="none" strike="noStrike" cap="none" normalizeH="0" baseline="0" dirty="0" smtClean="0">
                <a:ln>
                  <a:noFill/>
                </a:ln>
                <a:solidFill>
                  <a:schemeClr val="tx1"/>
                </a:solidFill>
                <a:effectLst/>
                <a:latin typeface="Arial" pitchFamily="34" charset="0"/>
                <a:ea typeface="Calibri" pitchFamily="34" charset="0"/>
                <a:cs typeface="Arial" pitchFamily="34" charset="0"/>
              </a:rPr>
              <a:t>Nota:</a:t>
            </a:r>
            <a:r>
              <a:rPr kumimoji="0" lang="es-EC"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Participaci</a:t>
            </a:r>
            <a:r>
              <a:rPr kumimoji="0" lang="es-EC" sz="11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C"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y rendimiento de las principales zonas de producci</a:t>
            </a:r>
            <a:r>
              <a:rPr kumimoji="0" lang="es-EC" sz="11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C"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de arroz a nivel nacional en el a</a:t>
            </a:r>
            <a:r>
              <a:rPr kumimoji="0" lang="es-EC" sz="11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C"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2015. Tomado del Sistema de Informaci</a:t>
            </a:r>
            <a:r>
              <a:rPr kumimoji="0" lang="es-EC" sz="11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C"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Nacional de Agricultura, Ganader</a:t>
            </a:r>
            <a:r>
              <a:rPr kumimoji="0" lang="es-EC" sz="11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C"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 Acuacultura y Pesca.</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5786446" y="4786322"/>
            <a:ext cx="2928958" cy="769441"/>
          </a:xfrm>
          <a:prstGeom prst="rect">
            <a:avLst/>
          </a:prstGeom>
          <a:noFill/>
        </p:spPr>
        <p:txBody>
          <a:bodyPr wrap="square" rtlCol="0">
            <a:spAutoFit/>
          </a:bodyPr>
          <a:lstStyle/>
          <a:p>
            <a:pPr algn="just"/>
            <a:r>
              <a:rPr lang="es-EC" sz="1400" dirty="0" smtClean="0"/>
              <a:t>Encuesta de Superficie y Producción Agropecuaria Continua, </a:t>
            </a:r>
            <a:r>
              <a:rPr lang="es-EC" sz="1400" dirty="0" smtClean="0"/>
              <a:t>realizada </a:t>
            </a:r>
            <a:r>
              <a:rPr lang="es-EC" sz="1400" dirty="0" smtClean="0"/>
              <a:t>por el </a:t>
            </a:r>
            <a:r>
              <a:rPr lang="es-EC" sz="1600" dirty="0" smtClean="0"/>
              <a:t>INEC</a:t>
            </a:r>
            <a:endParaRPr lang="es-EC" sz="1400" dirty="0"/>
          </a:p>
        </p:txBody>
      </p:sp>
    </p:spTree>
  </p:cSld>
  <p:clrMapOvr>
    <a:masterClrMapping/>
  </p:clrMapOvr>
  <p:transition spd="slow">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2800" dirty="0" smtClean="0"/>
              <a:t>Principales proveedores de arroz a nivel mundial</a:t>
            </a:r>
            <a:endParaRPr lang="es-EC" sz="2800" dirty="0"/>
          </a:p>
        </p:txBody>
      </p:sp>
      <p:graphicFrame>
        <p:nvGraphicFramePr>
          <p:cNvPr id="4" name="3 Tabla"/>
          <p:cNvGraphicFramePr>
            <a:graphicFrameLocks noGrp="1"/>
          </p:cNvGraphicFramePr>
          <p:nvPr/>
        </p:nvGraphicFramePr>
        <p:xfrm>
          <a:off x="357158" y="1500174"/>
          <a:ext cx="8072494" cy="3935349"/>
        </p:xfrm>
        <a:graphic>
          <a:graphicData uri="http://schemas.openxmlformats.org/drawingml/2006/table">
            <a:tbl>
              <a:tblPr/>
              <a:tblGrid>
                <a:gridCol w="2195678"/>
                <a:gridCol w="1176808"/>
                <a:gridCol w="1169584"/>
                <a:gridCol w="1176808"/>
                <a:gridCol w="1176808"/>
                <a:gridCol w="1176808"/>
              </a:tblGrid>
              <a:tr h="802014">
                <a:tc>
                  <a:txBody>
                    <a:bodyPr/>
                    <a:lstStyle/>
                    <a:p>
                      <a:pPr algn="ctr">
                        <a:lnSpc>
                          <a:spcPct val="107000"/>
                        </a:lnSpc>
                        <a:spcAft>
                          <a:spcPts val="0"/>
                        </a:spcAft>
                      </a:pPr>
                      <a:endParaRPr lang="es-EC" sz="1600" b="1" dirty="0" smtClean="0">
                        <a:solidFill>
                          <a:srgbClr val="000000"/>
                        </a:solidFill>
                        <a:latin typeface="Arial"/>
                        <a:ea typeface="Times New Roman"/>
                        <a:cs typeface="Times New Roman"/>
                      </a:endParaRPr>
                    </a:p>
                    <a:p>
                      <a:pPr algn="ctr">
                        <a:lnSpc>
                          <a:spcPct val="107000"/>
                        </a:lnSpc>
                        <a:spcAft>
                          <a:spcPts val="0"/>
                        </a:spcAft>
                      </a:pPr>
                      <a:r>
                        <a:rPr lang="es-EC" sz="1600" b="1" dirty="0" smtClean="0">
                          <a:solidFill>
                            <a:srgbClr val="000000"/>
                          </a:solidFill>
                          <a:latin typeface="Arial"/>
                          <a:ea typeface="Times New Roman"/>
                          <a:cs typeface="Times New Roman"/>
                        </a:rPr>
                        <a:t>Exportadores</a:t>
                      </a:r>
                      <a:endParaRPr lang="es-EC"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latin typeface="Arial"/>
                          <a:ea typeface="Times New Roman"/>
                          <a:cs typeface="Times New Roman"/>
                        </a:rPr>
                        <a:t>valor exportada en 2010</a:t>
                      </a:r>
                      <a:endParaRPr lang="es-EC"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latin typeface="Arial"/>
                          <a:ea typeface="Times New Roman"/>
                          <a:cs typeface="Times New Roman"/>
                        </a:rPr>
                        <a:t>valor exportada en 2011</a:t>
                      </a:r>
                      <a:endParaRPr lang="es-EC"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latin typeface="Arial"/>
                          <a:ea typeface="Times New Roman"/>
                          <a:cs typeface="Times New Roman"/>
                        </a:rPr>
                        <a:t>valor exportada en 2012</a:t>
                      </a:r>
                      <a:endParaRPr lang="es-EC"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latin typeface="Arial"/>
                          <a:ea typeface="Times New Roman"/>
                          <a:cs typeface="Times New Roman"/>
                        </a:rPr>
                        <a:t>valor exportada en 2013</a:t>
                      </a:r>
                      <a:endParaRPr lang="es-EC" sz="20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latin typeface="Arial"/>
                          <a:ea typeface="Times New Roman"/>
                          <a:cs typeface="Times New Roman"/>
                        </a:rPr>
                        <a:t>valor exportada en 2014</a:t>
                      </a:r>
                      <a:endParaRPr lang="es-EC"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119">
                <a:tc>
                  <a:txBody>
                    <a:bodyPr/>
                    <a:lstStyle/>
                    <a:p>
                      <a:pPr>
                        <a:lnSpc>
                          <a:spcPct val="107000"/>
                        </a:lnSpc>
                        <a:spcAft>
                          <a:spcPts val="0"/>
                        </a:spcAft>
                      </a:pPr>
                      <a:r>
                        <a:rPr lang="es-EC" sz="1600" b="0" dirty="0">
                          <a:solidFill>
                            <a:srgbClr val="000000"/>
                          </a:solidFill>
                          <a:latin typeface="Arial"/>
                          <a:ea typeface="Times New Roman"/>
                          <a:cs typeface="Times New Roman"/>
                        </a:rPr>
                        <a:t>India</a:t>
                      </a:r>
                      <a:endParaRPr lang="es-EC" sz="2000" b="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r">
                        <a:lnSpc>
                          <a:spcPct val="107000"/>
                        </a:lnSpc>
                        <a:spcAft>
                          <a:spcPts val="0"/>
                        </a:spcAft>
                      </a:pPr>
                      <a:r>
                        <a:rPr lang="es-EC" sz="1600" b="0" dirty="0">
                          <a:solidFill>
                            <a:srgbClr val="000000"/>
                          </a:solidFill>
                          <a:latin typeface="Arial"/>
                          <a:ea typeface="Times New Roman"/>
                          <a:cs typeface="Times New Roman"/>
                        </a:rPr>
                        <a:t>2295813</a:t>
                      </a:r>
                      <a:endParaRPr lang="es-EC" sz="2000" b="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r">
                        <a:lnSpc>
                          <a:spcPct val="107000"/>
                        </a:lnSpc>
                        <a:spcAft>
                          <a:spcPts val="0"/>
                        </a:spcAft>
                      </a:pPr>
                      <a:r>
                        <a:rPr lang="es-EC" sz="1600" b="0" dirty="0">
                          <a:solidFill>
                            <a:srgbClr val="000000"/>
                          </a:solidFill>
                          <a:latin typeface="Arial"/>
                          <a:ea typeface="Times New Roman"/>
                          <a:cs typeface="Times New Roman"/>
                        </a:rPr>
                        <a:t>4073331</a:t>
                      </a:r>
                      <a:endParaRPr lang="es-EC" sz="2000" b="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r">
                        <a:lnSpc>
                          <a:spcPct val="107000"/>
                        </a:lnSpc>
                        <a:spcAft>
                          <a:spcPts val="0"/>
                        </a:spcAft>
                      </a:pPr>
                      <a:r>
                        <a:rPr lang="es-EC" sz="1600" b="0" dirty="0">
                          <a:solidFill>
                            <a:srgbClr val="000000"/>
                          </a:solidFill>
                          <a:latin typeface="Arial"/>
                          <a:ea typeface="Times New Roman"/>
                          <a:cs typeface="Times New Roman"/>
                        </a:rPr>
                        <a:t>6127952</a:t>
                      </a:r>
                      <a:endParaRPr lang="es-EC" sz="2000" b="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r">
                        <a:lnSpc>
                          <a:spcPct val="107000"/>
                        </a:lnSpc>
                        <a:spcAft>
                          <a:spcPts val="0"/>
                        </a:spcAft>
                      </a:pPr>
                      <a:r>
                        <a:rPr lang="es-EC" sz="1600" b="0" dirty="0">
                          <a:solidFill>
                            <a:srgbClr val="000000"/>
                          </a:solidFill>
                          <a:latin typeface="Arial"/>
                          <a:ea typeface="Times New Roman"/>
                          <a:cs typeface="Times New Roman"/>
                        </a:rPr>
                        <a:t>8169519</a:t>
                      </a:r>
                      <a:endParaRPr lang="es-EC" sz="2000" b="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r">
                        <a:lnSpc>
                          <a:spcPct val="107000"/>
                        </a:lnSpc>
                        <a:spcAft>
                          <a:spcPts val="0"/>
                        </a:spcAft>
                      </a:pPr>
                      <a:r>
                        <a:rPr lang="es-EC" sz="1600" b="0" dirty="0">
                          <a:solidFill>
                            <a:srgbClr val="000000"/>
                          </a:solidFill>
                          <a:latin typeface="Arial"/>
                          <a:ea typeface="Times New Roman"/>
                          <a:cs typeface="Times New Roman"/>
                        </a:rPr>
                        <a:t>7905650</a:t>
                      </a:r>
                      <a:endParaRPr lang="es-EC" sz="2000" b="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r>
              <a:tr h="297119">
                <a:tc>
                  <a:txBody>
                    <a:bodyPr/>
                    <a:lstStyle/>
                    <a:p>
                      <a:pPr>
                        <a:lnSpc>
                          <a:spcPct val="107000"/>
                        </a:lnSpc>
                        <a:spcAft>
                          <a:spcPts val="0"/>
                        </a:spcAft>
                      </a:pPr>
                      <a:r>
                        <a:rPr lang="es-EC" sz="1600" b="0" dirty="0">
                          <a:solidFill>
                            <a:srgbClr val="000000"/>
                          </a:solidFill>
                          <a:latin typeface="Arial"/>
                          <a:ea typeface="Times New Roman"/>
                          <a:cs typeface="Times New Roman"/>
                        </a:rPr>
                        <a:t>Tailandia</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2">
                        <a:lumMod val="60000"/>
                        <a:lumOff val="40000"/>
                      </a:schemeClr>
                    </a:solidFill>
                  </a:tcPr>
                </a:tc>
                <a:tc>
                  <a:txBody>
                    <a:bodyPr/>
                    <a:lstStyle/>
                    <a:p>
                      <a:pPr algn="r">
                        <a:lnSpc>
                          <a:spcPct val="107000"/>
                        </a:lnSpc>
                        <a:spcAft>
                          <a:spcPts val="0"/>
                        </a:spcAft>
                      </a:pPr>
                      <a:r>
                        <a:rPr lang="es-EC" sz="1600" b="0" dirty="0" smtClean="0">
                          <a:solidFill>
                            <a:srgbClr val="000000"/>
                          </a:solidFill>
                          <a:latin typeface="Arial"/>
                          <a:ea typeface="Times New Roman"/>
                          <a:cs typeface="Times New Roman"/>
                        </a:rPr>
                        <a:t>5341082</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2">
                        <a:lumMod val="60000"/>
                        <a:lumOff val="40000"/>
                      </a:schemeClr>
                    </a:solidFill>
                  </a:tcPr>
                </a:tc>
                <a:tc>
                  <a:txBody>
                    <a:bodyPr/>
                    <a:lstStyle/>
                    <a:p>
                      <a:pPr algn="r">
                        <a:lnSpc>
                          <a:spcPct val="107000"/>
                        </a:lnSpc>
                        <a:spcAft>
                          <a:spcPts val="0"/>
                        </a:spcAft>
                      </a:pPr>
                      <a:r>
                        <a:rPr lang="es-EC" sz="1600" b="0" dirty="0">
                          <a:solidFill>
                            <a:srgbClr val="000000"/>
                          </a:solidFill>
                          <a:latin typeface="Arial"/>
                          <a:ea typeface="Times New Roman"/>
                          <a:cs typeface="Times New Roman"/>
                        </a:rPr>
                        <a:t>6507473</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2">
                        <a:lumMod val="60000"/>
                        <a:lumOff val="40000"/>
                      </a:schemeClr>
                    </a:solidFill>
                  </a:tcPr>
                </a:tc>
                <a:tc>
                  <a:txBody>
                    <a:bodyPr/>
                    <a:lstStyle/>
                    <a:p>
                      <a:pPr algn="r">
                        <a:lnSpc>
                          <a:spcPct val="107000"/>
                        </a:lnSpc>
                        <a:spcAft>
                          <a:spcPts val="0"/>
                        </a:spcAft>
                      </a:pPr>
                      <a:r>
                        <a:rPr lang="es-EC" sz="1600" b="0" dirty="0">
                          <a:solidFill>
                            <a:srgbClr val="000000"/>
                          </a:solidFill>
                          <a:latin typeface="Arial"/>
                          <a:ea typeface="Times New Roman"/>
                          <a:cs typeface="Times New Roman"/>
                        </a:rPr>
                        <a:t>4632270</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2">
                        <a:lumMod val="60000"/>
                        <a:lumOff val="40000"/>
                      </a:schemeClr>
                    </a:solidFill>
                  </a:tcPr>
                </a:tc>
                <a:tc>
                  <a:txBody>
                    <a:bodyPr/>
                    <a:lstStyle/>
                    <a:p>
                      <a:pPr algn="r">
                        <a:lnSpc>
                          <a:spcPct val="107000"/>
                        </a:lnSpc>
                        <a:spcAft>
                          <a:spcPts val="0"/>
                        </a:spcAft>
                      </a:pPr>
                      <a:r>
                        <a:rPr lang="es-EC" sz="1600" b="0" dirty="0">
                          <a:solidFill>
                            <a:srgbClr val="000000"/>
                          </a:solidFill>
                          <a:latin typeface="Arial"/>
                          <a:ea typeface="Times New Roman"/>
                          <a:cs typeface="Times New Roman"/>
                        </a:rPr>
                        <a:t>4420370</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2">
                        <a:lumMod val="60000"/>
                        <a:lumOff val="40000"/>
                      </a:schemeClr>
                    </a:solidFill>
                  </a:tcPr>
                </a:tc>
                <a:tc>
                  <a:txBody>
                    <a:bodyPr/>
                    <a:lstStyle/>
                    <a:p>
                      <a:pPr algn="r">
                        <a:lnSpc>
                          <a:spcPct val="107000"/>
                        </a:lnSpc>
                        <a:spcAft>
                          <a:spcPts val="0"/>
                        </a:spcAft>
                      </a:pPr>
                      <a:r>
                        <a:rPr lang="es-EC" sz="1600" b="0" dirty="0">
                          <a:solidFill>
                            <a:srgbClr val="000000"/>
                          </a:solidFill>
                          <a:latin typeface="Arial"/>
                          <a:ea typeface="Times New Roman"/>
                          <a:cs typeface="Times New Roman"/>
                        </a:rPr>
                        <a:t>5438804</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solidFill>
                      <a:schemeClr val="accent2">
                        <a:lumMod val="60000"/>
                        <a:lumOff val="40000"/>
                      </a:schemeClr>
                    </a:solidFill>
                  </a:tcPr>
                </a:tc>
              </a:tr>
              <a:tr h="508669">
                <a:tc>
                  <a:txBody>
                    <a:bodyPr/>
                    <a:lstStyle/>
                    <a:p>
                      <a:pPr>
                        <a:lnSpc>
                          <a:spcPct val="107000"/>
                        </a:lnSpc>
                        <a:spcAft>
                          <a:spcPts val="0"/>
                        </a:spcAft>
                      </a:pPr>
                      <a:r>
                        <a:rPr lang="es-EC" sz="1600" b="0" dirty="0">
                          <a:solidFill>
                            <a:srgbClr val="000000"/>
                          </a:solidFill>
                          <a:latin typeface="Arial"/>
                          <a:ea typeface="Times New Roman"/>
                          <a:cs typeface="Times New Roman"/>
                        </a:rPr>
                        <a:t>Estados Unidos de América</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2331473</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2112653</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a:solidFill>
                            <a:srgbClr val="000000"/>
                          </a:solidFill>
                          <a:latin typeface="Arial"/>
                          <a:ea typeface="Times New Roman"/>
                          <a:cs typeface="Times New Roman"/>
                        </a:rPr>
                        <a:t>2048480</a:t>
                      </a:r>
                      <a:endParaRPr lang="es-EC" sz="20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a:solidFill>
                            <a:srgbClr val="000000"/>
                          </a:solidFill>
                          <a:latin typeface="Arial"/>
                          <a:ea typeface="Times New Roman"/>
                          <a:cs typeface="Times New Roman"/>
                        </a:rPr>
                        <a:t>2183585</a:t>
                      </a:r>
                      <a:endParaRPr lang="es-EC" sz="20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1992285</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97119">
                <a:tc>
                  <a:txBody>
                    <a:bodyPr/>
                    <a:lstStyle/>
                    <a:p>
                      <a:pPr>
                        <a:lnSpc>
                          <a:spcPct val="107000"/>
                        </a:lnSpc>
                        <a:spcAft>
                          <a:spcPts val="0"/>
                        </a:spcAft>
                      </a:pPr>
                      <a:r>
                        <a:rPr lang="es-EC" sz="1600" b="0" dirty="0">
                          <a:solidFill>
                            <a:srgbClr val="000000"/>
                          </a:solidFill>
                          <a:latin typeface="Arial"/>
                          <a:ea typeface="Times New Roman"/>
                          <a:cs typeface="Times New Roman"/>
                        </a:rPr>
                        <a:t>Italia</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648257</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692298</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a:solidFill>
                            <a:srgbClr val="000000"/>
                          </a:solidFill>
                          <a:latin typeface="Arial"/>
                          <a:ea typeface="Times New Roman"/>
                          <a:cs typeface="Times New Roman"/>
                        </a:rPr>
                        <a:t>628589</a:t>
                      </a:r>
                      <a:endParaRPr lang="es-EC" sz="20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a:solidFill>
                            <a:srgbClr val="000000"/>
                          </a:solidFill>
                          <a:latin typeface="Arial"/>
                          <a:ea typeface="Times New Roman"/>
                          <a:cs typeface="Times New Roman"/>
                        </a:rPr>
                        <a:t>646051</a:t>
                      </a:r>
                      <a:endParaRPr lang="es-EC" sz="20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699538</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r>
              <a:tr h="297119">
                <a:tc>
                  <a:txBody>
                    <a:bodyPr/>
                    <a:lstStyle/>
                    <a:p>
                      <a:pPr>
                        <a:lnSpc>
                          <a:spcPct val="107000"/>
                        </a:lnSpc>
                        <a:spcAft>
                          <a:spcPts val="0"/>
                        </a:spcAft>
                      </a:pPr>
                      <a:r>
                        <a:rPr lang="es-EC" sz="1600" b="0" dirty="0">
                          <a:solidFill>
                            <a:srgbClr val="000000"/>
                          </a:solidFill>
                          <a:latin typeface="Arial"/>
                          <a:ea typeface="Times New Roman"/>
                          <a:cs typeface="Times New Roman"/>
                        </a:rPr>
                        <a:t>Uruguay</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386045</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472052</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560072</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a:solidFill>
                            <a:srgbClr val="000000"/>
                          </a:solidFill>
                          <a:latin typeface="Arial"/>
                          <a:ea typeface="Times New Roman"/>
                          <a:cs typeface="Times New Roman"/>
                        </a:rPr>
                        <a:t>507992</a:t>
                      </a:r>
                      <a:endParaRPr lang="es-EC" sz="20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513119</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97119">
                <a:tc>
                  <a:txBody>
                    <a:bodyPr/>
                    <a:lstStyle/>
                    <a:p>
                      <a:pPr>
                        <a:lnSpc>
                          <a:spcPct val="107000"/>
                        </a:lnSpc>
                        <a:spcAft>
                          <a:spcPts val="0"/>
                        </a:spcAft>
                      </a:pPr>
                      <a:r>
                        <a:rPr lang="es-EC" sz="1600" b="0" dirty="0">
                          <a:solidFill>
                            <a:srgbClr val="000000"/>
                          </a:solidFill>
                          <a:latin typeface="Arial"/>
                          <a:ea typeface="Times New Roman"/>
                          <a:cs typeface="Times New Roman"/>
                        </a:rPr>
                        <a:t>Brasil</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157599</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612754</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545956</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400594</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396799</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r>
              <a:tr h="297119">
                <a:tc>
                  <a:txBody>
                    <a:bodyPr/>
                    <a:lstStyle/>
                    <a:p>
                      <a:pPr>
                        <a:lnSpc>
                          <a:spcPct val="107000"/>
                        </a:lnSpc>
                        <a:spcAft>
                          <a:spcPts val="0"/>
                        </a:spcAft>
                      </a:pPr>
                      <a:r>
                        <a:rPr lang="es-EC" sz="1600" b="0" dirty="0">
                          <a:solidFill>
                            <a:srgbClr val="000000"/>
                          </a:solidFill>
                          <a:latin typeface="Arial"/>
                          <a:ea typeface="Times New Roman"/>
                          <a:cs typeface="Times New Roman"/>
                        </a:rPr>
                        <a:t>China</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416057</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a:solidFill>
                            <a:srgbClr val="000000"/>
                          </a:solidFill>
                          <a:latin typeface="Arial"/>
                          <a:ea typeface="Times New Roman"/>
                          <a:cs typeface="Times New Roman"/>
                        </a:rPr>
                        <a:t>426959</a:t>
                      </a:r>
                      <a:endParaRPr lang="es-EC" sz="20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271997</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416665</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378283</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97119">
                <a:tc>
                  <a:txBody>
                    <a:bodyPr/>
                    <a:lstStyle/>
                    <a:p>
                      <a:pPr>
                        <a:lnSpc>
                          <a:spcPct val="107000"/>
                        </a:lnSpc>
                        <a:spcAft>
                          <a:spcPts val="0"/>
                        </a:spcAft>
                      </a:pPr>
                      <a:r>
                        <a:rPr lang="es-EC" sz="1600" b="0" dirty="0">
                          <a:solidFill>
                            <a:srgbClr val="000000"/>
                          </a:solidFill>
                          <a:latin typeface="Arial"/>
                          <a:ea typeface="Times New Roman"/>
                          <a:cs typeface="Times New Roman"/>
                        </a:rPr>
                        <a:t>Australia</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54697</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271839</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355107</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369906</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352831</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tcPr>
                </a:tc>
              </a:tr>
              <a:tr h="297119">
                <a:tc>
                  <a:txBody>
                    <a:bodyPr/>
                    <a:lstStyle/>
                    <a:p>
                      <a:pPr>
                        <a:lnSpc>
                          <a:spcPct val="107000"/>
                        </a:lnSpc>
                        <a:spcAft>
                          <a:spcPts val="0"/>
                        </a:spcAft>
                      </a:pPr>
                      <a:r>
                        <a:rPr lang="es-EC" sz="1600" b="0" dirty="0">
                          <a:solidFill>
                            <a:srgbClr val="000000"/>
                          </a:solidFill>
                          <a:latin typeface="Arial"/>
                          <a:ea typeface="Times New Roman"/>
                          <a:cs typeface="Times New Roman"/>
                        </a:rPr>
                        <a:t>Camboya</a:t>
                      </a:r>
                      <a:endParaRPr lang="es-EC" sz="2000" b="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34748</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a:solidFill>
                            <a:srgbClr val="000000"/>
                          </a:solidFill>
                          <a:latin typeface="Arial"/>
                          <a:ea typeface="Times New Roman"/>
                          <a:cs typeface="Times New Roman"/>
                        </a:rPr>
                        <a:t>106368</a:t>
                      </a:r>
                      <a:endParaRPr lang="es-EC" sz="20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139455</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258221</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gn="r">
                        <a:lnSpc>
                          <a:spcPct val="107000"/>
                        </a:lnSpc>
                        <a:spcAft>
                          <a:spcPts val="0"/>
                        </a:spcAft>
                      </a:pPr>
                      <a:r>
                        <a:rPr lang="es-EC" sz="1600" dirty="0">
                          <a:solidFill>
                            <a:srgbClr val="000000"/>
                          </a:solidFill>
                          <a:latin typeface="Arial"/>
                          <a:ea typeface="Times New Roman"/>
                          <a:cs typeface="Times New Roman"/>
                        </a:rPr>
                        <a:t>283060</a:t>
                      </a:r>
                      <a:endParaRPr lang="es-EC"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r>
              <a:tr h="241459">
                <a:tc>
                  <a:txBody>
                    <a:bodyPr/>
                    <a:lstStyle/>
                    <a:p>
                      <a:pPr>
                        <a:lnSpc>
                          <a:spcPct val="107000"/>
                        </a:lnSpc>
                        <a:spcAft>
                          <a:spcPts val="0"/>
                        </a:spcAft>
                      </a:pPr>
                      <a:r>
                        <a:rPr lang="es-EC" sz="1600" b="0" dirty="0">
                          <a:solidFill>
                            <a:srgbClr val="000000"/>
                          </a:solidFill>
                          <a:latin typeface="Arial"/>
                          <a:ea typeface="Times New Roman"/>
                          <a:cs typeface="Times New Roman"/>
                        </a:rPr>
                        <a:t>Bélgica</a:t>
                      </a:r>
                      <a:endParaRPr lang="es-EC" sz="2000" b="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232593</a:t>
                      </a:r>
                      <a:endParaRPr lang="es-EC" sz="20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289989</a:t>
                      </a:r>
                      <a:endParaRPr lang="es-EC" sz="20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600">
                          <a:solidFill>
                            <a:srgbClr val="000000"/>
                          </a:solidFill>
                          <a:latin typeface="Arial"/>
                          <a:ea typeface="Times New Roman"/>
                          <a:cs typeface="Times New Roman"/>
                        </a:rPr>
                        <a:t>235107</a:t>
                      </a:r>
                      <a:endParaRPr lang="es-EC" sz="20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315490</a:t>
                      </a:r>
                      <a:endParaRPr lang="es-EC" sz="20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600" dirty="0">
                          <a:solidFill>
                            <a:srgbClr val="000000"/>
                          </a:solidFill>
                          <a:latin typeface="Arial"/>
                          <a:ea typeface="Times New Roman"/>
                          <a:cs typeface="Times New Roman"/>
                        </a:rPr>
                        <a:t>280600</a:t>
                      </a:r>
                      <a:endParaRPr lang="es-EC" sz="20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85720" y="5500702"/>
            <a:ext cx="8143932" cy="461665"/>
          </a:xfrm>
          <a:prstGeom prst="rect">
            <a:avLst/>
          </a:prstGeom>
        </p:spPr>
        <p:txBody>
          <a:bodyPr wrap="square">
            <a:spAutoFit/>
          </a:bodyPr>
          <a:lstStyle/>
          <a:p>
            <a:pPr algn="just"/>
            <a:r>
              <a:rPr lang="es-EC" sz="1200" b="1" i="1" dirty="0" smtClean="0"/>
              <a:t>Nota: </a:t>
            </a:r>
            <a:r>
              <a:rPr lang="es-EC" sz="1200" dirty="0" smtClean="0"/>
              <a:t>Lista de los 10 principales proveedores de arroz a nivel mundial en el periodo 2010 al 2014, medida en  dólares. Tomado de </a:t>
            </a:r>
            <a:r>
              <a:rPr lang="es-EC" sz="1200" dirty="0" err="1" smtClean="0"/>
              <a:t>TradeMap</a:t>
            </a:r>
            <a:r>
              <a:rPr lang="es-EC" sz="1200" dirty="0" smtClean="0"/>
              <a:t>, 2015</a:t>
            </a:r>
            <a:endParaRPr lang="es-EC" sz="1200" dirty="0"/>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 xmlns:p14="http://schemas.microsoft.com/office/powerpoint/2010/main" val="3128236158"/>
              </p:ext>
            </p:extLst>
          </p:nvPr>
        </p:nvGraphicFramePr>
        <p:xfrm>
          <a:off x="428596" y="1214422"/>
          <a:ext cx="8215372" cy="4140230"/>
        </p:xfrm>
        <a:graphic>
          <a:graphicData uri="http://schemas.openxmlformats.org/drawingml/2006/table">
            <a:tbl>
              <a:tblPr firstRow="1" firstCol="1" bandRow="1">
                <a:tableStyleId>{BC89EF96-8CEA-46FF-86C4-4CE0E7609802}</a:tableStyleId>
              </a:tblPr>
              <a:tblGrid>
                <a:gridCol w="1902482"/>
                <a:gridCol w="1262578"/>
                <a:gridCol w="1262578"/>
                <a:gridCol w="1262578"/>
                <a:gridCol w="1262578"/>
                <a:gridCol w="1262578"/>
              </a:tblGrid>
              <a:tr h="841373">
                <a:tc>
                  <a:txBody>
                    <a:bodyPr/>
                    <a:lstStyle/>
                    <a:p>
                      <a:pPr algn="ctr">
                        <a:lnSpc>
                          <a:spcPct val="107000"/>
                        </a:lnSpc>
                        <a:spcAft>
                          <a:spcPts val="0"/>
                        </a:spcAft>
                      </a:pPr>
                      <a:r>
                        <a:rPr lang="es-EC" sz="1600" dirty="0">
                          <a:effectLst/>
                        </a:rPr>
                        <a:t>Importadores</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400" dirty="0">
                          <a:effectLst/>
                        </a:rPr>
                        <a:t>Valor exportada en </a:t>
                      </a:r>
                      <a:r>
                        <a:rPr lang="es-EC" sz="1400" dirty="0" smtClean="0">
                          <a:effectLst/>
                        </a:rPr>
                        <a:t>2010 (FOB)</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400" dirty="0">
                          <a:effectLst/>
                        </a:rPr>
                        <a:t>Valor exportada en </a:t>
                      </a:r>
                      <a:r>
                        <a:rPr lang="es-EC" sz="1400" dirty="0" smtClean="0">
                          <a:effectLst/>
                        </a:rPr>
                        <a:t>2011 (FOB)</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400" dirty="0">
                          <a:effectLst/>
                        </a:rPr>
                        <a:t>Valor exportada en </a:t>
                      </a:r>
                      <a:r>
                        <a:rPr lang="es-EC" sz="1400" dirty="0" smtClean="0">
                          <a:effectLst/>
                        </a:rPr>
                        <a:t>2012 (FOB)</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400" dirty="0">
                          <a:effectLst/>
                        </a:rPr>
                        <a:t>Valor exportada en </a:t>
                      </a:r>
                      <a:r>
                        <a:rPr lang="es-EC" sz="1400" dirty="0" smtClean="0">
                          <a:effectLst/>
                        </a:rPr>
                        <a:t>2013 (FOB)</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400" dirty="0">
                          <a:effectLst/>
                        </a:rPr>
                        <a:t>Valor exportada en </a:t>
                      </a:r>
                      <a:r>
                        <a:rPr lang="es-EC" sz="1400" dirty="0" smtClean="0">
                          <a:effectLst/>
                        </a:rPr>
                        <a:t>2014 (FOB)</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37633">
                <a:tc>
                  <a:txBody>
                    <a:bodyPr/>
                    <a:lstStyle/>
                    <a:p>
                      <a:pPr>
                        <a:lnSpc>
                          <a:spcPct val="107000"/>
                        </a:lnSpc>
                        <a:spcAft>
                          <a:spcPts val="0"/>
                        </a:spcAft>
                      </a:pPr>
                      <a:r>
                        <a:rPr lang="es-EC" sz="1600" dirty="0">
                          <a:effectLst/>
                        </a:rPr>
                        <a:t>Perú</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c>
                  <a:txBody>
                    <a:bodyPr/>
                    <a:lstStyle/>
                    <a:p>
                      <a:pPr algn="ctr">
                        <a:lnSpc>
                          <a:spcPct val="107000"/>
                        </a:lnSpc>
                        <a:spcAft>
                          <a:spcPts val="0"/>
                        </a:spcAft>
                      </a:pPr>
                      <a:r>
                        <a:rPr lang="es-EC" sz="1600" dirty="0">
                          <a:effectLst/>
                        </a:rPr>
                        <a:t>899</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c>
                  <a:txBody>
                    <a:bodyPr/>
                    <a:lstStyle/>
                    <a:p>
                      <a:pPr algn="ctr">
                        <a:lnSpc>
                          <a:spcPct val="107000"/>
                        </a:lnSpc>
                        <a:spcAft>
                          <a:spcPts val="0"/>
                        </a:spcAft>
                      </a:pPr>
                      <a:r>
                        <a:rPr lang="es-EC" sz="1600" dirty="0">
                          <a:effectLst/>
                        </a:rPr>
                        <a:t>278</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r>
              <a:tr h="237633">
                <a:tc>
                  <a:txBody>
                    <a:bodyPr/>
                    <a:lstStyle/>
                    <a:p>
                      <a:pPr>
                        <a:lnSpc>
                          <a:spcPct val="107000"/>
                        </a:lnSpc>
                        <a:spcAft>
                          <a:spcPts val="0"/>
                        </a:spcAft>
                      </a:pPr>
                      <a:r>
                        <a:rPr lang="es-EC" sz="1600" dirty="0">
                          <a:effectLst/>
                        </a:rPr>
                        <a:t>Italia</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20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27</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33</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21</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24</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37633">
                <a:tc>
                  <a:txBody>
                    <a:bodyPr/>
                    <a:lstStyle/>
                    <a:p>
                      <a:pPr>
                        <a:lnSpc>
                          <a:spcPct val="107000"/>
                        </a:lnSpc>
                        <a:spcAft>
                          <a:spcPts val="0"/>
                        </a:spcAft>
                      </a:pPr>
                      <a:r>
                        <a:rPr lang="es-EC" sz="1600" dirty="0">
                          <a:effectLst/>
                        </a:rPr>
                        <a:t>Cuba</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a:effectLst/>
                        </a:rPr>
                        <a:t>0</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a:effectLst/>
                        </a:rPr>
                        <a:t>11385</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a:effectLst/>
                        </a:rPr>
                        <a:t>11</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37633">
                <a:tc>
                  <a:txBody>
                    <a:bodyPr/>
                    <a:lstStyle/>
                    <a:p>
                      <a:pPr>
                        <a:lnSpc>
                          <a:spcPct val="107000"/>
                        </a:lnSpc>
                        <a:spcAft>
                          <a:spcPts val="0"/>
                        </a:spcAft>
                      </a:pPr>
                      <a:r>
                        <a:rPr lang="es-EC" sz="1600" dirty="0">
                          <a:effectLst/>
                        </a:rPr>
                        <a:t>Francia</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1</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1</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a:effectLst/>
                        </a:rPr>
                        <a:t>1</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a:effectLst/>
                        </a:rPr>
                        <a:t>1</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37633">
                <a:tc>
                  <a:txBody>
                    <a:bodyPr/>
                    <a:lstStyle/>
                    <a:p>
                      <a:pPr>
                        <a:lnSpc>
                          <a:spcPct val="107000"/>
                        </a:lnSpc>
                        <a:spcAft>
                          <a:spcPts val="0"/>
                        </a:spcAft>
                      </a:pPr>
                      <a:r>
                        <a:rPr lang="es-EC" sz="1600">
                          <a:effectLst/>
                        </a:rPr>
                        <a:t>España</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a:effectLst/>
                        </a:rPr>
                        <a:t>1</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2</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1</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a:effectLst/>
                        </a:rPr>
                        <a:t>1</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a:effectLst/>
                        </a:rPr>
                        <a:t>1</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37633">
                <a:tc>
                  <a:txBody>
                    <a:bodyPr/>
                    <a:lstStyle/>
                    <a:p>
                      <a:pPr>
                        <a:lnSpc>
                          <a:spcPct val="107000"/>
                        </a:lnSpc>
                        <a:spcAft>
                          <a:spcPts val="0"/>
                        </a:spcAft>
                      </a:pPr>
                      <a:r>
                        <a:rPr lang="es-EC" sz="1600" dirty="0">
                          <a:effectLst/>
                        </a:rPr>
                        <a:t>Colombia</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c>
                  <a:txBody>
                    <a:bodyPr/>
                    <a:lstStyle/>
                    <a:p>
                      <a:pPr algn="ctr">
                        <a:lnSpc>
                          <a:spcPct val="107000"/>
                        </a:lnSpc>
                        <a:spcAft>
                          <a:spcPts val="0"/>
                        </a:spcAft>
                      </a:pPr>
                      <a:r>
                        <a:rPr lang="es-EC" sz="1600" dirty="0">
                          <a:effectLst/>
                        </a:rPr>
                        <a:t>5</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c>
                  <a:txBody>
                    <a:bodyPr/>
                    <a:lstStyle/>
                    <a:p>
                      <a:pPr algn="ctr">
                        <a:lnSpc>
                          <a:spcPct val="107000"/>
                        </a:lnSpc>
                        <a:spcAft>
                          <a:spcPts val="0"/>
                        </a:spcAft>
                      </a:pPr>
                      <a:r>
                        <a:rPr lang="es-EC" sz="1600" dirty="0">
                          <a:effectLst/>
                        </a:rPr>
                        <a:t>17596</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c>
                  <a:txBody>
                    <a:bodyPr/>
                    <a:lstStyle/>
                    <a:p>
                      <a:pPr algn="ctr">
                        <a:lnSpc>
                          <a:spcPct val="107000"/>
                        </a:lnSpc>
                        <a:spcAft>
                          <a:spcPts val="0"/>
                        </a:spcAft>
                      </a:pPr>
                      <a:r>
                        <a:rPr lang="es-EC" sz="1600" dirty="0">
                          <a:effectLst/>
                        </a:rPr>
                        <a:t>10789</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c>
                  <a:txBody>
                    <a:bodyPr/>
                    <a:lstStyle/>
                    <a:p>
                      <a:pPr algn="ctr">
                        <a:lnSpc>
                          <a:spcPct val="107000"/>
                        </a:lnSpc>
                        <a:spcAft>
                          <a:spcPts val="0"/>
                        </a:spcAft>
                      </a:pPr>
                      <a:r>
                        <a:rPr lang="es-EC" sz="1600" dirty="0">
                          <a:effectLst/>
                        </a:rPr>
                        <a:t>21656</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F0">
                        <a:alpha val="20000"/>
                      </a:srgbClr>
                    </a:solidFill>
                  </a:tcPr>
                </a:tc>
              </a:tr>
              <a:tr h="237633">
                <a:tc>
                  <a:txBody>
                    <a:bodyPr/>
                    <a:lstStyle/>
                    <a:p>
                      <a:pPr>
                        <a:lnSpc>
                          <a:spcPct val="107000"/>
                        </a:lnSpc>
                        <a:spcAft>
                          <a:spcPts val="0"/>
                        </a:spcAft>
                      </a:pPr>
                      <a:r>
                        <a:rPr lang="es-EC" sz="1600">
                          <a:effectLst/>
                        </a:rPr>
                        <a:t>Panamá</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4</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631030">
                <a:tc>
                  <a:txBody>
                    <a:bodyPr/>
                    <a:lstStyle/>
                    <a:p>
                      <a:pPr>
                        <a:lnSpc>
                          <a:spcPct val="107000"/>
                        </a:lnSpc>
                        <a:spcAft>
                          <a:spcPts val="0"/>
                        </a:spcAft>
                      </a:pPr>
                      <a:r>
                        <a:rPr lang="es-EC" sz="1600">
                          <a:effectLst/>
                        </a:rPr>
                        <a:t>Estados Unidos de América</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a:effectLst/>
                        </a:rPr>
                        <a:t>7</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11</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5</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2</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a:effectLst/>
                        </a:rPr>
                        <a:t>0</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841373">
                <a:tc>
                  <a:txBody>
                    <a:bodyPr/>
                    <a:lstStyle/>
                    <a:p>
                      <a:pPr>
                        <a:lnSpc>
                          <a:spcPct val="107000"/>
                        </a:lnSpc>
                        <a:spcAft>
                          <a:spcPts val="0"/>
                        </a:spcAft>
                      </a:pPr>
                      <a:r>
                        <a:rPr lang="es-EC" sz="1600">
                          <a:effectLst/>
                        </a:rPr>
                        <a:t>Venezuela, República Bolivariana de</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a:effectLst/>
                        </a:rPr>
                        <a:t>12819</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9474</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C" sz="1600" dirty="0">
                          <a:effectLst/>
                        </a:rPr>
                        <a:t>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4" name="Rectángulo 3"/>
          <p:cNvSpPr/>
          <p:nvPr/>
        </p:nvSpPr>
        <p:spPr>
          <a:xfrm>
            <a:off x="285720" y="285728"/>
            <a:ext cx="8354191" cy="523220"/>
          </a:xfrm>
          <a:prstGeom prst="rect">
            <a:avLst/>
          </a:prstGeom>
        </p:spPr>
        <p:txBody>
          <a:bodyPr wrap="square">
            <a:spAutoFit/>
          </a:bodyPr>
          <a:lstStyle/>
          <a:p>
            <a:pPr algn="ctr"/>
            <a:r>
              <a:rPr lang="es-EC"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Principales mercados </a:t>
            </a:r>
            <a:r>
              <a:rPr lang="es-EC"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del arroz ecuatoriano</a:t>
            </a:r>
            <a:endParaRPr lang="es-EC"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7649" name="Rectangle 1"/>
          <p:cNvSpPr>
            <a:spLocks noChangeArrowheads="1"/>
          </p:cNvSpPr>
          <p:nvPr/>
        </p:nvSpPr>
        <p:spPr bwMode="auto">
          <a:xfrm>
            <a:off x="428596" y="5500702"/>
            <a:ext cx="84296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Nota: </a:t>
            </a: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Lista de 10 principales importadores de arroz ecuatoriano a nivel mundial, valores expresados en miles de d</a:t>
            </a:r>
            <a:r>
              <a:rPr kumimoji="0" lang="es-EC"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lares. Tomado de </a:t>
            </a:r>
            <a:r>
              <a:rPr kumimoji="0" lang="es-EC"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Trade</a:t>
            </a: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C"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Maps</a:t>
            </a: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25274315"/>
      </p:ext>
    </p:extLst>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500034" y="1928802"/>
            <a:ext cx="8229600" cy="4525963"/>
          </a:xfrm>
        </p:spPr>
        <p:txBody>
          <a:body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a:p>
        </p:txBody>
      </p:sp>
      <p:sp>
        <p:nvSpPr>
          <p:cNvPr id="2" name="1 Título"/>
          <p:cNvSpPr>
            <a:spLocks noGrp="1"/>
          </p:cNvSpPr>
          <p:nvPr>
            <p:ph type="title"/>
          </p:nvPr>
        </p:nvSpPr>
        <p:spPr/>
        <p:txBody>
          <a:bodyPr>
            <a:noAutofit/>
          </a:bodyPr>
          <a:lstStyle/>
          <a:p>
            <a:pPr algn="just"/>
            <a:r>
              <a:rPr lang="es-EC" sz="2400" b="1" dirty="0"/>
              <a:t>Balanza Comercial del Arroz  por partida arancelaria en término FOB en el periodo 2010 al </a:t>
            </a:r>
            <a:r>
              <a:rPr lang="es-EC" sz="2400" b="1" dirty="0" smtClean="0"/>
              <a:t>2015</a:t>
            </a:r>
            <a:endParaRPr lang="es-EC" sz="2400" b="1" dirty="0"/>
          </a:p>
        </p:txBody>
      </p:sp>
      <p:graphicFrame>
        <p:nvGraphicFramePr>
          <p:cNvPr id="5" name="4 Gráfico"/>
          <p:cNvGraphicFramePr/>
          <p:nvPr/>
        </p:nvGraphicFramePr>
        <p:xfrm>
          <a:off x="357158" y="1519237"/>
          <a:ext cx="8358245" cy="4267217"/>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428596" y="5786454"/>
            <a:ext cx="8215370" cy="461665"/>
          </a:xfrm>
          <a:prstGeom prst="rect">
            <a:avLst/>
          </a:prstGeom>
          <a:noFill/>
        </p:spPr>
        <p:txBody>
          <a:bodyPr wrap="square" rtlCol="0">
            <a:spAutoFit/>
          </a:bodyPr>
          <a:lstStyle/>
          <a:p>
            <a:pPr algn="just"/>
            <a:r>
              <a:rPr lang="es-EC" sz="1200" b="1" i="1" dirty="0" smtClean="0"/>
              <a:t>Nota: </a:t>
            </a:r>
            <a:r>
              <a:rPr lang="es-EC" sz="1200" dirty="0" smtClean="0"/>
              <a:t>Balanza Comercial del Arroz  por partida arancelaria en término FOB en el periodo 2010 al 2014.Tomado del Sistema de Información Nacional de Agricultura, Ganadería, Acuacultura y Pesca.</a:t>
            </a:r>
            <a:endParaRPr lang="es-EC" sz="1200" dirty="0"/>
          </a:p>
        </p:txBody>
      </p:sp>
    </p:spTree>
  </p:cSld>
  <p:clrMapOvr>
    <a:masterClrMapping/>
  </p:clrMapOvr>
  <p:transition spd="slow">
    <p:push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5111</TotalTime>
  <Words>1887</Words>
  <Application>Microsoft Office PowerPoint</Application>
  <PresentationFormat>Presentación en pantalla (4:3)</PresentationFormat>
  <Paragraphs>421</Paragraphs>
  <Slides>37</Slides>
  <Notes>1</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Concurrencia</vt:lpstr>
      <vt:lpstr>Incidencia del Sistema Andino de Franjas de Precios en la industria arrocera ecuatoriana en el periodo 2010 - 2014</vt:lpstr>
      <vt:lpstr>Objetivo</vt:lpstr>
      <vt:lpstr>Diapositiva 3</vt:lpstr>
      <vt:lpstr>Diapositiva 4</vt:lpstr>
      <vt:lpstr>Diapositiva 5</vt:lpstr>
      <vt:lpstr>Zonas de producción de arroz 2015 </vt:lpstr>
      <vt:lpstr>Principales proveedores de arroz a nivel mundial</vt:lpstr>
      <vt:lpstr>Diapositiva 8</vt:lpstr>
      <vt:lpstr>Balanza Comercial del Arroz  por partida arancelaria en término FOB en el periodo 2010 al 2015</vt:lpstr>
      <vt:lpstr>Balanza Comercial del Arroz  por partida arancelaria en toneladas métricas en el periodo 2010 al 2015</vt:lpstr>
      <vt:lpstr>Diapositiva 11</vt:lpstr>
      <vt:lpstr>Terminología</vt:lpstr>
      <vt:lpstr>Aspectos Operativos del Sistema</vt:lpstr>
      <vt:lpstr>Diapositiva 14</vt:lpstr>
      <vt:lpstr>RESOLUCIONES – TABLAS ADUANERAS</vt:lpstr>
      <vt:lpstr>COMUNICADOS - CIRCULARES</vt:lpstr>
      <vt:lpstr>Diapositiva 17</vt:lpstr>
      <vt:lpstr>PRODUCTO MARCADOR Y VINCULADOS</vt:lpstr>
      <vt:lpstr>Arroz semiblanqueado o blanqueado, incluso pulido o glaseado (1006.30.00.00)</vt:lpstr>
      <vt:lpstr>APLICACIÓN DEL SAFP</vt:lpstr>
      <vt:lpstr>Diapositiva 21</vt:lpstr>
      <vt:lpstr>CASO 1: Cálculo del SAFP de la subpartida 1006.30.00.00  en el período 2012-2013</vt:lpstr>
      <vt:lpstr>Circular 419 – Precio referencial CIF</vt:lpstr>
      <vt:lpstr>Tabla aduanera del arroz blanco  2012 - 2013</vt:lpstr>
      <vt:lpstr>Elementos del SAFP</vt:lpstr>
      <vt:lpstr>Total arroz importado en el mes de septiembre del 2012</vt:lpstr>
      <vt:lpstr>Cálculo del SAFP</vt:lpstr>
      <vt:lpstr>CASO 2: Cálculo del SAFP de la subpartida 1006.30.00.00  en el período 2015-2016</vt:lpstr>
      <vt:lpstr>Circular 494 – Precio referencial CIF</vt:lpstr>
      <vt:lpstr>Tabla aduanera del arroz blanco  2015-2016</vt:lpstr>
      <vt:lpstr>Elementos del SAFP</vt:lpstr>
      <vt:lpstr>Total arroz importado en el mes de octubre del 2015</vt:lpstr>
      <vt:lpstr>Cálculo del SAFP</vt:lpstr>
      <vt:lpstr>PUNTOS DE DISCUSIÓN</vt:lpstr>
      <vt:lpstr>Diapositiva 35</vt:lpstr>
      <vt:lpstr>Diapositiva 36</vt:lpstr>
      <vt:lpstr>Diapositiva 37</vt:lpstr>
    </vt:vector>
  </TitlesOfParts>
  <Company>RevolucionUnattended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Incidencia del Sistema Andino de Franja de Precios en la Industria Arrocera Ecuatoriana en el periodo 2010 - 2014</dc:title>
  <dc:creator>Bryan Borja</dc:creator>
  <cp:lastModifiedBy>Bryan Borja</cp:lastModifiedBy>
  <cp:revision>155</cp:revision>
  <dcterms:created xsi:type="dcterms:W3CDTF">2016-01-13T02:15:02Z</dcterms:created>
  <dcterms:modified xsi:type="dcterms:W3CDTF">2016-01-21T04:23:00Z</dcterms:modified>
</cp:coreProperties>
</file>