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768" r:id="rId1"/>
  </p:sldMasterIdLst>
  <p:sldIdLst>
    <p:sldId id="256" r:id="rId2"/>
    <p:sldId id="295" r:id="rId3"/>
    <p:sldId id="258" r:id="rId4"/>
    <p:sldId id="259" r:id="rId5"/>
    <p:sldId id="260" r:id="rId6"/>
    <p:sldId id="294" r:id="rId7"/>
    <p:sldId id="261" r:id="rId8"/>
    <p:sldId id="262" r:id="rId9"/>
    <p:sldId id="263" r:id="rId10"/>
    <p:sldId id="264" r:id="rId11"/>
    <p:sldId id="265" r:id="rId12"/>
    <p:sldId id="269" r:id="rId13"/>
    <p:sldId id="296" r:id="rId14"/>
    <p:sldId id="266" r:id="rId15"/>
    <p:sldId id="281" r:id="rId16"/>
    <p:sldId id="283" r:id="rId17"/>
    <p:sldId id="270" r:id="rId18"/>
    <p:sldId id="284" r:id="rId19"/>
    <p:sldId id="285" r:id="rId20"/>
    <p:sldId id="286" r:id="rId21"/>
    <p:sldId id="289" r:id="rId22"/>
    <p:sldId id="287" r:id="rId23"/>
    <p:sldId id="288" r:id="rId24"/>
    <p:sldId id="292" r:id="rId25"/>
    <p:sldId id="293" r:id="rId26"/>
    <p:sldId id="297" r:id="rId27"/>
    <p:sldId id="268" r:id="rId28"/>
    <p:sldId id="279" r:id="rId29"/>
    <p:sldId id="271" r:id="rId30"/>
    <p:sldId id="298" r:id="rId31"/>
    <p:sldId id="299" r:id="rId32"/>
    <p:sldId id="300" r:id="rId33"/>
    <p:sldId id="301" r:id="rId34"/>
    <p:sldId id="272" r:id="rId35"/>
    <p:sldId id="302" r:id="rId36"/>
    <p:sldId id="303" r:id="rId37"/>
    <p:sldId id="304" r:id="rId38"/>
    <p:sldId id="273" r:id="rId39"/>
    <p:sldId id="306" r:id="rId40"/>
    <p:sldId id="310" r:id="rId41"/>
    <p:sldId id="311" r:id="rId42"/>
    <p:sldId id="312" r:id="rId43"/>
    <p:sldId id="313" r:id="rId44"/>
    <p:sldId id="314" r:id="rId45"/>
    <p:sldId id="315" r:id="rId46"/>
    <p:sldId id="316" r:id="rId47"/>
    <p:sldId id="317" r:id="rId48"/>
    <p:sldId id="318" r:id="rId49"/>
    <p:sldId id="337" r:id="rId50"/>
    <p:sldId id="341" r:id="rId51"/>
    <p:sldId id="342" r:id="rId52"/>
    <p:sldId id="345" r:id="rId53"/>
    <p:sldId id="370" r:id="rId54"/>
    <p:sldId id="368" r:id="rId55"/>
    <p:sldId id="336" r:id="rId56"/>
    <p:sldId id="329" r:id="rId57"/>
    <p:sldId id="328" r:id="rId58"/>
    <p:sldId id="325"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RESPALDOS%20PAULO%20BENITWEZ\Desktop\Andrea\Maestr&#237;a\TESIS\Bco%20de%20Loja\3.%20PROGRAMA%20DE%20TRABAJO\PasosUrgentesNormalesAccesosDB%20-%20CONSOLIDADO%20Andrea.xlsx" TargetMode="External"/><Relationship Id="rId2" Type="http://schemas.openxmlformats.org/officeDocument/2006/relationships/image" Target="../media/image12.jpe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a:pPr>
            <a:r>
              <a:rPr lang="es-EC"/>
              <a:t>MAPA</a:t>
            </a:r>
            <a:r>
              <a:rPr lang="es-EC" baseline="0"/>
              <a:t> DE RIESGO</a:t>
            </a:r>
            <a:endParaRPr lang="es-EC"/>
          </a:p>
        </c:rich>
      </c:tx>
      <c:layout/>
    </c:title>
    <c:plotArea>
      <c:layout>
        <c:manualLayout>
          <c:layoutTarget val="inner"/>
          <c:xMode val="edge"/>
          <c:yMode val="edge"/>
          <c:x val="0.13835776220572038"/>
          <c:y val="0.1326321798427679"/>
          <c:w val="0.6529731506521923"/>
          <c:h val="0.74047517110006644"/>
        </c:manualLayout>
      </c:layout>
      <c:scatterChart>
        <c:scatterStyle val="lineMarker"/>
        <c:ser>
          <c:idx val="1"/>
          <c:order val="1"/>
          <c:tx>
            <c:strRef>
              <c:f>EvalRiesgMapaRiesg!$D$1</c:f>
              <c:strCache>
                <c:ptCount val="1"/>
                <c:pt idx="0">
                  <c:v>FACTOR DE RIESGO</c:v>
                </c:pt>
              </c:strCache>
            </c:strRef>
          </c:tx>
          <c:spPr>
            <a:ln w="28575">
              <a:noFill/>
            </a:ln>
          </c:spPr>
          <c:xVal>
            <c:numRef>
              <c:f>EvalRiesgMapaRiesg!$J$4:$J$29</c:f>
              <c:numCache>
                <c:formatCode>0.00</c:formatCode>
                <c:ptCount val="26"/>
                <c:pt idx="0">
                  <c:v>4.333333333333381</c:v>
                </c:pt>
                <c:pt idx="1">
                  <c:v>4.333333333333381</c:v>
                </c:pt>
                <c:pt idx="2">
                  <c:v>4</c:v>
                </c:pt>
                <c:pt idx="3">
                  <c:v>2.3333333333333335</c:v>
                </c:pt>
                <c:pt idx="4">
                  <c:v>1.6666666666666667</c:v>
                </c:pt>
                <c:pt idx="5">
                  <c:v>2.3333333333333335</c:v>
                </c:pt>
                <c:pt idx="6">
                  <c:v>1.6666666666666667</c:v>
                </c:pt>
                <c:pt idx="7">
                  <c:v>3.3333333333333335</c:v>
                </c:pt>
                <c:pt idx="9">
                  <c:v>1.6666666666666667</c:v>
                </c:pt>
                <c:pt idx="10">
                  <c:v>1.3333333333333333</c:v>
                </c:pt>
                <c:pt idx="11">
                  <c:v>1.6666666666666667</c:v>
                </c:pt>
                <c:pt idx="12">
                  <c:v>1</c:v>
                </c:pt>
                <c:pt idx="13">
                  <c:v>1</c:v>
                </c:pt>
                <c:pt idx="14">
                  <c:v>2.3333333333333335</c:v>
                </c:pt>
                <c:pt idx="15">
                  <c:v>1.3333333333333333</c:v>
                </c:pt>
                <c:pt idx="16">
                  <c:v>1.6666666666666667</c:v>
                </c:pt>
                <c:pt idx="17">
                  <c:v>1</c:v>
                </c:pt>
                <c:pt idx="18">
                  <c:v>2</c:v>
                </c:pt>
                <c:pt idx="19">
                  <c:v>2.3333333333333335</c:v>
                </c:pt>
                <c:pt idx="20">
                  <c:v>1.6666666666666667</c:v>
                </c:pt>
                <c:pt idx="21">
                  <c:v>2.3333333333333335</c:v>
                </c:pt>
                <c:pt idx="22">
                  <c:v>1.3333333333333333</c:v>
                </c:pt>
                <c:pt idx="23">
                  <c:v>1</c:v>
                </c:pt>
                <c:pt idx="24">
                  <c:v>1.3333333333333333</c:v>
                </c:pt>
                <c:pt idx="25">
                  <c:v>1</c:v>
                </c:pt>
              </c:numCache>
            </c:numRef>
          </c:xVal>
          <c:yVal>
            <c:numRef>
              <c:f>EvalRiesgMapaRiesg!$K$4:$K$29</c:f>
              <c:numCache>
                <c:formatCode>0.00</c:formatCode>
                <c:ptCount val="26"/>
                <c:pt idx="0">
                  <c:v>4.666666666666667</c:v>
                </c:pt>
                <c:pt idx="1">
                  <c:v>4.333333333333381</c:v>
                </c:pt>
                <c:pt idx="2">
                  <c:v>4.333333333333381</c:v>
                </c:pt>
                <c:pt idx="3">
                  <c:v>2</c:v>
                </c:pt>
                <c:pt idx="4">
                  <c:v>3.3333333333333335</c:v>
                </c:pt>
                <c:pt idx="5">
                  <c:v>2.3333333333333335</c:v>
                </c:pt>
                <c:pt idx="6">
                  <c:v>2</c:v>
                </c:pt>
                <c:pt idx="7">
                  <c:v>3.3333333333333335</c:v>
                </c:pt>
                <c:pt idx="9">
                  <c:v>2.3333333333333335</c:v>
                </c:pt>
                <c:pt idx="10">
                  <c:v>1.3333333333333333</c:v>
                </c:pt>
                <c:pt idx="11">
                  <c:v>1.6666666666666667</c:v>
                </c:pt>
                <c:pt idx="12">
                  <c:v>1</c:v>
                </c:pt>
                <c:pt idx="13">
                  <c:v>1.3333333333333333</c:v>
                </c:pt>
                <c:pt idx="14">
                  <c:v>2.3333333333333335</c:v>
                </c:pt>
                <c:pt idx="15">
                  <c:v>1.3333333333333333</c:v>
                </c:pt>
                <c:pt idx="16">
                  <c:v>1</c:v>
                </c:pt>
                <c:pt idx="17">
                  <c:v>1.3333333333333333</c:v>
                </c:pt>
                <c:pt idx="18">
                  <c:v>2</c:v>
                </c:pt>
                <c:pt idx="19">
                  <c:v>2</c:v>
                </c:pt>
                <c:pt idx="20">
                  <c:v>2.3333333333333335</c:v>
                </c:pt>
                <c:pt idx="21">
                  <c:v>2.6666666666666665</c:v>
                </c:pt>
                <c:pt idx="22">
                  <c:v>1.6666666666666667</c:v>
                </c:pt>
                <c:pt idx="23">
                  <c:v>1</c:v>
                </c:pt>
                <c:pt idx="24">
                  <c:v>1</c:v>
                </c:pt>
                <c:pt idx="25">
                  <c:v>1.3333333333333333</c:v>
                </c:pt>
              </c:numCache>
            </c:numRef>
          </c:yVal>
        </c:ser>
        <c:ser>
          <c:idx val="0"/>
          <c:order val="0"/>
          <c:tx>
            <c:strRef>
              <c:f>EvalRiesgMapaRiesg!$A$1</c:f>
              <c:strCache>
                <c:ptCount val="1"/>
                <c:pt idx="0">
                  <c:v>APLICATIVO</c:v>
                </c:pt>
              </c:strCache>
            </c:strRef>
          </c:tx>
          <c:spPr>
            <a:ln w="28575">
              <a:noFill/>
            </a:ln>
          </c:spPr>
          <c:xVal>
            <c:numRef>
              <c:f>EvalRiesgMapaRiesg!$J$4:$J$29</c:f>
              <c:numCache>
                <c:formatCode>0.00</c:formatCode>
                <c:ptCount val="26"/>
                <c:pt idx="0">
                  <c:v>4.333333333333381</c:v>
                </c:pt>
                <c:pt idx="1">
                  <c:v>4.333333333333381</c:v>
                </c:pt>
                <c:pt idx="2">
                  <c:v>4</c:v>
                </c:pt>
                <c:pt idx="3">
                  <c:v>2.3333333333333335</c:v>
                </c:pt>
                <c:pt idx="4">
                  <c:v>1.6666666666666667</c:v>
                </c:pt>
                <c:pt idx="5">
                  <c:v>2.3333333333333335</c:v>
                </c:pt>
                <c:pt idx="6">
                  <c:v>1.6666666666666667</c:v>
                </c:pt>
                <c:pt idx="7">
                  <c:v>3.3333333333333335</c:v>
                </c:pt>
                <c:pt idx="9">
                  <c:v>1.6666666666666667</c:v>
                </c:pt>
                <c:pt idx="10">
                  <c:v>1.3333333333333333</c:v>
                </c:pt>
                <c:pt idx="11">
                  <c:v>1.6666666666666667</c:v>
                </c:pt>
                <c:pt idx="12">
                  <c:v>1</c:v>
                </c:pt>
                <c:pt idx="13">
                  <c:v>1</c:v>
                </c:pt>
                <c:pt idx="14">
                  <c:v>2.3333333333333335</c:v>
                </c:pt>
                <c:pt idx="15">
                  <c:v>1.3333333333333333</c:v>
                </c:pt>
                <c:pt idx="16">
                  <c:v>1.6666666666666667</c:v>
                </c:pt>
                <c:pt idx="17">
                  <c:v>1</c:v>
                </c:pt>
                <c:pt idx="18">
                  <c:v>2</c:v>
                </c:pt>
                <c:pt idx="19">
                  <c:v>2.3333333333333335</c:v>
                </c:pt>
                <c:pt idx="20">
                  <c:v>1.6666666666666667</c:v>
                </c:pt>
                <c:pt idx="21">
                  <c:v>2.3333333333333335</c:v>
                </c:pt>
                <c:pt idx="22">
                  <c:v>1.3333333333333333</c:v>
                </c:pt>
                <c:pt idx="23">
                  <c:v>1</c:v>
                </c:pt>
                <c:pt idx="24">
                  <c:v>1.3333333333333333</c:v>
                </c:pt>
                <c:pt idx="25">
                  <c:v>1</c:v>
                </c:pt>
              </c:numCache>
            </c:numRef>
          </c:xVal>
          <c:yVal>
            <c:numRef>
              <c:f>EvalRiesgMapaRiesg!$K$4:$K$29</c:f>
              <c:numCache>
                <c:formatCode>0.00</c:formatCode>
                <c:ptCount val="26"/>
                <c:pt idx="0">
                  <c:v>4.666666666666667</c:v>
                </c:pt>
                <c:pt idx="1">
                  <c:v>4.333333333333381</c:v>
                </c:pt>
                <c:pt idx="2">
                  <c:v>4.333333333333381</c:v>
                </c:pt>
                <c:pt idx="3">
                  <c:v>2</c:v>
                </c:pt>
                <c:pt idx="4">
                  <c:v>3.3333333333333335</c:v>
                </c:pt>
                <c:pt idx="5">
                  <c:v>2.3333333333333335</c:v>
                </c:pt>
                <c:pt idx="6">
                  <c:v>2</c:v>
                </c:pt>
                <c:pt idx="7">
                  <c:v>3.3333333333333335</c:v>
                </c:pt>
                <c:pt idx="9">
                  <c:v>2.3333333333333335</c:v>
                </c:pt>
                <c:pt idx="10">
                  <c:v>1.3333333333333333</c:v>
                </c:pt>
                <c:pt idx="11">
                  <c:v>1.6666666666666667</c:v>
                </c:pt>
                <c:pt idx="12">
                  <c:v>1</c:v>
                </c:pt>
                <c:pt idx="13">
                  <c:v>1.3333333333333333</c:v>
                </c:pt>
                <c:pt idx="14">
                  <c:v>2.3333333333333335</c:v>
                </c:pt>
                <c:pt idx="15">
                  <c:v>1.3333333333333333</c:v>
                </c:pt>
                <c:pt idx="16">
                  <c:v>1</c:v>
                </c:pt>
                <c:pt idx="17">
                  <c:v>1.3333333333333333</c:v>
                </c:pt>
                <c:pt idx="18">
                  <c:v>2</c:v>
                </c:pt>
                <c:pt idx="19">
                  <c:v>2</c:v>
                </c:pt>
                <c:pt idx="20">
                  <c:v>2.3333333333333335</c:v>
                </c:pt>
                <c:pt idx="21">
                  <c:v>2.6666666666666665</c:v>
                </c:pt>
                <c:pt idx="22">
                  <c:v>1.6666666666666667</c:v>
                </c:pt>
                <c:pt idx="23">
                  <c:v>1</c:v>
                </c:pt>
                <c:pt idx="24">
                  <c:v>1</c:v>
                </c:pt>
                <c:pt idx="25">
                  <c:v>1.3333333333333333</c:v>
                </c:pt>
              </c:numCache>
            </c:numRef>
          </c:yVal>
        </c:ser>
        <c:axId val="111175552"/>
        <c:axId val="111198208"/>
      </c:scatterChart>
      <c:valAx>
        <c:axId val="111175552"/>
        <c:scaling>
          <c:orientation val="minMax"/>
        </c:scaling>
        <c:axPos val="b"/>
        <c:title>
          <c:tx>
            <c:rich>
              <a:bodyPr/>
              <a:lstStyle/>
              <a:p>
                <a:pPr>
                  <a:defRPr/>
                </a:pPr>
                <a:r>
                  <a:rPr lang="es-EC"/>
                  <a:t>IMPACTO</a:t>
                </a:r>
              </a:p>
            </c:rich>
          </c:tx>
          <c:layout>
            <c:manualLayout>
              <c:xMode val="edge"/>
              <c:yMode val="edge"/>
              <c:x val="0.41061683787791897"/>
              <c:y val="0.94344042234995262"/>
            </c:manualLayout>
          </c:layout>
        </c:title>
        <c:numFmt formatCode="0.00" sourceLinked="1"/>
        <c:majorTickMark val="none"/>
        <c:tickLblPos val="nextTo"/>
        <c:crossAx val="111198208"/>
        <c:crosses val="autoZero"/>
        <c:crossBetween val="midCat"/>
      </c:valAx>
      <c:valAx>
        <c:axId val="111198208"/>
        <c:scaling>
          <c:orientation val="minMax"/>
        </c:scaling>
        <c:axPos val="l"/>
        <c:majorGridlines/>
        <c:title>
          <c:tx>
            <c:rich>
              <a:bodyPr/>
              <a:lstStyle/>
              <a:p>
                <a:pPr>
                  <a:defRPr/>
                </a:pPr>
                <a:r>
                  <a:rPr lang="es-EC"/>
                  <a:t>PROBABILIDAD</a:t>
                </a:r>
              </a:p>
            </c:rich>
          </c:tx>
          <c:layout>
            <c:manualLayout>
              <c:xMode val="edge"/>
              <c:yMode val="edge"/>
              <c:x val="2.0688378122753402E-2"/>
              <c:y val="0.39404100430842381"/>
            </c:manualLayout>
          </c:layout>
        </c:title>
        <c:numFmt formatCode="0.00" sourceLinked="1"/>
        <c:majorTickMark val="none"/>
        <c:tickLblPos val="nextTo"/>
        <c:crossAx val="111175552"/>
        <c:crosses val="autoZero"/>
        <c:crossBetween val="midCat"/>
      </c:valAx>
      <c:spPr>
        <a:blipFill>
          <a:blip xmlns:r="http://schemas.openxmlformats.org/officeDocument/2006/relationships" r:embed="rId2"/>
          <a:stretch>
            <a:fillRect/>
          </a:stretch>
        </a:blipFill>
      </c:spPr>
    </c:plotArea>
    <c:legend>
      <c:legendPos val="r"/>
      <c:layout/>
      <c:txPr>
        <a:bodyPr/>
        <a:lstStyle/>
        <a:p>
          <a:pPr>
            <a:defRPr sz="800"/>
          </a:pPr>
          <a:endParaRPr lang="es-EC"/>
        </a:p>
      </c:txPr>
    </c:legend>
    <c:plotVisOnly val="1"/>
    <c:dispBlanksAs val="gap"/>
  </c:chart>
  <c:spPr>
    <a:effectLst>
      <a:outerShdw blurRad="50800" dist="50800" dir="5400000" algn="ctr" rotWithShape="0">
        <a:schemeClr val="bg1"/>
      </a:outerShdw>
    </a:effectLst>
  </c:spPr>
  <c:externalData r:id="rId3"/>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27084-6272-427B-BC3C-18CAE2BB3886}" type="doc">
      <dgm:prSet loTypeId="urn:microsoft.com/office/officeart/2005/8/layout/hierarchy1" loCatId="hierarchy" qsTypeId="urn:microsoft.com/office/officeart/2005/8/quickstyle/simple3" qsCatId="simple" csTypeId="urn:microsoft.com/office/officeart/2005/8/colors/accent0_1" csCatId="mainScheme" phldr="1"/>
      <dgm:spPr/>
      <dgm:t>
        <a:bodyPr/>
        <a:lstStyle/>
        <a:p>
          <a:endParaRPr lang="es-EC"/>
        </a:p>
      </dgm:t>
    </dgm:pt>
    <dgm:pt modelId="{83D09E3D-77A7-4937-AC45-A1F9A438B03B}">
      <dgm:prSet phldrT="[Texto]"/>
      <dgm:spPr>
        <a:scene3d>
          <a:camera prst="orthographicFront"/>
          <a:lightRig rig="threePt" dir="t"/>
        </a:scene3d>
        <a:sp3d>
          <a:bevelT w="0" h="0"/>
        </a:sp3d>
      </dgm:spPr>
      <dgm:t>
        <a:bodyPr/>
        <a:lstStyle/>
        <a:p>
          <a:r>
            <a:rPr lang="es-EC">
              <a:latin typeface="Arial" pitchFamily="34" charset="0"/>
              <a:cs typeface="Arial" pitchFamily="34" charset="0"/>
            </a:rPr>
            <a:t>Jefe de Desarrollo</a:t>
          </a:r>
        </a:p>
      </dgm:t>
    </dgm:pt>
    <dgm:pt modelId="{24B35436-ABF4-47DE-B2F0-C04E526A52B1}" type="parTrans" cxnId="{0C23868C-A5E6-457D-AE1C-B7A5E57AC134}">
      <dgm:prSet/>
      <dgm:spPr/>
      <dgm:t>
        <a:bodyPr/>
        <a:lstStyle/>
        <a:p>
          <a:endParaRPr lang="es-EC">
            <a:latin typeface="Arial" pitchFamily="34" charset="0"/>
            <a:cs typeface="Arial" pitchFamily="34" charset="0"/>
          </a:endParaRPr>
        </a:p>
      </dgm:t>
    </dgm:pt>
    <dgm:pt modelId="{9B710221-CBA4-40C7-BBBD-F7FA87A28729}" type="sibTrans" cxnId="{0C23868C-A5E6-457D-AE1C-B7A5E57AC134}">
      <dgm:prSet/>
      <dgm:spPr/>
      <dgm:t>
        <a:bodyPr/>
        <a:lstStyle/>
        <a:p>
          <a:endParaRPr lang="es-EC">
            <a:latin typeface="Arial" pitchFamily="34" charset="0"/>
            <a:cs typeface="Arial" pitchFamily="34" charset="0"/>
          </a:endParaRPr>
        </a:p>
      </dgm:t>
    </dgm:pt>
    <dgm:pt modelId="{CEBCC8F2-D136-440E-BB8E-0771553B1D6C}">
      <dgm:prSet phldrT="[Texto]"/>
      <dgm:spPr>
        <a:scene3d>
          <a:camera prst="orthographicFront"/>
          <a:lightRig rig="threePt" dir="t"/>
        </a:scene3d>
        <a:sp3d>
          <a:bevelT w="0" h="0"/>
        </a:sp3d>
      </dgm:spPr>
      <dgm:t>
        <a:bodyPr/>
        <a:lstStyle/>
        <a:p>
          <a:r>
            <a:rPr lang="es-EC" dirty="0" smtClean="0">
              <a:latin typeface="Arial" pitchFamily="34" charset="0"/>
              <a:cs typeface="Arial" pitchFamily="34" charset="0"/>
            </a:rPr>
            <a:t>Líder </a:t>
          </a:r>
          <a:r>
            <a:rPr lang="es-EC" dirty="0">
              <a:latin typeface="Arial" pitchFamily="34" charset="0"/>
              <a:cs typeface="Arial" pitchFamily="34" charset="0"/>
            </a:rPr>
            <a:t>de Grupo de Pasivos y Canales</a:t>
          </a:r>
        </a:p>
      </dgm:t>
    </dgm:pt>
    <dgm:pt modelId="{6072EE11-EC59-4ABB-9E40-1C771E3CD20C}" type="parTrans" cxnId="{8C944D2A-AFAE-47A9-B7DA-3591B81D96E4}">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263798CC-FA4A-480E-A893-B3CB23150655}" type="sibTrans" cxnId="{8C944D2A-AFAE-47A9-B7DA-3591B81D96E4}">
      <dgm:prSet/>
      <dgm:spPr/>
      <dgm:t>
        <a:bodyPr/>
        <a:lstStyle/>
        <a:p>
          <a:endParaRPr lang="es-EC">
            <a:latin typeface="Arial" pitchFamily="34" charset="0"/>
            <a:cs typeface="Arial" pitchFamily="34" charset="0"/>
          </a:endParaRPr>
        </a:p>
      </dgm:t>
    </dgm:pt>
    <dgm:pt modelId="{D696F2CC-0179-4472-AF76-ED1F30C28E87}">
      <dgm:prSet phldrT="[Texto]"/>
      <dgm:spPr>
        <a:scene3d>
          <a:camera prst="orthographicFront"/>
          <a:lightRig rig="threePt" dir="t"/>
        </a:scene3d>
        <a:sp3d>
          <a:bevelT w="0" h="0"/>
        </a:sp3d>
      </dgm:spPr>
      <dgm:t>
        <a:bodyPr/>
        <a:lstStyle/>
        <a:p>
          <a:r>
            <a:rPr lang="es-EC">
              <a:latin typeface="Arial" pitchFamily="34" charset="0"/>
              <a:cs typeface="Arial" pitchFamily="34" charset="0"/>
            </a:rPr>
            <a:t>Desarrollador(3)</a:t>
          </a:r>
        </a:p>
      </dgm:t>
    </dgm:pt>
    <dgm:pt modelId="{84CEA115-B34A-4FF4-BA5D-F56C760E0DB5}" type="parTrans" cxnId="{1C3523BB-805F-45CF-93F1-42D8B0F7B770}">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955E59E0-D435-4616-A7FA-B5BAC47D7A37}" type="sibTrans" cxnId="{1C3523BB-805F-45CF-93F1-42D8B0F7B770}">
      <dgm:prSet/>
      <dgm:spPr/>
      <dgm:t>
        <a:bodyPr/>
        <a:lstStyle/>
        <a:p>
          <a:endParaRPr lang="es-EC">
            <a:latin typeface="Arial" pitchFamily="34" charset="0"/>
            <a:cs typeface="Arial" pitchFamily="34" charset="0"/>
          </a:endParaRPr>
        </a:p>
      </dgm:t>
    </dgm:pt>
    <dgm:pt modelId="{E56B5E75-E871-46C2-9E37-1D7BFF1784D4}">
      <dgm:prSet phldrT="[Texto]"/>
      <dgm:spPr>
        <a:scene3d>
          <a:camera prst="orthographicFront"/>
          <a:lightRig rig="threePt" dir="t"/>
        </a:scene3d>
        <a:sp3d>
          <a:bevelT w="0" h="0"/>
        </a:sp3d>
      </dgm:spPr>
      <dgm:t>
        <a:bodyPr/>
        <a:lstStyle/>
        <a:p>
          <a:r>
            <a:rPr lang="es-EC">
              <a:latin typeface="Arial" pitchFamily="34" charset="0"/>
              <a:cs typeface="Arial" pitchFamily="34" charset="0"/>
            </a:rPr>
            <a:t>Lider de Soporte</a:t>
          </a:r>
        </a:p>
      </dgm:t>
    </dgm:pt>
    <dgm:pt modelId="{8AC2EFC9-6B9A-4F9F-83F6-2260C1CFD750}" type="parTrans" cxnId="{BFBF2E59-69B1-4047-9BC1-F105A1EC9403}">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37DBD4BD-C06F-42F7-B898-2E6E69978160}" type="sibTrans" cxnId="{BFBF2E59-69B1-4047-9BC1-F105A1EC9403}">
      <dgm:prSet/>
      <dgm:spPr/>
      <dgm:t>
        <a:bodyPr/>
        <a:lstStyle/>
        <a:p>
          <a:endParaRPr lang="es-EC">
            <a:latin typeface="Arial" pitchFamily="34" charset="0"/>
            <a:cs typeface="Arial" pitchFamily="34" charset="0"/>
          </a:endParaRPr>
        </a:p>
      </dgm:t>
    </dgm:pt>
    <dgm:pt modelId="{75C44FBB-0604-445C-9877-96D0351D83F6}">
      <dgm:prSet phldrT="[Texto]"/>
      <dgm:spPr>
        <a:scene3d>
          <a:camera prst="orthographicFront"/>
          <a:lightRig rig="threePt" dir="t"/>
        </a:scene3d>
        <a:sp3d>
          <a:bevelT w="0" h="0"/>
        </a:sp3d>
      </dgm:spPr>
      <dgm:t>
        <a:bodyPr/>
        <a:lstStyle/>
        <a:p>
          <a:r>
            <a:rPr lang="es-EC">
              <a:latin typeface="Arial" pitchFamily="34" charset="0"/>
              <a:cs typeface="Arial" pitchFamily="34" charset="0"/>
            </a:rPr>
            <a:t>Lider de Grupo de Activos</a:t>
          </a:r>
        </a:p>
      </dgm:t>
    </dgm:pt>
    <dgm:pt modelId="{54D1414E-855F-4D7F-94D9-DA2CA61D9788}" type="parTrans" cxnId="{D3D5B5B2-AADF-4628-8F05-DF84AA3C8FD5}">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0647B991-0AF3-498D-9950-0A18A4B91147}" type="sibTrans" cxnId="{D3D5B5B2-AADF-4628-8F05-DF84AA3C8FD5}">
      <dgm:prSet/>
      <dgm:spPr/>
      <dgm:t>
        <a:bodyPr/>
        <a:lstStyle/>
        <a:p>
          <a:endParaRPr lang="es-EC">
            <a:latin typeface="Arial" pitchFamily="34" charset="0"/>
            <a:cs typeface="Arial" pitchFamily="34" charset="0"/>
          </a:endParaRPr>
        </a:p>
      </dgm:t>
    </dgm:pt>
    <dgm:pt modelId="{30C59644-076C-4453-8D49-D4997F40D428}">
      <dgm:prSet phldrT="[Texto]"/>
      <dgm:spPr>
        <a:scene3d>
          <a:camera prst="orthographicFront"/>
          <a:lightRig rig="threePt" dir="t"/>
        </a:scene3d>
        <a:sp3d>
          <a:bevelT w="0" h="0"/>
        </a:sp3d>
      </dgm:spPr>
      <dgm:t>
        <a:bodyPr/>
        <a:lstStyle/>
        <a:p>
          <a:r>
            <a:rPr lang="es-EC">
              <a:latin typeface="Arial" pitchFamily="34" charset="0"/>
              <a:cs typeface="Arial" pitchFamily="34" charset="0"/>
            </a:rPr>
            <a:t>Desarrollador(3)</a:t>
          </a:r>
        </a:p>
      </dgm:t>
    </dgm:pt>
    <dgm:pt modelId="{7721B0F9-19AC-4B29-8F01-44BEE13DAD3F}" type="parTrans" cxnId="{304143CB-63A3-4C7D-9135-486753ED7B92}">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BC2240CD-C4E2-49B4-BF9A-A9565AA88B2F}" type="sibTrans" cxnId="{304143CB-63A3-4C7D-9135-486753ED7B92}">
      <dgm:prSet/>
      <dgm:spPr/>
      <dgm:t>
        <a:bodyPr/>
        <a:lstStyle/>
        <a:p>
          <a:endParaRPr lang="es-EC">
            <a:latin typeface="Arial" pitchFamily="34" charset="0"/>
            <a:cs typeface="Arial" pitchFamily="34" charset="0"/>
          </a:endParaRPr>
        </a:p>
      </dgm:t>
    </dgm:pt>
    <dgm:pt modelId="{0371241B-5F90-44FF-86ED-1FE8E02F65E0}">
      <dgm:prSet phldrT="[Texto]"/>
      <dgm:spPr>
        <a:scene3d>
          <a:camera prst="orthographicFront"/>
          <a:lightRig rig="threePt" dir="t"/>
        </a:scene3d>
        <a:sp3d>
          <a:bevelT w="0" h="0"/>
        </a:sp3d>
      </dgm:spPr>
      <dgm:t>
        <a:bodyPr/>
        <a:lstStyle/>
        <a:p>
          <a:r>
            <a:rPr lang="es-EC">
              <a:latin typeface="Arial" pitchFamily="34" charset="0"/>
              <a:cs typeface="Arial" pitchFamily="34" charset="0"/>
            </a:rPr>
            <a:t>Quality Control(1)</a:t>
          </a:r>
        </a:p>
      </dgm:t>
    </dgm:pt>
    <dgm:pt modelId="{D0A14E20-393D-4834-9AF7-8BE176542BB9}" type="parTrans" cxnId="{FC84CF04-F11E-4D2F-8AD5-9B7E549FAE3F}">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C14DC614-64FE-46AA-B72F-AB95A0D1723C}" type="sibTrans" cxnId="{FC84CF04-F11E-4D2F-8AD5-9B7E549FAE3F}">
      <dgm:prSet/>
      <dgm:spPr/>
      <dgm:t>
        <a:bodyPr/>
        <a:lstStyle/>
        <a:p>
          <a:endParaRPr lang="es-EC">
            <a:latin typeface="Arial" pitchFamily="34" charset="0"/>
            <a:cs typeface="Arial" pitchFamily="34" charset="0"/>
          </a:endParaRPr>
        </a:p>
      </dgm:t>
    </dgm:pt>
    <dgm:pt modelId="{90B983B4-640C-4ECB-AD65-55F1F47EB6D2}">
      <dgm:prSet phldrT="[Texto]"/>
      <dgm:spPr>
        <a:scene3d>
          <a:camera prst="orthographicFront"/>
          <a:lightRig rig="threePt" dir="t"/>
        </a:scene3d>
        <a:sp3d>
          <a:bevelT w="0" h="0"/>
        </a:sp3d>
      </dgm:spPr>
      <dgm:t>
        <a:bodyPr/>
        <a:lstStyle/>
        <a:p>
          <a:r>
            <a:rPr lang="es-EC">
              <a:latin typeface="Arial" pitchFamily="34" charset="0"/>
              <a:cs typeface="Arial" pitchFamily="34" charset="0"/>
            </a:rPr>
            <a:t>Desarollador(3)</a:t>
          </a:r>
        </a:p>
      </dgm:t>
    </dgm:pt>
    <dgm:pt modelId="{1181D64C-D915-4370-B000-A74BF273BCEB}" type="parTrans" cxnId="{C90A587B-7289-4961-91F3-B0670B683AFA}">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1A3EB3ED-8B87-4D73-A5F3-4E7B998C7025}" type="sibTrans" cxnId="{C90A587B-7289-4961-91F3-B0670B683AFA}">
      <dgm:prSet/>
      <dgm:spPr/>
      <dgm:t>
        <a:bodyPr/>
        <a:lstStyle/>
        <a:p>
          <a:endParaRPr lang="es-EC">
            <a:latin typeface="Arial" pitchFamily="34" charset="0"/>
            <a:cs typeface="Arial" pitchFamily="34" charset="0"/>
          </a:endParaRPr>
        </a:p>
      </dgm:t>
    </dgm:pt>
    <dgm:pt modelId="{731C0C2F-428B-47F9-A049-98A0BABCF9A8}">
      <dgm:prSet phldrT="[Texto]"/>
      <dgm:spPr>
        <a:scene3d>
          <a:camera prst="orthographicFront"/>
          <a:lightRig rig="threePt" dir="t"/>
        </a:scene3d>
        <a:sp3d>
          <a:bevelT w="0" h="0"/>
        </a:sp3d>
      </dgm:spPr>
      <dgm:t>
        <a:bodyPr/>
        <a:lstStyle/>
        <a:p>
          <a:r>
            <a:rPr lang="es-EC">
              <a:latin typeface="Arial" pitchFamily="34" charset="0"/>
              <a:cs typeface="Arial" pitchFamily="34" charset="0"/>
            </a:rPr>
            <a:t>Quality Control(1)</a:t>
          </a:r>
        </a:p>
      </dgm:t>
    </dgm:pt>
    <dgm:pt modelId="{09BA8909-2EB5-45B5-B408-0DFB4F6B90B7}" type="parTrans" cxnId="{4E6C85FF-8535-477D-98C9-2280B930712D}">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BABD7CBA-0612-4E2D-B962-B723447632FF}" type="sibTrans" cxnId="{4E6C85FF-8535-477D-98C9-2280B930712D}">
      <dgm:prSet/>
      <dgm:spPr/>
      <dgm:t>
        <a:bodyPr/>
        <a:lstStyle/>
        <a:p>
          <a:endParaRPr lang="es-EC">
            <a:latin typeface="Arial" pitchFamily="34" charset="0"/>
            <a:cs typeface="Arial" pitchFamily="34" charset="0"/>
          </a:endParaRPr>
        </a:p>
      </dgm:t>
    </dgm:pt>
    <dgm:pt modelId="{1464CE35-7090-4A1B-8088-80125CC68C63}">
      <dgm:prSet phldrT="[Texto]"/>
      <dgm:spPr>
        <a:scene3d>
          <a:camera prst="orthographicFront"/>
          <a:lightRig rig="threePt" dir="t"/>
        </a:scene3d>
        <a:sp3d>
          <a:bevelT w="0" h="0"/>
        </a:sp3d>
      </dgm:spPr>
      <dgm:t>
        <a:bodyPr/>
        <a:lstStyle/>
        <a:p>
          <a:r>
            <a:rPr lang="es-EC">
              <a:latin typeface="Arial" pitchFamily="34" charset="0"/>
              <a:cs typeface="Arial" pitchFamily="34" charset="0"/>
            </a:rPr>
            <a:t>Quality Control(1)</a:t>
          </a:r>
        </a:p>
      </dgm:t>
    </dgm:pt>
    <dgm:pt modelId="{3CA3F6EE-6016-493D-AFC4-C583EFF91797}" type="parTrans" cxnId="{AD935CFB-3F8B-46FB-BA2E-47470E60C492}">
      <dgm:prSet/>
      <dgm:spPr>
        <a:scene3d>
          <a:camera prst="orthographicFront"/>
          <a:lightRig rig="threePt" dir="t"/>
        </a:scene3d>
        <a:sp3d>
          <a:bevelT w="0" h="0"/>
        </a:sp3d>
      </dgm:spPr>
      <dgm:t>
        <a:bodyPr/>
        <a:lstStyle/>
        <a:p>
          <a:endParaRPr lang="es-EC">
            <a:latin typeface="Arial" pitchFamily="34" charset="0"/>
            <a:cs typeface="Arial" pitchFamily="34" charset="0"/>
          </a:endParaRPr>
        </a:p>
      </dgm:t>
    </dgm:pt>
    <dgm:pt modelId="{EA66721D-18FF-4A5C-87B8-93BB2708CB72}" type="sibTrans" cxnId="{AD935CFB-3F8B-46FB-BA2E-47470E60C492}">
      <dgm:prSet/>
      <dgm:spPr/>
      <dgm:t>
        <a:bodyPr/>
        <a:lstStyle/>
        <a:p>
          <a:endParaRPr lang="es-EC">
            <a:latin typeface="Arial" pitchFamily="34" charset="0"/>
            <a:cs typeface="Arial" pitchFamily="34" charset="0"/>
          </a:endParaRPr>
        </a:p>
      </dgm:t>
    </dgm:pt>
    <dgm:pt modelId="{3E806518-E4A0-429D-81B0-5C2564B7F909}" type="pres">
      <dgm:prSet presAssocID="{E7127084-6272-427B-BC3C-18CAE2BB3886}" presName="hierChild1" presStyleCnt="0">
        <dgm:presLayoutVars>
          <dgm:chPref val="1"/>
          <dgm:dir/>
          <dgm:animOne val="branch"/>
          <dgm:animLvl val="lvl"/>
          <dgm:resizeHandles/>
        </dgm:presLayoutVars>
      </dgm:prSet>
      <dgm:spPr/>
      <dgm:t>
        <a:bodyPr/>
        <a:lstStyle/>
        <a:p>
          <a:endParaRPr lang="es-EC"/>
        </a:p>
      </dgm:t>
    </dgm:pt>
    <dgm:pt modelId="{C022D7C2-ED2D-4E46-AF7B-047EE2530B87}" type="pres">
      <dgm:prSet presAssocID="{83D09E3D-77A7-4937-AC45-A1F9A438B03B}" presName="hierRoot1" presStyleCnt="0"/>
      <dgm:spPr>
        <a:scene3d>
          <a:camera prst="orthographicFront"/>
          <a:lightRig rig="threePt" dir="t"/>
        </a:scene3d>
        <a:sp3d>
          <a:bevelT w="0" h="0"/>
        </a:sp3d>
      </dgm:spPr>
      <dgm:t>
        <a:bodyPr/>
        <a:lstStyle/>
        <a:p>
          <a:endParaRPr lang="es-EC"/>
        </a:p>
      </dgm:t>
    </dgm:pt>
    <dgm:pt modelId="{BA790C59-D4EC-4FBD-AD00-F18FEDE5FD78}" type="pres">
      <dgm:prSet presAssocID="{83D09E3D-77A7-4937-AC45-A1F9A438B03B}" presName="composite" presStyleCnt="0"/>
      <dgm:spPr>
        <a:scene3d>
          <a:camera prst="orthographicFront"/>
          <a:lightRig rig="threePt" dir="t"/>
        </a:scene3d>
        <a:sp3d>
          <a:bevelT w="0" h="0"/>
        </a:sp3d>
      </dgm:spPr>
      <dgm:t>
        <a:bodyPr/>
        <a:lstStyle/>
        <a:p>
          <a:endParaRPr lang="es-EC"/>
        </a:p>
      </dgm:t>
    </dgm:pt>
    <dgm:pt modelId="{37E6DF86-0822-458B-9C1B-3276B1F02665}" type="pres">
      <dgm:prSet presAssocID="{83D09E3D-77A7-4937-AC45-A1F9A438B03B}" presName="background" presStyleLbl="node0" presStyleIdx="0" presStyleCnt="1"/>
      <dgm:spPr>
        <a:scene3d>
          <a:camera prst="orthographicFront"/>
          <a:lightRig rig="flat" dir="t"/>
        </a:scene3d>
        <a:sp3d prstMaterial="dkEdge">
          <a:bevelT w="0" h="0"/>
        </a:sp3d>
      </dgm:spPr>
      <dgm:t>
        <a:bodyPr/>
        <a:lstStyle/>
        <a:p>
          <a:endParaRPr lang="es-EC"/>
        </a:p>
      </dgm:t>
    </dgm:pt>
    <dgm:pt modelId="{31D68DA8-FB93-4467-85C0-9BC564B96D1E}" type="pres">
      <dgm:prSet presAssocID="{83D09E3D-77A7-4937-AC45-A1F9A438B03B}" presName="text" presStyleLbl="fgAcc0" presStyleIdx="0" presStyleCnt="1">
        <dgm:presLayoutVars>
          <dgm:chPref val="3"/>
        </dgm:presLayoutVars>
      </dgm:prSet>
      <dgm:spPr/>
      <dgm:t>
        <a:bodyPr/>
        <a:lstStyle/>
        <a:p>
          <a:endParaRPr lang="es-EC"/>
        </a:p>
      </dgm:t>
    </dgm:pt>
    <dgm:pt modelId="{EC8BB053-F7D8-4815-93CC-BB1F6E1F0EE1}" type="pres">
      <dgm:prSet presAssocID="{83D09E3D-77A7-4937-AC45-A1F9A438B03B}" presName="hierChild2" presStyleCnt="0"/>
      <dgm:spPr>
        <a:scene3d>
          <a:camera prst="orthographicFront"/>
          <a:lightRig rig="threePt" dir="t"/>
        </a:scene3d>
        <a:sp3d>
          <a:bevelT w="0" h="0"/>
        </a:sp3d>
      </dgm:spPr>
      <dgm:t>
        <a:bodyPr/>
        <a:lstStyle/>
        <a:p>
          <a:endParaRPr lang="es-EC"/>
        </a:p>
      </dgm:t>
    </dgm:pt>
    <dgm:pt modelId="{2AF54B7C-6706-43E2-883F-1AC1BDE288E8}" type="pres">
      <dgm:prSet presAssocID="{54D1414E-855F-4D7F-94D9-DA2CA61D9788}" presName="Name10" presStyleLbl="parChTrans1D2" presStyleIdx="0" presStyleCnt="3"/>
      <dgm:spPr/>
      <dgm:t>
        <a:bodyPr/>
        <a:lstStyle/>
        <a:p>
          <a:endParaRPr lang="es-EC"/>
        </a:p>
      </dgm:t>
    </dgm:pt>
    <dgm:pt modelId="{DFB9BFBA-CA85-4E55-A1E8-CC924296F1D2}" type="pres">
      <dgm:prSet presAssocID="{75C44FBB-0604-445C-9877-96D0351D83F6}" presName="hierRoot2" presStyleCnt="0"/>
      <dgm:spPr>
        <a:scene3d>
          <a:camera prst="orthographicFront"/>
          <a:lightRig rig="threePt" dir="t"/>
        </a:scene3d>
        <a:sp3d>
          <a:bevelT w="0" h="0"/>
        </a:sp3d>
      </dgm:spPr>
      <dgm:t>
        <a:bodyPr/>
        <a:lstStyle/>
        <a:p>
          <a:endParaRPr lang="es-EC"/>
        </a:p>
      </dgm:t>
    </dgm:pt>
    <dgm:pt modelId="{87468A75-C479-49FE-957C-B0349BE131E2}" type="pres">
      <dgm:prSet presAssocID="{75C44FBB-0604-445C-9877-96D0351D83F6}" presName="composite2" presStyleCnt="0"/>
      <dgm:spPr>
        <a:scene3d>
          <a:camera prst="orthographicFront"/>
          <a:lightRig rig="threePt" dir="t"/>
        </a:scene3d>
        <a:sp3d>
          <a:bevelT w="0" h="0"/>
        </a:sp3d>
      </dgm:spPr>
      <dgm:t>
        <a:bodyPr/>
        <a:lstStyle/>
        <a:p>
          <a:endParaRPr lang="es-EC"/>
        </a:p>
      </dgm:t>
    </dgm:pt>
    <dgm:pt modelId="{436C566F-7A2A-4E32-AC21-93C54F92C1C5}" type="pres">
      <dgm:prSet presAssocID="{75C44FBB-0604-445C-9877-96D0351D83F6}" presName="background2" presStyleLbl="node2" presStyleIdx="0" presStyleCnt="3"/>
      <dgm:spPr>
        <a:scene3d>
          <a:camera prst="orthographicFront"/>
          <a:lightRig rig="flat" dir="t"/>
        </a:scene3d>
        <a:sp3d prstMaterial="dkEdge">
          <a:bevelT w="0" h="0"/>
        </a:sp3d>
      </dgm:spPr>
      <dgm:t>
        <a:bodyPr/>
        <a:lstStyle/>
        <a:p>
          <a:endParaRPr lang="es-EC"/>
        </a:p>
      </dgm:t>
    </dgm:pt>
    <dgm:pt modelId="{176C6D0F-8130-445D-9DF3-57C1C8AA18E9}" type="pres">
      <dgm:prSet presAssocID="{75C44FBB-0604-445C-9877-96D0351D83F6}" presName="text2" presStyleLbl="fgAcc2" presStyleIdx="0" presStyleCnt="3">
        <dgm:presLayoutVars>
          <dgm:chPref val="3"/>
        </dgm:presLayoutVars>
      </dgm:prSet>
      <dgm:spPr/>
      <dgm:t>
        <a:bodyPr/>
        <a:lstStyle/>
        <a:p>
          <a:endParaRPr lang="es-EC"/>
        </a:p>
      </dgm:t>
    </dgm:pt>
    <dgm:pt modelId="{7E96F874-557C-4D9F-BD6D-D2132B7C78E2}" type="pres">
      <dgm:prSet presAssocID="{75C44FBB-0604-445C-9877-96D0351D83F6}" presName="hierChild3" presStyleCnt="0"/>
      <dgm:spPr>
        <a:scene3d>
          <a:camera prst="orthographicFront"/>
          <a:lightRig rig="threePt" dir="t"/>
        </a:scene3d>
        <a:sp3d>
          <a:bevelT w="0" h="0"/>
        </a:sp3d>
      </dgm:spPr>
      <dgm:t>
        <a:bodyPr/>
        <a:lstStyle/>
        <a:p>
          <a:endParaRPr lang="es-EC"/>
        </a:p>
      </dgm:t>
    </dgm:pt>
    <dgm:pt modelId="{AD7BA242-7277-4071-A8F5-4FC0615EFE01}" type="pres">
      <dgm:prSet presAssocID="{7721B0F9-19AC-4B29-8F01-44BEE13DAD3F}" presName="Name17" presStyleLbl="parChTrans1D3" presStyleIdx="0" presStyleCnt="6"/>
      <dgm:spPr/>
      <dgm:t>
        <a:bodyPr/>
        <a:lstStyle/>
        <a:p>
          <a:endParaRPr lang="es-EC"/>
        </a:p>
      </dgm:t>
    </dgm:pt>
    <dgm:pt modelId="{30879775-EBD5-4446-927A-5CAF1DD6211F}" type="pres">
      <dgm:prSet presAssocID="{30C59644-076C-4453-8D49-D4997F40D428}" presName="hierRoot3" presStyleCnt="0"/>
      <dgm:spPr>
        <a:scene3d>
          <a:camera prst="orthographicFront"/>
          <a:lightRig rig="threePt" dir="t"/>
        </a:scene3d>
        <a:sp3d>
          <a:bevelT w="0" h="0"/>
        </a:sp3d>
      </dgm:spPr>
      <dgm:t>
        <a:bodyPr/>
        <a:lstStyle/>
        <a:p>
          <a:endParaRPr lang="es-EC"/>
        </a:p>
      </dgm:t>
    </dgm:pt>
    <dgm:pt modelId="{887BCBB8-E726-4F51-8CC9-A35250F2172B}" type="pres">
      <dgm:prSet presAssocID="{30C59644-076C-4453-8D49-D4997F40D428}" presName="composite3" presStyleCnt="0"/>
      <dgm:spPr>
        <a:scene3d>
          <a:camera prst="orthographicFront"/>
          <a:lightRig rig="threePt" dir="t"/>
        </a:scene3d>
        <a:sp3d>
          <a:bevelT w="0" h="0"/>
        </a:sp3d>
      </dgm:spPr>
      <dgm:t>
        <a:bodyPr/>
        <a:lstStyle/>
        <a:p>
          <a:endParaRPr lang="es-EC"/>
        </a:p>
      </dgm:t>
    </dgm:pt>
    <dgm:pt modelId="{7FBF4BCF-D6BF-41C6-9295-1B6D36D6C6DE}" type="pres">
      <dgm:prSet presAssocID="{30C59644-076C-4453-8D49-D4997F40D428}" presName="background3" presStyleLbl="node3" presStyleIdx="0" presStyleCnt="6"/>
      <dgm:spPr>
        <a:scene3d>
          <a:camera prst="orthographicFront"/>
          <a:lightRig rig="flat" dir="t"/>
        </a:scene3d>
        <a:sp3d prstMaterial="dkEdge">
          <a:bevelT w="0" h="0"/>
        </a:sp3d>
      </dgm:spPr>
      <dgm:t>
        <a:bodyPr/>
        <a:lstStyle/>
        <a:p>
          <a:endParaRPr lang="es-EC"/>
        </a:p>
      </dgm:t>
    </dgm:pt>
    <dgm:pt modelId="{CF0662B1-430F-43D2-9C7C-B9E952F1CE42}" type="pres">
      <dgm:prSet presAssocID="{30C59644-076C-4453-8D49-D4997F40D428}" presName="text3" presStyleLbl="fgAcc3" presStyleIdx="0" presStyleCnt="6">
        <dgm:presLayoutVars>
          <dgm:chPref val="3"/>
        </dgm:presLayoutVars>
      </dgm:prSet>
      <dgm:spPr/>
      <dgm:t>
        <a:bodyPr/>
        <a:lstStyle/>
        <a:p>
          <a:endParaRPr lang="es-EC"/>
        </a:p>
      </dgm:t>
    </dgm:pt>
    <dgm:pt modelId="{CDFD7E87-4C05-4716-8B05-BEDA6BEEC5D0}" type="pres">
      <dgm:prSet presAssocID="{30C59644-076C-4453-8D49-D4997F40D428}" presName="hierChild4" presStyleCnt="0"/>
      <dgm:spPr>
        <a:scene3d>
          <a:camera prst="orthographicFront"/>
          <a:lightRig rig="threePt" dir="t"/>
        </a:scene3d>
        <a:sp3d>
          <a:bevelT w="0" h="0"/>
        </a:sp3d>
      </dgm:spPr>
      <dgm:t>
        <a:bodyPr/>
        <a:lstStyle/>
        <a:p>
          <a:endParaRPr lang="es-EC"/>
        </a:p>
      </dgm:t>
    </dgm:pt>
    <dgm:pt modelId="{BBB5A20D-D6D4-438E-B35C-192A4563EBB0}" type="pres">
      <dgm:prSet presAssocID="{D0A14E20-393D-4834-9AF7-8BE176542BB9}" presName="Name17" presStyleLbl="parChTrans1D3" presStyleIdx="1" presStyleCnt="6"/>
      <dgm:spPr/>
      <dgm:t>
        <a:bodyPr/>
        <a:lstStyle/>
        <a:p>
          <a:endParaRPr lang="es-EC"/>
        </a:p>
      </dgm:t>
    </dgm:pt>
    <dgm:pt modelId="{482787F6-0896-4219-953C-537E427E8880}" type="pres">
      <dgm:prSet presAssocID="{0371241B-5F90-44FF-86ED-1FE8E02F65E0}" presName="hierRoot3" presStyleCnt="0"/>
      <dgm:spPr>
        <a:scene3d>
          <a:camera prst="orthographicFront"/>
          <a:lightRig rig="threePt" dir="t"/>
        </a:scene3d>
        <a:sp3d>
          <a:bevelT w="0" h="0"/>
        </a:sp3d>
      </dgm:spPr>
      <dgm:t>
        <a:bodyPr/>
        <a:lstStyle/>
        <a:p>
          <a:endParaRPr lang="es-EC"/>
        </a:p>
      </dgm:t>
    </dgm:pt>
    <dgm:pt modelId="{78508D46-6CC0-4000-9B80-39A547725FC5}" type="pres">
      <dgm:prSet presAssocID="{0371241B-5F90-44FF-86ED-1FE8E02F65E0}" presName="composite3" presStyleCnt="0"/>
      <dgm:spPr>
        <a:scene3d>
          <a:camera prst="orthographicFront"/>
          <a:lightRig rig="threePt" dir="t"/>
        </a:scene3d>
        <a:sp3d>
          <a:bevelT w="0" h="0"/>
        </a:sp3d>
      </dgm:spPr>
      <dgm:t>
        <a:bodyPr/>
        <a:lstStyle/>
        <a:p>
          <a:endParaRPr lang="es-EC"/>
        </a:p>
      </dgm:t>
    </dgm:pt>
    <dgm:pt modelId="{5ECC44EA-4864-4593-A54C-D873E81819E2}" type="pres">
      <dgm:prSet presAssocID="{0371241B-5F90-44FF-86ED-1FE8E02F65E0}" presName="background3" presStyleLbl="node3" presStyleIdx="1" presStyleCnt="6"/>
      <dgm:spPr>
        <a:scene3d>
          <a:camera prst="orthographicFront"/>
          <a:lightRig rig="flat" dir="t"/>
        </a:scene3d>
        <a:sp3d prstMaterial="dkEdge">
          <a:bevelT w="0" h="0"/>
        </a:sp3d>
      </dgm:spPr>
      <dgm:t>
        <a:bodyPr/>
        <a:lstStyle/>
        <a:p>
          <a:endParaRPr lang="es-EC"/>
        </a:p>
      </dgm:t>
    </dgm:pt>
    <dgm:pt modelId="{AA69E8E7-D69B-4048-96AD-0A2A73A7DD40}" type="pres">
      <dgm:prSet presAssocID="{0371241B-5F90-44FF-86ED-1FE8E02F65E0}" presName="text3" presStyleLbl="fgAcc3" presStyleIdx="1" presStyleCnt="6">
        <dgm:presLayoutVars>
          <dgm:chPref val="3"/>
        </dgm:presLayoutVars>
      </dgm:prSet>
      <dgm:spPr/>
      <dgm:t>
        <a:bodyPr/>
        <a:lstStyle/>
        <a:p>
          <a:endParaRPr lang="es-EC"/>
        </a:p>
      </dgm:t>
    </dgm:pt>
    <dgm:pt modelId="{E1BB4B2A-D490-4583-B875-EA9D7E523EB8}" type="pres">
      <dgm:prSet presAssocID="{0371241B-5F90-44FF-86ED-1FE8E02F65E0}" presName="hierChild4" presStyleCnt="0"/>
      <dgm:spPr>
        <a:scene3d>
          <a:camera prst="orthographicFront"/>
          <a:lightRig rig="threePt" dir="t"/>
        </a:scene3d>
        <a:sp3d>
          <a:bevelT w="0" h="0"/>
        </a:sp3d>
      </dgm:spPr>
      <dgm:t>
        <a:bodyPr/>
        <a:lstStyle/>
        <a:p>
          <a:endParaRPr lang="es-EC"/>
        </a:p>
      </dgm:t>
    </dgm:pt>
    <dgm:pt modelId="{AE805DB1-6E80-4FC3-8B8A-E8B5EF1F2AA0}" type="pres">
      <dgm:prSet presAssocID="{6072EE11-EC59-4ABB-9E40-1C771E3CD20C}" presName="Name10" presStyleLbl="parChTrans1D2" presStyleIdx="1" presStyleCnt="3"/>
      <dgm:spPr/>
      <dgm:t>
        <a:bodyPr/>
        <a:lstStyle/>
        <a:p>
          <a:endParaRPr lang="es-EC"/>
        </a:p>
      </dgm:t>
    </dgm:pt>
    <dgm:pt modelId="{A8642234-091B-4A34-9A7B-5424D01BF159}" type="pres">
      <dgm:prSet presAssocID="{CEBCC8F2-D136-440E-BB8E-0771553B1D6C}" presName="hierRoot2" presStyleCnt="0"/>
      <dgm:spPr>
        <a:scene3d>
          <a:camera prst="orthographicFront"/>
          <a:lightRig rig="threePt" dir="t"/>
        </a:scene3d>
        <a:sp3d>
          <a:bevelT w="0" h="0"/>
        </a:sp3d>
      </dgm:spPr>
      <dgm:t>
        <a:bodyPr/>
        <a:lstStyle/>
        <a:p>
          <a:endParaRPr lang="es-EC"/>
        </a:p>
      </dgm:t>
    </dgm:pt>
    <dgm:pt modelId="{03A0E14B-2782-4A96-97D6-C0EDFF35E3AC}" type="pres">
      <dgm:prSet presAssocID="{CEBCC8F2-D136-440E-BB8E-0771553B1D6C}" presName="composite2" presStyleCnt="0"/>
      <dgm:spPr>
        <a:scene3d>
          <a:camera prst="orthographicFront"/>
          <a:lightRig rig="threePt" dir="t"/>
        </a:scene3d>
        <a:sp3d>
          <a:bevelT w="0" h="0"/>
        </a:sp3d>
      </dgm:spPr>
      <dgm:t>
        <a:bodyPr/>
        <a:lstStyle/>
        <a:p>
          <a:endParaRPr lang="es-EC"/>
        </a:p>
      </dgm:t>
    </dgm:pt>
    <dgm:pt modelId="{0339F325-FC86-491E-8290-0D7A490965EF}" type="pres">
      <dgm:prSet presAssocID="{CEBCC8F2-D136-440E-BB8E-0771553B1D6C}" presName="background2" presStyleLbl="node2" presStyleIdx="1" presStyleCnt="3"/>
      <dgm:spPr>
        <a:scene3d>
          <a:camera prst="orthographicFront"/>
          <a:lightRig rig="flat" dir="t"/>
        </a:scene3d>
        <a:sp3d prstMaterial="dkEdge">
          <a:bevelT w="0" h="0"/>
        </a:sp3d>
      </dgm:spPr>
      <dgm:t>
        <a:bodyPr/>
        <a:lstStyle/>
        <a:p>
          <a:endParaRPr lang="es-EC"/>
        </a:p>
      </dgm:t>
    </dgm:pt>
    <dgm:pt modelId="{6A8E13C4-EB4E-4874-A861-DB67C44A8419}" type="pres">
      <dgm:prSet presAssocID="{CEBCC8F2-D136-440E-BB8E-0771553B1D6C}" presName="text2" presStyleLbl="fgAcc2" presStyleIdx="1" presStyleCnt="3">
        <dgm:presLayoutVars>
          <dgm:chPref val="3"/>
        </dgm:presLayoutVars>
      </dgm:prSet>
      <dgm:spPr/>
      <dgm:t>
        <a:bodyPr/>
        <a:lstStyle/>
        <a:p>
          <a:endParaRPr lang="es-EC"/>
        </a:p>
      </dgm:t>
    </dgm:pt>
    <dgm:pt modelId="{5D8E1336-288C-417B-9CA3-4C1F9CAA631F}" type="pres">
      <dgm:prSet presAssocID="{CEBCC8F2-D136-440E-BB8E-0771553B1D6C}" presName="hierChild3" presStyleCnt="0"/>
      <dgm:spPr>
        <a:scene3d>
          <a:camera prst="orthographicFront"/>
          <a:lightRig rig="threePt" dir="t"/>
        </a:scene3d>
        <a:sp3d>
          <a:bevelT w="0" h="0"/>
        </a:sp3d>
      </dgm:spPr>
      <dgm:t>
        <a:bodyPr/>
        <a:lstStyle/>
        <a:p>
          <a:endParaRPr lang="es-EC"/>
        </a:p>
      </dgm:t>
    </dgm:pt>
    <dgm:pt modelId="{E8BD8282-9B6F-4AEC-BBF0-6127F0CA3449}" type="pres">
      <dgm:prSet presAssocID="{84CEA115-B34A-4FF4-BA5D-F56C760E0DB5}" presName="Name17" presStyleLbl="parChTrans1D3" presStyleIdx="2" presStyleCnt="6"/>
      <dgm:spPr/>
      <dgm:t>
        <a:bodyPr/>
        <a:lstStyle/>
        <a:p>
          <a:endParaRPr lang="es-EC"/>
        </a:p>
      </dgm:t>
    </dgm:pt>
    <dgm:pt modelId="{377D84CB-220D-4929-97A0-EB2C3A6222EF}" type="pres">
      <dgm:prSet presAssocID="{D696F2CC-0179-4472-AF76-ED1F30C28E87}" presName="hierRoot3" presStyleCnt="0"/>
      <dgm:spPr>
        <a:scene3d>
          <a:camera prst="orthographicFront"/>
          <a:lightRig rig="threePt" dir="t"/>
        </a:scene3d>
        <a:sp3d>
          <a:bevelT w="0" h="0"/>
        </a:sp3d>
      </dgm:spPr>
      <dgm:t>
        <a:bodyPr/>
        <a:lstStyle/>
        <a:p>
          <a:endParaRPr lang="es-EC"/>
        </a:p>
      </dgm:t>
    </dgm:pt>
    <dgm:pt modelId="{4B364EEF-801C-46EC-871B-209D0B3A994A}" type="pres">
      <dgm:prSet presAssocID="{D696F2CC-0179-4472-AF76-ED1F30C28E87}" presName="composite3" presStyleCnt="0"/>
      <dgm:spPr>
        <a:scene3d>
          <a:camera prst="orthographicFront"/>
          <a:lightRig rig="threePt" dir="t"/>
        </a:scene3d>
        <a:sp3d>
          <a:bevelT w="0" h="0"/>
        </a:sp3d>
      </dgm:spPr>
      <dgm:t>
        <a:bodyPr/>
        <a:lstStyle/>
        <a:p>
          <a:endParaRPr lang="es-EC"/>
        </a:p>
      </dgm:t>
    </dgm:pt>
    <dgm:pt modelId="{D0208D6C-F518-46FF-8B73-38ADE455288E}" type="pres">
      <dgm:prSet presAssocID="{D696F2CC-0179-4472-AF76-ED1F30C28E87}" presName="background3" presStyleLbl="node3" presStyleIdx="2" presStyleCnt="6"/>
      <dgm:spPr>
        <a:scene3d>
          <a:camera prst="orthographicFront"/>
          <a:lightRig rig="flat" dir="t"/>
        </a:scene3d>
        <a:sp3d prstMaterial="dkEdge">
          <a:bevelT w="0" h="0"/>
        </a:sp3d>
      </dgm:spPr>
      <dgm:t>
        <a:bodyPr/>
        <a:lstStyle/>
        <a:p>
          <a:endParaRPr lang="es-EC"/>
        </a:p>
      </dgm:t>
    </dgm:pt>
    <dgm:pt modelId="{D7751C21-D6FD-4BA0-9CE9-C9291426C617}" type="pres">
      <dgm:prSet presAssocID="{D696F2CC-0179-4472-AF76-ED1F30C28E87}" presName="text3" presStyleLbl="fgAcc3" presStyleIdx="2" presStyleCnt="6">
        <dgm:presLayoutVars>
          <dgm:chPref val="3"/>
        </dgm:presLayoutVars>
      </dgm:prSet>
      <dgm:spPr/>
      <dgm:t>
        <a:bodyPr/>
        <a:lstStyle/>
        <a:p>
          <a:endParaRPr lang="es-EC"/>
        </a:p>
      </dgm:t>
    </dgm:pt>
    <dgm:pt modelId="{FEFE266D-7BB1-4FF4-B2AA-57FABAE2761E}" type="pres">
      <dgm:prSet presAssocID="{D696F2CC-0179-4472-AF76-ED1F30C28E87}" presName="hierChild4" presStyleCnt="0"/>
      <dgm:spPr>
        <a:scene3d>
          <a:camera prst="orthographicFront"/>
          <a:lightRig rig="threePt" dir="t"/>
        </a:scene3d>
        <a:sp3d>
          <a:bevelT w="0" h="0"/>
        </a:sp3d>
      </dgm:spPr>
      <dgm:t>
        <a:bodyPr/>
        <a:lstStyle/>
        <a:p>
          <a:endParaRPr lang="es-EC"/>
        </a:p>
      </dgm:t>
    </dgm:pt>
    <dgm:pt modelId="{D5CA887F-5A32-44F3-A41B-E0C285D9604A}" type="pres">
      <dgm:prSet presAssocID="{3CA3F6EE-6016-493D-AFC4-C583EFF91797}" presName="Name17" presStyleLbl="parChTrans1D3" presStyleIdx="3" presStyleCnt="6"/>
      <dgm:spPr/>
      <dgm:t>
        <a:bodyPr/>
        <a:lstStyle/>
        <a:p>
          <a:endParaRPr lang="es-EC"/>
        </a:p>
      </dgm:t>
    </dgm:pt>
    <dgm:pt modelId="{2A06CD7F-EC05-4B08-B48E-3131D253F30D}" type="pres">
      <dgm:prSet presAssocID="{1464CE35-7090-4A1B-8088-80125CC68C63}" presName="hierRoot3" presStyleCnt="0"/>
      <dgm:spPr>
        <a:scene3d>
          <a:camera prst="orthographicFront"/>
          <a:lightRig rig="threePt" dir="t"/>
        </a:scene3d>
        <a:sp3d>
          <a:bevelT w="0" h="0"/>
        </a:sp3d>
      </dgm:spPr>
      <dgm:t>
        <a:bodyPr/>
        <a:lstStyle/>
        <a:p>
          <a:endParaRPr lang="es-EC"/>
        </a:p>
      </dgm:t>
    </dgm:pt>
    <dgm:pt modelId="{666AA367-BA32-4296-A11F-BEC0BB95B428}" type="pres">
      <dgm:prSet presAssocID="{1464CE35-7090-4A1B-8088-80125CC68C63}" presName="composite3" presStyleCnt="0"/>
      <dgm:spPr>
        <a:scene3d>
          <a:camera prst="orthographicFront"/>
          <a:lightRig rig="threePt" dir="t"/>
        </a:scene3d>
        <a:sp3d>
          <a:bevelT w="0" h="0"/>
        </a:sp3d>
      </dgm:spPr>
      <dgm:t>
        <a:bodyPr/>
        <a:lstStyle/>
        <a:p>
          <a:endParaRPr lang="es-EC"/>
        </a:p>
      </dgm:t>
    </dgm:pt>
    <dgm:pt modelId="{4D0622A8-513D-4E61-9445-A5C92FA2FBDD}" type="pres">
      <dgm:prSet presAssocID="{1464CE35-7090-4A1B-8088-80125CC68C63}" presName="background3" presStyleLbl="node3" presStyleIdx="3" presStyleCnt="6"/>
      <dgm:spPr>
        <a:scene3d>
          <a:camera prst="orthographicFront"/>
          <a:lightRig rig="flat" dir="t"/>
        </a:scene3d>
        <a:sp3d prstMaterial="dkEdge">
          <a:bevelT w="0" h="0"/>
        </a:sp3d>
      </dgm:spPr>
      <dgm:t>
        <a:bodyPr/>
        <a:lstStyle/>
        <a:p>
          <a:endParaRPr lang="es-EC"/>
        </a:p>
      </dgm:t>
    </dgm:pt>
    <dgm:pt modelId="{3C73CA5E-B1B7-4C3D-99D5-653E5D37BC9D}" type="pres">
      <dgm:prSet presAssocID="{1464CE35-7090-4A1B-8088-80125CC68C63}" presName="text3" presStyleLbl="fgAcc3" presStyleIdx="3" presStyleCnt="6">
        <dgm:presLayoutVars>
          <dgm:chPref val="3"/>
        </dgm:presLayoutVars>
      </dgm:prSet>
      <dgm:spPr/>
      <dgm:t>
        <a:bodyPr/>
        <a:lstStyle/>
        <a:p>
          <a:endParaRPr lang="es-EC"/>
        </a:p>
      </dgm:t>
    </dgm:pt>
    <dgm:pt modelId="{F050263F-25C8-4867-B2AB-13FB232E4BF9}" type="pres">
      <dgm:prSet presAssocID="{1464CE35-7090-4A1B-8088-80125CC68C63}" presName="hierChild4" presStyleCnt="0"/>
      <dgm:spPr>
        <a:scene3d>
          <a:camera prst="orthographicFront"/>
          <a:lightRig rig="threePt" dir="t"/>
        </a:scene3d>
        <a:sp3d>
          <a:bevelT w="0" h="0"/>
        </a:sp3d>
      </dgm:spPr>
      <dgm:t>
        <a:bodyPr/>
        <a:lstStyle/>
        <a:p>
          <a:endParaRPr lang="es-EC"/>
        </a:p>
      </dgm:t>
    </dgm:pt>
    <dgm:pt modelId="{D4D1446F-E1B7-4AA9-9BEE-C6BFFC6E403C}" type="pres">
      <dgm:prSet presAssocID="{8AC2EFC9-6B9A-4F9F-83F6-2260C1CFD750}" presName="Name10" presStyleLbl="parChTrans1D2" presStyleIdx="2" presStyleCnt="3"/>
      <dgm:spPr/>
      <dgm:t>
        <a:bodyPr/>
        <a:lstStyle/>
        <a:p>
          <a:endParaRPr lang="es-EC"/>
        </a:p>
      </dgm:t>
    </dgm:pt>
    <dgm:pt modelId="{A93F813F-646A-4203-9B87-994D7E648899}" type="pres">
      <dgm:prSet presAssocID="{E56B5E75-E871-46C2-9E37-1D7BFF1784D4}" presName="hierRoot2" presStyleCnt="0"/>
      <dgm:spPr>
        <a:scene3d>
          <a:camera prst="orthographicFront"/>
          <a:lightRig rig="threePt" dir="t"/>
        </a:scene3d>
        <a:sp3d>
          <a:bevelT w="0" h="0"/>
        </a:sp3d>
      </dgm:spPr>
      <dgm:t>
        <a:bodyPr/>
        <a:lstStyle/>
        <a:p>
          <a:endParaRPr lang="es-EC"/>
        </a:p>
      </dgm:t>
    </dgm:pt>
    <dgm:pt modelId="{1CC1941C-89BB-480B-A82F-34A9E33DD796}" type="pres">
      <dgm:prSet presAssocID="{E56B5E75-E871-46C2-9E37-1D7BFF1784D4}" presName="composite2" presStyleCnt="0"/>
      <dgm:spPr>
        <a:scene3d>
          <a:camera prst="orthographicFront"/>
          <a:lightRig rig="threePt" dir="t"/>
        </a:scene3d>
        <a:sp3d>
          <a:bevelT w="0" h="0"/>
        </a:sp3d>
      </dgm:spPr>
      <dgm:t>
        <a:bodyPr/>
        <a:lstStyle/>
        <a:p>
          <a:endParaRPr lang="es-EC"/>
        </a:p>
      </dgm:t>
    </dgm:pt>
    <dgm:pt modelId="{B1279E38-9B26-48E8-B844-482C63E26E1D}" type="pres">
      <dgm:prSet presAssocID="{E56B5E75-E871-46C2-9E37-1D7BFF1784D4}" presName="background2" presStyleLbl="node2" presStyleIdx="2" presStyleCnt="3"/>
      <dgm:spPr>
        <a:scene3d>
          <a:camera prst="orthographicFront"/>
          <a:lightRig rig="flat" dir="t"/>
        </a:scene3d>
        <a:sp3d prstMaterial="dkEdge">
          <a:bevelT w="0" h="0"/>
        </a:sp3d>
      </dgm:spPr>
      <dgm:t>
        <a:bodyPr/>
        <a:lstStyle/>
        <a:p>
          <a:endParaRPr lang="es-EC"/>
        </a:p>
      </dgm:t>
    </dgm:pt>
    <dgm:pt modelId="{C6438B70-7D21-47A8-B07D-57A8B0FDF380}" type="pres">
      <dgm:prSet presAssocID="{E56B5E75-E871-46C2-9E37-1D7BFF1784D4}" presName="text2" presStyleLbl="fgAcc2" presStyleIdx="2" presStyleCnt="3">
        <dgm:presLayoutVars>
          <dgm:chPref val="3"/>
        </dgm:presLayoutVars>
      </dgm:prSet>
      <dgm:spPr/>
      <dgm:t>
        <a:bodyPr/>
        <a:lstStyle/>
        <a:p>
          <a:endParaRPr lang="es-EC"/>
        </a:p>
      </dgm:t>
    </dgm:pt>
    <dgm:pt modelId="{319623CD-4B2D-427C-B857-461C4C898618}" type="pres">
      <dgm:prSet presAssocID="{E56B5E75-E871-46C2-9E37-1D7BFF1784D4}" presName="hierChild3" presStyleCnt="0"/>
      <dgm:spPr>
        <a:scene3d>
          <a:camera prst="orthographicFront"/>
          <a:lightRig rig="threePt" dir="t"/>
        </a:scene3d>
        <a:sp3d>
          <a:bevelT w="0" h="0"/>
        </a:sp3d>
      </dgm:spPr>
      <dgm:t>
        <a:bodyPr/>
        <a:lstStyle/>
        <a:p>
          <a:endParaRPr lang="es-EC"/>
        </a:p>
      </dgm:t>
    </dgm:pt>
    <dgm:pt modelId="{0D6E97B9-8488-42C2-AFAC-D28961CDC85F}" type="pres">
      <dgm:prSet presAssocID="{1181D64C-D915-4370-B000-A74BF273BCEB}" presName="Name17" presStyleLbl="parChTrans1D3" presStyleIdx="4" presStyleCnt="6"/>
      <dgm:spPr/>
      <dgm:t>
        <a:bodyPr/>
        <a:lstStyle/>
        <a:p>
          <a:endParaRPr lang="es-EC"/>
        </a:p>
      </dgm:t>
    </dgm:pt>
    <dgm:pt modelId="{1EC91703-651F-4DAB-BB0B-6AA1022967F5}" type="pres">
      <dgm:prSet presAssocID="{90B983B4-640C-4ECB-AD65-55F1F47EB6D2}" presName="hierRoot3" presStyleCnt="0"/>
      <dgm:spPr>
        <a:scene3d>
          <a:camera prst="orthographicFront"/>
          <a:lightRig rig="threePt" dir="t"/>
        </a:scene3d>
        <a:sp3d>
          <a:bevelT w="0" h="0"/>
        </a:sp3d>
      </dgm:spPr>
      <dgm:t>
        <a:bodyPr/>
        <a:lstStyle/>
        <a:p>
          <a:endParaRPr lang="es-EC"/>
        </a:p>
      </dgm:t>
    </dgm:pt>
    <dgm:pt modelId="{A8CD91E4-7A46-4009-B15C-E1714F9D4976}" type="pres">
      <dgm:prSet presAssocID="{90B983B4-640C-4ECB-AD65-55F1F47EB6D2}" presName="composite3" presStyleCnt="0"/>
      <dgm:spPr>
        <a:scene3d>
          <a:camera prst="orthographicFront"/>
          <a:lightRig rig="threePt" dir="t"/>
        </a:scene3d>
        <a:sp3d>
          <a:bevelT w="0" h="0"/>
        </a:sp3d>
      </dgm:spPr>
      <dgm:t>
        <a:bodyPr/>
        <a:lstStyle/>
        <a:p>
          <a:endParaRPr lang="es-EC"/>
        </a:p>
      </dgm:t>
    </dgm:pt>
    <dgm:pt modelId="{616DD219-C070-42FC-A71C-982CFBD61AEB}" type="pres">
      <dgm:prSet presAssocID="{90B983B4-640C-4ECB-AD65-55F1F47EB6D2}" presName="background3" presStyleLbl="node3" presStyleIdx="4" presStyleCnt="6"/>
      <dgm:spPr>
        <a:scene3d>
          <a:camera prst="orthographicFront"/>
          <a:lightRig rig="flat" dir="t"/>
        </a:scene3d>
        <a:sp3d prstMaterial="dkEdge">
          <a:bevelT w="0" h="0"/>
        </a:sp3d>
      </dgm:spPr>
      <dgm:t>
        <a:bodyPr/>
        <a:lstStyle/>
        <a:p>
          <a:endParaRPr lang="es-EC"/>
        </a:p>
      </dgm:t>
    </dgm:pt>
    <dgm:pt modelId="{B312F78B-957F-4FB5-9B0F-865AE7D4DED3}" type="pres">
      <dgm:prSet presAssocID="{90B983B4-640C-4ECB-AD65-55F1F47EB6D2}" presName="text3" presStyleLbl="fgAcc3" presStyleIdx="4" presStyleCnt="6">
        <dgm:presLayoutVars>
          <dgm:chPref val="3"/>
        </dgm:presLayoutVars>
      </dgm:prSet>
      <dgm:spPr/>
      <dgm:t>
        <a:bodyPr/>
        <a:lstStyle/>
        <a:p>
          <a:endParaRPr lang="es-EC"/>
        </a:p>
      </dgm:t>
    </dgm:pt>
    <dgm:pt modelId="{0E462C96-10A2-4F06-97B7-A8E0C5987D0B}" type="pres">
      <dgm:prSet presAssocID="{90B983B4-640C-4ECB-AD65-55F1F47EB6D2}" presName="hierChild4" presStyleCnt="0"/>
      <dgm:spPr>
        <a:scene3d>
          <a:camera prst="orthographicFront"/>
          <a:lightRig rig="threePt" dir="t"/>
        </a:scene3d>
        <a:sp3d>
          <a:bevelT w="0" h="0"/>
        </a:sp3d>
      </dgm:spPr>
      <dgm:t>
        <a:bodyPr/>
        <a:lstStyle/>
        <a:p>
          <a:endParaRPr lang="es-EC"/>
        </a:p>
      </dgm:t>
    </dgm:pt>
    <dgm:pt modelId="{6041A9E4-36EA-4A2F-82A0-E31DD68F37D9}" type="pres">
      <dgm:prSet presAssocID="{09BA8909-2EB5-45B5-B408-0DFB4F6B90B7}" presName="Name17" presStyleLbl="parChTrans1D3" presStyleIdx="5" presStyleCnt="6"/>
      <dgm:spPr/>
      <dgm:t>
        <a:bodyPr/>
        <a:lstStyle/>
        <a:p>
          <a:endParaRPr lang="es-EC"/>
        </a:p>
      </dgm:t>
    </dgm:pt>
    <dgm:pt modelId="{49CBFBB4-E722-4325-8C9B-5497E4616034}" type="pres">
      <dgm:prSet presAssocID="{731C0C2F-428B-47F9-A049-98A0BABCF9A8}" presName="hierRoot3" presStyleCnt="0"/>
      <dgm:spPr>
        <a:scene3d>
          <a:camera prst="orthographicFront"/>
          <a:lightRig rig="threePt" dir="t"/>
        </a:scene3d>
        <a:sp3d>
          <a:bevelT w="0" h="0"/>
        </a:sp3d>
      </dgm:spPr>
      <dgm:t>
        <a:bodyPr/>
        <a:lstStyle/>
        <a:p>
          <a:endParaRPr lang="es-EC"/>
        </a:p>
      </dgm:t>
    </dgm:pt>
    <dgm:pt modelId="{AE26AAF2-0724-4C9A-A73E-8E163082DB7F}" type="pres">
      <dgm:prSet presAssocID="{731C0C2F-428B-47F9-A049-98A0BABCF9A8}" presName="composite3" presStyleCnt="0"/>
      <dgm:spPr>
        <a:scene3d>
          <a:camera prst="orthographicFront"/>
          <a:lightRig rig="threePt" dir="t"/>
        </a:scene3d>
        <a:sp3d>
          <a:bevelT w="0" h="0"/>
        </a:sp3d>
      </dgm:spPr>
      <dgm:t>
        <a:bodyPr/>
        <a:lstStyle/>
        <a:p>
          <a:endParaRPr lang="es-EC"/>
        </a:p>
      </dgm:t>
    </dgm:pt>
    <dgm:pt modelId="{E520CFDD-7F5D-4BC7-B412-A14BFA79B7AC}" type="pres">
      <dgm:prSet presAssocID="{731C0C2F-428B-47F9-A049-98A0BABCF9A8}" presName="background3" presStyleLbl="node3" presStyleIdx="5" presStyleCnt="6"/>
      <dgm:spPr>
        <a:scene3d>
          <a:camera prst="orthographicFront"/>
          <a:lightRig rig="flat" dir="t"/>
        </a:scene3d>
        <a:sp3d prstMaterial="dkEdge">
          <a:bevelT w="0" h="0"/>
        </a:sp3d>
      </dgm:spPr>
      <dgm:t>
        <a:bodyPr/>
        <a:lstStyle/>
        <a:p>
          <a:endParaRPr lang="es-EC"/>
        </a:p>
      </dgm:t>
    </dgm:pt>
    <dgm:pt modelId="{7EF0ECE8-7668-4B0B-A418-AC59E2C3D46C}" type="pres">
      <dgm:prSet presAssocID="{731C0C2F-428B-47F9-A049-98A0BABCF9A8}" presName="text3" presStyleLbl="fgAcc3" presStyleIdx="5" presStyleCnt="6">
        <dgm:presLayoutVars>
          <dgm:chPref val="3"/>
        </dgm:presLayoutVars>
      </dgm:prSet>
      <dgm:spPr/>
      <dgm:t>
        <a:bodyPr/>
        <a:lstStyle/>
        <a:p>
          <a:endParaRPr lang="es-EC"/>
        </a:p>
      </dgm:t>
    </dgm:pt>
    <dgm:pt modelId="{5B1CE774-D1B3-4076-A58E-62E94D68F889}" type="pres">
      <dgm:prSet presAssocID="{731C0C2F-428B-47F9-A049-98A0BABCF9A8}" presName="hierChild4" presStyleCnt="0"/>
      <dgm:spPr>
        <a:scene3d>
          <a:camera prst="orthographicFront"/>
          <a:lightRig rig="threePt" dir="t"/>
        </a:scene3d>
        <a:sp3d>
          <a:bevelT w="0" h="0"/>
        </a:sp3d>
      </dgm:spPr>
      <dgm:t>
        <a:bodyPr/>
        <a:lstStyle/>
        <a:p>
          <a:endParaRPr lang="es-EC"/>
        </a:p>
      </dgm:t>
    </dgm:pt>
  </dgm:ptLst>
  <dgm:cxnLst>
    <dgm:cxn modelId="{AD935CFB-3F8B-46FB-BA2E-47470E60C492}" srcId="{CEBCC8F2-D136-440E-BB8E-0771553B1D6C}" destId="{1464CE35-7090-4A1B-8088-80125CC68C63}" srcOrd="1" destOrd="0" parTransId="{3CA3F6EE-6016-493D-AFC4-C583EFF91797}" sibTransId="{EA66721D-18FF-4A5C-87B8-93BB2708CB72}"/>
    <dgm:cxn modelId="{E3C55450-57DD-4412-B70C-B6592CE3DAEA}" type="presOf" srcId="{54D1414E-855F-4D7F-94D9-DA2CA61D9788}" destId="{2AF54B7C-6706-43E2-883F-1AC1BDE288E8}" srcOrd="0" destOrd="0" presId="urn:microsoft.com/office/officeart/2005/8/layout/hierarchy1"/>
    <dgm:cxn modelId="{0BAA315C-8BFD-4096-B1EE-A387C1B80585}" type="presOf" srcId="{731C0C2F-428B-47F9-A049-98A0BABCF9A8}" destId="{7EF0ECE8-7668-4B0B-A418-AC59E2C3D46C}" srcOrd="0" destOrd="0" presId="urn:microsoft.com/office/officeart/2005/8/layout/hierarchy1"/>
    <dgm:cxn modelId="{B0ABB0BD-507D-4508-A864-905C1D477787}" type="presOf" srcId="{09BA8909-2EB5-45B5-B408-0DFB4F6B90B7}" destId="{6041A9E4-36EA-4A2F-82A0-E31DD68F37D9}" srcOrd="0" destOrd="0" presId="urn:microsoft.com/office/officeart/2005/8/layout/hierarchy1"/>
    <dgm:cxn modelId="{DBDAF0C1-2CA3-4315-B02A-C193243B45D8}" type="presOf" srcId="{90B983B4-640C-4ECB-AD65-55F1F47EB6D2}" destId="{B312F78B-957F-4FB5-9B0F-865AE7D4DED3}" srcOrd="0" destOrd="0" presId="urn:microsoft.com/office/officeart/2005/8/layout/hierarchy1"/>
    <dgm:cxn modelId="{8C944D2A-AFAE-47A9-B7DA-3591B81D96E4}" srcId="{83D09E3D-77A7-4937-AC45-A1F9A438B03B}" destId="{CEBCC8F2-D136-440E-BB8E-0771553B1D6C}" srcOrd="1" destOrd="0" parTransId="{6072EE11-EC59-4ABB-9E40-1C771E3CD20C}" sibTransId="{263798CC-FA4A-480E-A893-B3CB23150655}"/>
    <dgm:cxn modelId="{304143CB-63A3-4C7D-9135-486753ED7B92}" srcId="{75C44FBB-0604-445C-9877-96D0351D83F6}" destId="{30C59644-076C-4453-8D49-D4997F40D428}" srcOrd="0" destOrd="0" parTransId="{7721B0F9-19AC-4B29-8F01-44BEE13DAD3F}" sibTransId="{BC2240CD-C4E2-49B4-BF9A-A9565AA88B2F}"/>
    <dgm:cxn modelId="{D3D5B5B2-AADF-4628-8F05-DF84AA3C8FD5}" srcId="{83D09E3D-77A7-4937-AC45-A1F9A438B03B}" destId="{75C44FBB-0604-445C-9877-96D0351D83F6}" srcOrd="0" destOrd="0" parTransId="{54D1414E-855F-4D7F-94D9-DA2CA61D9788}" sibTransId="{0647B991-0AF3-498D-9950-0A18A4B91147}"/>
    <dgm:cxn modelId="{955BE272-8C3E-47BE-B054-616857D56433}" type="presOf" srcId="{CEBCC8F2-D136-440E-BB8E-0771553B1D6C}" destId="{6A8E13C4-EB4E-4874-A861-DB67C44A8419}" srcOrd="0" destOrd="0" presId="urn:microsoft.com/office/officeart/2005/8/layout/hierarchy1"/>
    <dgm:cxn modelId="{B2CC9D94-144F-4ECA-A579-3D97C84894A5}" type="presOf" srcId="{E7127084-6272-427B-BC3C-18CAE2BB3886}" destId="{3E806518-E4A0-429D-81B0-5C2564B7F909}" srcOrd="0" destOrd="0" presId="urn:microsoft.com/office/officeart/2005/8/layout/hierarchy1"/>
    <dgm:cxn modelId="{1C3523BB-805F-45CF-93F1-42D8B0F7B770}" srcId="{CEBCC8F2-D136-440E-BB8E-0771553B1D6C}" destId="{D696F2CC-0179-4472-AF76-ED1F30C28E87}" srcOrd="0" destOrd="0" parTransId="{84CEA115-B34A-4FF4-BA5D-F56C760E0DB5}" sibTransId="{955E59E0-D435-4616-A7FA-B5BAC47D7A37}"/>
    <dgm:cxn modelId="{8AB5ED94-8943-473F-8327-58A00EE42DD5}" type="presOf" srcId="{83D09E3D-77A7-4937-AC45-A1F9A438B03B}" destId="{31D68DA8-FB93-4467-85C0-9BC564B96D1E}" srcOrd="0" destOrd="0" presId="urn:microsoft.com/office/officeart/2005/8/layout/hierarchy1"/>
    <dgm:cxn modelId="{BFBF2E59-69B1-4047-9BC1-F105A1EC9403}" srcId="{83D09E3D-77A7-4937-AC45-A1F9A438B03B}" destId="{E56B5E75-E871-46C2-9E37-1D7BFF1784D4}" srcOrd="2" destOrd="0" parTransId="{8AC2EFC9-6B9A-4F9F-83F6-2260C1CFD750}" sibTransId="{37DBD4BD-C06F-42F7-B898-2E6E69978160}"/>
    <dgm:cxn modelId="{3895EC34-B0E4-4D63-87F4-351639B626DE}" type="presOf" srcId="{1181D64C-D915-4370-B000-A74BF273BCEB}" destId="{0D6E97B9-8488-42C2-AFAC-D28961CDC85F}" srcOrd="0" destOrd="0" presId="urn:microsoft.com/office/officeart/2005/8/layout/hierarchy1"/>
    <dgm:cxn modelId="{8CFDF1B8-1017-436A-8985-82A4BE9593EE}" type="presOf" srcId="{7721B0F9-19AC-4B29-8F01-44BEE13DAD3F}" destId="{AD7BA242-7277-4071-A8F5-4FC0615EFE01}" srcOrd="0" destOrd="0" presId="urn:microsoft.com/office/officeart/2005/8/layout/hierarchy1"/>
    <dgm:cxn modelId="{6E64E653-B81D-4FA5-A19E-186A01AC3D0D}" type="presOf" srcId="{84CEA115-B34A-4FF4-BA5D-F56C760E0DB5}" destId="{E8BD8282-9B6F-4AEC-BBF0-6127F0CA3449}" srcOrd="0" destOrd="0" presId="urn:microsoft.com/office/officeart/2005/8/layout/hierarchy1"/>
    <dgm:cxn modelId="{487A262D-3591-400F-BC00-A51FC08F2D79}" type="presOf" srcId="{D696F2CC-0179-4472-AF76-ED1F30C28E87}" destId="{D7751C21-D6FD-4BA0-9CE9-C9291426C617}" srcOrd="0" destOrd="0" presId="urn:microsoft.com/office/officeart/2005/8/layout/hierarchy1"/>
    <dgm:cxn modelId="{C90A587B-7289-4961-91F3-B0670B683AFA}" srcId="{E56B5E75-E871-46C2-9E37-1D7BFF1784D4}" destId="{90B983B4-640C-4ECB-AD65-55F1F47EB6D2}" srcOrd="0" destOrd="0" parTransId="{1181D64C-D915-4370-B000-A74BF273BCEB}" sibTransId="{1A3EB3ED-8B87-4D73-A5F3-4E7B998C7025}"/>
    <dgm:cxn modelId="{C2B4B6D6-75DA-4D23-9CFE-C554B34A46BA}" type="presOf" srcId="{0371241B-5F90-44FF-86ED-1FE8E02F65E0}" destId="{AA69E8E7-D69B-4048-96AD-0A2A73A7DD40}" srcOrd="0" destOrd="0" presId="urn:microsoft.com/office/officeart/2005/8/layout/hierarchy1"/>
    <dgm:cxn modelId="{4E6C85FF-8535-477D-98C9-2280B930712D}" srcId="{E56B5E75-E871-46C2-9E37-1D7BFF1784D4}" destId="{731C0C2F-428B-47F9-A049-98A0BABCF9A8}" srcOrd="1" destOrd="0" parTransId="{09BA8909-2EB5-45B5-B408-0DFB4F6B90B7}" sibTransId="{BABD7CBA-0612-4E2D-B962-B723447632FF}"/>
    <dgm:cxn modelId="{FC84CF04-F11E-4D2F-8AD5-9B7E549FAE3F}" srcId="{75C44FBB-0604-445C-9877-96D0351D83F6}" destId="{0371241B-5F90-44FF-86ED-1FE8E02F65E0}" srcOrd="1" destOrd="0" parTransId="{D0A14E20-393D-4834-9AF7-8BE176542BB9}" sibTransId="{C14DC614-64FE-46AA-B72F-AB95A0D1723C}"/>
    <dgm:cxn modelId="{562E7A52-B606-48C6-BF2A-08CCD3B26E59}" type="presOf" srcId="{E56B5E75-E871-46C2-9E37-1D7BFF1784D4}" destId="{C6438B70-7D21-47A8-B07D-57A8B0FDF380}" srcOrd="0" destOrd="0" presId="urn:microsoft.com/office/officeart/2005/8/layout/hierarchy1"/>
    <dgm:cxn modelId="{5DD1D14F-F7A6-4340-99E7-D2D1EA9F9FFE}" type="presOf" srcId="{30C59644-076C-4453-8D49-D4997F40D428}" destId="{CF0662B1-430F-43D2-9C7C-B9E952F1CE42}" srcOrd="0" destOrd="0" presId="urn:microsoft.com/office/officeart/2005/8/layout/hierarchy1"/>
    <dgm:cxn modelId="{6A5E83CE-1E22-41CE-8AFD-438558CE89AC}" type="presOf" srcId="{8AC2EFC9-6B9A-4F9F-83F6-2260C1CFD750}" destId="{D4D1446F-E1B7-4AA9-9BEE-C6BFFC6E403C}" srcOrd="0" destOrd="0" presId="urn:microsoft.com/office/officeart/2005/8/layout/hierarchy1"/>
    <dgm:cxn modelId="{110356D8-0BDB-49F1-A3D2-FA2E2BB9F637}" type="presOf" srcId="{1464CE35-7090-4A1B-8088-80125CC68C63}" destId="{3C73CA5E-B1B7-4C3D-99D5-653E5D37BC9D}" srcOrd="0" destOrd="0" presId="urn:microsoft.com/office/officeart/2005/8/layout/hierarchy1"/>
    <dgm:cxn modelId="{74BB5758-A290-46B4-B47E-557FC49128E0}" type="presOf" srcId="{6072EE11-EC59-4ABB-9E40-1C771E3CD20C}" destId="{AE805DB1-6E80-4FC3-8B8A-E8B5EF1F2AA0}" srcOrd="0" destOrd="0" presId="urn:microsoft.com/office/officeart/2005/8/layout/hierarchy1"/>
    <dgm:cxn modelId="{D06E03C3-6582-4492-8F89-E130C8891A02}" type="presOf" srcId="{3CA3F6EE-6016-493D-AFC4-C583EFF91797}" destId="{D5CA887F-5A32-44F3-A41B-E0C285D9604A}" srcOrd="0" destOrd="0" presId="urn:microsoft.com/office/officeart/2005/8/layout/hierarchy1"/>
    <dgm:cxn modelId="{B1EFD21A-5837-4035-9499-B98A092B8CD4}" type="presOf" srcId="{D0A14E20-393D-4834-9AF7-8BE176542BB9}" destId="{BBB5A20D-D6D4-438E-B35C-192A4563EBB0}" srcOrd="0" destOrd="0" presId="urn:microsoft.com/office/officeart/2005/8/layout/hierarchy1"/>
    <dgm:cxn modelId="{0C23868C-A5E6-457D-AE1C-B7A5E57AC134}" srcId="{E7127084-6272-427B-BC3C-18CAE2BB3886}" destId="{83D09E3D-77A7-4937-AC45-A1F9A438B03B}" srcOrd="0" destOrd="0" parTransId="{24B35436-ABF4-47DE-B2F0-C04E526A52B1}" sibTransId="{9B710221-CBA4-40C7-BBBD-F7FA87A28729}"/>
    <dgm:cxn modelId="{D8D1E9B4-8FC4-456B-95F1-1F2716915975}" type="presOf" srcId="{75C44FBB-0604-445C-9877-96D0351D83F6}" destId="{176C6D0F-8130-445D-9DF3-57C1C8AA18E9}" srcOrd="0" destOrd="0" presId="urn:microsoft.com/office/officeart/2005/8/layout/hierarchy1"/>
    <dgm:cxn modelId="{F1BDA50B-1CF6-47BE-AD27-D9C63ABC1025}" type="presParOf" srcId="{3E806518-E4A0-429D-81B0-5C2564B7F909}" destId="{C022D7C2-ED2D-4E46-AF7B-047EE2530B87}" srcOrd="0" destOrd="0" presId="urn:microsoft.com/office/officeart/2005/8/layout/hierarchy1"/>
    <dgm:cxn modelId="{B9C042BC-ED96-476F-94FA-986D612EDE66}" type="presParOf" srcId="{C022D7C2-ED2D-4E46-AF7B-047EE2530B87}" destId="{BA790C59-D4EC-4FBD-AD00-F18FEDE5FD78}" srcOrd="0" destOrd="0" presId="urn:microsoft.com/office/officeart/2005/8/layout/hierarchy1"/>
    <dgm:cxn modelId="{A0FC349D-952E-479A-8F7E-BDA4E77F81C5}" type="presParOf" srcId="{BA790C59-D4EC-4FBD-AD00-F18FEDE5FD78}" destId="{37E6DF86-0822-458B-9C1B-3276B1F02665}" srcOrd="0" destOrd="0" presId="urn:microsoft.com/office/officeart/2005/8/layout/hierarchy1"/>
    <dgm:cxn modelId="{FF44D410-C035-45FB-8620-51AE64832D1D}" type="presParOf" srcId="{BA790C59-D4EC-4FBD-AD00-F18FEDE5FD78}" destId="{31D68DA8-FB93-4467-85C0-9BC564B96D1E}" srcOrd="1" destOrd="0" presId="urn:microsoft.com/office/officeart/2005/8/layout/hierarchy1"/>
    <dgm:cxn modelId="{058A0C2D-DBCC-46AC-8D6B-139DD66911D9}" type="presParOf" srcId="{C022D7C2-ED2D-4E46-AF7B-047EE2530B87}" destId="{EC8BB053-F7D8-4815-93CC-BB1F6E1F0EE1}" srcOrd="1" destOrd="0" presId="urn:microsoft.com/office/officeart/2005/8/layout/hierarchy1"/>
    <dgm:cxn modelId="{2D0553D8-B9E8-420B-8BC9-FB969364EBA7}" type="presParOf" srcId="{EC8BB053-F7D8-4815-93CC-BB1F6E1F0EE1}" destId="{2AF54B7C-6706-43E2-883F-1AC1BDE288E8}" srcOrd="0" destOrd="0" presId="urn:microsoft.com/office/officeart/2005/8/layout/hierarchy1"/>
    <dgm:cxn modelId="{D747E25A-3A92-49D5-9FE0-7A0DDB09E604}" type="presParOf" srcId="{EC8BB053-F7D8-4815-93CC-BB1F6E1F0EE1}" destId="{DFB9BFBA-CA85-4E55-A1E8-CC924296F1D2}" srcOrd="1" destOrd="0" presId="urn:microsoft.com/office/officeart/2005/8/layout/hierarchy1"/>
    <dgm:cxn modelId="{A0AD56C1-D083-409C-AD14-1D29278A58EA}" type="presParOf" srcId="{DFB9BFBA-CA85-4E55-A1E8-CC924296F1D2}" destId="{87468A75-C479-49FE-957C-B0349BE131E2}" srcOrd="0" destOrd="0" presId="urn:microsoft.com/office/officeart/2005/8/layout/hierarchy1"/>
    <dgm:cxn modelId="{FFD2A712-22C0-4BC7-90F7-76C4F087CC85}" type="presParOf" srcId="{87468A75-C479-49FE-957C-B0349BE131E2}" destId="{436C566F-7A2A-4E32-AC21-93C54F92C1C5}" srcOrd="0" destOrd="0" presId="urn:microsoft.com/office/officeart/2005/8/layout/hierarchy1"/>
    <dgm:cxn modelId="{2FDADD4A-F468-43D9-BEB6-9856AE21EFD5}" type="presParOf" srcId="{87468A75-C479-49FE-957C-B0349BE131E2}" destId="{176C6D0F-8130-445D-9DF3-57C1C8AA18E9}" srcOrd="1" destOrd="0" presId="urn:microsoft.com/office/officeart/2005/8/layout/hierarchy1"/>
    <dgm:cxn modelId="{834A0A23-E03F-4E84-9049-D13969200B5E}" type="presParOf" srcId="{DFB9BFBA-CA85-4E55-A1E8-CC924296F1D2}" destId="{7E96F874-557C-4D9F-BD6D-D2132B7C78E2}" srcOrd="1" destOrd="0" presId="urn:microsoft.com/office/officeart/2005/8/layout/hierarchy1"/>
    <dgm:cxn modelId="{9AB87DEA-0853-4BF2-915C-9DC481B8D7D9}" type="presParOf" srcId="{7E96F874-557C-4D9F-BD6D-D2132B7C78E2}" destId="{AD7BA242-7277-4071-A8F5-4FC0615EFE01}" srcOrd="0" destOrd="0" presId="urn:microsoft.com/office/officeart/2005/8/layout/hierarchy1"/>
    <dgm:cxn modelId="{1D6A276E-7112-48C1-87A0-311D9BD4B498}" type="presParOf" srcId="{7E96F874-557C-4D9F-BD6D-D2132B7C78E2}" destId="{30879775-EBD5-4446-927A-5CAF1DD6211F}" srcOrd="1" destOrd="0" presId="urn:microsoft.com/office/officeart/2005/8/layout/hierarchy1"/>
    <dgm:cxn modelId="{DBEE9F03-4008-4EE5-BFE2-E3AEC764E8B8}" type="presParOf" srcId="{30879775-EBD5-4446-927A-5CAF1DD6211F}" destId="{887BCBB8-E726-4F51-8CC9-A35250F2172B}" srcOrd="0" destOrd="0" presId="urn:microsoft.com/office/officeart/2005/8/layout/hierarchy1"/>
    <dgm:cxn modelId="{F4486562-7B8A-46B9-A23F-4752B31486F3}" type="presParOf" srcId="{887BCBB8-E726-4F51-8CC9-A35250F2172B}" destId="{7FBF4BCF-D6BF-41C6-9295-1B6D36D6C6DE}" srcOrd="0" destOrd="0" presId="urn:microsoft.com/office/officeart/2005/8/layout/hierarchy1"/>
    <dgm:cxn modelId="{51C7A383-2170-4E18-92F0-5EF6781A645F}" type="presParOf" srcId="{887BCBB8-E726-4F51-8CC9-A35250F2172B}" destId="{CF0662B1-430F-43D2-9C7C-B9E952F1CE42}" srcOrd="1" destOrd="0" presId="urn:microsoft.com/office/officeart/2005/8/layout/hierarchy1"/>
    <dgm:cxn modelId="{1FC021C8-A80E-4EDA-BFFA-6627EFB32D64}" type="presParOf" srcId="{30879775-EBD5-4446-927A-5CAF1DD6211F}" destId="{CDFD7E87-4C05-4716-8B05-BEDA6BEEC5D0}" srcOrd="1" destOrd="0" presId="urn:microsoft.com/office/officeart/2005/8/layout/hierarchy1"/>
    <dgm:cxn modelId="{AFE7F109-57B0-4FD2-B505-C24F1D1E7822}" type="presParOf" srcId="{7E96F874-557C-4D9F-BD6D-D2132B7C78E2}" destId="{BBB5A20D-D6D4-438E-B35C-192A4563EBB0}" srcOrd="2" destOrd="0" presId="urn:microsoft.com/office/officeart/2005/8/layout/hierarchy1"/>
    <dgm:cxn modelId="{E02C39B6-2E26-4287-8563-27A7331BA534}" type="presParOf" srcId="{7E96F874-557C-4D9F-BD6D-D2132B7C78E2}" destId="{482787F6-0896-4219-953C-537E427E8880}" srcOrd="3" destOrd="0" presId="urn:microsoft.com/office/officeart/2005/8/layout/hierarchy1"/>
    <dgm:cxn modelId="{AF8FE5AC-ACBC-4A2C-820D-CF848D21AA74}" type="presParOf" srcId="{482787F6-0896-4219-953C-537E427E8880}" destId="{78508D46-6CC0-4000-9B80-39A547725FC5}" srcOrd="0" destOrd="0" presId="urn:microsoft.com/office/officeart/2005/8/layout/hierarchy1"/>
    <dgm:cxn modelId="{CD8F296C-3276-489D-8309-93F33C0E6616}" type="presParOf" srcId="{78508D46-6CC0-4000-9B80-39A547725FC5}" destId="{5ECC44EA-4864-4593-A54C-D873E81819E2}" srcOrd="0" destOrd="0" presId="urn:microsoft.com/office/officeart/2005/8/layout/hierarchy1"/>
    <dgm:cxn modelId="{6B249AE9-D0A9-4488-A269-5C678B2EAB39}" type="presParOf" srcId="{78508D46-6CC0-4000-9B80-39A547725FC5}" destId="{AA69E8E7-D69B-4048-96AD-0A2A73A7DD40}" srcOrd="1" destOrd="0" presId="urn:microsoft.com/office/officeart/2005/8/layout/hierarchy1"/>
    <dgm:cxn modelId="{8DDCE8CF-586C-47A0-9707-B20E55A5AEBC}" type="presParOf" srcId="{482787F6-0896-4219-953C-537E427E8880}" destId="{E1BB4B2A-D490-4583-B875-EA9D7E523EB8}" srcOrd="1" destOrd="0" presId="urn:microsoft.com/office/officeart/2005/8/layout/hierarchy1"/>
    <dgm:cxn modelId="{59DA3A18-F7A6-453F-AC8A-63B644325243}" type="presParOf" srcId="{EC8BB053-F7D8-4815-93CC-BB1F6E1F0EE1}" destId="{AE805DB1-6E80-4FC3-8B8A-E8B5EF1F2AA0}" srcOrd="2" destOrd="0" presId="urn:microsoft.com/office/officeart/2005/8/layout/hierarchy1"/>
    <dgm:cxn modelId="{4F1C8E63-14F8-4879-BCE5-993B560DFA9D}" type="presParOf" srcId="{EC8BB053-F7D8-4815-93CC-BB1F6E1F0EE1}" destId="{A8642234-091B-4A34-9A7B-5424D01BF159}" srcOrd="3" destOrd="0" presId="urn:microsoft.com/office/officeart/2005/8/layout/hierarchy1"/>
    <dgm:cxn modelId="{D3BBC17E-BC08-459B-9243-A563D765DB02}" type="presParOf" srcId="{A8642234-091B-4A34-9A7B-5424D01BF159}" destId="{03A0E14B-2782-4A96-97D6-C0EDFF35E3AC}" srcOrd="0" destOrd="0" presId="urn:microsoft.com/office/officeart/2005/8/layout/hierarchy1"/>
    <dgm:cxn modelId="{9B6D1E77-E390-4518-B770-00DBB51FE351}" type="presParOf" srcId="{03A0E14B-2782-4A96-97D6-C0EDFF35E3AC}" destId="{0339F325-FC86-491E-8290-0D7A490965EF}" srcOrd="0" destOrd="0" presId="urn:microsoft.com/office/officeart/2005/8/layout/hierarchy1"/>
    <dgm:cxn modelId="{01ADB5E2-E29D-4BAB-AD50-E62CDDF5DDE0}" type="presParOf" srcId="{03A0E14B-2782-4A96-97D6-C0EDFF35E3AC}" destId="{6A8E13C4-EB4E-4874-A861-DB67C44A8419}" srcOrd="1" destOrd="0" presId="urn:microsoft.com/office/officeart/2005/8/layout/hierarchy1"/>
    <dgm:cxn modelId="{26BF2495-DE5D-4CA8-8135-C26988530775}" type="presParOf" srcId="{A8642234-091B-4A34-9A7B-5424D01BF159}" destId="{5D8E1336-288C-417B-9CA3-4C1F9CAA631F}" srcOrd="1" destOrd="0" presId="urn:microsoft.com/office/officeart/2005/8/layout/hierarchy1"/>
    <dgm:cxn modelId="{F0F8AEE9-280C-46D8-99EC-3142F79064B3}" type="presParOf" srcId="{5D8E1336-288C-417B-9CA3-4C1F9CAA631F}" destId="{E8BD8282-9B6F-4AEC-BBF0-6127F0CA3449}" srcOrd="0" destOrd="0" presId="urn:microsoft.com/office/officeart/2005/8/layout/hierarchy1"/>
    <dgm:cxn modelId="{E36B7A8C-2369-41CC-BB7B-D496925345D2}" type="presParOf" srcId="{5D8E1336-288C-417B-9CA3-4C1F9CAA631F}" destId="{377D84CB-220D-4929-97A0-EB2C3A6222EF}" srcOrd="1" destOrd="0" presId="urn:microsoft.com/office/officeart/2005/8/layout/hierarchy1"/>
    <dgm:cxn modelId="{2327657D-BA87-4F6A-9D80-522D8A83D8E0}" type="presParOf" srcId="{377D84CB-220D-4929-97A0-EB2C3A6222EF}" destId="{4B364EEF-801C-46EC-871B-209D0B3A994A}" srcOrd="0" destOrd="0" presId="urn:microsoft.com/office/officeart/2005/8/layout/hierarchy1"/>
    <dgm:cxn modelId="{61606239-7F65-4927-BA0D-7BA3BA737373}" type="presParOf" srcId="{4B364EEF-801C-46EC-871B-209D0B3A994A}" destId="{D0208D6C-F518-46FF-8B73-38ADE455288E}" srcOrd="0" destOrd="0" presId="urn:microsoft.com/office/officeart/2005/8/layout/hierarchy1"/>
    <dgm:cxn modelId="{4378E568-49F1-44DA-BF08-A066A91AD2DC}" type="presParOf" srcId="{4B364EEF-801C-46EC-871B-209D0B3A994A}" destId="{D7751C21-D6FD-4BA0-9CE9-C9291426C617}" srcOrd="1" destOrd="0" presId="urn:microsoft.com/office/officeart/2005/8/layout/hierarchy1"/>
    <dgm:cxn modelId="{ACE795F5-2E03-4EBC-82AD-579C496BF972}" type="presParOf" srcId="{377D84CB-220D-4929-97A0-EB2C3A6222EF}" destId="{FEFE266D-7BB1-4FF4-B2AA-57FABAE2761E}" srcOrd="1" destOrd="0" presId="urn:microsoft.com/office/officeart/2005/8/layout/hierarchy1"/>
    <dgm:cxn modelId="{C368741A-60A5-40CF-8AC9-EEE410CC76CD}" type="presParOf" srcId="{5D8E1336-288C-417B-9CA3-4C1F9CAA631F}" destId="{D5CA887F-5A32-44F3-A41B-E0C285D9604A}" srcOrd="2" destOrd="0" presId="urn:microsoft.com/office/officeart/2005/8/layout/hierarchy1"/>
    <dgm:cxn modelId="{C1DE916E-CD2B-4712-B4C7-E9D9DF0DAC43}" type="presParOf" srcId="{5D8E1336-288C-417B-9CA3-4C1F9CAA631F}" destId="{2A06CD7F-EC05-4B08-B48E-3131D253F30D}" srcOrd="3" destOrd="0" presId="urn:microsoft.com/office/officeart/2005/8/layout/hierarchy1"/>
    <dgm:cxn modelId="{78730FBA-3A58-4B53-8203-027C19DFFEEA}" type="presParOf" srcId="{2A06CD7F-EC05-4B08-B48E-3131D253F30D}" destId="{666AA367-BA32-4296-A11F-BEC0BB95B428}" srcOrd="0" destOrd="0" presId="urn:microsoft.com/office/officeart/2005/8/layout/hierarchy1"/>
    <dgm:cxn modelId="{E88AC64F-444C-4251-8355-E769BF50940C}" type="presParOf" srcId="{666AA367-BA32-4296-A11F-BEC0BB95B428}" destId="{4D0622A8-513D-4E61-9445-A5C92FA2FBDD}" srcOrd="0" destOrd="0" presId="urn:microsoft.com/office/officeart/2005/8/layout/hierarchy1"/>
    <dgm:cxn modelId="{67B38234-DE98-4F4B-ABFD-5C55A7F7BDAA}" type="presParOf" srcId="{666AA367-BA32-4296-A11F-BEC0BB95B428}" destId="{3C73CA5E-B1B7-4C3D-99D5-653E5D37BC9D}" srcOrd="1" destOrd="0" presId="urn:microsoft.com/office/officeart/2005/8/layout/hierarchy1"/>
    <dgm:cxn modelId="{7F9F9F74-A14F-4D91-BADC-EFE3C0D88E5E}" type="presParOf" srcId="{2A06CD7F-EC05-4B08-B48E-3131D253F30D}" destId="{F050263F-25C8-4867-B2AB-13FB232E4BF9}" srcOrd="1" destOrd="0" presId="urn:microsoft.com/office/officeart/2005/8/layout/hierarchy1"/>
    <dgm:cxn modelId="{4DF04ABA-2BA1-4C35-8B62-8A39EA89B100}" type="presParOf" srcId="{EC8BB053-F7D8-4815-93CC-BB1F6E1F0EE1}" destId="{D4D1446F-E1B7-4AA9-9BEE-C6BFFC6E403C}" srcOrd="4" destOrd="0" presId="urn:microsoft.com/office/officeart/2005/8/layout/hierarchy1"/>
    <dgm:cxn modelId="{E3278867-ABB8-47A9-976C-86B0F46B6F4A}" type="presParOf" srcId="{EC8BB053-F7D8-4815-93CC-BB1F6E1F0EE1}" destId="{A93F813F-646A-4203-9B87-994D7E648899}" srcOrd="5" destOrd="0" presId="urn:microsoft.com/office/officeart/2005/8/layout/hierarchy1"/>
    <dgm:cxn modelId="{6BD9BC5A-13E7-4C19-8DA5-7CD8481845E6}" type="presParOf" srcId="{A93F813F-646A-4203-9B87-994D7E648899}" destId="{1CC1941C-89BB-480B-A82F-34A9E33DD796}" srcOrd="0" destOrd="0" presId="urn:microsoft.com/office/officeart/2005/8/layout/hierarchy1"/>
    <dgm:cxn modelId="{23BCC22C-5606-457E-A9CB-B0ECAF16ABEA}" type="presParOf" srcId="{1CC1941C-89BB-480B-A82F-34A9E33DD796}" destId="{B1279E38-9B26-48E8-B844-482C63E26E1D}" srcOrd="0" destOrd="0" presId="urn:microsoft.com/office/officeart/2005/8/layout/hierarchy1"/>
    <dgm:cxn modelId="{3744B6D4-BF22-4037-810B-C5AE6948919B}" type="presParOf" srcId="{1CC1941C-89BB-480B-A82F-34A9E33DD796}" destId="{C6438B70-7D21-47A8-B07D-57A8B0FDF380}" srcOrd="1" destOrd="0" presId="urn:microsoft.com/office/officeart/2005/8/layout/hierarchy1"/>
    <dgm:cxn modelId="{F3F6B297-A10F-491B-AF59-D4246CCD1293}" type="presParOf" srcId="{A93F813F-646A-4203-9B87-994D7E648899}" destId="{319623CD-4B2D-427C-B857-461C4C898618}" srcOrd="1" destOrd="0" presId="urn:microsoft.com/office/officeart/2005/8/layout/hierarchy1"/>
    <dgm:cxn modelId="{BDF230A8-3801-44E6-B47C-C1B98344DAE0}" type="presParOf" srcId="{319623CD-4B2D-427C-B857-461C4C898618}" destId="{0D6E97B9-8488-42C2-AFAC-D28961CDC85F}" srcOrd="0" destOrd="0" presId="urn:microsoft.com/office/officeart/2005/8/layout/hierarchy1"/>
    <dgm:cxn modelId="{C3CC1FE7-4020-40D1-A272-8DDDB766F3FA}" type="presParOf" srcId="{319623CD-4B2D-427C-B857-461C4C898618}" destId="{1EC91703-651F-4DAB-BB0B-6AA1022967F5}" srcOrd="1" destOrd="0" presId="urn:microsoft.com/office/officeart/2005/8/layout/hierarchy1"/>
    <dgm:cxn modelId="{301CFC6B-740B-4CBD-9BA1-A69376D9D945}" type="presParOf" srcId="{1EC91703-651F-4DAB-BB0B-6AA1022967F5}" destId="{A8CD91E4-7A46-4009-B15C-E1714F9D4976}" srcOrd="0" destOrd="0" presId="urn:microsoft.com/office/officeart/2005/8/layout/hierarchy1"/>
    <dgm:cxn modelId="{9D5A491A-BDD3-4E7A-9546-D9C95BAFD98C}" type="presParOf" srcId="{A8CD91E4-7A46-4009-B15C-E1714F9D4976}" destId="{616DD219-C070-42FC-A71C-982CFBD61AEB}" srcOrd="0" destOrd="0" presId="urn:microsoft.com/office/officeart/2005/8/layout/hierarchy1"/>
    <dgm:cxn modelId="{DE882C1A-C979-405D-A966-783EFCED50D7}" type="presParOf" srcId="{A8CD91E4-7A46-4009-B15C-E1714F9D4976}" destId="{B312F78B-957F-4FB5-9B0F-865AE7D4DED3}" srcOrd="1" destOrd="0" presId="urn:microsoft.com/office/officeart/2005/8/layout/hierarchy1"/>
    <dgm:cxn modelId="{A5C3E823-50C8-425C-9D56-68BDA2BE533A}" type="presParOf" srcId="{1EC91703-651F-4DAB-BB0B-6AA1022967F5}" destId="{0E462C96-10A2-4F06-97B7-A8E0C5987D0B}" srcOrd="1" destOrd="0" presId="urn:microsoft.com/office/officeart/2005/8/layout/hierarchy1"/>
    <dgm:cxn modelId="{2E95BDDE-1195-4BBE-9503-1B83DDCE8A69}" type="presParOf" srcId="{319623CD-4B2D-427C-B857-461C4C898618}" destId="{6041A9E4-36EA-4A2F-82A0-E31DD68F37D9}" srcOrd="2" destOrd="0" presId="urn:microsoft.com/office/officeart/2005/8/layout/hierarchy1"/>
    <dgm:cxn modelId="{EE8DC310-5540-4250-9518-875A8593D2C4}" type="presParOf" srcId="{319623CD-4B2D-427C-B857-461C4C898618}" destId="{49CBFBB4-E722-4325-8C9B-5497E4616034}" srcOrd="3" destOrd="0" presId="urn:microsoft.com/office/officeart/2005/8/layout/hierarchy1"/>
    <dgm:cxn modelId="{7E812AAC-60AC-4F45-B7D0-23D8B831E6A9}" type="presParOf" srcId="{49CBFBB4-E722-4325-8C9B-5497E4616034}" destId="{AE26AAF2-0724-4C9A-A73E-8E163082DB7F}" srcOrd="0" destOrd="0" presId="urn:microsoft.com/office/officeart/2005/8/layout/hierarchy1"/>
    <dgm:cxn modelId="{758D88FA-DBB5-48FD-9744-70F0E25128EA}" type="presParOf" srcId="{AE26AAF2-0724-4C9A-A73E-8E163082DB7F}" destId="{E520CFDD-7F5D-4BC7-B412-A14BFA79B7AC}" srcOrd="0" destOrd="0" presId="urn:microsoft.com/office/officeart/2005/8/layout/hierarchy1"/>
    <dgm:cxn modelId="{A1E26A47-1CD3-4438-86CA-D7D11C5E08A4}" type="presParOf" srcId="{AE26AAF2-0724-4C9A-A73E-8E163082DB7F}" destId="{7EF0ECE8-7668-4B0B-A418-AC59E2C3D46C}" srcOrd="1" destOrd="0" presId="urn:microsoft.com/office/officeart/2005/8/layout/hierarchy1"/>
    <dgm:cxn modelId="{51F8E112-ACB8-4C42-B6C2-15F7EF4D1D72}" type="presParOf" srcId="{49CBFBB4-E722-4325-8C9B-5497E4616034}" destId="{5B1CE774-D1B3-4076-A58E-62E94D68F889}"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76467827-E388-4E30-BB65-96BABE4B4B9A}"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76467827-E388-4E30-BB65-96BABE4B4B9A}" type="slidenum">
              <a:rPr lang="es-EC" smtClean="0"/>
              <a:pPr/>
              <a:t>‹Nº›</a:t>
            </a:fld>
            <a:endParaRPr lang="es-EC"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583DD7B-0BF0-4EE6-9F2F-027508D5A0C6}" type="datetimeFigureOut">
              <a:rPr lang="es-EC" smtClean="0"/>
              <a:pPr/>
              <a:t>19/05/2015</a:t>
            </a:fld>
            <a:endParaRPr lang="es-EC" dirty="0"/>
          </a:p>
        </p:txBody>
      </p:sp>
      <p:sp>
        <p:nvSpPr>
          <p:cNvPr id="9" name="Slide Number Placeholder 8"/>
          <p:cNvSpPr>
            <a:spLocks noGrp="1"/>
          </p:cNvSpPr>
          <p:nvPr>
            <p:ph type="sldNum" sz="quarter" idx="11"/>
          </p:nvPr>
        </p:nvSpPr>
        <p:spPr/>
        <p:txBody>
          <a:bodyPr/>
          <a:lstStyle/>
          <a:p>
            <a:fld id="{76467827-E388-4E30-BB65-96BABE4B4B9A}" type="slidenum">
              <a:rPr lang="es-EC" smtClean="0"/>
              <a:pPr/>
              <a:t>‹Nº›</a:t>
            </a:fld>
            <a:endParaRPr lang="es-EC" dirty="0"/>
          </a:p>
        </p:txBody>
      </p:sp>
      <p:sp>
        <p:nvSpPr>
          <p:cNvPr id="10" name="Footer Placeholder 9"/>
          <p:cNvSpPr>
            <a:spLocks noGrp="1"/>
          </p:cNvSpPr>
          <p:nvPr>
            <p:ph type="ftr" sz="quarter" idx="12"/>
          </p:nvPr>
        </p:nvSpPr>
        <p:spPr/>
        <p:txBody>
          <a:bodyPr/>
          <a:lstStyle/>
          <a:p>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6467827-E388-4E30-BB65-96BABE4B4B9A}" type="slidenum">
              <a:rPr lang="es-EC" smtClean="0"/>
              <a:pPr/>
              <a:t>‹Nº›</a:t>
            </a:fld>
            <a:endParaRPr lang="es-EC"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583DD7B-0BF0-4EE6-9F2F-027508D5A0C6}" type="datetimeFigureOut">
              <a:rPr lang="es-EC" smtClean="0"/>
              <a:pPr/>
              <a:t>19/05/2015</a:t>
            </a:fld>
            <a:endParaRPr lang="es-EC"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18%20-%20Auditoria%20Modulo%20Captaciones_final_20150314.docx" TargetMode="External"/><Relationship Id="rId2" Type="http://schemas.openxmlformats.org/officeDocument/2006/relationships/hyperlink" Target="22%20-%20REVISI&#211;N%20DE%20APLICATIVOS%20DEL%20SISTEMA%20PRINCIPAL%20DEL%20BANCO%20(CR&#201;DITO%20Y%20CARTERA).doc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719065"/>
            <a:ext cx="7543800" cy="1285999"/>
          </a:xfrm>
        </p:spPr>
        <p:txBody>
          <a:bodyPr/>
          <a:lstStyle/>
          <a:p>
            <a:pPr algn="ctr"/>
            <a:r>
              <a:rPr lang="es-EC" sz="2200" b="1" cap="all" dirty="0">
                <a:solidFill>
                  <a:schemeClr val="tx1"/>
                </a:solidFill>
                <a:latin typeface="+mn-lt"/>
              </a:rPr>
              <a:t>“Auditoría Informática basada en riesgos del Core Bancario de una Institución Financiera de acuerdo al plan anual 2014 de </a:t>
            </a:r>
            <a:r>
              <a:rPr lang="es-EC" sz="2200" b="1" cap="all" dirty="0" smtClean="0">
                <a:solidFill>
                  <a:schemeClr val="tx1"/>
                </a:solidFill>
                <a:latin typeface="+mn-lt"/>
              </a:rPr>
              <a:t>Auditoría </a:t>
            </a:r>
            <a:r>
              <a:rPr lang="es-EC" sz="2200" b="1" cap="all" dirty="0">
                <a:solidFill>
                  <a:schemeClr val="tx1"/>
                </a:solidFill>
                <a:latin typeface="+mn-lt"/>
              </a:rPr>
              <a:t>Interna</a:t>
            </a:r>
            <a:r>
              <a:rPr lang="es-EC" sz="2200" b="1" cap="all" dirty="0" smtClean="0">
                <a:solidFill>
                  <a:schemeClr val="tx1"/>
                </a:solidFill>
                <a:latin typeface="+mn-lt"/>
              </a:rPr>
              <a:t>”</a:t>
            </a:r>
            <a:endParaRPr lang="es-EC" sz="2200" dirty="0">
              <a:solidFill>
                <a:schemeClr val="tx1"/>
              </a:solidFill>
              <a:latin typeface="+mn-lt"/>
            </a:endParaRPr>
          </a:p>
        </p:txBody>
      </p:sp>
      <p:sp>
        <p:nvSpPr>
          <p:cNvPr id="3" name="2 Subtítulo"/>
          <p:cNvSpPr>
            <a:spLocks noGrp="1"/>
          </p:cNvSpPr>
          <p:nvPr>
            <p:ph type="subTitle" idx="1"/>
          </p:nvPr>
        </p:nvSpPr>
        <p:spPr>
          <a:xfrm>
            <a:off x="1331640" y="1844824"/>
            <a:ext cx="6461760" cy="729208"/>
          </a:xfrm>
        </p:spPr>
        <p:txBody>
          <a:bodyPr/>
          <a:lstStyle/>
          <a:p>
            <a:pPr algn="ctr"/>
            <a:r>
              <a:rPr lang="es-EC" b="1" dirty="0">
                <a:solidFill>
                  <a:schemeClr val="tx1"/>
                </a:solidFill>
              </a:rPr>
              <a:t>PROGRAMA DE MAESTRIA EN EVALUACIÓN Y AUDITORÍA DE SISTEMAS </a:t>
            </a:r>
            <a:r>
              <a:rPr lang="es-EC" b="1" dirty="0" smtClean="0">
                <a:solidFill>
                  <a:schemeClr val="tx1"/>
                </a:solidFill>
              </a:rPr>
              <a:t>TECNOLÓGICOS</a:t>
            </a:r>
            <a:endParaRPr lang="es-EC" dirty="0">
              <a:solidFill>
                <a:schemeClr val="tx1"/>
              </a:solidFill>
            </a:endParaRPr>
          </a:p>
        </p:txBody>
      </p:sp>
      <p:pic>
        <p:nvPicPr>
          <p:cNvPr id="10" name="9 Imagen" descr="Descripción: LOGO PRINCIPAL NUEVO"/>
          <p:cNvPicPr/>
          <p:nvPr/>
        </p:nvPicPr>
        <p:blipFill>
          <a:blip r:embed="rId2" cstate="print"/>
          <a:srcRect/>
          <a:stretch>
            <a:fillRect/>
          </a:stretch>
        </p:blipFill>
        <p:spPr bwMode="auto">
          <a:xfrm>
            <a:off x="2267744" y="476672"/>
            <a:ext cx="3803650" cy="1051560"/>
          </a:xfrm>
          <a:prstGeom prst="rect">
            <a:avLst/>
          </a:prstGeom>
          <a:noFill/>
          <a:ln w="9525">
            <a:noFill/>
            <a:miter lim="800000"/>
            <a:headEnd/>
            <a:tailEnd/>
          </a:ln>
        </p:spPr>
      </p:pic>
      <p:sp>
        <p:nvSpPr>
          <p:cNvPr id="11" name="2 Subtítulo"/>
          <p:cNvSpPr txBox="1">
            <a:spLocks/>
          </p:cNvSpPr>
          <p:nvPr/>
        </p:nvSpPr>
        <p:spPr>
          <a:xfrm>
            <a:off x="1331640" y="4869160"/>
            <a:ext cx="6461760" cy="1440160"/>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s-EC" b="1" dirty="0">
                <a:solidFill>
                  <a:schemeClr val="tx1"/>
                </a:solidFill>
              </a:rPr>
              <a:t>MAESTRANTES:</a:t>
            </a:r>
            <a:br>
              <a:rPr lang="es-EC" b="1" dirty="0">
                <a:solidFill>
                  <a:schemeClr val="tx1"/>
                </a:solidFill>
              </a:rPr>
            </a:br>
            <a:r>
              <a:rPr lang="es-EC" dirty="0">
                <a:solidFill>
                  <a:schemeClr val="tx1"/>
                </a:solidFill>
              </a:rPr>
              <a:t>Andrea Johanna Arciniega Vera</a:t>
            </a:r>
            <a:br>
              <a:rPr lang="es-EC" dirty="0">
                <a:solidFill>
                  <a:schemeClr val="tx1"/>
                </a:solidFill>
              </a:rPr>
            </a:br>
            <a:r>
              <a:rPr lang="es-EC" dirty="0">
                <a:solidFill>
                  <a:schemeClr val="tx1"/>
                </a:solidFill>
              </a:rPr>
              <a:t>Verónica </a:t>
            </a:r>
            <a:r>
              <a:rPr lang="es-EC">
                <a:solidFill>
                  <a:schemeClr val="tx1"/>
                </a:solidFill>
              </a:rPr>
              <a:t>Isabel </a:t>
            </a:r>
            <a:r>
              <a:rPr lang="es-EC" smtClean="0">
                <a:solidFill>
                  <a:schemeClr val="tx1"/>
                </a:solidFill>
              </a:rPr>
              <a:t>Ludeña </a:t>
            </a:r>
            <a:r>
              <a:rPr lang="es-EC" smtClean="0">
                <a:solidFill>
                  <a:schemeClr val="tx1"/>
                </a:solidFill>
              </a:rPr>
              <a:t>González </a:t>
            </a:r>
            <a:endParaRPr lang="es-EC" dirty="0" smtClean="0">
              <a:solidFill>
                <a:schemeClr val="tx1"/>
              </a:solidFill>
            </a:endParaRPr>
          </a:p>
          <a:p>
            <a:pPr algn="ctr"/>
            <a:r>
              <a:rPr lang="es-EC" b="1" dirty="0">
                <a:solidFill>
                  <a:schemeClr val="tx1"/>
                </a:solidFill>
              </a:rPr>
              <a:t>TUTOR DE TESIS:</a:t>
            </a:r>
            <a:br>
              <a:rPr lang="es-EC" b="1" dirty="0">
                <a:solidFill>
                  <a:schemeClr val="tx1"/>
                </a:solidFill>
              </a:rPr>
            </a:br>
            <a:r>
              <a:rPr lang="es-EC" dirty="0">
                <a:solidFill>
                  <a:schemeClr val="tx1"/>
                </a:solidFill>
              </a:rPr>
              <a:t>Ing. Fernando Garrido </a:t>
            </a:r>
            <a:r>
              <a:rPr lang="es-EC" dirty="0" err="1" smtClean="0">
                <a:solidFill>
                  <a:schemeClr val="tx1"/>
                </a:solidFill>
              </a:rPr>
              <a:t>MSc.</a:t>
            </a:r>
            <a:endParaRPr lang="es-EC" dirty="0">
              <a:solidFill>
                <a:schemeClr val="tx1"/>
              </a:solidFill>
            </a:endParaRPr>
          </a:p>
        </p:txBody>
      </p:sp>
      <p:sp>
        <p:nvSpPr>
          <p:cNvPr id="9" name="8 Rectángulo"/>
          <p:cNvSpPr/>
          <p:nvPr/>
        </p:nvSpPr>
        <p:spPr>
          <a:xfrm>
            <a:off x="4169568" y="4149080"/>
            <a:ext cx="3966319" cy="523220"/>
          </a:xfrm>
          <a:prstGeom prst="rect">
            <a:avLst/>
          </a:prstGeom>
        </p:spPr>
        <p:txBody>
          <a:bodyPr wrap="square">
            <a:spAutoFit/>
          </a:bodyPr>
          <a:lstStyle/>
          <a:p>
            <a:pPr algn="r"/>
            <a:r>
              <a:rPr lang="es-EC" sz="1400" i="1" dirty="0"/>
              <a:t>Tesis previa a la obtención del título de Magister en Evaluación y Auditoría de Sistemas Tecnológicos.</a:t>
            </a:r>
            <a:endParaRPr lang="es-EC" sz="1400" dirty="0"/>
          </a:p>
        </p:txBody>
      </p:sp>
    </p:spTree>
    <p:extLst>
      <p:ext uri="{BB962C8B-B14F-4D97-AF65-F5344CB8AC3E}">
        <p14:creationId xmlns="" xmlns:p14="http://schemas.microsoft.com/office/powerpoint/2010/main" val="379317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Alcance</a:t>
            </a:r>
            <a:endParaRPr lang="es-EC" dirty="0"/>
          </a:p>
        </p:txBody>
      </p:sp>
      <p:sp>
        <p:nvSpPr>
          <p:cNvPr id="3" name="2 Marcador de contenido"/>
          <p:cNvSpPr>
            <a:spLocks noGrp="1"/>
          </p:cNvSpPr>
          <p:nvPr>
            <p:ph idx="1"/>
          </p:nvPr>
        </p:nvSpPr>
        <p:spPr/>
        <p:txBody>
          <a:bodyPr>
            <a:normAutofit/>
          </a:bodyPr>
          <a:lstStyle/>
          <a:p>
            <a:pPr algn="just"/>
            <a:endParaRPr lang="es-EC" sz="1600" dirty="0" smtClean="0"/>
          </a:p>
          <a:p>
            <a:pPr algn="just">
              <a:buNone/>
            </a:pPr>
            <a:endParaRPr lang="es-EC" sz="1600" dirty="0" smtClean="0"/>
          </a:p>
          <a:p>
            <a:pPr algn="just"/>
            <a:r>
              <a:rPr lang="es-EC" sz="1600" dirty="0" smtClean="0"/>
              <a:t>Se </a:t>
            </a:r>
            <a:r>
              <a:rPr lang="es-EC" sz="1600" dirty="0"/>
              <a:t>Auditará las aplicaciones de software que apoyan a las operaciones de negocio y que se encuentran en el nivel alto y medio Alto de criticidad de acuerdo </a:t>
            </a:r>
            <a:r>
              <a:rPr lang="es-EC" sz="1600" dirty="0" smtClean="0"/>
              <a:t>al </a:t>
            </a:r>
            <a:r>
              <a:rPr lang="es-EC" sz="1600" dirty="0"/>
              <a:t>análisis de riesgo </a:t>
            </a:r>
            <a:r>
              <a:rPr lang="es-EC" sz="1600" dirty="0" smtClean="0"/>
              <a:t>realizado.</a:t>
            </a:r>
            <a:endParaRPr lang="es-EC" sz="1600" dirty="0"/>
          </a:p>
          <a:p>
            <a:pPr>
              <a:buNone/>
            </a:pPr>
            <a:endParaRPr lang="es-EC" sz="1600" dirty="0"/>
          </a:p>
        </p:txBody>
      </p:sp>
    </p:spTree>
    <p:extLst>
      <p:ext uri="{BB962C8B-B14F-4D97-AF65-F5344CB8AC3E}">
        <p14:creationId xmlns="" xmlns:p14="http://schemas.microsoft.com/office/powerpoint/2010/main" val="2431922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Impacto</a:t>
            </a:r>
            <a:endParaRPr lang="es-EC" dirty="0"/>
          </a:p>
        </p:txBody>
      </p:sp>
      <p:sp>
        <p:nvSpPr>
          <p:cNvPr id="3" name="2 Marcador de contenido"/>
          <p:cNvSpPr>
            <a:spLocks noGrp="1"/>
          </p:cNvSpPr>
          <p:nvPr>
            <p:ph idx="1"/>
          </p:nvPr>
        </p:nvSpPr>
        <p:spPr/>
        <p:txBody>
          <a:bodyPr>
            <a:normAutofit/>
          </a:bodyPr>
          <a:lstStyle/>
          <a:p>
            <a:pPr algn="just"/>
            <a:endParaRPr lang="es-EC" sz="1600" dirty="0" smtClean="0"/>
          </a:p>
          <a:p>
            <a:pPr algn="just"/>
            <a:endParaRPr lang="es-EC" sz="1600" dirty="0" smtClean="0"/>
          </a:p>
          <a:p>
            <a:pPr algn="just"/>
            <a:r>
              <a:rPr lang="es-EC" sz="1600" dirty="0" smtClean="0"/>
              <a:t>Cumplimiento </a:t>
            </a:r>
            <a:r>
              <a:rPr lang="es-EC" sz="1600" dirty="0"/>
              <a:t>a </a:t>
            </a:r>
            <a:r>
              <a:rPr lang="es-EC" sz="1600" dirty="0" smtClean="0"/>
              <a:t>la observación de la </a:t>
            </a:r>
            <a:r>
              <a:rPr lang="es-EC" sz="1600" dirty="0"/>
              <a:t>entidad reguladora y Mejoramiento de procesos del negocio a nivel sistema.</a:t>
            </a:r>
          </a:p>
          <a:p>
            <a:pPr algn="just"/>
            <a:endParaRPr lang="es-EC" sz="1600" dirty="0"/>
          </a:p>
        </p:txBody>
      </p:sp>
    </p:spTree>
    <p:extLst>
      <p:ext uri="{BB962C8B-B14F-4D97-AF65-F5344CB8AC3E}">
        <p14:creationId xmlns="" xmlns:p14="http://schemas.microsoft.com/office/powerpoint/2010/main" val="258664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Beneficiarios</a:t>
            </a:r>
            <a:endParaRPr lang="es-EC" dirty="0"/>
          </a:p>
        </p:txBody>
      </p:sp>
      <p:sp>
        <p:nvSpPr>
          <p:cNvPr id="3" name="2 Marcador de contenido"/>
          <p:cNvSpPr>
            <a:spLocks noGrp="1"/>
          </p:cNvSpPr>
          <p:nvPr>
            <p:ph idx="1"/>
          </p:nvPr>
        </p:nvSpPr>
        <p:spPr/>
        <p:txBody>
          <a:bodyPr>
            <a:normAutofit/>
          </a:bodyPr>
          <a:lstStyle/>
          <a:p>
            <a:pPr algn="just"/>
            <a:endParaRPr lang="es-EC" sz="1600" dirty="0" smtClean="0"/>
          </a:p>
          <a:p>
            <a:pPr algn="just"/>
            <a:endParaRPr lang="es-EC" sz="1600" dirty="0" smtClean="0"/>
          </a:p>
          <a:p>
            <a:pPr algn="just"/>
            <a:r>
              <a:rPr lang="es-EC" sz="1600" dirty="0" smtClean="0"/>
              <a:t>La </a:t>
            </a:r>
            <a:r>
              <a:rPr lang="es-EC" sz="1600" dirty="0"/>
              <a:t>Institución Financiera auditada.</a:t>
            </a:r>
          </a:p>
          <a:p>
            <a:pPr marL="114300" indent="0" algn="just">
              <a:buNone/>
            </a:pPr>
            <a:endParaRPr lang="es-EC" sz="1600" dirty="0"/>
          </a:p>
        </p:txBody>
      </p:sp>
    </p:spTree>
    <p:extLst>
      <p:ext uri="{BB962C8B-B14F-4D97-AF65-F5344CB8AC3E}">
        <p14:creationId xmlns="" xmlns:p14="http://schemas.microsoft.com/office/powerpoint/2010/main" val="297797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6083320"/>
          </a:xfrm>
        </p:spPr>
        <p:txBody>
          <a:bodyPr/>
          <a:lstStyle/>
          <a:p>
            <a:pPr algn="ctr"/>
            <a:r>
              <a:rPr lang="es-EC" dirty="0" smtClean="0"/>
              <a:t>CAPITULO II:</a:t>
            </a:r>
            <a:br>
              <a:rPr lang="es-EC" dirty="0" smtClean="0"/>
            </a:br>
            <a:r>
              <a:rPr lang="es-EC" dirty="0" smtClean="0"/>
              <a:t>FUNDAMENTACIÓN </a:t>
            </a:r>
            <a:br>
              <a:rPr lang="es-EC" dirty="0" smtClean="0"/>
            </a:br>
            <a:r>
              <a:rPr lang="es-EC" dirty="0" smtClean="0"/>
              <a:t>TEÓRICA</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a:t>
            </a:r>
            <a:r>
              <a:rPr lang="es-EC" dirty="0" smtClean="0"/>
              <a:t>Teórico</a:t>
            </a:r>
            <a:endParaRPr lang="es-EC" dirty="0"/>
          </a:p>
        </p:txBody>
      </p:sp>
      <p:sp>
        <p:nvSpPr>
          <p:cNvPr id="3" name="2 Marcador de contenido"/>
          <p:cNvSpPr>
            <a:spLocks noGrp="1"/>
          </p:cNvSpPr>
          <p:nvPr>
            <p:ph idx="1"/>
          </p:nvPr>
        </p:nvSpPr>
        <p:spPr/>
        <p:txBody>
          <a:bodyPr>
            <a:normAutofit/>
          </a:bodyPr>
          <a:lstStyle/>
          <a:p>
            <a:pPr algn="just"/>
            <a:r>
              <a:rPr lang="es-EC" sz="1600" dirty="0"/>
              <a:t>“Las  auditorías  tienen  como  objetivos  generales  validar  el  cumplimiento  de  políticas  y Procedimientos; velar por la observancia de disposiciones legales; comprobar que se cumplan las disposiciones  del  catálogo  único  de Cuentas;  analizar   que  las  actividades  que  se  ejecutan permitan  el  desarrollo  adecuado  de  los  procesos,  </a:t>
            </a:r>
            <a:r>
              <a:rPr lang="es-EC" sz="1600" dirty="0" smtClean="0"/>
              <a:t>validar  </a:t>
            </a:r>
            <a:r>
              <a:rPr lang="es-EC" sz="1600" dirty="0"/>
              <a:t>que  los  controles  importantes </a:t>
            </a:r>
            <a:r>
              <a:rPr lang="es-EC" sz="1600" dirty="0" smtClean="0"/>
              <a:t>funcionen  </a:t>
            </a:r>
            <a:r>
              <a:rPr lang="es-EC" sz="1600" dirty="0"/>
              <a:t>y  por  </a:t>
            </a:r>
            <a:r>
              <a:rPr lang="es-EC" sz="1600" dirty="0" smtClean="0"/>
              <a:t>lo  </a:t>
            </a:r>
            <a:r>
              <a:rPr lang="es-EC" sz="1600" dirty="0"/>
              <a:t>tanto  </a:t>
            </a:r>
            <a:r>
              <a:rPr lang="es-EC" sz="1600" dirty="0" smtClean="0"/>
              <a:t>mitiguen  </a:t>
            </a:r>
            <a:r>
              <a:rPr lang="es-EC" sz="1600" dirty="0"/>
              <a:t>los  riesgos  existentes,  </a:t>
            </a:r>
            <a:r>
              <a:rPr lang="es-EC" sz="1600" dirty="0" smtClean="0"/>
              <a:t>comprobar  </a:t>
            </a:r>
            <a:r>
              <a:rPr lang="es-EC" sz="1600" dirty="0"/>
              <a:t>que   la  información financiera y operativa sea precisa, confiable y oportuna;  además se analiza  la matriz de riesgos de cada subproceso verificando la inclusión de  los riesgos más importantes detectados en los informes,  también se analiza el cumplimiento de planes operativos, objetivos estratégicos y de las metas presupuestadas</a:t>
            </a:r>
            <a:r>
              <a:rPr lang="es-EC" sz="1600" dirty="0" smtClean="0"/>
              <a:t>.</a:t>
            </a:r>
            <a:r>
              <a:rPr lang="es-EC" sz="1600" dirty="0"/>
              <a:t> ”  (Batallas Aguilar, 2013)</a:t>
            </a:r>
          </a:p>
          <a:p>
            <a:pPr algn="just"/>
            <a:endParaRPr lang="es-EC" sz="1600" dirty="0"/>
          </a:p>
        </p:txBody>
      </p:sp>
    </p:spTree>
    <p:extLst>
      <p:ext uri="{BB962C8B-B14F-4D97-AF65-F5344CB8AC3E}">
        <p14:creationId xmlns="" xmlns:p14="http://schemas.microsoft.com/office/powerpoint/2010/main" val="685319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Marco </a:t>
            </a:r>
            <a:r>
              <a:rPr lang="es-EC" dirty="0" smtClean="0"/>
              <a:t>Teórico</a:t>
            </a:r>
            <a:endParaRPr lang="es-EC" dirty="0"/>
          </a:p>
        </p:txBody>
      </p:sp>
      <p:sp>
        <p:nvSpPr>
          <p:cNvPr id="3" name="2 Marcador de contenido"/>
          <p:cNvSpPr>
            <a:spLocks noGrp="1"/>
          </p:cNvSpPr>
          <p:nvPr>
            <p:ph idx="1"/>
          </p:nvPr>
        </p:nvSpPr>
        <p:spPr/>
        <p:txBody>
          <a:bodyPr>
            <a:normAutofit/>
          </a:bodyPr>
          <a:lstStyle/>
          <a:p>
            <a:pPr algn="just"/>
            <a:r>
              <a:rPr lang="es-EC" sz="1600" dirty="0"/>
              <a:t>El Core bancario como definición es la automatización integral a través de un software de los procesos y actividades más importantes de una entidad financiera, detallando entre dichos </a:t>
            </a:r>
            <a:r>
              <a:rPr lang="es-EC" sz="1600" dirty="0" smtClean="0"/>
              <a:t>procesos </a:t>
            </a:r>
            <a:r>
              <a:rPr lang="es-EC" sz="1600" dirty="0"/>
              <a:t>a los más importantes a continuación:</a:t>
            </a:r>
          </a:p>
          <a:p>
            <a:pPr lvl="1"/>
            <a:r>
              <a:rPr lang="es-EC" sz="1600" dirty="0"/>
              <a:t>Clientes</a:t>
            </a:r>
          </a:p>
          <a:p>
            <a:pPr lvl="1"/>
            <a:r>
              <a:rPr lang="es-EC" sz="1600" dirty="0"/>
              <a:t>Captaciones a la vista</a:t>
            </a:r>
          </a:p>
          <a:p>
            <a:pPr lvl="1"/>
            <a:r>
              <a:rPr lang="es-EC" sz="1600" dirty="0"/>
              <a:t>Captaciones a plazo</a:t>
            </a:r>
          </a:p>
          <a:p>
            <a:pPr lvl="1"/>
            <a:r>
              <a:rPr lang="es-EC" sz="1600" dirty="0"/>
              <a:t>Crédito</a:t>
            </a:r>
          </a:p>
          <a:p>
            <a:pPr lvl="1"/>
            <a:r>
              <a:rPr lang="es-EC" sz="1600" dirty="0"/>
              <a:t>Cartera</a:t>
            </a:r>
          </a:p>
          <a:p>
            <a:pPr lvl="1"/>
            <a:r>
              <a:rPr lang="es-EC" sz="1600" dirty="0"/>
              <a:t>Contabilidad</a:t>
            </a:r>
          </a:p>
          <a:p>
            <a:pPr lvl="1"/>
            <a:r>
              <a:rPr lang="es-EC" sz="1600" dirty="0"/>
              <a:t>Presupuesto</a:t>
            </a:r>
          </a:p>
          <a:p>
            <a:pPr lvl="1"/>
            <a:r>
              <a:rPr lang="es-EC" sz="1600" dirty="0"/>
              <a:t>Activos fijos</a:t>
            </a:r>
          </a:p>
          <a:p>
            <a:pPr lvl="1"/>
            <a:r>
              <a:rPr lang="es-EC" sz="1600" dirty="0"/>
              <a:t>Banca Electrónica, entre otros.</a:t>
            </a:r>
          </a:p>
          <a:p>
            <a:endParaRPr lang="es-EC" sz="1600" dirty="0"/>
          </a:p>
        </p:txBody>
      </p:sp>
    </p:spTree>
    <p:extLst>
      <p:ext uri="{BB962C8B-B14F-4D97-AF65-F5344CB8AC3E}">
        <p14:creationId xmlns="" xmlns:p14="http://schemas.microsoft.com/office/powerpoint/2010/main" val="890253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n-US" sz="4200" dirty="0" smtClean="0"/>
              <a:t>Antecedentes del Estado del Arte</a:t>
            </a:r>
            <a:endParaRPr lang="es-EC" sz="4200" dirty="0"/>
          </a:p>
        </p:txBody>
      </p:sp>
      <p:sp>
        <p:nvSpPr>
          <p:cNvPr id="3" name="2 Marcador de contenido"/>
          <p:cNvSpPr>
            <a:spLocks noGrp="1"/>
          </p:cNvSpPr>
          <p:nvPr>
            <p:ph idx="1"/>
          </p:nvPr>
        </p:nvSpPr>
        <p:spPr/>
        <p:txBody>
          <a:bodyPr>
            <a:normAutofit/>
          </a:bodyPr>
          <a:lstStyle/>
          <a:p>
            <a:pPr algn="just"/>
            <a:r>
              <a:rPr lang="es-EC" sz="1600" dirty="0"/>
              <a:t>La necesidad de la evaluación del Core Bancario de la institución se debe entre otros motivos a los continuos cambios y mantenimientos que se le debe realizar al sistema por los siguientes factores:</a:t>
            </a:r>
          </a:p>
          <a:p>
            <a:pPr lvl="1" algn="just"/>
            <a:r>
              <a:rPr lang="es-EC" sz="1600" dirty="0"/>
              <a:t>Aumento de los requisitos regulatorios emitidos por los organismos de </a:t>
            </a:r>
            <a:r>
              <a:rPr lang="es-EC" sz="1600" dirty="0" smtClean="0"/>
              <a:t>control</a:t>
            </a:r>
            <a:endParaRPr lang="es-EC" sz="1600" dirty="0"/>
          </a:p>
          <a:p>
            <a:pPr lvl="1"/>
            <a:r>
              <a:rPr lang="es-EC" sz="1600" dirty="0"/>
              <a:t>Aumento de la </a:t>
            </a:r>
            <a:r>
              <a:rPr lang="es-EC" sz="1600" dirty="0" smtClean="0"/>
              <a:t>competencia</a:t>
            </a:r>
          </a:p>
          <a:p>
            <a:pPr lvl="1"/>
            <a:r>
              <a:rPr lang="es-EC" sz="1600" dirty="0" smtClean="0"/>
              <a:t>Aumento </a:t>
            </a:r>
            <a:r>
              <a:rPr lang="es-EC" sz="1600" dirty="0"/>
              <a:t>de demandas de </a:t>
            </a:r>
            <a:r>
              <a:rPr lang="es-EC" sz="1600" dirty="0" smtClean="0"/>
              <a:t>clientes</a:t>
            </a:r>
            <a:endParaRPr lang="es-EC" sz="1600" dirty="0"/>
          </a:p>
          <a:p>
            <a:pPr lvl="1"/>
            <a:r>
              <a:rPr lang="es-EC" sz="1600" dirty="0"/>
              <a:t>Mejoramiento de los procesos </a:t>
            </a:r>
            <a:r>
              <a:rPr lang="es-EC" sz="1600" dirty="0" smtClean="0"/>
              <a:t>internos</a:t>
            </a:r>
            <a:endParaRPr lang="es-EC" sz="1600" dirty="0"/>
          </a:p>
          <a:p>
            <a:pPr marL="114300" indent="0">
              <a:buNone/>
            </a:pPr>
            <a:endParaRPr lang="es-EC" sz="1600" dirty="0"/>
          </a:p>
        </p:txBody>
      </p:sp>
    </p:spTree>
    <p:extLst>
      <p:ext uri="{BB962C8B-B14F-4D97-AF65-F5344CB8AC3E}">
        <p14:creationId xmlns="" xmlns:p14="http://schemas.microsoft.com/office/powerpoint/2010/main" val="1336487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sp>
        <p:nvSpPr>
          <p:cNvPr id="3" name="2 Marcador de contenido"/>
          <p:cNvSpPr>
            <a:spLocks noGrp="1"/>
          </p:cNvSpPr>
          <p:nvPr>
            <p:ph idx="1"/>
          </p:nvPr>
        </p:nvSpPr>
        <p:spPr/>
        <p:txBody>
          <a:bodyPr>
            <a:normAutofit/>
          </a:bodyPr>
          <a:lstStyle/>
          <a:p>
            <a:pPr algn="just"/>
            <a:r>
              <a:rPr lang="es-EC" sz="1800" b="1" dirty="0"/>
              <a:t>Auditoría de TI</a:t>
            </a:r>
            <a:r>
              <a:rPr lang="es-EC" sz="1800" dirty="0"/>
              <a:t>, </a:t>
            </a:r>
            <a:r>
              <a:rPr lang="es-EC" sz="1800" dirty="0" smtClean="0"/>
              <a:t>“Es </a:t>
            </a:r>
            <a:r>
              <a:rPr lang="es-EC" sz="1800" dirty="0"/>
              <a:t>un proceso, el cual se orienta a la verificación y aseguramiento de la eficacia y de la eficiencia de las políticas y procedimientos establecidos para la implantación y uso adecuado de las Tecnologías de la </a:t>
            </a:r>
            <a:r>
              <a:rPr lang="es-EC" sz="1800" dirty="0" smtClean="0"/>
              <a:t>Información. </a:t>
            </a:r>
            <a:r>
              <a:rPr lang="es-EC" sz="1800" dirty="0"/>
              <a:t>El examen que conforma una Auditoría TI abarca una serie de controles, verificaciones y juicios que concluyen en un conjunto de recomendaciones y un Plan de Acción. Es la elaboración de este Plan de Acción lo que diferencia a la Auditoría TI de lo que sería una auditoría tradicional.” (3digits, 2014)</a:t>
            </a:r>
          </a:p>
          <a:p>
            <a:pPr algn="just"/>
            <a:endParaRPr lang="es-EC" sz="1800" dirty="0"/>
          </a:p>
        </p:txBody>
      </p:sp>
    </p:spTree>
    <p:extLst>
      <p:ext uri="{BB962C8B-B14F-4D97-AF65-F5344CB8AC3E}">
        <p14:creationId xmlns="" xmlns:p14="http://schemas.microsoft.com/office/powerpoint/2010/main" val="3638062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sp>
        <p:nvSpPr>
          <p:cNvPr id="3" name="2 Marcador de contenido"/>
          <p:cNvSpPr>
            <a:spLocks noGrp="1"/>
          </p:cNvSpPr>
          <p:nvPr>
            <p:ph idx="1"/>
          </p:nvPr>
        </p:nvSpPr>
        <p:spPr/>
        <p:txBody>
          <a:bodyPr>
            <a:normAutofit/>
          </a:bodyPr>
          <a:lstStyle/>
          <a:p>
            <a:pPr algn="just"/>
            <a:r>
              <a:rPr lang="es-EC" sz="1600" b="1" dirty="0"/>
              <a:t>COBIT 5</a:t>
            </a:r>
            <a:r>
              <a:rPr lang="es-EC" sz="1600" dirty="0"/>
              <a:t> “provee un marco de trabajo integral que ayuda a las empresas a alcanzar sus objetivos para el gobierno y la gestión de las TI corporativas.  Dicho de una manera sencilla, ayuda a las empresas a crear valor óptimo desde TI manteniendo el equilibrio entre la generación de beneficios y la optimización de los niveles de riesgo y el uso de recursos.  COBIT 5 permite a las TI ser gobernadas y gestionadas de un modelo holístico para toda la empresa, abarcando al negocio completo de principio a fin y las áreas funcionales de responsabilidad de TI, considerando los intereses relacionados con TI de las partes interesadas internas y externas.  COBIT es genérico y útil para empresas de todos los tamaños, tanto comerciales, como sin ánimo de lucro o del sector público</a:t>
            </a:r>
            <a:r>
              <a:rPr lang="es-EC" sz="1600" dirty="0" smtClean="0"/>
              <a:t>.” (ISACA, 2012).</a:t>
            </a:r>
            <a:endParaRPr lang="es-EC" sz="1600" dirty="0"/>
          </a:p>
          <a:p>
            <a:pPr algn="just"/>
            <a:endParaRPr lang="es-EC" sz="1600" dirty="0"/>
          </a:p>
        </p:txBody>
      </p:sp>
    </p:spTree>
    <p:extLst>
      <p:ext uri="{BB962C8B-B14F-4D97-AF65-F5344CB8AC3E}">
        <p14:creationId xmlns="" xmlns:p14="http://schemas.microsoft.com/office/powerpoint/2010/main" val="1919394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pic>
        <p:nvPicPr>
          <p:cNvPr id="4" name="3 Marcador de contenido"/>
          <p:cNvPicPr>
            <a:picLocks noGrp="1"/>
          </p:cNvPicPr>
          <p:nvPr>
            <p:ph idx="1"/>
          </p:nvPr>
        </p:nvPicPr>
        <p:blipFill rotWithShape="1">
          <a:blip r:embed="rId2">
            <a:extLst/>
          </a:blip>
          <a:srcRect l="18650" t="7693" r="18295" b="1539"/>
          <a:stretch/>
        </p:blipFill>
        <p:spPr bwMode="auto">
          <a:xfrm>
            <a:off x="2236892" y="1928802"/>
            <a:ext cx="4060615" cy="337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8" name="7 CuadroTexto"/>
          <p:cNvSpPr txBox="1"/>
          <p:nvPr/>
        </p:nvSpPr>
        <p:spPr>
          <a:xfrm>
            <a:off x="2285984" y="1643051"/>
            <a:ext cx="4143404" cy="276999"/>
          </a:xfrm>
          <a:prstGeom prst="rect">
            <a:avLst/>
          </a:prstGeom>
          <a:noFill/>
        </p:spPr>
        <p:txBody>
          <a:bodyPr wrap="square" rtlCol="0">
            <a:spAutoFit/>
          </a:bodyPr>
          <a:lstStyle/>
          <a:p>
            <a:pPr algn="r"/>
            <a:r>
              <a:rPr lang="es-EC" sz="1200" dirty="0" smtClean="0"/>
              <a:t>Fuente: (ISACA, 2012)</a:t>
            </a:r>
            <a:endParaRPr lang="es-EC" sz="1200" dirty="0"/>
          </a:p>
        </p:txBody>
      </p:sp>
    </p:spTree>
    <p:extLst>
      <p:ext uri="{BB962C8B-B14F-4D97-AF65-F5344CB8AC3E}">
        <p14:creationId xmlns="" xmlns:p14="http://schemas.microsoft.com/office/powerpoint/2010/main" val="197293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428868"/>
            <a:ext cx="7620000" cy="1143000"/>
          </a:xfrm>
        </p:spPr>
        <p:txBody>
          <a:bodyPr/>
          <a:lstStyle/>
          <a:p>
            <a:pPr algn="ctr"/>
            <a:r>
              <a:rPr lang="es-EC" dirty="0" smtClean="0"/>
              <a:t>CAPITULO I: </a:t>
            </a:r>
            <a:br>
              <a:rPr lang="es-EC" dirty="0" smtClean="0"/>
            </a:br>
            <a:r>
              <a:rPr lang="es-EC" dirty="0" smtClean="0"/>
              <a:t>INTRODUCCIÓN</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pic>
        <p:nvPicPr>
          <p:cNvPr id="5" name="0 Imagen"/>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a:xfrm>
            <a:off x="1170296" y="1600200"/>
            <a:ext cx="6193808" cy="4800600"/>
          </a:xfrm>
          <a:prstGeom prst="rect">
            <a:avLst/>
          </a:prstGeom>
        </p:spPr>
      </p:pic>
      <p:sp>
        <p:nvSpPr>
          <p:cNvPr id="4" name="3 CuadroTexto"/>
          <p:cNvSpPr txBox="1"/>
          <p:nvPr/>
        </p:nvSpPr>
        <p:spPr>
          <a:xfrm>
            <a:off x="3286116" y="1357298"/>
            <a:ext cx="4143404" cy="276999"/>
          </a:xfrm>
          <a:prstGeom prst="rect">
            <a:avLst/>
          </a:prstGeom>
          <a:noFill/>
        </p:spPr>
        <p:txBody>
          <a:bodyPr wrap="square" rtlCol="0">
            <a:spAutoFit/>
          </a:bodyPr>
          <a:lstStyle/>
          <a:p>
            <a:pPr algn="r"/>
            <a:r>
              <a:rPr lang="es-EC" sz="1200" dirty="0" smtClean="0"/>
              <a:t>Fuente: (ISACA, 2012)</a:t>
            </a:r>
            <a:endParaRPr lang="es-EC" sz="1200" dirty="0"/>
          </a:p>
        </p:txBody>
      </p:sp>
    </p:spTree>
    <p:extLst>
      <p:ext uri="{BB962C8B-B14F-4D97-AF65-F5344CB8AC3E}">
        <p14:creationId xmlns="" xmlns:p14="http://schemas.microsoft.com/office/powerpoint/2010/main" val="928339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sp>
        <p:nvSpPr>
          <p:cNvPr id="3" name="2 Marcador de contenido"/>
          <p:cNvSpPr>
            <a:spLocks noGrp="1"/>
          </p:cNvSpPr>
          <p:nvPr>
            <p:ph idx="1"/>
          </p:nvPr>
        </p:nvSpPr>
        <p:spPr/>
        <p:txBody>
          <a:bodyPr>
            <a:normAutofit/>
          </a:bodyPr>
          <a:lstStyle/>
          <a:p>
            <a:pPr algn="just"/>
            <a:r>
              <a:rPr lang="es-EC" sz="1600" b="1" dirty="0"/>
              <a:t>ITIL, </a:t>
            </a:r>
            <a:r>
              <a:rPr lang="es-EC" sz="1600" dirty="0"/>
              <a:t>“esta metodología es la aproximación más globalmente aceptada para la gestión de servicios de TI en todo el mundo, ya que es una recopilación de las mejores prácticas tanto del sector público como del sector privado. Estas buenas prácticas se dan en base a toda la experiencia adquirida con el tiempo y proveen un conjunto completo de prácticas que abarca no sólo los procesos y requerimientos técnicos y operacionales, sino que se relaciona con la gestión estratégica, la gestión de operaciones y la gestión financiera de una organización moderna</a:t>
            </a:r>
            <a:r>
              <a:rPr lang="es-EC" sz="1600" dirty="0" smtClean="0"/>
              <a:t>.” (3digits, 2014)</a:t>
            </a:r>
            <a:endParaRPr lang="es-EC" sz="1600" dirty="0"/>
          </a:p>
          <a:p>
            <a:pPr algn="just"/>
            <a:endParaRPr lang="es-EC" sz="1600" dirty="0"/>
          </a:p>
        </p:txBody>
      </p:sp>
    </p:spTree>
    <p:extLst>
      <p:ext uri="{BB962C8B-B14F-4D97-AF65-F5344CB8AC3E}">
        <p14:creationId xmlns="" xmlns:p14="http://schemas.microsoft.com/office/powerpoint/2010/main" val="2134709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pic>
        <p:nvPicPr>
          <p:cNvPr id="6" name="5 Marcador de contenido"/>
          <p:cNvPicPr>
            <a:picLocks noGrp="1"/>
          </p:cNvPicPr>
          <p:nvPr>
            <p:ph idx="1"/>
          </p:nvPr>
        </p:nvPicPr>
        <p:blipFill>
          <a:blip r:embed="rId2">
            <a:extLst/>
          </a:blip>
          <a:srcRect/>
          <a:stretch>
            <a:fillRect/>
          </a:stretch>
        </p:blipFill>
        <p:spPr bwMode="auto">
          <a:xfrm>
            <a:off x="2395537" y="2128837"/>
            <a:ext cx="3743325" cy="374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2071670" y="1794679"/>
            <a:ext cx="4143404" cy="276999"/>
          </a:xfrm>
          <a:prstGeom prst="rect">
            <a:avLst/>
          </a:prstGeom>
          <a:noFill/>
        </p:spPr>
        <p:txBody>
          <a:bodyPr wrap="square" rtlCol="0">
            <a:spAutoFit/>
          </a:bodyPr>
          <a:lstStyle/>
          <a:p>
            <a:pPr algn="r"/>
            <a:r>
              <a:rPr lang="es-EC" sz="1200" dirty="0" smtClean="0"/>
              <a:t>Fuente: (3digits, 2014)</a:t>
            </a:r>
            <a:endParaRPr lang="es-EC" sz="1200" dirty="0"/>
          </a:p>
        </p:txBody>
      </p:sp>
    </p:spTree>
    <p:extLst>
      <p:ext uri="{BB962C8B-B14F-4D97-AF65-F5344CB8AC3E}">
        <p14:creationId xmlns="" xmlns:p14="http://schemas.microsoft.com/office/powerpoint/2010/main" val="3157328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pic>
        <p:nvPicPr>
          <p:cNvPr id="4" name="0 Imagen"/>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a:xfrm>
            <a:off x="922596" y="1600200"/>
            <a:ext cx="6689208" cy="4800600"/>
          </a:xfrm>
          <a:prstGeom prst="rect">
            <a:avLst/>
          </a:prstGeom>
        </p:spPr>
      </p:pic>
      <p:sp>
        <p:nvSpPr>
          <p:cNvPr id="5" name="4 CuadroTexto"/>
          <p:cNvSpPr txBox="1"/>
          <p:nvPr/>
        </p:nvSpPr>
        <p:spPr>
          <a:xfrm>
            <a:off x="3500430" y="1285860"/>
            <a:ext cx="4143404" cy="276999"/>
          </a:xfrm>
          <a:prstGeom prst="rect">
            <a:avLst/>
          </a:prstGeom>
          <a:noFill/>
        </p:spPr>
        <p:txBody>
          <a:bodyPr wrap="square" rtlCol="0">
            <a:spAutoFit/>
          </a:bodyPr>
          <a:lstStyle/>
          <a:p>
            <a:pPr algn="r"/>
            <a:r>
              <a:rPr lang="es-EC" sz="1200" dirty="0" smtClean="0"/>
              <a:t>Fuente: (3digits, 2014)</a:t>
            </a:r>
            <a:endParaRPr lang="es-EC" sz="1200" dirty="0"/>
          </a:p>
        </p:txBody>
      </p:sp>
    </p:spTree>
    <p:extLst>
      <p:ext uri="{BB962C8B-B14F-4D97-AF65-F5344CB8AC3E}">
        <p14:creationId xmlns="" xmlns:p14="http://schemas.microsoft.com/office/powerpoint/2010/main" val="133274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sp>
        <p:nvSpPr>
          <p:cNvPr id="3" name="2 Marcador de contenido"/>
          <p:cNvSpPr>
            <a:spLocks noGrp="1"/>
          </p:cNvSpPr>
          <p:nvPr>
            <p:ph idx="1"/>
          </p:nvPr>
        </p:nvSpPr>
        <p:spPr/>
        <p:txBody>
          <a:bodyPr>
            <a:noAutofit/>
          </a:bodyPr>
          <a:lstStyle/>
          <a:p>
            <a:pPr algn="just"/>
            <a:r>
              <a:rPr lang="es-EC" sz="1600" b="1" dirty="0"/>
              <a:t>Auditoría Basada en Riesgos, </a:t>
            </a:r>
            <a:r>
              <a:rPr lang="es-EC" sz="1600" dirty="0"/>
              <a:t>para la elaboración de una auditoría basada en riesgo se pueden considerar los siguientes criterios para evaluar la criticidad de un proceso:</a:t>
            </a:r>
          </a:p>
          <a:p>
            <a:pPr lvl="1" algn="just"/>
            <a:r>
              <a:rPr lang="es-EC" sz="1600" dirty="0"/>
              <a:t>“Procesos críticos de relevancia según tamaño del impacto de riesgo (Dueños de procesos o Gerencia de Riesgos). </a:t>
            </a:r>
          </a:p>
          <a:p>
            <a:pPr lvl="1" algn="just"/>
            <a:r>
              <a:rPr lang="es-EC" sz="1600" dirty="0"/>
              <a:t>Antigüedad de última auditoría.</a:t>
            </a:r>
          </a:p>
          <a:p>
            <a:pPr lvl="1" algn="just"/>
            <a:r>
              <a:rPr lang="es-EC" sz="1600" dirty="0"/>
              <a:t>Proceso no auditado según cadena de valor y nuevo enfoque.</a:t>
            </a:r>
          </a:p>
          <a:p>
            <a:pPr lvl="1" algn="just"/>
            <a:r>
              <a:rPr lang="es-EC" sz="1600" dirty="0"/>
              <a:t>Sugeridas por dueños de procesos o por Alta Dirección. </a:t>
            </a:r>
          </a:p>
          <a:p>
            <a:pPr lvl="1" algn="just"/>
            <a:r>
              <a:rPr lang="es-EC" sz="1600" dirty="0"/>
              <a:t>Criticidad: Carencia de controles, alta rotación de personal.</a:t>
            </a:r>
          </a:p>
          <a:p>
            <a:pPr lvl="1" algn="just"/>
            <a:r>
              <a:rPr lang="es-EC" sz="1600" dirty="0"/>
              <a:t>Cambio de funciones, procedimientos, eventos recientes, denuncias, etc.</a:t>
            </a:r>
          </a:p>
          <a:p>
            <a:pPr lvl="1" algn="just"/>
            <a:r>
              <a:rPr lang="es-EC" sz="1600" dirty="0"/>
              <a:t>Exposición a eventos externos e internos de la organización. </a:t>
            </a:r>
          </a:p>
          <a:p>
            <a:pPr lvl="1" algn="just"/>
            <a:r>
              <a:rPr lang="es-EC" sz="1600" dirty="0"/>
              <a:t>Criterio propio de auditores (resultados de CSA, importancia de resultados de recomendaciones)”. (Centro de Estudios Monetarios Latinoamericanos)</a:t>
            </a:r>
          </a:p>
          <a:p>
            <a:pPr algn="just"/>
            <a:endParaRPr lang="es-EC" sz="1600" dirty="0"/>
          </a:p>
        </p:txBody>
      </p:sp>
    </p:spTree>
    <p:extLst>
      <p:ext uri="{BB962C8B-B14F-4D97-AF65-F5344CB8AC3E}">
        <p14:creationId xmlns="" xmlns:p14="http://schemas.microsoft.com/office/powerpoint/2010/main" val="2178585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Marco Conceptual</a:t>
            </a:r>
            <a:endParaRPr lang="es-EC" dirty="0"/>
          </a:p>
        </p:txBody>
      </p:sp>
      <p:pic>
        <p:nvPicPr>
          <p:cNvPr id="4" name="3 Marcador de contenido"/>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57158" y="1714488"/>
            <a:ext cx="7523810" cy="4382112"/>
          </a:xfrm>
          <a:prstGeom prst="rect">
            <a:avLst/>
          </a:prstGeom>
          <a:noFill/>
          <a:ln>
            <a:noFill/>
          </a:ln>
        </p:spPr>
      </p:pic>
      <p:sp>
        <p:nvSpPr>
          <p:cNvPr id="5" name="4 CuadroTexto"/>
          <p:cNvSpPr txBox="1"/>
          <p:nvPr/>
        </p:nvSpPr>
        <p:spPr>
          <a:xfrm>
            <a:off x="4071934" y="1643050"/>
            <a:ext cx="4000528" cy="461665"/>
          </a:xfrm>
          <a:prstGeom prst="rect">
            <a:avLst/>
          </a:prstGeom>
          <a:noFill/>
        </p:spPr>
        <p:txBody>
          <a:bodyPr wrap="square" rtlCol="0">
            <a:spAutoFit/>
          </a:bodyPr>
          <a:lstStyle/>
          <a:p>
            <a:r>
              <a:rPr lang="es-EC" sz="1200" dirty="0" smtClean="0"/>
              <a:t>Fuente: </a:t>
            </a:r>
            <a:r>
              <a:rPr lang="es-EC" sz="1200" b="1" dirty="0" smtClean="0"/>
              <a:t>(Centro de Estudios Monetarios Latinoamericanos)</a:t>
            </a:r>
          </a:p>
          <a:p>
            <a:endParaRPr lang="es-EC" sz="1200" dirty="0"/>
          </a:p>
        </p:txBody>
      </p:sp>
    </p:spTree>
    <p:extLst>
      <p:ext uri="{BB962C8B-B14F-4D97-AF65-F5344CB8AC3E}">
        <p14:creationId xmlns="" xmlns:p14="http://schemas.microsoft.com/office/powerpoint/2010/main" val="1295036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6226196"/>
          </a:xfrm>
        </p:spPr>
        <p:txBody>
          <a:bodyPr/>
          <a:lstStyle/>
          <a:p>
            <a:pPr algn="ctr"/>
            <a:r>
              <a:rPr lang="es-EC" dirty="0" smtClean="0"/>
              <a:t>CAPÍTULO </a:t>
            </a:r>
            <a:r>
              <a:rPr lang="es-EC" dirty="0" smtClean="0"/>
              <a:t>III</a:t>
            </a:r>
            <a:r>
              <a:rPr lang="es-EC" dirty="0" smtClean="0"/>
              <a:t>:</a:t>
            </a:r>
            <a:br>
              <a:rPr lang="es-EC" dirty="0" smtClean="0"/>
            </a:br>
            <a:r>
              <a:rPr lang="es-EC" dirty="0" smtClean="0"/>
              <a:t>MEMORIA TÉCNICA METODOLÓGICA</a:t>
            </a:r>
            <a:br>
              <a:rPr lang="es-EC" dirty="0" smtClean="0"/>
            </a:br>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Metodología</a:t>
            </a:r>
            <a:r>
              <a:rPr lang="en-US" dirty="0" smtClean="0"/>
              <a:t> de </a:t>
            </a:r>
            <a:r>
              <a:rPr lang="es-EC" dirty="0" smtClean="0"/>
              <a:t>Investigación</a:t>
            </a:r>
            <a:endParaRPr lang="es-EC" dirty="0"/>
          </a:p>
        </p:txBody>
      </p:sp>
      <p:sp>
        <p:nvSpPr>
          <p:cNvPr id="3" name="2 Marcador de contenido"/>
          <p:cNvSpPr>
            <a:spLocks noGrp="1"/>
          </p:cNvSpPr>
          <p:nvPr>
            <p:ph idx="1"/>
          </p:nvPr>
        </p:nvSpPr>
        <p:spPr/>
        <p:txBody>
          <a:bodyPr>
            <a:normAutofit/>
          </a:bodyPr>
          <a:lstStyle/>
          <a:p>
            <a:pPr lvl="0"/>
            <a:r>
              <a:rPr lang="es-EC" sz="1600" dirty="0"/>
              <a:t>Planeación </a:t>
            </a:r>
          </a:p>
          <a:p>
            <a:pPr lvl="1"/>
            <a:r>
              <a:rPr lang="es-EC" sz="1600" dirty="0"/>
              <a:t>Conocimiento del entorno auditar.</a:t>
            </a:r>
          </a:p>
          <a:p>
            <a:pPr lvl="1"/>
            <a:r>
              <a:rPr lang="es-EC" sz="1600" dirty="0" smtClean="0"/>
              <a:t>Evaluación </a:t>
            </a:r>
            <a:r>
              <a:rPr lang="es-EC" sz="1600" dirty="0"/>
              <a:t>de riesgos</a:t>
            </a:r>
            <a:r>
              <a:rPr lang="es-EC" sz="1600" dirty="0" smtClean="0"/>
              <a:t>.</a:t>
            </a:r>
          </a:p>
          <a:p>
            <a:pPr lvl="1"/>
            <a:r>
              <a:rPr lang="es-EC" sz="1600" dirty="0" smtClean="0"/>
              <a:t>Objetivos y alcance de la Auditoría.</a:t>
            </a:r>
          </a:p>
          <a:p>
            <a:pPr lvl="1">
              <a:buNone/>
            </a:pPr>
            <a:endParaRPr lang="es-EC" sz="1600" dirty="0"/>
          </a:p>
          <a:p>
            <a:pPr lvl="0"/>
            <a:r>
              <a:rPr lang="es-EC" sz="1600" dirty="0"/>
              <a:t>Trabajo de Campo </a:t>
            </a:r>
          </a:p>
          <a:p>
            <a:pPr lvl="1"/>
            <a:r>
              <a:rPr lang="es-EC" sz="1600" dirty="0"/>
              <a:t>Análisis de datos. Entrevistas.</a:t>
            </a:r>
          </a:p>
          <a:p>
            <a:pPr lvl="1"/>
            <a:r>
              <a:rPr lang="es-EC" sz="1600" dirty="0"/>
              <a:t>Documentación de hallazgos.</a:t>
            </a:r>
          </a:p>
          <a:p>
            <a:pPr lvl="1"/>
            <a:r>
              <a:rPr lang="es-EC" sz="1600" dirty="0"/>
              <a:t>Cumplimiento de los objetivos previamente fijados. </a:t>
            </a:r>
          </a:p>
          <a:p>
            <a:endParaRPr lang="es-EC" sz="1600" dirty="0"/>
          </a:p>
        </p:txBody>
      </p:sp>
    </p:spTree>
    <p:extLst>
      <p:ext uri="{BB962C8B-B14F-4D97-AF65-F5344CB8AC3E}">
        <p14:creationId xmlns="" xmlns:p14="http://schemas.microsoft.com/office/powerpoint/2010/main" val="4169951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Metodología</a:t>
            </a:r>
            <a:r>
              <a:rPr lang="en-US" dirty="0"/>
              <a:t> de </a:t>
            </a:r>
            <a:r>
              <a:rPr lang="en-US" dirty="0" err="1"/>
              <a:t>Investigación</a:t>
            </a:r>
            <a:endParaRPr lang="es-EC" dirty="0"/>
          </a:p>
        </p:txBody>
      </p:sp>
      <p:sp>
        <p:nvSpPr>
          <p:cNvPr id="3" name="2 Marcador de contenido"/>
          <p:cNvSpPr>
            <a:spLocks noGrp="1"/>
          </p:cNvSpPr>
          <p:nvPr>
            <p:ph idx="1"/>
          </p:nvPr>
        </p:nvSpPr>
        <p:spPr/>
        <p:txBody>
          <a:bodyPr>
            <a:normAutofit/>
          </a:bodyPr>
          <a:lstStyle/>
          <a:p>
            <a:pPr lvl="0"/>
            <a:r>
              <a:rPr lang="es-EC" sz="1600" dirty="0"/>
              <a:t>Detección de Problemas </a:t>
            </a:r>
          </a:p>
          <a:p>
            <a:pPr lvl="1"/>
            <a:r>
              <a:rPr lang="es-EC" sz="1600" dirty="0"/>
              <a:t>Analizar hallazgos. Validación de estos. </a:t>
            </a:r>
          </a:p>
          <a:p>
            <a:pPr lvl="1"/>
            <a:r>
              <a:rPr lang="es-EC" sz="1600" dirty="0"/>
              <a:t>Medición de su importancia.</a:t>
            </a:r>
          </a:p>
          <a:p>
            <a:pPr lvl="1"/>
            <a:r>
              <a:rPr lang="es-EC" sz="1600" dirty="0"/>
              <a:t>Desarrollo de Soluciones </a:t>
            </a:r>
          </a:p>
          <a:p>
            <a:pPr lvl="1"/>
            <a:r>
              <a:rPr lang="es-EC" sz="1600" dirty="0"/>
              <a:t>Evaluar en conjunto con auditado las mejores soluciones para los problemas.  </a:t>
            </a:r>
          </a:p>
          <a:p>
            <a:pPr lvl="1"/>
            <a:r>
              <a:rPr lang="es-EC" sz="1600" dirty="0"/>
              <a:t>Validar estos planes de acción</a:t>
            </a:r>
            <a:r>
              <a:rPr lang="es-EC" sz="1600" dirty="0" smtClean="0"/>
              <a:t>.</a:t>
            </a:r>
          </a:p>
          <a:p>
            <a:pPr lvl="1"/>
            <a:endParaRPr lang="es-EC" sz="1600" dirty="0"/>
          </a:p>
          <a:p>
            <a:pPr lvl="0"/>
            <a:r>
              <a:rPr lang="es-EC" sz="1600" dirty="0"/>
              <a:t>Reporte de Auditoría </a:t>
            </a:r>
          </a:p>
          <a:p>
            <a:pPr lvl="1"/>
            <a:r>
              <a:rPr lang="es-EC" sz="1600" dirty="0"/>
              <a:t>Redacción del informe final.</a:t>
            </a:r>
          </a:p>
          <a:p>
            <a:pPr lvl="1"/>
            <a:r>
              <a:rPr lang="es-EC" sz="1600" dirty="0"/>
              <a:t>Entrega del informe a la unidad de auditoría interna de la institución financiera. </a:t>
            </a:r>
          </a:p>
          <a:p>
            <a:endParaRPr lang="es-EC" sz="1600" dirty="0"/>
          </a:p>
        </p:txBody>
      </p:sp>
    </p:spTree>
    <p:extLst>
      <p:ext uri="{BB962C8B-B14F-4D97-AF65-F5344CB8AC3E}">
        <p14:creationId xmlns="" xmlns:p14="http://schemas.microsoft.com/office/powerpoint/2010/main" val="3327817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7572428" cy="642942"/>
          </a:xfrm>
        </p:spPr>
        <p:txBody>
          <a:bodyPr/>
          <a:lstStyle/>
          <a:p>
            <a:r>
              <a:rPr lang="en-US" sz="3200" dirty="0" err="1" smtClean="0"/>
              <a:t>Planeación</a:t>
            </a:r>
            <a:r>
              <a:rPr lang="en-US" dirty="0" smtClean="0"/>
              <a:t>: </a:t>
            </a:r>
            <a:r>
              <a:rPr lang="en-US" sz="2800" dirty="0" err="1" smtClean="0"/>
              <a:t>Conocimiento</a:t>
            </a:r>
            <a:r>
              <a:rPr lang="en-US" sz="2800" dirty="0" smtClean="0"/>
              <a:t> del </a:t>
            </a:r>
            <a:r>
              <a:rPr lang="en-US" sz="2800" dirty="0" err="1" smtClean="0"/>
              <a:t>Entorno</a:t>
            </a:r>
            <a:r>
              <a:rPr lang="en-US" sz="2800" dirty="0" smtClean="0"/>
              <a:t> a </a:t>
            </a:r>
            <a:r>
              <a:rPr lang="en-US" sz="2800" dirty="0" err="1" smtClean="0"/>
              <a:t>Auditar</a:t>
            </a:r>
            <a:r>
              <a:rPr lang="en-US" sz="2800" dirty="0" smtClean="0"/>
              <a:t>.</a:t>
            </a:r>
            <a:endParaRPr lang="es-EC" sz="2800" dirty="0"/>
          </a:p>
        </p:txBody>
      </p:sp>
      <p:graphicFrame>
        <p:nvGraphicFramePr>
          <p:cNvPr id="7" name="6 Tabla"/>
          <p:cNvGraphicFramePr>
            <a:graphicFrameLocks noGrp="1"/>
          </p:cNvGraphicFramePr>
          <p:nvPr/>
        </p:nvGraphicFramePr>
        <p:xfrm>
          <a:off x="2428860" y="1500183"/>
          <a:ext cx="4643469" cy="5072084"/>
        </p:xfrm>
        <a:graphic>
          <a:graphicData uri="http://schemas.openxmlformats.org/drawingml/2006/table">
            <a:tbl>
              <a:tblPr/>
              <a:tblGrid>
                <a:gridCol w="668950"/>
                <a:gridCol w="668950"/>
                <a:gridCol w="668950"/>
                <a:gridCol w="593416"/>
                <a:gridCol w="740236"/>
                <a:gridCol w="740236"/>
                <a:gridCol w="562731"/>
              </a:tblGrid>
              <a:tr h="178244">
                <a:tc gridSpan="3">
                  <a:txBody>
                    <a:bodyPr/>
                    <a:lstStyle/>
                    <a:p>
                      <a:pPr algn="just">
                        <a:spcAft>
                          <a:spcPts val="0"/>
                        </a:spcAft>
                      </a:pPr>
                      <a:r>
                        <a:rPr lang="es-EC" sz="500" b="1" dirty="0">
                          <a:solidFill>
                            <a:srgbClr val="000000"/>
                          </a:solidFill>
                          <a:latin typeface="Arial"/>
                          <a:ea typeface="Times New Roman"/>
                        </a:rPr>
                        <a:t>Aplicativos</a:t>
                      </a:r>
                      <a:endParaRPr lang="es-EC" sz="500" dirty="0">
                        <a:solidFill>
                          <a:srgbClr val="000000"/>
                        </a:solidFill>
                        <a:latin typeface="Arial"/>
                        <a:ea typeface="Times New Roman"/>
                      </a:endParaRPr>
                    </a:p>
                  </a:txBody>
                  <a:tcPr marL="23102" marR="23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just">
                        <a:spcAft>
                          <a:spcPts val="0"/>
                        </a:spcAft>
                      </a:pPr>
                      <a:r>
                        <a:rPr lang="es-EC" sz="500" b="1">
                          <a:solidFill>
                            <a:srgbClr val="000000"/>
                          </a:solidFill>
                          <a:latin typeface="Arial"/>
                          <a:ea typeface="Times New Roman"/>
                        </a:rPr>
                        <a:t>Desarrollo</a:t>
                      </a:r>
                      <a:endParaRPr lang="es-EC" sz="500">
                        <a:solidFill>
                          <a:srgbClr val="000000"/>
                        </a:solidFill>
                        <a:latin typeface="Arial"/>
                        <a:ea typeface="Times New Roman"/>
                      </a:endParaRPr>
                    </a:p>
                  </a:txBody>
                  <a:tcPr marL="23102" marR="23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b="1">
                          <a:solidFill>
                            <a:srgbClr val="000000"/>
                          </a:solidFill>
                          <a:latin typeface="Arial"/>
                          <a:ea typeface="Times New Roman"/>
                        </a:rPr>
                        <a:t>Sistema</a:t>
                      </a:r>
                      <a:endParaRPr lang="es-EC" sz="500">
                        <a:solidFill>
                          <a:srgbClr val="000000"/>
                        </a:solidFill>
                        <a:latin typeface="Arial"/>
                        <a:ea typeface="Times New Roman"/>
                      </a:endParaRPr>
                    </a:p>
                  </a:txBody>
                  <a:tcPr marL="23102" marR="23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b="1">
                          <a:solidFill>
                            <a:srgbClr val="000000"/>
                          </a:solidFill>
                          <a:latin typeface="Arial"/>
                          <a:ea typeface="Times New Roman"/>
                        </a:rPr>
                        <a:t>Plataforma Desarrollo</a:t>
                      </a:r>
                      <a:endParaRPr lang="es-EC" sz="500">
                        <a:solidFill>
                          <a:srgbClr val="000000"/>
                        </a:solidFill>
                        <a:latin typeface="Arial"/>
                        <a:ea typeface="Times New Roman"/>
                      </a:endParaRPr>
                    </a:p>
                  </a:txBody>
                  <a:tcPr marL="23102" marR="23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b="1">
                          <a:solidFill>
                            <a:srgbClr val="000000"/>
                          </a:solidFill>
                          <a:latin typeface="Arial"/>
                          <a:ea typeface="Times New Roman"/>
                        </a:rPr>
                        <a:t>DB</a:t>
                      </a:r>
                      <a:endParaRPr lang="es-EC" sz="500">
                        <a:solidFill>
                          <a:srgbClr val="000000"/>
                        </a:solidFill>
                        <a:latin typeface="Arial"/>
                        <a:ea typeface="Times New Roman"/>
                      </a:endParaRPr>
                    </a:p>
                  </a:txBody>
                  <a:tcPr marL="23102" marR="23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CRÉDITO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2</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CARTERA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3</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CAPTACIONES A LA VISTA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dirty="0">
                          <a:solidFill>
                            <a:srgbClr val="000000"/>
                          </a:solidFill>
                          <a:latin typeface="Arial"/>
                          <a:ea typeface="Times New Roman"/>
                        </a:rPr>
                        <a:t>4</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dirty="0">
                          <a:solidFill>
                            <a:srgbClr val="000000"/>
                          </a:solidFill>
                          <a:latin typeface="Arial"/>
                          <a:ea typeface="Times New Roman"/>
                        </a:rPr>
                        <a:t>CONTABILIDAD</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dirty="0">
                          <a:solidFill>
                            <a:srgbClr val="000000"/>
                          </a:solidFill>
                          <a:latin typeface="Arial"/>
                          <a:ea typeface="Times New Roman"/>
                        </a:rPr>
                        <a:t>5</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dirty="0">
                          <a:solidFill>
                            <a:srgbClr val="000000"/>
                          </a:solidFill>
                          <a:latin typeface="Arial"/>
                          <a:ea typeface="Times New Roman"/>
                        </a:rPr>
                        <a:t>CAPTACIONES PLAZO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61">
                <a:tc>
                  <a:txBody>
                    <a:bodyPr/>
                    <a:lstStyle/>
                    <a:p>
                      <a:pPr algn="just">
                        <a:spcAft>
                          <a:spcPts val="0"/>
                        </a:spcAft>
                      </a:pPr>
                      <a:r>
                        <a:rPr lang="es-EC" sz="500" dirty="0">
                          <a:solidFill>
                            <a:srgbClr val="000000"/>
                          </a:solidFill>
                          <a:latin typeface="Arial"/>
                          <a:ea typeface="Times New Roman"/>
                        </a:rPr>
                        <a:t>6</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dirty="0">
                          <a:solidFill>
                            <a:srgbClr val="000000"/>
                          </a:solidFill>
                          <a:latin typeface="Arial"/>
                          <a:ea typeface="Times New Roman"/>
                        </a:rPr>
                        <a:t>DC NET (CAMARA DE COMPENSACION)</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DC</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67">
                <a:tc>
                  <a:txBody>
                    <a:bodyPr/>
                    <a:lstStyle/>
                    <a:p>
                      <a:pPr algn="just">
                        <a:spcAft>
                          <a:spcPts val="0"/>
                        </a:spcAft>
                      </a:pPr>
                      <a:r>
                        <a:rPr lang="es-EC" sz="500">
                          <a:solidFill>
                            <a:srgbClr val="000000"/>
                          </a:solidFill>
                          <a:latin typeface="Arial"/>
                          <a:ea typeface="Times New Roman"/>
                        </a:rPr>
                        <a:t>7</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dirty="0">
                          <a:solidFill>
                            <a:srgbClr val="000000"/>
                          </a:solidFill>
                          <a:latin typeface="Arial"/>
                          <a:ea typeface="Times New Roman"/>
                        </a:rPr>
                        <a:t>Visa (SISTEMA DE TARJETAS DE CREDITO)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NEXUS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AS400</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DB2</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67">
                <a:tc rowSpan="2">
                  <a:txBody>
                    <a:bodyPr/>
                    <a:lstStyle/>
                    <a:p>
                      <a:pPr algn="just">
                        <a:spcAft>
                          <a:spcPts val="0"/>
                        </a:spcAft>
                      </a:pPr>
                      <a:r>
                        <a:rPr lang="es-EC" sz="500">
                          <a:solidFill>
                            <a:srgbClr val="000000"/>
                          </a:solidFill>
                          <a:latin typeface="Arial"/>
                          <a:ea typeface="Times New Roman"/>
                        </a:rPr>
                        <a:t>8</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s-EC" sz="500">
                          <a:solidFill>
                            <a:srgbClr val="000000"/>
                          </a:solidFill>
                          <a:latin typeface="Arial"/>
                          <a:ea typeface="Times New Roman"/>
                        </a:rPr>
                        <a:t>BANCA ELECTRÓNICA </a:t>
                      </a:r>
                    </a:p>
                  </a:txBody>
                  <a:tcPr marL="23102" marR="23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BANCA PERSONAL</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dirty="0">
                          <a:solidFill>
                            <a:srgbClr val="000000"/>
                          </a:solidFill>
                          <a:latin typeface="Arial"/>
                          <a:ea typeface="Times New Roman"/>
                        </a:rPr>
                        <a:t>Banca Electrónica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Microsoft .NET</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67">
                <a:tc vMerge="1">
                  <a:txBody>
                    <a:bodyPr/>
                    <a:lstStyle/>
                    <a:p>
                      <a:endParaRPr lang="es-EC"/>
                    </a:p>
                  </a:txBody>
                  <a:tcPr/>
                </a:tc>
                <a:tc vMerge="1">
                  <a:txBody>
                    <a:bodyPr/>
                    <a:lstStyle/>
                    <a:p>
                      <a:endParaRPr lang="es-EC"/>
                    </a:p>
                  </a:txBody>
                  <a:tcPr/>
                </a:tc>
                <a:tc>
                  <a:txBody>
                    <a:bodyPr/>
                    <a:lstStyle/>
                    <a:p>
                      <a:pPr algn="just">
                        <a:spcAft>
                          <a:spcPts val="0"/>
                        </a:spcAft>
                      </a:pPr>
                      <a:r>
                        <a:rPr lang="es-EC" sz="500">
                          <a:solidFill>
                            <a:srgbClr val="000000"/>
                          </a:solidFill>
                          <a:latin typeface="Arial"/>
                          <a:ea typeface="Times New Roman"/>
                        </a:rPr>
                        <a:t>BANCA EMPRESARIAL</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Banca Electrónica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Microsoft .NET</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9</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TESORERIA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90">
                <a:tc>
                  <a:txBody>
                    <a:bodyPr/>
                    <a:lstStyle/>
                    <a:p>
                      <a:pPr algn="just">
                        <a:spcAft>
                          <a:spcPts val="0"/>
                        </a:spcAft>
                      </a:pPr>
                      <a:r>
                        <a:rPr lang="es-EC" sz="500">
                          <a:solidFill>
                            <a:srgbClr val="000000"/>
                          </a:solidFill>
                          <a:latin typeface="Arial"/>
                          <a:ea typeface="Times New Roman"/>
                        </a:rPr>
                        <a:t>10</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VIGIA (MONTOREO Y PREVENCIO DE LAVADO DE ACTIVOS)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VIGIA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Microsoft .NET</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61">
                <a:tc>
                  <a:txBody>
                    <a:bodyPr/>
                    <a:lstStyle/>
                    <a:p>
                      <a:pPr algn="just">
                        <a:spcAft>
                          <a:spcPts val="0"/>
                        </a:spcAft>
                      </a:pPr>
                      <a:r>
                        <a:rPr lang="es-EC" sz="500">
                          <a:solidFill>
                            <a:srgbClr val="000000"/>
                          </a:solidFill>
                          <a:latin typeface="Arial"/>
                          <a:ea typeface="Times New Roman"/>
                        </a:rPr>
                        <a:t>11</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ATD (SISTEMA DE TARJETAS DE DEBITO)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ATD</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Visual Basic</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SQL Server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12</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ADQUISICIONES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Adquisiones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Process Maker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MySQL</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61">
                <a:tc>
                  <a:txBody>
                    <a:bodyPr/>
                    <a:lstStyle/>
                    <a:p>
                      <a:pPr algn="just">
                        <a:spcAft>
                          <a:spcPts val="0"/>
                        </a:spcAft>
                      </a:pPr>
                      <a:r>
                        <a:rPr lang="es-EC" sz="500">
                          <a:solidFill>
                            <a:srgbClr val="000000"/>
                          </a:solidFill>
                          <a:latin typeface="Arial"/>
                          <a:ea typeface="Times New Roman"/>
                        </a:rPr>
                        <a:t>13</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EBS Bussines Software (Recursos Humanos)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E-Bussines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Microsoft .NET</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14</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CLIENTES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15</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CUMPLIMIENTO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16</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ACCIONISTAS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Accionistas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Microsoft .NET</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17</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PRESUPUESTO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18</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ACTIVOS FIJOS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19</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HOJA GERENCIA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00">
                <a:tc>
                  <a:txBody>
                    <a:bodyPr/>
                    <a:lstStyle/>
                    <a:p>
                      <a:pPr algn="just">
                        <a:spcAft>
                          <a:spcPts val="0"/>
                        </a:spcAft>
                      </a:pPr>
                      <a:r>
                        <a:rPr lang="es-EC" sz="500">
                          <a:solidFill>
                            <a:srgbClr val="000000"/>
                          </a:solidFill>
                          <a:latin typeface="Arial"/>
                          <a:ea typeface="Times New Roman"/>
                        </a:rPr>
                        <a:t>20</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IVR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IVR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Elastix</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Mysql</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21</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FACTURACION</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22</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GIROS</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44">
                <a:tc>
                  <a:txBody>
                    <a:bodyPr/>
                    <a:lstStyle/>
                    <a:p>
                      <a:pPr algn="just">
                        <a:spcAft>
                          <a:spcPts val="0"/>
                        </a:spcAft>
                      </a:pPr>
                      <a:r>
                        <a:rPr lang="es-EC" sz="500">
                          <a:solidFill>
                            <a:srgbClr val="000000"/>
                          </a:solidFill>
                          <a:latin typeface="Arial"/>
                          <a:ea typeface="Times New Roman"/>
                        </a:rPr>
                        <a:t>23</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SEGURIDAD</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Propio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FISA</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Forms Developer</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Oracle</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62">
                <a:tc>
                  <a:txBody>
                    <a:bodyPr/>
                    <a:lstStyle/>
                    <a:p>
                      <a:pPr algn="just">
                        <a:spcAft>
                          <a:spcPts val="0"/>
                        </a:spcAft>
                      </a:pPr>
                      <a:r>
                        <a:rPr lang="es-EC" sz="500">
                          <a:solidFill>
                            <a:srgbClr val="000000"/>
                          </a:solidFill>
                          <a:latin typeface="Arial"/>
                          <a:ea typeface="Times New Roman"/>
                        </a:rPr>
                        <a:t>24</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a:solidFill>
                            <a:srgbClr val="000000"/>
                          </a:solidFill>
                          <a:latin typeface="Arial"/>
                          <a:ea typeface="Times New Roman"/>
                        </a:rPr>
                        <a:t>INTRANET BCO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Intranet Bco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PHP</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Mysql</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00">
                <a:tc>
                  <a:txBody>
                    <a:bodyPr/>
                    <a:lstStyle/>
                    <a:p>
                      <a:pPr algn="just">
                        <a:spcAft>
                          <a:spcPts val="0"/>
                        </a:spcAft>
                      </a:pPr>
                      <a:r>
                        <a:rPr lang="es-EC" sz="500">
                          <a:solidFill>
                            <a:srgbClr val="000000"/>
                          </a:solidFill>
                          <a:latin typeface="Arial"/>
                          <a:ea typeface="Times New Roman"/>
                        </a:rPr>
                        <a:t>25</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C" sz="500" dirty="0" err="1">
                          <a:solidFill>
                            <a:srgbClr val="000000"/>
                          </a:solidFill>
                          <a:latin typeface="Arial"/>
                          <a:ea typeface="Times New Roman"/>
                        </a:rPr>
                        <a:t>EasyImprimeFacturas</a:t>
                      </a:r>
                      <a:endParaRPr lang="es-EC" sz="500" dirty="0">
                        <a:solidFill>
                          <a:srgbClr val="000000"/>
                        </a:solidFill>
                        <a:latin typeface="Arial"/>
                        <a:ea typeface="Times New Roman"/>
                      </a:endParaRP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spcAft>
                          <a:spcPts val="0"/>
                        </a:spcAft>
                      </a:pPr>
                      <a:r>
                        <a:rPr lang="es-EC" sz="500">
                          <a:solidFill>
                            <a:srgbClr val="000000"/>
                          </a:solidFill>
                          <a:latin typeface="Arial"/>
                          <a:ea typeface="Times New Roman"/>
                        </a:rPr>
                        <a:t>Externo</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a:solidFill>
                            <a:srgbClr val="000000"/>
                          </a:solidFill>
                          <a:latin typeface="Arial"/>
                          <a:ea typeface="Times New Roman"/>
                        </a:rPr>
                        <a:t> </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500" dirty="0">
                          <a:solidFill>
                            <a:srgbClr val="000000"/>
                          </a:solidFill>
                          <a:latin typeface="Arial"/>
                          <a:ea typeface="Times New Roman"/>
                        </a:rPr>
                        <a:t> </a:t>
                      </a:r>
                    </a:p>
                  </a:txBody>
                  <a:tcPr marL="23102" marR="231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2 Marcador de contenido"/>
          <p:cNvSpPr>
            <a:spLocks noGrp="1"/>
          </p:cNvSpPr>
          <p:nvPr>
            <p:ph idx="1"/>
          </p:nvPr>
        </p:nvSpPr>
        <p:spPr>
          <a:xfrm>
            <a:off x="428596" y="1071546"/>
            <a:ext cx="7648604" cy="614354"/>
          </a:xfrm>
        </p:spPr>
        <p:txBody>
          <a:bodyPr>
            <a:normAutofit/>
          </a:bodyPr>
          <a:lstStyle/>
          <a:p>
            <a:pPr lvl="1"/>
            <a:r>
              <a:rPr lang="es-EC" sz="1600" dirty="0" smtClean="0"/>
              <a:t>Lista de Aplicativos: </a:t>
            </a:r>
          </a:p>
          <a:p>
            <a:pPr lvl="1"/>
            <a:endParaRPr lang="es-EC" sz="1600" dirty="0"/>
          </a:p>
        </p:txBody>
      </p:sp>
    </p:spTree>
    <p:extLst>
      <p:ext uri="{BB962C8B-B14F-4D97-AF65-F5344CB8AC3E}">
        <p14:creationId xmlns="" xmlns:p14="http://schemas.microsoft.com/office/powerpoint/2010/main" val="940069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Antecedentes</a:t>
            </a:r>
            <a:endParaRPr lang="es-EC" dirty="0"/>
          </a:p>
        </p:txBody>
      </p:sp>
      <p:sp>
        <p:nvSpPr>
          <p:cNvPr id="3" name="2 Marcador de contenido"/>
          <p:cNvSpPr>
            <a:spLocks noGrp="1"/>
          </p:cNvSpPr>
          <p:nvPr>
            <p:ph idx="1"/>
          </p:nvPr>
        </p:nvSpPr>
        <p:spPr/>
        <p:txBody>
          <a:bodyPr>
            <a:normAutofit/>
          </a:bodyPr>
          <a:lstStyle/>
          <a:p>
            <a:pPr algn="just"/>
            <a:r>
              <a:rPr lang="es-EC" sz="1600" dirty="0"/>
              <a:t>Actualmente la tecnología es parte fundamental para el desarrollo de una empresa sobre todo en la Banca donde día a día se está innovando con la finalidad de proporcionar a sus clientes productos y servicios de calidad, de forma más rápida y eficaz, además de cumplir con las </a:t>
            </a:r>
            <a:r>
              <a:rPr lang="es-EC" sz="1600" dirty="0" smtClean="0"/>
              <a:t>normas que lo rigen y con la sociedad, </a:t>
            </a:r>
            <a:r>
              <a:rPr lang="es-EC" sz="1600" dirty="0"/>
              <a:t>por tal motivo, es importante que se realice un adecuado control interno </a:t>
            </a:r>
            <a:r>
              <a:rPr lang="es-EC" sz="1600" dirty="0" smtClean="0"/>
              <a:t>que permita </a:t>
            </a:r>
            <a:r>
              <a:rPr lang="es-EC" sz="1600" dirty="0"/>
              <a:t>asegurar la consecución de los objetivos de la </a:t>
            </a:r>
            <a:r>
              <a:rPr lang="es-EC" sz="1600" dirty="0" smtClean="0"/>
              <a:t>institución, </a:t>
            </a:r>
            <a:r>
              <a:rPr lang="es-EC" sz="1600" dirty="0"/>
              <a:t>apoyando </a:t>
            </a:r>
            <a:r>
              <a:rPr lang="es-EC" sz="1600" dirty="0" smtClean="0"/>
              <a:t>de esta manera al </a:t>
            </a:r>
            <a:r>
              <a:rPr lang="es-EC" sz="1600" dirty="0"/>
              <a:t>cumplimiento de los procesos de Auditoría de una forma más segura y </a:t>
            </a:r>
            <a:r>
              <a:rPr lang="es-EC" sz="1600" dirty="0" smtClean="0"/>
              <a:t>eficiente que permitan contribuir </a:t>
            </a:r>
            <a:r>
              <a:rPr lang="es-EC" sz="1600" dirty="0"/>
              <a:t>de la misma manera a la toma de decisiones, mejorar la eficiencia operacional y administrativa a través del adecuado desempeño de los sistemas de información que brinden confiabilidad y alto nivel de seguridad</a:t>
            </a:r>
            <a:r>
              <a:rPr lang="es-EC" sz="1600" dirty="0" smtClean="0"/>
              <a:t>.</a:t>
            </a:r>
          </a:p>
          <a:p>
            <a:pPr algn="just">
              <a:buNone/>
            </a:pPr>
            <a:endParaRPr lang="es-EC" sz="1600" dirty="0"/>
          </a:p>
          <a:p>
            <a:pPr>
              <a:buNone/>
            </a:pPr>
            <a:endParaRPr lang="es-EC" sz="1600" dirty="0"/>
          </a:p>
        </p:txBody>
      </p:sp>
    </p:spTree>
    <p:extLst>
      <p:ext uri="{BB962C8B-B14F-4D97-AF65-F5344CB8AC3E}">
        <p14:creationId xmlns="" xmlns:p14="http://schemas.microsoft.com/office/powerpoint/2010/main" val="926778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a:spLocks noGrp="1"/>
          </p:cNvSpPr>
          <p:nvPr>
            <p:ph idx="1"/>
          </p:nvPr>
        </p:nvSpPr>
        <p:spPr>
          <a:xfrm>
            <a:off x="428596" y="1071546"/>
            <a:ext cx="7648604" cy="614354"/>
          </a:xfrm>
        </p:spPr>
        <p:txBody>
          <a:bodyPr>
            <a:normAutofit/>
          </a:bodyPr>
          <a:lstStyle/>
          <a:p>
            <a:pPr lvl="1"/>
            <a:r>
              <a:rPr lang="es-EC" sz="1600" dirty="0" smtClean="0"/>
              <a:t>Revisión del Mapa de Procesos de la Institución Financiera:</a:t>
            </a:r>
          </a:p>
          <a:p>
            <a:pPr lvl="1"/>
            <a:endParaRPr lang="es-EC" sz="1600" dirty="0"/>
          </a:p>
        </p:txBody>
      </p:sp>
      <p:pic>
        <p:nvPicPr>
          <p:cNvPr id="5" name="4 Imagen"/>
          <p:cNvPicPr/>
          <p:nvPr/>
        </p:nvPicPr>
        <p:blipFill>
          <a:blip r:embed="rId2"/>
          <a:stretch>
            <a:fillRect/>
          </a:stretch>
        </p:blipFill>
        <p:spPr>
          <a:xfrm>
            <a:off x="2066924" y="1714488"/>
            <a:ext cx="5076843" cy="4786346"/>
          </a:xfrm>
          <a:prstGeom prst="rect">
            <a:avLst/>
          </a:prstGeom>
        </p:spPr>
      </p:pic>
      <p:sp>
        <p:nvSpPr>
          <p:cNvPr id="10" name="1 Título"/>
          <p:cNvSpPr txBox="1">
            <a:spLocks/>
          </p:cNvSpPr>
          <p:nvPr/>
        </p:nvSpPr>
        <p:spPr>
          <a:xfrm>
            <a:off x="500034" y="214290"/>
            <a:ext cx="7572428" cy="64294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smtClean="0">
                <a:ln>
                  <a:noFill/>
                </a:ln>
                <a:solidFill>
                  <a:schemeClr val="tx2"/>
                </a:solidFill>
                <a:effectLst/>
                <a:uLnTx/>
                <a:uFillTx/>
                <a:latin typeface="+mj-lt"/>
                <a:ea typeface="+mj-ea"/>
                <a:cs typeface="+mj-cs"/>
              </a:rPr>
              <a:t>Planeación</a:t>
            </a:r>
            <a:r>
              <a:rPr kumimoji="0" lang="en-US" sz="4600" b="0" i="0" u="none" strike="noStrike" kern="1200" cap="none" spc="-100" normalizeH="0" baseline="0" noProof="0" smtClean="0">
                <a:ln>
                  <a:noFill/>
                </a:ln>
                <a:solidFill>
                  <a:schemeClr val="tx2"/>
                </a:solidFill>
                <a:effectLst/>
                <a:uLnTx/>
                <a:uFillTx/>
                <a:latin typeface="+mj-lt"/>
                <a:ea typeface="+mj-ea"/>
                <a:cs typeface="+mj-cs"/>
              </a:rPr>
              <a:t>: </a:t>
            </a:r>
            <a:r>
              <a:rPr kumimoji="0" lang="en-US" sz="2800" b="0" i="0" u="none" strike="noStrike" kern="1200" cap="none" spc="-100" normalizeH="0" baseline="0" noProof="0" smtClean="0">
                <a:ln>
                  <a:noFill/>
                </a:ln>
                <a:solidFill>
                  <a:schemeClr val="tx2"/>
                </a:solidFill>
                <a:effectLst/>
                <a:uLnTx/>
                <a:uFillTx/>
                <a:latin typeface="+mj-lt"/>
                <a:ea typeface="+mj-ea"/>
                <a:cs typeface="+mj-cs"/>
              </a:rPr>
              <a:t>Conocimiento del Entorno a Auditar.</a:t>
            </a:r>
            <a:endParaRPr kumimoji="0" lang="es-EC" sz="2800" b="0" i="0" u="none" strike="noStrike" kern="1200" cap="none" spc="-10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940069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a:spLocks noGrp="1"/>
          </p:cNvSpPr>
          <p:nvPr>
            <p:ph idx="1"/>
          </p:nvPr>
        </p:nvSpPr>
        <p:spPr>
          <a:xfrm>
            <a:off x="428596" y="1071546"/>
            <a:ext cx="7648604" cy="857256"/>
          </a:xfrm>
        </p:spPr>
        <p:txBody>
          <a:bodyPr>
            <a:noAutofit/>
          </a:bodyPr>
          <a:lstStyle/>
          <a:p>
            <a:pPr lvl="1"/>
            <a:r>
              <a:rPr lang="es-EC" sz="1600" dirty="0" smtClean="0"/>
              <a:t>Revisión del proceso de Gestión de Requerimientos: </a:t>
            </a:r>
          </a:p>
          <a:p>
            <a:pPr lvl="2"/>
            <a:r>
              <a:rPr lang="es-EC" sz="1600" dirty="0" smtClean="0"/>
              <a:t>Revisión de la estructura del Área de Desarrollo</a:t>
            </a:r>
          </a:p>
          <a:p>
            <a:pPr lvl="2"/>
            <a:r>
              <a:rPr lang="es-EC" sz="1600" dirty="0" smtClean="0"/>
              <a:t>Revisión del proceso de Gestión de requerimientos. </a:t>
            </a:r>
          </a:p>
          <a:p>
            <a:pPr lvl="1"/>
            <a:endParaRPr lang="es-EC" sz="1600" dirty="0"/>
          </a:p>
        </p:txBody>
      </p:sp>
      <p:graphicFrame>
        <p:nvGraphicFramePr>
          <p:cNvPr id="6" name="5 Diagrama"/>
          <p:cNvGraphicFramePr/>
          <p:nvPr/>
        </p:nvGraphicFramePr>
        <p:xfrm>
          <a:off x="1714480" y="2071678"/>
          <a:ext cx="600079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000364" y="2285992"/>
            <a:ext cx="3429024" cy="369332"/>
          </a:xfrm>
          <a:prstGeom prst="rect">
            <a:avLst/>
          </a:prstGeom>
          <a:noFill/>
        </p:spPr>
        <p:txBody>
          <a:bodyPr wrap="square" rtlCol="0">
            <a:spAutoFit/>
          </a:bodyPr>
          <a:lstStyle/>
          <a:p>
            <a:r>
              <a:rPr lang="es-EC" b="1" dirty="0" smtClean="0"/>
              <a:t>Estructura del Área de Desarrollo</a:t>
            </a:r>
            <a:endParaRPr lang="es-EC" b="1" dirty="0"/>
          </a:p>
        </p:txBody>
      </p:sp>
      <p:sp>
        <p:nvSpPr>
          <p:cNvPr id="10" name="1 Título"/>
          <p:cNvSpPr>
            <a:spLocks noGrp="1"/>
          </p:cNvSpPr>
          <p:nvPr>
            <p:ph type="title"/>
          </p:nvPr>
        </p:nvSpPr>
        <p:spPr>
          <a:xfrm>
            <a:off x="500034" y="214290"/>
            <a:ext cx="7572428" cy="642942"/>
          </a:xfrm>
        </p:spPr>
        <p:txBody>
          <a:bodyPr/>
          <a:lstStyle/>
          <a:p>
            <a:r>
              <a:rPr lang="en-US" sz="3200" dirty="0" err="1" smtClean="0"/>
              <a:t>Planeación</a:t>
            </a:r>
            <a:r>
              <a:rPr lang="en-US" dirty="0" smtClean="0"/>
              <a:t>: </a:t>
            </a:r>
            <a:r>
              <a:rPr lang="en-US" sz="2800" dirty="0" err="1" smtClean="0"/>
              <a:t>Conocimiento</a:t>
            </a:r>
            <a:r>
              <a:rPr lang="en-US" sz="2800" dirty="0" smtClean="0"/>
              <a:t> del </a:t>
            </a:r>
            <a:r>
              <a:rPr lang="en-US" sz="2800" dirty="0" err="1" smtClean="0"/>
              <a:t>Entorno</a:t>
            </a:r>
            <a:r>
              <a:rPr lang="en-US" sz="2800" dirty="0" smtClean="0"/>
              <a:t> a </a:t>
            </a:r>
            <a:r>
              <a:rPr lang="en-US" sz="2800" dirty="0" err="1" smtClean="0"/>
              <a:t>Auditar</a:t>
            </a:r>
            <a:r>
              <a:rPr lang="en-US" sz="2800" dirty="0" smtClean="0"/>
              <a:t>.</a:t>
            </a:r>
            <a:endParaRPr lang="es-EC" sz="2800" dirty="0"/>
          </a:p>
        </p:txBody>
      </p:sp>
    </p:spTree>
    <p:extLst>
      <p:ext uri="{BB962C8B-B14F-4D97-AF65-F5344CB8AC3E}">
        <p14:creationId xmlns="" xmlns:p14="http://schemas.microsoft.com/office/powerpoint/2010/main" val="940069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a:spLocks noGrp="1"/>
          </p:cNvSpPr>
          <p:nvPr>
            <p:ph idx="1"/>
          </p:nvPr>
        </p:nvSpPr>
        <p:spPr>
          <a:xfrm>
            <a:off x="428596" y="1071546"/>
            <a:ext cx="7648604" cy="5143536"/>
          </a:xfrm>
        </p:spPr>
        <p:txBody>
          <a:bodyPr>
            <a:noAutofit/>
          </a:bodyPr>
          <a:lstStyle/>
          <a:p>
            <a:pPr algn="just"/>
            <a:r>
              <a:rPr lang="es-EC" sz="1600" dirty="0" smtClean="0"/>
              <a:t>Los requerimientos se gestionan de cuatro formas: </a:t>
            </a:r>
          </a:p>
          <a:p>
            <a:pPr marL="1120140" lvl="2" indent="-342900" algn="just">
              <a:buFont typeface="+mj-lt"/>
              <a:buAutoNum type="arabicPeriod"/>
            </a:pPr>
            <a:r>
              <a:rPr lang="es-EC" sz="1600" dirty="0" smtClean="0"/>
              <a:t>Los incidentes y cambios se realiza la gestión mediante la herramienta Aranda, cuyo proceso es:</a:t>
            </a:r>
          </a:p>
          <a:p>
            <a:pPr lvl="3" algn="just"/>
            <a:r>
              <a:rPr lang="es-EC" dirty="0" smtClean="0"/>
              <a:t>Los usuarios registran sus requerimientos de incidencias y cambios mediante la Herramienta Aranda.</a:t>
            </a:r>
          </a:p>
          <a:p>
            <a:pPr lvl="3" algn="just"/>
            <a:r>
              <a:rPr lang="es-EC" dirty="0" smtClean="0"/>
              <a:t>La persona que recepta los requerimientos realiza las siguientes tareas:</a:t>
            </a:r>
          </a:p>
          <a:p>
            <a:pPr lvl="4" algn="just"/>
            <a:r>
              <a:rPr lang="es-EC" sz="1600" dirty="0" smtClean="0"/>
              <a:t>Anula y notifica al usuario si el caso está mal registrado.</a:t>
            </a:r>
          </a:p>
          <a:p>
            <a:pPr lvl="4" algn="just"/>
            <a:r>
              <a:rPr lang="es-EC" sz="1600" dirty="0" smtClean="0"/>
              <a:t>Ingresa los requerimientos validos en la Herramienta </a:t>
            </a:r>
            <a:r>
              <a:rPr lang="es-EC" sz="1600" dirty="0" err="1" smtClean="0"/>
              <a:t>Sharepoint</a:t>
            </a:r>
            <a:r>
              <a:rPr lang="es-EC" sz="1600" dirty="0" smtClean="0"/>
              <a:t>.</a:t>
            </a:r>
          </a:p>
          <a:p>
            <a:pPr lvl="4" algn="just"/>
            <a:r>
              <a:rPr lang="es-EC" sz="1600" dirty="0" smtClean="0"/>
              <a:t>Clasifica y Asigna los requerimientos en el </a:t>
            </a:r>
            <a:r>
              <a:rPr lang="es-EC" sz="1600" dirty="0" err="1" smtClean="0"/>
              <a:t>sharepoint</a:t>
            </a:r>
            <a:r>
              <a:rPr lang="es-EC" sz="1600" dirty="0" smtClean="0"/>
              <a:t> al líder de grupo correspondiente.</a:t>
            </a:r>
          </a:p>
          <a:p>
            <a:pPr lvl="3" algn="just"/>
            <a:r>
              <a:rPr lang="es-EC" dirty="0" smtClean="0"/>
              <a:t>El líder de Grupo analiza el requerimiento y asigna al desarrollador. En el caso de cambios elabora un documento del cambio para enviar al usuario y jefe respectivo para la autorización del mismo. En el caso de incidentes da la disposición al desarrollador de la solución a aplicar sea de forma verbal o escrita, dependiendo de la complejidad del caso.</a:t>
            </a:r>
          </a:p>
          <a:p>
            <a:pPr lvl="3" algn="just"/>
            <a:r>
              <a:rPr lang="es-EC" dirty="0" smtClean="0"/>
              <a:t>Una vez que el desarrollador implementa la solución procede a pasar al </a:t>
            </a:r>
            <a:r>
              <a:rPr lang="es-EC" dirty="0" err="1" smtClean="0"/>
              <a:t>quality</a:t>
            </a:r>
            <a:r>
              <a:rPr lang="es-EC" dirty="0" smtClean="0"/>
              <a:t> control.</a:t>
            </a:r>
          </a:p>
          <a:p>
            <a:pPr lvl="3" algn="just"/>
            <a:r>
              <a:rPr lang="es-EC" dirty="0" err="1" smtClean="0"/>
              <a:t>Quality</a:t>
            </a:r>
            <a:r>
              <a:rPr lang="es-EC" dirty="0" smtClean="0"/>
              <a:t> control realiza la pruebas y convoca al usuario a pruebas.</a:t>
            </a:r>
          </a:p>
          <a:p>
            <a:pPr lvl="3" algn="just"/>
            <a:r>
              <a:rPr lang="es-EC" dirty="0" smtClean="0"/>
              <a:t>El Usuario prueba y da su confirmación y autorización de paso a producción.</a:t>
            </a:r>
          </a:p>
          <a:p>
            <a:pPr lvl="3" algn="just"/>
            <a:endParaRPr lang="es-EC" dirty="0" smtClean="0"/>
          </a:p>
        </p:txBody>
      </p:sp>
      <p:sp>
        <p:nvSpPr>
          <p:cNvPr id="10" name="1 Título"/>
          <p:cNvSpPr txBox="1">
            <a:spLocks/>
          </p:cNvSpPr>
          <p:nvPr/>
        </p:nvSpPr>
        <p:spPr>
          <a:xfrm>
            <a:off x="500034" y="214290"/>
            <a:ext cx="7572428" cy="64294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smtClean="0">
                <a:ln>
                  <a:noFill/>
                </a:ln>
                <a:solidFill>
                  <a:schemeClr val="tx2"/>
                </a:solidFill>
                <a:effectLst/>
                <a:uLnTx/>
                <a:uFillTx/>
                <a:latin typeface="+mj-lt"/>
                <a:ea typeface="+mj-ea"/>
                <a:cs typeface="+mj-cs"/>
              </a:rPr>
              <a:t>Planeación</a:t>
            </a:r>
            <a:r>
              <a:rPr kumimoji="0" lang="en-US" sz="4600" b="0" i="0" u="none" strike="noStrike" kern="1200" cap="none" spc="-100" normalizeH="0" baseline="0" noProof="0" smtClean="0">
                <a:ln>
                  <a:noFill/>
                </a:ln>
                <a:solidFill>
                  <a:schemeClr val="tx2"/>
                </a:solidFill>
                <a:effectLst/>
                <a:uLnTx/>
                <a:uFillTx/>
                <a:latin typeface="+mj-lt"/>
                <a:ea typeface="+mj-ea"/>
                <a:cs typeface="+mj-cs"/>
              </a:rPr>
              <a:t>: </a:t>
            </a:r>
            <a:r>
              <a:rPr kumimoji="0" lang="en-US" sz="2800" b="0" i="0" u="none" strike="noStrike" kern="1200" cap="none" spc="-100" normalizeH="0" baseline="0" noProof="0" smtClean="0">
                <a:ln>
                  <a:noFill/>
                </a:ln>
                <a:solidFill>
                  <a:schemeClr val="tx2"/>
                </a:solidFill>
                <a:effectLst/>
                <a:uLnTx/>
                <a:uFillTx/>
                <a:latin typeface="+mj-lt"/>
                <a:ea typeface="+mj-ea"/>
                <a:cs typeface="+mj-cs"/>
              </a:rPr>
              <a:t>Conocimiento del Entorno a Auditar.</a:t>
            </a:r>
            <a:endParaRPr kumimoji="0" lang="es-EC" sz="2800" b="0" i="0" u="none" strike="noStrike" kern="1200" cap="none" spc="-10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940069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a:spLocks noGrp="1"/>
          </p:cNvSpPr>
          <p:nvPr>
            <p:ph idx="1"/>
          </p:nvPr>
        </p:nvSpPr>
        <p:spPr>
          <a:xfrm>
            <a:off x="428596" y="1142984"/>
            <a:ext cx="7648604" cy="5143536"/>
          </a:xfrm>
        </p:spPr>
        <p:txBody>
          <a:bodyPr>
            <a:normAutofit/>
          </a:bodyPr>
          <a:lstStyle/>
          <a:p>
            <a:pPr>
              <a:buNone/>
            </a:pPr>
            <a:r>
              <a:rPr lang="es-EC" sz="1600" dirty="0" smtClean="0"/>
              <a:t>  </a:t>
            </a:r>
          </a:p>
          <a:p>
            <a:pPr marL="1120140" lvl="2" indent="-342900">
              <a:buFont typeface="+mj-lt"/>
              <a:buAutoNum type="arabicPeriod" startAt="2"/>
            </a:pPr>
            <a:r>
              <a:rPr lang="es-EC" sz="1600" dirty="0" smtClean="0"/>
              <a:t>Los proyectos y mejoramientos se gestionan entre jefaturas: jefe de procesos, jefe de proyectos y jefe de desarrollo, con la autorización de las Gerencias correspondientes. Los cronogramas son publicados en la Herramienta Project Server de la Institución financiera.</a:t>
            </a:r>
          </a:p>
          <a:p>
            <a:pPr marL="1120140" lvl="2" indent="-342900">
              <a:buFont typeface="+mj-lt"/>
              <a:buAutoNum type="arabicPeriod" startAt="2"/>
            </a:pPr>
            <a:r>
              <a:rPr lang="es-EC" sz="1600" dirty="0" smtClean="0"/>
              <a:t>Las solicitudes de información mediante correo con el formato respectivo y autorización del jefe correspondientes.</a:t>
            </a:r>
          </a:p>
          <a:p>
            <a:pPr marL="1120140" lvl="2" indent="-342900">
              <a:buFont typeface="+mj-lt"/>
              <a:buAutoNum type="arabicPeriod" startAt="2"/>
            </a:pPr>
            <a:r>
              <a:rPr lang="es-EC" sz="1600" dirty="0" smtClean="0"/>
              <a:t>Accesos a la Base de datos, son requeridos mediante formato, estos son solicitados debido a los siguientes factores:</a:t>
            </a:r>
          </a:p>
          <a:p>
            <a:pPr lvl="3"/>
            <a:r>
              <a:rPr lang="es-EC" dirty="0" smtClean="0"/>
              <a:t>Por excepción del sistema (error del sistema o no posee alguna funcionalidad que permita que no se de la falla).</a:t>
            </a:r>
          </a:p>
          <a:p>
            <a:pPr lvl="3"/>
            <a:r>
              <a:rPr lang="es-EC" dirty="0" smtClean="0"/>
              <a:t>Por error Humano</a:t>
            </a:r>
          </a:p>
          <a:p>
            <a:pPr lvl="1"/>
            <a:endParaRPr lang="es-EC" sz="1600" dirty="0" smtClean="0"/>
          </a:p>
          <a:p>
            <a:pPr lvl="1"/>
            <a:endParaRPr lang="es-EC" sz="1600" dirty="0" smtClean="0"/>
          </a:p>
          <a:p>
            <a:pPr lvl="1">
              <a:buNone/>
            </a:pPr>
            <a:endParaRPr lang="es-EC" sz="1600" dirty="0" smtClean="0"/>
          </a:p>
          <a:p>
            <a:pPr lvl="1"/>
            <a:endParaRPr lang="es-EC" sz="1600" dirty="0" smtClean="0"/>
          </a:p>
          <a:p>
            <a:pPr lvl="1"/>
            <a:endParaRPr lang="es-EC" sz="1600" dirty="0"/>
          </a:p>
        </p:txBody>
      </p:sp>
      <p:sp>
        <p:nvSpPr>
          <p:cNvPr id="6" name="1 Título"/>
          <p:cNvSpPr>
            <a:spLocks noGrp="1"/>
          </p:cNvSpPr>
          <p:nvPr>
            <p:ph type="title"/>
          </p:nvPr>
        </p:nvSpPr>
        <p:spPr>
          <a:xfrm>
            <a:off x="500034" y="214290"/>
            <a:ext cx="7572428" cy="642942"/>
          </a:xfrm>
        </p:spPr>
        <p:txBody>
          <a:bodyPr/>
          <a:lstStyle/>
          <a:p>
            <a:r>
              <a:rPr lang="en-US" sz="3200" dirty="0" err="1" smtClean="0"/>
              <a:t>Planeación</a:t>
            </a:r>
            <a:r>
              <a:rPr lang="en-US" dirty="0" smtClean="0"/>
              <a:t>: </a:t>
            </a:r>
            <a:r>
              <a:rPr lang="en-US" sz="2800" dirty="0" err="1" smtClean="0"/>
              <a:t>Conocimiento</a:t>
            </a:r>
            <a:r>
              <a:rPr lang="en-US" sz="2800" dirty="0" smtClean="0"/>
              <a:t> del </a:t>
            </a:r>
            <a:r>
              <a:rPr lang="en-US" sz="2800" dirty="0" err="1" smtClean="0"/>
              <a:t>Entorno</a:t>
            </a:r>
            <a:r>
              <a:rPr lang="en-US" sz="2800" dirty="0" smtClean="0"/>
              <a:t> a </a:t>
            </a:r>
            <a:r>
              <a:rPr lang="en-US" sz="2800" dirty="0" err="1" smtClean="0"/>
              <a:t>Auditar</a:t>
            </a:r>
            <a:r>
              <a:rPr lang="en-US" sz="2800" dirty="0" smtClean="0"/>
              <a:t>.</a:t>
            </a:r>
            <a:endParaRPr lang="es-EC" sz="2800" dirty="0"/>
          </a:p>
        </p:txBody>
      </p:sp>
    </p:spTree>
    <p:extLst>
      <p:ext uri="{BB962C8B-B14F-4D97-AF65-F5344CB8AC3E}">
        <p14:creationId xmlns="" xmlns:p14="http://schemas.microsoft.com/office/powerpoint/2010/main" val="940069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620000" cy="4800600"/>
          </a:xfrm>
        </p:spPr>
        <p:txBody>
          <a:bodyPr>
            <a:normAutofit/>
          </a:bodyPr>
          <a:lstStyle/>
          <a:p>
            <a:r>
              <a:rPr lang="es-EC" sz="1600" dirty="0" smtClean="0"/>
              <a:t>Selección de los Factores de Riesgo</a:t>
            </a:r>
          </a:p>
          <a:p>
            <a:pPr lvl="1"/>
            <a:r>
              <a:rPr lang="es-EC" sz="1600" b="1" dirty="0" smtClean="0"/>
              <a:t>Intervención en procesos de Negocio Críticos.-</a:t>
            </a:r>
            <a:r>
              <a:rPr lang="es-EC" sz="1600" dirty="0" smtClean="0"/>
              <a:t> En base al mapa de procesos de la institución, se determino que los sistemas intervienen frecuentemente en los procesos productivos considerándose estos como críticos en caso de interrupción de los mismos.</a:t>
            </a:r>
          </a:p>
          <a:p>
            <a:pPr lvl="1"/>
            <a:r>
              <a:rPr lang="es-EC" sz="1600" b="1" dirty="0" smtClean="0"/>
              <a:t>No Evaluación del Aplicativo en los últimos 3 años.-</a:t>
            </a:r>
            <a:r>
              <a:rPr lang="es-EC" sz="1600" dirty="0" smtClean="0"/>
              <a:t> No ha sido evaluado el aplicativo por auditoría interna o externa.</a:t>
            </a:r>
          </a:p>
          <a:p>
            <a:pPr lvl="1"/>
            <a:r>
              <a:rPr lang="es-EC" sz="1600" b="1" dirty="0" smtClean="0"/>
              <a:t>Cantidad de incidencias, cambios, mejoramientos y proyectos actualizados en producción en el periodo de Enero a Junio del 2014.-</a:t>
            </a:r>
            <a:r>
              <a:rPr lang="es-EC" sz="1600" dirty="0" smtClean="0"/>
              <a:t> para determinar los aplicativos que presentan mayor cantidad de incidencias y cambios. </a:t>
            </a:r>
          </a:p>
          <a:p>
            <a:r>
              <a:rPr lang="es-EC" sz="1600" dirty="0" smtClean="0"/>
              <a:t>Método de Evaluación</a:t>
            </a:r>
          </a:p>
          <a:p>
            <a:r>
              <a:rPr lang="es-EC" sz="1600" dirty="0" smtClean="0"/>
              <a:t>Obtención de resultados de Factor de Riesgo # 3.</a:t>
            </a:r>
          </a:p>
          <a:p>
            <a:r>
              <a:rPr lang="es-EC" sz="1600" dirty="0" smtClean="0"/>
              <a:t>Matriz de Riesgos</a:t>
            </a:r>
          </a:p>
          <a:p>
            <a:r>
              <a:rPr lang="es-EC" sz="1600" dirty="0" smtClean="0"/>
              <a:t>Mapa de Riesgos</a:t>
            </a:r>
          </a:p>
        </p:txBody>
      </p:sp>
      <p:sp>
        <p:nvSpPr>
          <p:cNvPr id="4"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2800" dirty="0" err="1" smtClean="0"/>
              <a:t>Evaluación</a:t>
            </a:r>
            <a:r>
              <a:rPr lang="en-US" sz="2800" dirty="0" smtClean="0"/>
              <a:t> de </a:t>
            </a:r>
            <a:r>
              <a:rPr lang="en-US" sz="2800" dirty="0" err="1" smtClean="0"/>
              <a:t>Riesgos</a:t>
            </a:r>
            <a:endParaRPr lang="es-EC" sz="2800" dirty="0"/>
          </a:p>
        </p:txBody>
      </p:sp>
    </p:spTree>
    <p:extLst>
      <p:ext uri="{BB962C8B-B14F-4D97-AF65-F5344CB8AC3E}">
        <p14:creationId xmlns="" xmlns:p14="http://schemas.microsoft.com/office/powerpoint/2010/main" val="4151178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620000" cy="1143008"/>
          </a:xfrm>
        </p:spPr>
        <p:txBody>
          <a:bodyPr>
            <a:normAutofit/>
          </a:bodyPr>
          <a:lstStyle/>
          <a:p>
            <a:r>
              <a:rPr lang="es-EC" sz="1800" dirty="0" smtClean="0"/>
              <a:t>Método de Evaluación</a:t>
            </a:r>
            <a:br>
              <a:rPr lang="es-EC" sz="1800" dirty="0" smtClean="0"/>
            </a:br>
            <a:endParaRPr lang="es-EC" sz="1800" dirty="0" smtClean="0"/>
          </a:p>
          <a:p>
            <a:pPr lvl="1" algn="ctr">
              <a:buNone/>
            </a:pPr>
            <a:r>
              <a:rPr lang="es-EC" sz="1600" b="1" dirty="0" smtClean="0"/>
              <a:t>Detalle de Calificación de Impacto y probabilidad de Factores de Riesgo a Evaluarse</a:t>
            </a:r>
          </a:p>
          <a:p>
            <a:pPr lvl="1" algn="ctr"/>
            <a:endParaRPr lang="es-EC" sz="1600" dirty="0" smtClean="0"/>
          </a:p>
          <a:p>
            <a:pPr lvl="1" algn="ctr"/>
            <a:endParaRPr lang="es-EC" sz="1600" dirty="0" smtClean="0"/>
          </a:p>
        </p:txBody>
      </p:sp>
      <p:sp>
        <p:nvSpPr>
          <p:cNvPr id="4"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graphicFrame>
        <p:nvGraphicFramePr>
          <p:cNvPr id="5" name="4 Tabla"/>
          <p:cNvGraphicFramePr>
            <a:graphicFrameLocks noGrp="1"/>
          </p:cNvGraphicFramePr>
          <p:nvPr/>
        </p:nvGraphicFramePr>
        <p:xfrm>
          <a:off x="928662" y="2307668"/>
          <a:ext cx="6929486" cy="4264604"/>
        </p:xfrm>
        <a:graphic>
          <a:graphicData uri="http://schemas.openxmlformats.org/drawingml/2006/table">
            <a:tbl>
              <a:tblPr/>
              <a:tblGrid>
                <a:gridCol w="401209"/>
                <a:gridCol w="4301631"/>
                <a:gridCol w="1113323"/>
                <a:gridCol w="1113323"/>
              </a:tblGrid>
              <a:tr h="397661">
                <a:tc gridSpan="2">
                  <a:txBody>
                    <a:bodyPr/>
                    <a:lstStyle/>
                    <a:p>
                      <a:pPr algn="ctr">
                        <a:lnSpc>
                          <a:spcPct val="150000"/>
                        </a:lnSpc>
                        <a:spcBef>
                          <a:spcPts val="600"/>
                        </a:spcBef>
                        <a:spcAft>
                          <a:spcPts val="0"/>
                        </a:spcAft>
                      </a:pPr>
                      <a:r>
                        <a:rPr lang="es-EC" sz="700" b="1" dirty="0">
                          <a:solidFill>
                            <a:srgbClr val="000000"/>
                          </a:solidFill>
                          <a:latin typeface="Calibri"/>
                          <a:ea typeface="Times New Roman"/>
                          <a:cs typeface="Calibri"/>
                        </a:rPr>
                        <a:t>Factor de Riesgo</a:t>
                      </a:r>
                      <a:endParaRPr lang="es-EC" sz="80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C"/>
                    </a:p>
                  </a:txBody>
                  <a:tcPr/>
                </a:tc>
                <a:tc gridSpan="2">
                  <a:txBody>
                    <a:bodyPr/>
                    <a:lstStyle/>
                    <a:p>
                      <a:pPr algn="ctr">
                        <a:lnSpc>
                          <a:spcPct val="150000"/>
                        </a:lnSpc>
                        <a:spcBef>
                          <a:spcPts val="600"/>
                        </a:spcBef>
                        <a:spcAft>
                          <a:spcPts val="0"/>
                        </a:spcAft>
                      </a:pPr>
                      <a:r>
                        <a:rPr lang="es-EC" sz="700" b="1">
                          <a:solidFill>
                            <a:srgbClr val="000000"/>
                          </a:solidFill>
                          <a:latin typeface="Calibri"/>
                          <a:ea typeface="Times New Roman"/>
                          <a:cs typeface="Calibri"/>
                        </a:rPr>
                        <a:t>Puntuación</a:t>
                      </a:r>
                      <a:endParaRPr lang="es-EC" sz="800">
                        <a:latin typeface="Arial"/>
                        <a:ea typeface="Calibri"/>
                        <a:cs typeface="Times New Roman"/>
                      </a:endParaRPr>
                    </a:p>
                    <a:p>
                      <a:pPr algn="ctr">
                        <a:lnSpc>
                          <a:spcPct val="150000"/>
                        </a:lnSpc>
                        <a:spcBef>
                          <a:spcPts val="600"/>
                        </a:spcBef>
                        <a:spcAft>
                          <a:spcPts val="0"/>
                        </a:spcAft>
                      </a:pPr>
                      <a:r>
                        <a:rPr lang="es-EC" sz="700" b="1">
                          <a:solidFill>
                            <a:srgbClr val="000000"/>
                          </a:solidFill>
                          <a:latin typeface="Calibri"/>
                          <a:ea typeface="Times New Roman"/>
                          <a:cs typeface="Calibri"/>
                        </a:rPr>
                        <a:t>de Impacto y Probabilidad</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C"/>
                    </a:p>
                  </a:txBody>
                  <a:tcPr/>
                </a:tc>
              </a:tr>
              <a:tr h="160594">
                <a:tc rowSpan="5">
                  <a:txBody>
                    <a:bodyPr/>
                    <a:lstStyle/>
                    <a:p>
                      <a:pPr algn="ctr">
                        <a:lnSpc>
                          <a:spcPct val="150000"/>
                        </a:lnSpc>
                        <a:spcBef>
                          <a:spcPts val="600"/>
                        </a:spcBef>
                        <a:spcAft>
                          <a:spcPts val="0"/>
                        </a:spcAft>
                      </a:pPr>
                      <a:r>
                        <a:rPr lang="es-EC" sz="700" b="1">
                          <a:solidFill>
                            <a:srgbClr val="000000"/>
                          </a:solidFill>
                          <a:latin typeface="Calibri"/>
                          <a:ea typeface="Times New Roman"/>
                          <a:cs typeface="Calibri"/>
                        </a:rPr>
                        <a:t>1</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Bef>
                          <a:spcPts val="600"/>
                        </a:spcBef>
                        <a:spcAft>
                          <a:spcPts val="0"/>
                        </a:spcAft>
                      </a:pPr>
                      <a:r>
                        <a:rPr lang="es-EC" sz="700" b="1" dirty="0">
                          <a:solidFill>
                            <a:srgbClr val="000000"/>
                          </a:solidFill>
                          <a:latin typeface="Calibri"/>
                          <a:ea typeface="Times New Roman"/>
                          <a:cs typeface="Calibri"/>
                        </a:rPr>
                        <a:t>Intervención en procesos de Negocio Críticos</a:t>
                      </a:r>
                      <a:br>
                        <a:rPr lang="es-EC" sz="700" b="1" dirty="0">
                          <a:solidFill>
                            <a:srgbClr val="000000"/>
                          </a:solidFill>
                          <a:latin typeface="Calibri"/>
                          <a:ea typeface="Times New Roman"/>
                          <a:cs typeface="Calibri"/>
                        </a:rPr>
                      </a:br>
                      <a:r>
                        <a:rPr lang="es-EC" sz="700" dirty="0">
                          <a:solidFill>
                            <a:srgbClr val="000000"/>
                          </a:solidFill>
                          <a:latin typeface="Calibri"/>
                          <a:ea typeface="Times New Roman"/>
                          <a:cs typeface="Calibri"/>
                        </a:rPr>
                        <a:t>Se mide si el sistema o aplicativo interviene en procesos de negocio definidos como productivos en el mapa de procesos de la institución.</a:t>
                      </a:r>
                      <a:br>
                        <a:rPr lang="es-EC" sz="700" dirty="0">
                          <a:solidFill>
                            <a:srgbClr val="000000"/>
                          </a:solidFill>
                          <a:latin typeface="Calibri"/>
                          <a:ea typeface="Times New Roman"/>
                          <a:cs typeface="Calibri"/>
                        </a:rPr>
                      </a:br>
                      <a:r>
                        <a:rPr lang="es-EC" sz="700" dirty="0">
                          <a:solidFill>
                            <a:srgbClr val="000000"/>
                          </a:solidFill>
                          <a:latin typeface="Calibri"/>
                          <a:ea typeface="Times New Roman"/>
                          <a:cs typeface="Calibri"/>
                        </a:rPr>
                        <a:t>Probabilidad: Que tanto interviene el aplicativo en el proceso.</a:t>
                      </a:r>
                      <a:br>
                        <a:rPr lang="es-EC" sz="700" dirty="0">
                          <a:solidFill>
                            <a:srgbClr val="000000"/>
                          </a:solidFill>
                          <a:latin typeface="Calibri"/>
                          <a:ea typeface="Times New Roman"/>
                          <a:cs typeface="Calibri"/>
                        </a:rPr>
                      </a:br>
                      <a:r>
                        <a:rPr lang="es-EC" sz="700" dirty="0">
                          <a:solidFill>
                            <a:srgbClr val="000000"/>
                          </a:solidFill>
                          <a:latin typeface="Calibri"/>
                          <a:ea typeface="Times New Roman"/>
                          <a:cs typeface="Calibri"/>
                        </a:rPr>
                        <a:t>Impacto: Que Impacto tiene la indisponibilidad del aplicativo como parte del proceso.</a:t>
                      </a:r>
                      <a:endParaRPr lang="es-EC" sz="80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5</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Alto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4</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 Alto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3</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2</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 Bajo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7650">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1</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Bajo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0594">
                <a:tc rowSpan="5">
                  <a:txBody>
                    <a:bodyPr/>
                    <a:lstStyle/>
                    <a:p>
                      <a:pPr algn="ctr">
                        <a:lnSpc>
                          <a:spcPct val="150000"/>
                        </a:lnSpc>
                        <a:spcBef>
                          <a:spcPts val="600"/>
                        </a:spcBef>
                        <a:spcAft>
                          <a:spcPts val="0"/>
                        </a:spcAft>
                      </a:pPr>
                      <a:r>
                        <a:rPr lang="es-EC" sz="700" b="1">
                          <a:solidFill>
                            <a:srgbClr val="000000"/>
                          </a:solidFill>
                          <a:latin typeface="Calibri"/>
                          <a:ea typeface="Times New Roman"/>
                          <a:cs typeface="Calibri"/>
                        </a:rPr>
                        <a:t>2</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Bef>
                          <a:spcPts val="600"/>
                        </a:spcBef>
                        <a:spcAft>
                          <a:spcPts val="0"/>
                        </a:spcAft>
                      </a:pPr>
                      <a:r>
                        <a:rPr lang="es-EC" sz="700" b="1">
                          <a:solidFill>
                            <a:srgbClr val="000000"/>
                          </a:solidFill>
                          <a:latin typeface="Calibri"/>
                          <a:ea typeface="Times New Roman"/>
                          <a:cs typeface="Calibri"/>
                        </a:rPr>
                        <a:t>No Evaluación del aplicativo en los últimos 3 año</a:t>
                      </a:r>
                      <a:r>
                        <a:rPr lang="es-EC" sz="700">
                          <a:solidFill>
                            <a:srgbClr val="000000"/>
                          </a:solidFill>
                          <a:latin typeface="Calibri"/>
                          <a:ea typeface="Times New Roman"/>
                          <a:cs typeface="Calibri"/>
                        </a:rPr>
                        <a:t>s</a:t>
                      </a:r>
                      <a:br>
                        <a:rPr lang="es-EC" sz="700">
                          <a:solidFill>
                            <a:srgbClr val="000000"/>
                          </a:solidFill>
                          <a:latin typeface="Calibri"/>
                          <a:ea typeface="Times New Roman"/>
                          <a:cs typeface="Calibri"/>
                        </a:rPr>
                      </a:br>
                      <a:r>
                        <a:rPr lang="es-EC" sz="700">
                          <a:solidFill>
                            <a:srgbClr val="000000"/>
                          </a:solidFill>
                          <a:latin typeface="Calibri"/>
                          <a:ea typeface="Times New Roman"/>
                          <a:cs typeface="Calibri"/>
                        </a:rPr>
                        <a:t>Se mide si los aplicativos han sido revisados o evaluados por auditoría interna o externa en los últimos 3 años.</a:t>
                      </a:r>
                      <a:br>
                        <a:rPr lang="es-EC" sz="700">
                          <a:solidFill>
                            <a:srgbClr val="000000"/>
                          </a:solidFill>
                          <a:latin typeface="Calibri"/>
                          <a:ea typeface="Times New Roman"/>
                          <a:cs typeface="Calibri"/>
                        </a:rPr>
                      </a:br>
                      <a:r>
                        <a:rPr lang="es-EC" sz="700">
                          <a:solidFill>
                            <a:srgbClr val="000000"/>
                          </a:solidFill>
                          <a:latin typeface="Calibri"/>
                          <a:ea typeface="Times New Roman"/>
                          <a:cs typeface="Calibri"/>
                        </a:rPr>
                        <a:t>Probabilidad: Alcance de revisión de auditoríainterna o externa al aplicativo los últimos 3 años.</a:t>
                      </a:r>
                      <a:br>
                        <a:rPr lang="es-EC" sz="700">
                          <a:solidFill>
                            <a:srgbClr val="000000"/>
                          </a:solidFill>
                          <a:latin typeface="Calibri"/>
                          <a:ea typeface="Times New Roman"/>
                          <a:cs typeface="Calibri"/>
                        </a:rPr>
                      </a:br>
                      <a:r>
                        <a:rPr lang="es-EC" sz="700">
                          <a:solidFill>
                            <a:srgbClr val="000000"/>
                          </a:solidFill>
                          <a:latin typeface="Calibri"/>
                          <a:ea typeface="Times New Roman"/>
                          <a:cs typeface="Calibri"/>
                        </a:rPr>
                        <a:t>Impacto: Que Impacto tiene la indisponibilidad del aplicativo como parte del proceso.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5</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Alto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4</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 Alto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3</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2</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 Bajo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7650">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1</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Bajo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0594">
                <a:tc rowSpan="5">
                  <a:txBody>
                    <a:bodyPr/>
                    <a:lstStyle/>
                    <a:p>
                      <a:pPr algn="ctr">
                        <a:lnSpc>
                          <a:spcPct val="150000"/>
                        </a:lnSpc>
                        <a:spcBef>
                          <a:spcPts val="600"/>
                        </a:spcBef>
                        <a:spcAft>
                          <a:spcPts val="0"/>
                        </a:spcAft>
                      </a:pPr>
                      <a:r>
                        <a:rPr lang="es-EC" sz="700" b="1" dirty="0">
                          <a:solidFill>
                            <a:srgbClr val="000000"/>
                          </a:solidFill>
                          <a:latin typeface="Calibri"/>
                          <a:ea typeface="Times New Roman"/>
                          <a:cs typeface="Calibri"/>
                        </a:rPr>
                        <a:t>3</a:t>
                      </a:r>
                      <a:endParaRPr lang="es-EC" sz="80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Bef>
                          <a:spcPts val="600"/>
                        </a:spcBef>
                        <a:spcAft>
                          <a:spcPts val="0"/>
                        </a:spcAft>
                      </a:pPr>
                      <a:r>
                        <a:rPr lang="es-EC" sz="700" b="1" dirty="0">
                          <a:solidFill>
                            <a:srgbClr val="000000"/>
                          </a:solidFill>
                          <a:latin typeface="Calibri"/>
                          <a:ea typeface="Times New Roman"/>
                          <a:cs typeface="Calibri"/>
                        </a:rPr>
                        <a:t>Cantidad de incidencias, cambios, mejoramientos y proyectos actualizados en producción en el periodo de Enero a Junio del 2014</a:t>
                      </a:r>
                      <a:r>
                        <a:rPr lang="es-EC" sz="700" dirty="0">
                          <a:solidFill>
                            <a:srgbClr val="000000"/>
                          </a:solidFill>
                          <a:latin typeface="Calibri"/>
                          <a:ea typeface="Times New Roman"/>
                          <a:cs typeface="Calibri"/>
                        </a:rPr>
                        <a:t/>
                      </a:r>
                      <a:br>
                        <a:rPr lang="es-EC" sz="700" dirty="0">
                          <a:solidFill>
                            <a:srgbClr val="000000"/>
                          </a:solidFill>
                          <a:latin typeface="Calibri"/>
                          <a:ea typeface="Times New Roman"/>
                          <a:cs typeface="Calibri"/>
                        </a:rPr>
                      </a:br>
                      <a:r>
                        <a:rPr lang="es-EC" sz="700" dirty="0">
                          <a:solidFill>
                            <a:srgbClr val="000000"/>
                          </a:solidFill>
                          <a:latin typeface="Calibri"/>
                          <a:ea typeface="Times New Roman"/>
                          <a:cs typeface="Calibri"/>
                        </a:rPr>
                        <a:t>Se mide el mayor número de incidencias, cambios, mejoramientos y proyectos nuevos que se han presentado de enero a junio del 2014 de cada uno de los aplicativos.</a:t>
                      </a:r>
                      <a:br>
                        <a:rPr lang="es-EC" sz="700" dirty="0">
                          <a:solidFill>
                            <a:srgbClr val="000000"/>
                          </a:solidFill>
                          <a:latin typeface="Calibri"/>
                          <a:ea typeface="Times New Roman"/>
                          <a:cs typeface="Calibri"/>
                        </a:rPr>
                      </a:br>
                      <a:r>
                        <a:rPr lang="es-EC" sz="700" dirty="0">
                          <a:solidFill>
                            <a:srgbClr val="000000"/>
                          </a:solidFill>
                          <a:latin typeface="Calibri"/>
                          <a:ea typeface="Times New Roman"/>
                          <a:cs typeface="Calibri"/>
                        </a:rPr>
                        <a:t>Probabilidad: Número de incidencias, cambios, mejoramientos y proyectos solicitados y actualizados en producción de enero a junio 2014.</a:t>
                      </a:r>
                      <a:br>
                        <a:rPr lang="es-EC" sz="700" dirty="0">
                          <a:solidFill>
                            <a:srgbClr val="000000"/>
                          </a:solidFill>
                          <a:latin typeface="Calibri"/>
                          <a:ea typeface="Times New Roman"/>
                          <a:cs typeface="Calibri"/>
                        </a:rPr>
                      </a:br>
                      <a:r>
                        <a:rPr lang="es-EC" sz="700" dirty="0">
                          <a:solidFill>
                            <a:srgbClr val="000000"/>
                          </a:solidFill>
                          <a:latin typeface="Calibri"/>
                          <a:ea typeface="Times New Roman"/>
                          <a:cs typeface="Calibri"/>
                        </a:rPr>
                        <a:t>Impacto: Que impacto tiene en los procesos el número de requerimientos suscitado. </a:t>
                      </a:r>
                      <a:endParaRPr lang="es-EC" sz="80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5</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Alto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4</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 Alto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3</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0594">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2</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Medio Bajo</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44515">
                <a:tc vMerge="1">
                  <a:txBody>
                    <a:bodyPr/>
                    <a:lstStyle/>
                    <a:p>
                      <a:endParaRPr lang="es-EC"/>
                    </a:p>
                  </a:txBody>
                  <a:tcPr/>
                </a:tc>
                <a:tc vMerge="1">
                  <a:txBody>
                    <a:bodyPr/>
                    <a:lstStyle/>
                    <a:p>
                      <a:endParaRPr lang="es-EC"/>
                    </a:p>
                  </a:txBody>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Calibri"/>
                        </a:rPr>
                        <a:t>1</a:t>
                      </a:r>
                      <a:endParaRPr lang="es-EC" sz="80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Bef>
                          <a:spcPts val="600"/>
                        </a:spcBef>
                        <a:spcAft>
                          <a:spcPts val="0"/>
                        </a:spcAft>
                      </a:pPr>
                      <a:r>
                        <a:rPr lang="es-EC" sz="700" dirty="0">
                          <a:solidFill>
                            <a:srgbClr val="000000"/>
                          </a:solidFill>
                          <a:latin typeface="Calibri"/>
                          <a:ea typeface="Times New Roman"/>
                          <a:cs typeface="Calibri"/>
                        </a:rPr>
                        <a:t>Bajo</a:t>
                      </a:r>
                      <a:endParaRPr lang="es-EC" sz="80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532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 xmlns:p14="http://schemas.microsoft.com/office/powerpoint/2010/main" val="4151178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620000" cy="1643074"/>
          </a:xfrm>
        </p:spPr>
        <p:txBody>
          <a:bodyPr>
            <a:normAutofit/>
          </a:bodyPr>
          <a:lstStyle/>
          <a:p>
            <a:r>
              <a:rPr lang="es-EC" sz="1800" dirty="0" smtClean="0"/>
              <a:t>Método de Evaluación</a:t>
            </a:r>
            <a:br>
              <a:rPr lang="es-EC" sz="1800" dirty="0" smtClean="0"/>
            </a:br>
            <a:endParaRPr lang="es-EC" sz="1800" dirty="0" smtClean="0"/>
          </a:p>
          <a:p>
            <a:pPr lvl="1" algn="ctr">
              <a:buNone/>
            </a:pPr>
            <a:r>
              <a:rPr lang="es-EC" sz="1600" b="1" dirty="0" smtClean="0"/>
              <a:t>Obtención de Totales de Impacto, Probabilidad y Valor de Riesgo por Aplicativo</a:t>
            </a:r>
          </a:p>
          <a:p>
            <a:pPr lvl="1" algn="ctr"/>
            <a:endParaRPr lang="es-EC" sz="1600" dirty="0" smtClean="0"/>
          </a:p>
        </p:txBody>
      </p:sp>
      <p:sp>
        <p:nvSpPr>
          <p:cNvPr id="4"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sp>
        <p:nvSpPr>
          <p:cNvPr id="532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Tabla"/>
          <p:cNvGraphicFramePr>
            <a:graphicFrameLocks noGrp="1"/>
          </p:cNvGraphicFramePr>
          <p:nvPr/>
        </p:nvGraphicFramePr>
        <p:xfrm>
          <a:off x="1785918" y="2357430"/>
          <a:ext cx="5663565" cy="1371600"/>
        </p:xfrm>
        <a:graphic>
          <a:graphicData uri="http://schemas.openxmlformats.org/drawingml/2006/table">
            <a:tbl>
              <a:tblPr/>
              <a:tblGrid>
                <a:gridCol w="1842135"/>
                <a:gridCol w="1759585"/>
                <a:gridCol w="2061845"/>
              </a:tblGrid>
              <a:tr h="190500">
                <a:tc gridSpan="3">
                  <a:txBody>
                    <a:bodyPr/>
                    <a:lstStyle/>
                    <a:p>
                      <a:pPr algn="ctr">
                        <a:lnSpc>
                          <a:spcPct val="150000"/>
                        </a:lnSpc>
                        <a:spcBef>
                          <a:spcPts val="600"/>
                        </a:spcBef>
                        <a:spcAft>
                          <a:spcPts val="0"/>
                        </a:spcAft>
                      </a:pPr>
                      <a:r>
                        <a:rPr lang="es-EC" sz="1200" b="1" dirty="0">
                          <a:solidFill>
                            <a:srgbClr val="000000"/>
                          </a:solidFill>
                          <a:latin typeface="Calibri"/>
                          <a:ea typeface="Times New Roman"/>
                          <a:cs typeface="Calibri"/>
                        </a:rPr>
                        <a:t>Puntuaciones</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C"/>
                    </a:p>
                  </a:txBody>
                  <a:tcPr/>
                </a:tc>
                <a:tc hMerge="1">
                  <a:txBody>
                    <a:bodyPr/>
                    <a:lstStyle/>
                    <a:p>
                      <a:endParaRPr lang="es-EC"/>
                    </a:p>
                  </a:txBody>
                  <a:tcPr/>
                </a:tc>
              </a:tr>
              <a:tr h="190500">
                <a:tc>
                  <a:txBody>
                    <a:bodyPr/>
                    <a:lstStyle/>
                    <a:p>
                      <a:pPr algn="ctr">
                        <a:lnSpc>
                          <a:spcPct val="150000"/>
                        </a:lnSpc>
                        <a:spcBef>
                          <a:spcPts val="600"/>
                        </a:spcBef>
                        <a:spcAft>
                          <a:spcPts val="0"/>
                        </a:spcAft>
                      </a:pPr>
                      <a:r>
                        <a:rPr lang="es-EC" sz="1200" b="1">
                          <a:solidFill>
                            <a:srgbClr val="000000"/>
                          </a:solidFill>
                          <a:latin typeface="Calibri"/>
                          <a:ea typeface="Times New Roman"/>
                          <a:cs typeface="Calibri"/>
                        </a:rPr>
                        <a:t>Total Impacto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spcAft>
                          <a:spcPts val="0"/>
                        </a:spcAft>
                      </a:pPr>
                      <a:r>
                        <a:rPr lang="es-EC" sz="1200" b="1">
                          <a:solidFill>
                            <a:srgbClr val="000000"/>
                          </a:solidFill>
                          <a:latin typeface="Calibri"/>
                          <a:ea typeface="Times New Roman"/>
                          <a:cs typeface="Calibri"/>
                        </a:rPr>
                        <a:t>Total Probabilidad</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spcAft>
                          <a:spcPts val="0"/>
                        </a:spcAft>
                      </a:pPr>
                      <a:r>
                        <a:rPr lang="es-EC" sz="1200" b="1">
                          <a:solidFill>
                            <a:srgbClr val="000000"/>
                          </a:solidFill>
                          <a:latin typeface="Calibri"/>
                          <a:ea typeface="Times New Roman"/>
                          <a:cs typeface="Calibri"/>
                        </a:rPr>
                        <a:t>Valor de Riesgo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41655">
                <a:tc>
                  <a:txBody>
                    <a:bodyPr/>
                    <a:lstStyle/>
                    <a:p>
                      <a:pPr algn="ctr">
                        <a:lnSpc>
                          <a:spcPct val="150000"/>
                        </a:lnSpc>
                        <a:spcBef>
                          <a:spcPts val="600"/>
                        </a:spcBef>
                        <a:spcAft>
                          <a:spcPts val="0"/>
                        </a:spcAft>
                      </a:pPr>
                      <a:r>
                        <a:rPr lang="es-EC" sz="1200" dirty="0">
                          <a:solidFill>
                            <a:srgbClr val="000000"/>
                          </a:solidFill>
                          <a:latin typeface="Calibri"/>
                          <a:ea typeface="Times New Roman"/>
                          <a:cs typeface="Calibri"/>
                        </a:rPr>
                        <a:t>Promedio Valor Impacto de los 3 Factores de Riesgo</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dirty="0">
                          <a:solidFill>
                            <a:srgbClr val="000000"/>
                          </a:solidFill>
                          <a:latin typeface="Calibri"/>
                          <a:ea typeface="Times New Roman"/>
                          <a:cs typeface="Calibri"/>
                        </a:rPr>
                        <a:t>Promedio Valor Probabilidad de los 3 Factores de Riesgo</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dirty="0">
                          <a:solidFill>
                            <a:srgbClr val="000000"/>
                          </a:solidFill>
                          <a:latin typeface="Calibri"/>
                          <a:ea typeface="Times New Roman"/>
                          <a:cs typeface="Calibri"/>
                        </a:rPr>
                        <a:t>Promedio de Total de Impacto con el Total de Probabilidad</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51178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620000" cy="1643074"/>
          </a:xfrm>
        </p:spPr>
        <p:txBody>
          <a:bodyPr>
            <a:normAutofit/>
          </a:bodyPr>
          <a:lstStyle/>
          <a:p>
            <a:r>
              <a:rPr lang="es-EC" sz="1800" dirty="0" smtClean="0"/>
              <a:t>Método de Evaluación</a:t>
            </a:r>
            <a:br>
              <a:rPr lang="es-EC" sz="1800" dirty="0" smtClean="0"/>
            </a:br>
            <a:endParaRPr lang="es-EC" sz="1800" dirty="0" smtClean="0"/>
          </a:p>
          <a:p>
            <a:pPr lvl="1" algn="ctr">
              <a:buNone/>
            </a:pPr>
            <a:r>
              <a:rPr lang="es-EC" sz="1600" b="1" dirty="0" smtClean="0"/>
              <a:t>Total Valor de Riesgo por Aplicativo Homologado</a:t>
            </a:r>
          </a:p>
          <a:p>
            <a:pPr lvl="1" algn="ctr"/>
            <a:endParaRPr lang="es-EC" sz="1600" dirty="0" smtClean="0"/>
          </a:p>
        </p:txBody>
      </p:sp>
      <p:sp>
        <p:nvSpPr>
          <p:cNvPr id="4"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2800" dirty="0" err="1" smtClean="0"/>
              <a:t>Evaluación</a:t>
            </a:r>
            <a:r>
              <a:rPr lang="en-US" sz="2800" dirty="0" smtClean="0"/>
              <a:t> de </a:t>
            </a:r>
            <a:r>
              <a:rPr lang="en-US" sz="2800" dirty="0" err="1" smtClean="0"/>
              <a:t>Riesgos</a:t>
            </a:r>
            <a:endParaRPr lang="es-EC" sz="2800" dirty="0"/>
          </a:p>
        </p:txBody>
      </p:sp>
      <p:sp>
        <p:nvSpPr>
          <p:cNvPr id="532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Tabla"/>
          <p:cNvGraphicFramePr>
            <a:graphicFrameLocks noGrp="1"/>
          </p:cNvGraphicFramePr>
          <p:nvPr/>
        </p:nvGraphicFramePr>
        <p:xfrm>
          <a:off x="2786050" y="2357430"/>
          <a:ext cx="3175013" cy="1929453"/>
        </p:xfrm>
        <a:graphic>
          <a:graphicData uri="http://schemas.openxmlformats.org/drawingml/2006/table">
            <a:tbl>
              <a:tblPr/>
              <a:tblGrid>
                <a:gridCol w="1011863"/>
                <a:gridCol w="1034640"/>
                <a:gridCol w="1128510"/>
              </a:tblGrid>
              <a:tr h="308484">
                <a:tc gridSpan="3">
                  <a:txBody>
                    <a:bodyPr/>
                    <a:lstStyle/>
                    <a:p>
                      <a:pPr algn="ctr">
                        <a:lnSpc>
                          <a:spcPct val="150000"/>
                        </a:lnSpc>
                        <a:spcBef>
                          <a:spcPts val="600"/>
                        </a:spcBef>
                        <a:spcAft>
                          <a:spcPts val="0"/>
                        </a:spcAft>
                      </a:pPr>
                      <a:r>
                        <a:rPr lang="es-EC" sz="1200" b="1" dirty="0">
                          <a:solidFill>
                            <a:srgbClr val="000000"/>
                          </a:solidFill>
                          <a:latin typeface="Calibri"/>
                          <a:ea typeface="Times New Roman"/>
                          <a:cs typeface="Calibri"/>
                        </a:rPr>
                        <a:t>Valor de Riesgo</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C"/>
                    </a:p>
                  </a:txBody>
                  <a:tcPr/>
                </a:tc>
                <a:tc hMerge="1">
                  <a:txBody>
                    <a:bodyPr/>
                    <a:lstStyle/>
                    <a:p>
                      <a:endParaRPr lang="es-EC"/>
                    </a:p>
                  </a:txBody>
                  <a:tcPr/>
                </a:tc>
              </a:tr>
              <a:tr h="257070">
                <a:tc>
                  <a:txBody>
                    <a:bodyPr/>
                    <a:lstStyle/>
                    <a:p>
                      <a:pPr algn="ctr">
                        <a:lnSpc>
                          <a:spcPct val="150000"/>
                        </a:lnSpc>
                        <a:spcBef>
                          <a:spcPts val="600"/>
                        </a:spcBef>
                        <a:spcAft>
                          <a:spcPts val="0"/>
                        </a:spcAft>
                      </a:pPr>
                      <a:r>
                        <a:rPr lang="es-EC" sz="1000" b="1">
                          <a:solidFill>
                            <a:srgbClr val="000000"/>
                          </a:solidFill>
                          <a:latin typeface="Calibri"/>
                          <a:ea typeface="Times New Roman"/>
                          <a:cs typeface="Calibri"/>
                        </a:rPr>
                        <a:t>Riesgo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spcAft>
                          <a:spcPts val="0"/>
                        </a:spcAft>
                      </a:pPr>
                      <a:r>
                        <a:rPr lang="es-EC" sz="1000" b="1">
                          <a:solidFill>
                            <a:srgbClr val="000000"/>
                          </a:solidFill>
                          <a:latin typeface="Calibri"/>
                          <a:ea typeface="Times New Roman"/>
                          <a:cs typeface="Calibri"/>
                        </a:rPr>
                        <a:t>Valor Mínimo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spcAft>
                          <a:spcPts val="0"/>
                        </a:spcAft>
                      </a:pPr>
                      <a:r>
                        <a:rPr lang="es-EC" sz="1000" b="1">
                          <a:solidFill>
                            <a:srgbClr val="000000"/>
                          </a:solidFill>
                          <a:latin typeface="Calibri"/>
                          <a:ea typeface="Times New Roman"/>
                          <a:cs typeface="Calibri"/>
                        </a:rPr>
                        <a:t>Valor Máximo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5619">
                <a:tc>
                  <a:txBody>
                    <a:bodyPr/>
                    <a:lstStyle/>
                    <a:p>
                      <a:pPr algn="l">
                        <a:lnSpc>
                          <a:spcPct val="150000"/>
                        </a:lnSpc>
                        <a:spcBef>
                          <a:spcPts val="600"/>
                        </a:spcBef>
                        <a:spcAft>
                          <a:spcPts val="0"/>
                        </a:spcAft>
                      </a:pPr>
                      <a:r>
                        <a:rPr lang="es-EC" sz="1000" dirty="0">
                          <a:solidFill>
                            <a:srgbClr val="000000"/>
                          </a:solidFill>
                          <a:latin typeface="Calibri"/>
                          <a:ea typeface="Times New Roman"/>
                          <a:cs typeface="Calibri"/>
                        </a:rPr>
                        <a:t>BAJO</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1,5</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70">
                <a:tc>
                  <a:txBody>
                    <a:bodyPr/>
                    <a:lstStyle/>
                    <a:p>
                      <a:pPr algn="l">
                        <a:lnSpc>
                          <a:spcPct val="150000"/>
                        </a:lnSpc>
                        <a:spcBef>
                          <a:spcPts val="600"/>
                        </a:spcBef>
                        <a:spcAft>
                          <a:spcPts val="0"/>
                        </a:spcAft>
                      </a:pPr>
                      <a:r>
                        <a:rPr lang="es-EC" sz="1000">
                          <a:solidFill>
                            <a:srgbClr val="000000"/>
                          </a:solidFill>
                          <a:latin typeface="Calibri"/>
                          <a:ea typeface="Times New Roman"/>
                          <a:cs typeface="Calibri"/>
                        </a:rPr>
                        <a:t>MEDIO BAJO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1,51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2,5</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70">
                <a:tc>
                  <a:txBody>
                    <a:bodyPr/>
                    <a:lstStyle/>
                    <a:p>
                      <a:pPr algn="l">
                        <a:lnSpc>
                          <a:spcPct val="150000"/>
                        </a:lnSpc>
                        <a:spcBef>
                          <a:spcPts val="600"/>
                        </a:spcBef>
                        <a:spcAft>
                          <a:spcPts val="0"/>
                        </a:spcAft>
                      </a:pPr>
                      <a:r>
                        <a:rPr lang="es-EC" sz="1000">
                          <a:solidFill>
                            <a:srgbClr val="000000"/>
                          </a:solidFill>
                          <a:latin typeface="Calibri"/>
                          <a:ea typeface="Times New Roman"/>
                          <a:cs typeface="Calibri"/>
                        </a:rPr>
                        <a:t>MEDIO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2,51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3,5</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70">
                <a:tc>
                  <a:txBody>
                    <a:bodyPr/>
                    <a:lstStyle/>
                    <a:p>
                      <a:pPr algn="l">
                        <a:lnSpc>
                          <a:spcPct val="150000"/>
                        </a:lnSpc>
                        <a:spcBef>
                          <a:spcPts val="600"/>
                        </a:spcBef>
                        <a:spcAft>
                          <a:spcPts val="0"/>
                        </a:spcAft>
                      </a:pPr>
                      <a:r>
                        <a:rPr lang="es-EC" sz="1000">
                          <a:solidFill>
                            <a:srgbClr val="000000"/>
                          </a:solidFill>
                          <a:latin typeface="Calibri"/>
                          <a:ea typeface="Times New Roman"/>
                          <a:cs typeface="Calibri"/>
                        </a:rPr>
                        <a:t>MEDIO ALTO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3,51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4,49</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70">
                <a:tc>
                  <a:txBody>
                    <a:bodyPr/>
                    <a:lstStyle/>
                    <a:p>
                      <a:pPr algn="l">
                        <a:lnSpc>
                          <a:spcPct val="150000"/>
                        </a:lnSpc>
                        <a:spcBef>
                          <a:spcPts val="600"/>
                        </a:spcBef>
                        <a:spcAft>
                          <a:spcPts val="0"/>
                        </a:spcAft>
                      </a:pPr>
                      <a:r>
                        <a:rPr lang="es-EC" sz="1000" dirty="0">
                          <a:solidFill>
                            <a:srgbClr val="000000"/>
                          </a:solidFill>
                          <a:latin typeface="Calibri"/>
                          <a:ea typeface="Times New Roman"/>
                          <a:cs typeface="Calibri"/>
                        </a:rPr>
                        <a:t>ALTO</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Calibri"/>
                        </a:rPr>
                        <a:t>4,5</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C" sz="1000" dirty="0">
                          <a:solidFill>
                            <a:srgbClr val="000000"/>
                          </a:solidFill>
                          <a:latin typeface="Calibri"/>
                          <a:ea typeface="Times New Roman"/>
                          <a:cs typeface="Calibri"/>
                        </a:rPr>
                        <a:t>5</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51178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2"/>
          <a:srcRect/>
          <a:stretch>
            <a:fillRect/>
          </a:stretch>
        </p:blipFill>
        <p:spPr bwMode="auto">
          <a:xfrm>
            <a:off x="285720" y="2143116"/>
            <a:ext cx="7819573" cy="4143404"/>
          </a:xfrm>
          <a:prstGeom prst="rect">
            <a:avLst/>
          </a:prstGeom>
          <a:noFill/>
          <a:ln w="9525">
            <a:noFill/>
            <a:miter lim="800000"/>
            <a:headEnd/>
            <a:tailEnd/>
          </a:ln>
          <a:effectLst/>
        </p:spPr>
      </p:pic>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sp>
        <p:nvSpPr>
          <p:cNvPr id="9" name="2 Marcador de contenido"/>
          <p:cNvSpPr>
            <a:spLocks noGrp="1"/>
          </p:cNvSpPr>
          <p:nvPr>
            <p:ph idx="1"/>
          </p:nvPr>
        </p:nvSpPr>
        <p:spPr>
          <a:xfrm>
            <a:off x="500034" y="928670"/>
            <a:ext cx="7620000" cy="1214446"/>
          </a:xfrm>
        </p:spPr>
        <p:txBody>
          <a:bodyPr>
            <a:noAutofit/>
          </a:bodyPr>
          <a:lstStyle/>
          <a:p>
            <a:r>
              <a:rPr lang="es-EC" sz="1600" dirty="0" smtClean="0"/>
              <a:t>Evaluación del Factor de riesgo # 3 “Cantidad de incidencias, cambios, mejoramientos y proyectos actualizados en producción en el periodo de Enero a Junio del 2014”.</a:t>
            </a:r>
          </a:p>
          <a:p>
            <a:pPr lvl="1" algn="ctr">
              <a:buNone/>
            </a:pPr>
            <a:endParaRPr lang="es-EC" sz="1600" b="1" dirty="0" smtClean="0"/>
          </a:p>
          <a:p>
            <a:pPr lvl="1" algn="ctr">
              <a:buNone/>
            </a:pPr>
            <a:r>
              <a:rPr lang="es-EC" sz="1600" b="1" dirty="0" smtClean="0"/>
              <a:t>Cuantificación de Requerimientos</a:t>
            </a:r>
          </a:p>
          <a:p>
            <a:pPr lvl="1">
              <a:buNone/>
            </a:pPr>
            <a:endParaRPr lang="es-EC" sz="1600" dirty="0" smtClean="0"/>
          </a:p>
        </p:txBody>
      </p:sp>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s-EC" sz="3200" dirty="0"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graphicFrame>
        <p:nvGraphicFramePr>
          <p:cNvPr id="6" name="5 Tabla"/>
          <p:cNvGraphicFramePr>
            <a:graphicFrameLocks noGrp="1"/>
          </p:cNvGraphicFramePr>
          <p:nvPr/>
        </p:nvGraphicFramePr>
        <p:xfrm>
          <a:off x="1785918" y="2428868"/>
          <a:ext cx="5271135" cy="2057400"/>
        </p:xfrm>
        <a:graphic>
          <a:graphicData uri="http://schemas.openxmlformats.org/drawingml/2006/table">
            <a:tbl>
              <a:tblPr/>
              <a:tblGrid>
                <a:gridCol w="1046480"/>
                <a:gridCol w="1075055"/>
                <a:gridCol w="2256790"/>
                <a:gridCol w="892810"/>
              </a:tblGrid>
              <a:tr h="0">
                <a:tc gridSpan="4">
                  <a:txBody>
                    <a:bodyPr/>
                    <a:lstStyle/>
                    <a:p>
                      <a:pPr algn="ctr">
                        <a:lnSpc>
                          <a:spcPct val="150000"/>
                        </a:lnSpc>
                        <a:spcBef>
                          <a:spcPts val="600"/>
                        </a:spcBef>
                        <a:spcAft>
                          <a:spcPts val="0"/>
                        </a:spcAft>
                      </a:pPr>
                      <a:r>
                        <a:rPr lang="es-EC" sz="1000" b="1" dirty="0">
                          <a:solidFill>
                            <a:srgbClr val="000000"/>
                          </a:solidFill>
                          <a:latin typeface="Calibri"/>
                          <a:ea typeface="Times New Roman"/>
                          <a:cs typeface="Calibri"/>
                        </a:rPr>
                        <a:t>Tipo de Requerimiento</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61925">
                <a:tc>
                  <a:txBody>
                    <a:bodyPr/>
                    <a:lstStyle/>
                    <a:p>
                      <a:pPr algn="ctr">
                        <a:lnSpc>
                          <a:spcPct val="150000"/>
                        </a:lnSpc>
                        <a:spcBef>
                          <a:spcPts val="600"/>
                        </a:spcBef>
                        <a:spcAft>
                          <a:spcPts val="0"/>
                        </a:spcAft>
                      </a:pPr>
                      <a:r>
                        <a:rPr lang="es-EC" sz="1000" b="1">
                          <a:solidFill>
                            <a:srgbClr val="000000"/>
                          </a:solidFill>
                          <a:latin typeface="Calibri"/>
                          <a:ea typeface="Times New Roman"/>
                          <a:cs typeface="Calibri"/>
                        </a:rPr>
                        <a:t>Nomenclatura</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Bef>
                          <a:spcPts val="600"/>
                        </a:spcBef>
                        <a:spcAft>
                          <a:spcPts val="0"/>
                        </a:spcAft>
                      </a:pPr>
                      <a:r>
                        <a:rPr lang="es-EC" sz="1000" b="1">
                          <a:solidFill>
                            <a:srgbClr val="000000"/>
                          </a:solidFill>
                          <a:latin typeface="Calibri"/>
                          <a:ea typeface="Times New Roman"/>
                          <a:cs typeface="Calibri"/>
                        </a:rPr>
                        <a:t>Descripción</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Bef>
                          <a:spcPts val="600"/>
                        </a:spcBef>
                        <a:spcAft>
                          <a:spcPts val="0"/>
                        </a:spcAft>
                      </a:pPr>
                      <a:r>
                        <a:rPr lang="es-EC" sz="1000" b="1">
                          <a:solidFill>
                            <a:srgbClr val="000000"/>
                          </a:solidFill>
                          <a:latin typeface="Calibri"/>
                          <a:ea typeface="Times New Roman"/>
                          <a:cs typeface="Calibri"/>
                        </a:rPr>
                        <a:t>Significado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Bef>
                          <a:spcPts val="600"/>
                        </a:spcBef>
                        <a:spcAft>
                          <a:spcPts val="0"/>
                        </a:spcAft>
                      </a:pPr>
                      <a:r>
                        <a:rPr lang="es-EC" sz="1000" b="1">
                          <a:solidFill>
                            <a:srgbClr val="000000"/>
                          </a:solidFill>
                          <a:latin typeface="Calibri"/>
                          <a:ea typeface="Times New Roman"/>
                          <a:cs typeface="Calibri"/>
                        </a:rPr>
                        <a:t>Importancia</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61925">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INC</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Incidentes</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Errores del Aplicativo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40%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CAM</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Cambios</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dirty="0">
                          <a:solidFill>
                            <a:srgbClr val="000000"/>
                          </a:solidFill>
                          <a:latin typeface="Calibri"/>
                          <a:ea typeface="Times New Roman"/>
                          <a:cs typeface="Calibri"/>
                        </a:rPr>
                        <a:t>Cambio de presentación o funcionalidad de una o varias opciones del aplicativo</a:t>
                      </a:r>
                      <a:endParaRPr lang="es-EC" sz="12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30%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gn="ctr">
                        <a:lnSpc>
                          <a:spcPct val="150000"/>
                        </a:lnSpc>
                        <a:spcBef>
                          <a:spcPts val="600"/>
                        </a:spcBef>
                        <a:spcAft>
                          <a:spcPts val="0"/>
                        </a:spcAft>
                      </a:pPr>
                      <a:r>
                        <a:rPr lang="es-EC" sz="1000" dirty="0">
                          <a:solidFill>
                            <a:srgbClr val="000000"/>
                          </a:solidFill>
                          <a:latin typeface="Calibri"/>
                          <a:ea typeface="Times New Roman"/>
                          <a:cs typeface="Calibri"/>
                        </a:rPr>
                        <a:t>PM</a:t>
                      </a:r>
                      <a:endParaRPr lang="es-EC" sz="12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Proyecto de </a:t>
                      </a:r>
                      <a:br>
                        <a:rPr lang="es-EC" sz="1000">
                          <a:solidFill>
                            <a:srgbClr val="000000"/>
                          </a:solidFill>
                          <a:latin typeface="Calibri"/>
                          <a:ea typeface="Times New Roman"/>
                          <a:cs typeface="Calibri"/>
                        </a:rPr>
                      </a:br>
                      <a:r>
                        <a:rPr lang="es-EC" sz="1000">
                          <a:solidFill>
                            <a:srgbClr val="000000"/>
                          </a:solidFill>
                          <a:latin typeface="Calibri"/>
                          <a:ea typeface="Times New Roman"/>
                          <a:cs typeface="Calibri"/>
                        </a:rPr>
                        <a:t>Mejoramiento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Conjunto de Cambios del proceso realizado en el aplicativo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20%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15">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PN</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Proyecto </a:t>
                      </a:r>
                      <a:br>
                        <a:rPr lang="es-EC" sz="1000">
                          <a:solidFill>
                            <a:srgbClr val="000000"/>
                          </a:solidFill>
                          <a:latin typeface="Calibri"/>
                          <a:ea typeface="Times New Roman"/>
                          <a:cs typeface="Calibri"/>
                        </a:rPr>
                      </a:br>
                      <a:r>
                        <a:rPr lang="es-EC" sz="1000">
                          <a:solidFill>
                            <a:srgbClr val="000000"/>
                          </a:solidFill>
                          <a:latin typeface="Calibri"/>
                          <a:ea typeface="Times New Roman"/>
                          <a:cs typeface="Calibri"/>
                        </a:rPr>
                        <a:t>Nuevo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a:solidFill>
                            <a:srgbClr val="000000"/>
                          </a:solidFill>
                          <a:latin typeface="Calibri"/>
                          <a:ea typeface="Times New Roman"/>
                          <a:cs typeface="Calibri"/>
                        </a:rPr>
                        <a:t>Nuevas funcionalidades del Aplicativo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000" dirty="0">
                          <a:solidFill>
                            <a:srgbClr val="000000"/>
                          </a:solidFill>
                          <a:latin typeface="Calibri"/>
                          <a:ea typeface="Times New Roman"/>
                          <a:cs typeface="Calibri"/>
                        </a:rPr>
                        <a:t>10%</a:t>
                      </a:r>
                      <a:endParaRPr lang="es-EC" sz="12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2 Marcador de contenido"/>
          <p:cNvSpPr>
            <a:spLocks noGrp="1"/>
          </p:cNvSpPr>
          <p:nvPr>
            <p:ph idx="1"/>
          </p:nvPr>
        </p:nvSpPr>
        <p:spPr>
          <a:xfrm>
            <a:off x="457200" y="1142984"/>
            <a:ext cx="7620000" cy="1214446"/>
          </a:xfrm>
        </p:spPr>
        <p:txBody>
          <a:bodyPr>
            <a:noAutofit/>
          </a:bodyPr>
          <a:lstStyle/>
          <a:p>
            <a:pPr algn="just"/>
            <a:r>
              <a:rPr lang="es-EC" sz="1600" dirty="0" smtClean="0"/>
              <a:t>Evaluación del Factor de riesgo # 3 “Cantidad de incidencias, cambios, mejoramientos y proyectos actualizados en producción en el periodo de Enero a Junio del 2014”.</a:t>
            </a:r>
          </a:p>
          <a:p>
            <a:pPr lvl="1" algn="just">
              <a:buNone/>
            </a:pPr>
            <a:endParaRPr lang="es-EC" sz="1600" dirty="0" smtClean="0"/>
          </a:p>
          <a:p>
            <a:pPr lvl="1" algn="ctr">
              <a:buNone/>
            </a:pPr>
            <a:r>
              <a:rPr lang="es-EC" sz="1600" b="1" dirty="0" smtClean="0"/>
              <a:t>Pesos de Importancia por tipo de Requerimiento</a:t>
            </a:r>
            <a:endParaRPr lang="es-EC" sz="1600" dirty="0" smtClean="0"/>
          </a:p>
          <a:p>
            <a:pPr lvl="1" algn="just">
              <a:buNone/>
            </a:pPr>
            <a:endParaRPr lang="es-EC" sz="1600" b="1" dirty="0" smtClean="0"/>
          </a:p>
          <a:p>
            <a:pPr lvl="1" algn="just">
              <a:buNone/>
            </a:pPr>
            <a:endParaRPr lang="es-EC" sz="1600" dirty="0" smtClean="0"/>
          </a:p>
        </p:txBody>
      </p:sp>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Justificación e Importancia</a:t>
            </a:r>
            <a:endParaRPr lang="es-EC" dirty="0"/>
          </a:p>
        </p:txBody>
      </p:sp>
      <p:sp>
        <p:nvSpPr>
          <p:cNvPr id="3" name="2 Marcador de contenido"/>
          <p:cNvSpPr>
            <a:spLocks noGrp="1"/>
          </p:cNvSpPr>
          <p:nvPr>
            <p:ph idx="1"/>
          </p:nvPr>
        </p:nvSpPr>
        <p:spPr/>
        <p:txBody>
          <a:bodyPr>
            <a:normAutofit/>
          </a:bodyPr>
          <a:lstStyle/>
          <a:p>
            <a:r>
              <a:rPr lang="es-EC" sz="1600" dirty="0"/>
              <a:t>La </a:t>
            </a:r>
            <a:r>
              <a:rPr lang="es-EC" sz="1600" dirty="0" smtClean="0"/>
              <a:t>Superintendencia </a:t>
            </a:r>
            <a:r>
              <a:rPr lang="es-EC" sz="1600" dirty="0"/>
              <a:t>de Bancos y Seguros en su evaluación a la institución Financiera en el año 2013, recomendó que se realice una evaluación tecnológica de los aplicativos más críticos del Core Bancario, cuya criticidad debe ser evaluada en base a criterios cuantitativos, cualitativos y un análisis de riesgos. </a:t>
            </a:r>
            <a:endParaRPr lang="es-EC" sz="1600" dirty="0" smtClean="0"/>
          </a:p>
          <a:p>
            <a:pPr>
              <a:buNone/>
            </a:pPr>
            <a:endParaRPr lang="es-EC" sz="1600" dirty="0" smtClean="0"/>
          </a:p>
          <a:p>
            <a:pPr>
              <a:buNone/>
            </a:pPr>
            <a:r>
              <a:rPr lang="es-EC" sz="1600" dirty="0" smtClean="0"/>
              <a:t>     Por </a:t>
            </a:r>
            <a:r>
              <a:rPr lang="es-EC" sz="1600" dirty="0"/>
              <a:t>tal motivo, la institución Financiera </a:t>
            </a:r>
            <a:r>
              <a:rPr lang="es-EC" sz="1600" dirty="0" smtClean="0"/>
              <a:t>incluyó </a:t>
            </a:r>
            <a:r>
              <a:rPr lang="es-EC" sz="1600" dirty="0"/>
              <a:t>en su plan anual de auditoría </a:t>
            </a:r>
            <a:r>
              <a:rPr lang="es-EC" sz="1600" dirty="0" smtClean="0"/>
              <a:t>2014 realizar </a:t>
            </a:r>
            <a:r>
              <a:rPr lang="es-EC" sz="1600" dirty="0"/>
              <a:t>una A</a:t>
            </a:r>
            <a:r>
              <a:rPr lang="es-ES" sz="1600" dirty="0"/>
              <a:t>uditoría </a:t>
            </a:r>
            <a:r>
              <a:rPr lang="es-ES" sz="1600" dirty="0" smtClean="0"/>
              <a:t>Informática a los aplicativos más críticos del </a:t>
            </a:r>
            <a:r>
              <a:rPr lang="es-ES" sz="1600" dirty="0"/>
              <a:t>Core </a:t>
            </a:r>
            <a:r>
              <a:rPr lang="es-ES" sz="1600" dirty="0" smtClean="0"/>
              <a:t>Bancario.</a:t>
            </a:r>
            <a:endParaRPr lang="es-EC" sz="1600" dirty="0"/>
          </a:p>
          <a:p>
            <a:endParaRPr lang="es-EC" sz="1600" dirty="0"/>
          </a:p>
        </p:txBody>
      </p:sp>
    </p:spTree>
    <p:extLst>
      <p:ext uri="{BB962C8B-B14F-4D97-AF65-F5344CB8AC3E}">
        <p14:creationId xmlns="" xmlns:p14="http://schemas.microsoft.com/office/powerpoint/2010/main" val="1111871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sp>
        <p:nvSpPr>
          <p:cNvPr id="9" name="2 Marcador de contenido"/>
          <p:cNvSpPr>
            <a:spLocks noGrp="1"/>
          </p:cNvSpPr>
          <p:nvPr>
            <p:ph idx="1"/>
          </p:nvPr>
        </p:nvSpPr>
        <p:spPr>
          <a:xfrm>
            <a:off x="457200" y="1142984"/>
            <a:ext cx="7758138" cy="4071966"/>
          </a:xfrm>
        </p:spPr>
        <p:txBody>
          <a:bodyPr>
            <a:noAutofit/>
          </a:bodyPr>
          <a:lstStyle/>
          <a:p>
            <a:r>
              <a:rPr lang="es-EC" sz="1600" dirty="0" smtClean="0"/>
              <a:t>Evaluación del Factor de riesgo # 3 “Cantidad de incidencias, cambios, mejoramientos y proyectos actualizados en producción en el periodo de Enero a Junio del 2014”.</a:t>
            </a:r>
          </a:p>
          <a:p>
            <a:pPr lvl="2"/>
            <a:endParaRPr lang="es-EC" sz="1600" dirty="0" smtClean="0"/>
          </a:p>
          <a:p>
            <a:pPr lvl="2"/>
            <a:r>
              <a:rPr lang="es-EC" sz="1600" dirty="0" smtClean="0"/>
              <a:t>Para obtener el valor de riesgo de cada aplicativo usaremos el siguiente Criterio:</a:t>
            </a:r>
          </a:p>
          <a:p>
            <a:pPr algn="ctr">
              <a:buNone/>
            </a:pPr>
            <a:r>
              <a:rPr lang="es-EC" sz="1600" b="1" dirty="0" smtClean="0"/>
              <a:t>Valor de Riesgo = Importancia x Cantidad requerimientos</a:t>
            </a:r>
          </a:p>
          <a:p>
            <a:pPr algn="ctr">
              <a:buNone/>
            </a:pPr>
            <a:endParaRPr lang="es-EC" sz="1600" b="1" dirty="0" smtClean="0"/>
          </a:p>
          <a:p>
            <a:pPr lvl="1" algn="ctr"/>
            <a:r>
              <a:rPr lang="es-EC" sz="1600" dirty="0" smtClean="0"/>
              <a:t>Para homologar los valores de riesgo de acuerdo a la puntuación de riesgo previamente descrita, tomamos en cuenta el siguiente criterio:</a:t>
            </a:r>
          </a:p>
          <a:p>
            <a:pPr algn="ctr">
              <a:buNone/>
            </a:pPr>
            <a:r>
              <a:rPr lang="es-EC" sz="1600" b="1" dirty="0" smtClean="0"/>
              <a:t>Valor Riesgo </a:t>
            </a:r>
            <a:r>
              <a:rPr lang="es-EC" sz="1600" b="1" dirty="0" err="1" smtClean="0"/>
              <a:t>Máx.Homologado</a:t>
            </a:r>
            <a:r>
              <a:rPr lang="es-EC" sz="1600" b="1" dirty="0" smtClean="0"/>
              <a:t> =   </a:t>
            </a:r>
            <a:r>
              <a:rPr lang="es-EC" sz="1600" b="1" u="sng" dirty="0" smtClean="0"/>
              <a:t>Puntaje de Riesgo Máximo</a:t>
            </a:r>
            <a:r>
              <a:rPr lang="es-EC" sz="1600" b="1" dirty="0" smtClean="0"/>
              <a:t> = </a:t>
            </a:r>
            <a:r>
              <a:rPr lang="es-EC" sz="1600" b="1" u="sng" dirty="0" smtClean="0"/>
              <a:t>23,70</a:t>
            </a:r>
            <a:r>
              <a:rPr lang="es-EC" sz="1600" b="1" dirty="0" smtClean="0"/>
              <a:t> = 4,74</a:t>
            </a:r>
            <a:endParaRPr lang="es-EC" sz="1600" dirty="0" smtClean="0"/>
          </a:p>
          <a:p>
            <a:pPr>
              <a:buNone/>
            </a:pPr>
            <a:r>
              <a:rPr lang="es-EC" sz="1600" b="1" dirty="0" smtClean="0"/>
              <a:t>                                                                             # De puntajes de riesgo            5</a:t>
            </a:r>
            <a:endParaRPr lang="es-EC" sz="1600" dirty="0" smtClean="0"/>
          </a:p>
          <a:p>
            <a:pPr algn="ctr"/>
            <a:endParaRPr lang="es-EC" sz="1600" b="1" dirty="0" smtClean="0"/>
          </a:p>
          <a:p>
            <a:pPr algn="ctr"/>
            <a:endParaRPr lang="es-EC" sz="1600" b="1" dirty="0" smtClean="0"/>
          </a:p>
          <a:p>
            <a:pPr algn="ctr"/>
            <a:endParaRPr lang="es-EC" sz="1600" b="1" dirty="0" smtClean="0"/>
          </a:p>
          <a:p>
            <a:pPr algn="ctr"/>
            <a:endParaRPr lang="es-EC" sz="1600" b="1" dirty="0" smtClean="0"/>
          </a:p>
          <a:p>
            <a:pPr lvl="1" algn="ctr">
              <a:buNone/>
            </a:pPr>
            <a:endParaRPr lang="es-EC" sz="1600" b="1" dirty="0" smtClean="0"/>
          </a:p>
          <a:p>
            <a:pPr lvl="1">
              <a:buNone/>
            </a:pPr>
            <a:endParaRPr lang="es-EC" sz="1600" dirty="0" smtClean="0"/>
          </a:p>
        </p:txBody>
      </p:sp>
      <p:graphicFrame>
        <p:nvGraphicFramePr>
          <p:cNvPr id="8" name="7 Tabla"/>
          <p:cNvGraphicFramePr>
            <a:graphicFrameLocks noGrp="1"/>
          </p:cNvGraphicFramePr>
          <p:nvPr/>
        </p:nvGraphicFramePr>
        <p:xfrm>
          <a:off x="2500298" y="4786322"/>
          <a:ext cx="4143404" cy="1600200"/>
        </p:xfrm>
        <a:graphic>
          <a:graphicData uri="http://schemas.openxmlformats.org/drawingml/2006/table">
            <a:tbl>
              <a:tblPr/>
              <a:tblGrid>
                <a:gridCol w="1756830"/>
                <a:gridCol w="1577698"/>
                <a:gridCol w="808876"/>
              </a:tblGrid>
              <a:tr h="161925">
                <a:tc gridSpan="3">
                  <a:txBody>
                    <a:bodyPr/>
                    <a:lstStyle/>
                    <a:p>
                      <a:pPr algn="ctr">
                        <a:lnSpc>
                          <a:spcPct val="150000"/>
                        </a:lnSpc>
                        <a:spcBef>
                          <a:spcPts val="600"/>
                        </a:spcBef>
                        <a:spcAft>
                          <a:spcPts val="0"/>
                        </a:spcAft>
                      </a:pPr>
                      <a:r>
                        <a:rPr lang="es-EC" sz="1000" b="1" dirty="0">
                          <a:solidFill>
                            <a:srgbClr val="000000"/>
                          </a:solidFill>
                          <a:latin typeface="Calibri"/>
                          <a:ea typeface="Times New Roman"/>
                          <a:cs typeface="Arial"/>
                        </a:rPr>
                        <a:t>Puntuación Homologada a las 5 escalas de Riesgo definidas</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C"/>
                    </a:p>
                  </a:txBody>
                  <a:tcPr/>
                </a:tc>
                <a:tc hMerge="1">
                  <a:txBody>
                    <a:bodyPr/>
                    <a:lstStyle/>
                    <a:p>
                      <a:endParaRPr lang="es-EC"/>
                    </a:p>
                  </a:txBody>
                  <a:tcPr/>
                </a:tc>
              </a:tr>
              <a:tr h="161925">
                <a:tc>
                  <a:txBody>
                    <a:bodyPr/>
                    <a:lstStyle/>
                    <a:p>
                      <a:pPr algn="ctr">
                        <a:lnSpc>
                          <a:spcPct val="150000"/>
                        </a:lnSpc>
                        <a:spcBef>
                          <a:spcPts val="600"/>
                        </a:spcBef>
                        <a:spcAft>
                          <a:spcPts val="0"/>
                        </a:spcAft>
                      </a:pPr>
                      <a:r>
                        <a:rPr lang="es-EC" sz="1000" b="1">
                          <a:solidFill>
                            <a:srgbClr val="000000"/>
                          </a:solidFill>
                          <a:latin typeface="Calibri"/>
                          <a:ea typeface="Times New Roman"/>
                          <a:cs typeface="Arial"/>
                        </a:rPr>
                        <a:t>Valor mínimo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Bef>
                          <a:spcPts val="600"/>
                        </a:spcBef>
                        <a:spcAft>
                          <a:spcPts val="0"/>
                        </a:spcAft>
                      </a:pPr>
                      <a:r>
                        <a:rPr lang="es-EC" sz="1000" b="1">
                          <a:solidFill>
                            <a:srgbClr val="000000"/>
                          </a:solidFill>
                          <a:latin typeface="Calibri"/>
                          <a:ea typeface="Times New Roman"/>
                          <a:cs typeface="Arial"/>
                        </a:rPr>
                        <a:t>Valor Máximo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Bef>
                          <a:spcPts val="600"/>
                        </a:spcBef>
                        <a:spcAft>
                          <a:spcPts val="0"/>
                        </a:spcAft>
                      </a:pPr>
                      <a:r>
                        <a:rPr lang="es-EC" sz="1000" b="1">
                          <a:solidFill>
                            <a:srgbClr val="000000"/>
                          </a:solidFill>
                          <a:latin typeface="Calibri"/>
                          <a:ea typeface="Times New Roman"/>
                          <a:cs typeface="Arial"/>
                        </a:rPr>
                        <a:t>Puntaje</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61925">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0</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4,74</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lnSpc>
                          <a:spcPct val="150000"/>
                        </a:lnSpc>
                        <a:spcBef>
                          <a:spcPts val="600"/>
                        </a:spcBef>
                        <a:spcAft>
                          <a:spcPts val="0"/>
                        </a:spcAft>
                      </a:pPr>
                      <a:r>
                        <a:rPr lang="es-EC" sz="1000" dirty="0">
                          <a:solidFill>
                            <a:srgbClr val="000000"/>
                          </a:solidFill>
                          <a:latin typeface="Calibri"/>
                          <a:ea typeface="Times New Roman"/>
                          <a:cs typeface="Arial"/>
                        </a:rPr>
                        <a:t>4,75</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9,49</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2</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9,50</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14,24</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3</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14,25</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18,99</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4</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r">
                        <a:lnSpc>
                          <a:spcPct val="150000"/>
                        </a:lnSpc>
                        <a:spcBef>
                          <a:spcPts val="600"/>
                        </a:spcBef>
                        <a:spcAft>
                          <a:spcPts val="0"/>
                        </a:spcAft>
                      </a:pPr>
                      <a:r>
                        <a:rPr lang="es-EC" sz="1000" dirty="0">
                          <a:solidFill>
                            <a:srgbClr val="000000"/>
                          </a:solidFill>
                          <a:latin typeface="Calibri"/>
                          <a:ea typeface="Times New Roman"/>
                          <a:cs typeface="Arial"/>
                        </a:rPr>
                        <a:t>19,00</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Bef>
                          <a:spcPts val="600"/>
                        </a:spcBef>
                        <a:spcAft>
                          <a:spcPts val="0"/>
                        </a:spcAft>
                      </a:pPr>
                      <a:r>
                        <a:rPr lang="es-EC" sz="1000">
                          <a:solidFill>
                            <a:srgbClr val="000000"/>
                          </a:solidFill>
                          <a:latin typeface="Calibri"/>
                          <a:ea typeface="Times New Roman"/>
                          <a:cs typeface="Arial"/>
                        </a:rPr>
                        <a:t>23,74</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Bef>
                          <a:spcPts val="600"/>
                        </a:spcBef>
                        <a:spcAft>
                          <a:spcPts val="0"/>
                        </a:spcAft>
                      </a:pPr>
                      <a:r>
                        <a:rPr lang="es-EC" sz="1000" dirty="0">
                          <a:solidFill>
                            <a:srgbClr val="000000"/>
                          </a:solidFill>
                          <a:latin typeface="Calibri"/>
                          <a:ea typeface="Times New Roman"/>
                          <a:cs typeface="Arial"/>
                        </a:rPr>
                        <a:t>5</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sp>
        <p:nvSpPr>
          <p:cNvPr id="9" name="2 Marcador de contenido"/>
          <p:cNvSpPr>
            <a:spLocks noGrp="1"/>
          </p:cNvSpPr>
          <p:nvPr>
            <p:ph idx="1"/>
          </p:nvPr>
        </p:nvSpPr>
        <p:spPr>
          <a:xfrm>
            <a:off x="457200" y="928670"/>
            <a:ext cx="7758138" cy="714380"/>
          </a:xfrm>
        </p:spPr>
        <p:txBody>
          <a:bodyPr>
            <a:noAutofit/>
          </a:bodyPr>
          <a:lstStyle/>
          <a:p>
            <a:pPr algn="just"/>
            <a:endParaRPr lang="es-EC" sz="1600" dirty="0" smtClean="0"/>
          </a:p>
          <a:p>
            <a:pPr algn="just"/>
            <a:r>
              <a:rPr lang="es-EC" sz="1600" dirty="0" smtClean="0"/>
              <a:t>Resultado Evaluación del Factor de riesgo # 3.</a:t>
            </a:r>
          </a:p>
        </p:txBody>
      </p:sp>
      <p:pic>
        <p:nvPicPr>
          <p:cNvPr id="6" name="Picture 2"/>
          <p:cNvPicPr>
            <a:picLocks noChangeAspect="1" noChangeArrowheads="1"/>
          </p:cNvPicPr>
          <p:nvPr/>
        </p:nvPicPr>
        <p:blipFill>
          <a:blip r:embed="rId2"/>
          <a:srcRect/>
          <a:stretch>
            <a:fillRect/>
          </a:stretch>
        </p:blipFill>
        <p:spPr bwMode="auto">
          <a:xfrm>
            <a:off x="1714480" y="1643050"/>
            <a:ext cx="5185930" cy="4848115"/>
          </a:xfrm>
          <a:prstGeom prst="rect">
            <a:avLst/>
          </a:prstGeom>
          <a:noFill/>
          <a:ln w="9525">
            <a:noFill/>
            <a:miter lim="800000"/>
            <a:headEnd/>
            <a:tailEnd/>
          </a:ln>
          <a:effectLst/>
        </p:spPr>
      </p:pic>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sp>
        <p:nvSpPr>
          <p:cNvPr id="9" name="2 Marcador de contenido"/>
          <p:cNvSpPr>
            <a:spLocks noGrp="1"/>
          </p:cNvSpPr>
          <p:nvPr>
            <p:ph idx="1"/>
          </p:nvPr>
        </p:nvSpPr>
        <p:spPr>
          <a:xfrm>
            <a:off x="457200" y="928670"/>
            <a:ext cx="7758138" cy="785818"/>
          </a:xfrm>
        </p:spPr>
        <p:txBody>
          <a:bodyPr>
            <a:noAutofit/>
          </a:bodyPr>
          <a:lstStyle/>
          <a:p>
            <a:pPr algn="just">
              <a:buNone/>
            </a:pPr>
            <a:endParaRPr lang="es-EC" sz="1600" dirty="0" smtClean="0"/>
          </a:p>
          <a:p>
            <a:pPr lvl="1" algn="ctr">
              <a:buNone/>
            </a:pPr>
            <a:r>
              <a:rPr lang="es-EC" sz="1600" b="1" dirty="0" smtClean="0"/>
              <a:t>MATRIZ DE RIESGOS</a:t>
            </a:r>
          </a:p>
        </p:txBody>
      </p:sp>
      <p:pic>
        <p:nvPicPr>
          <p:cNvPr id="65538" name="Picture 2"/>
          <p:cNvPicPr>
            <a:picLocks noChangeAspect="1" noChangeArrowheads="1"/>
          </p:cNvPicPr>
          <p:nvPr/>
        </p:nvPicPr>
        <p:blipFill>
          <a:blip r:embed="rId2"/>
          <a:srcRect/>
          <a:stretch>
            <a:fillRect/>
          </a:stretch>
        </p:blipFill>
        <p:spPr bwMode="auto">
          <a:xfrm>
            <a:off x="1223963" y="1571612"/>
            <a:ext cx="6696075" cy="5086350"/>
          </a:xfrm>
          <a:prstGeom prst="rect">
            <a:avLst/>
          </a:prstGeom>
          <a:noFill/>
          <a:ln w="9525">
            <a:noFill/>
            <a:miter lim="800000"/>
            <a:headEnd/>
            <a:tailEnd/>
          </a:ln>
          <a:effectLst/>
        </p:spPr>
      </p:pic>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3200" dirty="0" err="1" smtClean="0"/>
              <a:t>Evaluación</a:t>
            </a:r>
            <a:r>
              <a:rPr lang="en-US" sz="3200" dirty="0" smtClean="0"/>
              <a:t> de </a:t>
            </a:r>
            <a:r>
              <a:rPr lang="en-US" sz="3200" dirty="0" err="1" smtClean="0"/>
              <a:t>Riesgos</a:t>
            </a:r>
            <a:endParaRPr lang="es-EC" sz="2800" dirty="0"/>
          </a:p>
        </p:txBody>
      </p:sp>
      <p:graphicFrame>
        <p:nvGraphicFramePr>
          <p:cNvPr id="6" name="5 Gráfico" descr="Título: IMPACTO"/>
          <p:cNvGraphicFramePr/>
          <p:nvPr/>
        </p:nvGraphicFramePr>
        <p:xfrm>
          <a:off x="1857356" y="1571612"/>
          <a:ext cx="5365191" cy="4165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2800" dirty="0" smtClean="0"/>
              <a:t>Objetivos y </a:t>
            </a:r>
            <a:r>
              <a:rPr lang="en-US" sz="2800" dirty="0" err="1" smtClean="0"/>
              <a:t>Alcance</a:t>
            </a:r>
            <a:r>
              <a:rPr lang="en-US" sz="2800" dirty="0" smtClean="0"/>
              <a:t> de la </a:t>
            </a:r>
            <a:r>
              <a:rPr lang="en-US" sz="2800" dirty="0" err="1" smtClean="0"/>
              <a:t>Auditoría</a:t>
            </a:r>
            <a:endParaRPr lang="es-EC" sz="2800" dirty="0"/>
          </a:p>
        </p:txBody>
      </p:sp>
      <p:sp>
        <p:nvSpPr>
          <p:cNvPr id="9" name="2 Marcador de contenido"/>
          <p:cNvSpPr>
            <a:spLocks noGrp="1"/>
          </p:cNvSpPr>
          <p:nvPr>
            <p:ph idx="1"/>
          </p:nvPr>
        </p:nvSpPr>
        <p:spPr>
          <a:xfrm>
            <a:off x="428596" y="928670"/>
            <a:ext cx="7758138" cy="5143536"/>
          </a:xfrm>
        </p:spPr>
        <p:txBody>
          <a:bodyPr>
            <a:noAutofit/>
          </a:bodyPr>
          <a:lstStyle/>
          <a:p>
            <a:pPr algn="just"/>
            <a:r>
              <a:rPr lang="es-EC" sz="1600" dirty="0" smtClean="0"/>
              <a:t>Aplicativos a Evaluar:</a:t>
            </a:r>
          </a:p>
          <a:p>
            <a:pPr lvl="1" algn="just"/>
            <a:r>
              <a:rPr lang="es-EC" sz="1600" dirty="0" smtClean="0"/>
              <a:t>De acuerdo a la evaluación de riesgo obtenida tenemos que los aplicativos que presentan mayor riesgo y que serán evaluados son los de nivel Alto y Medio Alto mencionados a continuación:</a:t>
            </a:r>
          </a:p>
          <a:p>
            <a:pPr lvl="2" algn="just"/>
            <a:r>
              <a:rPr lang="es-EC" sz="1600" dirty="0" smtClean="0"/>
              <a:t>Crédito</a:t>
            </a:r>
          </a:p>
          <a:p>
            <a:pPr lvl="2" algn="just"/>
            <a:r>
              <a:rPr lang="es-EC" sz="1600" dirty="0" smtClean="0"/>
              <a:t>Cartera</a:t>
            </a:r>
          </a:p>
          <a:p>
            <a:pPr lvl="2" algn="just"/>
            <a:r>
              <a:rPr lang="es-EC" sz="1600" dirty="0" smtClean="0"/>
              <a:t>Captaciones vista</a:t>
            </a:r>
          </a:p>
          <a:p>
            <a:pPr lvl="2" algn="just"/>
            <a:r>
              <a:rPr lang="es-EC" sz="1600" dirty="0" smtClean="0"/>
              <a:t>Banca Electrónica</a:t>
            </a:r>
          </a:p>
          <a:p>
            <a:pPr lvl="1" algn="just"/>
            <a:endParaRPr lang="es-EC" sz="1600" dirty="0" smtClean="0"/>
          </a:p>
          <a:p>
            <a:pPr algn="just"/>
            <a:r>
              <a:rPr lang="es-EC" sz="1600" dirty="0" smtClean="0"/>
              <a:t>Procesos específicos a evaluar de los aplicativos a auditar: </a:t>
            </a:r>
          </a:p>
          <a:p>
            <a:pPr lvl="1" algn="just"/>
            <a:r>
              <a:rPr lang="es-EC" sz="1600" dirty="0" smtClean="0"/>
              <a:t>De cada uno de estos aplicativos se analizará a detalle los requerimientos reportados y actualizados en producción de enero a junio del 2014, para obtener que procesos han presentado mayor problema y así determinar el alcance de la auditoría a realizar.</a:t>
            </a:r>
          </a:p>
          <a:p>
            <a:pPr lvl="1" algn="just"/>
            <a:r>
              <a:rPr lang="es-EC" sz="1600" dirty="0" smtClean="0"/>
              <a:t>A continuación se muestra el total de la clasificación realizada por proceso del análisis de los requerimientos realizado, de los aplicativos con mayor riesgo obtenidos de la evaluación de riesgos:</a:t>
            </a:r>
          </a:p>
          <a:p>
            <a:pPr lvl="1" algn="just"/>
            <a:endParaRPr lang="es-EC" sz="1600" dirty="0" smtClean="0"/>
          </a:p>
        </p:txBody>
      </p:sp>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2800" dirty="0" smtClean="0"/>
              <a:t>Objetivos y </a:t>
            </a:r>
            <a:r>
              <a:rPr lang="en-US" sz="2800" dirty="0" err="1" smtClean="0"/>
              <a:t>Alcance</a:t>
            </a:r>
            <a:r>
              <a:rPr lang="en-US" sz="2800" dirty="0" smtClean="0"/>
              <a:t> de la </a:t>
            </a:r>
            <a:r>
              <a:rPr lang="en-US" sz="2800" dirty="0" err="1" smtClean="0"/>
              <a:t>Auditoría</a:t>
            </a:r>
            <a:endParaRPr lang="es-EC" sz="2800" dirty="0"/>
          </a:p>
        </p:txBody>
      </p:sp>
      <p:sp>
        <p:nvSpPr>
          <p:cNvPr id="9" name="2 Marcador de contenido"/>
          <p:cNvSpPr>
            <a:spLocks noGrp="1"/>
          </p:cNvSpPr>
          <p:nvPr>
            <p:ph idx="1"/>
          </p:nvPr>
        </p:nvSpPr>
        <p:spPr>
          <a:xfrm>
            <a:off x="428596" y="928670"/>
            <a:ext cx="7758138" cy="714380"/>
          </a:xfrm>
        </p:spPr>
        <p:txBody>
          <a:bodyPr>
            <a:noAutofit/>
          </a:bodyPr>
          <a:lstStyle/>
          <a:p>
            <a:pPr algn="just">
              <a:buNone/>
            </a:pPr>
            <a:endParaRPr lang="es-EC" sz="1600" dirty="0" smtClean="0"/>
          </a:p>
          <a:p>
            <a:pPr algn="just"/>
            <a:r>
              <a:rPr lang="es-EC" sz="1600" dirty="0" smtClean="0"/>
              <a:t>Procesos específicos a evaluar de los aplicativos a auditar</a:t>
            </a:r>
          </a:p>
          <a:p>
            <a:pPr lvl="1" algn="just"/>
            <a:r>
              <a:rPr lang="es-EC" sz="1600" dirty="0" smtClean="0"/>
              <a:t>Totales de requerimiento por proceso de los Aplicativos de Crédito y Cartera :</a:t>
            </a:r>
          </a:p>
          <a:p>
            <a:pPr lvl="1" algn="just">
              <a:buNone/>
            </a:pPr>
            <a:endParaRPr lang="es-EC" sz="1600" dirty="0" smtClean="0"/>
          </a:p>
        </p:txBody>
      </p:sp>
      <p:graphicFrame>
        <p:nvGraphicFramePr>
          <p:cNvPr id="6" name="5 Tabla"/>
          <p:cNvGraphicFramePr>
            <a:graphicFrameLocks noGrp="1"/>
          </p:cNvGraphicFramePr>
          <p:nvPr/>
        </p:nvGraphicFramePr>
        <p:xfrm>
          <a:off x="2357422" y="2000240"/>
          <a:ext cx="4071966" cy="4429150"/>
        </p:xfrm>
        <a:graphic>
          <a:graphicData uri="http://schemas.openxmlformats.org/drawingml/2006/table">
            <a:tbl>
              <a:tblPr/>
              <a:tblGrid>
                <a:gridCol w="3143272"/>
                <a:gridCol w="928694"/>
              </a:tblGrid>
              <a:tr h="241225">
                <a:tc>
                  <a:txBody>
                    <a:bodyPr/>
                    <a:lstStyle/>
                    <a:p>
                      <a:pPr algn="ctr">
                        <a:spcAft>
                          <a:spcPts val="0"/>
                        </a:spcAft>
                      </a:pPr>
                      <a:r>
                        <a:rPr lang="es-EC" sz="700" b="1">
                          <a:solidFill>
                            <a:srgbClr val="000000"/>
                          </a:solidFill>
                          <a:latin typeface="Arial"/>
                          <a:ea typeface="Times New Roman"/>
                        </a:rPr>
                        <a:t>Proceso</a:t>
                      </a:r>
                      <a:endParaRPr lang="es-EC" sz="700">
                        <a:solidFill>
                          <a:srgbClr val="000000"/>
                        </a:solidFill>
                        <a:latin typeface="Arial"/>
                        <a:ea typeface="Times New Roman"/>
                      </a:endParaRP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EC" sz="700" b="1">
                          <a:solidFill>
                            <a:srgbClr val="000000"/>
                          </a:solidFill>
                          <a:latin typeface="Arial"/>
                          <a:ea typeface="Times New Roman"/>
                        </a:rPr>
                        <a:t>Total Requerimientos</a:t>
                      </a:r>
                      <a:endParaRPr lang="es-EC" sz="700">
                        <a:solidFill>
                          <a:srgbClr val="000000"/>
                        </a:solidFill>
                        <a:latin typeface="Arial"/>
                        <a:ea typeface="Times New Roman"/>
                      </a:endParaRP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7517">
                <a:tc>
                  <a:txBody>
                    <a:bodyPr/>
                    <a:lstStyle/>
                    <a:p>
                      <a:pPr algn="just">
                        <a:spcAft>
                          <a:spcPts val="0"/>
                        </a:spcAft>
                      </a:pPr>
                      <a:r>
                        <a:rPr lang="es-EC" sz="700">
                          <a:solidFill>
                            <a:srgbClr val="000000"/>
                          </a:solidFill>
                          <a:latin typeface="Arial"/>
                          <a:ea typeface="Times New Roman"/>
                        </a:rPr>
                        <a:t>Seguro de desgravamen</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9</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Credimaiz</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8</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Fabrica de Crédito</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8</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Reportes de Recuperación de Cartera</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8</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Mantenimiento de Préstamos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6</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CFN</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5</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Titularización</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5</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Abonos Anticipados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4</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Comisión por gestión de cobranza</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4</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Medio de Aprobación</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4</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Abonos Normales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3</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Credicarro</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3</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Desembolso de Préstamos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3</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Eliminación Mutuos Hipotecarios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2</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Fideicomiso</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2</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Reporte Mutuo Hipotecario</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Fin de día de Crédito Traspasos de Capital</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Fin de día de Crédito Graba Histórico</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Bitácora de Riesgos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Consulta de Prestamos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Garantías Bancarias</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Periodos de gracia</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Solicitud de crédito VISA</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Tasa Mora</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1</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7">
                <a:tc>
                  <a:txBody>
                    <a:bodyPr/>
                    <a:lstStyle/>
                    <a:p>
                      <a:pPr algn="just">
                        <a:spcAft>
                          <a:spcPts val="0"/>
                        </a:spcAft>
                      </a:pPr>
                      <a:r>
                        <a:rPr lang="es-EC" sz="700">
                          <a:solidFill>
                            <a:srgbClr val="000000"/>
                          </a:solidFill>
                          <a:latin typeface="Arial"/>
                          <a:ea typeface="Times New Roman"/>
                        </a:rPr>
                        <a:t>TOTAL:</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dirty="0">
                          <a:solidFill>
                            <a:srgbClr val="000000"/>
                          </a:solidFill>
                          <a:latin typeface="Arial"/>
                          <a:ea typeface="Times New Roman"/>
                        </a:rPr>
                        <a:t>83</a:t>
                      </a:r>
                    </a:p>
                  </a:txBody>
                  <a:tcPr marL="35865" marR="3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2800" dirty="0" smtClean="0"/>
              <a:t>Objetivos y </a:t>
            </a:r>
            <a:r>
              <a:rPr lang="en-US" sz="2800" dirty="0" err="1" smtClean="0"/>
              <a:t>Alcance</a:t>
            </a:r>
            <a:r>
              <a:rPr lang="en-US" sz="2800" dirty="0" smtClean="0"/>
              <a:t> de la </a:t>
            </a:r>
            <a:r>
              <a:rPr lang="en-US" sz="2800" dirty="0" err="1" smtClean="0"/>
              <a:t>Auditoría</a:t>
            </a:r>
            <a:endParaRPr lang="es-EC" sz="2800" dirty="0"/>
          </a:p>
        </p:txBody>
      </p:sp>
      <p:sp>
        <p:nvSpPr>
          <p:cNvPr id="9" name="2 Marcador de contenido"/>
          <p:cNvSpPr>
            <a:spLocks noGrp="1"/>
          </p:cNvSpPr>
          <p:nvPr>
            <p:ph idx="1"/>
          </p:nvPr>
        </p:nvSpPr>
        <p:spPr>
          <a:xfrm>
            <a:off x="428596" y="928670"/>
            <a:ext cx="7758138" cy="714380"/>
          </a:xfrm>
        </p:spPr>
        <p:txBody>
          <a:bodyPr>
            <a:noAutofit/>
          </a:bodyPr>
          <a:lstStyle/>
          <a:p>
            <a:pPr algn="just">
              <a:buNone/>
            </a:pPr>
            <a:endParaRPr lang="es-EC" sz="1600" dirty="0" smtClean="0"/>
          </a:p>
          <a:p>
            <a:pPr algn="just"/>
            <a:r>
              <a:rPr lang="es-EC" sz="1600" dirty="0" smtClean="0"/>
              <a:t>Procesos específicos a evaluar de los aplicativos a auditar</a:t>
            </a:r>
          </a:p>
          <a:p>
            <a:pPr lvl="1" algn="just"/>
            <a:r>
              <a:rPr lang="es-EC" sz="1600" dirty="0" smtClean="0"/>
              <a:t>Totales de requerimiento por proceso de los Aplicativos Captaciones vista y Banca Electrónica :</a:t>
            </a:r>
          </a:p>
          <a:p>
            <a:pPr lvl="1" algn="just">
              <a:buNone/>
            </a:pPr>
            <a:endParaRPr lang="es-EC" sz="1600" dirty="0" smtClean="0"/>
          </a:p>
        </p:txBody>
      </p:sp>
      <p:graphicFrame>
        <p:nvGraphicFramePr>
          <p:cNvPr id="8" name="7 Tabla"/>
          <p:cNvGraphicFramePr>
            <a:graphicFrameLocks noGrp="1"/>
          </p:cNvGraphicFramePr>
          <p:nvPr/>
        </p:nvGraphicFramePr>
        <p:xfrm>
          <a:off x="2500298" y="2071672"/>
          <a:ext cx="4071966" cy="4494006"/>
        </p:xfrm>
        <a:graphic>
          <a:graphicData uri="http://schemas.openxmlformats.org/drawingml/2006/table">
            <a:tbl>
              <a:tblPr/>
              <a:tblGrid>
                <a:gridCol w="3000396"/>
                <a:gridCol w="1071570"/>
              </a:tblGrid>
              <a:tr h="151140">
                <a:tc>
                  <a:txBody>
                    <a:bodyPr/>
                    <a:lstStyle/>
                    <a:p>
                      <a:pPr algn="ctr">
                        <a:spcAft>
                          <a:spcPts val="0"/>
                        </a:spcAft>
                      </a:pPr>
                      <a:r>
                        <a:rPr lang="es-EC" sz="400" b="1">
                          <a:solidFill>
                            <a:srgbClr val="000000"/>
                          </a:solidFill>
                          <a:latin typeface="Arial"/>
                          <a:ea typeface="Times New Roman"/>
                        </a:rPr>
                        <a:t>Proceso</a:t>
                      </a:r>
                      <a:endParaRPr lang="es-EC" sz="400">
                        <a:solidFill>
                          <a:srgbClr val="000000"/>
                        </a:solidFill>
                        <a:latin typeface="Arial"/>
                        <a:ea typeface="Times New Roman"/>
                      </a:endParaRP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EC" sz="400" b="1" dirty="0">
                          <a:solidFill>
                            <a:srgbClr val="000000"/>
                          </a:solidFill>
                          <a:latin typeface="Arial"/>
                          <a:ea typeface="Times New Roman"/>
                        </a:rPr>
                        <a:t>Total Requerimientos</a:t>
                      </a:r>
                      <a:endParaRPr lang="es-EC" sz="400" dirty="0">
                        <a:solidFill>
                          <a:srgbClr val="000000"/>
                        </a:solidFill>
                        <a:latin typeface="Arial"/>
                        <a:ea typeface="Times New Roman"/>
                      </a:endParaRP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04958">
                <a:tc>
                  <a:txBody>
                    <a:bodyPr/>
                    <a:lstStyle/>
                    <a:p>
                      <a:pPr algn="just">
                        <a:spcAft>
                          <a:spcPts val="0"/>
                        </a:spcAft>
                      </a:pPr>
                      <a:r>
                        <a:rPr lang="es-EC" sz="400">
                          <a:solidFill>
                            <a:srgbClr val="000000"/>
                          </a:solidFill>
                          <a:latin typeface="Arial"/>
                          <a:ea typeface="Times New Roman"/>
                        </a:rPr>
                        <a:t>Proyecto Banca electrónica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25</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Proyecto cash</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12</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Proyecto SRP</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6</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Proyecto Recaudación EERSSA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6</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Transferencias Bancarias FISA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5</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Automáticos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4</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ATM´s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4</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Avance VISA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4</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Convenio Banco Pichincha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3</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Proyecto Cuenta activa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3</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Seguridad</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3</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Bono de desarrollo Humano</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2</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Efectivo inicial</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Reportes conciliación</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Implementación Encriptación claves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apertura de cuentas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64">
                <a:tc>
                  <a:txBody>
                    <a:bodyPr/>
                    <a:lstStyle/>
                    <a:p>
                      <a:pPr algn="just">
                        <a:spcAft>
                          <a:spcPts val="0"/>
                        </a:spcAft>
                      </a:pPr>
                      <a:r>
                        <a:rPr lang="es-EC" sz="400">
                          <a:solidFill>
                            <a:srgbClr val="000000"/>
                          </a:solidFill>
                          <a:latin typeface="Arial"/>
                          <a:ea typeface="Times New Roman"/>
                        </a:rPr>
                        <a:t>Sorteo Dupleta Mundialista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Proyecto Ruteo de Sobregiros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Cámara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Recálculo en Impresión de documentos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Reporte Publicaciones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Recaudación RISE - Cajas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Solicitud de tarjetas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Rendimiento Consultas </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Implementación , regulación 030-2012</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Reporte</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Implementación CAF</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Egresos de cajas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Implementación proceso electoral</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Impuesto ISD</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Revocatoria cheques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Teller Banco Pichincha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Retenciones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Protesto de cheques</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Estructura T22</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Cámara Pichincha</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Nota de crédito</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Anexo 3</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Reporte estado de cuenta ocasional</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140">
                <a:tc>
                  <a:txBody>
                    <a:bodyPr/>
                    <a:lstStyle/>
                    <a:p>
                      <a:pPr algn="just">
                        <a:spcAft>
                          <a:spcPts val="0"/>
                        </a:spcAft>
                      </a:pPr>
                      <a:r>
                        <a:rPr lang="es-EC" sz="400">
                          <a:solidFill>
                            <a:srgbClr val="000000"/>
                          </a:solidFill>
                          <a:latin typeface="Arial"/>
                          <a:ea typeface="Times New Roman"/>
                        </a:rPr>
                        <a:t>Reporte contingencia - Transacciones Clientes para agencias </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8">
                <a:tc>
                  <a:txBody>
                    <a:bodyPr/>
                    <a:lstStyle/>
                    <a:p>
                      <a:pPr algn="just">
                        <a:spcAft>
                          <a:spcPts val="0"/>
                        </a:spcAft>
                      </a:pPr>
                      <a:r>
                        <a:rPr lang="es-EC" sz="400">
                          <a:solidFill>
                            <a:srgbClr val="000000"/>
                          </a:solidFill>
                          <a:latin typeface="Arial"/>
                          <a:ea typeface="Times New Roman"/>
                        </a:rPr>
                        <a:t>Reporte crédito</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400" dirty="0">
                          <a:solidFill>
                            <a:srgbClr val="000000"/>
                          </a:solidFill>
                          <a:latin typeface="Arial"/>
                          <a:ea typeface="Times New Roman"/>
                        </a:rPr>
                        <a:t>1</a:t>
                      </a:r>
                    </a:p>
                  </a:txBody>
                  <a:tcPr marL="22114" marR="221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2800" dirty="0" smtClean="0"/>
              <a:t>Objetivos y </a:t>
            </a:r>
            <a:r>
              <a:rPr lang="en-US" sz="2800" dirty="0" err="1" smtClean="0"/>
              <a:t>Alcance</a:t>
            </a:r>
            <a:r>
              <a:rPr lang="en-US" sz="2800" dirty="0" smtClean="0"/>
              <a:t> de la </a:t>
            </a:r>
            <a:r>
              <a:rPr lang="en-US" sz="2800" dirty="0" err="1" smtClean="0"/>
              <a:t>Auditoría</a:t>
            </a:r>
            <a:endParaRPr lang="es-EC" sz="2800" dirty="0"/>
          </a:p>
        </p:txBody>
      </p:sp>
      <p:sp>
        <p:nvSpPr>
          <p:cNvPr id="9" name="2 Marcador de contenido"/>
          <p:cNvSpPr>
            <a:spLocks noGrp="1"/>
          </p:cNvSpPr>
          <p:nvPr>
            <p:ph idx="1"/>
          </p:nvPr>
        </p:nvSpPr>
        <p:spPr>
          <a:xfrm>
            <a:off x="428596" y="1214422"/>
            <a:ext cx="7758138" cy="2428892"/>
          </a:xfrm>
        </p:spPr>
        <p:txBody>
          <a:bodyPr>
            <a:noAutofit/>
          </a:bodyPr>
          <a:lstStyle/>
          <a:p>
            <a:pPr algn="just"/>
            <a:r>
              <a:rPr lang="es-EC" sz="1600" u="sng" dirty="0" smtClean="0"/>
              <a:t>Alcance de la Auditoría</a:t>
            </a:r>
            <a:r>
              <a:rPr lang="es-EC" sz="1600" dirty="0" smtClean="0"/>
              <a:t>.-</a:t>
            </a:r>
          </a:p>
          <a:p>
            <a:pPr lvl="1" algn="just"/>
            <a:endParaRPr lang="es-EC" sz="1600" dirty="0" smtClean="0"/>
          </a:p>
          <a:p>
            <a:pPr lvl="1" algn="just"/>
            <a:r>
              <a:rPr lang="es-EC" sz="1600" dirty="0" smtClean="0"/>
              <a:t>Se Auditará los procesos que presentan más de 1 un número de requerimientos e incidencias en el periodo de enero a junio del 2014 de las aplicaciones de software que apoyan a las operaciones de negocio y que se encuentran en el nivel alto y medio Alto de criticidad de acuerdo a un análisis de riesgo realizado.</a:t>
            </a:r>
          </a:p>
          <a:p>
            <a:pPr lvl="1" algn="just">
              <a:buNone/>
            </a:pPr>
            <a:endParaRPr lang="es-EC" sz="1600" dirty="0" smtClean="0"/>
          </a:p>
        </p:txBody>
      </p:sp>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Planeación</a:t>
            </a:r>
            <a:r>
              <a:rPr lang="en-US" sz="3200" dirty="0" smtClean="0"/>
              <a:t>: </a:t>
            </a:r>
            <a:r>
              <a:rPr lang="en-US" sz="2800" dirty="0" smtClean="0"/>
              <a:t>Objetivos y </a:t>
            </a:r>
            <a:r>
              <a:rPr lang="en-US" sz="2800" dirty="0" err="1" smtClean="0"/>
              <a:t>Alcance</a:t>
            </a:r>
            <a:r>
              <a:rPr lang="en-US" sz="2800" dirty="0" smtClean="0"/>
              <a:t> de la </a:t>
            </a:r>
            <a:r>
              <a:rPr lang="en-US" sz="2800" dirty="0" err="1" smtClean="0"/>
              <a:t>Auditoría</a:t>
            </a:r>
            <a:endParaRPr lang="es-EC" sz="2800" dirty="0"/>
          </a:p>
        </p:txBody>
      </p:sp>
      <p:sp>
        <p:nvSpPr>
          <p:cNvPr id="9" name="2 Marcador de contenido"/>
          <p:cNvSpPr>
            <a:spLocks noGrp="1"/>
          </p:cNvSpPr>
          <p:nvPr>
            <p:ph idx="1"/>
          </p:nvPr>
        </p:nvSpPr>
        <p:spPr>
          <a:xfrm>
            <a:off x="428596" y="1214422"/>
            <a:ext cx="7758138" cy="500066"/>
          </a:xfrm>
        </p:spPr>
        <p:txBody>
          <a:bodyPr>
            <a:noAutofit/>
          </a:bodyPr>
          <a:lstStyle/>
          <a:p>
            <a:pPr algn="just"/>
            <a:r>
              <a:rPr lang="es-EC" sz="1600" u="sng" dirty="0" smtClean="0"/>
              <a:t>Programas de Trabajo</a:t>
            </a:r>
            <a:r>
              <a:rPr lang="es-EC" sz="1600" dirty="0" smtClean="0"/>
              <a:t>.- Se elaboraron 2 programas de trabajo, cuyo formato es el siguiente:</a:t>
            </a:r>
            <a:endParaRPr lang="es-EC" sz="1600" dirty="0" smtClean="0"/>
          </a:p>
          <a:p>
            <a:pPr lvl="1" algn="just">
              <a:buNone/>
            </a:pPr>
            <a:endParaRPr lang="es-EC" sz="1600" dirty="0" smtClean="0"/>
          </a:p>
        </p:txBody>
      </p:sp>
      <p:pic>
        <p:nvPicPr>
          <p:cNvPr id="1026" name="Picture 2"/>
          <p:cNvPicPr>
            <a:picLocks noChangeAspect="1" noChangeArrowheads="1"/>
          </p:cNvPicPr>
          <p:nvPr/>
        </p:nvPicPr>
        <p:blipFill>
          <a:blip r:embed="rId2"/>
          <a:srcRect/>
          <a:stretch>
            <a:fillRect/>
          </a:stretch>
        </p:blipFill>
        <p:spPr bwMode="auto">
          <a:xfrm>
            <a:off x="1909763" y="1714488"/>
            <a:ext cx="5324475" cy="4810125"/>
          </a:xfrm>
          <a:prstGeom prst="rect">
            <a:avLst/>
          </a:prstGeom>
          <a:noFill/>
          <a:ln w="9525">
            <a:noFill/>
            <a:miter lim="800000"/>
            <a:headEnd/>
            <a:tailEnd/>
          </a:ln>
          <a:effectLst/>
        </p:spPr>
      </p:pic>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Trabajo</a:t>
            </a:r>
            <a:r>
              <a:rPr lang="en-US" sz="3200" dirty="0" smtClean="0"/>
              <a:t> de Campo: </a:t>
            </a:r>
            <a:r>
              <a:rPr lang="en-US" sz="2800" dirty="0" err="1" smtClean="0"/>
              <a:t>Análisis</a:t>
            </a:r>
            <a:r>
              <a:rPr lang="en-US" sz="2800" dirty="0" smtClean="0"/>
              <a:t> de </a:t>
            </a:r>
            <a:r>
              <a:rPr lang="en-US" sz="2800" dirty="0" err="1" smtClean="0"/>
              <a:t>datos</a:t>
            </a:r>
            <a:r>
              <a:rPr lang="en-US" sz="2800" dirty="0" smtClean="0"/>
              <a:t>. </a:t>
            </a:r>
            <a:r>
              <a:rPr lang="en-US" sz="2800" dirty="0" err="1" smtClean="0"/>
              <a:t>Entrevistas</a:t>
            </a:r>
            <a:endParaRPr lang="es-EC" sz="2800" dirty="0"/>
          </a:p>
        </p:txBody>
      </p:sp>
      <p:sp>
        <p:nvSpPr>
          <p:cNvPr id="9" name="2 Marcador de contenido"/>
          <p:cNvSpPr>
            <a:spLocks noGrp="1"/>
          </p:cNvSpPr>
          <p:nvPr>
            <p:ph idx="1"/>
          </p:nvPr>
        </p:nvSpPr>
        <p:spPr>
          <a:xfrm>
            <a:off x="428596" y="1214422"/>
            <a:ext cx="7758138" cy="714380"/>
          </a:xfrm>
        </p:spPr>
        <p:txBody>
          <a:bodyPr>
            <a:noAutofit/>
          </a:bodyPr>
          <a:lstStyle/>
          <a:p>
            <a:pPr algn="just"/>
            <a:r>
              <a:rPr lang="es-EC" sz="1600" u="sng" dirty="0" smtClean="0"/>
              <a:t>Ejecución del Programa de Trabajo</a:t>
            </a:r>
            <a:r>
              <a:rPr lang="es-EC" sz="1600" dirty="0" smtClean="0"/>
              <a:t>.-</a:t>
            </a:r>
          </a:p>
          <a:p>
            <a:pPr lvl="1" algn="just"/>
            <a:r>
              <a:rPr lang="es-EC" sz="1600" dirty="0" smtClean="0"/>
              <a:t>Revisión de los flujos de los procesos de los aplicativos a auditar.</a:t>
            </a:r>
          </a:p>
          <a:p>
            <a:pPr lvl="1" algn="just"/>
            <a:r>
              <a:rPr lang="es-EC" sz="1600" dirty="0" smtClean="0"/>
              <a:t>Ejecución del Programa de Trabajo Auditor I: Programa de Trabajo de Auditoría de los Aplicativos Crédito y Cartera.</a:t>
            </a:r>
          </a:p>
          <a:p>
            <a:pPr lvl="1" algn="just"/>
            <a:r>
              <a:rPr lang="es-EC" sz="1600" dirty="0" smtClean="0"/>
              <a:t>Ejecución del Programa de Trabajo Auditor II: Programa de Trabajo de Auditoría de los Aplicativos Captaciones vista y Banca Electrónica.</a:t>
            </a:r>
          </a:p>
        </p:txBody>
      </p:sp>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Planteamiento</a:t>
            </a:r>
            <a:r>
              <a:rPr lang="en-US" dirty="0" smtClean="0"/>
              <a:t> del </a:t>
            </a:r>
            <a:r>
              <a:rPr lang="en-US" dirty="0" err="1" smtClean="0"/>
              <a:t>problema</a:t>
            </a:r>
            <a:endParaRPr lang="es-EC" dirty="0"/>
          </a:p>
        </p:txBody>
      </p:sp>
      <p:sp>
        <p:nvSpPr>
          <p:cNvPr id="3" name="2 Marcador de contenido"/>
          <p:cNvSpPr>
            <a:spLocks noGrp="1"/>
          </p:cNvSpPr>
          <p:nvPr>
            <p:ph idx="1"/>
          </p:nvPr>
        </p:nvSpPr>
        <p:spPr/>
        <p:txBody>
          <a:bodyPr>
            <a:normAutofit/>
          </a:bodyPr>
          <a:lstStyle/>
          <a:p>
            <a:pPr algn="just"/>
            <a:r>
              <a:rPr lang="es-EC" sz="1600" dirty="0"/>
              <a:t>La Institución Financiera a auditar es una empresa que presta sus productos y servicios hace más de 45 años en el país, posee varias agencias remotas alrededor de todo el país y tiene como compromiso satisfacer las necesidades financieras a través de una adecuada gestión del recurso humano y la tecnología, es por ello que cada día se crean nuevas soluciones tecnológicas para solventar las nuevas necesidades del medio, con la finalidad de proporcionar a sus clientes la disponibilidad, confianza, integridad y seguridad necesaria. </a:t>
            </a:r>
            <a:endParaRPr lang="es-EC" sz="1600" dirty="0" smtClean="0"/>
          </a:p>
          <a:p>
            <a:pPr algn="just">
              <a:buNone/>
            </a:pPr>
            <a:endParaRPr lang="es-EC" sz="1600" dirty="0"/>
          </a:p>
          <a:p>
            <a:pPr algn="just"/>
            <a:r>
              <a:rPr lang="es-EC" sz="1600" dirty="0" smtClean="0"/>
              <a:t>Uno </a:t>
            </a:r>
            <a:r>
              <a:rPr lang="es-EC" sz="1600" dirty="0"/>
              <a:t>de sus objetivos principales es mantener el correcto funcionamiento de sus aplicativos y una adecuada implementación de los procesos de negocio, debido a que los continuos cambios requeridos para cumplir con las normativas de los organismos de control y a la continua innovación tecnológica, hace que los mismos se vuelvan obsoletos, disparándose así una cantidad de requerimientos e incidencias en los mismos, debido a la falta de alineación entre los sistemas y los procesos de negocio actuales. </a:t>
            </a:r>
          </a:p>
        </p:txBody>
      </p:sp>
    </p:spTree>
    <p:extLst>
      <p:ext uri="{BB962C8B-B14F-4D97-AF65-F5344CB8AC3E}">
        <p14:creationId xmlns="" xmlns:p14="http://schemas.microsoft.com/office/powerpoint/2010/main" val="1129746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Trabajo</a:t>
            </a:r>
            <a:r>
              <a:rPr lang="en-US" sz="3200" dirty="0" smtClean="0"/>
              <a:t> de Campo: </a:t>
            </a:r>
            <a:r>
              <a:rPr lang="en-US" sz="2800" dirty="0" err="1" smtClean="0"/>
              <a:t>Análisis</a:t>
            </a:r>
            <a:r>
              <a:rPr lang="en-US" sz="2800" dirty="0" smtClean="0"/>
              <a:t> de </a:t>
            </a:r>
            <a:r>
              <a:rPr lang="en-US" sz="2800" dirty="0" err="1" smtClean="0"/>
              <a:t>datos</a:t>
            </a:r>
            <a:r>
              <a:rPr lang="en-US" sz="2800" dirty="0" smtClean="0"/>
              <a:t>. </a:t>
            </a:r>
            <a:r>
              <a:rPr lang="en-US" sz="2800" dirty="0" err="1" smtClean="0"/>
              <a:t>Entrevistas</a:t>
            </a:r>
            <a:endParaRPr lang="es-EC" sz="2800" dirty="0"/>
          </a:p>
        </p:txBody>
      </p:sp>
      <p:sp>
        <p:nvSpPr>
          <p:cNvPr id="9" name="2 Marcador de contenido"/>
          <p:cNvSpPr>
            <a:spLocks noGrp="1"/>
          </p:cNvSpPr>
          <p:nvPr>
            <p:ph idx="1"/>
          </p:nvPr>
        </p:nvSpPr>
        <p:spPr>
          <a:xfrm>
            <a:off x="428596" y="1000108"/>
            <a:ext cx="7758138" cy="714380"/>
          </a:xfrm>
        </p:spPr>
        <p:txBody>
          <a:bodyPr>
            <a:noAutofit/>
          </a:bodyPr>
          <a:lstStyle/>
          <a:p>
            <a:pPr algn="just"/>
            <a:r>
              <a:rPr lang="es-EC" sz="1600" u="sng" dirty="0" smtClean="0"/>
              <a:t>Ejecución del Programa de </a:t>
            </a:r>
            <a:r>
              <a:rPr lang="es-EC" sz="1600" u="sng" dirty="0" smtClean="0"/>
              <a:t>Trabajo</a:t>
            </a:r>
            <a:r>
              <a:rPr lang="es-EC" sz="1600" dirty="0" smtClean="0"/>
              <a:t>.- Las revisiones y pruebas controladas fueron documentadas por cada objetivo del programa de trabajo en el siguiente formato:  </a:t>
            </a:r>
            <a:endParaRPr lang="es-EC" sz="1600" dirty="0" smtClean="0"/>
          </a:p>
          <a:p>
            <a:pPr algn="just"/>
            <a:endParaRPr lang="es-EC" sz="1600" dirty="0" smtClean="0"/>
          </a:p>
        </p:txBody>
      </p:sp>
      <p:pic>
        <p:nvPicPr>
          <p:cNvPr id="91138" name="Picture 2"/>
          <p:cNvPicPr>
            <a:picLocks noChangeAspect="1" noChangeArrowheads="1"/>
          </p:cNvPicPr>
          <p:nvPr/>
        </p:nvPicPr>
        <p:blipFill>
          <a:blip r:embed="rId2"/>
          <a:srcRect/>
          <a:stretch>
            <a:fillRect/>
          </a:stretch>
        </p:blipFill>
        <p:spPr bwMode="auto">
          <a:xfrm>
            <a:off x="785786" y="1500174"/>
            <a:ext cx="7324725" cy="5048250"/>
          </a:xfrm>
          <a:prstGeom prst="rect">
            <a:avLst/>
          </a:prstGeom>
          <a:noFill/>
          <a:ln w="9525">
            <a:noFill/>
            <a:miter lim="800000"/>
            <a:headEnd/>
            <a:tailEnd/>
          </a:ln>
          <a:effectLst/>
        </p:spPr>
      </p:pic>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Trabajo</a:t>
            </a:r>
            <a:r>
              <a:rPr lang="en-US" sz="3200" dirty="0" smtClean="0"/>
              <a:t> de Campo: </a:t>
            </a:r>
            <a:r>
              <a:rPr lang="en-US" sz="2800" dirty="0" err="1" smtClean="0"/>
              <a:t>Análisis</a:t>
            </a:r>
            <a:r>
              <a:rPr lang="en-US" sz="2800" dirty="0" smtClean="0"/>
              <a:t> de </a:t>
            </a:r>
            <a:r>
              <a:rPr lang="en-US" sz="2800" dirty="0" err="1" smtClean="0"/>
              <a:t>datos</a:t>
            </a:r>
            <a:r>
              <a:rPr lang="en-US" sz="2800" dirty="0" smtClean="0"/>
              <a:t>. </a:t>
            </a:r>
            <a:r>
              <a:rPr lang="en-US" sz="2800" dirty="0" err="1" smtClean="0"/>
              <a:t>Entrevistas</a:t>
            </a:r>
            <a:endParaRPr lang="es-EC" sz="2800" dirty="0"/>
          </a:p>
        </p:txBody>
      </p:sp>
      <p:pic>
        <p:nvPicPr>
          <p:cNvPr id="92162" name="Picture 2"/>
          <p:cNvPicPr>
            <a:picLocks noChangeAspect="1" noChangeArrowheads="1"/>
          </p:cNvPicPr>
          <p:nvPr/>
        </p:nvPicPr>
        <p:blipFill>
          <a:blip r:embed="rId2"/>
          <a:srcRect/>
          <a:stretch>
            <a:fillRect/>
          </a:stretch>
        </p:blipFill>
        <p:spPr bwMode="auto">
          <a:xfrm>
            <a:off x="571472" y="1571612"/>
            <a:ext cx="7305675" cy="3276600"/>
          </a:xfrm>
          <a:prstGeom prst="rect">
            <a:avLst/>
          </a:prstGeom>
          <a:noFill/>
          <a:ln w="9525">
            <a:noFill/>
            <a:miter lim="800000"/>
            <a:headEnd/>
            <a:tailEnd/>
          </a:ln>
          <a:effectLst/>
        </p:spPr>
      </p:pic>
      <p:sp>
        <p:nvSpPr>
          <p:cNvPr id="8" name="2 Marcador de contenido"/>
          <p:cNvSpPr>
            <a:spLocks noGrp="1"/>
          </p:cNvSpPr>
          <p:nvPr>
            <p:ph idx="1"/>
          </p:nvPr>
        </p:nvSpPr>
        <p:spPr>
          <a:xfrm>
            <a:off x="428596" y="1000108"/>
            <a:ext cx="7758138" cy="714380"/>
          </a:xfrm>
        </p:spPr>
        <p:txBody>
          <a:bodyPr>
            <a:noAutofit/>
          </a:bodyPr>
          <a:lstStyle/>
          <a:p>
            <a:pPr algn="just"/>
            <a:r>
              <a:rPr lang="es-EC" sz="1600" u="sng" dirty="0" smtClean="0"/>
              <a:t>Ejecución del Programa de </a:t>
            </a:r>
            <a:r>
              <a:rPr lang="es-EC" sz="1600" u="sng" dirty="0" smtClean="0"/>
              <a:t>Trabajo</a:t>
            </a:r>
            <a:r>
              <a:rPr lang="es-EC" sz="1600" dirty="0" smtClean="0"/>
              <a:t>.-</a:t>
            </a:r>
            <a:endParaRPr lang="es-EC" sz="1600" dirty="0" smtClean="0"/>
          </a:p>
          <a:p>
            <a:pPr algn="just"/>
            <a:endParaRPr lang="es-EC" sz="1600" dirty="0" smtClean="0"/>
          </a:p>
        </p:txBody>
      </p:sp>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Detección</a:t>
            </a:r>
            <a:r>
              <a:rPr lang="en-US" sz="3200" dirty="0" smtClean="0"/>
              <a:t> de </a:t>
            </a:r>
            <a:r>
              <a:rPr lang="en-US" sz="3200" dirty="0" err="1" smtClean="0"/>
              <a:t>problemas</a:t>
            </a:r>
            <a:r>
              <a:rPr lang="en-US" sz="3200" dirty="0" smtClean="0"/>
              <a:t>: </a:t>
            </a:r>
            <a:r>
              <a:rPr lang="en-US" sz="2800" dirty="0" err="1" smtClean="0"/>
              <a:t>Documentación</a:t>
            </a:r>
            <a:r>
              <a:rPr lang="en-US" sz="2800" dirty="0" smtClean="0"/>
              <a:t> de </a:t>
            </a:r>
            <a:r>
              <a:rPr lang="en-US" sz="2800" dirty="0" err="1" smtClean="0"/>
              <a:t>Hallazgos</a:t>
            </a:r>
            <a:endParaRPr lang="es-EC" sz="2800" dirty="0"/>
          </a:p>
        </p:txBody>
      </p:sp>
      <p:sp>
        <p:nvSpPr>
          <p:cNvPr id="9" name="2 Marcador de contenido"/>
          <p:cNvSpPr>
            <a:spLocks noGrp="1"/>
          </p:cNvSpPr>
          <p:nvPr>
            <p:ph idx="1"/>
          </p:nvPr>
        </p:nvSpPr>
        <p:spPr>
          <a:xfrm>
            <a:off x="428596" y="1214422"/>
            <a:ext cx="7758138" cy="714380"/>
          </a:xfrm>
        </p:spPr>
        <p:txBody>
          <a:bodyPr>
            <a:noAutofit/>
          </a:bodyPr>
          <a:lstStyle/>
          <a:p>
            <a:pPr algn="just"/>
            <a:r>
              <a:rPr lang="es-EC" sz="1600" dirty="0" smtClean="0"/>
              <a:t>A continuación se visualiza el formato Utilizado para documentar los Hallazgos:</a:t>
            </a:r>
            <a:endParaRPr lang="es-EC" sz="1600" dirty="0" smtClean="0"/>
          </a:p>
        </p:txBody>
      </p:sp>
      <p:pic>
        <p:nvPicPr>
          <p:cNvPr id="10" name="Picture 2"/>
          <p:cNvPicPr>
            <a:picLocks noChangeAspect="1" noChangeArrowheads="1"/>
          </p:cNvPicPr>
          <p:nvPr/>
        </p:nvPicPr>
        <p:blipFill>
          <a:blip r:embed="rId2"/>
          <a:srcRect/>
          <a:stretch>
            <a:fillRect/>
          </a:stretch>
        </p:blipFill>
        <p:spPr bwMode="auto">
          <a:xfrm>
            <a:off x="2338388" y="1757363"/>
            <a:ext cx="4467225" cy="3343275"/>
          </a:xfrm>
          <a:prstGeom prst="rect">
            <a:avLst/>
          </a:prstGeom>
          <a:noFill/>
          <a:ln w="9525">
            <a:noFill/>
            <a:miter lim="800000"/>
            <a:headEnd/>
            <a:tailEnd/>
          </a:ln>
          <a:effectLst/>
        </p:spPr>
      </p:pic>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6083320"/>
          </a:xfrm>
        </p:spPr>
        <p:txBody>
          <a:bodyPr/>
          <a:lstStyle/>
          <a:p>
            <a:pPr algn="ctr"/>
            <a:r>
              <a:rPr lang="es-EC" dirty="0" smtClean="0"/>
              <a:t>CAPÍTULO IV:</a:t>
            </a:r>
            <a:br>
              <a:rPr lang="es-EC" dirty="0" smtClean="0"/>
            </a:br>
            <a:r>
              <a:rPr lang="es-EC" dirty="0" smtClean="0"/>
              <a:t>RESULTADOS</a:t>
            </a:r>
            <a:endParaRPr lang="es-EC"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bmk="_Toc419398215">
                <a:ln>
                  <a:noFill/>
                </a:ln>
                <a:solidFill>
                  <a:schemeClr val="tx1"/>
                </a:solidFill>
                <a:effectLst/>
                <a:latin typeface="Arial" pitchFamily="34" charset="0"/>
                <a:ea typeface="Calibri" pitchFamily="34" charset="0"/>
                <a:cs typeface="Times New Roman" pitchFamily="18" charset="0"/>
              </a:rPr>
              <a:t>Tabla 3.5: Matriz de Totales de Pasos a Producción realizados en el periodo de enero a junio del 2014</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Fuente: Propia</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s-EC"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500034" y="214290"/>
            <a:ext cx="7572428" cy="642942"/>
          </a:xfrm>
        </p:spPr>
        <p:txBody>
          <a:bodyPr/>
          <a:lstStyle/>
          <a:p>
            <a:r>
              <a:rPr lang="en-US" sz="3200" dirty="0" err="1" smtClean="0"/>
              <a:t>Reporte</a:t>
            </a:r>
            <a:r>
              <a:rPr lang="en-US" sz="3200" dirty="0" smtClean="0"/>
              <a:t> de </a:t>
            </a:r>
            <a:r>
              <a:rPr lang="en-US" sz="3200" dirty="0" err="1" smtClean="0"/>
              <a:t>Auditoría</a:t>
            </a:r>
            <a:r>
              <a:rPr lang="en-US" sz="3200" dirty="0" smtClean="0"/>
              <a:t>: </a:t>
            </a:r>
            <a:r>
              <a:rPr lang="en-US" sz="3200" dirty="0" err="1" smtClean="0"/>
              <a:t>Informe</a:t>
            </a:r>
            <a:r>
              <a:rPr lang="en-US" sz="3200" dirty="0" smtClean="0"/>
              <a:t> Final</a:t>
            </a:r>
            <a:endParaRPr lang="es-EC" sz="2800" dirty="0"/>
          </a:p>
        </p:txBody>
      </p:sp>
      <p:sp>
        <p:nvSpPr>
          <p:cNvPr id="9" name="2 Marcador de contenido"/>
          <p:cNvSpPr>
            <a:spLocks noGrp="1"/>
          </p:cNvSpPr>
          <p:nvPr>
            <p:ph idx="1"/>
          </p:nvPr>
        </p:nvSpPr>
        <p:spPr>
          <a:xfrm>
            <a:off x="428596" y="1214422"/>
            <a:ext cx="7758138" cy="5286412"/>
          </a:xfrm>
        </p:spPr>
        <p:txBody>
          <a:bodyPr>
            <a:noAutofit/>
          </a:bodyPr>
          <a:lstStyle/>
          <a:p>
            <a:pPr algn="just"/>
            <a:r>
              <a:rPr lang="es-EC" sz="1600" u="sng" dirty="0" smtClean="0"/>
              <a:t>Informe final de Auditoría Auditor I</a:t>
            </a:r>
            <a:r>
              <a:rPr lang="es-EC" sz="1600" dirty="0" smtClean="0"/>
              <a:t>.- </a:t>
            </a:r>
            <a:r>
              <a:rPr lang="es-MX" sz="1600" dirty="0" smtClean="0">
                <a:hlinkClick r:id="rId2" action="ppaction://hlinkfile"/>
              </a:rPr>
              <a:t>REVISIÓN DE APLICATIVOS DEL SISTEMA PRINCIPAL DEL BANCO (CRÉDITO Y CARTERA</a:t>
            </a:r>
            <a:r>
              <a:rPr lang="es-MX" sz="1600" dirty="0" smtClean="0">
                <a:hlinkClick r:id="rId2" action="ppaction://hlinkfile"/>
              </a:rPr>
              <a:t>).</a:t>
            </a:r>
            <a:r>
              <a:rPr lang="es-EC" sz="1600" dirty="0" smtClean="0">
                <a:hlinkClick r:id="rId2" action="ppaction://hlinkfile"/>
              </a:rPr>
              <a:t> </a:t>
            </a:r>
            <a:endParaRPr lang="es-EC" sz="1600" dirty="0" smtClean="0"/>
          </a:p>
          <a:p>
            <a:pPr algn="just"/>
            <a:endParaRPr lang="es-EC" sz="1600" dirty="0" smtClean="0"/>
          </a:p>
          <a:p>
            <a:pPr algn="just"/>
            <a:r>
              <a:rPr lang="es-EC" sz="1600" u="sng" dirty="0" smtClean="0"/>
              <a:t>Informe final de Auditoría Auditor </a:t>
            </a:r>
            <a:r>
              <a:rPr lang="es-EC" sz="1600" u="sng" dirty="0" smtClean="0"/>
              <a:t>II</a:t>
            </a:r>
            <a:r>
              <a:rPr lang="es-EC" sz="1600" dirty="0" smtClean="0"/>
              <a:t>.- </a:t>
            </a:r>
            <a:r>
              <a:rPr lang="es-MX" sz="1600" dirty="0" smtClean="0">
                <a:hlinkClick r:id="rId3" action="ppaction://hlinkfile"/>
              </a:rPr>
              <a:t>REVISIÓN DE APLICATIVOS DEL SISTEMA PRINCIPAL DEL BANCO (CAPTACIONES VISTA, SERVICIOS DE ATM’S Y BANCA ELECTRÓNICA</a:t>
            </a:r>
            <a:r>
              <a:rPr lang="es-MX" sz="1600" dirty="0" smtClean="0">
                <a:hlinkClick r:id="rId3" action="ppaction://hlinkfile"/>
              </a:rPr>
              <a:t>)</a:t>
            </a:r>
            <a:endParaRPr lang="es-EC" sz="1600" dirty="0" smtClean="0"/>
          </a:p>
        </p:txBody>
      </p:sp>
    </p:spTree>
    <p:extLst>
      <p:ext uri="{BB962C8B-B14F-4D97-AF65-F5344CB8AC3E}">
        <p14:creationId xmlns="" xmlns:p14="http://schemas.microsoft.com/office/powerpoint/2010/main" val="29795022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00314"/>
            <a:ext cx="7620000" cy="1143000"/>
          </a:xfrm>
        </p:spPr>
        <p:txBody>
          <a:bodyPr/>
          <a:lstStyle/>
          <a:p>
            <a:pPr algn="ctr"/>
            <a:r>
              <a:rPr lang="es-EC" sz="4000" dirty="0" smtClean="0"/>
              <a:t>CONCLUSIONES </a:t>
            </a:r>
            <a:br>
              <a:rPr lang="es-EC" sz="4000" dirty="0" smtClean="0"/>
            </a:br>
            <a:r>
              <a:rPr lang="es-EC" sz="4000" dirty="0" smtClean="0"/>
              <a:t>Y</a:t>
            </a:r>
            <a:br>
              <a:rPr lang="es-EC" sz="4000" dirty="0" smtClean="0"/>
            </a:br>
            <a:r>
              <a:rPr lang="es-EC" sz="4000" dirty="0" smtClean="0"/>
              <a:t> RECOMENDACIONES</a:t>
            </a:r>
            <a:endParaRPr lang="es-EC" sz="4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a:bodyPr>
          <a:lstStyle/>
          <a:p>
            <a:pPr algn="just"/>
            <a:r>
              <a:rPr lang="es-MX" sz="1600" dirty="0" smtClean="0"/>
              <a:t>Se cumplió el objetivo general del presente proyecto al realizar una auditoría basada en riesgos que permitió contribuir a disminuir las vulnerabilidades en las aplicaciones de software que apoyan las operaciones del negocio</a:t>
            </a:r>
            <a:r>
              <a:rPr lang="es-MX" sz="1600" dirty="0" smtClean="0"/>
              <a:t>.</a:t>
            </a:r>
          </a:p>
          <a:p>
            <a:pPr algn="just">
              <a:buNone/>
            </a:pPr>
            <a:endParaRPr lang="es-EC" sz="1600" dirty="0" smtClean="0"/>
          </a:p>
          <a:p>
            <a:pPr algn="just"/>
            <a:r>
              <a:rPr lang="es-MX" sz="1600" dirty="0" smtClean="0"/>
              <a:t>Las vulnerabilidades encontradas conllevan el uso innecesario de recursos, tales como: tiempo, recurso humano y económico. </a:t>
            </a:r>
            <a:endParaRPr lang="es-EC" sz="1600" dirty="0" smtClean="0"/>
          </a:p>
          <a:p>
            <a:pPr algn="just"/>
            <a:endParaRPr lang="es-MX" sz="1600" dirty="0" smtClean="0"/>
          </a:p>
          <a:p>
            <a:pPr algn="just"/>
            <a:r>
              <a:rPr lang="es-MX" sz="1600" dirty="0" smtClean="0"/>
              <a:t>En </a:t>
            </a:r>
            <a:r>
              <a:rPr lang="es-MX" sz="1600" dirty="0" smtClean="0"/>
              <a:t>base al </a:t>
            </a:r>
            <a:r>
              <a:rPr lang="es-MX" sz="1600" dirty="0" smtClean="0"/>
              <a:t>análisis </a:t>
            </a:r>
            <a:r>
              <a:rPr lang="es-MX" sz="1600" dirty="0" smtClean="0"/>
              <a:t>de riesgo realizado se pudo determinar los aplicativos que presentan los  niveles de criticidad mas altos, tomando como </a:t>
            </a:r>
            <a:r>
              <a:rPr lang="es-MX" sz="1600" dirty="0" smtClean="0"/>
              <a:t>criterio </a:t>
            </a:r>
            <a:r>
              <a:rPr lang="es-MX" sz="1600" dirty="0" smtClean="0"/>
              <a:t>principal de evaluación el mayor número de requerimientos solicitados por parte de los usuarios, la importancia del tipo de proceso de negocio al cual esta apoyando el sistema y el tiempo en que el sistema no ha sido evaluado. </a:t>
            </a:r>
            <a:endParaRPr lang="es-EC" sz="1600" dirty="0" smtClean="0"/>
          </a:p>
          <a:p>
            <a:pPr algn="just"/>
            <a:endParaRPr lang="es-MX" sz="1600" dirty="0" smtClean="0"/>
          </a:p>
          <a:p>
            <a:pPr algn="just"/>
            <a:r>
              <a:rPr lang="es-MX" sz="1600" dirty="0" smtClean="0"/>
              <a:t>El </a:t>
            </a:r>
            <a:r>
              <a:rPr lang="es-MX" sz="1600" dirty="0" smtClean="0"/>
              <a:t>desarrollo de la presente auditoría, permitió a los participantes incrementar su conocimiento en base a las diferentes metodologías y buenas prácticas utilizadas en auditorías informáticas.</a:t>
            </a:r>
            <a:endParaRPr lang="es-EC" sz="1600" dirty="0" smtClean="0"/>
          </a:p>
          <a:p>
            <a:pPr algn="just">
              <a:buNone/>
            </a:pPr>
            <a:r>
              <a:rPr lang="es-MX" sz="1600" dirty="0" smtClean="0"/>
              <a:t> </a:t>
            </a:r>
            <a:endParaRPr lang="es-EC" sz="1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a:bodyPr>
          <a:lstStyle/>
          <a:p>
            <a:pPr lvl="0" algn="just"/>
            <a:r>
              <a:rPr lang="es-EC" sz="1600" dirty="0" smtClean="0"/>
              <a:t>Se recomienda dar seguimiento a las vulnerabilidades encontradas, de acuerdo a los compromisos adquiridos por parte de los dueños de los  procesos</a:t>
            </a:r>
            <a:r>
              <a:rPr lang="es-EC" sz="1600" dirty="0" smtClean="0"/>
              <a:t>.</a:t>
            </a:r>
          </a:p>
          <a:p>
            <a:pPr lvl="0" algn="just">
              <a:buNone/>
            </a:pPr>
            <a:endParaRPr lang="es-EC" sz="1600" dirty="0" smtClean="0"/>
          </a:p>
          <a:p>
            <a:pPr lvl="0" algn="just"/>
            <a:r>
              <a:rPr lang="es-EC" sz="1600" dirty="0" smtClean="0"/>
              <a:t>Para evitar el uso innecesario de recursos, se recomienda realizar una planificación y análisis adecuado para la implementación de requerimientos  de cambio e incidentes. </a:t>
            </a:r>
          </a:p>
          <a:p>
            <a:pPr lvl="0" algn="just"/>
            <a:endParaRPr lang="es-EC" sz="1600" dirty="0" smtClean="0"/>
          </a:p>
          <a:p>
            <a:pPr lvl="0" algn="just"/>
            <a:r>
              <a:rPr lang="es-EC" sz="1600" dirty="0" smtClean="0"/>
              <a:t>De </a:t>
            </a:r>
            <a:r>
              <a:rPr lang="es-EC" sz="1600" dirty="0" smtClean="0"/>
              <a:t>acuerdo al análisis de riesgos realizado, se recomienda: la automatización de procesos manuales, mejoramiento de procesos de negocio y del sistema, recuperación de valores económicos y fidelización de clientes.</a:t>
            </a:r>
          </a:p>
          <a:p>
            <a:pPr lvl="0" algn="just"/>
            <a:endParaRPr lang="es-EC" sz="1600" dirty="0" smtClean="0"/>
          </a:p>
          <a:p>
            <a:pPr lvl="0" algn="just"/>
            <a:r>
              <a:rPr lang="es-EC" sz="1600" dirty="0" smtClean="0"/>
              <a:t>Se </a:t>
            </a:r>
            <a:r>
              <a:rPr lang="es-EC" sz="1600" dirty="0" smtClean="0"/>
              <a:t>recomienda a la institución financiera fomentar el uso de las buenas prácticas y metodologías existentes para el desarrollo de proyectos, gestión de incidentes, gestión de problemas y gestión de cambios, como lo son COBIT5 e ITIL.</a:t>
            </a:r>
          </a:p>
          <a:p>
            <a:pPr lvl="0" algn="just"/>
            <a:endParaRPr lang="es-EC" sz="1600" dirty="0" smtClean="0"/>
          </a:p>
          <a:p>
            <a:pPr lvl="0" algn="just"/>
            <a:r>
              <a:rPr lang="es-EC" sz="1600" dirty="0" smtClean="0"/>
              <a:t>En </a:t>
            </a:r>
            <a:r>
              <a:rPr lang="es-EC" sz="1600" dirty="0" smtClean="0"/>
              <a:t>la planificación de la auditoría informática es necesario identificar correctamente los elementos que intervienen, de modo que se tenga una visión global y concreta de los objetivos de evaluación del proceso de auditoría.</a:t>
            </a:r>
          </a:p>
          <a:p>
            <a:pPr algn="just"/>
            <a:endParaRPr lang="es-EC" sz="1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5797568"/>
          </a:xfrm>
        </p:spPr>
        <p:txBody>
          <a:bodyPr/>
          <a:lstStyle/>
          <a:p>
            <a:pPr algn="ctr"/>
            <a:r>
              <a:rPr lang="es-EC" dirty="0" smtClean="0"/>
              <a:t>MUCHAS GRACIAS</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Planteamiento</a:t>
            </a:r>
            <a:r>
              <a:rPr lang="en-US" dirty="0" smtClean="0"/>
              <a:t> del </a:t>
            </a:r>
            <a:r>
              <a:rPr lang="en-US" dirty="0" err="1" smtClean="0"/>
              <a:t>problema</a:t>
            </a:r>
            <a:endParaRPr lang="es-EC" dirty="0"/>
          </a:p>
        </p:txBody>
      </p:sp>
      <p:sp>
        <p:nvSpPr>
          <p:cNvPr id="3" name="2 Marcador de contenido"/>
          <p:cNvSpPr>
            <a:spLocks noGrp="1"/>
          </p:cNvSpPr>
          <p:nvPr>
            <p:ph idx="1"/>
          </p:nvPr>
        </p:nvSpPr>
        <p:spPr/>
        <p:txBody>
          <a:bodyPr>
            <a:normAutofit/>
          </a:bodyPr>
          <a:lstStyle/>
          <a:p>
            <a:pPr algn="just"/>
            <a:r>
              <a:rPr lang="es-EC" sz="1600" dirty="0" smtClean="0"/>
              <a:t>La </a:t>
            </a:r>
            <a:r>
              <a:rPr lang="es-EC" sz="1600" dirty="0"/>
              <a:t>Institución ha ido implementando buenas prácticas para la gestión de servicios de TI, como es la implementación de una mesa de servicios para la gestión de incidentes, cambios y problemas a nivel de software y hardware, lo que ha hecho sin duda que los productos y servicios de TI funcionen de manera más adecuada, permitiendo medir la calidad de servicio que se está prestando a los usuarios y clientes de la institución, medición que está reflejando gran cantidad de incidencias y solicitudes de cambios en algunos de los aplicativos que conforman el Core Bancario de la institución, en base a ello es que el Área de Auditoría de la institución Financiera y de los Organismos de control han visto la necesidad de realizar una evaluación técnica informática, que permita detectar cuáles de los aplicativos del Core Bancario que de acuerdo a su intervención en los procesos de mayor criticidad en la institución y en base a lo que reflejan las estadísticas que proporciona la mesa de servicios actualmente implementada, todo con la finalidad de emitir recomendaciones que permitan a la institución mejorar la calidad de servicios tecnológicos que aporten a la eficiencia administrativa y operacional de la institución y apoyen al cumplimiento de objetivos de la misma. </a:t>
            </a:r>
          </a:p>
          <a:p>
            <a:pPr algn="just"/>
            <a:endParaRPr lang="es-EC" sz="1600" dirty="0"/>
          </a:p>
        </p:txBody>
      </p:sp>
    </p:spTree>
    <p:extLst>
      <p:ext uri="{BB962C8B-B14F-4D97-AF65-F5344CB8AC3E}">
        <p14:creationId xmlns="" xmlns:p14="http://schemas.microsoft.com/office/powerpoint/2010/main" val="1129746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Formulación</a:t>
            </a:r>
            <a:r>
              <a:rPr lang="en-US" dirty="0" smtClean="0"/>
              <a:t> del </a:t>
            </a:r>
            <a:r>
              <a:rPr lang="en-US" dirty="0" err="1" smtClean="0"/>
              <a:t>problema</a:t>
            </a:r>
            <a:endParaRPr lang="es-EC" dirty="0"/>
          </a:p>
        </p:txBody>
      </p:sp>
      <p:sp>
        <p:nvSpPr>
          <p:cNvPr id="3" name="2 Marcador de contenido"/>
          <p:cNvSpPr>
            <a:spLocks noGrp="1"/>
          </p:cNvSpPr>
          <p:nvPr>
            <p:ph idx="1"/>
          </p:nvPr>
        </p:nvSpPr>
        <p:spPr/>
        <p:txBody>
          <a:bodyPr>
            <a:normAutofit/>
          </a:bodyPr>
          <a:lstStyle/>
          <a:p>
            <a:pPr algn="just"/>
            <a:endParaRPr lang="es-EC" sz="1600" dirty="0" smtClean="0"/>
          </a:p>
          <a:p>
            <a:pPr algn="just"/>
            <a:endParaRPr lang="es-EC" sz="1600" dirty="0" smtClean="0"/>
          </a:p>
          <a:p>
            <a:pPr algn="just"/>
            <a:r>
              <a:rPr lang="es-EC" sz="1600" dirty="0" smtClean="0"/>
              <a:t>¿</a:t>
            </a:r>
            <a:r>
              <a:rPr lang="es-EC" sz="1600" dirty="0"/>
              <a:t>Qué procesos de Negocio y de TI se pueden mejorar y cómo</a:t>
            </a:r>
            <a:r>
              <a:rPr lang="es-EC" sz="1600" dirty="0" smtClean="0"/>
              <a:t>?</a:t>
            </a:r>
          </a:p>
          <a:p>
            <a:pPr algn="just">
              <a:buNone/>
            </a:pPr>
            <a:endParaRPr lang="es-EC" sz="1600" dirty="0"/>
          </a:p>
          <a:p>
            <a:pPr algn="just"/>
            <a:r>
              <a:rPr lang="es-EC" sz="1600" dirty="0"/>
              <a:t>¿De qué manera aportan las normas, marcos de referencia y mejores prácticas en el proceso de auditoría a los aplicativos del presente proyecto de Tesis?</a:t>
            </a:r>
          </a:p>
          <a:p>
            <a:pPr algn="just">
              <a:buNone/>
            </a:pPr>
            <a:endParaRPr lang="es-EC" sz="1600" dirty="0" smtClean="0"/>
          </a:p>
          <a:p>
            <a:pPr algn="just"/>
            <a:r>
              <a:rPr lang="es-EC" sz="1600" dirty="0" smtClean="0"/>
              <a:t>¿</a:t>
            </a:r>
            <a:r>
              <a:rPr lang="es-EC" sz="1600" dirty="0"/>
              <a:t>Se está llevando un adecuado análisis de riesgos en los procesos de negocio relacionados con los aplicativos a evaluar?</a:t>
            </a:r>
          </a:p>
          <a:p>
            <a:endParaRPr lang="es-EC" sz="1600" dirty="0"/>
          </a:p>
        </p:txBody>
      </p:sp>
    </p:spTree>
    <p:extLst>
      <p:ext uri="{BB962C8B-B14F-4D97-AF65-F5344CB8AC3E}">
        <p14:creationId xmlns="" xmlns:p14="http://schemas.microsoft.com/office/powerpoint/2010/main" val="161711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Objetivo</a:t>
            </a:r>
            <a:r>
              <a:rPr lang="en-US" dirty="0" smtClean="0"/>
              <a:t> General</a:t>
            </a:r>
            <a:endParaRPr lang="es-EC" dirty="0"/>
          </a:p>
        </p:txBody>
      </p:sp>
      <p:sp>
        <p:nvSpPr>
          <p:cNvPr id="3" name="2 Marcador de contenido"/>
          <p:cNvSpPr>
            <a:spLocks noGrp="1"/>
          </p:cNvSpPr>
          <p:nvPr>
            <p:ph idx="1"/>
          </p:nvPr>
        </p:nvSpPr>
        <p:spPr/>
        <p:txBody>
          <a:bodyPr>
            <a:normAutofit/>
          </a:bodyPr>
          <a:lstStyle/>
          <a:p>
            <a:pPr algn="just"/>
            <a:endParaRPr lang="es-EC" sz="1600" dirty="0" smtClean="0"/>
          </a:p>
          <a:p>
            <a:pPr algn="just"/>
            <a:endParaRPr lang="es-EC" sz="1600" dirty="0" smtClean="0"/>
          </a:p>
          <a:p>
            <a:pPr algn="just"/>
            <a:r>
              <a:rPr lang="es-EC" sz="1600" dirty="0" smtClean="0"/>
              <a:t>Realizar </a:t>
            </a:r>
            <a:r>
              <a:rPr lang="es-EC" sz="1600" dirty="0"/>
              <a:t>una Auditoría Informática basada en Riesgos del Core Bancario que permita disminuir las vulnerabilidades en las aplicaciones de software que apoyan las operaciones del negocio, alineados al mapa de procesos en la institución financiera.</a:t>
            </a:r>
          </a:p>
          <a:p>
            <a:pPr algn="just"/>
            <a:endParaRPr lang="es-EC" sz="1600" dirty="0"/>
          </a:p>
        </p:txBody>
      </p:sp>
    </p:spTree>
    <p:extLst>
      <p:ext uri="{BB962C8B-B14F-4D97-AF65-F5344CB8AC3E}">
        <p14:creationId xmlns="" xmlns:p14="http://schemas.microsoft.com/office/powerpoint/2010/main" val="143075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Objetivos Específicos</a:t>
            </a:r>
            <a:endParaRPr lang="es-EC" dirty="0"/>
          </a:p>
        </p:txBody>
      </p:sp>
      <p:sp>
        <p:nvSpPr>
          <p:cNvPr id="3" name="2 Marcador de contenido"/>
          <p:cNvSpPr>
            <a:spLocks noGrp="1"/>
          </p:cNvSpPr>
          <p:nvPr>
            <p:ph idx="1"/>
          </p:nvPr>
        </p:nvSpPr>
        <p:spPr>
          <a:xfrm>
            <a:off x="428596" y="1571612"/>
            <a:ext cx="7620000" cy="4800600"/>
          </a:xfrm>
        </p:spPr>
        <p:txBody>
          <a:bodyPr>
            <a:normAutofit/>
          </a:bodyPr>
          <a:lstStyle/>
          <a:p>
            <a:pPr lvl="0" algn="just"/>
            <a:r>
              <a:rPr lang="es-EC" sz="1600" dirty="0"/>
              <a:t>Cumplir con la recomendación realizada por la superintendencia de bancos y seguros en el año 2013. </a:t>
            </a:r>
            <a:endParaRPr lang="es-EC" sz="1600" dirty="0" smtClean="0"/>
          </a:p>
          <a:p>
            <a:pPr lvl="0" algn="just">
              <a:buNone/>
            </a:pPr>
            <a:endParaRPr lang="es-EC" sz="1600" dirty="0"/>
          </a:p>
          <a:p>
            <a:pPr lvl="0" algn="just"/>
            <a:r>
              <a:rPr lang="es-EC" sz="1600" dirty="0"/>
              <a:t>Determinar los aplicativos que se encuentran en nivel de riesgo alto y medio.</a:t>
            </a:r>
          </a:p>
          <a:p>
            <a:pPr lvl="0" algn="just">
              <a:buNone/>
            </a:pPr>
            <a:endParaRPr lang="es-EC" sz="1600" dirty="0" smtClean="0"/>
          </a:p>
          <a:p>
            <a:pPr lvl="0" algn="just"/>
            <a:r>
              <a:rPr lang="es-EC" sz="1600" dirty="0" smtClean="0"/>
              <a:t>Evaluar </a:t>
            </a:r>
            <a:r>
              <a:rPr lang="es-EC" sz="1600" dirty="0"/>
              <a:t>las aplicaciones de software que apoyan a las operaciones del negocio.</a:t>
            </a:r>
          </a:p>
          <a:p>
            <a:pPr lvl="0" algn="just">
              <a:buNone/>
            </a:pPr>
            <a:endParaRPr lang="es-EC" sz="1600" dirty="0" smtClean="0"/>
          </a:p>
          <a:p>
            <a:pPr lvl="0" algn="just"/>
            <a:r>
              <a:rPr lang="es-EC" sz="1600" dirty="0" smtClean="0"/>
              <a:t>Evaluar </a:t>
            </a:r>
            <a:r>
              <a:rPr lang="es-EC" sz="1600" dirty="0"/>
              <a:t>los procesos que apoyan a las operaciones del negocio en base a las incidencias encontradas.</a:t>
            </a:r>
          </a:p>
          <a:p>
            <a:pPr lvl="0" algn="just">
              <a:buNone/>
            </a:pPr>
            <a:endParaRPr lang="es-EC" sz="1600" dirty="0" smtClean="0"/>
          </a:p>
          <a:p>
            <a:pPr lvl="0" algn="just"/>
            <a:r>
              <a:rPr lang="es-EC" sz="1600" dirty="0" smtClean="0"/>
              <a:t>Generar </a:t>
            </a:r>
            <a:r>
              <a:rPr lang="es-EC" sz="1600" dirty="0"/>
              <a:t>recomendaciones que permitan mejorar las aplicaciones de software que apoya a las operaciones del negocio.</a:t>
            </a:r>
          </a:p>
          <a:p>
            <a:pPr lvl="0" algn="just">
              <a:buNone/>
            </a:pPr>
            <a:endParaRPr lang="es-EC" sz="1600" dirty="0" smtClean="0"/>
          </a:p>
          <a:p>
            <a:pPr lvl="0" algn="just"/>
            <a:r>
              <a:rPr lang="es-EC" sz="1600" dirty="0" smtClean="0"/>
              <a:t>Elaborar </a:t>
            </a:r>
            <a:r>
              <a:rPr lang="es-EC" sz="1600" dirty="0"/>
              <a:t>un informe de auditoría informática que contenga todos los hallazgos encontrados y sus correspondientes recomendaciones.</a:t>
            </a:r>
          </a:p>
          <a:p>
            <a:pPr algn="just"/>
            <a:endParaRPr lang="es-EC" sz="1600" dirty="0"/>
          </a:p>
        </p:txBody>
      </p:sp>
    </p:spTree>
    <p:extLst>
      <p:ext uri="{BB962C8B-B14F-4D97-AF65-F5344CB8AC3E}">
        <p14:creationId xmlns="" xmlns:p14="http://schemas.microsoft.com/office/powerpoint/2010/main" val="849625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1361</TotalTime>
  <Words>4453</Words>
  <Application>Microsoft Office PowerPoint</Application>
  <PresentationFormat>Presentación en pantalla (4:3)</PresentationFormat>
  <Paragraphs>711</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Adyacencia</vt:lpstr>
      <vt:lpstr>“Auditoría Informática basada en riesgos del Core Bancario de una Institución Financiera de acuerdo al plan anual 2014 de Auditoría Interna”</vt:lpstr>
      <vt:lpstr>CAPITULO I:  INTRODUCCIÓN</vt:lpstr>
      <vt:lpstr>Antecedentes</vt:lpstr>
      <vt:lpstr>Justificación e Importancia</vt:lpstr>
      <vt:lpstr>Planteamiento del problema</vt:lpstr>
      <vt:lpstr>Planteamiento del problema</vt:lpstr>
      <vt:lpstr>Formulación del problema</vt:lpstr>
      <vt:lpstr>Objetivo General</vt:lpstr>
      <vt:lpstr>Objetivos Específicos</vt:lpstr>
      <vt:lpstr>Alcance</vt:lpstr>
      <vt:lpstr>Impacto</vt:lpstr>
      <vt:lpstr>Beneficiarios</vt:lpstr>
      <vt:lpstr>CAPITULO II: FUNDAMENTACIÓN  TEÓRICA</vt:lpstr>
      <vt:lpstr>Marco Teórico</vt:lpstr>
      <vt:lpstr>Marco Teórico</vt:lpstr>
      <vt:lpstr>Antecedentes del Estado del Arte</vt:lpstr>
      <vt:lpstr>Marco Conceptual</vt:lpstr>
      <vt:lpstr>Marco Conceptual</vt:lpstr>
      <vt:lpstr>Marco Conceptual</vt:lpstr>
      <vt:lpstr>Marco Conceptual</vt:lpstr>
      <vt:lpstr>Marco Conceptual</vt:lpstr>
      <vt:lpstr>Marco Conceptual</vt:lpstr>
      <vt:lpstr>Marco Conceptual</vt:lpstr>
      <vt:lpstr>Marco Conceptual</vt:lpstr>
      <vt:lpstr>Marco Conceptual</vt:lpstr>
      <vt:lpstr>CAPÍTULO III: MEMORIA TÉCNICA METODOLÓGICA </vt:lpstr>
      <vt:lpstr>Metodología de Investigación</vt:lpstr>
      <vt:lpstr>Metodología de Investigación</vt:lpstr>
      <vt:lpstr>Planeación: Conocimiento del Entorno a Auditar.</vt:lpstr>
      <vt:lpstr>Diapositiva 30</vt:lpstr>
      <vt:lpstr>Planeación: Conocimiento del Entorno a Auditar.</vt:lpstr>
      <vt:lpstr>Diapositiva 32</vt:lpstr>
      <vt:lpstr>Planeación: Conocimiento del Entorno a Auditar.</vt:lpstr>
      <vt:lpstr>Planeación: Evaluación de Riesgos</vt:lpstr>
      <vt:lpstr>Planeación: Evaluación de Riesgos</vt:lpstr>
      <vt:lpstr>Planeación: Evaluación de Riesgos</vt:lpstr>
      <vt:lpstr>Planeación: Evaluación de Riesgos</vt:lpstr>
      <vt:lpstr>Planeación: Evaluación de Riesgos</vt:lpstr>
      <vt:lpstr>Planeación: Evaluación de Riesgos</vt:lpstr>
      <vt:lpstr>Planeación: Evaluación de Riesgos</vt:lpstr>
      <vt:lpstr>Planeación: Evaluación de Riesgos</vt:lpstr>
      <vt:lpstr>Planeación: Evaluación de Riesgos</vt:lpstr>
      <vt:lpstr>Planeación: Evaluación de Riesgos</vt:lpstr>
      <vt:lpstr>Planeación: Objetivos y Alcance de la Auditoría</vt:lpstr>
      <vt:lpstr>Planeación: Objetivos y Alcance de la Auditoría</vt:lpstr>
      <vt:lpstr>Planeación: Objetivos y Alcance de la Auditoría</vt:lpstr>
      <vt:lpstr>Planeación: Objetivos y Alcance de la Auditoría</vt:lpstr>
      <vt:lpstr>Planeación: Objetivos y Alcance de la Auditoría</vt:lpstr>
      <vt:lpstr>Trabajo de Campo: Análisis de datos. Entrevistas</vt:lpstr>
      <vt:lpstr>Trabajo de Campo: Análisis de datos. Entrevistas</vt:lpstr>
      <vt:lpstr>Trabajo de Campo: Análisis de datos. Entrevistas</vt:lpstr>
      <vt:lpstr>Detección de problemas: Documentación de Hallazgos</vt:lpstr>
      <vt:lpstr>CAPÍTULO IV: RESULTADOS</vt:lpstr>
      <vt:lpstr>Reporte de Auditoría: Informe Final</vt:lpstr>
      <vt:lpstr>CONCLUSIONES  Y  RECOMENDACIONES</vt:lpstr>
      <vt:lpstr>Conclusiones</vt:lpstr>
      <vt:lpstr>Recomendaciones</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“Auditoría Informática basada en riesgos del Core Bancario de una Institución Financiera de acuerdo al plan anual 2014 de Auditoría Interna”</dc:title>
  <dc:creator>Administrador</dc:creator>
  <cp:lastModifiedBy>aarciniega</cp:lastModifiedBy>
  <cp:revision>195</cp:revision>
  <dcterms:created xsi:type="dcterms:W3CDTF">2015-05-15T00:18:01Z</dcterms:created>
  <dcterms:modified xsi:type="dcterms:W3CDTF">2015-05-19T15:13:58Z</dcterms:modified>
</cp:coreProperties>
</file>