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1" r:id="rId5"/>
    <p:sldId id="294" r:id="rId6"/>
    <p:sldId id="260" r:id="rId7"/>
    <p:sldId id="296" r:id="rId8"/>
    <p:sldId id="297" r:id="rId9"/>
    <p:sldId id="264" r:id="rId10"/>
    <p:sldId id="298" r:id="rId11"/>
    <p:sldId id="299" r:id="rId12"/>
    <p:sldId id="277" r:id="rId13"/>
    <p:sldId id="278" r:id="rId14"/>
    <p:sldId id="281" r:id="rId15"/>
    <p:sldId id="295" r:id="rId16"/>
    <p:sldId id="283" r:id="rId17"/>
    <p:sldId id="288" r:id="rId18"/>
    <p:sldId id="289" r:id="rId19"/>
    <p:sldId id="291" r:id="rId20"/>
    <p:sldId id="285" r:id="rId21"/>
    <p:sldId id="292" r:id="rId22"/>
    <p:sldId id="286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80"/>
    <a:srgbClr val="ACC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Gr&#225;ficos%20de%20macroentorn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Gr&#225;ficos%20de%20macroentorn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METRHORM\TESIS\Estados%20Financie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50946747282779E-2"/>
          <c:y val="7.0526297278166866E-2"/>
          <c:w val="0.39172484343905439"/>
          <c:h val="0.92390210017717633"/>
        </c:manualLayout>
      </c:layout>
      <c:pieChart>
        <c:varyColors val="1"/>
        <c:ser>
          <c:idx val="0"/>
          <c:order val="0"/>
          <c:tx>
            <c:strRef>
              <c:f>competencia!$C$12</c:f>
              <c:strCache>
                <c:ptCount val="1"/>
                <c:pt idx="0">
                  <c:v>Porcentaje de demanda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3.9921679965089617E-3"/>
                  <c:y val="5.155611829928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663477481605809E-2"/>
                  <c:y val="5.6186444031179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873301445744496E-4"/>
                  <c:y val="2.377899998681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09052231134412E-2"/>
                  <c:y val="1.256281407035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0551813412791601E-2"/>
                  <c:y val="7.398101619207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competencia!$B$26:$B$33</c:f>
              <c:strCache>
                <c:ptCount val="8"/>
                <c:pt idx="0">
                  <c:v>Holcim Hormigones S.A.</c:v>
                </c:pt>
                <c:pt idx="1">
                  <c:v>Hormigonera Equinoccial Cía. Ltda.</c:v>
                </c:pt>
                <c:pt idx="2">
                  <c:v>Hormigonera Quito Cía. Ltda.</c:v>
                </c:pt>
                <c:pt idx="3">
                  <c:v>Hormigones del Valle S.A.</c:v>
                </c:pt>
                <c:pt idx="4">
                  <c:v>Metropolitana de Hormigones METRHORM Cía. Ltda.</c:v>
                </c:pt>
                <c:pt idx="5">
                  <c:v>Hormigonera Mezclalista S.A.</c:v>
                </c:pt>
                <c:pt idx="6">
                  <c:v>Hormigonera y Constructora J.C. Valenzuela Cía. Ltda.</c:v>
                </c:pt>
                <c:pt idx="7">
                  <c:v>Sociedad de Hecho Civil y Comercial Hormigonera De Los Andes</c:v>
                </c:pt>
              </c:strCache>
            </c:strRef>
          </c:cat>
          <c:val>
            <c:numRef>
              <c:f>competencia!$C$26:$C$33</c:f>
              <c:numCache>
                <c:formatCode>0.00%</c:formatCode>
                <c:ptCount val="8"/>
                <c:pt idx="0">
                  <c:v>0.66000000000000014</c:v>
                </c:pt>
                <c:pt idx="1">
                  <c:v>6.3100000000000003E-2</c:v>
                </c:pt>
                <c:pt idx="2">
                  <c:v>5.6500000000000002E-2</c:v>
                </c:pt>
                <c:pt idx="3">
                  <c:v>4.36E-2</c:v>
                </c:pt>
                <c:pt idx="4">
                  <c:v>3.85E-2</c:v>
                </c:pt>
                <c:pt idx="5">
                  <c:v>3.280000000000001E-2</c:v>
                </c:pt>
                <c:pt idx="6">
                  <c:v>2.8299999999999999E-2</c:v>
                </c:pt>
                <c:pt idx="7">
                  <c:v>1.8599999999999998E-2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779023914368062"/>
          <c:y val="2.3101851851851849E-2"/>
          <c:w val="0.52943195594281112"/>
          <c:h val="0.94803793465210784"/>
        </c:manualLayout>
      </c:layout>
      <c:overlay val="0"/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2014</a:t>
            </a:r>
            <a:endParaRPr lang="es-EC" dirty="0"/>
          </a:p>
        </c:rich>
      </c:tx>
      <c:layout/>
      <c:overlay val="1"/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0388567936896"/>
          <c:y val="0.10314149654841448"/>
          <c:w val="0.78245958782357516"/>
          <c:h val="0.69000885968474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Gráficos!$A$184</c:f>
              <c:strCache>
                <c:ptCount val="1"/>
                <c:pt idx="0">
                  <c:v>Utilidad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3016900561184263E-3"/>
                  <c:y val="-9.2825943316238863E-3"/>
                </c:manualLayout>
              </c:layout>
              <c:spPr/>
              <c:txPr>
                <a:bodyPr/>
                <a:lstStyle/>
                <a:p>
                  <a:pPr>
                    <a:defRPr lang="es-AR" sz="105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Gráficos!$B$184:$C$184</c:f>
              <c:numCache>
                <c:formatCode>0.00%</c:formatCode>
                <c:ptCount val="2"/>
                <c:pt idx="0" formatCode="0%">
                  <c:v>1</c:v>
                </c:pt>
                <c:pt idx="1">
                  <c:v>9.269292090286407E-3</c:v>
                </c:pt>
              </c:numCache>
            </c:numRef>
          </c:val>
        </c:ser>
        <c:ser>
          <c:idx val="1"/>
          <c:order val="1"/>
          <c:tx>
            <c:strRef>
              <c:f>Gráficos!$A$185</c:f>
              <c:strCache>
                <c:ptCount val="1"/>
                <c:pt idx="0">
                  <c:v>Costos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Gráficos!$B$185:$C$185</c:f>
              <c:numCache>
                <c:formatCode>0.00%</c:formatCode>
                <c:ptCount val="2"/>
                <c:pt idx="1">
                  <c:v>0.778686067403076</c:v>
                </c:pt>
              </c:numCache>
            </c:numRef>
          </c:val>
        </c:ser>
        <c:ser>
          <c:idx val="2"/>
          <c:order val="2"/>
          <c:tx>
            <c:strRef>
              <c:f>Gráficos!$A$186</c:f>
              <c:strCache>
                <c:ptCount val="1"/>
                <c:pt idx="0">
                  <c:v>Gastos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Gráficos!$B$186:$C$186</c:f>
              <c:numCache>
                <c:formatCode>0.00%</c:formatCode>
                <c:ptCount val="2"/>
                <c:pt idx="1">
                  <c:v>0.21204464050663799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2861184"/>
        <c:axId val="182883456"/>
        <c:axId val="0"/>
      </c:bar3DChart>
      <c:catAx>
        <c:axId val="182861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AR" sz="900"/>
            </a:pPr>
            <a:endParaRPr lang="es-EC"/>
          </a:p>
        </c:txPr>
        <c:crossAx val="182883456"/>
        <c:crosses val="autoZero"/>
        <c:auto val="1"/>
        <c:lblAlgn val="ctr"/>
        <c:lblOffset val="100"/>
        <c:noMultiLvlLbl val="0"/>
      </c:catAx>
      <c:valAx>
        <c:axId val="182883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861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AR"/>
          </a:pPr>
          <a:endParaRPr lang="es-EC"/>
        </a:p>
      </c:txPr>
    </c:legend>
    <c:plotVisOnly val="1"/>
    <c:dispBlanksAs val="gap"/>
    <c:showDLblsOverMax val="0"/>
  </c:chart>
  <c:spPr>
    <a:ln w="952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3274291006022"/>
          <c:y val="5.3921523407900372E-2"/>
          <c:w val="0.76677452838809612"/>
          <c:h val="0.84756724192177346"/>
        </c:manualLayout>
      </c:layout>
      <c:lineChart>
        <c:grouping val="standard"/>
        <c:varyColors val="0"/>
        <c:ser>
          <c:idx val="0"/>
          <c:order val="0"/>
          <c:tx>
            <c:strRef>
              <c:f>'Valor contable'!$A$6</c:f>
              <c:strCache>
                <c:ptCount val="1"/>
                <c:pt idx="0">
                  <c:v>Valor contable</c:v>
                </c:pt>
              </c:strCache>
            </c:strRef>
          </c:tx>
          <c:spPr>
            <a:ln w="381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r>
                      <a:rPr lang="en-US" dirty="0"/>
                      <a:t>261.491,63 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99311749874829"/>
                  <c:y val="0.106468764575159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</a:t>
                    </a:r>
                    <a:r>
                      <a:rPr lang="en-US" dirty="0"/>
                      <a:t>373.905,40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41638575014572E-2"/>
                  <c:y val="9.80906654960812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</a:t>
                    </a:r>
                    <a:r>
                      <a:rPr lang="en-US" dirty="0"/>
                      <a:t>384.812,05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'Valor contable'!$B$5:$D$5</c:f>
              <c:strCache>
                <c:ptCount val="3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</c:strCache>
            </c:strRef>
          </c:cat>
          <c:val>
            <c:numRef>
              <c:f>'Valor contable'!$B$6:$D$6</c:f>
              <c:numCache>
                <c:formatCode>_("$"* #,##0.00_);_("$"* \(#,##0.00\);_("$"* "-"??_);_(@_)</c:formatCode>
                <c:ptCount val="3"/>
                <c:pt idx="0">
                  <c:v>261491.62999999974</c:v>
                </c:pt>
                <c:pt idx="1">
                  <c:v>373905.39999999962</c:v>
                </c:pt>
                <c:pt idx="2">
                  <c:v>384812.04999999981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63584"/>
        <c:axId val="182498432"/>
      </c:lineChart>
      <c:catAx>
        <c:axId val="1829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498432"/>
        <c:crosses val="autoZero"/>
        <c:auto val="1"/>
        <c:lblAlgn val="ctr"/>
        <c:lblOffset val="100"/>
        <c:noMultiLvlLbl val="0"/>
      </c:catAx>
      <c:valAx>
        <c:axId val="18249843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829635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011624123490156"/>
          <c:y val="4.4734816996937297E-3"/>
          <c:w val="0.38734307744696839"/>
          <c:h val="0.91957214393286246"/>
        </c:manualLayout>
      </c:layout>
      <c:pieChart>
        <c:varyColors val="1"/>
        <c:ser>
          <c:idx val="0"/>
          <c:order val="0"/>
          <c:tx>
            <c:strRef>
              <c:f>competencia!$C$12</c:f>
              <c:strCache>
                <c:ptCount val="1"/>
                <c:pt idx="0">
                  <c:v>Porcentaje de demanda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1.7728235951392661E-2"/>
                  <c:y val="3.24499412370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competencia!$B$13:$B$21</c:f>
              <c:strCache>
                <c:ptCount val="9"/>
                <c:pt idx="0">
                  <c:v>Uribe &amp; Schwarzkopf Ingenieros y Arquitectos Cía. Ltda.</c:v>
                </c:pt>
                <c:pt idx="1">
                  <c:v>HPS Cía. Ltda.</c:v>
                </c:pt>
                <c:pt idx="2">
                  <c:v>Constructora Moviec S.A.</c:v>
                </c:pt>
                <c:pt idx="3">
                  <c:v>Herdoiza Constructra S.A.</c:v>
                </c:pt>
                <c:pt idx="4">
                  <c:v>Cevallos Constructora Cía. Ltda.</c:v>
                </c:pt>
                <c:pt idx="5">
                  <c:v>Constructora Arroyo Arquitectos Cía. Ltda.</c:v>
                </c:pt>
                <c:pt idx="6">
                  <c:v>Constructsoft S.A.</c:v>
                </c:pt>
                <c:pt idx="7">
                  <c:v>Corporación Favorita C.A.</c:v>
                </c:pt>
                <c:pt idx="8">
                  <c:v>Otros</c:v>
                </c:pt>
              </c:strCache>
            </c:strRef>
          </c:cat>
          <c:val>
            <c:numRef>
              <c:f>competencia!$C$13:$C$21</c:f>
              <c:numCache>
                <c:formatCode>0.00%</c:formatCode>
                <c:ptCount val="9"/>
                <c:pt idx="0">
                  <c:v>0.24399999999999999</c:v>
                </c:pt>
                <c:pt idx="1">
                  <c:v>0.1726</c:v>
                </c:pt>
                <c:pt idx="2">
                  <c:v>0.1153</c:v>
                </c:pt>
                <c:pt idx="3">
                  <c:v>9.1399999999999995E-2</c:v>
                </c:pt>
                <c:pt idx="4">
                  <c:v>7.0800000000000002E-2</c:v>
                </c:pt>
                <c:pt idx="5">
                  <c:v>3.2099999999999997E-2</c:v>
                </c:pt>
                <c:pt idx="6">
                  <c:v>2.4400000000000002E-2</c:v>
                </c:pt>
                <c:pt idx="7">
                  <c:v>1.5299999999999999E-2</c:v>
                </c:pt>
                <c:pt idx="8">
                  <c:v>0.2341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1.1140009449986873E-2"/>
          <c:y val="2.5017805286240646E-2"/>
          <c:w val="0.5499756007197073"/>
          <c:h val="0.96106670217226353"/>
        </c:manualLayout>
      </c:layout>
      <c:overlay val="0"/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69129080220401"/>
          <c:y val="5.3910765020191202E-2"/>
          <c:w val="0.83730870919779599"/>
          <c:h val="0.54957215356541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Gráficos!$B$14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Gráficos!$A$15:$A$19</c:f>
              <c:strCache>
                <c:ptCount val="5"/>
                <c:pt idx="0">
                  <c:v>Activo corriente</c:v>
                </c:pt>
                <c:pt idx="1">
                  <c:v>Activo no corriente</c:v>
                </c:pt>
                <c:pt idx="2">
                  <c:v>Pasivo   corriente</c:v>
                </c:pt>
                <c:pt idx="3">
                  <c:v>Pasivo no corriente</c:v>
                </c:pt>
                <c:pt idx="4">
                  <c:v>Patrimonio</c:v>
                </c:pt>
              </c:strCache>
            </c:strRef>
          </c:cat>
          <c:val>
            <c:numRef>
              <c:f>Gráficos!$B$15:$B$19</c:f>
              <c:numCache>
                <c:formatCode>_("$"* #,##0.00_);_("$"* \(#,##0.00\);_("$"* "-"??_);_(@_)</c:formatCode>
                <c:ptCount val="5"/>
                <c:pt idx="0">
                  <c:v>410391.44</c:v>
                </c:pt>
                <c:pt idx="1">
                  <c:v>697852.15999999992</c:v>
                </c:pt>
                <c:pt idx="2">
                  <c:v>578734.84</c:v>
                </c:pt>
                <c:pt idx="3">
                  <c:v>268017.13</c:v>
                </c:pt>
                <c:pt idx="4">
                  <c:v>261491.63</c:v>
                </c:pt>
              </c:numCache>
            </c:numRef>
          </c:val>
        </c:ser>
        <c:ser>
          <c:idx val="1"/>
          <c:order val="1"/>
          <c:tx>
            <c:strRef>
              <c:f>Gráficos!$C$14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Gráficos!$A$15:$A$19</c:f>
              <c:strCache>
                <c:ptCount val="5"/>
                <c:pt idx="0">
                  <c:v>Activo corriente</c:v>
                </c:pt>
                <c:pt idx="1">
                  <c:v>Activo no corriente</c:v>
                </c:pt>
                <c:pt idx="2">
                  <c:v>Pasivo   corriente</c:v>
                </c:pt>
                <c:pt idx="3">
                  <c:v>Pasivo no corriente</c:v>
                </c:pt>
                <c:pt idx="4">
                  <c:v>Patrimonio</c:v>
                </c:pt>
              </c:strCache>
            </c:strRef>
          </c:cat>
          <c:val>
            <c:numRef>
              <c:f>Gráficos!$C$15:$C$19</c:f>
              <c:numCache>
                <c:formatCode>_("$"* #,##0.00_);_("$"* \(#,##0.00\);_("$"* "-"??_);_(@_)</c:formatCode>
                <c:ptCount val="5"/>
                <c:pt idx="0">
                  <c:v>333673.02999999997</c:v>
                </c:pt>
                <c:pt idx="1">
                  <c:v>966708.43999999959</c:v>
                </c:pt>
                <c:pt idx="2">
                  <c:v>533164.99</c:v>
                </c:pt>
                <c:pt idx="3">
                  <c:v>393311.08</c:v>
                </c:pt>
                <c:pt idx="4">
                  <c:v>373905.4</c:v>
                </c:pt>
              </c:numCache>
            </c:numRef>
          </c:val>
        </c:ser>
        <c:ser>
          <c:idx val="2"/>
          <c:order val="2"/>
          <c:tx>
            <c:strRef>
              <c:f>Gráficos!$D$14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Gráficos!$A$15:$A$19</c:f>
              <c:strCache>
                <c:ptCount val="5"/>
                <c:pt idx="0">
                  <c:v>Activo corriente</c:v>
                </c:pt>
                <c:pt idx="1">
                  <c:v>Activo no corriente</c:v>
                </c:pt>
                <c:pt idx="2">
                  <c:v>Pasivo   corriente</c:v>
                </c:pt>
                <c:pt idx="3">
                  <c:v>Pasivo no corriente</c:v>
                </c:pt>
                <c:pt idx="4">
                  <c:v>Patrimonio</c:v>
                </c:pt>
              </c:strCache>
            </c:strRef>
          </c:cat>
          <c:val>
            <c:numRef>
              <c:f>Gráficos!$D$15:$D$19</c:f>
              <c:numCache>
                <c:formatCode>_("$"* #,##0.00_);_("$"* \(#,##0.00\);_("$"* "-"??_);_(@_)</c:formatCode>
                <c:ptCount val="5"/>
                <c:pt idx="0">
                  <c:v>403582.10000000003</c:v>
                </c:pt>
                <c:pt idx="1">
                  <c:v>762839.30999999982</c:v>
                </c:pt>
                <c:pt idx="2">
                  <c:v>481764.2</c:v>
                </c:pt>
                <c:pt idx="3">
                  <c:v>299845.15999999997</c:v>
                </c:pt>
                <c:pt idx="4">
                  <c:v>384812.05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130944"/>
        <c:axId val="182132736"/>
        <c:axId val="0"/>
      </c:bar3DChart>
      <c:catAx>
        <c:axId val="1821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2132736"/>
        <c:crosses val="autoZero"/>
        <c:auto val="1"/>
        <c:lblAlgn val="ctr"/>
        <c:lblOffset val="100"/>
        <c:noMultiLvlLbl val="0"/>
      </c:catAx>
      <c:valAx>
        <c:axId val="18213273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82130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  <a:scene3d>
      <a:camera prst="orthographicFront"/>
      <a:lightRig rig="threePt" dir="t"/>
    </a:scene3d>
    <a:sp3d>
      <a:bevelT w="6350"/>
    </a:sp3d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83028826248863"/>
          <c:y val="3.4482758620689655E-2"/>
          <c:w val="0.83616971173751142"/>
          <c:h val="0.661523667300208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Gráficos!$B$217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Gráficos!$A$218:$A$221</c:f>
              <c:strCache>
                <c:ptCount val="4"/>
                <c:pt idx="0">
                  <c:v>Ingresos totales</c:v>
                </c:pt>
                <c:pt idx="1">
                  <c:v>Costos totales</c:v>
                </c:pt>
                <c:pt idx="2">
                  <c:v>Gastos totales</c:v>
                </c:pt>
                <c:pt idx="3">
                  <c:v>Utilidad bruta</c:v>
                </c:pt>
              </c:strCache>
            </c:strRef>
          </c:cat>
          <c:val>
            <c:numRef>
              <c:f>Gráficos!$B$218:$B$221</c:f>
              <c:numCache>
                <c:formatCode>_("$"* #,##0.00_);_("$"* \(#,##0.00\);_("$"* "-"??_);_(@_)</c:formatCode>
                <c:ptCount val="4"/>
                <c:pt idx="0">
                  <c:v>5041701.1899999995</c:v>
                </c:pt>
                <c:pt idx="1">
                  <c:v>3778579.3000000007</c:v>
                </c:pt>
                <c:pt idx="2">
                  <c:v>1193055.4700000002</c:v>
                </c:pt>
                <c:pt idx="3">
                  <c:v>70066.419999998994</c:v>
                </c:pt>
              </c:numCache>
            </c:numRef>
          </c:val>
        </c:ser>
        <c:ser>
          <c:idx val="1"/>
          <c:order val="1"/>
          <c:tx>
            <c:strRef>
              <c:f>Gráficos!$C$217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Gráficos!$A$218:$A$221</c:f>
              <c:strCache>
                <c:ptCount val="4"/>
                <c:pt idx="0">
                  <c:v>Ingresos totales</c:v>
                </c:pt>
                <c:pt idx="1">
                  <c:v>Costos totales</c:v>
                </c:pt>
                <c:pt idx="2">
                  <c:v>Gastos totales</c:v>
                </c:pt>
                <c:pt idx="3">
                  <c:v>Utilidad bruta</c:v>
                </c:pt>
              </c:strCache>
            </c:strRef>
          </c:cat>
          <c:val>
            <c:numRef>
              <c:f>Gráficos!$C$218:$C$221</c:f>
              <c:numCache>
                <c:formatCode>_("$"* #,##0.00_);_("$"* \(#,##0.00\);_("$"* "-"??_);_(@_)</c:formatCode>
                <c:ptCount val="4"/>
                <c:pt idx="0">
                  <c:v>5406176.96</c:v>
                </c:pt>
                <c:pt idx="1">
                  <c:v>4012601.2199999997</c:v>
                </c:pt>
                <c:pt idx="2">
                  <c:v>1223218.3400000003</c:v>
                </c:pt>
                <c:pt idx="3">
                  <c:v>170357.4</c:v>
                </c:pt>
              </c:numCache>
            </c:numRef>
          </c:val>
        </c:ser>
        <c:ser>
          <c:idx val="2"/>
          <c:order val="2"/>
          <c:tx>
            <c:strRef>
              <c:f>Gráficos!$D$217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Gráficos!$A$218:$A$221</c:f>
              <c:strCache>
                <c:ptCount val="4"/>
                <c:pt idx="0">
                  <c:v>Ingresos totales</c:v>
                </c:pt>
                <c:pt idx="1">
                  <c:v>Costos totales</c:v>
                </c:pt>
                <c:pt idx="2">
                  <c:v>Gastos totales</c:v>
                </c:pt>
                <c:pt idx="3">
                  <c:v>Utilidad bruta</c:v>
                </c:pt>
              </c:strCache>
            </c:strRef>
          </c:cat>
          <c:val>
            <c:numRef>
              <c:f>Gráficos!$D$218:$D$221</c:f>
              <c:numCache>
                <c:formatCode>_("$"* #,##0.00_);_("$"* \(#,##0.00\);_("$"* "-"??_);_(@_)</c:formatCode>
                <c:ptCount val="4"/>
                <c:pt idx="0">
                  <c:v>5304446.0699999994</c:v>
                </c:pt>
                <c:pt idx="1">
                  <c:v>4130498.25</c:v>
                </c:pt>
                <c:pt idx="2">
                  <c:v>1124779.3600000003</c:v>
                </c:pt>
                <c:pt idx="3">
                  <c:v>49168.460000001804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160000"/>
        <c:axId val="182174080"/>
        <c:axId val="0"/>
      </c:bar3DChart>
      <c:catAx>
        <c:axId val="1821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2174080"/>
        <c:crosses val="autoZero"/>
        <c:auto val="1"/>
        <c:lblAlgn val="ctr"/>
        <c:lblOffset val="100"/>
        <c:noMultiLvlLbl val="0"/>
      </c:catAx>
      <c:valAx>
        <c:axId val="18217408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82160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ESTRUCTURA FINANCIERA 2012</a:t>
            </a:r>
          </a:p>
        </c:rich>
      </c:tx>
      <c:layout/>
      <c:overlay val="0"/>
    </c:title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2633420822398"/>
          <c:y val="0.13302314483416849"/>
          <c:w val="0.71369247594050755"/>
          <c:h val="0.700460266319615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Gráficos!$E$9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Gráficos!$F$8:$G$8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Gráficos!$F$9:$G$9</c:f>
              <c:numCache>
                <c:formatCode>0.00%</c:formatCode>
                <c:ptCount val="2"/>
                <c:pt idx="1">
                  <c:v>0.23595140093748304</c:v>
                </c:pt>
              </c:numCache>
            </c:numRef>
          </c:val>
        </c:ser>
        <c:ser>
          <c:idx val="1"/>
          <c:order val="1"/>
          <c:tx>
            <c:strRef>
              <c:f>Gráficos!$E$10</c:f>
              <c:strCache>
                <c:ptCount val="1"/>
                <c:pt idx="0">
                  <c:v>No corriente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Gráficos!$F$8:$G$8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Gráficos!$F$10:$G$10</c:f>
              <c:numCache>
                <c:formatCode>0.00%</c:formatCode>
                <c:ptCount val="2"/>
                <c:pt idx="0">
                  <c:v>0.62969202799817692</c:v>
                </c:pt>
                <c:pt idx="1">
                  <c:v>0.24183954682887401</c:v>
                </c:pt>
              </c:numCache>
            </c:numRef>
          </c:val>
        </c:ser>
        <c:ser>
          <c:idx val="2"/>
          <c:order val="2"/>
          <c:tx>
            <c:strRef>
              <c:f>Gráficos!$E$11</c:f>
              <c:strCache>
                <c:ptCount val="1"/>
                <c:pt idx="0">
                  <c:v>Corriente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Gráficos!$F$8:$G$8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Gráficos!$F$11:$G$11</c:f>
              <c:numCache>
                <c:formatCode>0.00%</c:formatCode>
                <c:ptCount val="2"/>
                <c:pt idx="0">
                  <c:v>0.37030797200182353</c:v>
                </c:pt>
                <c:pt idx="1">
                  <c:v>0.52220905223364311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303744"/>
        <c:axId val="182321920"/>
        <c:axId val="0"/>
      </c:bar3DChart>
      <c:catAx>
        <c:axId val="18230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321920"/>
        <c:crosses val="autoZero"/>
        <c:auto val="1"/>
        <c:lblAlgn val="ctr"/>
        <c:lblOffset val="100"/>
        <c:noMultiLvlLbl val="0"/>
      </c:catAx>
      <c:valAx>
        <c:axId val="1823219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230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92366579177599"/>
          <c:y val="0.31324353050909959"/>
          <c:w val="0.19003892985929774"/>
          <c:h val="0.51723816401352218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AR" sz="1400"/>
            </a:pPr>
            <a:r>
              <a:rPr lang="es-EC" sz="1400"/>
              <a:t>ESTRUCTURA FINANCIERA 2013</a:t>
            </a:r>
          </a:p>
        </c:rich>
      </c:tx>
      <c:layout/>
      <c:overlay val="0"/>
    </c:title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03018372703419"/>
          <c:y val="0.12874287420653188"/>
          <c:w val="0.64091915183976411"/>
          <c:h val="0.73069366587484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Gráficos!$E$15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Gráficos!$F$15:$G$15</c:f>
              <c:numCache>
                <c:formatCode>0.00%</c:formatCode>
                <c:ptCount val="2"/>
                <c:pt idx="1">
                  <c:v>0.28753516458520501</c:v>
                </c:pt>
              </c:numCache>
            </c:numRef>
          </c:val>
        </c:ser>
        <c:ser>
          <c:idx val="1"/>
          <c:order val="1"/>
          <c:tx>
            <c:strRef>
              <c:f>Gráficos!$E$16</c:f>
              <c:strCache>
                <c:ptCount val="1"/>
                <c:pt idx="0">
                  <c:v>No corriente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Gráficos!$F$16:$G$16</c:f>
              <c:numCache>
                <c:formatCode>0.00%</c:formatCode>
                <c:ptCount val="2"/>
                <c:pt idx="0">
                  <c:v>0.74340373367516543</c:v>
                </c:pt>
                <c:pt idx="1">
                  <c:v>0.30245823173718406</c:v>
                </c:pt>
              </c:numCache>
            </c:numRef>
          </c:val>
        </c:ser>
        <c:ser>
          <c:idx val="2"/>
          <c:order val="2"/>
          <c:tx>
            <c:strRef>
              <c:f>Gráficos!$E$17</c:f>
              <c:strCache>
                <c:ptCount val="1"/>
                <c:pt idx="0">
                  <c:v>Corriente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Gráficos!$F$17:$G$17</c:f>
              <c:numCache>
                <c:formatCode>0.00%</c:formatCode>
                <c:ptCount val="2"/>
                <c:pt idx="0">
                  <c:v>0.25659626632483484</c:v>
                </c:pt>
                <c:pt idx="1">
                  <c:v>0.4100066036776121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353920"/>
        <c:axId val="182355456"/>
        <c:axId val="0"/>
      </c:bar3DChart>
      <c:catAx>
        <c:axId val="18235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355456"/>
        <c:crosses val="autoZero"/>
        <c:auto val="1"/>
        <c:lblAlgn val="ctr"/>
        <c:lblOffset val="100"/>
        <c:noMultiLvlLbl val="0"/>
      </c:catAx>
      <c:valAx>
        <c:axId val="1823554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353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AR"/>
          </a:pPr>
          <a:endParaRPr lang="es-EC"/>
        </a:p>
      </c:txPr>
    </c:legend>
    <c:plotVisOnly val="1"/>
    <c:dispBlanksAs val="gap"/>
    <c:showDLblsOverMax val="0"/>
  </c:chart>
  <c:spPr>
    <a:ln w="952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AR" sz="1400"/>
            </a:pPr>
            <a:r>
              <a:rPr lang="es-EC" sz="1400"/>
              <a:t>ESTRUCTURA FINANCIERA 2014</a:t>
            </a:r>
          </a:p>
        </c:rich>
      </c:tx>
      <c:layout/>
      <c:overlay val="0"/>
    </c:title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90622949274383"/>
          <c:y val="0.13998705600856248"/>
          <c:w val="0.62202580927384099"/>
          <c:h val="0.751908581496592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Gráficos!$E$21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Gráficos!$F$21:$G$21</c:f>
              <c:numCache>
                <c:formatCode>0.00%</c:formatCode>
                <c:ptCount val="2"/>
                <c:pt idx="1">
                  <c:v>0.3299082533130121</c:v>
                </c:pt>
              </c:numCache>
            </c:numRef>
          </c:val>
        </c:ser>
        <c:ser>
          <c:idx val="1"/>
          <c:order val="1"/>
          <c:tx>
            <c:strRef>
              <c:f>Gráficos!$E$22</c:f>
              <c:strCache>
                <c:ptCount val="1"/>
                <c:pt idx="0">
                  <c:v>No corriente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Gráficos!$F$22:$G$22</c:f>
              <c:numCache>
                <c:formatCode>0.00%</c:formatCode>
                <c:ptCount val="2"/>
                <c:pt idx="0">
                  <c:v>0.65399974954163431</c:v>
                </c:pt>
                <c:pt idx="1">
                  <c:v>0.25706417717418306</c:v>
                </c:pt>
              </c:numCache>
            </c:numRef>
          </c:val>
        </c:ser>
        <c:ser>
          <c:idx val="2"/>
          <c:order val="2"/>
          <c:tx>
            <c:strRef>
              <c:f>Gráficos!$E$23</c:f>
              <c:strCache>
                <c:ptCount val="1"/>
                <c:pt idx="0">
                  <c:v>Corriente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AR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Gráficos!$F$14:$G$14</c:f>
              <c:strCache>
                <c:ptCount val="2"/>
                <c:pt idx="0">
                  <c:v>Activo</c:v>
                </c:pt>
                <c:pt idx="1">
                  <c:v>Pasivo y Patrimonio</c:v>
                </c:pt>
              </c:strCache>
            </c:strRef>
          </c:cat>
          <c:val>
            <c:numRef>
              <c:f>Gráficos!$F$23:$G$23</c:f>
              <c:numCache>
                <c:formatCode>0.00%</c:formatCode>
                <c:ptCount val="2"/>
                <c:pt idx="0">
                  <c:v>0.34600025045836569</c:v>
                </c:pt>
                <c:pt idx="1">
                  <c:v>0.41302756951280611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23328"/>
        <c:axId val="182724864"/>
        <c:axId val="0"/>
      </c:bar3DChart>
      <c:catAx>
        <c:axId val="18272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724864"/>
        <c:crosses val="autoZero"/>
        <c:auto val="1"/>
        <c:lblAlgn val="ctr"/>
        <c:lblOffset val="100"/>
        <c:noMultiLvlLbl val="0"/>
      </c:catAx>
      <c:valAx>
        <c:axId val="1827248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723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AR"/>
          </a:pPr>
          <a:endParaRPr lang="es-EC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2012</a:t>
            </a:r>
            <a:endParaRPr lang="es-EC" dirty="0"/>
          </a:p>
        </c:rich>
      </c:tx>
      <c:layout>
        <c:manualLayout>
          <c:xMode val="edge"/>
          <c:yMode val="edge"/>
          <c:x val="0.40299688923452948"/>
          <c:y val="0"/>
        </c:manualLayout>
      </c:layout>
      <c:overlay val="1"/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08501833129651"/>
          <c:y val="0.10486822785456271"/>
          <c:w val="0.78245958782357516"/>
          <c:h val="0.684819179250353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Gráficos!$A$172</c:f>
              <c:strCache>
                <c:ptCount val="1"/>
                <c:pt idx="0">
                  <c:v>Utilidad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4092323075213867E-3"/>
                  <c:y val="-9.2829597880937208E-3"/>
                </c:manualLayout>
              </c:layout>
              <c:spPr/>
              <c:txPr>
                <a:bodyPr/>
                <a:lstStyle/>
                <a:p>
                  <a:pPr>
                    <a:defRPr sz="105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Gráficos!$B$172:$C$172</c:f>
              <c:numCache>
                <c:formatCode>0.00%</c:formatCode>
                <c:ptCount val="2"/>
                <c:pt idx="0" formatCode="0%">
                  <c:v>1</c:v>
                </c:pt>
                <c:pt idx="1">
                  <c:v>1.3897376571815235E-2</c:v>
                </c:pt>
              </c:numCache>
            </c:numRef>
          </c:val>
        </c:ser>
        <c:ser>
          <c:idx val="1"/>
          <c:order val="1"/>
          <c:tx>
            <c:strRef>
              <c:f>Gráficos!$A$173</c:f>
              <c:strCache>
                <c:ptCount val="1"/>
                <c:pt idx="0">
                  <c:v>Costos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Gráficos!$B$173:$C$173</c:f>
              <c:numCache>
                <c:formatCode>0.00%</c:formatCode>
                <c:ptCount val="2"/>
                <c:pt idx="1">
                  <c:v>0.74946514234017902</c:v>
                </c:pt>
              </c:numCache>
            </c:numRef>
          </c:val>
        </c:ser>
        <c:ser>
          <c:idx val="2"/>
          <c:order val="2"/>
          <c:tx>
            <c:strRef>
              <c:f>Gráficos!$A$174</c:f>
              <c:strCache>
                <c:ptCount val="1"/>
                <c:pt idx="0">
                  <c:v>Gastos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Gráficos!$B$174:$C$174</c:f>
              <c:numCache>
                <c:formatCode>0.00%</c:formatCode>
                <c:ptCount val="2"/>
                <c:pt idx="1">
                  <c:v>0.236637481088006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2792576"/>
        <c:axId val="182794112"/>
        <c:axId val="0"/>
      </c:bar3DChart>
      <c:catAx>
        <c:axId val="182792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AR" sz="900"/>
            </a:pPr>
            <a:endParaRPr lang="es-EC"/>
          </a:p>
        </c:txPr>
        <c:crossAx val="182794112"/>
        <c:crosses val="autoZero"/>
        <c:auto val="1"/>
        <c:lblAlgn val="ctr"/>
        <c:lblOffset val="100"/>
        <c:noMultiLvlLbl val="0"/>
      </c:catAx>
      <c:valAx>
        <c:axId val="1827941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792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AR"/>
          </a:pPr>
          <a:endParaRPr lang="es-EC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2013</a:t>
            </a:r>
            <a:endParaRPr lang="es-EC" dirty="0"/>
          </a:p>
        </c:rich>
      </c:tx>
      <c:layout/>
      <c:overlay val="1"/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41812638101939"/>
          <c:y val="0.10486822785456271"/>
          <c:w val="0.80663074473206686"/>
          <c:h val="0.684819179250353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Gráficos!$A$178</c:f>
              <c:strCache>
                <c:ptCount val="1"/>
                <c:pt idx="0">
                  <c:v>Utilidad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05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Gráficos!$B$178:$C$178</c:f>
              <c:numCache>
                <c:formatCode>0.00%</c:formatCode>
                <c:ptCount val="2"/>
                <c:pt idx="0" formatCode="0%">
                  <c:v>1</c:v>
                </c:pt>
                <c:pt idx="1">
                  <c:v>3.1511621106831172E-2</c:v>
                </c:pt>
              </c:numCache>
            </c:numRef>
          </c:val>
        </c:ser>
        <c:ser>
          <c:idx val="1"/>
          <c:order val="1"/>
          <c:tx>
            <c:strRef>
              <c:f>Gráficos!$A$179</c:f>
              <c:strCache>
                <c:ptCount val="1"/>
                <c:pt idx="0">
                  <c:v>Costos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Gráficos!$B$179:$C$179</c:f>
              <c:numCache>
                <c:formatCode>0.00%</c:formatCode>
                <c:ptCount val="2"/>
                <c:pt idx="1">
                  <c:v>0.74222528224455298</c:v>
                </c:pt>
              </c:numCache>
            </c:numRef>
          </c:val>
        </c:ser>
        <c:ser>
          <c:idx val="2"/>
          <c:order val="2"/>
          <c:tx>
            <c:strRef>
              <c:f>Gráficos!$A$180</c:f>
              <c:strCache>
                <c:ptCount val="1"/>
                <c:pt idx="0">
                  <c:v>Gastos</c:v>
                </c:pt>
              </c:strCache>
            </c:strRef>
          </c:tx>
          <c:invertIfNegative val="0"/>
          <c:cat>
            <c:strRef>
              <c:f>Gráficos!$B$171:$C$171</c:f>
              <c:strCache>
                <c:ptCount val="2"/>
                <c:pt idx="0">
                  <c:v>Ingresos</c:v>
                </c:pt>
                <c:pt idx="1">
                  <c:v>Costos, Gastos y Utilidad</c:v>
                </c:pt>
              </c:strCache>
            </c:strRef>
          </c:cat>
          <c:val>
            <c:numRef>
              <c:f>Gráficos!$B$180:$C$180</c:f>
              <c:numCache>
                <c:formatCode>0.00%</c:formatCode>
                <c:ptCount val="2"/>
                <c:pt idx="1">
                  <c:v>0.22626309664861599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2830976"/>
        <c:axId val="182832512"/>
        <c:axId val="0"/>
      </c:bar3DChart>
      <c:catAx>
        <c:axId val="182830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AR" sz="900"/>
            </a:pPr>
            <a:endParaRPr lang="es-EC"/>
          </a:p>
        </c:txPr>
        <c:crossAx val="182832512"/>
        <c:crosses val="autoZero"/>
        <c:auto val="1"/>
        <c:lblAlgn val="ctr"/>
        <c:lblOffset val="100"/>
        <c:noMultiLvlLbl val="0"/>
      </c:catAx>
      <c:valAx>
        <c:axId val="1828325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182830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AR"/>
          </a:pPr>
          <a:endParaRPr lang="es-EC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64E21-743D-43A4-B32E-94828A25465A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DC47E16A-62C2-473A-817E-B286F8F57A19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la situación de la empresa, en base al estudio de sus factores tanto internos como externos.</a:t>
          </a:r>
          <a:endParaRPr lang="es-EC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D6227-95C8-4FC2-9F57-7B6EDAE75D4B}" type="parTrans" cxnId="{5000F719-7E2B-4945-A110-3C93059DA701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883D86-C8DD-4F6A-88AF-2499F11AAC1F}" type="sibTrans" cxnId="{5000F719-7E2B-4945-A110-3C93059DA701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2755EC-86CB-4DA5-B4DF-D2E523BEC577}">
      <dgm:prSet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Determinar teóricamente los fundamentos de valoración de empresas.</a:t>
          </a:r>
          <a:endParaRPr lang="es-EC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D28C09-B484-4536-8C5A-D0B9D83984F2}" type="parTrans" cxnId="{F2C3A4EB-9FC9-4FE7-A695-425EF8944470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B18E32-5CBB-49F1-922B-01F47BEEF968}" type="sibTrans" cxnId="{F2C3A4EB-9FC9-4FE7-A695-425EF8944470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B69F98-6301-418E-AB00-3DAA16C468E3}">
      <dgm:prSet custT="1"/>
      <dgm:spPr>
        <a:solidFill>
          <a:srgbClr val="BBD280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financieramente la estructura actual de la empresa, a través de la información proporcionada por sus estados financieros y por consiguiente de sus indicadores financieros.</a:t>
          </a:r>
          <a:endParaRPr lang="es-EC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FEF6A3-6327-49CC-8568-78E069907039}" type="parTrans" cxnId="{99E7F395-415B-453B-A4F3-E73CEFE7E83B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15678A-DE2D-4A81-ABAA-A8ABF9378559}" type="sibTrans" cxnId="{99E7F395-415B-453B-A4F3-E73CEFE7E83B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F38482-93D7-4F2C-B7A6-DEE61EA6B39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Llevar a cabo la valoración de la empresa, y a su vez determinar la viabilidad financiera de la implementación de un proyecto en escenarios optimista y pesimista.</a:t>
          </a:r>
          <a:endParaRPr lang="es-EC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23EA-EF36-4ADD-863E-693B1B192E4D}" type="parTrans" cxnId="{EB6447FE-5113-44AC-AF2C-05153245B1B7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8826313-6030-4314-AB60-F03B68D3DFD2}" type="sibTrans" cxnId="{EB6447FE-5113-44AC-AF2C-05153245B1B7}">
      <dgm:prSet/>
      <dgm:spPr/>
      <dgm:t>
        <a:bodyPr/>
        <a:lstStyle/>
        <a:p>
          <a:endParaRPr lang="es-EC" sz="200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4F3579-3EDF-4FFC-ACAF-F5755D52CA26}" type="pres">
      <dgm:prSet presAssocID="{B5464E21-743D-43A4-B32E-94828A2546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DCE32AC-A97C-45DB-A1A6-5C51CA5C3A06}" type="pres">
      <dgm:prSet presAssocID="{B5464E21-743D-43A4-B32E-94828A25465A}" presName="Name1" presStyleCnt="0"/>
      <dgm:spPr/>
    </dgm:pt>
    <dgm:pt modelId="{C797A003-02EC-4AEC-947E-B619C231B889}" type="pres">
      <dgm:prSet presAssocID="{B5464E21-743D-43A4-B32E-94828A25465A}" presName="cycle" presStyleCnt="0"/>
      <dgm:spPr/>
    </dgm:pt>
    <dgm:pt modelId="{C728B577-5A1A-433E-83F6-208B0C9B8C33}" type="pres">
      <dgm:prSet presAssocID="{B5464E21-743D-43A4-B32E-94828A25465A}" presName="srcNode" presStyleLbl="node1" presStyleIdx="0" presStyleCnt="4"/>
      <dgm:spPr/>
    </dgm:pt>
    <dgm:pt modelId="{2122364E-54E9-4F9A-82F3-E1B2400FC649}" type="pres">
      <dgm:prSet presAssocID="{B5464E21-743D-43A4-B32E-94828A25465A}" presName="conn" presStyleLbl="parChTrans1D2" presStyleIdx="0" presStyleCnt="1"/>
      <dgm:spPr/>
      <dgm:t>
        <a:bodyPr/>
        <a:lstStyle/>
        <a:p>
          <a:endParaRPr lang="es-EC"/>
        </a:p>
      </dgm:t>
    </dgm:pt>
    <dgm:pt modelId="{3BBC42B6-A8EC-41FC-9F5B-3DF665A82360}" type="pres">
      <dgm:prSet presAssocID="{B5464E21-743D-43A4-B32E-94828A25465A}" presName="extraNode" presStyleLbl="node1" presStyleIdx="0" presStyleCnt="4"/>
      <dgm:spPr/>
    </dgm:pt>
    <dgm:pt modelId="{5F0C5A81-A03D-49E9-994D-2691500D8D10}" type="pres">
      <dgm:prSet presAssocID="{B5464E21-743D-43A4-B32E-94828A25465A}" presName="dstNode" presStyleLbl="node1" presStyleIdx="0" presStyleCnt="4"/>
      <dgm:spPr/>
    </dgm:pt>
    <dgm:pt modelId="{A3C7E55C-39C2-40E0-94D6-05296167E8F6}" type="pres">
      <dgm:prSet presAssocID="{DC47E16A-62C2-473A-817E-B286F8F57A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65277-EEFC-498C-AA34-21855104B8CF}" type="pres">
      <dgm:prSet presAssocID="{DC47E16A-62C2-473A-817E-B286F8F57A19}" presName="accent_1" presStyleCnt="0"/>
      <dgm:spPr/>
    </dgm:pt>
    <dgm:pt modelId="{53F066E2-6AFC-4658-B556-6B3B9ECE1B40}" type="pres">
      <dgm:prSet presAssocID="{DC47E16A-62C2-473A-817E-B286F8F57A19}" presName="accentRepeatNode" presStyleLbl="solidFgAcc1" presStyleIdx="0" presStyleCnt="4"/>
      <dgm:spPr/>
    </dgm:pt>
    <dgm:pt modelId="{83CFA8E6-7E8E-48D3-BE5F-A98C47F16173}" type="pres">
      <dgm:prSet presAssocID="{552755EC-86CB-4DA5-B4DF-D2E523BEC5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68CE5-2601-4C9D-A606-E8A736E6C218}" type="pres">
      <dgm:prSet presAssocID="{552755EC-86CB-4DA5-B4DF-D2E523BEC577}" presName="accent_2" presStyleCnt="0"/>
      <dgm:spPr/>
    </dgm:pt>
    <dgm:pt modelId="{374CC423-6035-4B5E-BBAC-4CAF06083B43}" type="pres">
      <dgm:prSet presAssocID="{552755EC-86CB-4DA5-B4DF-D2E523BEC577}" presName="accentRepeatNode" presStyleLbl="solidFgAcc1" presStyleIdx="1" presStyleCnt="4"/>
      <dgm:spPr/>
    </dgm:pt>
    <dgm:pt modelId="{4059E2AF-2544-4683-808D-078CAAF715BB}" type="pres">
      <dgm:prSet presAssocID="{4CB69F98-6301-418E-AB00-3DAA16C468E3}" presName="text_3" presStyleLbl="node1" presStyleIdx="2" presStyleCnt="4" custScaleY="1511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C0BD67-332F-4D48-A53E-F08A04DD9633}" type="pres">
      <dgm:prSet presAssocID="{4CB69F98-6301-418E-AB00-3DAA16C468E3}" presName="accent_3" presStyleCnt="0"/>
      <dgm:spPr/>
    </dgm:pt>
    <dgm:pt modelId="{41404C4C-B4C3-44D7-B49A-AA9937194F43}" type="pres">
      <dgm:prSet presAssocID="{4CB69F98-6301-418E-AB00-3DAA16C468E3}" presName="accentRepeatNode" presStyleLbl="solidFgAcc1" presStyleIdx="2" presStyleCnt="4"/>
      <dgm:spPr/>
    </dgm:pt>
    <dgm:pt modelId="{4E171F45-16C2-4E47-A383-E956F9C2609C}" type="pres">
      <dgm:prSet presAssocID="{14F38482-93D7-4F2C-B7A6-DEE61EA6B3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DC73EE-B5C8-4C86-B357-880960EE33E5}" type="pres">
      <dgm:prSet presAssocID="{14F38482-93D7-4F2C-B7A6-DEE61EA6B39C}" presName="accent_4" presStyleCnt="0"/>
      <dgm:spPr/>
    </dgm:pt>
    <dgm:pt modelId="{7167F573-A200-4CDB-806D-66BD01A06B2D}" type="pres">
      <dgm:prSet presAssocID="{14F38482-93D7-4F2C-B7A6-DEE61EA6B39C}" presName="accentRepeatNode" presStyleLbl="solidFgAcc1" presStyleIdx="3" presStyleCnt="4"/>
      <dgm:spPr/>
    </dgm:pt>
  </dgm:ptLst>
  <dgm:cxnLst>
    <dgm:cxn modelId="{7D125849-62CB-4801-AEB6-1B0790EA847C}" type="presOf" srcId="{89883D86-C8DD-4F6A-88AF-2499F11AAC1F}" destId="{2122364E-54E9-4F9A-82F3-E1B2400FC649}" srcOrd="0" destOrd="0" presId="urn:microsoft.com/office/officeart/2008/layout/VerticalCurvedList"/>
    <dgm:cxn modelId="{5F67A7D5-26DC-4534-93A5-932925C1B199}" type="presOf" srcId="{4CB69F98-6301-418E-AB00-3DAA16C468E3}" destId="{4059E2AF-2544-4683-808D-078CAAF715BB}" srcOrd="0" destOrd="0" presId="urn:microsoft.com/office/officeart/2008/layout/VerticalCurvedList"/>
    <dgm:cxn modelId="{2EE1BEF1-D510-4838-9E5C-264D66071925}" type="presOf" srcId="{B5464E21-743D-43A4-B32E-94828A25465A}" destId="{CD4F3579-3EDF-4FFC-ACAF-F5755D52CA26}" srcOrd="0" destOrd="0" presId="urn:microsoft.com/office/officeart/2008/layout/VerticalCurvedList"/>
    <dgm:cxn modelId="{EB6447FE-5113-44AC-AF2C-05153245B1B7}" srcId="{B5464E21-743D-43A4-B32E-94828A25465A}" destId="{14F38482-93D7-4F2C-B7A6-DEE61EA6B39C}" srcOrd="3" destOrd="0" parTransId="{7C6423EA-EF36-4ADD-863E-693B1B192E4D}" sibTransId="{B8826313-6030-4314-AB60-F03B68D3DFD2}"/>
    <dgm:cxn modelId="{99E7F395-415B-453B-A4F3-E73CEFE7E83B}" srcId="{B5464E21-743D-43A4-B32E-94828A25465A}" destId="{4CB69F98-6301-418E-AB00-3DAA16C468E3}" srcOrd="2" destOrd="0" parTransId="{C3FEF6A3-6327-49CC-8568-78E069907039}" sibTransId="{8915678A-DE2D-4A81-ABAA-A8ABF9378559}"/>
    <dgm:cxn modelId="{D8457A46-EA4C-46B7-88C0-BAE6303C2AD4}" type="presOf" srcId="{552755EC-86CB-4DA5-B4DF-D2E523BEC577}" destId="{83CFA8E6-7E8E-48D3-BE5F-A98C47F16173}" srcOrd="0" destOrd="0" presId="urn:microsoft.com/office/officeart/2008/layout/VerticalCurvedList"/>
    <dgm:cxn modelId="{5000F719-7E2B-4945-A110-3C93059DA701}" srcId="{B5464E21-743D-43A4-B32E-94828A25465A}" destId="{DC47E16A-62C2-473A-817E-B286F8F57A19}" srcOrd="0" destOrd="0" parTransId="{75BD6227-95C8-4FC2-9F57-7B6EDAE75D4B}" sibTransId="{89883D86-C8DD-4F6A-88AF-2499F11AAC1F}"/>
    <dgm:cxn modelId="{D16065A7-11E9-4E18-AA9C-7EB1933DEF70}" type="presOf" srcId="{DC47E16A-62C2-473A-817E-B286F8F57A19}" destId="{A3C7E55C-39C2-40E0-94D6-05296167E8F6}" srcOrd="0" destOrd="0" presId="urn:microsoft.com/office/officeart/2008/layout/VerticalCurvedList"/>
    <dgm:cxn modelId="{DF37703C-4E53-4DFD-ADBE-9B3677286613}" type="presOf" srcId="{14F38482-93D7-4F2C-B7A6-DEE61EA6B39C}" destId="{4E171F45-16C2-4E47-A383-E956F9C2609C}" srcOrd="0" destOrd="0" presId="urn:microsoft.com/office/officeart/2008/layout/VerticalCurvedList"/>
    <dgm:cxn modelId="{F2C3A4EB-9FC9-4FE7-A695-425EF8944470}" srcId="{B5464E21-743D-43A4-B32E-94828A25465A}" destId="{552755EC-86CB-4DA5-B4DF-D2E523BEC577}" srcOrd="1" destOrd="0" parTransId="{A9D28C09-B484-4536-8C5A-D0B9D83984F2}" sibTransId="{5CB18E32-5CBB-49F1-922B-01F47BEEF968}"/>
    <dgm:cxn modelId="{2412F46F-1719-4EF9-A349-2910CD362437}" type="presParOf" srcId="{CD4F3579-3EDF-4FFC-ACAF-F5755D52CA26}" destId="{5DCE32AC-A97C-45DB-A1A6-5C51CA5C3A06}" srcOrd="0" destOrd="0" presId="urn:microsoft.com/office/officeart/2008/layout/VerticalCurvedList"/>
    <dgm:cxn modelId="{4AA0EA50-4ADF-4415-BCB8-70788F92CECE}" type="presParOf" srcId="{5DCE32AC-A97C-45DB-A1A6-5C51CA5C3A06}" destId="{C797A003-02EC-4AEC-947E-B619C231B889}" srcOrd="0" destOrd="0" presId="urn:microsoft.com/office/officeart/2008/layout/VerticalCurvedList"/>
    <dgm:cxn modelId="{8A08E6AB-3E0D-49E5-B07A-95633DD5B8A3}" type="presParOf" srcId="{C797A003-02EC-4AEC-947E-B619C231B889}" destId="{C728B577-5A1A-433E-83F6-208B0C9B8C33}" srcOrd="0" destOrd="0" presId="urn:microsoft.com/office/officeart/2008/layout/VerticalCurvedList"/>
    <dgm:cxn modelId="{C09D4179-1B66-4929-92D2-8BD456009FB3}" type="presParOf" srcId="{C797A003-02EC-4AEC-947E-B619C231B889}" destId="{2122364E-54E9-4F9A-82F3-E1B2400FC649}" srcOrd="1" destOrd="0" presId="urn:microsoft.com/office/officeart/2008/layout/VerticalCurvedList"/>
    <dgm:cxn modelId="{0B693CAE-EEAF-4BE4-9249-A265FB8D44A0}" type="presParOf" srcId="{C797A003-02EC-4AEC-947E-B619C231B889}" destId="{3BBC42B6-A8EC-41FC-9F5B-3DF665A82360}" srcOrd="2" destOrd="0" presId="urn:microsoft.com/office/officeart/2008/layout/VerticalCurvedList"/>
    <dgm:cxn modelId="{411C4495-9343-4E86-AA77-522BA0BF57EA}" type="presParOf" srcId="{C797A003-02EC-4AEC-947E-B619C231B889}" destId="{5F0C5A81-A03D-49E9-994D-2691500D8D10}" srcOrd="3" destOrd="0" presId="urn:microsoft.com/office/officeart/2008/layout/VerticalCurvedList"/>
    <dgm:cxn modelId="{D535BDF0-87BE-41DE-BB1C-E58CCC1A84E6}" type="presParOf" srcId="{5DCE32AC-A97C-45DB-A1A6-5C51CA5C3A06}" destId="{A3C7E55C-39C2-40E0-94D6-05296167E8F6}" srcOrd="1" destOrd="0" presId="urn:microsoft.com/office/officeart/2008/layout/VerticalCurvedList"/>
    <dgm:cxn modelId="{EECE1D57-7FF0-4150-BA10-B52C06170168}" type="presParOf" srcId="{5DCE32AC-A97C-45DB-A1A6-5C51CA5C3A06}" destId="{6AB65277-EEFC-498C-AA34-21855104B8CF}" srcOrd="2" destOrd="0" presId="urn:microsoft.com/office/officeart/2008/layout/VerticalCurvedList"/>
    <dgm:cxn modelId="{A7EA202B-5657-4C03-9F66-3417ABC9D6A8}" type="presParOf" srcId="{6AB65277-EEFC-498C-AA34-21855104B8CF}" destId="{53F066E2-6AFC-4658-B556-6B3B9ECE1B40}" srcOrd="0" destOrd="0" presId="urn:microsoft.com/office/officeart/2008/layout/VerticalCurvedList"/>
    <dgm:cxn modelId="{1E42D3FB-1C8B-47FA-AA5C-39D49D69FAA3}" type="presParOf" srcId="{5DCE32AC-A97C-45DB-A1A6-5C51CA5C3A06}" destId="{83CFA8E6-7E8E-48D3-BE5F-A98C47F16173}" srcOrd="3" destOrd="0" presId="urn:microsoft.com/office/officeart/2008/layout/VerticalCurvedList"/>
    <dgm:cxn modelId="{B896D7E5-4AC2-4E5A-8C33-B77AD17FF3D8}" type="presParOf" srcId="{5DCE32AC-A97C-45DB-A1A6-5C51CA5C3A06}" destId="{A1C68CE5-2601-4C9D-A606-E8A736E6C218}" srcOrd="4" destOrd="0" presId="urn:microsoft.com/office/officeart/2008/layout/VerticalCurvedList"/>
    <dgm:cxn modelId="{6F1F6208-2642-4FB7-A46D-27B782F75F9B}" type="presParOf" srcId="{A1C68CE5-2601-4C9D-A606-E8A736E6C218}" destId="{374CC423-6035-4B5E-BBAC-4CAF06083B43}" srcOrd="0" destOrd="0" presId="urn:microsoft.com/office/officeart/2008/layout/VerticalCurvedList"/>
    <dgm:cxn modelId="{146182CD-FA7F-461F-9BD3-F42E401B343F}" type="presParOf" srcId="{5DCE32AC-A97C-45DB-A1A6-5C51CA5C3A06}" destId="{4059E2AF-2544-4683-808D-078CAAF715BB}" srcOrd="5" destOrd="0" presId="urn:microsoft.com/office/officeart/2008/layout/VerticalCurvedList"/>
    <dgm:cxn modelId="{E9E7C2F8-85F5-4714-8F7A-6E3797B4A0BD}" type="presParOf" srcId="{5DCE32AC-A97C-45DB-A1A6-5C51CA5C3A06}" destId="{C6C0BD67-332F-4D48-A53E-F08A04DD9633}" srcOrd="6" destOrd="0" presId="urn:microsoft.com/office/officeart/2008/layout/VerticalCurvedList"/>
    <dgm:cxn modelId="{BFCB2667-9A8E-41CC-8B6E-B62DDF9E4E4F}" type="presParOf" srcId="{C6C0BD67-332F-4D48-A53E-F08A04DD9633}" destId="{41404C4C-B4C3-44D7-B49A-AA9937194F43}" srcOrd="0" destOrd="0" presId="urn:microsoft.com/office/officeart/2008/layout/VerticalCurvedList"/>
    <dgm:cxn modelId="{9D780B3E-BA00-4DCB-9559-06D6D61830A7}" type="presParOf" srcId="{5DCE32AC-A97C-45DB-A1A6-5C51CA5C3A06}" destId="{4E171F45-16C2-4E47-A383-E956F9C2609C}" srcOrd="7" destOrd="0" presId="urn:microsoft.com/office/officeart/2008/layout/VerticalCurvedList"/>
    <dgm:cxn modelId="{591DBAF8-54FD-473B-AF55-E4C6C58A0784}" type="presParOf" srcId="{5DCE32AC-A97C-45DB-A1A6-5C51CA5C3A06}" destId="{8CDC73EE-B5C8-4C86-B357-880960EE33E5}" srcOrd="8" destOrd="0" presId="urn:microsoft.com/office/officeart/2008/layout/VerticalCurvedList"/>
    <dgm:cxn modelId="{9AE46852-9F30-42DF-8357-C0C512DED472}" type="presParOf" srcId="{8CDC73EE-B5C8-4C86-B357-880960EE33E5}" destId="{7167F573-A200-4CDB-806D-66BD01A06B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AAC07-9E43-49EF-A340-FCEDA39234EF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33DB73E-7FF4-457E-AE0A-A29CD647C46D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3FD354BD-4C71-41E4-B0D6-BF6006795414}" type="parTrans" cxnId="{F7706421-F68A-44C1-8CFD-08C80F3DDE61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2C34452C-F048-445D-BA8D-5EC0329C012B}" type="sibTrans" cxnId="{F7706421-F68A-44C1-8CFD-08C80F3DDE61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4ABDEC21-DC6F-4879-8C0F-816452BEDE4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50000"/>
            </a:lnSpc>
          </a:pP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Metropolitana de Hormigones METRHORM Cía. Ltda. es una empresa hormigonera con nueve años de trayectoria dentro del sector de la construcción, que mantiene como sus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fortalezas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fidelidad de sus clientes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las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excelentes relaciones con sus proveedores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quienes le proporcionan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materia prima e insumos con altos estándares de calidad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en conjunto con su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maquinaria de última tecnología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por otro lado genera una información financiera oportuna resultado de su software contable propio, además para la gestión mantiene sus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permisos de funcionamiento actualizado</a:t>
          </a:r>
          <a:r>
            <a:rPr lang="es-EC" sz="1300" u="sng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mientras que como sus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debilidades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principales se constituyen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falta de optimización de los recursos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fruto de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falta de monitoreo y supervisión</a:t>
          </a:r>
          <a:r>
            <a:rPr lang="es-EC" sz="130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tanto a nivel operativo como administrativo, principalmente sobre el área de comercialización y ventas.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E4040123-FA1F-4446-B9AA-01FDDF1EC49E}" type="parTrans" cxnId="{B580F727-1103-42EB-AF08-B0D1F1ADDAE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90E41973-9170-4D1F-B0EE-BE846DF648F6}" type="sibTrans" cxnId="{B580F727-1103-42EB-AF08-B0D1F1ADDAE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C1E003E4-321E-4059-A42E-00EDF0DE9BB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50000"/>
            </a:lnSpc>
          </a:pP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Dentro de los aspectos externos de la empresa se mantienen como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oportunidades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expansión del 14% del mercado de la construcción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es así que existe un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incremento en la demanda de obras de infraestructura y de bienes inmuebles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dadas las facilidades emitidas a fin de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incentivar el consumo de la producción nacional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además de un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desarrollo tecnológico 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inexistencia de productos sustitutos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mientras que las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amenazas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resultado de la legislación y sus políticas públicas, como es el caso de las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sobretasas temporales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se genera un incremento sobre los costos indirectos, por otro lado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normativa municipal</a:t>
          </a:r>
          <a:r>
            <a:rPr lang="es-EC" sz="1300" b="0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de igual manera afecta a las operaciones de la empresa dada la 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restricción a la circulación de vehículos pesados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así como el conocido “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pico y placa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”; otra amenaza que va en aumento es la                                                        	</a:t>
          </a:r>
          <a:r>
            <a:rPr lang="es-EC" sz="1300" b="1" u="sng" dirty="0" smtClean="0">
              <a:latin typeface="Times New Roman" pitchFamily="18" charset="0"/>
              <a:cs typeface="Times New Roman" pitchFamily="18" charset="0"/>
            </a:rPr>
            <a:t>gran cantidad de competidores en el mercado</a:t>
          </a:r>
          <a:r>
            <a:rPr lang="es-EC" sz="13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1300" b="1" dirty="0">
            <a:latin typeface="Times New Roman" pitchFamily="18" charset="0"/>
            <a:cs typeface="Times New Roman" pitchFamily="18" charset="0"/>
          </a:endParaRPr>
        </a:p>
      </dgm:t>
    </dgm:pt>
    <dgm:pt modelId="{5881D8FD-B2E6-4923-B18D-4A762B6FB150}" type="parTrans" cxnId="{646DF2A5-2A80-4044-9DAC-6B2C53E3B6E0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43C7FC6F-BDC4-4C35-9B5A-8C8180327D5A}" type="sibTrans" cxnId="{646DF2A5-2A80-4044-9DAC-6B2C53E3B6E0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56153F83-23D5-4F5C-81E6-B87E79A3D88E}" type="pres">
      <dgm:prSet presAssocID="{ADAAAC07-9E43-49EF-A340-FCEDA39234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F8A917-06C9-4612-8EEA-E282A899C54F}" type="pres">
      <dgm:prSet presAssocID="{333DB73E-7FF4-457E-AE0A-A29CD647C46D}" presName="roof" presStyleLbl="dkBgShp" presStyleIdx="0" presStyleCnt="2" custScaleY="41197" custLinFactNeighborY="-12478"/>
      <dgm:spPr/>
      <dgm:t>
        <a:bodyPr/>
        <a:lstStyle/>
        <a:p>
          <a:endParaRPr lang="es-EC"/>
        </a:p>
      </dgm:t>
    </dgm:pt>
    <dgm:pt modelId="{E0B4ADF9-EB1E-4D82-88E6-0970CD3FC1BB}" type="pres">
      <dgm:prSet presAssocID="{333DB73E-7FF4-457E-AE0A-A29CD647C46D}" presName="pillars" presStyleCnt="0"/>
      <dgm:spPr/>
    </dgm:pt>
    <dgm:pt modelId="{EAE01BFF-763C-4970-914C-2C3B34A3D8F2}" type="pres">
      <dgm:prSet presAssocID="{333DB73E-7FF4-457E-AE0A-A29CD647C46D}" presName="pillar1" presStyleLbl="node1" presStyleIdx="0" presStyleCnt="2" custScaleY="134749" custLinFactNeighborY="-5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C3E28C-7B4A-45F5-A84C-AB3C44B096DC}" type="pres">
      <dgm:prSet presAssocID="{C1E003E4-321E-4059-A42E-00EDF0DE9BB4}" presName="pillarX" presStyleLbl="node1" presStyleIdx="1" presStyleCnt="2" custScaleY="134749" custLinFactNeighborY="-5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1DE26-1529-4D6D-90FC-D890FAA97372}" type="pres">
      <dgm:prSet presAssocID="{333DB73E-7FF4-457E-AE0A-A29CD647C46D}" presName="base" presStyleLbl="dkBgShp" presStyleIdx="1" presStyleCnt="2" custFlipVert="1" custScaleY="64836" custLinFactNeighborY="98976"/>
      <dgm:spPr>
        <a:solidFill>
          <a:schemeClr val="accent3">
            <a:lumMod val="50000"/>
          </a:schemeClr>
        </a:solidFill>
      </dgm:spPr>
    </dgm:pt>
  </dgm:ptLst>
  <dgm:cxnLst>
    <dgm:cxn modelId="{C464A45D-1DDC-4F40-BACC-594580B00A48}" type="presOf" srcId="{4ABDEC21-DC6F-4879-8C0F-816452BEDE44}" destId="{EAE01BFF-763C-4970-914C-2C3B34A3D8F2}" srcOrd="0" destOrd="0" presId="urn:microsoft.com/office/officeart/2005/8/layout/hList3"/>
    <dgm:cxn modelId="{681D2697-ECB8-4B9C-8DD4-6FC15EBC8756}" type="presOf" srcId="{ADAAAC07-9E43-49EF-A340-FCEDA39234EF}" destId="{56153F83-23D5-4F5C-81E6-B87E79A3D88E}" srcOrd="0" destOrd="0" presId="urn:microsoft.com/office/officeart/2005/8/layout/hList3"/>
    <dgm:cxn modelId="{23169953-F0F0-494B-B65D-4ED2D503DC9B}" type="presOf" srcId="{C1E003E4-321E-4059-A42E-00EDF0DE9BB4}" destId="{91C3E28C-7B4A-45F5-A84C-AB3C44B096DC}" srcOrd="0" destOrd="0" presId="urn:microsoft.com/office/officeart/2005/8/layout/hList3"/>
    <dgm:cxn modelId="{2838D117-9428-470B-AC5B-E29249406E41}" type="presOf" srcId="{333DB73E-7FF4-457E-AE0A-A29CD647C46D}" destId="{67F8A917-06C9-4612-8EEA-E282A899C54F}" srcOrd="0" destOrd="0" presId="urn:microsoft.com/office/officeart/2005/8/layout/hList3"/>
    <dgm:cxn modelId="{F7706421-F68A-44C1-8CFD-08C80F3DDE61}" srcId="{ADAAAC07-9E43-49EF-A340-FCEDA39234EF}" destId="{333DB73E-7FF4-457E-AE0A-A29CD647C46D}" srcOrd="0" destOrd="0" parTransId="{3FD354BD-4C71-41E4-B0D6-BF6006795414}" sibTransId="{2C34452C-F048-445D-BA8D-5EC0329C012B}"/>
    <dgm:cxn modelId="{646DF2A5-2A80-4044-9DAC-6B2C53E3B6E0}" srcId="{333DB73E-7FF4-457E-AE0A-A29CD647C46D}" destId="{C1E003E4-321E-4059-A42E-00EDF0DE9BB4}" srcOrd="1" destOrd="0" parTransId="{5881D8FD-B2E6-4923-B18D-4A762B6FB150}" sibTransId="{43C7FC6F-BDC4-4C35-9B5A-8C8180327D5A}"/>
    <dgm:cxn modelId="{B580F727-1103-42EB-AF08-B0D1F1ADDAE8}" srcId="{333DB73E-7FF4-457E-AE0A-A29CD647C46D}" destId="{4ABDEC21-DC6F-4879-8C0F-816452BEDE44}" srcOrd="0" destOrd="0" parTransId="{E4040123-FA1F-4446-B9AA-01FDDF1EC49E}" sibTransId="{90E41973-9170-4D1F-B0EE-BE846DF648F6}"/>
    <dgm:cxn modelId="{A43E768B-DFE5-4F95-B874-F7869EF98990}" type="presParOf" srcId="{56153F83-23D5-4F5C-81E6-B87E79A3D88E}" destId="{67F8A917-06C9-4612-8EEA-E282A899C54F}" srcOrd="0" destOrd="0" presId="urn:microsoft.com/office/officeart/2005/8/layout/hList3"/>
    <dgm:cxn modelId="{74C4BFB7-4C07-4145-9A86-756A00FB6D8D}" type="presParOf" srcId="{56153F83-23D5-4F5C-81E6-B87E79A3D88E}" destId="{E0B4ADF9-EB1E-4D82-88E6-0970CD3FC1BB}" srcOrd="1" destOrd="0" presId="urn:microsoft.com/office/officeart/2005/8/layout/hList3"/>
    <dgm:cxn modelId="{5C247DF9-EC5B-4C1F-911A-D3FC859679D9}" type="presParOf" srcId="{E0B4ADF9-EB1E-4D82-88E6-0970CD3FC1BB}" destId="{EAE01BFF-763C-4970-914C-2C3B34A3D8F2}" srcOrd="0" destOrd="0" presId="urn:microsoft.com/office/officeart/2005/8/layout/hList3"/>
    <dgm:cxn modelId="{A698903E-4E5C-4C1E-B709-9CC3B45CAE8A}" type="presParOf" srcId="{E0B4ADF9-EB1E-4D82-88E6-0970CD3FC1BB}" destId="{91C3E28C-7B4A-45F5-A84C-AB3C44B096DC}" srcOrd="1" destOrd="0" presId="urn:microsoft.com/office/officeart/2005/8/layout/hList3"/>
    <dgm:cxn modelId="{D7AD94B2-20F8-4AD9-9207-7B32BDAC881C}" type="presParOf" srcId="{56153F83-23D5-4F5C-81E6-B87E79A3D88E}" destId="{1DA1DE26-1529-4D6D-90FC-D890FAA9737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E3FD4-39CA-4BA7-980B-A5B8972B37D7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</dgm:pt>
    <dgm:pt modelId="{06F780A6-B320-48E8-A531-FCC158B888E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Ejecutar una planificación financiera adecuada, así como llevar a cabo un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análisis financiero con periodicidad mensual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a fin de tener el conocimiento previo y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aplicar oportunamente los correctivos necesarios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, aportando con una información detallada para la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toma de decisiones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, identificando problemas de cuentas incobrables y en fin de liquidez.</a:t>
          </a:r>
          <a:endParaRPr lang="es-EC" sz="15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1D7C95-D774-44D0-AA1D-A5FC65AF4C03}" type="parTrans" cxnId="{69B06793-0D2C-4B22-808D-B6EAC4EB5B42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F91EC1-1998-429B-A96B-E30799442CD9}" type="sibTrans" cxnId="{69B06793-0D2C-4B22-808D-B6EAC4EB5B42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220B6E-7928-48CC-A1CC-2A2F9CDE903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A fin de poder determinar el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valor óptimo de la empresa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, requerido para la toma de decisiones así como para una posible venta, </a:t>
          </a:r>
          <a:r>
            <a:rPr lang="es-MX" sz="15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se recomienda considerar 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el rendimiento a lo largo del tiempo obtenido en función del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método de flujos descontados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, por cuanto dicho valor </a:t>
          </a:r>
          <a:r>
            <a:rPr lang="es-MX" sz="1500" b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es el que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mayor rentabilidad genera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a la empresa Metropolitana de Hormigones METRHORM Cía. Ltda.</a:t>
          </a:r>
          <a:endParaRPr lang="es-EC" sz="15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E0D7C6-9D3A-4F6A-851B-1C4B11F1A6D3}" type="parTrans" cxnId="{2F6D7A57-E40C-4F6E-A6B3-2A6724285F66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6167E7-7027-405C-BE5C-C553A224EB1A}" type="sibTrans" cxnId="{2F6D7A57-E40C-4F6E-A6B3-2A6724285F66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317D41-AB80-4115-826C-0813DE857C7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El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proyecto debe ser implementado con financiamiento 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por cuanto la empresa obtendrá rendimientos positivos en relación al valor de la empresa obtenido únicamente por el método de flujo de caja descontado, </a:t>
          </a:r>
          <a:r>
            <a:rPr lang="es-MX" sz="15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incrementando su cobertura de mercado y dinamizando su situación financiera</a:t>
          </a:r>
          <a:r>
            <a:rPr lang="es-MX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s-EC" sz="15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ED2B50-D86A-4870-99C3-6E305A873D89}" type="parTrans" cxnId="{9643777A-F20A-4E7F-AC9A-FAC15E474ED0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89BD71C-0885-48B7-BB20-40ED81868725}" type="sibTrans" cxnId="{9643777A-F20A-4E7F-AC9A-FAC15E474ED0}">
      <dgm:prSet/>
      <dgm:spPr/>
      <dgm:t>
        <a:bodyPr/>
        <a:lstStyle/>
        <a:p>
          <a:pPr>
            <a:lnSpc>
              <a:spcPct val="150000"/>
            </a:lnSpc>
          </a:pPr>
          <a:endParaRPr lang="es-EC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1140B8-0A28-4091-88D6-96A85955E2BF}" type="pres">
      <dgm:prSet presAssocID="{B55E3FD4-39CA-4BA7-980B-A5B8972B37D7}" presName="linearFlow" presStyleCnt="0">
        <dgm:presLayoutVars>
          <dgm:dir/>
          <dgm:resizeHandles val="exact"/>
        </dgm:presLayoutVars>
      </dgm:prSet>
      <dgm:spPr/>
    </dgm:pt>
    <dgm:pt modelId="{352B5077-23B8-4560-8436-CE2D96542F7B}" type="pres">
      <dgm:prSet presAssocID="{06F780A6-B320-48E8-A531-FCC158B888E1}" presName="composite" presStyleCnt="0"/>
      <dgm:spPr/>
    </dgm:pt>
    <dgm:pt modelId="{A0509B5D-2318-4B90-84D3-CA935070A8B4}" type="pres">
      <dgm:prSet presAssocID="{06F780A6-B320-48E8-A531-FCC158B888E1}" presName="imgShp" presStyleLbl="fgImgPlace1" presStyleIdx="0" presStyleCnt="3" custScaleX="355954" custScaleY="447642" custLinFactX="-100000" custLinFactNeighborX="-157370" custLinFactNeighborY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04AC9A0-672F-4E6D-A321-5099AAC329E7}" type="pres">
      <dgm:prSet presAssocID="{06F780A6-B320-48E8-A531-FCC158B888E1}" presName="txShp" presStyleLbl="node1" presStyleIdx="0" presStyleCnt="3" custScaleX="138551" custScaleY="502332" custLinFactNeighborX="7155" custLinFactNeighborY="-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A1B0D0-EB2E-4B1B-85FE-8A67CB9417ED}" type="pres">
      <dgm:prSet presAssocID="{ADF91EC1-1998-429B-A96B-E30799442CD9}" presName="spacing" presStyleCnt="0"/>
      <dgm:spPr/>
    </dgm:pt>
    <dgm:pt modelId="{F19B675D-D1C7-4CC7-B72F-E184D0DEB350}" type="pres">
      <dgm:prSet presAssocID="{2A220B6E-7928-48CC-A1CC-2A2F9CDE9038}" presName="composite" presStyleCnt="0"/>
      <dgm:spPr/>
    </dgm:pt>
    <dgm:pt modelId="{86FDB2B2-0181-443C-B2A7-A1252D7226A8}" type="pres">
      <dgm:prSet presAssocID="{2A220B6E-7928-48CC-A1CC-2A2F9CDE9038}" presName="imgShp" presStyleLbl="fgImgPlace1" presStyleIdx="1" presStyleCnt="3" custScaleX="355954" custScaleY="447642" custLinFactX="-100000" custLinFactNeighborX="-157370" custLinFactNeighborY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D0E5025-5C0F-4ABE-8241-5648119249A8}" type="pres">
      <dgm:prSet presAssocID="{2A220B6E-7928-48CC-A1CC-2A2F9CDE9038}" presName="txShp" presStyleLbl="node1" presStyleIdx="1" presStyleCnt="3" custScaleX="138551" custScaleY="502332" custLinFactNeighborX="7155" custLinFactNeighborY="-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77D32E-6CA5-4453-91EA-3FAF3D4CB99E}" type="pres">
      <dgm:prSet presAssocID="{266167E7-7027-405C-BE5C-C553A224EB1A}" presName="spacing" presStyleCnt="0"/>
      <dgm:spPr/>
    </dgm:pt>
    <dgm:pt modelId="{DDB52C35-66CD-453E-9B9E-E5A713EBC2C6}" type="pres">
      <dgm:prSet presAssocID="{28317D41-AB80-4115-826C-0813DE857C74}" presName="composite" presStyleCnt="0"/>
      <dgm:spPr/>
    </dgm:pt>
    <dgm:pt modelId="{A5761B41-1B54-4394-94B4-DE663DA98E04}" type="pres">
      <dgm:prSet presAssocID="{28317D41-AB80-4115-826C-0813DE857C74}" presName="imgShp" presStyleLbl="fgImgPlace1" presStyleIdx="2" presStyleCnt="3" custScaleX="355954" custScaleY="447642" custLinFactX="-100000" custLinFactNeighborX="-157370" custLinFactNeighborY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2B58FE0-1240-4D8F-B53B-95A3309BF7E6}" type="pres">
      <dgm:prSet presAssocID="{28317D41-AB80-4115-826C-0813DE857C74}" presName="txShp" presStyleLbl="node1" presStyleIdx="2" presStyleCnt="3" custScaleX="138551" custScaleY="502332" custLinFactNeighborX="7155" custLinFactNeighborY="-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12CC64-7835-4D94-886B-8DC9747F26E5}" type="presOf" srcId="{28317D41-AB80-4115-826C-0813DE857C74}" destId="{E2B58FE0-1240-4D8F-B53B-95A3309BF7E6}" srcOrd="0" destOrd="0" presId="urn:microsoft.com/office/officeart/2005/8/layout/vList3"/>
    <dgm:cxn modelId="{750B7CD9-106F-4E46-B176-BBC6EA11ECF7}" type="presOf" srcId="{2A220B6E-7928-48CC-A1CC-2A2F9CDE9038}" destId="{AD0E5025-5C0F-4ABE-8241-5648119249A8}" srcOrd="0" destOrd="0" presId="urn:microsoft.com/office/officeart/2005/8/layout/vList3"/>
    <dgm:cxn modelId="{2F6D7A57-E40C-4F6E-A6B3-2A6724285F66}" srcId="{B55E3FD4-39CA-4BA7-980B-A5B8972B37D7}" destId="{2A220B6E-7928-48CC-A1CC-2A2F9CDE9038}" srcOrd="1" destOrd="0" parTransId="{95E0D7C6-9D3A-4F6A-851B-1C4B11F1A6D3}" sibTransId="{266167E7-7027-405C-BE5C-C553A224EB1A}"/>
    <dgm:cxn modelId="{69B06793-0D2C-4B22-808D-B6EAC4EB5B42}" srcId="{B55E3FD4-39CA-4BA7-980B-A5B8972B37D7}" destId="{06F780A6-B320-48E8-A531-FCC158B888E1}" srcOrd="0" destOrd="0" parTransId="{7C1D7C95-D774-44D0-AA1D-A5FC65AF4C03}" sibTransId="{ADF91EC1-1998-429B-A96B-E30799442CD9}"/>
    <dgm:cxn modelId="{968AAE58-BD1A-42C1-878B-8CCB1A4A60AA}" type="presOf" srcId="{06F780A6-B320-48E8-A531-FCC158B888E1}" destId="{704AC9A0-672F-4E6D-A321-5099AAC329E7}" srcOrd="0" destOrd="0" presId="urn:microsoft.com/office/officeart/2005/8/layout/vList3"/>
    <dgm:cxn modelId="{95669485-AB19-4BA1-8D16-889CC9331F10}" type="presOf" srcId="{B55E3FD4-39CA-4BA7-980B-A5B8972B37D7}" destId="{E81140B8-0A28-4091-88D6-96A85955E2BF}" srcOrd="0" destOrd="0" presId="urn:microsoft.com/office/officeart/2005/8/layout/vList3"/>
    <dgm:cxn modelId="{9643777A-F20A-4E7F-AC9A-FAC15E474ED0}" srcId="{B55E3FD4-39CA-4BA7-980B-A5B8972B37D7}" destId="{28317D41-AB80-4115-826C-0813DE857C74}" srcOrd="2" destOrd="0" parTransId="{BFED2B50-D86A-4870-99C3-6E305A873D89}" sibTransId="{B89BD71C-0885-48B7-BB20-40ED81868725}"/>
    <dgm:cxn modelId="{6DB3F1E9-395E-4F07-9516-981A98A2C949}" type="presParOf" srcId="{E81140B8-0A28-4091-88D6-96A85955E2BF}" destId="{352B5077-23B8-4560-8436-CE2D96542F7B}" srcOrd="0" destOrd="0" presId="urn:microsoft.com/office/officeart/2005/8/layout/vList3"/>
    <dgm:cxn modelId="{898132B2-91A4-4F62-BAF6-03DE96D825DB}" type="presParOf" srcId="{352B5077-23B8-4560-8436-CE2D96542F7B}" destId="{A0509B5D-2318-4B90-84D3-CA935070A8B4}" srcOrd="0" destOrd="0" presId="urn:microsoft.com/office/officeart/2005/8/layout/vList3"/>
    <dgm:cxn modelId="{5CA8C5AF-0E8B-4BC6-B116-45821ABB6D52}" type="presParOf" srcId="{352B5077-23B8-4560-8436-CE2D96542F7B}" destId="{704AC9A0-672F-4E6D-A321-5099AAC329E7}" srcOrd="1" destOrd="0" presId="urn:microsoft.com/office/officeart/2005/8/layout/vList3"/>
    <dgm:cxn modelId="{F5128C88-B46C-4535-A319-DACDB83990D3}" type="presParOf" srcId="{E81140B8-0A28-4091-88D6-96A85955E2BF}" destId="{FDA1B0D0-EB2E-4B1B-85FE-8A67CB9417ED}" srcOrd="1" destOrd="0" presId="urn:microsoft.com/office/officeart/2005/8/layout/vList3"/>
    <dgm:cxn modelId="{319DB28A-8EF2-46D0-A468-5A68A960476F}" type="presParOf" srcId="{E81140B8-0A28-4091-88D6-96A85955E2BF}" destId="{F19B675D-D1C7-4CC7-B72F-E184D0DEB350}" srcOrd="2" destOrd="0" presId="urn:microsoft.com/office/officeart/2005/8/layout/vList3"/>
    <dgm:cxn modelId="{2B850D3F-8E8A-4EBB-A19D-A63467FCB984}" type="presParOf" srcId="{F19B675D-D1C7-4CC7-B72F-E184D0DEB350}" destId="{86FDB2B2-0181-443C-B2A7-A1252D7226A8}" srcOrd="0" destOrd="0" presId="urn:microsoft.com/office/officeart/2005/8/layout/vList3"/>
    <dgm:cxn modelId="{7A28B9C8-B0B2-4980-BC28-FE2020DB8A59}" type="presParOf" srcId="{F19B675D-D1C7-4CC7-B72F-E184D0DEB350}" destId="{AD0E5025-5C0F-4ABE-8241-5648119249A8}" srcOrd="1" destOrd="0" presId="urn:microsoft.com/office/officeart/2005/8/layout/vList3"/>
    <dgm:cxn modelId="{CDE44C57-34FE-40EB-9629-F8781F2D227A}" type="presParOf" srcId="{E81140B8-0A28-4091-88D6-96A85955E2BF}" destId="{7A77D32E-6CA5-4453-91EA-3FAF3D4CB99E}" srcOrd="3" destOrd="0" presId="urn:microsoft.com/office/officeart/2005/8/layout/vList3"/>
    <dgm:cxn modelId="{00638F3C-45A9-4907-9B32-1C044E9F0BD8}" type="presParOf" srcId="{E81140B8-0A28-4091-88D6-96A85955E2BF}" destId="{DDB52C35-66CD-453E-9B9E-E5A713EBC2C6}" srcOrd="4" destOrd="0" presId="urn:microsoft.com/office/officeart/2005/8/layout/vList3"/>
    <dgm:cxn modelId="{23DDFA20-C03C-4A9E-8DBD-7F97C187669E}" type="presParOf" srcId="{DDB52C35-66CD-453E-9B9E-E5A713EBC2C6}" destId="{A5761B41-1B54-4394-94B4-DE663DA98E04}" srcOrd="0" destOrd="0" presId="urn:microsoft.com/office/officeart/2005/8/layout/vList3"/>
    <dgm:cxn modelId="{30051020-9D6C-4C12-BA5A-650F08E0710D}" type="presParOf" srcId="{DDB52C35-66CD-453E-9B9E-E5A713EBC2C6}" destId="{E2B58FE0-1240-4D8F-B53B-95A3309BF7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2364E-54E9-4F9A-82F3-E1B2400FC649}">
      <dsp:nvSpPr>
        <dsp:cNvPr id="0" name=""/>
        <dsp:cNvSpPr/>
      </dsp:nvSpPr>
      <dsp:spPr>
        <a:xfrm>
          <a:off x="-3698180" y="-568168"/>
          <a:ext cx="4408248" cy="4408248"/>
        </a:xfrm>
        <a:prstGeom prst="blockArc">
          <a:avLst>
            <a:gd name="adj1" fmla="val 18900000"/>
            <a:gd name="adj2" fmla="val 2700000"/>
            <a:gd name="adj3" fmla="val 490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7E55C-39C2-40E0-94D6-05296167E8F6}">
      <dsp:nvSpPr>
        <dsp:cNvPr id="0" name=""/>
        <dsp:cNvSpPr/>
      </dsp:nvSpPr>
      <dsp:spPr>
        <a:xfrm>
          <a:off x="372201" y="251544"/>
          <a:ext cx="6713912" cy="5033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la situación de la empresa, en base al estudio de sus factores tanto internos como externos.</a:t>
          </a:r>
          <a:endParaRPr lang="es-EC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201" y="251544"/>
        <a:ext cx="6713912" cy="503350"/>
      </dsp:txXfrm>
    </dsp:sp>
    <dsp:sp modelId="{53F066E2-6AFC-4658-B556-6B3B9ECE1B40}">
      <dsp:nvSpPr>
        <dsp:cNvPr id="0" name=""/>
        <dsp:cNvSpPr/>
      </dsp:nvSpPr>
      <dsp:spPr>
        <a:xfrm>
          <a:off x="57607" y="188625"/>
          <a:ext cx="629188" cy="629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FA8E6-7E8E-48D3-BE5F-A98C47F16173}">
      <dsp:nvSpPr>
        <dsp:cNvPr id="0" name=""/>
        <dsp:cNvSpPr/>
      </dsp:nvSpPr>
      <dsp:spPr>
        <a:xfrm>
          <a:off x="660784" y="1006701"/>
          <a:ext cx="6425330" cy="5033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Determinar teóricamente los fundamentos de valoración de empresas.</a:t>
          </a:r>
          <a:endParaRPr lang="es-EC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0784" y="1006701"/>
        <a:ext cx="6425330" cy="503350"/>
      </dsp:txXfrm>
    </dsp:sp>
    <dsp:sp modelId="{374CC423-6035-4B5E-BBAC-4CAF06083B43}">
      <dsp:nvSpPr>
        <dsp:cNvPr id="0" name=""/>
        <dsp:cNvSpPr/>
      </dsp:nvSpPr>
      <dsp:spPr>
        <a:xfrm>
          <a:off x="346190" y="943782"/>
          <a:ext cx="629188" cy="629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9E2AF-2544-4683-808D-078CAAF715BB}">
      <dsp:nvSpPr>
        <dsp:cNvPr id="0" name=""/>
        <dsp:cNvSpPr/>
      </dsp:nvSpPr>
      <dsp:spPr>
        <a:xfrm>
          <a:off x="660784" y="1633086"/>
          <a:ext cx="6425330" cy="760895"/>
        </a:xfrm>
        <a:prstGeom prst="rect">
          <a:avLst/>
        </a:prstGeom>
        <a:solidFill>
          <a:srgbClr val="BBD2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financieramente la estructura actual de la empresa, a través de la información proporcionada por sus estados financieros y por consiguiente de sus indicadores financieros.</a:t>
          </a:r>
          <a:endParaRPr lang="es-EC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0784" y="1633086"/>
        <a:ext cx="6425330" cy="760895"/>
      </dsp:txXfrm>
    </dsp:sp>
    <dsp:sp modelId="{41404C4C-B4C3-44D7-B49A-AA9937194F43}">
      <dsp:nvSpPr>
        <dsp:cNvPr id="0" name=""/>
        <dsp:cNvSpPr/>
      </dsp:nvSpPr>
      <dsp:spPr>
        <a:xfrm>
          <a:off x="346190" y="1698939"/>
          <a:ext cx="629188" cy="629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71F45-16C2-4E47-A383-E956F9C2609C}">
      <dsp:nvSpPr>
        <dsp:cNvPr id="0" name=""/>
        <dsp:cNvSpPr/>
      </dsp:nvSpPr>
      <dsp:spPr>
        <a:xfrm>
          <a:off x="372201" y="2517015"/>
          <a:ext cx="6713912" cy="50335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Llevar a cabo la valoración de la empresa, y a su vez determinar la viabilidad financiera de la implementación de un proyecto en escenarios optimista y pesimista.</a:t>
          </a:r>
          <a:endParaRPr lang="es-EC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201" y="2517015"/>
        <a:ext cx="6713912" cy="503350"/>
      </dsp:txXfrm>
    </dsp:sp>
    <dsp:sp modelId="{7167F573-A200-4CDB-806D-66BD01A06B2D}">
      <dsp:nvSpPr>
        <dsp:cNvPr id="0" name=""/>
        <dsp:cNvSpPr/>
      </dsp:nvSpPr>
      <dsp:spPr>
        <a:xfrm>
          <a:off x="57607" y="2454096"/>
          <a:ext cx="629188" cy="629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CBA4-E674-4F4C-A36B-0234A477C234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F388-5994-42A4-B85F-51DB179503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02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Políticas sorpresivas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1F388-5994-42A4-B85F-51DB179503BA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78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472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59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01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6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70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93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87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30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56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7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6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EC02-D300-4DBF-A9F2-4FF456848D05}" type="datetimeFigureOut">
              <a:rPr lang="es-EC" smtClean="0"/>
              <a:t>28/05/2015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EA27-AF8F-4CD7-83F4-6DA8F01E3D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48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154"/>
            <a:ext cx="4536503" cy="10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55576" y="1412776"/>
            <a:ext cx="82809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DEPARTAMENTO DE CIENCIAS ECONÓMICAS ADMINISTRATIVAS Y DE COMERCIO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CARRERA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 INGENIERÍA EN FINANZAS Y AUDITORÍA C.P.A.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TESIS PREVIA A LA OBTENCIÓN DEL TÍTULO DE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INGENIERA EN FINANZAS, CONTADORA PÚBLICA – AUDITORA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TEMA: “VALORACIÓN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FINANCIERA DE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LA EMPRESA METROPOLITANA DE HORMIGONES METRHORM CIA. LTDA., DOMICILIADA EN LA CIUDAD DE QUITO, PROVINCIA DE PICHINCHA”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AUTORA: RODRÍGUEZ LUPERCIO, MÓNICA JANINE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. ING.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TACO,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ROBERTO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CODIRECTOR: ECO. PÉREZ, JAIME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SANGOLQUÍ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15732"/>
            <a:ext cx="6400800" cy="175260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91880" y="249089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FINANCIEROS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31640" y="98072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Indicadores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rentabilidad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33740"/>
              </p:ext>
            </p:extLst>
          </p:nvPr>
        </p:nvGraphicFramePr>
        <p:xfrm>
          <a:off x="1527791" y="1556792"/>
          <a:ext cx="7004649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97"/>
                <a:gridCol w="1728192"/>
                <a:gridCol w="1728192"/>
                <a:gridCol w="1512168"/>
              </a:tblGrid>
              <a:tr h="420527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881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Rentabilidad Neta del Activo (Método Dupont)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$4,14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$8,69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$2,79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81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Rendimiento del patrimonio (R.O.E.)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$17,54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$30,21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$8,47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Margen bruto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25,02%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25,77%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21,44%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Margen neto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0,91%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2,09%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0,62%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blog.globaliza.com/wp-content/uploads/2013/11/RentabilidadBa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31" y="4869160"/>
            <a:ext cx="4031146" cy="160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15732"/>
            <a:ext cx="6400800" cy="175260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91880" y="249089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FINANCIEROS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31640" y="98072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Indicadores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actividad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45016"/>
              </p:ext>
            </p:extLst>
          </p:nvPr>
        </p:nvGraphicFramePr>
        <p:xfrm>
          <a:off x="1527791" y="1556792"/>
          <a:ext cx="7004649" cy="258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97"/>
                <a:gridCol w="1728192"/>
                <a:gridCol w="1728192"/>
                <a:gridCol w="1512168"/>
              </a:tblGrid>
              <a:tr h="432254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Rotación de cartera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20,76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23,79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17,63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Período medio de cobranza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Rotación de proveedores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18,89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30,71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33,07 veces</a:t>
                      </a:r>
                      <a:endParaRPr lang="es-EC" sz="15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Período medio de pago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días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infohuevar.es/wp-content/uploads/2014/06/conectamosclientesyproveedo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2" y="4293096"/>
            <a:ext cx="40386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92833"/>
            <a:ext cx="7772400" cy="1470025"/>
          </a:xfrm>
        </p:spPr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48608"/>
            <a:ext cx="6400800" cy="175260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76583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19872" y="364594"/>
            <a:ext cx="4085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VALORACIÓN DE LA EMPRESA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19672" y="1130159"/>
            <a:ext cx="270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Método del valor contable</a:t>
            </a:r>
            <a:endParaRPr lang="es-EC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44824"/>
              </p:ext>
            </p:extLst>
          </p:nvPr>
        </p:nvGraphicFramePr>
        <p:xfrm>
          <a:off x="918931" y="1867272"/>
          <a:ext cx="4176464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1378174"/>
                <a:gridCol w="1378174"/>
                <a:gridCol w="142011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2013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2014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$ 261.491,63 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$ 373.905,40 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$ 384.812,05 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740505437"/>
              </p:ext>
            </p:extLst>
          </p:nvPr>
        </p:nvGraphicFramePr>
        <p:xfrm>
          <a:off x="827585" y="2803377"/>
          <a:ext cx="426781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5364088" y="1130159"/>
            <a:ext cx="3617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Método de flujo de caja descontado</a:t>
            </a:r>
            <a:endParaRPr lang="es-EC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6270041" y="3554814"/>
                <a:ext cx="18053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𝑇𝑀𝐴𝑅</m:t>
                      </m:r>
                      <m:r>
                        <a:rPr lang="es-EC" i="1">
                          <a:latin typeface="Cambria Math"/>
                        </a:rPr>
                        <m:t>=9,38%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041" y="3554814"/>
                <a:ext cx="180530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774713" y="4306252"/>
                <a:ext cx="3153171" cy="400110"/>
              </a:xfrm>
              <a:prstGeom prst="rect">
                <a:avLst/>
              </a:prstGeom>
              <a:solidFill>
                <a:srgbClr val="BBD28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 i="1" u="dbl">
                          <a:latin typeface="Cambria Math"/>
                        </a:rPr>
                        <m:t>𝑽</m:t>
                      </m:r>
                      <m:r>
                        <a:rPr lang="es-EC" sz="2000" b="1" i="1" u="dbl">
                          <a:latin typeface="Cambria Math"/>
                        </a:rPr>
                        <m:t>.</m:t>
                      </m:r>
                      <m:r>
                        <a:rPr lang="es-EC" sz="2000" b="1" i="1" u="dbl">
                          <a:latin typeface="Cambria Math"/>
                        </a:rPr>
                        <m:t>𝑨</m:t>
                      </m:r>
                      <m:r>
                        <a:rPr lang="es-EC" sz="2000" b="1" i="1" u="dbl">
                          <a:latin typeface="Cambria Math"/>
                        </a:rPr>
                        <m:t>.</m:t>
                      </m:r>
                      <m:r>
                        <a:rPr lang="es-EC" sz="2000" b="1" i="1" u="dbl">
                          <a:latin typeface="Cambria Math"/>
                        </a:rPr>
                        <m:t>𝑵</m:t>
                      </m:r>
                      <m:r>
                        <a:rPr lang="es-EC" sz="2000" b="1" i="1" u="dbl">
                          <a:latin typeface="Cambria Math"/>
                        </a:rPr>
                        <m:t>.=$</m:t>
                      </m:r>
                      <m:r>
                        <a:rPr lang="es-EC" sz="2000" b="1" i="1" u="dbl">
                          <a:latin typeface="Cambria Math"/>
                        </a:rPr>
                        <m:t>𝟒</m:t>
                      </m:r>
                      <m:r>
                        <a:rPr lang="es-EC" sz="2000" b="1" i="1" u="dbl">
                          <a:latin typeface="Cambria Math"/>
                        </a:rPr>
                        <m:t>′</m:t>
                      </m:r>
                      <m:r>
                        <a:rPr lang="es-EC" sz="2000" b="1" i="1" u="dbl">
                          <a:latin typeface="Cambria Math"/>
                        </a:rPr>
                        <m:t>𝟗𝟕𝟕</m:t>
                      </m:r>
                      <m:r>
                        <a:rPr lang="es-EC" sz="2000" b="1" i="1" u="dbl">
                          <a:latin typeface="Cambria Math"/>
                        </a:rPr>
                        <m:t>.</m:t>
                      </m:r>
                      <m:r>
                        <a:rPr lang="es-EC" sz="2000" b="1" i="1" u="dbl">
                          <a:latin typeface="Cambria Math"/>
                        </a:rPr>
                        <m:t>𝟕𝟓𝟕</m:t>
                      </m:r>
                      <m:r>
                        <a:rPr lang="es-EC" sz="2000" b="1" i="1" u="dbl">
                          <a:latin typeface="Cambria Math"/>
                        </a:rPr>
                        <m:t>,</m:t>
                      </m:r>
                      <m:r>
                        <a:rPr lang="es-EC" sz="2000" b="1" i="1" u="dbl">
                          <a:latin typeface="Cambria Math"/>
                        </a:rPr>
                        <m:t>𝟔𝟎</m:t>
                      </m:r>
                      <m:r>
                        <a:rPr lang="es-EC" sz="2000" b="1" i="1" u="dbl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13" y="4306252"/>
                <a:ext cx="315317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Flecha izquierda y arriba"/>
          <p:cNvSpPr/>
          <p:nvPr/>
        </p:nvSpPr>
        <p:spPr>
          <a:xfrm rot="2214435">
            <a:off x="4825835" y="4688733"/>
            <a:ext cx="989958" cy="1174028"/>
          </a:xfrm>
          <a:prstGeom prst="leftUpArrow">
            <a:avLst>
              <a:gd name="adj1" fmla="val 13459"/>
              <a:gd name="adj2" fmla="val 25000"/>
              <a:gd name="adj3" fmla="val 2037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3707904" y="5877272"/>
            <a:ext cx="32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DIFERENCIA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$4’592.945,55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220072" y="1661681"/>
            <a:ext cx="3966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Ventas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4,14% (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crecimiento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esperado del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sector de la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construcción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Ingresos no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operacionales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1%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Costos y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gastos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3,57% (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inflación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24162" t="27606" r="23280" b="14989"/>
          <a:stretch/>
        </p:blipFill>
        <p:spPr bwMode="auto">
          <a:xfrm>
            <a:off x="785944" y="5014916"/>
            <a:ext cx="3024336" cy="162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52121" y="6131228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Camión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mixer de 8m</a:t>
            </a:r>
            <a:r>
              <a:rPr lang="es-EC" sz="1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Llamada de flecha a la derecha"/>
          <p:cNvSpPr/>
          <p:nvPr/>
        </p:nvSpPr>
        <p:spPr>
          <a:xfrm>
            <a:off x="4048682" y="5980508"/>
            <a:ext cx="1584176" cy="646331"/>
          </a:xfrm>
          <a:prstGeom prst="rightArrowCallout">
            <a:avLst>
              <a:gd name="adj1" fmla="val 33575"/>
              <a:gd name="adj2" fmla="val 33574"/>
              <a:gd name="adj3" fmla="val 42149"/>
              <a:gd name="adj4" fmla="val 7197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Estudio técnico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Llamada de flecha a la derecha"/>
          <p:cNvSpPr/>
          <p:nvPr/>
        </p:nvSpPr>
        <p:spPr>
          <a:xfrm>
            <a:off x="4026305" y="5014917"/>
            <a:ext cx="1584176" cy="646331"/>
          </a:xfrm>
          <a:prstGeom prst="rightArrowCallout">
            <a:avLst>
              <a:gd name="adj1" fmla="val 33575"/>
              <a:gd name="adj2" fmla="val 33574"/>
              <a:gd name="adj3" fmla="val 42149"/>
              <a:gd name="adj4" fmla="val 7197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Estudio legal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652121" y="4797152"/>
            <a:ext cx="34198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1500" dirty="0">
                <a:latin typeface="Times New Roman" pitchFamily="18" charset="0"/>
                <a:cs typeface="Times New Roman" pitchFamily="18" charset="0"/>
              </a:rPr>
              <a:t>Ordenanza Municipal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N°305: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«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pico </a:t>
            </a:r>
            <a:r>
              <a:rPr lang="es-EC" sz="15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placa»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Ordenanza </a:t>
            </a:r>
            <a:r>
              <a:rPr lang="es-EC" sz="1500" dirty="0">
                <a:latin typeface="Times New Roman" pitchFamily="18" charset="0"/>
                <a:cs typeface="Times New Roman" pitchFamily="18" charset="0"/>
              </a:rPr>
              <a:t>Municipal N°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147: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rohíbe </a:t>
            </a:r>
            <a:r>
              <a:rPr lang="es-EC" sz="1500" dirty="0">
                <a:latin typeface="Times New Roman" pitchFamily="18" charset="0"/>
                <a:cs typeface="Times New Roman" pitchFamily="18" charset="0"/>
              </a:rPr>
              <a:t>la circulación en horas pico 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de vehículos </a:t>
            </a:r>
            <a:r>
              <a:rPr lang="es-EC" sz="1500" dirty="0">
                <a:latin typeface="Times New Roman" pitchFamily="18" charset="0"/>
                <a:cs typeface="Times New Roman" pitchFamily="18" charset="0"/>
              </a:rPr>
              <a:t>pesados. </a:t>
            </a:r>
          </a:p>
        </p:txBody>
      </p:sp>
      <p:sp>
        <p:nvSpPr>
          <p:cNvPr id="12" name="11 Pentágono"/>
          <p:cNvSpPr/>
          <p:nvPr/>
        </p:nvSpPr>
        <p:spPr>
          <a:xfrm>
            <a:off x="762102" y="4427820"/>
            <a:ext cx="3336234" cy="36933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Disponibilidad de Mano de Obra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18486" y="44278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23 choferes </a:t>
            </a:r>
          </a:p>
        </p:txBody>
      </p:sp>
      <p:sp>
        <p:nvSpPr>
          <p:cNvPr id="15" name="14 Pentágono"/>
          <p:cNvSpPr/>
          <p:nvPr/>
        </p:nvSpPr>
        <p:spPr>
          <a:xfrm>
            <a:off x="785944" y="3574757"/>
            <a:ext cx="3240361" cy="64633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dirty="0">
                <a:latin typeface="Times New Roman" pitchFamily="18" charset="0"/>
                <a:cs typeface="Times New Roman" pitchFamily="18" charset="0"/>
              </a:rPr>
              <a:t>Disponibilidad de Recursos Financieros 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591"/>
              </p:ext>
            </p:extLst>
          </p:nvPr>
        </p:nvGraphicFramePr>
        <p:xfrm>
          <a:off x="4227224" y="3519285"/>
          <a:ext cx="2273727" cy="8412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2033"/>
                <a:gridCol w="1251694"/>
              </a:tblGrid>
              <a:tr h="213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$198.000,00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11,22%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PLAZO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años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16 Llamada de flecha a la derecha"/>
          <p:cNvSpPr/>
          <p:nvPr/>
        </p:nvSpPr>
        <p:spPr>
          <a:xfrm>
            <a:off x="2987824" y="190381"/>
            <a:ext cx="2376264" cy="646331"/>
          </a:xfrm>
          <a:prstGeom prst="rightArrowCallout">
            <a:avLst>
              <a:gd name="adj1" fmla="val 33575"/>
              <a:gd name="adj2" fmla="val 33574"/>
              <a:gd name="adj3" fmla="val 42149"/>
              <a:gd name="adj4" fmla="val 7197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Estudio de mercado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Pentágono"/>
          <p:cNvSpPr/>
          <p:nvPr/>
        </p:nvSpPr>
        <p:spPr>
          <a:xfrm rot="5400000">
            <a:off x="6026621" y="-295275"/>
            <a:ext cx="613470" cy="165050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square" anchor="ctr">
            <a:spAutoFit/>
          </a:bodyPr>
          <a:lstStyle/>
          <a:p>
            <a:pPr lvl="0"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Mercado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28828"/>
              </p:ext>
            </p:extLst>
          </p:nvPr>
        </p:nvGraphicFramePr>
        <p:xfrm>
          <a:off x="425905" y="980728"/>
          <a:ext cx="3384375" cy="14721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84175"/>
                <a:gridCol w="864096"/>
                <a:gridCol w="936104"/>
              </a:tblGrid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ofertado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2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Hormigón de elaboración artesanal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94.000 m</a:t>
                      </a:r>
                      <a:r>
                        <a:rPr lang="es-EC" sz="12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Empresas hormigoneras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437.000 m</a:t>
                      </a:r>
                      <a:r>
                        <a:rPr lang="es-EC" sz="12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OFERTA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531.000 m</a:t>
                      </a:r>
                      <a:r>
                        <a:rPr lang="es-EC" sz="12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93286"/>
              </p:ext>
            </p:extLst>
          </p:nvPr>
        </p:nvGraphicFramePr>
        <p:xfrm>
          <a:off x="3967566" y="996857"/>
          <a:ext cx="3686263" cy="14809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70075"/>
                <a:gridCol w="1160490"/>
                <a:gridCol w="955698"/>
              </a:tblGrid>
              <a:tr h="1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s-EC" sz="12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demandado</a:t>
                      </a:r>
                      <a:endParaRPr lang="es-EC" sz="12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25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2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Proyectos de vivienda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46,55%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540.000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1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Remodelación inmobiliaria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225.000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1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Obras de infraestructura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34,05%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395.000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1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DEMANDA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1’160.000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s-EC" sz="11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7740352" y="1173475"/>
            <a:ext cx="1331640" cy="933357"/>
          </a:xfrm>
          <a:prstGeom prst="rect">
            <a:avLst/>
          </a:prstGeom>
          <a:solidFill>
            <a:srgbClr val="ACC96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Demanda insatisfecha: 629.000 </a:t>
            </a:r>
            <a:r>
              <a:rPr lang="es-EC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C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60948"/>
              </p:ext>
            </p:extLst>
          </p:nvPr>
        </p:nvGraphicFramePr>
        <p:xfrm>
          <a:off x="396593" y="2637284"/>
          <a:ext cx="6253558" cy="6477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86168"/>
                <a:gridCol w="2439538"/>
                <a:gridCol w="1327852"/>
              </a:tblGrid>
              <a:tr h="323850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Resistencia de 240 kg x cm</a:t>
                      </a:r>
                      <a:r>
                        <a:rPr lang="es-EC" sz="14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Producción en promedio anual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$ 3’308.400,00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36.000 m</a:t>
                      </a:r>
                      <a:r>
                        <a:rPr lang="es-EC" sz="14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21 Rectángulo"/>
          <p:cNvSpPr/>
          <p:nvPr/>
        </p:nvSpPr>
        <p:spPr>
          <a:xfrm>
            <a:off x="6948264" y="2638653"/>
            <a:ext cx="1766890" cy="646331"/>
          </a:xfrm>
          <a:prstGeom prst="rect">
            <a:avLst/>
          </a:prstGeom>
          <a:solidFill>
            <a:srgbClr val="BBD2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Capacidad </a:t>
            </a:r>
            <a:r>
              <a:rPr lang="es-EC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cobertura: 5,72</a:t>
            </a:r>
            <a:r>
              <a:rPr lang="es-EC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168352" y="262389"/>
            <a:ext cx="500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 </a:t>
            </a:r>
            <a:r>
              <a:rPr lang="es-EC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la empresa con la implementación del proyecto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27791" y="1334510"/>
            <a:ext cx="214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Escenario </a:t>
            </a:r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optimista</a:t>
            </a:r>
            <a:endParaRPr lang="es-EC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28184" y="133451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Escenario </a:t>
            </a:r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pesimista</a:t>
            </a:r>
            <a:endParaRPr lang="es-EC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42024" y="1844824"/>
            <a:ext cx="43717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Ventas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5,72% (</a:t>
            </a:r>
            <a:r>
              <a:rPr lang="es-EC" sz="1600" i="1" dirty="0">
                <a:latin typeface="Times New Roman" pitchFamily="18" charset="0"/>
                <a:cs typeface="Times New Roman" pitchFamily="18" charset="0"/>
              </a:rPr>
              <a:t>demanda insatisfecha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Ingresos no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operacionales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1%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Costos y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gastos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4,17% (</a:t>
            </a:r>
            <a:r>
              <a:rPr lang="es-EC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por camión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4048" y="1844824"/>
            <a:ext cx="4112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Ventas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No se considera un 		      incremento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Ingresos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operacionales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1%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Costos y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gastos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4,17% (</a:t>
            </a:r>
            <a:r>
              <a:rPr lang="es-EC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por camión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08272" y="3766115"/>
            <a:ext cx="5568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Valor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presente de los flujos sin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financiamiento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61259" y="4899006"/>
            <a:ext cx="602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Valor presente de los flujos con financiamiento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2208090" y="4250934"/>
                <a:ext cx="18053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𝑇𝑀𝐴𝑅</m:t>
                      </m:r>
                      <m:r>
                        <a:rPr lang="es-EC" i="1">
                          <a:latin typeface="Cambria Math"/>
                        </a:rPr>
                        <m:t>=9,38%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90" y="4250934"/>
                <a:ext cx="180530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2208090" y="5438503"/>
                <a:ext cx="1818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𝑊𝐴𝐶𝐶</m:t>
                      </m:r>
                      <m:r>
                        <a:rPr lang="es-EC" i="1">
                          <a:latin typeface="Cambria Math"/>
                        </a:rPr>
                        <m:t>=7,44%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90" y="5438503"/>
                <a:ext cx="18181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92" y="1044382"/>
            <a:ext cx="2219568" cy="94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blog.asesoriaencontabilidad.pe/wp-content/uploads/2014/02/no_tener_dinero_es_la_muerte_por_eso_te_prestamos_mercancia-517fef49e21eae31cb40a497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6734" r="17158" b="11290"/>
          <a:stretch/>
        </p:blipFill>
        <p:spPr bwMode="auto">
          <a:xfrm>
            <a:off x="6156176" y="3933056"/>
            <a:ext cx="2538296" cy="2358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72607"/>
            <a:ext cx="6400800" cy="175260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89267"/>
              </p:ext>
            </p:extLst>
          </p:nvPr>
        </p:nvGraphicFramePr>
        <p:xfrm>
          <a:off x="251520" y="1991271"/>
          <a:ext cx="7632848" cy="22433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53955"/>
                <a:gridCol w="2850701"/>
                <a:gridCol w="1728192"/>
              </a:tblGrid>
              <a:tr h="28803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Metodología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Valoración de la empresa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 contable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    384.812,05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 según flujo de caja descontado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4’977.757,60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Flujo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caja en escenario optimista</a:t>
                      </a:r>
                      <a:endParaRPr lang="es-EC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con financiamiento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5’911.943,97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sin financiamiento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5’669.869,70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Flujo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caja en escenario pesimista</a:t>
                      </a:r>
                      <a:endParaRPr lang="es-EC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con financiamiento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5’000.558,42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sin financiamiento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      4’804.942,57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5 Cerrar llave"/>
          <p:cNvSpPr/>
          <p:nvPr/>
        </p:nvSpPr>
        <p:spPr>
          <a:xfrm>
            <a:off x="7812360" y="3143399"/>
            <a:ext cx="288032" cy="79208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7920880" y="3277833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PROYECTO VIABLE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91607" y="75715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VALORACIÓN FINANCIERA DE LA EMPRESA METROPOLITANA DE HORMIGONES METRHORM CÍA. LTDA.</a:t>
            </a:r>
            <a:endParaRPr lang="es-EC" sz="2000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1018" y="4875634"/>
            <a:ext cx="1476686" cy="990124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COSTO DEL PROYECTO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31018" y="5902925"/>
                <a:ext cx="1476686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$198.000,00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8" y="5902925"/>
                <a:ext cx="147668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5794"/>
              </p:ext>
            </p:extLst>
          </p:nvPr>
        </p:nvGraphicFramePr>
        <p:xfrm>
          <a:off x="3203848" y="4688081"/>
          <a:ext cx="5760641" cy="17382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88232"/>
                <a:gridCol w="2160240"/>
                <a:gridCol w="1512169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Flujo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caja en escenario optimista</a:t>
                      </a:r>
                      <a:endParaRPr lang="es-EC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con financiamiento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$ 5’911.943,97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77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sin financiamiento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indent="-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5’669.869,70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Flujo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caja en escenario pesimista</a:t>
                      </a:r>
                      <a:endParaRPr lang="es-EC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caja con financiamiento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5’000.558,42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15 Cheurón"/>
          <p:cNvSpPr/>
          <p:nvPr/>
        </p:nvSpPr>
        <p:spPr>
          <a:xfrm flipH="1">
            <a:off x="2123728" y="5254853"/>
            <a:ext cx="792088" cy="648072"/>
          </a:xfrm>
          <a:prstGeom prst="chevron">
            <a:avLst>
              <a:gd name="adj" fmla="val 889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18 Flecha a la derecha con muesca"/>
          <p:cNvSpPr/>
          <p:nvPr/>
        </p:nvSpPr>
        <p:spPr>
          <a:xfrm rot="5400000">
            <a:off x="8172936" y="4064143"/>
            <a:ext cx="827527" cy="350458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4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66779674"/>
              </p:ext>
            </p:extLst>
          </p:nvPr>
        </p:nvGraphicFramePr>
        <p:xfrm>
          <a:off x="971600" y="764704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5805264"/>
            <a:ext cx="14041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Documento"/>
          <p:cNvSpPr/>
          <p:nvPr/>
        </p:nvSpPr>
        <p:spPr>
          <a:xfrm>
            <a:off x="906425" y="1340768"/>
            <a:ext cx="8064896" cy="1719858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El análisis 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 la estructura financiera de la empresa hormigonera, </a:t>
            </a:r>
            <a:r>
              <a:rPr lang="es-EC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denota problemas 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tanto financieros como administrativos, es así que analizando la </a:t>
            </a:r>
            <a:r>
              <a:rPr lang="es-EC" sz="1400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tendencia creciente de las cuentas por cobrar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s-EC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identificó 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C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sus 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cuentas </a:t>
            </a:r>
            <a:r>
              <a:rPr lang="es-EC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incobrables van en aumento, siendo este uno de los </a:t>
            </a:r>
            <a:r>
              <a:rPr lang="es-EC" sz="1400" b="1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efectos </a:t>
            </a:r>
            <a:r>
              <a:rPr lang="es-EC" sz="1400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 la falta de controles sobre el área de comercialización y ventas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lo que por otro lado ha conllevado a la </a:t>
            </a:r>
            <a:r>
              <a:rPr lang="es-EC" sz="1400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reducción de su liquidez</a:t>
            </a:r>
            <a:r>
              <a:rPr lang="es-EC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31849" y="3753599"/>
            <a:ext cx="4155357" cy="2966274"/>
          </a:xfrm>
          <a:prstGeom prst="roundRect">
            <a:avLst>
              <a:gd name="adj" fmla="val 12759"/>
            </a:avLst>
          </a:prstGeom>
          <a:solidFill>
            <a:srgbClr val="BBD2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Estado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Situación Financiera 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demuestra que a fin de poder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financiar sus inversiones de largo plazo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 hecho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mayor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proporción de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recursos a corto plazo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reduciendo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liquidez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dificultando con ello su capacidad para 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hacer 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frente a sus obligaciones de corto plazo, 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 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 el caso de su </a:t>
            </a:r>
            <a:r>
              <a:rPr lang="es-EC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alto nivel de cuentas por pagar a proveedores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925206" y="3060626"/>
            <a:ext cx="4183298" cy="3659247"/>
          </a:xfrm>
          <a:prstGeom prst="roundRect">
            <a:avLst>
              <a:gd name="adj" fmla="val 12881"/>
            </a:avLst>
          </a:prstGeom>
          <a:solidFill>
            <a:srgbClr val="BBD2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distribución de ingresos, costos y gastos 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demuestran una proporción similar durante los períodos 2012–2013–2014, por cuanto la mayor representatividad respecto a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ingresos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 fruto de las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ventas de hormigón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mientras que en la distribución de egresos, los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costos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ocupan el mayor porcentaje y dentro de estos se ubica el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cemento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utilizado como materia prima para la fabricación del hormigón, respecto a la proporción de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el mayor peso se ubica sobre los </a:t>
            </a:r>
            <a:r>
              <a:rPr lang="es-EC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por depreciación de activos fijos</a:t>
            </a:r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55576" y="733662"/>
            <a:ext cx="8388424" cy="694164"/>
            <a:chOff x="0" y="0"/>
            <a:chExt cx="7992888" cy="694164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7992888" cy="6941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7992888" cy="694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300" kern="1200" dirty="0" smtClean="0">
                  <a:latin typeface="Times New Roman" pitchFamily="18" charset="0"/>
                  <a:cs typeface="Times New Roman" pitchFamily="18" charset="0"/>
                </a:rPr>
                <a:t>CONCLUSIONES</a:t>
              </a:r>
              <a:endParaRPr lang="es-EC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4821" name="Picture 5" descr="http://www.huelvaempresa.es/wp-content/uploads/2013/01/as_cont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54098"/>
            <a:ext cx="2952328" cy="139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755576" y="718653"/>
            <a:ext cx="8388424" cy="720862"/>
            <a:chOff x="0" y="0"/>
            <a:chExt cx="7992888" cy="720862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400" kern="1200" dirty="0" smtClean="0">
                  <a:latin typeface="Times New Roman" pitchFamily="18" charset="0"/>
                  <a:cs typeface="Times New Roman" pitchFamily="18" charset="0"/>
                </a:rPr>
                <a:t>CONCLUSIONES</a:t>
              </a:r>
              <a:endParaRPr lang="es-EC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899592" y="1439515"/>
            <a:ext cx="3672408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La valoración de la empresa demuestra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base al método de valor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contable, una reducción de su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alto nivel de dependencia  mantenida con terceros es así que del 23,60%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valor contable obtenido durante el año 2012, se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incrementó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al 28,75% durante el 2013,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manteniendo dicha </a:t>
            </a:r>
            <a:r>
              <a:rPr lang="es-EC" b="1" u="sng" dirty="0">
                <a:latin typeface="Times New Roman" pitchFamily="18" charset="0"/>
                <a:cs typeface="Times New Roman" pitchFamily="18" charset="0"/>
              </a:rPr>
              <a:t>tendencia creciente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para el año 2014 a 32,99%, de esta manera para el año 2014 la </a:t>
            </a:r>
            <a:r>
              <a:rPr lang="es-EC" b="1" u="sng" dirty="0">
                <a:latin typeface="Times New Roman" pitchFamily="18" charset="0"/>
                <a:cs typeface="Times New Roman" pitchFamily="18" charset="0"/>
              </a:rPr>
              <a:t>valoración contable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ascendió a </a:t>
            </a:r>
            <a:r>
              <a:rPr lang="es-EC" b="1" u="sng" dirty="0">
                <a:latin typeface="Times New Roman" pitchFamily="18" charset="0"/>
                <a:cs typeface="Times New Roman" pitchFamily="18" charset="0"/>
              </a:rPr>
              <a:t>$384.812,05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860032" y="1439515"/>
            <a:ext cx="4050196" cy="3366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b="1" u="sng" dirty="0" smtClean="0">
                <a:latin typeface="Times New Roman" pitchFamily="18" charset="0"/>
                <a:cs typeface="Times New Roman" pitchFamily="18" charset="0"/>
              </a:rPr>
              <a:t>método de flujo de caja descontado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encargado de realizar proyecciones fundamentadas en información histórica, tras haber traído a valor presente, se ha determinado que el valor de la empresa asciende a </a:t>
            </a:r>
            <a:r>
              <a:rPr lang="es-EC" b="1" u="sng" dirty="0" smtClean="0">
                <a:latin typeface="Times New Roman" pitchFamily="18" charset="0"/>
                <a:cs typeface="Times New Roman" pitchFamily="18" charset="0"/>
              </a:rPr>
              <a:t>$ 4’977.757,60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considerando que la situación actual se mantiene y no se implementa ningún proyecto nuevo.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pyme.lavoztx.com/DM-Resize/photos.demandstudios.com/getty/article/151/225/87541795.jpg?w=600&amp;h=600&amp;keep_ratio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00643"/>
            <a:ext cx="4050196" cy="151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789825" y="691914"/>
            <a:ext cx="8388424" cy="720862"/>
            <a:chOff x="0" y="0"/>
            <a:chExt cx="7992888" cy="720862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400" kern="1200" dirty="0" smtClean="0">
                  <a:latin typeface="Times New Roman" pitchFamily="18" charset="0"/>
                  <a:cs typeface="Times New Roman" pitchFamily="18" charset="0"/>
                </a:rPr>
                <a:t>CONCLUSIONES</a:t>
              </a:r>
              <a:endParaRPr lang="es-EC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755576" y="1340768"/>
            <a:ext cx="403619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proyecto de adquisición de un camión mixer es viable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dentro de un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escenario optimista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ya que un incremento en ventas del 5,72% en función del nivel de producción y 4,17% de costos y gastos que se incrementarían tras la adquisición y operación del camión mixer, se concluye que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obtener ningún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financiamiento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valor de la empresa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sería de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$5’669.869,70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mientras que en el caso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con financiamiento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el valor de la organización incrementaría a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$5'911.943,97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1766" y="1340768"/>
            <a:ext cx="435223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El valor de la empresa en un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escenario pesimista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otorga el factor clave por el cual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el proyecto es viable únicamente si se lo implementa con financiamiento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valorándose en este escenario a la empresa en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$5’000.558,42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mientras que si la empresa implementa el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proyecto sin financiamiento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y con las condiciones especificadas donde los niveles de ventas no llegaran a incrementarse, el valor obtenido sería de </a:t>
            </a:r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$4'804.942,57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, el cual es menor al valor según el flujo de caja descontado.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1 Imagen" descr="C:\Users\Usuario\Documents\TESIS METRHORM\TESIS\Fotos Metrhorm\20150105_1559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40" y="5363528"/>
            <a:ext cx="4109968" cy="148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2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548681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Bisel"/>
          <p:cNvSpPr/>
          <p:nvPr/>
        </p:nvSpPr>
        <p:spPr>
          <a:xfrm>
            <a:off x="899592" y="620688"/>
            <a:ext cx="7920879" cy="1404551"/>
          </a:xfrm>
          <a:prstGeom prst="bevel">
            <a:avLst>
              <a:gd name="adj" fmla="val 9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500" b="1" dirty="0" smtClean="0">
                <a:latin typeface="Times New Roman" pitchFamily="18" charset="0"/>
                <a:cs typeface="Times New Roman" pitchFamily="18" charset="0"/>
              </a:rPr>
              <a:t>“VALORACIÓN FINANCIERA DE LA EMPRESA METROPOLITANA DE HORMIGONES METRHORM CIA. LTDA., DOMICILIADA EN LA CIUDAD DE QUITO, PROVINCIA DE PICHINCHA”</a:t>
            </a:r>
            <a:endParaRPr lang="es-EC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79711" y="2262013"/>
            <a:ext cx="6755429" cy="10618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Diagnosticar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financieramente la situación de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Empresa METROPOLITANA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HORMIGONES METRHORM CIA. LTDA., a través de su valoración, a fin de determinar la viabilidad para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implementar un proyecto e incurrir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tomas de decisiones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adecuadas. </a:t>
            </a:r>
            <a:endParaRPr lang="es-EC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98696959"/>
              </p:ext>
            </p:extLst>
          </p:nvPr>
        </p:nvGraphicFramePr>
        <p:xfrm>
          <a:off x="1619672" y="3501008"/>
          <a:ext cx="7128791" cy="327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onector"/>
          <p:cNvSpPr/>
          <p:nvPr/>
        </p:nvSpPr>
        <p:spPr>
          <a:xfrm>
            <a:off x="107504" y="4437112"/>
            <a:ext cx="1835696" cy="136815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 </a:t>
            </a:r>
            <a:r>
              <a:rPr lang="es-EC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ESPECÍFICOS</a:t>
            </a:r>
            <a:endParaRPr lang="es-EC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onector"/>
          <p:cNvSpPr/>
          <p:nvPr/>
        </p:nvSpPr>
        <p:spPr>
          <a:xfrm>
            <a:off x="177050" y="2187306"/>
            <a:ext cx="1696604" cy="121124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 GENERAL</a:t>
            </a:r>
            <a:endParaRPr lang="es-EC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9825" y="691914"/>
            <a:ext cx="8388424" cy="720862"/>
            <a:chOff x="0" y="0"/>
            <a:chExt cx="7992888" cy="720862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400" kern="1200" dirty="0" smtClean="0">
                  <a:latin typeface="Times New Roman" pitchFamily="18" charset="0"/>
                  <a:cs typeface="Times New Roman" pitchFamily="18" charset="0"/>
                </a:rPr>
                <a:t>RECOMENDACIONES</a:t>
              </a:r>
              <a:endParaRPr lang="es-EC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789825" y="1502782"/>
            <a:ext cx="5078319" cy="2862322"/>
          </a:xfrm>
          <a:prstGeom prst="rect">
            <a:avLst/>
          </a:prstGeom>
          <a:solidFill>
            <a:srgbClr val="BBD2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sz="1500" dirty="0">
                <a:latin typeface="Times New Roman" pitchFamily="18" charset="0"/>
                <a:cs typeface="Times New Roman" pitchFamily="18" charset="0"/>
              </a:rPr>
              <a:t>Mejorar la estructura empresarial, considerando que el mayor impacto que la empresa recibe proviene de factores internos, es así que debe </a:t>
            </a:r>
            <a:r>
              <a:rPr lang="es-MX" sz="1500" b="1" u="sng" dirty="0">
                <a:latin typeface="Times New Roman" pitchFamily="18" charset="0"/>
                <a:cs typeface="Times New Roman" pitchFamily="18" charset="0"/>
              </a:rPr>
              <a:t>implementar mayores controles y políticas principalmente de cobro</a:t>
            </a:r>
            <a:r>
              <a:rPr lang="es-MX" sz="1500" dirty="0">
                <a:latin typeface="Times New Roman" pitchFamily="18" charset="0"/>
                <a:cs typeface="Times New Roman" pitchFamily="18" charset="0"/>
              </a:rPr>
              <a:t> tanto en el área administrativa, y dentro de ésta </a:t>
            </a:r>
            <a:r>
              <a:rPr lang="es-MX" sz="1500" b="1" u="sng" dirty="0" smtClean="0">
                <a:latin typeface="Times New Roman" pitchFamily="18" charset="0"/>
                <a:cs typeface="Times New Roman" pitchFamily="18" charset="0"/>
              </a:rPr>
              <a:t>principalmente sobre </a:t>
            </a:r>
            <a:r>
              <a:rPr lang="es-MX" sz="1500" b="1" u="sng" dirty="0">
                <a:latin typeface="Times New Roman" pitchFamily="18" charset="0"/>
                <a:cs typeface="Times New Roman" pitchFamily="18" charset="0"/>
              </a:rPr>
              <a:t>el área de comercialización y ventas</a:t>
            </a:r>
            <a:r>
              <a:rPr lang="es-MX" sz="1500" dirty="0">
                <a:latin typeface="Times New Roman" pitchFamily="18" charset="0"/>
                <a:cs typeface="Times New Roman" pitchFamily="18" charset="0"/>
              </a:rPr>
              <a:t>; como en el área operativa, optimizando sus recursos y evitando el incremento de costos y gastos, mejorando su falta de liquidez.</a:t>
            </a:r>
            <a:endParaRPr lang="es-EC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09644" y="4153287"/>
            <a:ext cx="4898860" cy="2516073"/>
          </a:xfrm>
          <a:prstGeom prst="rect">
            <a:avLst/>
          </a:prstGeom>
          <a:solidFill>
            <a:srgbClr val="ACC96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Para hacer frente a la afectación producida por las ordenanzas municipales, respecto a las restricciones a la circulación vehicular, se recomienda </a:t>
            </a:r>
            <a:r>
              <a:rPr lang="es-EC" sz="1500" b="1" u="sng" dirty="0" smtClean="0">
                <a:latin typeface="Times New Roman" pitchFamily="18" charset="0"/>
                <a:cs typeface="Times New Roman" pitchFamily="18" charset="0"/>
              </a:rPr>
              <a:t>elaborar un cronograma de actividades detallado dentro del horario de circulación permitido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, compensando de esta manera el ingreso por ventas que se ha dejado de percibir por mantener al vehículo inmóvil, sin generar ingresos, y </a:t>
            </a:r>
            <a:r>
              <a:rPr lang="es-EC" sz="1500" b="1" u="sng" dirty="0" smtClean="0">
                <a:latin typeface="Times New Roman" pitchFamily="18" charset="0"/>
                <a:cs typeface="Times New Roman" pitchFamily="18" charset="0"/>
              </a:rPr>
              <a:t>evitando posibles multas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diarioel9dejulio.com.ar/wp-content/uploads/2014/05/mul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/>
          <a:stretch/>
        </p:blipFill>
        <p:spPr bwMode="auto">
          <a:xfrm>
            <a:off x="899592" y="4655238"/>
            <a:ext cx="3081997" cy="17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rconsultores.cl/Blog/wp-content/uploads/2015/04/cobranza-680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5"/>
            <a:ext cx="2692023" cy="198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9825" y="691914"/>
            <a:ext cx="8388424" cy="720862"/>
            <a:chOff x="0" y="0"/>
            <a:chExt cx="7992888" cy="720862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0" y="0"/>
              <a:ext cx="7992888" cy="720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400" kern="1200" dirty="0" smtClean="0">
                  <a:latin typeface="Times New Roman" pitchFamily="18" charset="0"/>
                  <a:cs typeface="Times New Roman" pitchFamily="18" charset="0"/>
                </a:rPr>
                <a:t>RECOMENDACIONES</a:t>
              </a:r>
              <a:endParaRPr lang="es-EC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716528235"/>
              </p:ext>
            </p:extLst>
          </p:nvPr>
        </p:nvGraphicFramePr>
        <p:xfrm>
          <a:off x="323528" y="1556792"/>
          <a:ext cx="871296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2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aotraopinion.com.mx/images/autor/19/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61" y="312271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pi.ning.com/files/MN6ZNqVOIKOBiFbcPSbkHmGsu3zQV5JvezDxg4m7VJov2Sk28ry9cR4yLDiT01ia9VV8R6IpQsp-8mNanyAtiSgO3L7Jv0Xm/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 b="5294"/>
          <a:stretch/>
        </p:blipFill>
        <p:spPr bwMode="auto">
          <a:xfrm>
            <a:off x="1364998" y="1196752"/>
            <a:ext cx="5296303" cy="33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3434" r="13583" b="33939"/>
          <a:stretch/>
        </p:blipFill>
        <p:spPr>
          <a:xfrm>
            <a:off x="993282" y="841438"/>
            <a:ext cx="1812562" cy="2011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Rectángulo"/>
          <p:cNvSpPr/>
          <p:nvPr/>
        </p:nvSpPr>
        <p:spPr>
          <a:xfrm>
            <a:off x="5796136" y="404664"/>
            <a:ext cx="306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Quito, 6 de noviembre de 2006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38 Imagen" descr="C:\Users\Usuario\Documents\TESIS METRHORM\TESIS\Fotos Metrhorm\20150105_1559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3599"/>
            <a:ext cx="1906252" cy="136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0" name="39 Gráfico"/>
          <p:cNvGraphicFramePr/>
          <p:nvPr>
            <p:extLst>
              <p:ext uri="{D42A27DB-BD31-4B8C-83A1-F6EECF244321}">
                <p14:modId xmlns:p14="http://schemas.microsoft.com/office/powerpoint/2010/main" val="583720210"/>
              </p:ext>
            </p:extLst>
          </p:nvPr>
        </p:nvGraphicFramePr>
        <p:xfrm>
          <a:off x="3068050" y="2051584"/>
          <a:ext cx="5900776" cy="227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725" name="30724 CuadroTexto"/>
          <p:cNvSpPr txBox="1"/>
          <p:nvPr/>
        </p:nvSpPr>
        <p:spPr>
          <a:xfrm>
            <a:off x="570261" y="3060215"/>
            <a:ext cx="2529288" cy="369332"/>
          </a:xfrm>
          <a:prstGeom prst="rightArrowCallout">
            <a:avLst>
              <a:gd name="adj1" fmla="val 47507"/>
              <a:gd name="adj2" fmla="val 50000"/>
              <a:gd name="adj3" fmla="val 88771"/>
              <a:gd name="adj4" fmla="val 7656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COMPETENCIA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41 Gráfico"/>
          <p:cNvGraphicFramePr/>
          <p:nvPr>
            <p:extLst>
              <p:ext uri="{D42A27DB-BD31-4B8C-83A1-F6EECF244321}">
                <p14:modId xmlns:p14="http://schemas.microsoft.com/office/powerpoint/2010/main" val="2153195466"/>
              </p:ext>
            </p:extLst>
          </p:nvPr>
        </p:nvGraphicFramePr>
        <p:xfrm>
          <a:off x="3068049" y="4414797"/>
          <a:ext cx="5940749" cy="226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42 CuadroTexto"/>
          <p:cNvSpPr txBox="1"/>
          <p:nvPr/>
        </p:nvSpPr>
        <p:spPr>
          <a:xfrm>
            <a:off x="713667" y="5363924"/>
            <a:ext cx="2354382" cy="369332"/>
          </a:xfrm>
          <a:prstGeom prst="rightArrowCallout">
            <a:avLst>
              <a:gd name="adj1" fmla="val 47507"/>
              <a:gd name="adj2" fmla="val 50000"/>
              <a:gd name="adj3" fmla="val 88771"/>
              <a:gd name="adj4" fmla="val 7656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CLIENTES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034692" y="382915"/>
            <a:ext cx="2761444" cy="369332"/>
          </a:xfrm>
          <a:prstGeom prst="rightArrowCallout">
            <a:avLst>
              <a:gd name="adj1" fmla="val 47507"/>
              <a:gd name="adj2" fmla="val 50000"/>
              <a:gd name="adj3" fmla="val 88771"/>
              <a:gd name="adj4" fmla="val 763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CONSTITUCIÓN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048546" y="1187460"/>
            <a:ext cx="2728087" cy="369332"/>
          </a:xfrm>
          <a:prstGeom prst="rightArrowCallout">
            <a:avLst>
              <a:gd name="adj1" fmla="val 47507"/>
              <a:gd name="adj2" fmla="val 50000"/>
              <a:gd name="adj3" fmla="val 88771"/>
              <a:gd name="adj4" fmla="val 7577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PROVEEDORES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30725 CuadroTexto"/>
          <p:cNvSpPr txBox="1"/>
          <p:nvPr/>
        </p:nvSpPr>
        <p:spPr>
          <a:xfrm>
            <a:off x="5796135" y="836712"/>
            <a:ext cx="3456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UNACEM Ecuador S.A.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EPMAPS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500" dirty="0" err="1" smtClean="0">
                <a:latin typeface="Times New Roman" pitchFamily="18" charset="0"/>
                <a:cs typeface="Times New Roman" pitchFamily="18" charset="0"/>
              </a:rPr>
              <a:t>Cadeco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 Aditivos Cía. Ltda.,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Canteras de </a:t>
            </a:r>
            <a:r>
              <a:rPr lang="es-EC" sz="1500" dirty="0" err="1" smtClean="0">
                <a:latin typeface="Times New Roman" pitchFamily="18" charset="0"/>
                <a:cs typeface="Times New Roman" pitchFamily="18" charset="0"/>
              </a:rPr>
              <a:t>Pifo</a:t>
            </a:r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 y San Antonio de Pichincha</a:t>
            </a:r>
            <a:endParaRPr lang="es-EC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3043"/>
            <a:ext cx="7772400" cy="1470025"/>
          </a:xfrm>
        </p:spPr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4137355"/>
            <a:ext cx="3008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Productos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complementarios: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3" y="4976855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/>
              <a:t>Calcín de vidrio</a:t>
            </a:r>
            <a:endParaRPr lang="es-EC" sz="1600" dirty="0"/>
          </a:p>
        </p:txBody>
      </p:sp>
      <p:pic>
        <p:nvPicPr>
          <p:cNvPr id="9" name="8 Imagen" descr="http://ecologismos.com/wp-content/2011/11/El-proceso-del-reciclaje-del-vidrio-en-un-corto-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t="2435" r="14180" b="28669"/>
          <a:stretch/>
        </p:blipFill>
        <p:spPr bwMode="auto">
          <a:xfrm>
            <a:off x="899592" y="5317495"/>
            <a:ext cx="1472423" cy="919817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411760" y="4976855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/>
              <a:t>Caucho granulado</a:t>
            </a:r>
            <a:endParaRPr lang="es-EC" sz="1600" dirty="0"/>
          </a:p>
        </p:txBody>
      </p:sp>
      <p:pic>
        <p:nvPicPr>
          <p:cNvPr id="11" name="10 Imagen" descr="http://www.cauchoperu.com/productos/images/productos/caucho-granulado/caucho_viruta_no_recomendable%20_para_grass_sintetico_toxico_cuidado_no_se_deje_sorprend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39" y="5317495"/>
            <a:ext cx="1550106" cy="919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Rectángulo redondeado"/>
          <p:cNvSpPr/>
          <p:nvPr/>
        </p:nvSpPr>
        <p:spPr>
          <a:xfrm>
            <a:off x="899593" y="4664077"/>
            <a:ext cx="3168352" cy="312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ADITIVOS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283968" y="4651914"/>
            <a:ext cx="4536504" cy="3249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HORMIGÓN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51355" y="4963741"/>
            <a:ext cx="1344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i="1" dirty="0"/>
              <a:t>Bloques de hormigón</a:t>
            </a:r>
          </a:p>
        </p:txBody>
      </p:sp>
      <p:pic>
        <p:nvPicPr>
          <p:cNvPr id="17" name="16 Imagen" descr="http://www.concretec.com.bo/nueva/images/concepto/bloques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5563" r="11693" b="12069"/>
          <a:stretch/>
        </p:blipFill>
        <p:spPr bwMode="auto">
          <a:xfrm>
            <a:off x="4324943" y="5544864"/>
            <a:ext cx="1525479" cy="6924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067578" y="4981857"/>
            <a:ext cx="1209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/>
              <a:t>Espuma </a:t>
            </a:r>
            <a:r>
              <a:rPr lang="es-EC" sz="1600" b="1" i="1" dirty="0" err="1"/>
              <a:t>flex</a:t>
            </a:r>
            <a:endParaRPr lang="es-EC" sz="1600" b="1" i="1" dirty="0"/>
          </a:p>
        </p:txBody>
      </p:sp>
      <p:pic>
        <p:nvPicPr>
          <p:cNvPr id="19" name="18 Imagen"/>
          <p:cNvPicPr/>
          <p:nvPr/>
        </p:nvPicPr>
        <p:blipFill rotWithShape="1">
          <a:blip r:embed="rId7"/>
          <a:srcRect l="51852" t="42662" r="20635" b="20950"/>
          <a:stretch/>
        </p:blipFill>
        <p:spPr bwMode="auto">
          <a:xfrm>
            <a:off x="6012160" y="5315409"/>
            <a:ext cx="1387655" cy="921903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7568902" y="4972452"/>
            <a:ext cx="1306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i="1" dirty="0"/>
              <a:t>Placas colaborantes</a:t>
            </a:r>
          </a:p>
        </p:txBody>
      </p:sp>
      <p:pic>
        <p:nvPicPr>
          <p:cNvPr id="21" name="20 Imagen" descr="http://arqzine.com/mag/wp-content/uploads/2012/05/steel-deck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" r="2768" b="-1"/>
          <a:stretch/>
        </p:blipFill>
        <p:spPr bwMode="auto">
          <a:xfrm>
            <a:off x="7568901" y="5557227"/>
            <a:ext cx="1259535" cy="680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38350"/>
              </p:ext>
            </p:extLst>
          </p:nvPr>
        </p:nvGraphicFramePr>
        <p:xfrm>
          <a:off x="971600" y="1317689"/>
          <a:ext cx="3312368" cy="2295976"/>
        </p:xfrm>
        <a:graphic>
          <a:graphicData uri="http://schemas.openxmlformats.org/drawingml/2006/table">
            <a:tbl>
              <a:tblPr firstRow="1" firstCol="1" bandRow="1"/>
              <a:tblGrid>
                <a:gridCol w="1204497"/>
                <a:gridCol w="2107871"/>
              </a:tblGrid>
              <a:tr h="28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Cemento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Agua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86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Agregados pétreos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Arena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2869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Ripio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28699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Aditivos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Plastificante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869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Impermeabilizante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869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Retardante de fraguado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869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Acelerante de fraguado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1066137" y="764704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Componentes del hormigón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23910"/>
              </p:ext>
            </p:extLst>
          </p:nvPr>
        </p:nvGraphicFramePr>
        <p:xfrm>
          <a:off x="4725767" y="1309410"/>
          <a:ext cx="3960440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2088231"/>
                <a:gridCol w="1872209"/>
              </a:tblGrid>
              <a:tr h="65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Resistencias de hormigón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5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 kg x cm</a:t>
                      </a:r>
                      <a:r>
                        <a:rPr lang="es-EC" sz="1600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Veredas, patios y </a:t>
                      </a:r>
                      <a:r>
                        <a:rPr lang="es-EC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replantillas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3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210–280 </a:t>
                      </a:r>
                      <a:r>
                        <a:rPr lang="es-EC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kg x cm</a:t>
                      </a:r>
                      <a:r>
                        <a:rPr lang="es-EC" sz="1600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Casas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3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280–350 </a:t>
                      </a:r>
                      <a:r>
                        <a:rPr lang="es-EC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kg x cm</a:t>
                      </a:r>
                      <a:r>
                        <a:rPr lang="es-EC" sz="16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Edificios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3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350–400 </a:t>
                      </a:r>
                      <a:r>
                        <a:rPr lang="es-EC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kg x cm</a:t>
                      </a:r>
                      <a:r>
                        <a:rPr lang="es-EC" sz="16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Vías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8" name="27 Rectángulo"/>
          <p:cNvSpPr/>
          <p:nvPr/>
        </p:nvSpPr>
        <p:spPr>
          <a:xfrm>
            <a:off x="4760422" y="764704"/>
            <a:ext cx="389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Tipos de resistencias comercializadas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71600" y="3750386"/>
            <a:ext cx="641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Productos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sustitutos:  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Inexistencia de material que lo sustituya en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887153" y="3790781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Costo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Utilidad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4" name="1023 Conector recto de flecha"/>
          <p:cNvCxnSpPr/>
          <p:nvPr/>
        </p:nvCxnSpPr>
        <p:spPr>
          <a:xfrm>
            <a:off x="7276692" y="3935051"/>
            <a:ext cx="610461" cy="3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276692" y="3935052"/>
            <a:ext cx="610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8072" y="549506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MATRIZ F.O.D.A.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15830" y="949616"/>
            <a:ext cx="4032448" cy="2781534"/>
          </a:xfrm>
          <a:prstGeom prst="roundRect">
            <a:avLst>
              <a:gd name="adj" fmla="val 126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FORTALEZAS</a:t>
            </a:r>
            <a:endParaRPr lang="es-EC" sz="15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Fidelidad de los clientes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Excelentes relaciones con los proveedores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Permisos de funcionamiento actualizados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Materia prima e insumos con estándares de alta calidad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Software contable propio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Maquinaria de última tecnología con controles automatizados</a:t>
            </a:r>
            <a:endParaRPr lang="es-EC" sz="15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7780" y="949616"/>
            <a:ext cx="4158716" cy="27815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OPORTUNIDADES</a:t>
            </a:r>
            <a:endParaRPr lang="es-EC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Mercado de la construcción con un crecimiento del 14%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Incremento de la inversión en el sector de la construcción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Marco legal busca incentivar el consumo de la producción nacional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Mayor desarrollo tecnológico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Inexistencia de productos sustitutos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Productos complementarios con menor impacto ambiental y con mejores acabados</a:t>
            </a:r>
            <a:endParaRPr lang="es-EC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05423" y="3933056"/>
            <a:ext cx="4032448" cy="2664296"/>
          </a:xfrm>
          <a:prstGeom prst="roundRect">
            <a:avLst>
              <a:gd name="adj" fmla="val 14587"/>
            </a:avLst>
          </a:prstGeom>
          <a:solidFill>
            <a:srgbClr val="BBD2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DEBILIDADES</a:t>
            </a:r>
            <a:endParaRPr lang="es-EC" sz="15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Falta de optimización de recursos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Falta de monitoreo y supervisión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El terreno donde la empresa opera no es propio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No hay seguimiento al proceso de comercialización y ventas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Deficiencia en la gestión financiera</a:t>
            </a:r>
            <a:endParaRPr lang="es-EC" sz="15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932040" y="3933056"/>
            <a:ext cx="4086708" cy="2664296"/>
          </a:xfrm>
          <a:prstGeom prst="roundRect">
            <a:avLst>
              <a:gd name="adj" fmla="val 14587"/>
            </a:avLst>
          </a:prstGeom>
          <a:solidFill>
            <a:srgbClr val="BBD2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AMENAZAS</a:t>
            </a:r>
            <a:endParaRPr lang="es-EC" sz="15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Restricción a la circulación de vehículos pesados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Gran cantidad de competidores en el mercado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Sobretasas temporales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Reducción del P.I.B. del sector de la construcción (9,8%)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5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Genera un alto riesgo de impacto ambiental y trastornos en la salud</a:t>
            </a:r>
            <a:endParaRPr lang="es-EC" sz="15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10 Flecha cuádruple"/>
          <p:cNvSpPr/>
          <p:nvPr/>
        </p:nvSpPr>
        <p:spPr>
          <a:xfrm>
            <a:off x="648072" y="949616"/>
            <a:ext cx="8388424" cy="5764368"/>
          </a:xfrm>
          <a:prstGeom prst="quadArrow">
            <a:avLst>
              <a:gd name="adj1" fmla="val 3128"/>
              <a:gd name="adj2" fmla="val 4845"/>
              <a:gd name="adj3" fmla="val 75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127670" y="649199"/>
            <a:ext cx="317252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Análisis horizontal</a:t>
            </a:r>
            <a:endParaRPr lang="es-EC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54850" y="134772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ANÁLISIS FINANCIERO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81859927"/>
              </p:ext>
            </p:extLst>
          </p:nvPr>
        </p:nvGraphicFramePr>
        <p:xfrm>
          <a:off x="2051720" y="1117774"/>
          <a:ext cx="6768752" cy="274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03647718"/>
              </p:ext>
            </p:extLst>
          </p:nvPr>
        </p:nvGraphicFramePr>
        <p:xfrm>
          <a:off x="2051720" y="3933056"/>
          <a:ext cx="67687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827584" y="2060848"/>
            <a:ext cx="115212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Estado </a:t>
            </a:r>
            <a:r>
              <a:rPr lang="es-EC" sz="1600" b="1" i="1" dirty="0">
                <a:latin typeface="Times New Roman" pitchFamily="18" charset="0"/>
                <a:cs typeface="Times New Roman" pitchFamily="18" charset="0"/>
              </a:rPr>
              <a:t>de Situación Financiera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827584" y="4653136"/>
            <a:ext cx="115212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Estado </a:t>
            </a:r>
            <a:r>
              <a:rPr lang="es-EC" sz="1600" b="1" i="1" dirty="0">
                <a:latin typeface="Times New Roman" pitchFamily="18" charset="0"/>
                <a:cs typeface="Times New Roman" pitchFamily="18" charset="0"/>
              </a:rPr>
              <a:t>de Resultados Integrales</a:t>
            </a:r>
          </a:p>
        </p:txBody>
      </p:sp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33614" y="868650"/>
            <a:ext cx="23042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Análisis vertical</a:t>
            </a:r>
            <a:endParaRPr lang="es-EC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26662" y="260129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ANÁLISIS FINANCIERO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762875678"/>
              </p:ext>
            </p:extLst>
          </p:nvPr>
        </p:nvGraphicFramePr>
        <p:xfrm>
          <a:off x="755576" y="1412776"/>
          <a:ext cx="41818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856820364"/>
              </p:ext>
            </p:extLst>
          </p:nvPr>
        </p:nvGraphicFramePr>
        <p:xfrm>
          <a:off x="5003342" y="1412776"/>
          <a:ext cx="403315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984952342"/>
              </p:ext>
            </p:extLst>
          </p:nvPr>
        </p:nvGraphicFramePr>
        <p:xfrm>
          <a:off x="3059832" y="4077073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5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19872" y="652626"/>
            <a:ext cx="23042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Análisis vertical</a:t>
            </a:r>
            <a:endParaRPr lang="es-EC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12919" y="182860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ANÁLISIS FINANCIERO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368598249"/>
              </p:ext>
            </p:extLst>
          </p:nvPr>
        </p:nvGraphicFramePr>
        <p:xfrm>
          <a:off x="107504" y="1196752"/>
          <a:ext cx="28803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966842573"/>
              </p:ext>
            </p:extLst>
          </p:nvPr>
        </p:nvGraphicFramePr>
        <p:xfrm>
          <a:off x="2987824" y="1196752"/>
          <a:ext cx="30963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403608089"/>
              </p:ext>
            </p:extLst>
          </p:nvPr>
        </p:nvGraphicFramePr>
        <p:xfrm>
          <a:off x="6084168" y="1196752"/>
          <a:ext cx="29523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8605"/>
              </p:ext>
            </p:extLst>
          </p:nvPr>
        </p:nvGraphicFramePr>
        <p:xfrm>
          <a:off x="215515" y="3976797"/>
          <a:ext cx="8712969" cy="27664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20181"/>
                <a:gridCol w="1224137"/>
                <a:gridCol w="792088"/>
                <a:gridCol w="1247708"/>
                <a:gridCol w="768516"/>
                <a:gridCol w="1182299"/>
                <a:gridCol w="828845"/>
                <a:gridCol w="1049195"/>
              </a:tblGrid>
              <a:tr h="21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CUENTAS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PROMEDIO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INGRESOS  OPERACIONALES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$5.039.429,37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$5.405.961,10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$5.258.042,68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44450" marR="44450" marT="0" marB="0" anchor="ctr"/>
                </a:tc>
              </a:tr>
              <a:tr h="21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Hormigón</a:t>
                      </a:r>
                      <a:endParaRPr lang="es-EC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$3.770.175,73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74,81%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$5.393.817,27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$5.191.027,28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98,73%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91,10%</a:t>
                      </a:r>
                    </a:p>
                  </a:txBody>
                  <a:tcPr marL="44450" marR="44450" marT="0" marB="0" anchor="ctr"/>
                </a:tc>
              </a:tr>
              <a:tr h="43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OPERACIONALES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$ 3.778.579,30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$ 4.012.601,22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$ 4.130.498,25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Cemento</a:t>
                      </a:r>
                      <a:endParaRPr lang="es-EC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$ 2.559.543,19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67,74%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$ 2.738.151,48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68,24%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$ 2.678.269,27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64,84%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66,94%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GASTOS OPERACIONALES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$ 1.094.276,86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$ 1.192.857,44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$ 1.111.630,63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Depreciación 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s-EC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activos </a:t>
                      </a:r>
                      <a:r>
                        <a:rPr lang="es-EC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Fijos</a:t>
                      </a:r>
                      <a:endParaRPr lang="es-EC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$ 223.464,12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20,42%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$ 236.565,30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19,83%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$ 233.415,70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21,00%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20,42%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UTILIDAD NETA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$ 45.858,47</a:t>
                      </a:r>
                      <a:endParaRPr lang="es-EC" sz="13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$ 112.946,96</a:t>
                      </a:r>
                      <a:endParaRPr lang="es-EC" sz="13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$ 32.598,69</a:t>
                      </a:r>
                      <a:endParaRPr lang="es-EC" sz="13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1,20%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5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15732"/>
            <a:ext cx="6400800" cy="175260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14752" b="17612"/>
          <a:stretch/>
        </p:blipFill>
        <p:spPr bwMode="auto">
          <a:xfrm>
            <a:off x="0" y="649199"/>
            <a:ext cx="9144000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08526" cy="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91880" y="249089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FINANCIEROS</a:t>
            </a:r>
            <a:endParaRPr lang="es-EC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31640" y="98072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Indicadores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liquidez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47490"/>
              </p:ext>
            </p:extLst>
          </p:nvPr>
        </p:nvGraphicFramePr>
        <p:xfrm>
          <a:off x="1907704" y="1556792"/>
          <a:ext cx="66247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Razón corriente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$0,71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$0,63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$0,84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Capital de trabajo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$-168.343,40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$-199.491,96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$-78.182,10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1331640" y="3118561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Indicadores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endeudamiento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9789"/>
              </p:ext>
            </p:extLst>
          </p:nvPr>
        </p:nvGraphicFramePr>
        <p:xfrm>
          <a:off x="2033061" y="3622203"/>
          <a:ext cx="649938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51"/>
                <a:gridCol w="1502839"/>
                <a:gridCol w="1624845"/>
                <a:gridCol w="1624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s-EC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Endeudamiento total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$3,24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$2,48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$2,03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Endeudamiento a corto plazo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$2,21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$1,43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$1,25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Endeudamiento a largo plazo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$1,02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$1,05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$0,78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weblogs.upyd.es/villaviciosaodon/wp-content/uploads/sites/79/2014/03/Falta-Liquide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2"/>
          <a:stretch/>
        </p:blipFill>
        <p:spPr bwMode="auto">
          <a:xfrm>
            <a:off x="179512" y="1556792"/>
            <a:ext cx="1584177" cy="1142836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esoriaalicante.es/wp-content/uploads/2013/12/apalancami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62589"/>
            <a:ext cx="1634814" cy="1224136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2250</Words>
  <Application>Microsoft Office PowerPoint</Application>
  <PresentationFormat>Presentación en pantalla (4:3)</PresentationFormat>
  <Paragraphs>384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82</cp:revision>
  <dcterms:created xsi:type="dcterms:W3CDTF">2015-05-15T17:32:04Z</dcterms:created>
  <dcterms:modified xsi:type="dcterms:W3CDTF">2015-05-29T01:22:42Z</dcterms:modified>
</cp:coreProperties>
</file>