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32" r:id="rId1"/>
  </p:sldMasterIdLst>
  <p:notesMasterIdLst>
    <p:notesMasterId r:id="rId50"/>
  </p:notesMasterIdLst>
  <p:sldIdLst>
    <p:sldId id="256" r:id="rId2"/>
    <p:sldId id="310" r:id="rId3"/>
    <p:sldId id="257" r:id="rId4"/>
    <p:sldId id="315" r:id="rId5"/>
    <p:sldId id="305" r:id="rId6"/>
    <p:sldId id="306" r:id="rId7"/>
    <p:sldId id="307" r:id="rId8"/>
    <p:sldId id="308" r:id="rId9"/>
    <p:sldId id="309" r:id="rId10"/>
    <p:sldId id="320" r:id="rId11"/>
    <p:sldId id="326" r:id="rId12"/>
    <p:sldId id="321" r:id="rId13"/>
    <p:sldId id="325" r:id="rId14"/>
    <p:sldId id="328" r:id="rId15"/>
    <p:sldId id="327" r:id="rId16"/>
    <p:sldId id="369" r:id="rId17"/>
    <p:sldId id="331" r:id="rId18"/>
    <p:sldId id="329" r:id="rId19"/>
    <p:sldId id="330" r:id="rId20"/>
    <p:sldId id="365" r:id="rId21"/>
    <p:sldId id="332" r:id="rId22"/>
    <p:sldId id="333" r:id="rId23"/>
    <p:sldId id="335" r:id="rId24"/>
    <p:sldId id="334" r:id="rId25"/>
    <p:sldId id="336" r:id="rId26"/>
    <p:sldId id="337" r:id="rId27"/>
    <p:sldId id="338" r:id="rId28"/>
    <p:sldId id="339" r:id="rId29"/>
    <p:sldId id="340" r:id="rId30"/>
    <p:sldId id="341" r:id="rId31"/>
    <p:sldId id="366" r:id="rId32"/>
    <p:sldId id="367" r:id="rId33"/>
    <p:sldId id="342" r:id="rId34"/>
    <p:sldId id="353" r:id="rId35"/>
    <p:sldId id="354" r:id="rId36"/>
    <p:sldId id="355" r:id="rId37"/>
    <p:sldId id="345" r:id="rId38"/>
    <p:sldId id="357" r:id="rId39"/>
    <p:sldId id="346" r:id="rId40"/>
    <p:sldId id="347" r:id="rId41"/>
    <p:sldId id="370" r:id="rId42"/>
    <p:sldId id="343" r:id="rId43"/>
    <p:sldId id="371" r:id="rId44"/>
    <p:sldId id="372" r:id="rId45"/>
    <p:sldId id="344" r:id="rId46"/>
    <p:sldId id="373" r:id="rId47"/>
    <p:sldId id="374" r:id="rId48"/>
    <p:sldId id="28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20" autoAdjust="0"/>
    <p:restoredTop sz="92895" autoAdjust="0"/>
  </p:normalViewPr>
  <p:slideViewPr>
    <p:cSldViewPr>
      <p:cViewPr>
        <p:scale>
          <a:sx n="80" d="100"/>
          <a:sy n="80" d="100"/>
        </p:scale>
        <p:origin x="-1363"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rolina\Documents\ALTURAS\XLS\TESIS\Base_Datos_Tesis_8%20_Anillos_Nuev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rolina\Documents\ALTURAS\XLS\TESIS\Base_Datos_Tesis_Nueva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arolina\Documents\ALTURAS\XLS\TESIS\Base_Datos_Tesis_Nueva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Hoja1!$K$14</c:f>
              <c:strCache>
                <c:ptCount val="1"/>
                <c:pt idx="0">
                  <c:v>Líneas</c:v>
                </c:pt>
              </c:strCache>
            </c:strRef>
          </c:tx>
          <c:invertIfNegative val="0"/>
          <c:dLbls>
            <c:txPr>
              <a:bodyPr/>
              <a:lstStyle/>
              <a:p>
                <a:pPr>
                  <a:defRPr b="1">
                    <a:solidFill>
                      <a:schemeClr val="bg1"/>
                    </a:solidFill>
                  </a:defRPr>
                </a:pPr>
                <a:endParaRPr lang="es-EC"/>
              </a:p>
            </c:txPr>
            <c:dLblPos val="inEnd"/>
            <c:showLegendKey val="0"/>
            <c:showVal val="1"/>
            <c:showCatName val="0"/>
            <c:showSerName val="0"/>
            <c:showPercent val="0"/>
            <c:showBubbleSize val="0"/>
            <c:showLeaderLines val="0"/>
          </c:dLbls>
          <c:cat>
            <c:strRef>
              <c:f>Hoja1!$L$13:$M$13</c:f>
              <c:strCache>
                <c:ptCount val="2"/>
                <c:pt idx="0">
                  <c:v>±4mm√k</c:v>
                </c:pt>
                <c:pt idx="1">
                  <c:v>±8,4mm√k</c:v>
                </c:pt>
              </c:strCache>
            </c:strRef>
          </c:cat>
          <c:val>
            <c:numRef>
              <c:f>Hoja1!$L$14:$M$14</c:f>
              <c:numCache>
                <c:formatCode>General</c:formatCode>
                <c:ptCount val="2"/>
                <c:pt idx="0">
                  <c:v>19</c:v>
                </c:pt>
                <c:pt idx="1">
                  <c:v>23</c:v>
                </c:pt>
              </c:numCache>
            </c:numRef>
          </c:val>
        </c:ser>
        <c:ser>
          <c:idx val="1"/>
          <c:order val="1"/>
          <c:tx>
            <c:strRef>
              <c:f>Hoja1!$K$15</c:f>
              <c:strCache>
                <c:ptCount val="1"/>
                <c:pt idx="0">
                  <c:v>Anillos</c:v>
                </c:pt>
              </c:strCache>
            </c:strRef>
          </c:tx>
          <c:invertIfNegative val="0"/>
          <c:dLbls>
            <c:txPr>
              <a:bodyPr/>
              <a:lstStyle/>
              <a:p>
                <a:pPr>
                  <a:defRPr b="1">
                    <a:solidFill>
                      <a:schemeClr val="bg1"/>
                    </a:solidFill>
                  </a:defRPr>
                </a:pPr>
                <a:endParaRPr lang="es-EC"/>
              </a:p>
            </c:txPr>
            <c:dLblPos val="inEnd"/>
            <c:showLegendKey val="0"/>
            <c:showVal val="1"/>
            <c:showCatName val="0"/>
            <c:showSerName val="0"/>
            <c:showPercent val="0"/>
            <c:showBubbleSize val="0"/>
            <c:showLeaderLines val="0"/>
          </c:dLbls>
          <c:cat>
            <c:strRef>
              <c:f>Hoja1!$L$13:$M$13</c:f>
              <c:strCache>
                <c:ptCount val="2"/>
                <c:pt idx="0">
                  <c:v>±4mm√k</c:v>
                </c:pt>
                <c:pt idx="1">
                  <c:v>±8,4mm√k</c:v>
                </c:pt>
              </c:strCache>
            </c:strRef>
          </c:cat>
          <c:val>
            <c:numRef>
              <c:f>Hoja1!$L$15:$M$15</c:f>
              <c:numCache>
                <c:formatCode>General</c:formatCode>
                <c:ptCount val="2"/>
                <c:pt idx="0">
                  <c:v>5</c:v>
                </c:pt>
                <c:pt idx="1">
                  <c:v>8</c:v>
                </c:pt>
              </c:numCache>
            </c:numRef>
          </c:val>
        </c:ser>
        <c:dLbls>
          <c:dLblPos val="inEnd"/>
          <c:showLegendKey val="0"/>
          <c:showVal val="1"/>
          <c:showCatName val="0"/>
          <c:showSerName val="0"/>
          <c:showPercent val="0"/>
          <c:showBubbleSize val="0"/>
        </c:dLbls>
        <c:gapWidth val="150"/>
        <c:axId val="123892736"/>
        <c:axId val="111109248"/>
      </c:barChart>
      <c:catAx>
        <c:axId val="123892736"/>
        <c:scaling>
          <c:orientation val="minMax"/>
        </c:scaling>
        <c:delete val="0"/>
        <c:axPos val="b"/>
        <c:majorTickMark val="out"/>
        <c:minorTickMark val="none"/>
        <c:tickLblPos val="nextTo"/>
        <c:crossAx val="111109248"/>
        <c:crosses val="autoZero"/>
        <c:auto val="1"/>
        <c:lblAlgn val="ctr"/>
        <c:lblOffset val="100"/>
        <c:noMultiLvlLbl val="0"/>
      </c:catAx>
      <c:valAx>
        <c:axId val="111109248"/>
        <c:scaling>
          <c:orientation val="minMax"/>
        </c:scaling>
        <c:delete val="0"/>
        <c:axPos val="l"/>
        <c:majorGridlines/>
        <c:numFmt formatCode="General" sourceLinked="1"/>
        <c:majorTickMark val="out"/>
        <c:minorTickMark val="none"/>
        <c:tickLblPos val="nextTo"/>
        <c:crossAx val="123892736"/>
        <c:crosses val="autoZero"/>
        <c:crossBetween val="between"/>
      </c:valAx>
    </c:plotArea>
    <c:legend>
      <c:legendPos val="r"/>
      <c:layout/>
      <c:overlay val="0"/>
    </c:legend>
    <c:plotVisOnly val="1"/>
    <c:dispBlanksAs val="gap"/>
    <c:showDLblsOverMax val="0"/>
  </c:chart>
  <c:txPr>
    <a:bodyPr/>
    <a:lstStyle/>
    <a:p>
      <a:pPr>
        <a:defRPr sz="1050">
          <a:latin typeface="Verdana" pitchFamily="34" charset="0"/>
          <a:ea typeface="Verdana" pitchFamily="34" charset="0"/>
          <a:cs typeface="Verdana" pitchFamily="34"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invertIfNegative val="0"/>
          <c:dLbls>
            <c:txPr>
              <a:bodyPr/>
              <a:lstStyle/>
              <a:p>
                <a:pPr>
                  <a:defRPr b="1">
                    <a:solidFill>
                      <a:schemeClr val="bg1"/>
                    </a:solidFill>
                  </a:defRPr>
                </a:pPr>
                <a:endParaRPr lang="es-EC"/>
              </a:p>
            </c:txPr>
            <c:dLblPos val="inEnd"/>
            <c:showLegendKey val="0"/>
            <c:showVal val="1"/>
            <c:showCatName val="0"/>
            <c:showSerName val="0"/>
            <c:showPercent val="0"/>
            <c:showBubbleSize val="0"/>
            <c:showLeaderLines val="0"/>
          </c:dLbls>
          <c:cat>
            <c:strRef>
              <c:f>Análisis!$H$3:$H$5</c:f>
              <c:strCache>
                <c:ptCount val="3"/>
                <c:pt idx="0">
                  <c:v>Anillo 1</c:v>
                </c:pt>
                <c:pt idx="1">
                  <c:v>Anillo 2</c:v>
                </c:pt>
                <c:pt idx="2">
                  <c:v>Anillo 3</c:v>
                </c:pt>
              </c:strCache>
            </c:strRef>
          </c:cat>
          <c:val>
            <c:numRef>
              <c:f>Análisis!$L$3:$L$5</c:f>
              <c:numCache>
                <c:formatCode>0.0000</c:formatCode>
                <c:ptCount val="3"/>
                <c:pt idx="0">
                  <c:v>1.2200000000111899E-2</c:v>
                </c:pt>
                <c:pt idx="1">
                  <c:v>1.782500000169307E-2</c:v>
                </c:pt>
                <c:pt idx="2">
                  <c:v>5.2200000000084401E-2</c:v>
                </c:pt>
              </c:numCache>
            </c:numRef>
          </c:val>
        </c:ser>
        <c:dLbls>
          <c:dLblPos val="ctr"/>
          <c:showLegendKey val="0"/>
          <c:showVal val="1"/>
          <c:showCatName val="0"/>
          <c:showSerName val="0"/>
          <c:showPercent val="0"/>
          <c:showBubbleSize val="0"/>
        </c:dLbls>
        <c:gapWidth val="150"/>
        <c:axId val="123895296"/>
        <c:axId val="111111552"/>
      </c:barChart>
      <c:catAx>
        <c:axId val="123895296"/>
        <c:scaling>
          <c:orientation val="minMax"/>
        </c:scaling>
        <c:delete val="0"/>
        <c:axPos val="b"/>
        <c:majorTickMark val="out"/>
        <c:minorTickMark val="none"/>
        <c:tickLblPos val="nextTo"/>
        <c:crossAx val="111111552"/>
        <c:crosses val="autoZero"/>
        <c:auto val="1"/>
        <c:lblAlgn val="ctr"/>
        <c:lblOffset val="100"/>
        <c:noMultiLvlLbl val="0"/>
      </c:catAx>
      <c:valAx>
        <c:axId val="111111552"/>
        <c:scaling>
          <c:orientation val="minMax"/>
        </c:scaling>
        <c:delete val="0"/>
        <c:axPos val="l"/>
        <c:majorGridlines/>
        <c:title>
          <c:tx>
            <c:rich>
              <a:bodyPr rot="-5400000" vert="horz"/>
              <a:lstStyle/>
              <a:p>
                <a:pPr>
                  <a:defRPr/>
                </a:pPr>
                <a:r>
                  <a:rPr lang="es-EC"/>
                  <a:t>Cierre (m)</a:t>
                </a:r>
              </a:p>
            </c:rich>
          </c:tx>
          <c:layout/>
          <c:overlay val="0"/>
        </c:title>
        <c:numFmt formatCode="0.00" sourceLinked="0"/>
        <c:majorTickMark val="out"/>
        <c:minorTickMark val="none"/>
        <c:tickLblPos val="nextTo"/>
        <c:crossAx val="123895296"/>
        <c:crosses val="autoZero"/>
        <c:crossBetween val="between"/>
      </c:valAx>
    </c:plotArea>
    <c:plotVisOnly val="1"/>
    <c:dispBlanksAs val="gap"/>
    <c:showDLblsOverMax val="0"/>
  </c:chart>
  <c:txPr>
    <a:bodyPr/>
    <a:lstStyle/>
    <a:p>
      <a:pPr>
        <a:defRPr sz="1000">
          <a:latin typeface="Verdana" pitchFamily="34" charset="0"/>
          <a:ea typeface="Verdana" pitchFamily="34" charset="0"/>
          <a:cs typeface="Verdana" pitchFamily="34"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016185476815397E-2"/>
          <c:y val="5.0040261455888635E-2"/>
          <c:w val="0.60045546741114286"/>
          <c:h val="0.84209234917714759"/>
        </c:manualLayout>
      </c:layout>
      <c:barChart>
        <c:barDir val="col"/>
        <c:grouping val="clustered"/>
        <c:varyColors val="0"/>
        <c:ser>
          <c:idx val="0"/>
          <c:order val="0"/>
          <c:tx>
            <c:strRef>
              <c:f>Análisis!$P$1</c:f>
              <c:strCache>
                <c:ptCount val="1"/>
                <c:pt idx="0">
                  <c:v>Cierre Alturas Niveladas (m)</c:v>
                </c:pt>
              </c:strCache>
            </c:strRef>
          </c:tx>
          <c:invertIfNegative val="0"/>
          <c:cat>
            <c:strRef>
              <c:f>Análisis!$N$2:$N$4</c:f>
              <c:strCache>
                <c:ptCount val="3"/>
                <c:pt idx="0">
                  <c:v>Anillo 1</c:v>
                </c:pt>
                <c:pt idx="1">
                  <c:v>Anillo 2</c:v>
                </c:pt>
                <c:pt idx="2">
                  <c:v>Anillo 3</c:v>
                </c:pt>
              </c:strCache>
            </c:strRef>
          </c:cat>
          <c:val>
            <c:numRef>
              <c:f>Análisis!$P$2:$P$4</c:f>
              <c:numCache>
                <c:formatCode>0.0000</c:formatCode>
                <c:ptCount val="3"/>
                <c:pt idx="0">
                  <c:v>1.2200000000111899E-2</c:v>
                </c:pt>
                <c:pt idx="1">
                  <c:v>1.782500000169307E-2</c:v>
                </c:pt>
                <c:pt idx="2">
                  <c:v>5.2200000000084401E-2</c:v>
                </c:pt>
              </c:numCache>
            </c:numRef>
          </c:val>
        </c:ser>
        <c:ser>
          <c:idx val="1"/>
          <c:order val="1"/>
          <c:tx>
            <c:strRef>
              <c:f>Análisis!$Q$1</c:f>
              <c:strCache>
                <c:ptCount val="1"/>
                <c:pt idx="0">
                  <c:v>Cierre Alturas Ortométricas (m)</c:v>
                </c:pt>
              </c:strCache>
            </c:strRef>
          </c:tx>
          <c:invertIfNegative val="0"/>
          <c:cat>
            <c:strRef>
              <c:f>Análisis!$N$2:$N$4</c:f>
              <c:strCache>
                <c:ptCount val="3"/>
                <c:pt idx="0">
                  <c:v>Anillo 1</c:v>
                </c:pt>
                <c:pt idx="1">
                  <c:v>Anillo 2</c:v>
                </c:pt>
                <c:pt idx="2">
                  <c:v>Anillo 3</c:v>
                </c:pt>
              </c:strCache>
            </c:strRef>
          </c:cat>
          <c:val>
            <c:numRef>
              <c:f>Análisis!$Q$2:$Q$4</c:f>
              <c:numCache>
                <c:formatCode>0.0000</c:formatCode>
                <c:ptCount val="3"/>
                <c:pt idx="0">
                  <c:v>2.2062389483457068E-2</c:v>
                </c:pt>
                <c:pt idx="1">
                  <c:v>2.721897508223492E-2</c:v>
                </c:pt>
                <c:pt idx="2">
                  <c:v>3.8056442358026743E-2</c:v>
                </c:pt>
              </c:numCache>
            </c:numRef>
          </c:val>
        </c:ser>
        <c:ser>
          <c:idx val="2"/>
          <c:order val="2"/>
          <c:tx>
            <c:strRef>
              <c:f>Análisis!$R$1</c:f>
              <c:strCache>
                <c:ptCount val="1"/>
                <c:pt idx="0">
                  <c:v>Cierre Alturas Normales (m)</c:v>
                </c:pt>
              </c:strCache>
            </c:strRef>
          </c:tx>
          <c:invertIfNegative val="0"/>
          <c:cat>
            <c:strRef>
              <c:f>Análisis!$N$2:$N$4</c:f>
              <c:strCache>
                <c:ptCount val="3"/>
                <c:pt idx="0">
                  <c:v>Anillo 1</c:v>
                </c:pt>
                <c:pt idx="1">
                  <c:v>Anillo 2</c:v>
                </c:pt>
                <c:pt idx="2">
                  <c:v>Anillo 3</c:v>
                </c:pt>
              </c:strCache>
            </c:strRef>
          </c:cat>
          <c:val>
            <c:numRef>
              <c:f>Análisis!$R$2:$R$4</c:f>
              <c:numCache>
                <c:formatCode>0.0000</c:formatCode>
                <c:ptCount val="3"/>
                <c:pt idx="0">
                  <c:v>2.2063716692360735E-2</c:v>
                </c:pt>
                <c:pt idx="1">
                  <c:v>2.7221456602859462E-2</c:v>
                </c:pt>
                <c:pt idx="2">
                  <c:v>3.8057465734624429E-2</c:v>
                </c:pt>
              </c:numCache>
            </c:numRef>
          </c:val>
        </c:ser>
        <c:ser>
          <c:idx val="3"/>
          <c:order val="3"/>
          <c:tx>
            <c:strRef>
              <c:f>Análisis!$S$1</c:f>
              <c:strCache>
                <c:ptCount val="1"/>
                <c:pt idx="0">
                  <c:v>Cierre Alturas Dinámicas (m)</c:v>
                </c:pt>
              </c:strCache>
            </c:strRef>
          </c:tx>
          <c:invertIfNegative val="0"/>
          <c:cat>
            <c:strRef>
              <c:f>Análisis!$N$2:$N$4</c:f>
              <c:strCache>
                <c:ptCount val="3"/>
                <c:pt idx="0">
                  <c:v>Anillo 1</c:v>
                </c:pt>
                <c:pt idx="1">
                  <c:v>Anillo 2</c:v>
                </c:pt>
                <c:pt idx="2">
                  <c:v>Anillo 3</c:v>
                </c:pt>
              </c:strCache>
            </c:strRef>
          </c:cat>
          <c:val>
            <c:numRef>
              <c:f>Análisis!$S$2:$S$4</c:f>
              <c:numCache>
                <c:formatCode>0.0000</c:formatCode>
                <c:ptCount val="3"/>
                <c:pt idx="0">
                  <c:v>2.2005634918140338E-2</c:v>
                </c:pt>
                <c:pt idx="1">
                  <c:v>2.7148811559953856E-2</c:v>
                </c:pt>
                <c:pt idx="2">
                  <c:v>3.7954239107904186E-2</c:v>
                </c:pt>
              </c:numCache>
            </c:numRef>
          </c:val>
        </c:ser>
        <c:dLbls>
          <c:showLegendKey val="0"/>
          <c:showVal val="0"/>
          <c:showCatName val="0"/>
          <c:showSerName val="0"/>
          <c:showPercent val="0"/>
          <c:showBubbleSize val="0"/>
        </c:dLbls>
        <c:gapWidth val="150"/>
        <c:axId val="50512896"/>
        <c:axId val="123658240"/>
      </c:barChart>
      <c:catAx>
        <c:axId val="50512896"/>
        <c:scaling>
          <c:orientation val="minMax"/>
        </c:scaling>
        <c:delete val="0"/>
        <c:axPos val="b"/>
        <c:majorTickMark val="out"/>
        <c:minorTickMark val="none"/>
        <c:tickLblPos val="nextTo"/>
        <c:crossAx val="123658240"/>
        <c:crosses val="autoZero"/>
        <c:auto val="1"/>
        <c:lblAlgn val="ctr"/>
        <c:lblOffset val="100"/>
        <c:noMultiLvlLbl val="0"/>
      </c:catAx>
      <c:valAx>
        <c:axId val="123658240"/>
        <c:scaling>
          <c:orientation val="minMax"/>
        </c:scaling>
        <c:delete val="0"/>
        <c:axPos val="l"/>
        <c:majorGridlines/>
        <c:numFmt formatCode="0.00" sourceLinked="0"/>
        <c:majorTickMark val="out"/>
        <c:minorTickMark val="none"/>
        <c:tickLblPos val="nextTo"/>
        <c:crossAx val="50512896"/>
        <c:crosses val="autoZero"/>
        <c:crossBetween val="between"/>
      </c:valAx>
    </c:plotArea>
    <c:legend>
      <c:legendPos val="r"/>
      <c:layout>
        <c:manualLayout>
          <c:xMode val="edge"/>
          <c:yMode val="edge"/>
          <c:x val="0.69760013693940426"/>
          <c:y val="0.2389536779073558"/>
          <c:w val="0.30239977805520879"/>
          <c:h val="0.51180190790585989"/>
        </c:manualLayout>
      </c:layout>
      <c:overlay val="0"/>
    </c:legend>
    <c:plotVisOnly val="1"/>
    <c:dispBlanksAs val="gap"/>
    <c:showDLblsOverMax val="0"/>
  </c:chart>
  <c:txPr>
    <a:bodyPr/>
    <a:lstStyle/>
    <a:p>
      <a:pPr>
        <a:defRPr sz="1200">
          <a:latin typeface="Arial" pitchFamily="34" charset="0"/>
          <a:cs typeface="Arial" pitchFamily="34" charset="0"/>
        </a:defRPr>
      </a:pPr>
      <a:endParaRPr lang="es-EC"/>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8D8507-3548-4872-B6CE-4EF377C6200D}" type="datetimeFigureOut">
              <a:rPr lang="en-US" smtClean="0"/>
              <a:pPr/>
              <a:t>7/9/2015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3A539-5191-41A8-85A5-8EDCFE0C1DEA}" type="slidenum">
              <a:rPr lang="es-ES" smtClean="0"/>
              <a:pPr/>
              <a:t>‹Nº›</a:t>
            </a:fld>
            <a:endParaRPr lang="es-ES"/>
          </a:p>
        </p:txBody>
      </p:sp>
    </p:spTree>
    <p:extLst>
      <p:ext uri="{BB962C8B-B14F-4D97-AF65-F5344CB8AC3E}">
        <p14:creationId xmlns:p14="http://schemas.microsoft.com/office/powerpoint/2010/main" val="397087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DF1103E-434C-4A7C-89C5-22624E753D49}" type="datetimeFigureOut">
              <a:rPr lang="en-US" smtClean="0"/>
              <a:pPr/>
              <a:t>7/9/2015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1CA44A-D3CD-4E03-AA43-9FC80C9C77D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DF1103E-434C-4A7C-89C5-22624E753D49}" type="datetimeFigureOut">
              <a:rPr lang="en-US" smtClean="0"/>
              <a:pPr/>
              <a:t>7/9/2015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1CA44A-D3CD-4E03-AA43-9FC80C9C77D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DF1103E-434C-4A7C-89C5-22624E753D49}" type="datetimeFigureOut">
              <a:rPr lang="en-US" smtClean="0"/>
              <a:pPr/>
              <a:t>7/9/2015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1CA44A-D3CD-4E03-AA43-9FC80C9C77D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DF1103E-434C-4A7C-89C5-22624E753D49}" type="datetimeFigureOut">
              <a:rPr lang="en-US" smtClean="0"/>
              <a:pPr/>
              <a:t>7/9/2015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1CA44A-D3CD-4E03-AA43-9FC80C9C77D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DF1103E-434C-4A7C-89C5-22624E753D49}" type="datetimeFigureOut">
              <a:rPr lang="en-US" smtClean="0"/>
              <a:pPr/>
              <a:t>7/9/2015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21CA44A-D3CD-4E03-AA43-9FC80C9C77D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DF1103E-434C-4A7C-89C5-22624E753D49}" type="datetimeFigureOut">
              <a:rPr lang="en-US" smtClean="0"/>
              <a:pPr/>
              <a:t>7/9/2015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21CA44A-D3CD-4E03-AA43-9FC80C9C77D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1DF1103E-434C-4A7C-89C5-22624E753D49}" type="datetimeFigureOut">
              <a:rPr lang="en-US" smtClean="0"/>
              <a:pPr/>
              <a:t>7/9/2015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21CA44A-D3CD-4E03-AA43-9FC80C9C77D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DF1103E-434C-4A7C-89C5-22624E753D49}" type="datetimeFigureOut">
              <a:rPr lang="en-US" smtClean="0"/>
              <a:pPr/>
              <a:t>7/9/2015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21CA44A-D3CD-4E03-AA43-9FC80C9C77D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1103E-434C-4A7C-89C5-22624E753D49}" type="datetimeFigureOut">
              <a:rPr lang="en-US" smtClean="0"/>
              <a:pPr/>
              <a:t>7/9/2015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21CA44A-D3CD-4E03-AA43-9FC80C9C77D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DF1103E-434C-4A7C-89C5-22624E753D49}" type="datetimeFigureOut">
              <a:rPr lang="en-US" smtClean="0"/>
              <a:pPr/>
              <a:t>7/9/2015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21CA44A-D3CD-4E03-AA43-9FC80C9C77D3}" type="slidenum">
              <a:rPr lang="es-ES" smtClean="0"/>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1DF1103E-434C-4A7C-89C5-22624E753D49}" type="datetimeFigureOut">
              <a:rPr lang="en-US" smtClean="0"/>
              <a:pPr/>
              <a:t>7/9/2015</a:t>
            </a:fld>
            <a:endParaRPr lang="es-ES"/>
          </a:p>
        </p:txBody>
      </p:sp>
      <p:sp>
        <p:nvSpPr>
          <p:cNvPr id="9" name="Slide Number Placeholder 8"/>
          <p:cNvSpPr>
            <a:spLocks noGrp="1"/>
          </p:cNvSpPr>
          <p:nvPr>
            <p:ph type="sldNum" sz="quarter" idx="11"/>
          </p:nvPr>
        </p:nvSpPr>
        <p:spPr/>
        <p:txBody>
          <a:bodyPr/>
          <a:lstStyle/>
          <a:p>
            <a:fld id="{121CA44A-D3CD-4E03-AA43-9FC80C9C77D3}" type="slidenum">
              <a:rPr lang="es-ES" smtClean="0"/>
              <a:pPr/>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21CA44A-D3CD-4E03-AA43-9FC80C9C77D3}" type="slidenum">
              <a:rPr lang="es-ES" smtClean="0"/>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F1103E-434C-4A7C-89C5-22624E753D49}" type="datetimeFigureOut">
              <a:rPr lang="en-US" smtClean="0"/>
              <a:pPr/>
              <a:t>7/9/2015</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23.png"/><Relationship Id="rId12" Type="http://schemas.openxmlformats.org/officeDocument/2006/relationships/image" Target="../media/image64.png"/><Relationship Id="rId2" Type="http://schemas.openxmlformats.org/officeDocument/2006/relationships/image" Target="../media/image540.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0" y="3581400"/>
            <a:ext cx="8534400" cy="1569660"/>
          </a:xfrm>
          <a:noFill/>
          <a:ln w="9525">
            <a:noFill/>
            <a:miter lim="800000"/>
            <a:headEnd/>
            <a:tailEnd/>
          </a:ln>
          <a:effectLst/>
        </p:spPr>
        <p:txBody>
          <a:bodyPr wrap="square">
            <a:spAutoFit/>
          </a:bodyPr>
          <a:lstStyle/>
          <a:p>
            <a:pPr algn="ctr">
              <a:spcBef>
                <a:spcPct val="50000"/>
              </a:spcBef>
            </a:pPr>
            <a:r>
              <a:rPr lang="es-EC" sz="3200" b="1" cap="all" dirty="0" smtClean="0">
                <a:ln w="9000" cmpd="sng">
                  <a:solidFill>
                    <a:schemeClr val="accent4">
                      <a:shade val="50000"/>
                      <a:satMod val="120000"/>
                    </a:schemeClr>
                  </a:solidFill>
                  <a:prstDash val="solid"/>
                </a:ln>
                <a:solidFill>
                  <a:schemeClr val="accent6">
                    <a:lumMod val="60000"/>
                    <a:lumOff val="40000"/>
                  </a:schemeClr>
                </a:solidFill>
                <a:effectLst>
                  <a:reflection blurRad="12700" stA="28000" endPos="45000" dist="1000" dir="5400000" sy="-100000" algn="bl" rotWithShape="0"/>
                </a:effectLst>
                <a:latin typeface="Eras Demi ITC" pitchFamily="34" charset="0"/>
                <a:ea typeface="+mn-ea"/>
                <a:cs typeface="+mn-cs"/>
              </a:rPr>
              <a:t>TEMA: “ANÁLISIS DEL </a:t>
            </a:r>
            <a:r>
              <a:rPr lang="es-ES" sz="3200" b="1" cap="all" dirty="0" smtClean="0">
                <a:ln w="9000" cmpd="sng">
                  <a:solidFill>
                    <a:schemeClr val="accent4">
                      <a:shade val="50000"/>
                      <a:satMod val="120000"/>
                    </a:schemeClr>
                  </a:solidFill>
                  <a:prstDash val="solid"/>
                </a:ln>
                <a:solidFill>
                  <a:schemeClr val="accent6">
                    <a:lumMod val="60000"/>
                    <a:lumOff val="40000"/>
                  </a:schemeClr>
                </a:solidFill>
                <a:effectLst>
                  <a:reflection blurRad="12700" stA="28000" endPos="45000" dist="1000" dir="5400000" sy="-100000" algn="bl" rotWithShape="0"/>
                </a:effectLst>
                <a:latin typeface="Eras Demi ITC" pitchFamily="34" charset="0"/>
                <a:ea typeface="+mn-ea"/>
                <a:cs typeface="+mn-cs"/>
              </a:rPr>
              <a:t>SISTEMA </a:t>
            </a:r>
            <a:r>
              <a:rPr lang="es-ES" sz="3200" b="1" cap="all" dirty="0">
                <a:ln w="9000" cmpd="sng">
                  <a:solidFill>
                    <a:schemeClr val="accent4">
                      <a:shade val="50000"/>
                      <a:satMod val="120000"/>
                    </a:schemeClr>
                  </a:solidFill>
                  <a:prstDash val="solid"/>
                </a:ln>
                <a:solidFill>
                  <a:schemeClr val="accent6">
                    <a:lumMod val="60000"/>
                    <a:lumOff val="40000"/>
                  </a:schemeClr>
                </a:solidFill>
                <a:effectLst>
                  <a:reflection blurRad="12700" stA="28000" endPos="45000" dist="1000" dir="5400000" sy="-100000" algn="bl" rotWithShape="0"/>
                </a:effectLst>
                <a:latin typeface="Eras Demi ITC" pitchFamily="34" charset="0"/>
                <a:ea typeface="+mn-ea"/>
                <a:cs typeface="+mn-cs"/>
              </a:rPr>
              <a:t>DE </a:t>
            </a:r>
            <a:r>
              <a:rPr lang="es-ES" sz="3200" b="1" cap="all" dirty="0" smtClean="0">
                <a:ln w="9000" cmpd="sng">
                  <a:solidFill>
                    <a:schemeClr val="accent4">
                      <a:shade val="50000"/>
                      <a:satMod val="120000"/>
                    </a:schemeClr>
                  </a:solidFill>
                  <a:prstDash val="solid"/>
                </a:ln>
                <a:solidFill>
                  <a:schemeClr val="accent6">
                    <a:lumMod val="60000"/>
                    <a:lumOff val="40000"/>
                  </a:schemeClr>
                </a:solidFill>
                <a:effectLst>
                  <a:reflection blurRad="12700" stA="28000" endPos="45000" dist="1000" dir="5400000" sy="-100000" algn="bl" rotWithShape="0"/>
                </a:effectLst>
                <a:latin typeface="Eras Demi ITC" pitchFamily="34" charset="0"/>
                <a:ea typeface="+mn-ea"/>
                <a:cs typeface="+mn-cs"/>
              </a:rPr>
              <a:t>ALTURAS PARA LA RED DE CONTROL BÁSICO VERTICAL DEL ECUADOR</a:t>
            </a:r>
            <a:r>
              <a:rPr lang="es-ES" sz="3200" b="1" cap="all" dirty="0">
                <a:ln w="9000" cmpd="sng">
                  <a:solidFill>
                    <a:schemeClr val="accent4">
                      <a:shade val="50000"/>
                      <a:satMod val="120000"/>
                    </a:schemeClr>
                  </a:solidFill>
                  <a:prstDash val="solid"/>
                </a:ln>
                <a:solidFill>
                  <a:schemeClr val="accent6">
                    <a:lumMod val="60000"/>
                    <a:lumOff val="40000"/>
                  </a:schemeClr>
                </a:solidFill>
                <a:effectLst>
                  <a:reflection blurRad="12700" stA="28000" endPos="45000" dist="1000" dir="5400000" sy="-100000" algn="bl" rotWithShape="0"/>
                </a:effectLst>
                <a:latin typeface="Eras Demi ITC" pitchFamily="34" charset="0"/>
                <a:ea typeface="+mn-ea"/>
                <a:cs typeface="+mn-cs"/>
              </a:rPr>
              <a:t>”</a:t>
            </a:r>
          </a:p>
        </p:txBody>
      </p:sp>
      <p:sp>
        <p:nvSpPr>
          <p:cNvPr id="10" name="Rectangle 34"/>
          <p:cNvSpPr>
            <a:spLocks noChangeArrowheads="1"/>
          </p:cNvSpPr>
          <p:nvPr/>
        </p:nvSpPr>
        <p:spPr bwMode="auto">
          <a:xfrm>
            <a:off x="342900" y="5439490"/>
            <a:ext cx="8077200" cy="523220"/>
          </a:xfrm>
          <a:prstGeom prst="rect">
            <a:avLst/>
          </a:prstGeom>
          <a:noFill/>
          <a:ln w="9525">
            <a:noFill/>
            <a:miter lim="800000"/>
            <a:headEnd/>
            <a:tailEnd/>
          </a:ln>
          <a:effectLst/>
        </p:spPr>
        <p:txBody>
          <a:bodyPr vert="horz" wrap="square" lIns="91440" tIns="45720" rIns="91440" bIns="45720" rtlCol="0" anchor="b">
            <a:spAutoFit/>
          </a:bodyPr>
          <a:lstStyle/>
          <a:p>
            <a:pPr algn="ctr">
              <a:spcBef>
                <a:spcPct val="50000"/>
              </a:spcBef>
            </a:pP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Demi ITC" pitchFamily="34" charset="0"/>
              </a:rPr>
              <a:t>Carolina </a:t>
            </a: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Demi ITC" pitchFamily="34" charset="0"/>
              </a:rPr>
              <a:t>Cañizares</a:t>
            </a:r>
          </a:p>
        </p:txBody>
      </p:sp>
      <p:pic>
        <p:nvPicPr>
          <p:cNvPr id="12" name="1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00820"/>
            <a:ext cx="2895600" cy="794580"/>
          </a:xfrm>
          <a:prstGeom prst="rect">
            <a:avLst/>
          </a:prstGeom>
          <a:ln>
            <a:noFill/>
          </a:ln>
          <a:effectLst>
            <a:outerShdw blurRad="292100" dist="139700" dir="2700000" algn="tl" rotWithShape="0">
              <a:srgbClr val="333333">
                <a:alpha val="65000"/>
              </a:srgbClr>
            </a:outerShdw>
          </a:effectLst>
        </p:spPr>
      </p:pic>
      <p:sp>
        <p:nvSpPr>
          <p:cNvPr id="14" name="Rectangle 34"/>
          <p:cNvSpPr>
            <a:spLocks noChangeArrowheads="1"/>
          </p:cNvSpPr>
          <p:nvPr/>
        </p:nvSpPr>
        <p:spPr bwMode="auto">
          <a:xfrm>
            <a:off x="-76200" y="1821359"/>
            <a:ext cx="8534400" cy="1569660"/>
          </a:xfrm>
          <a:prstGeom prst="rect">
            <a:avLst/>
          </a:prstGeom>
          <a:noFill/>
          <a:ln w="9525">
            <a:noFill/>
            <a:miter lim="800000"/>
            <a:headEnd/>
            <a:tailEnd/>
          </a:ln>
          <a:effectLst/>
        </p:spPr>
        <p:txBody>
          <a:bodyPr wrap="square">
            <a:spAutoFit/>
          </a:bodyPr>
          <a:lstStyle/>
          <a:p>
            <a:pPr algn="ctr"/>
            <a:r>
              <a:rPr lang="es-EC"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Demi ITC" pitchFamily="34" charset="0"/>
              </a:rPr>
              <a:t>TESIS </a:t>
            </a:r>
            <a:r>
              <a:rPr lang="es-EC"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Demi ITC" pitchFamily="34" charset="0"/>
              </a:rPr>
              <a:t>PREVIO A LA OBTENCIÓN DEL TÍTULO DE </a:t>
            </a:r>
            <a:r>
              <a:rPr lang="es-EC"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Demi ITC" pitchFamily="34" charset="0"/>
              </a:rPr>
              <a:t>INGENIERO </a:t>
            </a:r>
            <a:r>
              <a:rPr lang="es-EC"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Demi ITC" pitchFamily="34" charset="0"/>
              </a:rPr>
              <a:t>GEÓGRAFO Y DEL MEDIO AMBIENTE </a:t>
            </a:r>
            <a:endParaRPr lang="es-E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ras Demi ITC" pitchFamily="34" charset="0"/>
            </a:endParaRPr>
          </a:p>
        </p:txBody>
      </p:sp>
      <p:sp>
        <p:nvSpPr>
          <p:cNvPr id="16" name="Rectangle 34"/>
          <p:cNvSpPr>
            <a:spLocks noChangeArrowheads="1"/>
          </p:cNvSpPr>
          <p:nvPr/>
        </p:nvSpPr>
        <p:spPr bwMode="auto">
          <a:xfrm>
            <a:off x="685800" y="6100857"/>
            <a:ext cx="7239000" cy="338554"/>
          </a:xfrm>
          <a:prstGeom prst="rect">
            <a:avLst/>
          </a:prstGeom>
          <a:noFill/>
          <a:ln w="9525">
            <a:noFill/>
            <a:miter lim="800000"/>
            <a:headEnd/>
            <a:tailEnd/>
          </a:ln>
          <a:effectLst/>
        </p:spPr>
        <p:txBody>
          <a:bodyPr vert="horz" wrap="square" lIns="91440" tIns="45720" rIns="91440" bIns="45720" rtlCol="0" anchor="b">
            <a:spAutoFit/>
          </a:bodyPr>
          <a:lstStyle/>
          <a:p>
            <a:pPr algn="ctr">
              <a:spcBef>
                <a:spcPct val="50000"/>
              </a:spcBef>
            </a:pPr>
            <a:r>
              <a:rPr lang="es-ES" sz="1600" b="1" cap="all" spc="-100" dirty="0" err="1" smtClean="0">
                <a:ln w="9000" cmpd="sng">
                  <a:solidFill>
                    <a:schemeClr val="accent4">
                      <a:shade val="50000"/>
                      <a:satMod val="120000"/>
                    </a:schemeClr>
                  </a:solidFill>
                  <a:prstDash val="solid"/>
                </a:ln>
                <a:effectLst>
                  <a:reflection blurRad="12700" stA="28000" endPos="45000" dist="1000" dir="5400000" sy="-100000" algn="bl" rotWithShape="0"/>
                </a:effectLst>
                <a:latin typeface="Eras Demi ITC" pitchFamily="34" charset="0"/>
              </a:rPr>
              <a:t>sangolquí</a:t>
            </a:r>
            <a:r>
              <a:rPr lang="es-ES" sz="1600" b="1" cap="all" spc="-10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Eras Demi ITC" pitchFamily="34" charset="0"/>
              </a:rPr>
              <a:t>, </a:t>
            </a:r>
            <a:r>
              <a:rPr lang="es-ES" sz="1600" b="1" cap="all" spc="-10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Eras Demi ITC" pitchFamily="34" charset="0"/>
              </a:rPr>
              <a:t> JULIO </a:t>
            </a:r>
            <a:r>
              <a:rPr lang="es-ES" sz="1600" b="1" cap="all" spc="-100"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Eras Demi ITC" pitchFamily="34" charset="0"/>
              </a:rPr>
              <a:t>2015</a:t>
            </a:r>
            <a:endParaRPr lang="es-ES" sz="1600" b="1" cap="all" spc="-100" dirty="0">
              <a:ln w="9000" cmpd="sng">
                <a:solidFill>
                  <a:schemeClr val="accent4">
                    <a:shade val="50000"/>
                    <a:satMod val="120000"/>
                  </a:schemeClr>
                </a:solidFill>
                <a:prstDash val="solid"/>
              </a:ln>
              <a:effectLst>
                <a:reflection blurRad="12700" stA="28000" endPos="45000" dist="1000" dir="5400000" sy="-100000" algn="bl" rotWithShape="0"/>
              </a:effectLst>
              <a:latin typeface="Eras Demi ITC" pitchFamily="34" charset="0"/>
            </a:endParaRPr>
          </a:p>
        </p:txBody>
      </p:sp>
      <p:pic>
        <p:nvPicPr>
          <p:cNvPr id="17" name="1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25" y="200389"/>
            <a:ext cx="1397000" cy="139544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752600"/>
            <a:ext cx="7467600" cy="2667000"/>
          </a:xfrm>
        </p:spPr>
        <p:txBody>
          <a:bodyPr/>
          <a:lstStyle/>
          <a:p>
            <a:pPr algn="ctr"/>
            <a:r>
              <a:rPr lang="es-E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a typeface="Verdana" pitchFamily="34" charset="0"/>
                <a:cs typeface="Verdana" pitchFamily="34" charset="0"/>
              </a:rPr>
              <a:t>METODOLOGÍA</a:t>
            </a:r>
            <a:endParaRPr lang="es-ES"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969271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PROCEDIMIENTO</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23" name="2 Marcador de contenido"/>
          <p:cNvSpPr>
            <a:spLocks noGrp="1"/>
          </p:cNvSpPr>
          <p:nvPr>
            <p:ph idx="1"/>
          </p:nvPr>
        </p:nvSpPr>
        <p:spPr>
          <a:xfrm>
            <a:off x="457200" y="1371600"/>
            <a:ext cx="7772400" cy="4800600"/>
          </a:xfrm>
        </p:spPr>
        <p:txBody>
          <a:bodyPr>
            <a:noAutofit/>
          </a:bodyPr>
          <a:lstStyle/>
          <a:p>
            <a:pPr marL="514350" indent="-514350">
              <a:lnSpc>
                <a:spcPct val="200000"/>
              </a:lnSpc>
              <a:buFont typeface="+mj-lt"/>
              <a:buAutoNum type="arabicPeriod"/>
            </a:pPr>
            <a:r>
              <a:rPr lang="es-EC" sz="2000" dirty="0" smtClean="0">
                <a:latin typeface="Verdana" panose="020B0604030504040204" pitchFamily="34" charset="0"/>
                <a:ea typeface="Verdana" panose="020B0604030504040204" pitchFamily="34" charset="0"/>
                <a:cs typeface="Verdana" panose="020B0604030504040204" pitchFamily="34" charset="0"/>
              </a:rPr>
              <a:t>Recopilación de la información </a:t>
            </a:r>
          </a:p>
          <a:p>
            <a:pPr marL="514350" indent="-514350">
              <a:lnSpc>
                <a:spcPct val="200000"/>
              </a:lnSpc>
              <a:buFont typeface="+mj-lt"/>
              <a:buAutoNum type="arabicPeriod"/>
            </a:pPr>
            <a:r>
              <a:rPr lang="es-EC" sz="2000" dirty="0" smtClean="0">
                <a:latin typeface="Verdana" panose="020B0604030504040204" pitchFamily="34" charset="0"/>
                <a:ea typeface="Verdana" panose="020B0604030504040204" pitchFamily="34" charset="0"/>
                <a:cs typeface="Verdana" panose="020B0604030504040204" pitchFamily="34" charset="0"/>
              </a:rPr>
              <a:t>Depuración y validación de la información </a:t>
            </a:r>
          </a:p>
          <a:p>
            <a:pPr marL="514350" indent="-514350">
              <a:lnSpc>
                <a:spcPct val="200000"/>
              </a:lnSpc>
              <a:buFont typeface="+mj-lt"/>
              <a:buAutoNum type="arabicPeriod"/>
            </a:pPr>
            <a:r>
              <a:rPr lang="es-EC" sz="2000" dirty="0" smtClean="0">
                <a:latin typeface="Verdana" panose="020B0604030504040204" pitchFamily="34" charset="0"/>
                <a:ea typeface="Verdana" panose="020B0604030504040204" pitchFamily="34" charset="0"/>
                <a:cs typeface="Verdana" panose="020B0604030504040204" pitchFamily="34" charset="0"/>
              </a:rPr>
              <a:t>Generación de una base de datos</a:t>
            </a:r>
          </a:p>
          <a:p>
            <a:pPr marL="514350" indent="-514350">
              <a:lnSpc>
                <a:spcPct val="200000"/>
              </a:lnSpc>
              <a:buFont typeface="+mj-lt"/>
              <a:buAutoNum type="arabicPeriod"/>
            </a:pPr>
            <a:r>
              <a:rPr lang="es-EC" sz="2000" dirty="0" smtClean="0">
                <a:latin typeface="Verdana" panose="020B0604030504040204" pitchFamily="34" charset="0"/>
                <a:ea typeface="Verdana" panose="020B0604030504040204" pitchFamily="34" charset="0"/>
                <a:cs typeface="Verdana" panose="020B0604030504040204" pitchFamily="34" charset="0"/>
              </a:rPr>
              <a:t>Cálculo de alturas geométricas (niveladas)</a:t>
            </a:r>
          </a:p>
          <a:p>
            <a:pPr marL="514350" indent="-514350">
              <a:lnSpc>
                <a:spcPct val="200000"/>
              </a:lnSpc>
              <a:buFont typeface="+mj-lt"/>
              <a:buAutoNum type="arabicPeriod"/>
            </a:pPr>
            <a:r>
              <a:rPr lang="es-EC" sz="2000" dirty="0" smtClean="0">
                <a:latin typeface="Verdana" panose="020B0604030504040204" pitchFamily="34" charset="0"/>
                <a:ea typeface="Verdana" panose="020B0604030504040204" pitchFamily="34" charset="0"/>
                <a:cs typeface="Verdana" panose="020B0604030504040204" pitchFamily="34" charset="0"/>
              </a:rPr>
              <a:t>Cálculo de cotas geopotenciales</a:t>
            </a:r>
          </a:p>
          <a:p>
            <a:pPr marL="514350" indent="-514350">
              <a:lnSpc>
                <a:spcPct val="200000"/>
              </a:lnSpc>
              <a:buFont typeface="+mj-lt"/>
              <a:buAutoNum type="arabicPeriod"/>
            </a:pPr>
            <a:r>
              <a:rPr lang="es-EC" sz="2000" dirty="0" smtClean="0">
                <a:latin typeface="Verdana" panose="020B0604030504040204" pitchFamily="34" charset="0"/>
                <a:ea typeface="Verdana" panose="020B0604030504040204" pitchFamily="34" charset="0"/>
                <a:cs typeface="Verdana" panose="020B0604030504040204" pitchFamily="34" charset="0"/>
              </a:rPr>
              <a:t>Ajuste de cotas geopotenciales </a:t>
            </a:r>
          </a:p>
          <a:p>
            <a:pPr marL="514350" indent="-514350">
              <a:lnSpc>
                <a:spcPct val="200000"/>
              </a:lnSpc>
              <a:buFont typeface="+mj-lt"/>
              <a:buAutoNum type="arabicPeriod"/>
            </a:pPr>
            <a:r>
              <a:rPr lang="es-EC" sz="2000" dirty="0" smtClean="0">
                <a:latin typeface="Verdana" panose="020B0604030504040204" pitchFamily="34" charset="0"/>
                <a:ea typeface="Verdana" panose="020B0604030504040204" pitchFamily="34" charset="0"/>
                <a:cs typeface="Verdana" panose="020B0604030504040204" pitchFamily="34" charset="0"/>
              </a:rPr>
              <a:t>Cálculo de alturas físicas</a:t>
            </a:r>
            <a:endParaRPr lang="es-EC"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5752473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PROCEDIMIENTO</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23" name="2 Marcador de contenido"/>
          <p:cNvSpPr>
            <a:spLocks noGrp="1"/>
          </p:cNvSpPr>
          <p:nvPr>
            <p:ph idx="1"/>
          </p:nvPr>
        </p:nvSpPr>
        <p:spPr>
          <a:xfrm>
            <a:off x="457200" y="1371600"/>
            <a:ext cx="7772400" cy="4800600"/>
          </a:xfrm>
        </p:spPr>
        <p:txBody>
          <a:bodyPr>
            <a:noAutofit/>
          </a:bodyPr>
          <a:lstStyle/>
          <a:p>
            <a:pPr marL="514350" indent="-514350">
              <a:lnSpc>
                <a:spcPct val="200000"/>
              </a:lnSpc>
              <a:buFont typeface="+mj-lt"/>
              <a:buAutoNum type="arabicPeriod"/>
            </a:pPr>
            <a:r>
              <a:rPr lang="es-EC" sz="2000" dirty="0" smtClean="0">
                <a:latin typeface="Verdana" panose="020B0604030504040204" pitchFamily="34" charset="0"/>
                <a:ea typeface="Verdana" panose="020B0604030504040204" pitchFamily="34" charset="0"/>
                <a:cs typeface="Verdana" panose="020B0604030504040204" pitchFamily="34" charset="0"/>
              </a:rPr>
              <a:t>Recopilación de la información </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Depuración y validación de la información </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Generación de una base de datos</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alturas geométricas (niveladas)</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cotas geopotenciales</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Ajuste de cotas geopotenciales </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alturas físicas</a:t>
            </a:r>
            <a:endParaRPr lang="es-EC" sz="2000" dirty="0">
              <a:solidFill>
                <a:schemeClr val="bg1">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9898728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16 Grupo"/>
          <p:cNvGrpSpPr/>
          <p:nvPr/>
        </p:nvGrpSpPr>
        <p:grpSpPr>
          <a:xfrm>
            <a:off x="683568" y="1488895"/>
            <a:ext cx="7560840" cy="2463874"/>
            <a:chOff x="683568" y="1193726"/>
            <a:chExt cx="7560840" cy="2463874"/>
          </a:xfrm>
        </p:grpSpPr>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35"/>
            <a:stretch/>
          </p:blipFill>
          <p:spPr bwMode="auto">
            <a:xfrm>
              <a:off x="1115616" y="1193726"/>
              <a:ext cx="7128792" cy="2387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CuadroTexto"/>
            <p:cNvSpPr txBox="1"/>
            <p:nvPr/>
          </p:nvSpPr>
          <p:spPr>
            <a:xfrm>
              <a:off x="683568" y="1271277"/>
              <a:ext cx="2449710" cy="307777"/>
            </a:xfrm>
            <a:prstGeom prst="rect">
              <a:avLst/>
            </a:prstGeom>
            <a:noFill/>
          </p:spPr>
          <p:txBody>
            <a:bodyPr wrap="none" rtlCol="0">
              <a:spAutoFit/>
            </a:bodyPr>
            <a:lstStyle/>
            <a:p>
              <a:r>
                <a:rPr lang="es-EC" sz="1400" b="1" dirty="0" smtClean="0">
                  <a:latin typeface="Verdana" panose="020B0604030504040204" pitchFamily="34" charset="0"/>
                  <a:ea typeface="Verdana" panose="020B0604030504040204" pitchFamily="34" charset="0"/>
                  <a:cs typeface="Verdana" panose="020B0604030504040204" pitchFamily="34" charset="0"/>
                </a:rPr>
                <a:t>Nivelación Geométrica</a:t>
              </a:r>
              <a:endParaRPr lang="es-EC" sz="1400" b="1" dirty="0">
                <a:latin typeface="Verdana" panose="020B0604030504040204" pitchFamily="34" charset="0"/>
                <a:ea typeface="Verdana" panose="020B0604030504040204" pitchFamily="34" charset="0"/>
                <a:cs typeface="Verdana" panose="020B0604030504040204" pitchFamily="34" charset="0"/>
              </a:endParaRPr>
            </a:p>
          </p:txBody>
        </p:sp>
        <p:sp>
          <p:nvSpPr>
            <p:cNvPr id="21" name="20 CuadroTexto"/>
            <p:cNvSpPr txBox="1"/>
            <p:nvPr/>
          </p:nvSpPr>
          <p:spPr>
            <a:xfrm>
              <a:off x="4223280" y="3411379"/>
              <a:ext cx="1585692" cy="246221"/>
            </a:xfrm>
            <a:prstGeom prst="rect">
              <a:avLst/>
            </a:prstGeom>
            <a:noFill/>
          </p:spPr>
          <p:txBody>
            <a:bodyPr wrap="none" rtlCol="0">
              <a:spAutoFit/>
            </a:bodyPr>
            <a:lstStyle/>
            <a:p>
              <a:pPr algn="ctr"/>
              <a:r>
                <a:rPr lang="es-EC" sz="1000" dirty="0" smtClean="0">
                  <a:latin typeface="Verdana" pitchFamily="34" charset="0"/>
                  <a:ea typeface="Verdana" pitchFamily="34" charset="0"/>
                  <a:cs typeface="Verdana" pitchFamily="34" charset="0"/>
                </a:rPr>
                <a:t>Fuente: </a:t>
              </a:r>
              <a:r>
                <a:rPr lang="es-EC" sz="1000" dirty="0" err="1" smtClean="0">
                  <a:latin typeface="Verdana" pitchFamily="34" charset="0"/>
                  <a:ea typeface="Verdana" pitchFamily="34" charset="0"/>
                  <a:cs typeface="Verdana" pitchFamily="34" charset="0"/>
                </a:rPr>
                <a:t>Farjas</a:t>
              </a:r>
              <a:r>
                <a:rPr lang="es-EC" sz="1000" dirty="0" smtClean="0">
                  <a:latin typeface="Verdana" pitchFamily="34" charset="0"/>
                  <a:ea typeface="Verdana" pitchFamily="34" charset="0"/>
                  <a:cs typeface="Verdana" pitchFamily="34" charset="0"/>
                </a:rPr>
                <a:t>, 2009</a:t>
              </a:r>
              <a:endParaRPr lang="es-EC" sz="1000" dirty="0">
                <a:latin typeface="Verdana" pitchFamily="34" charset="0"/>
                <a:ea typeface="Verdana" pitchFamily="34" charset="0"/>
                <a:cs typeface="Verdana" pitchFamily="34" charset="0"/>
              </a:endParaRPr>
            </a:p>
          </p:txBody>
        </p:sp>
      </p:grpSp>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Recopilación de la información</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grpSp>
        <p:nvGrpSpPr>
          <p:cNvPr id="22" name="21 Grupo"/>
          <p:cNvGrpSpPr/>
          <p:nvPr/>
        </p:nvGrpSpPr>
        <p:grpSpPr>
          <a:xfrm>
            <a:off x="674440" y="3970784"/>
            <a:ext cx="6100426" cy="2887216"/>
            <a:chOff x="683568" y="3733800"/>
            <a:chExt cx="6100426" cy="2887216"/>
          </a:xfrm>
        </p:grpSpPr>
        <p:sp>
          <p:nvSpPr>
            <p:cNvPr id="24" name="23 CuadroTexto"/>
            <p:cNvSpPr txBox="1"/>
            <p:nvPr/>
          </p:nvSpPr>
          <p:spPr>
            <a:xfrm>
              <a:off x="683568" y="3767862"/>
              <a:ext cx="1146468" cy="307777"/>
            </a:xfrm>
            <a:prstGeom prst="rect">
              <a:avLst/>
            </a:prstGeom>
            <a:noFill/>
          </p:spPr>
          <p:txBody>
            <a:bodyPr wrap="none" rtlCol="0">
              <a:spAutoFit/>
            </a:bodyPr>
            <a:lstStyle/>
            <a:p>
              <a:r>
                <a:rPr lang="es-EC" sz="1400" b="1" dirty="0" smtClean="0">
                  <a:latin typeface="Verdana" panose="020B0604030504040204" pitchFamily="34" charset="0"/>
                  <a:ea typeface="Verdana" panose="020B0604030504040204" pitchFamily="34" charset="0"/>
                  <a:cs typeface="Verdana" panose="020B0604030504040204" pitchFamily="34" charset="0"/>
                </a:rPr>
                <a:t>Gravedad</a:t>
              </a:r>
              <a:endParaRPr lang="es-EC" sz="1400" b="1" dirty="0">
                <a:latin typeface="Verdana" panose="020B0604030504040204" pitchFamily="34" charset="0"/>
                <a:ea typeface="Verdana" panose="020B0604030504040204" pitchFamily="34" charset="0"/>
                <a:cs typeface="Verdana" panose="020B0604030504040204" pitchFamily="34" charset="0"/>
              </a:endParaRPr>
            </a:p>
          </p:txBody>
        </p:sp>
        <p:sp>
          <p:nvSpPr>
            <p:cNvPr id="26" name="25 CuadroTexto"/>
            <p:cNvSpPr txBox="1"/>
            <p:nvPr/>
          </p:nvSpPr>
          <p:spPr>
            <a:xfrm>
              <a:off x="3412737" y="6374795"/>
              <a:ext cx="2920991" cy="246221"/>
            </a:xfrm>
            <a:prstGeom prst="rect">
              <a:avLst/>
            </a:prstGeom>
            <a:noFill/>
          </p:spPr>
          <p:txBody>
            <a:bodyPr wrap="none" rtlCol="0">
              <a:spAutoFit/>
            </a:bodyPr>
            <a:lstStyle/>
            <a:p>
              <a:pPr algn="ctr"/>
              <a:r>
                <a:rPr lang="es-EC" sz="1000" dirty="0" smtClean="0">
                  <a:latin typeface="Verdana" pitchFamily="34" charset="0"/>
                  <a:ea typeface="Verdana" pitchFamily="34" charset="0"/>
                  <a:cs typeface="Verdana" pitchFamily="34" charset="0"/>
                </a:rPr>
                <a:t>Fuente: </a:t>
              </a:r>
              <a:r>
                <a:rPr lang="es-EC" sz="1000" dirty="0">
                  <a:latin typeface="Verdana" pitchFamily="34" charset="0"/>
                  <a:ea typeface="Verdana" pitchFamily="34" charset="0"/>
                  <a:cs typeface="Verdana" pitchFamily="34" charset="0"/>
                </a:rPr>
                <a:t>Fuente: </a:t>
              </a:r>
              <a:r>
                <a:rPr lang="es-EC" sz="1000" dirty="0" err="1">
                  <a:latin typeface="Verdana" pitchFamily="34" charset="0"/>
                  <a:ea typeface="Verdana" pitchFamily="34" charset="0"/>
                  <a:cs typeface="Verdana" pitchFamily="34" charset="0"/>
                </a:rPr>
                <a:t>Heiskanen</a:t>
              </a:r>
              <a:r>
                <a:rPr lang="es-EC" sz="1000" dirty="0">
                  <a:latin typeface="Verdana" pitchFamily="34" charset="0"/>
                  <a:ea typeface="Verdana" pitchFamily="34" charset="0"/>
                  <a:cs typeface="Verdana" pitchFamily="34" charset="0"/>
                </a:rPr>
                <a:t> y </a:t>
              </a:r>
              <a:r>
                <a:rPr lang="es-EC" sz="1000" dirty="0" smtClean="0">
                  <a:latin typeface="Verdana" pitchFamily="34" charset="0"/>
                  <a:ea typeface="Verdana" pitchFamily="34" charset="0"/>
                  <a:cs typeface="Verdana" pitchFamily="34" charset="0"/>
                </a:rPr>
                <a:t>Moritz,1985 </a:t>
              </a:r>
              <a:endParaRPr lang="es-EC" sz="1000" dirty="0">
                <a:latin typeface="Verdana" pitchFamily="34" charset="0"/>
                <a:ea typeface="Verdana" pitchFamily="34" charset="0"/>
                <a:cs typeface="Verdana" pitchFamily="34" charset="0"/>
              </a:endParaRPr>
            </a:p>
          </p:txBody>
        </p:sp>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033" y="3733800"/>
              <a:ext cx="3995961" cy="261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mc:AlternateContent xmlns:mc="http://schemas.openxmlformats.org/markup-compatibility/2006" xmlns:a14="http://schemas.microsoft.com/office/drawing/2010/main">
        <mc:Choice Requires="a14">
          <p:sp>
            <p:nvSpPr>
              <p:cNvPr id="28" name="27 CuadroTexto"/>
              <p:cNvSpPr txBox="1"/>
              <p:nvPr/>
            </p:nvSpPr>
            <p:spPr>
              <a:xfrm>
                <a:off x="739286" y="1895670"/>
                <a:ext cx="1749261" cy="294440"/>
              </a:xfrm>
              <a:prstGeom prst="rect">
                <a:avLst/>
              </a:prstGeom>
              <a:noFill/>
            </p:spPr>
            <p:txBody>
              <a:bodyPr wrap="none" rtlCol="0">
                <a:spAutoFit/>
              </a:bodyPr>
              <a:lstStyle/>
              <a:p>
                <a:pPr algn="ctr"/>
                <a:r>
                  <a:rPr lang="es-EC" sz="1200" b="1" dirty="0" smtClean="0">
                    <a:latin typeface="Verdana" pitchFamily="34" charset="0"/>
                    <a:ea typeface="Verdana" pitchFamily="34" charset="0"/>
                    <a:cs typeface="Verdana" pitchFamily="34" charset="0"/>
                  </a:rPr>
                  <a:t>Tolerancia: </a:t>
                </a:r>
                <a14:m>
                  <m:oMath xmlns:m="http://schemas.openxmlformats.org/officeDocument/2006/math">
                    <m:r>
                      <a:rPr lang="es-EC" sz="1200" i="1">
                        <a:latin typeface="Cambria Math"/>
                      </a:rPr>
                      <m:t>4</m:t>
                    </m:r>
                    <m:r>
                      <a:rPr lang="es-EC" sz="1200" i="1">
                        <a:latin typeface="Cambria Math"/>
                      </a:rPr>
                      <m:t>𝑚𝑚</m:t>
                    </m:r>
                    <m:rad>
                      <m:radPr>
                        <m:degHide m:val="on"/>
                        <m:ctrlPr>
                          <a:rPr lang="es-EC" sz="1200" i="1">
                            <a:latin typeface="Cambria Math"/>
                          </a:rPr>
                        </m:ctrlPr>
                      </m:radPr>
                      <m:deg/>
                      <m:e>
                        <m:r>
                          <a:rPr lang="es-EC" sz="1200" i="1">
                            <a:latin typeface="Cambria Math"/>
                          </a:rPr>
                          <m:t>𝐾</m:t>
                        </m:r>
                      </m:e>
                    </m:rad>
                  </m:oMath>
                </a14:m>
                <a:endParaRPr lang="es-EC" sz="1200" dirty="0">
                  <a:latin typeface="Verdana" pitchFamily="34" charset="0"/>
                  <a:ea typeface="Verdana" pitchFamily="34" charset="0"/>
                  <a:cs typeface="Verdana" pitchFamily="34" charset="0"/>
                </a:endParaRPr>
              </a:p>
            </p:txBody>
          </p:sp>
        </mc:Choice>
        <mc:Fallback xmlns="">
          <p:sp>
            <p:nvSpPr>
              <p:cNvPr id="28" name="27 CuadroTexto"/>
              <p:cNvSpPr txBox="1">
                <a:spLocks noRot="1" noChangeAspect="1" noMove="1" noResize="1" noEditPoints="1" noAdjustHandles="1" noChangeArrowheads="1" noChangeShapeType="1" noTextEdit="1"/>
              </p:cNvSpPr>
              <p:nvPr/>
            </p:nvSpPr>
            <p:spPr>
              <a:xfrm>
                <a:off x="739286" y="1895670"/>
                <a:ext cx="1749261" cy="294440"/>
              </a:xfrm>
              <a:prstGeom prst="rect">
                <a:avLst/>
              </a:prstGeom>
              <a:blipFill rotWithShape="1">
                <a:blip r:embed="rId4"/>
                <a:stretch>
                  <a:fillRect b="-1458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9" name="28 CuadroTexto"/>
              <p:cNvSpPr txBox="1"/>
              <p:nvPr/>
            </p:nvSpPr>
            <p:spPr>
              <a:xfrm>
                <a:off x="672763" y="4343400"/>
                <a:ext cx="1882310" cy="276999"/>
              </a:xfrm>
              <a:prstGeom prst="rect">
                <a:avLst/>
              </a:prstGeom>
              <a:noFill/>
            </p:spPr>
            <p:txBody>
              <a:bodyPr wrap="none" rtlCol="0">
                <a:spAutoFit/>
              </a:bodyPr>
              <a:lstStyle/>
              <a:p>
                <a:pPr algn="ctr"/>
                <a:r>
                  <a:rPr lang="es-EC" sz="1200" b="1" dirty="0" smtClean="0">
                    <a:latin typeface="Verdana" pitchFamily="34" charset="0"/>
                    <a:ea typeface="Verdana" pitchFamily="34" charset="0"/>
                    <a:cs typeface="Verdana" pitchFamily="34" charset="0"/>
                  </a:rPr>
                  <a:t>Tolerancia: </a:t>
                </a:r>
                <a14:m>
                  <m:oMath xmlns:m="http://schemas.openxmlformats.org/officeDocument/2006/math">
                    <m:r>
                      <a:rPr lang="es-EC" sz="1200" b="0" i="1" smtClean="0">
                        <a:latin typeface="Cambria Math"/>
                      </a:rPr>
                      <m:t>0,05 </m:t>
                    </m:r>
                    <m:r>
                      <a:rPr lang="es-EC" sz="1200" b="0" i="1" smtClean="0">
                        <a:latin typeface="Cambria Math"/>
                      </a:rPr>
                      <m:t>𝑚𝐺𝑎𝑙</m:t>
                    </m:r>
                  </m:oMath>
                </a14:m>
                <a:endParaRPr lang="es-EC" sz="1200" dirty="0">
                  <a:latin typeface="Verdana" pitchFamily="34" charset="0"/>
                  <a:ea typeface="Verdana" pitchFamily="34" charset="0"/>
                  <a:cs typeface="Verdana" pitchFamily="34" charset="0"/>
                </a:endParaRPr>
              </a:p>
            </p:txBody>
          </p:sp>
        </mc:Choice>
        <mc:Fallback xmlns="">
          <p:sp>
            <p:nvSpPr>
              <p:cNvPr id="29" name="28 CuadroTexto"/>
              <p:cNvSpPr txBox="1">
                <a:spLocks noRot="1" noChangeAspect="1" noMove="1" noResize="1" noEditPoints="1" noAdjustHandles="1" noChangeArrowheads="1" noChangeShapeType="1" noTextEdit="1"/>
              </p:cNvSpPr>
              <p:nvPr/>
            </p:nvSpPr>
            <p:spPr>
              <a:xfrm>
                <a:off x="672763" y="4343400"/>
                <a:ext cx="1882310" cy="276999"/>
              </a:xfrm>
              <a:prstGeom prst="rect">
                <a:avLst/>
              </a:prstGeom>
              <a:blipFill rotWithShape="1">
                <a:blip r:embed="rId5"/>
                <a:stretch>
                  <a:fillRect b="-15556"/>
                </a:stretch>
              </a:blipFill>
            </p:spPr>
            <p:txBody>
              <a:bodyPr/>
              <a:lstStyle/>
              <a:p>
                <a:r>
                  <a:rPr lang="es-EC">
                    <a:noFill/>
                  </a:rPr>
                  <a:t> </a:t>
                </a:r>
              </a:p>
            </p:txBody>
          </p:sp>
        </mc:Fallback>
      </mc:AlternateContent>
    </p:spTree>
    <p:extLst>
      <p:ext uri="{BB962C8B-B14F-4D97-AF65-F5344CB8AC3E}">
        <p14:creationId xmlns:p14="http://schemas.microsoft.com/office/powerpoint/2010/main" val="399893417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PROCEDIMIENTO</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23" name="2 Marcador de contenido"/>
          <p:cNvSpPr>
            <a:spLocks noGrp="1"/>
          </p:cNvSpPr>
          <p:nvPr>
            <p:ph idx="1"/>
          </p:nvPr>
        </p:nvSpPr>
        <p:spPr>
          <a:xfrm>
            <a:off x="457200" y="1371600"/>
            <a:ext cx="7772400" cy="4800600"/>
          </a:xfrm>
        </p:spPr>
        <p:txBody>
          <a:bodyPr>
            <a:noAutofit/>
          </a:bodyPr>
          <a:lstStyle/>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Recopilación de la información </a:t>
            </a:r>
          </a:p>
          <a:p>
            <a:pPr marL="514350" indent="-514350">
              <a:lnSpc>
                <a:spcPct val="200000"/>
              </a:lnSpc>
              <a:buFont typeface="+mj-lt"/>
              <a:buAutoNum type="arabicPeriod"/>
            </a:pPr>
            <a:r>
              <a:rPr lang="es-EC" sz="2000" dirty="0" smtClean="0">
                <a:latin typeface="Verdana" panose="020B0604030504040204" pitchFamily="34" charset="0"/>
                <a:ea typeface="Verdana" panose="020B0604030504040204" pitchFamily="34" charset="0"/>
                <a:cs typeface="Verdana" panose="020B0604030504040204" pitchFamily="34" charset="0"/>
              </a:rPr>
              <a:t>Depuración y validación de la información </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Generación de una base de datos</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alturas geométricas (niveladas)</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cotas geopotenciales</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Ajuste de cotas geopotenciales </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alturas físicas</a:t>
            </a:r>
            <a:endParaRPr lang="es-EC" sz="2000" dirty="0">
              <a:solidFill>
                <a:schemeClr val="bg1">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1022086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86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     DEPURACI</a:t>
            </a: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ÓN</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16" name="2 Marcador de contenido"/>
          <p:cNvSpPr txBox="1">
            <a:spLocks/>
          </p:cNvSpPr>
          <p:nvPr/>
        </p:nvSpPr>
        <p:spPr>
          <a:xfrm>
            <a:off x="125185" y="1600200"/>
            <a:ext cx="8153400" cy="4191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s-EC" sz="1800" dirty="0" smtClean="0">
                <a:latin typeface="Verdana" pitchFamily="34" charset="0"/>
                <a:ea typeface="Verdana" pitchFamily="34" charset="0"/>
                <a:cs typeface="Verdana" pitchFamily="34" charset="0"/>
              </a:rPr>
              <a:t>Base de datos Control Vertical 		Base de datos Gravimetría</a:t>
            </a:r>
          </a:p>
        </p:txBody>
      </p:sp>
      <p:sp>
        <p:nvSpPr>
          <p:cNvPr id="23" name="22 Distinto de"/>
          <p:cNvSpPr/>
          <p:nvPr/>
        </p:nvSpPr>
        <p:spPr>
          <a:xfrm>
            <a:off x="4063201" y="1551375"/>
            <a:ext cx="655973" cy="516749"/>
          </a:xfrm>
          <a:prstGeom prst="mathNotEqua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2 Marcador de contenido"/>
          <p:cNvSpPr txBox="1">
            <a:spLocks/>
          </p:cNvSpPr>
          <p:nvPr/>
        </p:nvSpPr>
        <p:spPr>
          <a:xfrm>
            <a:off x="6438900" y="3548743"/>
            <a:ext cx="1741714" cy="3429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s-EC" sz="1800" dirty="0" smtClean="0">
                <a:latin typeface="Verdana" pitchFamily="34" charset="0"/>
                <a:ea typeface="Verdana" pitchFamily="34" charset="0"/>
                <a:cs typeface="Verdana" pitchFamily="34" charset="0"/>
              </a:rPr>
              <a:t>Variación 1’’</a:t>
            </a:r>
            <a:endParaRPr lang="es-EC" sz="1800" dirty="0">
              <a:latin typeface="Verdana" pitchFamily="34" charset="0"/>
              <a:ea typeface="Verdana" pitchFamily="34" charset="0"/>
              <a:cs typeface="Verdana"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477887361"/>
              </p:ext>
            </p:extLst>
          </p:nvPr>
        </p:nvGraphicFramePr>
        <p:xfrm>
          <a:off x="190500" y="2558143"/>
          <a:ext cx="6096000" cy="1828800"/>
        </p:xfrm>
        <a:graphic>
          <a:graphicData uri="http://schemas.openxmlformats.org/drawingml/2006/table">
            <a:tbl>
              <a:tblPr firstRow="1" firstCol="1" bandRow="1">
                <a:tableStyleId>{5940675A-B579-460E-94D1-54222C63F5DA}</a:tableStyleId>
              </a:tblPr>
              <a:tblGrid>
                <a:gridCol w="784353"/>
                <a:gridCol w="432852"/>
                <a:gridCol w="653115"/>
                <a:gridCol w="544135"/>
                <a:gridCol w="543368"/>
                <a:gridCol w="1690377"/>
                <a:gridCol w="1447800"/>
              </a:tblGrid>
              <a:tr h="609600">
                <a:tc>
                  <a:txBody>
                    <a:bodyPr/>
                    <a:lstStyle/>
                    <a:p>
                      <a:pPr algn="ctr">
                        <a:spcAft>
                          <a:spcPts val="0"/>
                        </a:spcAft>
                      </a:pPr>
                      <a:r>
                        <a:rPr lang="es-EC" sz="1400" b="1" dirty="0">
                          <a:effectLst/>
                          <a:latin typeface="Verdana" pitchFamily="34" charset="0"/>
                          <a:ea typeface="Verdana" pitchFamily="34" charset="0"/>
                          <a:cs typeface="Verdana" pitchFamily="34" charset="0"/>
                        </a:rPr>
                        <a:t>Punto</a:t>
                      </a:r>
                    </a:p>
                  </a:txBody>
                  <a:tcPr marL="68580" marR="68580" marT="0" marB="0" anchor="ctr"/>
                </a:tc>
                <a:tc gridSpan="4">
                  <a:txBody>
                    <a:bodyPr/>
                    <a:lstStyle/>
                    <a:p>
                      <a:pPr algn="ctr">
                        <a:spcAft>
                          <a:spcPts val="0"/>
                        </a:spcAft>
                      </a:pPr>
                      <a:r>
                        <a:rPr lang="es-EC" sz="1400" b="1" dirty="0">
                          <a:effectLst/>
                          <a:latin typeface="Verdana" pitchFamily="34" charset="0"/>
                          <a:ea typeface="Verdana" pitchFamily="34" charset="0"/>
                          <a:cs typeface="Verdana" pitchFamily="34" charset="0"/>
                        </a:rPr>
                        <a:t>Latitud</a:t>
                      </a: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1400" b="1" dirty="0">
                          <a:effectLst/>
                          <a:latin typeface="Verdana" pitchFamily="34" charset="0"/>
                          <a:ea typeface="Verdana" pitchFamily="34" charset="0"/>
                          <a:cs typeface="Verdana" pitchFamily="34" charset="0"/>
                        </a:rPr>
                        <a:t>Gravedad Normal (</a:t>
                      </a:r>
                      <a:r>
                        <a:rPr lang="es-EC" sz="1400" b="1" dirty="0" err="1">
                          <a:effectLst/>
                          <a:latin typeface="Verdana" pitchFamily="34" charset="0"/>
                          <a:ea typeface="Verdana" pitchFamily="34" charset="0"/>
                          <a:cs typeface="Verdana" pitchFamily="34" charset="0"/>
                        </a:rPr>
                        <a:t>mGal</a:t>
                      </a:r>
                      <a:r>
                        <a:rPr lang="es-EC" sz="1400" b="1" dirty="0">
                          <a:effectLst/>
                          <a:latin typeface="Verdana" pitchFamily="34" charset="0"/>
                          <a:ea typeface="Verdana" pitchFamily="34" charset="0"/>
                          <a:cs typeface="Verdana" pitchFamily="34" charset="0"/>
                        </a:rPr>
                        <a:t>)</a:t>
                      </a:r>
                    </a:p>
                  </a:txBody>
                  <a:tcPr marL="68580" marR="68580" marT="0" marB="0" anchor="ctr"/>
                </a:tc>
                <a:tc>
                  <a:txBody>
                    <a:bodyPr/>
                    <a:lstStyle/>
                    <a:p>
                      <a:pPr algn="ctr">
                        <a:spcAft>
                          <a:spcPts val="0"/>
                        </a:spcAft>
                      </a:pPr>
                      <a:r>
                        <a:rPr lang="es-EC" sz="1400" b="1" dirty="0">
                          <a:effectLst/>
                          <a:latin typeface="Verdana" pitchFamily="34" charset="0"/>
                          <a:ea typeface="Verdana" pitchFamily="34" charset="0"/>
                          <a:cs typeface="Verdana" pitchFamily="34" charset="0"/>
                        </a:rPr>
                        <a:t>Altura Normal (m)</a:t>
                      </a:r>
                    </a:p>
                  </a:txBody>
                  <a:tcPr marL="68580" marR="68580" marT="0" marB="0" anchor="ctr"/>
                </a:tc>
              </a:tr>
              <a:tr h="406400">
                <a:tc>
                  <a:txBody>
                    <a:bodyPr/>
                    <a:lstStyle/>
                    <a:p>
                      <a:pPr algn="ctr">
                        <a:spcAft>
                          <a:spcPts val="0"/>
                        </a:spcAft>
                      </a:pPr>
                      <a:r>
                        <a:rPr lang="es-EC" sz="1400">
                          <a:effectLst/>
                          <a:latin typeface="Verdana" pitchFamily="34" charset="0"/>
                          <a:ea typeface="Verdana" pitchFamily="34" charset="0"/>
                          <a:cs typeface="Verdana" pitchFamily="34" charset="0"/>
                        </a:rPr>
                        <a:t>A</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1</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42</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31</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S</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978037,26725</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63,5036170</a:t>
                      </a:r>
                    </a:p>
                  </a:txBody>
                  <a:tcPr marL="68580" marR="68580" marT="0" marB="0" anchor="ctr"/>
                </a:tc>
              </a:tr>
              <a:tr h="406400">
                <a:tc>
                  <a:txBody>
                    <a:bodyPr/>
                    <a:lstStyle/>
                    <a:p>
                      <a:pPr algn="ctr">
                        <a:spcAft>
                          <a:spcPts val="0"/>
                        </a:spcAft>
                      </a:pPr>
                      <a:r>
                        <a:rPr lang="es-EC" sz="1400">
                          <a:effectLst/>
                          <a:latin typeface="Verdana" pitchFamily="34" charset="0"/>
                          <a:ea typeface="Verdana" pitchFamily="34" charset="0"/>
                          <a:cs typeface="Verdana" pitchFamily="34" charset="0"/>
                        </a:rPr>
                        <a:t>A’</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1</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42</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32</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S</a:t>
                      </a:r>
                    </a:p>
                  </a:txBody>
                  <a:tcPr marL="68580" marR="68580" marT="0" marB="0" anchor="ctr"/>
                </a:tc>
                <a:tc>
                  <a:txBody>
                    <a:bodyPr/>
                    <a:lstStyle/>
                    <a:p>
                      <a:pPr algn="ctr">
                        <a:spcAft>
                          <a:spcPts val="0"/>
                        </a:spcAft>
                      </a:pPr>
                      <a:r>
                        <a:rPr lang="es-EC" sz="1400" dirty="0">
                          <a:effectLst/>
                          <a:latin typeface="Verdana" pitchFamily="34" charset="0"/>
                          <a:ea typeface="Verdana" pitchFamily="34" charset="0"/>
                          <a:cs typeface="Verdana" pitchFamily="34" charset="0"/>
                        </a:rPr>
                        <a:t>978037,26875</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63,5036169</a:t>
                      </a:r>
                    </a:p>
                  </a:txBody>
                  <a:tcPr marL="68580" marR="68580" marT="0" marB="0" anchor="ctr"/>
                </a:tc>
              </a:tr>
              <a:tr h="406400">
                <a:tc>
                  <a:txBody>
                    <a:bodyPr/>
                    <a:lstStyle/>
                    <a:p>
                      <a:pPr algn="ctr">
                        <a:spcAft>
                          <a:spcPts val="0"/>
                        </a:spcAft>
                      </a:pPr>
                      <a:r>
                        <a:rPr lang="es-EC" sz="1400">
                          <a:effectLst/>
                          <a:latin typeface="Verdana" pitchFamily="34" charset="0"/>
                          <a:ea typeface="Verdana" pitchFamily="34" charset="0"/>
                          <a:cs typeface="Verdana" pitchFamily="34" charset="0"/>
                        </a:rPr>
                        <a:t>A’’</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1</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43</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11</a:t>
                      </a:r>
                    </a:p>
                  </a:txBody>
                  <a:tcPr marL="68580" marR="68580" marT="0" marB="0" anchor="ctr"/>
                </a:tc>
                <a:tc>
                  <a:txBody>
                    <a:bodyPr/>
                    <a:lstStyle/>
                    <a:p>
                      <a:pPr algn="ctr">
                        <a:spcAft>
                          <a:spcPts val="0"/>
                        </a:spcAft>
                      </a:pPr>
                      <a:r>
                        <a:rPr lang="es-EC" sz="1400">
                          <a:effectLst/>
                          <a:latin typeface="Verdana" pitchFamily="34" charset="0"/>
                          <a:ea typeface="Verdana" pitchFamily="34" charset="0"/>
                          <a:cs typeface="Verdana" pitchFamily="34" charset="0"/>
                        </a:rPr>
                        <a:t>S</a:t>
                      </a:r>
                    </a:p>
                  </a:txBody>
                  <a:tcPr marL="68580" marR="68580" marT="0" marB="0" anchor="ctr"/>
                </a:tc>
                <a:tc>
                  <a:txBody>
                    <a:bodyPr/>
                    <a:lstStyle/>
                    <a:p>
                      <a:pPr algn="ctr">
                        <a:spcAft>
                          <a:spcPts val="0"/>
                        </a:spcAft>
                      </a:pPr>
                      <a:r>
                        <a:rPr lang="es-EC" sz="1400" dirty="0">
                          <a:effectLst/>
                          <a:latin typeface="Verdana" pitchFamily="34" charset="0"/>
                          <a:ea typeface="Verdana" pitchFamily="34" charset="0"/>
                          <a:cs typeface="Verdana" pitchFamily="34" charset="0"/>
                        </a:rPr>
                        <a:t>978037,32713</a:t>
                      </a:r>
                    </a:p>
                  </a:txBody>
                  <a:tcPr marL="68580" marR="68580" marT="0" marB="0" anchor="ctr"/>
                </a:tc>
                <a:tc>
                  <a:txBody>
                    <a:bodyPr/>
                    <a:lstStyle/>
                    <a:p>
                      <a:pPr algn="ctr">
                        <a:spcAft>
                          <a:spcPts val="0"/>
                        </a:spcAft>
                      </a:pPr>
                      <a:r>
                        <a:rPr lang="es-EC" sz="1400" dirty="0">
                          <a:effectLst/>
                          <a:latin typeface="Verdana" pitchFamily="34" charset="0"/>
                          <a:ea typeface="Verdana" pitchFamily="34" charset="0"/>
                          <a:cs typeface="Verdana" pitchFamily="34" charset="0"/>
                        </a:rPr>
                        <a:t>63,5036131</a:t>
                      </a:r>
                    </a:p>
                  </a:txBody>
                  <a:tcPr marL="68580" marR="68580" marT="0" marB="0" anchor="ctr"/>
                </a:tc>
              </a:tr>
            </a:tbl>
          </a:graphicData>
        </a:graphic>
      </p:graphicFrame>
      <p:sp>
        <p:nvSpPr>
          <p:cNvPr id="8" name="2 Marcador de contenido"/>
          <p:cNvSpPr txBox="1">
            <a:spLocks/>
          </p:cNvSpPr>
          <p:nvPr/>
        </p:nvSpPr>
        <p:spPr>
          <a:xfrm>
            <a:off x="6379028" y="4005943"/>
            <a:ext cx="1861457" cy="3429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s-EC" sz="1800" dirty="0" smtClean="0">
                <a:latin typeface="Verdana" pitchFamily="34" charset="0"/>
                <a:ea typeface="Verdana" pitchFamily="34" charset="0"/>
                <a:cs typeface="Verdana" pitchFamily="34" charset="0"/>
              </a:rPr>
              <a:t>Variación 40’’</a:t>
            </a:r>
            <a:endParaRPr lang="es-EC" sz="1800" dirty="0">
              <a:latin typeface="Verdana" pitchFamily="34" charset="0"/>
              <a:ea typeface="Verdana" pitchFamily="34" charset="0"/>
              <a:cs typeface="Verdana" pitchFamily="34" charset="0"/>
            </a:endParaRPr>
          </a:p>
        </p:txBody>
      </p:sp>
      <p:sp>
        <p:nvSpPr>
          <p:cNvPr id="9" name="8 Rectángulo"/>
          <p:cNvSpPr/>
          <p:nvPr/>
        </p:nvSpPr>
        <p:spPr>
          <a:xfrm>
            <a:off x="2128330" y="2253343"/>
            <a:ext cx="2481770" cy="253916"/>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sz="1050" dirty="0">
                <a:latin typeface="Verdana" pitchFamily="34" charset="0"/>
                <a:ea typeface="Verdana" pitchFamily="34" charset="0"/>
                <a:cs typeface="Verdana" pitchFamily="34" charset="0"/>
              </a:rPr>
              <a:t>Tabla </a:t>
            </a:r>
            <a:r>
              <a:rPr lang="es-EC" sz="1050" dirty="0" smtClean="0">
                <a:latin typeface="Verdana" pitchFamily="34" charset="0"/>
                <a:ea typeface="Verdana" pitchFamily="34" charset="0"/>
                <a:cs typeface="Verdana" pitchFamily="34" charset="0"/>
              </a:rPr>
              <a:t>1. </a:t>
            </a:r>
            <a:r>
              <a:rPr lang="es-EC" sz="1050" dirty="0">
                <a:latin typeface="Verdana" pitchFamily="34" charset="0"/>
                <a:ea typeface="Verdana" pitchFamily="34" charset="0"/>
                <a:cs typeface="Verdana" pitchFamily="34" charset="0"/>
              </a:rPr>
              <a:t>Coordenadas del punto A</a:t>
            </a:r>
          </a:p>
        </p:txBody>
      </p:sp>
      <p:graphicFrame>
        <p:nvGraphicFramePr>
          <p:cNvPr id="10" name="9 Tabla"/>
          <p:cNvGraphicFramePr>
            <a:graphicFrameLocks noGrp="1"/>
          </p:cNvGraphicFramePr>
          <p:nvPr>
            <p:extLst>
              <p:ext uri="{D42A27DB-BD31-4B8C-83A1-F6EECF244321}">
                <p14:modId xmlns:p14="http://schemas.microsoft.com/office/powerpoint/2010/main" val="3012427372"/>
              </p:ext>
            </p:extLst>
          </p:nvPr>
        </p:nvGraphicFramePr>
        <p:xfrm>
          <a:off x="1877785" y="5105400"/>
          <a:ext cx="4648200" cy="1066799"/>
        </p:xfrm>
        <a:graphic>
          <a:graphicData uri="http://schemas.openxmlformats.org/drawingml/2006/table">
            <a:tbl>
              <a:tblPr firstRow="1" firstCol="1" bandRow="1">
                <a:tableStyleId>{5940675A-B579-460E-94D1-54222C63F5DA}</a:tableStyleId>
              </a:tblPr>
              <a:tblGrid>
                <a:gridCol w="1246415"/>
                <a:gridCol w="1623131"/>
                <a:gridCol w="1778654"/>
              </a:tblGrid>
              <a:tr h="547759">
                <a:tc>
                  <a:txBody>
                    <a:bodyPr/>
                    <a:lstStyle/>
                    <a:p>
                      <a:pPr algn="ctr">
                        <a:lnSpc>
                          <a:spcPct val="115000"/>
                        </a:lnSpc>
                        <a:spcAft>
                          <a:spcPts val="0"/>
                        </a:spcAft>
                      </a:pPr>
                      <a:r>
                        <a:rPr lang="es-EC" sz="1400" b="1" dirty="0">
                          <a:effectLst/>
                          <a:latin typeface="Verdana" pitchFamily="34" charset="0"/>
                          <a:ea typeface="Verdana" pitchFamily="34" charset="0"/>
                          <a:cs typeface="Verdana" pitchFamily="34" charset="0"/>
                        </a:rPr>
                        <a:t>Diferencia</a:t>
                      </a:r>
                    </a:p>
                  </a:txBody>
                  <a:tcPr marL="44450" marR="44450" marT="0" marB="0" anchor="ctr"/>
                </a:tc>
                <a:tc>
                  <a:txBody>
                    <a:bodyPr/>
                    <a:lstStyle/>
                    <a:p>
                      <a:pPr algn="ctr">
                        <a:lnSpc>
                          <a:spcPct val="115000"/>
                        </a:lnSpc>
                        <a:spcAft>
                          <a:spcPts val="0"/>
                        </a:spcAft>
                      </a:pPr>
                      <a:r>
                        <a:rPr lang="es-EC" sz="1400" b="1" dirty="0">
                          <a:effectLst/>
                          <a:latin typeface="Verdana" pitchFamily="34" charset="0"/>
                          <a:ea typeface="Verdana" pitchFamily="34" charset="0"/>
                          <a:cs typeface="Verdana" pitchFamily="34" charset="0"/>
                        </a:rPr>
                        <a:t>Diferencia (</a:t>
                      </a:r>
                      <a:r>
                        <a:rPr lang="es-EC" sz="1400" b="1" dirty="0" err="1">
                          <a:effectLst/>
                          <a:latin typeface="Verdana" pitchFamily="34" charset="0"/>
                          <a:ea typeface="Verdana" pitchFamily="34" charset="0"/>
                          <a:cs typeface="Verdana" pitchFamily="34" charset="0"/>
                        </a:rPr>
                        <a:t>mGal</a:t>
                      </a:r>
                      <a:r>
                        <a:rPr lang="es-EC" sz="1400" b="1" dirty="0">
                          <a:effectLst/>
                          <a:latin typeface="Verdana" pitchFamily="34" charset="0"/>
                          <a:ea typeface="Verdana" pitchFamily="34" charset="0"/>
                          <a:cs typeface="Verdana" pitchFamily="34" charset="0"/>
                        </a:rPr>
                        <a:t>)</a:t>
                      </a:r>
                    </a:p>
                  </a:txBody>
                  <a:tcPr marL="44450" marR="44450" marT="0" marB="0" anchor="ctr"/>
                </a:tc>
                <a:tc>
                  <a:txBody>
                    <a:bodyPr/>
                    <a:lstStyle/>
                    <a:p>
                      <a:pPr algn="ctr">
                        <a:lnSpc>
                          <a:spcPct val="115000"/>
                        </a:lnSpc>
                        <a:spcAft>
                          <a:spcPts val="0"/>
                        </a:spcAft>
                      </a:pPr>
                      <a:r>
                        <a:rPr lang="es-EC" sz="1400" b="1" dirty="0">
                          <a:effectLst/>
                          <a:latin typeface="Verdana" pitchFamily="34" charset="0"/>
                          <a:ea typeface="Verdana" pitchFamily="34" charset="0"/>
                          <a:cs typeface="Verdana" pitchFamily="34" charset="0"/>
                        </a:rPr>
                        <a:t>Diferencia (m)</a:t>
                      </a:r>
                    </a:p>
                  </a:txBody>
                  <a:tcPr marL="44450" marR="44450" marT="0" marB="0" anchor="ctr"/>
                </a:tc>
              </a:tr>
              <a:tr h="259520">
                <a:tc>
                  <a:txBody>
                    <a:bodyPr/>
                    <a:lstStyle/>
                    <a:p>
                      <a:pPr algn="ctr">
                        <a:lnSpc>
                          <a:spcPct val="115000"/>
                        </a:lnSpc>
                        <a:spcAft>
                          <a:spcPts val="0"/>
                        </a:spcAft>
                      </a:pPr>
                      <a:r>
                        <a:rPr lang="es-EC" sz="1400" dirty="0">
                          <a:effectLst/>
                          <a:latin typeface="Verdana" pitchFamily="34" charset="0"/>
                          <a:ea typeface="Verdana" pitchFamily="34" charset="0"/>
                          <a:cs typeface="Verdana" pitchFamily="34" charset="0"/>
                        </a:rPr>
                        <a:t>A-A’</a:t>
                      </a:r>
                    </a:p>
                  </a:txBody>
                  <a:tcPr marL="44450" marR="44450" marT="0" marB="0" anchor="ctr"/>
                </a:tc>
                <a:tc>
                  <a:txBody>
                    <a:bodyPr/>
                    <a:lstStyle/>
                    <a:p>
                      <a:pPr algn="ctr">
                        <a:lnSpc>
                          <a:spcPct val="115000"/>
                        </a:lnSpc>
                        <a:spcAft>
                          <a:spcPts val="0"/>
                        </a:spcAft>
                      </a:pPr>
                      <a:r>
                        <a:rPr lang="es-EC" sz="1400">
                          <a:effectLst/>
                          <a:latin typeface="Verdana" pitchFamily="34" charset="0"/>
                          <a:ea typeface="Verdana" pitchFamily="34" charset="0"/>
                          <a:cs typeface="Verdana" pitchFamily="34" charset="0"/>
                        </a:rPr>
                        <a:t>-0,00149</a:t>
                      </a:r>
                    </a:p>
                  </a:txBody>
                  <a:tcPr marL="44450" marR="44450" marT="0" marB="0" anchor="ctr"/>
                </a:tc>
                <a:tc>
                  <a:txBody>
                    <a:bodyPr/>
                    <a:lstStyle/>
                    <a:p>
                      <a:pPr algn="ctr">
                        <a:lnSpc>
                          <a:spcPct val="115000"/>
                        </a:lnSpc>
                        <a:spcAft>
                          <a:spcPts val="0"/>
                        </a:spcAft>
                      </a:pPr>
                      <a:r>
                        <a:rPr lang="es-EC" sz="1400">
                          <a:effectLst/>
                          <a:latin typeface="Verdana" pitchFamily="34" charset="0"/>
                          <a:ea typeface="Verdana" pitchFamily="34" charset="0"/>
                          <a:cs typeface="Verdana" pitchFamily="34" charset="0"/>
                        </a:rPr>
                        <a:t>0,0000001</a:t>
                      </a:r>
                    </a:p>
                  </a:txBody>
                  <a:tcPr marL="44450" marR="44450" marT="0" marB="0" anchor="ctr"/>
                </a:tc>
              </a:tr>
              <a:tr h="259520">
                <a:tc>
                  <a:txBody>
                    <a:bodyPr/>
                    <a:lstStyle/>
                    <a:p>
                      <a:pPr algn="ctr">
                        <a:lnSpc>
                          <a:spcPct val="115000"/>
                        </a:lnSpc>
                        <a:spcAft>
                          <a:spcPts val="0"/>
                        </a:spcAft>
                      </a:pPr>
                      <a:r>
                        <a:rPr lang="es-EC" sz="1400">
                          <a:effectLst/>
                          <a:latin typeface="Verdana" pitchFamily="34" charset="0"/>
                          <a:ea typeface="Verdana" pitchFamily="34" charset="0"/>
                          <a:cs typeface="Verdana" pitchFamily="34" charset="0"/>
                        </a:rPr>
                        <a:t>A-A’’</a:t>
                      </a:r>
                    </a:p>
                  </a:txBody>
                  <a:tcPr marL="44450" marR="44450" marT="0" marB="0" anchor="ctr"/>
                </a:tc>
                <a:tc>
                  <a:txBody>
                    <a:bodyPr/>
                    <a:lstStyle/>
                    <a:p>
                      <a:pPr algn="ctr">
                        <a:lnSpc>
                          <a:spcPct val="115000"/>
                        </a:lnSpc>
                        <a:spcAft>
                          <a:spcPts val="0"/>
                        </a:spcAft>
                      </a:pPr>
                      <a:r>
                        <a:rPr lang="es-EC" sz="1400">
                          <a:effectLst/>
                          <a:latin typeface="Verdana" pitchFamily="34" charset="0"/>
                          <a:ea typeface="Verdana" pitchFamily="34" charset="0"/>
                          <a:cs typeface="Verdana" pitchFamily="34" charset="0"/>
                        </a:rPr>
                        <a:t>-0,05988</a:t>
                      </a:r>
                    </a:p>
                  </a:txBody>
                  <a:tcPr marL="44450" marR="44450" marT="0" marB="0" anchor="ctr"/>
                </a:tc>
                <a:tc>
                  <a:txBody>
                    <a:bodyPr/>
                    <a:lstStyle/>
                    <a:p>
                      <a:pPr algn="ctr">
                        <a:lnSpc>
                          <a:spcPct val="115000"/>
                        </a:lnSpc>
                        <a:spcAft>
                          <a:spcPts val="0"/>
                        </a:spcAft>
                      </a:pPr>
                      <a:r>
                        <a:rPr lang="es-EC" sz="1400" dirty="0">
                          <a:effectLst/>
                          <a:latin typeface="Verdana" pitchFamily="34" charset="0"/>
                          <a:ea typeface="Verdana" pitchFamily="34" charset="0"/>
                          <a:cs typeface="Verdana" pitchFamily="34" charset="0"/>
                        </a:rPr>
                        <a:t>0,0000039</a:t>
                      </a:r>
                    </a:p>
                  </a:txBody>
                  <a:tcPr marL="44450" marR="44450" marT="0" marB="0" anchor="ctr"/>
                </a:tc>
              </a:tr>
            </a:tbl>
          </a:graphicData>
        </a:graphic>
      </p:graphicFrame>
      <p:sp>
        <p:nvSpPr>
          <p:cNvPr id="11" name="10 Rectángulo"/>
          <p:cNvSpPr/>
          <p:nvPr/>
        </p:nvSpPr>
        <p:spPr>
          <a:xfrm>
            <a:off x="2030185" y="4800600"/>
            <a:ext cx="4419600" cy="2462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sz="1000" dirty="0">
                <a:latin typeface="Verdana" pitchFamily="34" charset="0"/>
                <a:ea typeface="Verdana" pitchFamily="34" charset="0"/>
                <a:cs typeface="Verdana" pitchFamily="34" charset="0"/>
              </a:rPr>
              <a:t>Tabla </a:t>
            </a:r>
            <a:r>
              <a:rPr lang="es-EC" sz="1000" dirty="0" smtClean="0">
                <a:latin typeface="Verdana" pitchFamily="34" charset="0"/>
                <a:ea typeface="Verdana" pitchFamily="34" charset="0"/>
                <a:cs typeface="Verdana" pitchFamily="34" charset="0"/>
              </a:rPr>
              <a:t>2. </a:t>
            </a:r>
            <a:r>
              <a:rPr lang="es-EC" sz="1000" dirty="0">
                <a:latin typeface="Verdana" pitchFamily="34" charset="0"/>
                <a:ea typeface="Verdana" pitchFamily="34" charset="0"/>
                <a:cs typeface="Verdana" pitchFamily="34" charset="0"/>
              </a:rPr>
              <a:t>Diferencias de gravedad y altura normal para el punto A</a:t>
            </a:r>
          </a:p>
        </p:txBody>
      </p:sp>
    </p:spTree>
    <p:extLst>
      <p:ext uri="{BB962C8B-B14F-4D97-AF65-F5344CB8AC3E}">
        <p14:creationId xmlns:p14="http://schemas.microsoft.com/office/powerpoint/2010/main" val="82830976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86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     DEPURACI</a:t>
            </a: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ÓN</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66825"/>
            <a:ext cx="6750482"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152400" y="2816423"/>
            <a:ext cx="1447800" cy="460177"/>
            <a:chOff x="152400" y="2816423"/>
            <a:chExt cx="1447800" cy="460177"/>
          </a:xfrm>
        </p:grpSpPr>
        <p:sp>
          <p:nvSpPr>
            <p:cNvPr id="3" name="2 Rectángulo"/>
            <p:cNvSpPr/>
            <p:nvPr/>
          </p:nvSpPr>
          <p:spPr>
            <a:xfrm>
              <a:off x="152400" y="2816423"/>
              <a:ext cx="1066800" cy="261610"/>
            </a:xfrm>
            <a:prstGeom prst="rect">
              <a:avLst/>
            </a:prstGeom>
          </p:spPr>
          <p:txBody>
            <a:bodyPr wrap="square">
              <a:spAutoFit/>
            </a:bodyPr>
            <a:lstStyle/>
            <a:p>
              <a:pPr algn="ctr"/>
              <a:r>
                <a:rPr lang="es-EC" sz="1050" dirty="0" smtClean="0">
                  <a:latin typeface="Verdana" pitchFamily="34" charset="0"/>
                  <a:ea typeface="Verdana" pitchFamily="34" charset="0"/>
                  <a:cs typeface="Verdana" pitchFamily="34" charset="0"/>
                </a:rPr>
                <a:t>43,70%</a:t>
              </a:r>
              <a:endParaRPr lang="es-EC" sz="1050" dirty="0">
                <a:latin typeface="Verdana" pitchFamily="34" charset="0"/>
                <a:ea typeface="Verdana" pitchFamily="34" charset="0"/>
                <a:cs typeface="Verdana" pitchFamily="34" charset="0"/>
              </a:endParaRPr>
            </a:p>
          </p:txBody>
        </p:sp>
        <p:sp>
          <p:nvSpPr>
            <p:cNvPr id="4" name="3 Rectángulo"/>
            <p:cNvSpPr/>
            <p:nvPr/>
          </p:nvSpPr>
          <p:spPr>
            <a:xfrm>
              <a:off x="304800" y="3014990"/>
              <a:ext cx="797013" cy="261610"/>
            </a:xfrm>
            <a:prstGeom prst="rect">
              <a:avLst/>
            </a:prstGeom>
          </p:spPr>
          <p:txBody>
            <a:bodyPr wrap="none">
              <a:spAutoFit/>
            </a:bodyPr>
            <a:lstStyle/>
            <a:p>
              <a:pPr algn="ctr"/>
              <a:r>
                <a:rPr lang="es-EC" sz="1050" dirty="0" smtClean="0">
                  <a:latin typeface="Verdana" pitchFamily="34" charset="0"/>
                  <a:ea typeface="Verdana" pitchFamily="34" charset="0"/>
                  <a:cs typeface="Verdana" pitchFamily="34" charset="0"/>
                </a:rPr>
                <a:t>56,30% </a:t>
              </a:r>
              <a:endParaRPr lang="es-EC" sz="1050" dirty="0">
                <a:latin typeface="Verdana" pitchFamily="34" charset="0"/>
                <a:ea typeface="Verdana" pitchFamily="34" charset="0"/>
                <a:cs typeface="Verdana" pitchFamily="34" charset="0"/>
              </a:endParaRPr>
            </a:p>
          </p:txBody>
        </p:sp>
        <p:cxnSp>
          <p:nvCxnSpPr>
            <p:cNvPr id="6" name="5 Conector recto de flecha"/>
            <p:cNvCxnSpPr/>
            <p:nvPr/>
          </p:nvCxnSpPr>
          <p:spPr>
            <a:xfrm>
              <a:off x="990600" y="2971801"/>
              <a:ext cx="609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9 Conector recto de flecha"/>
            <p:cNvCxnSpPr/>
            <p:nvPr/>
          </p:nvCxnSpPr>
          <p:spPr>
            <a:xfrm>
              <a:off x="990600" y="3124200"/>
              <a:ext cx="609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4475942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86800" cy="1143000"/>
          </a:xfrm>
        </p:spPr>
        <p:txBody>
          <a:bodyPr/>
          <a:lstStyle/>
          <a:p>
            <a:pPr algn="ct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      VALIDACIÓN</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6" name="5 Rectángulo"/>
          <p:cNvSpPr/>
          <p:nvPr/>
        </p:nvSpPr>
        <p:spPr>
          <a:xfrm>
            <a:off x="2711625" y="1201579"/>
            <a:ext cx="3231975" cy="24622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sz="1000" dirty="0">
                <a:latin typeface="Verdana" pitchFamily="34" charset="0"/>
                <a:ea typeface="Verdana" pitchFamily="34" charset="0"/>
                <a:cs typeface="Verdana" pitchFamily="34" charset="0"/>
              </a:rPr>
              <a:t>Tabla 3</a:t>
            </a:r>
            <a:r>
              <a:rPr lang="es-EC" sz="1000" dirty="0" smtClean="0">
                <a:latin typeface="Verdana" pitchFamily="34" charset="0"/>
                <a:ea typeface="Verdana" pitchFamily="34" charset="0"/>
                <a:cs typeface="Verdana" pitchFamily="34" charset="0"/>
              </a:rPr>
              <a:t>.  </a:t>
            </a:r>
            <a:r>
              <a:rPr lang="es-EC" sz="1000" dirty="0">
                <a:latin typeface="Verdana" pitchFamily="34" charset="0"/>
                <a:ea typeface="Verdana" pitchFamily="34" charset="0"/>
                <a:cs typeface="Verdana" pitchFamily="34" charset="0"/>
              </a:rPr>
              <a:t>Tolerancia de los anillos de nivelación</a:t>
            </a:r>
          </a:p>
        </p:txBody>
      </p:sp>
      <p:sp>
        <p:nvSpPr>
          <p:cNvPr id="8" name="7 Rectángulo"/>
          <p:cNvSpPr/>
          <p:nvPr/>
        </p:nvSpPr>
        <p:spPr>
          <a:xfrm>
            <a:off x="2057400" y="6457890"/>
            <a:ext cx="4724400" cy="2462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000" dirty="0" smtClean="0">
                <a:latin typeface="Verdana" pitchFamily="34" charset="0"/>
                <a:ea typeface="Verdana" pitchFamily="34" charset="0"/>
                <a:cs typeface="Verdana" pitchFamily="34" charset="0"/>
              </a:rPr>
              <a:t>Gráfico </a:t>
            </a:r>
            <a:r>
              <a:rPr lang="es-EC" sz="1000" dirty="0">
                <a:latin typeface="Verdana" pitchFamily="34" charset="0"/>
                <a:ea typeface="Verdana" pitchFamily="34" charset="0"/>
                <a:cs typeface="Verdana" pitchFamily="34" charset="0"/>
              </a:rPr>
              <a:t>1</a:t>
            </a:r>
            <a:r>
              <a:rPr lang="es-EC" sz="1000" dirty="0" smtClean="0">
                <a:latin typeface="Verdana" pitchFamily="34" charset="0"/>
                <a:ea typeface="Verdana" pitchFamily="34" charset="0"/>
                <a:cs typeface="Verdana" pitchFamily="34" charset="0"/>
              </a:rPr>
              <a:t>. Diagrama de barras de </a:t>
            </a:r>
            <a:r>
              <a:rPr lang="es-EC" sz="1000" dirty="0">
                <a:latin typeface="Verdana" pitchFamily="34" charset="0"/>
                <a:ea typeface="Verdana" pitchFamily="34" charset="0"/>
                <a:cs typeface="Verdana" pitchFamily="34" charset="0"/>
              </a:rPr>
              <a:t>líneas y anillos </a:t>
            </a:r>
            <a:r>
              <a:rPr lang="es-EC" sz="1000" dirty="0" smtClean="0">
                <a:latin typeface="Verdana" pitchFamily="34" charset="0"/>
                <a:ea typeface="Verdana" pitchFamily="34" charset="0"/>
                <a:cs typeface="Verdana" pitchFamily="34" charset="0"/>
              </a:rPr>
              <a:t>dentro de tolerancia</a:t>
            </a:r>
            <a:endParaRPr lang="es-EC" sz="1000" dirty="0">
              <a:latin typeface="Verdana" pitchFamily="34" charset="0"/>
              <a:ea typeface="Verdana" pitchFamily="34" charset="0"/>
              <a:cs typeface="Verdana"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993642236"/>
              </p:ext>
            </p:extLst>
          </p:nvPr>
        </p:nvGraphicFramePr>
        <p:xfrm>
          <a:off x="1809749" y="1524001"/>
          <a:ext cx="5429253" cy="1981196"/>
        </p:xfrm>
        <a:graphic>
          <a:graphicData uri="http://schemas.openxmlformats.org/drawingml/2006/table">
            <a:tbl>
              <a:tblPr>
                <a:tableStyleId>{5940675A-B579-460E-94D1-54222C63F5DA}</a:tableStyleId>
              </a:tblPr>
              <a:tblGrid>
                <a:gridCol w="1178619"/>
                <a:gridCol w="1178619"/>
                <a:gridCol w="1178619"/>
                <a:gridCol w="946698"/>
                <a:gridCol w="946698"/>
              </a:tblGrid>
              <a:tr h="180811">
                <a:tc rowSpan="2">
                  <a:txBody>
                    <a:bodyPr/>
                    <a:lstStyle/>
                    <a:p>
                      <a:pPr algn="ctr" fontAlgn="ctr"/>
                      <a:r>
                        <a:rPr lang="es-EC" sz="1050" b="1" u="none" strike="noStrike" dirty="0">
                          <a:effectLst/>
                          <a:latin typeface="Verdana" pitchFamily="34" charset="0"/>
                          <a:ea typeface="Verdana" pitchFamily="34" charset="0"/>
                          <a:cs typeface="Verdana" pitchFamily="34" charset="0"/>
                        </a:rPr>
                        <a:t>Anillo</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rowSpan="2">
                  <a:txBody>
                    <a:bodyPr/>
                    <a:lstStyle/>
                    <a:p>
                      <a:pPr algn="ctr" fontAlgn="ctr"/>
                      <a:r>
                        <a:rPr lang="es-EC" sz="1050" b="1" u="none" strike="noStrike" dirty="0">
                          <a:effectLst/>
                          <a:latin typeface="Verdana" pitchFamily="34" charset="0"/>
                          <a:ea typeface="Verdana" pitchFamily="34" charset="0"/>
                          <a:cs typeface="Verdana" pitchFamily="34" charset="0"/>
                        </a:rPr>
                        <a:t>Longitud </a:t>
                      </a:r>
                      <a:endParaRPr lang="es-EC" sz="1050" b="1" u="none" strike="noStrike" dirty="0" smtClean="0">
                        <a:effectLst/>
                        <a:latin typeface="Verdana" pitchFamily="34" charset="0"/>
                        <a:ea typeface="Verdana" pitchFamily="34" charset="0"/>
                        <a:cs typeface="Verdana" pitchFamily="34" charset="0"/>
                      </a:endParaRPr>
                    </a:p>
                    <a:p>
                      <a:pPr algn="ctr" fontAlgn="ctr"/>
                      <a:r>
                        <a:rPr lang="es-EC" sz="1050" b="1" u="none" strike="noStrike" dirty="0" smtClean="0">
                          <a:effectLst/>
                          <a:latin typeface="Verdana" pitchFamily="34" charset="0"/>
                          <a:ea typeface="Verdana" pitchFamily="34" charset="0"/>
                          <a:cs typeface="Verdana" pitchFamily="34" charset="0"/>
                        </a:rPr>
                        <a:t>(</a:t>
                      </a:r>
                      <a:r>
                        <a:rPr lang="es-EC" sz="1050" b="1" u="none" strike="noStrike" dirty="0">
                          <a:effectLst/>
                          <a:latin typeface="Verdana" pitchFamily="34" charset="0"/>
                          <a:ea typeface="Verdana" pitchFamily="34" charset="0"/>
                          <a:cs typeface="Verdana" pitchFamily="34" charset="0"/>
                        </a:rPr>
                        <a:t>km)</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rowSpan="2">
                  <a:txBody>
                    <a:bodyPr/>
                    <a:lstStyle/>
                    <a:p>
                      <a:pPr algn="ctr" fontAlgn="ctr"/>
                      <a:r>
                        <a:rPr lang="es-EC" sz="1050" b="1" u="none" strike="noStrike" dirty="0">
                          <a:effectLst/>
                          <a:latin typeface="Verdana" pitchFamily="34" charset="0"/>
                          <a:ea typeface="Verdana" pitchFamily="34" charset="0"/>
                          <a:cs typeface="Verdana" pitchFamily="34" charset="0"/>
                        </a:rPr>
                        <a:t>Error de cierre (mm)</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gridSpan="2">
                  <a:txBody>
                    <a:bodyPr/>
                    <a:lstStyle/>
                    <a:p>
                      <a:pPr algn="ctr" fontAlgn="ctr"/>
                      <a:r>
                        <a:rPr lang="es-EC" sz="1050" b="1" u="none" strike="noStrike">
                          <a:effectLst/>
                          <a:latin typeface="Verdana" pitchFamily="34" charset="0"/>
                          <a:ea typeface="Verdana" pitchFamily="34" charset="0"/>
                          <a:cs typeface="Verdana" pitchFamily="34" charset="0"/>
                        </a:rPr>
                        <a:t>Tolerancia (mm)</a:t>
                      </a:r>
                      <a:endParaRPr lang="es-EC" sz="1050" b="1"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hMerge="1">
                  <a:txBody>
                    <a:bodyPr/>
                    <a:lstStyle/>
                    <a:p>
                      <a:endParaRPr lang="es-EC"/>
                    </a:p>
                  </a:txBody>
                  <a:tcPr/>
                </a:tc>
              </a:tr>
              <a:tr h="35389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1050" b="1" u="none" strike="noStrike" dirty="0">
                          <a:effectLst/>
                          <a:latin typeface="Verdana" pitchFamily="34" charset="0"/>
                          <a:ea typeface="Verdana" pitchFamily="34" charset="0"/>
                          <a:cs typeface="Verdana" pitchFamily="34" charset="0"/>
                        </a:rPr>
                        <a:t>±4mm√k</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b="1" u="none" strike="noStrike" dirty="0">
                          <a:effectLst/>
                          <a:latin typeface="Verdana" pitchFamily="34" charset="0"/>
                          <a:ea typeface="Verdana" pitchFamily="34" charset="0"/>
                          <a:cs typeface="Verdana" pitchFamily="34" charset="0"/>
                        </a:rPr>
                        <a:t>±8,4mm√k</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r h="180811">
                <a:tc>
                  <a:txBody>
                    <a:bodyPr/>
                    <a:lstStyle/>
                    <a:p>
                      <a:pPr algn="ctr" fontAlgn="ctr"/>
                      <a:r>
                        <a:rPr lang="es-EC" sz="1050" b="1" u="none" strike="noStrike" dirty="0">
                          <a:effectLst/>
                          <a:latin typeface="Verdana" pitchFamily="34" charset="0"/>
                          <a:ea typeface="Verdana" pitchFamily="34" charset="0"/>
                          <a:cs typeface="Verdana" pitchFamily="34" charset="0"/>
                        </a:rPr>
                        <a:t>Anillo I</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c>
                  <a:txBody>
                    <a:bodyPr/>
                    <a:lstStyle/>
                    <a:p>
                      <a:pPr algn="ctr" fontAlgn="ctr"/>
                      <a:r>
                        <a:rPr lang="es-EC" sz="1050" b="1" u="none" strike="noStrike" dirty="0">
                          <a:effectLst/>
                          <a:latin typeface="Verdana" pitchFamily="34" charset="0"/>
                          <a:ea typeface="Verdana" pitchFamily="34" charset="0"/>
                          <a:cs typeface="Verdana" pitchFamily="34" charset="0"/>
                        </a:rPr>
                        <a:t>541,25</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c>
                  <a:txBody>
                    <a:bodyPr/>
                    <a:lstStyle/>
                    <a:p>
                      <a:pPr algn="ctr" fontAlgn="ctr"/>
                      <a:r>
                        <a:rPr lang="es-EC" sz="1050" b="1" u="none" strike="noStrike">
                          <a:effectLst/>
                          <a:latin typeface="Verdana" pitchFamily="34" charset="0"/>
                          <a:ea typeface="Verdana" pitchFamily="34" charset="0"/>
                          <a:cs typeface="Verdana" pitchFamily="34" charset="0"/>
                        </a:rPr>
                        <a:t>110,60</a:t>
                      </a:r>
                      <a:endParaRPr lang="es-EC" sz="1050" b="1" i="0" u="none" strike="noStrike">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c>
                  <a:txBody>
                    <a:bodyPr/>
                    <a:lstStyle/>
                    <a:p>
                      <a:pPr algn="ctr" fontAlgn="ctr"/>
                      <a:r>
                        <a:rPr lang="es-EC" sz="1050" b="1" u="none" strike="noStrike">
                          <a:effectLst/>
                          <a:latin typeface="Verdana" pitchFamily="34" charset="0"/>
                          <a:ea typeface="Verdana" pitchFamily="34" charset="0"/>
                          <a:cs typeface="Verdana" pitchFamily="34" charset="0"/>
                        </a:rPr>
                        <a:t>93,06</a:t>
                      </a:r>
                      <a:endParaRPr lang="es-EC" sz="1050" b="1" i="0" u="none" strike="noStrike">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c>
                  <a:txBody>
                    <a:bodyPr/>
                    <a:lstStyle/>
                    <a:p>
                      <a:pPr algn="ctr" fontAlgn="ctr"/>
                      <a:r>
                        <a:rPr lang="es-EC" sz="1050" b="1" u="none" strike="noStrike" dirty="0">
                          <a:effectLst/>
                          <a:latin typeface="Verdana" pitchFamily="34" charset="0"/>
                          <a:ea typeface="Verdana" pitchFamily="34" charset="0"/>
                          <a:cs typeface="Verdana" pitchFamily="34" charset="0"/>
                        </a:rPr>
                        <a:t>195,42</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r>
              <a:tr h="180811">
                <a:tc>
                  <a:txBody>
                    <a:bodyPr/>
                    <a:lstStyle/>
                    <a:p>
                      <a:pPr algn="ctr" fontAlgn="ctr"/>
                      <a:r>
                        <a:rPr lang="es-EC" sz="1050" u="none" strike="noStrike">
                          <a:effectLst/>
                          <a:latin typeface="Verdana" pitchFamily="34" charset="0"/>
                          <a:ea typeface="Verdana" pitchFamily="34" charset="0"/>
                          <a:cs typeface="Verdana" pitchFamily="34" charset="0"/>
                        </a:rPr>
                        <a:t>Anillo II</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435,63</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66,95</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83,49</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175,32</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r h="180811">
                <a:tc>
                  <a:txBody>
                    <a:bodyPr/>
                    <a:lstStyle/>
                    <a:p>
                      <a:pPr algn="ctr" fontAlgn="ctr"/>
                      <a:r>
                        <a:rPr lang="es-EC" sz="1050" u="none" strike="noStrike">
                          <a:effectLst/>
                          <a:latin typeface="Verdana" pitchFamily="34" charset="0"/>
                          <a:ea typeface="Verdana" pitchFamily="34" charset="0"/>
                          <a:cs typeface="Verdana" pitchFamily="34" charset="0"/>
                        </a:rPr>
                        <a:t>Anillo III</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509,32</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-74,00</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90,27</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189,57</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0811">
                <a:tc>
                  <a:txBody>
                    <a:bodyPr/>
                    <a:lstStyle/>
                    <a:p>
                      <a:pPr algn="ctr" fontAlgn="ctr"/>
                      <a:r>
                        <a:rPr lang="es-EC" sz="1050" b="1" u="none" strike="noStrike" dirty="0">
                          <a:effectLst/>
                          <a:latin typeface="Verdana" pitchFamily="34" charset="0"/>
                          <a:ea typeface="Verdana" pitchFamily="34" charset="0"/>
                          <a:cs typeface="Verdana" pitchFamily="34" charset="0"/>
                        </a:rPr>
                        <a:t>Anillo IV</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c>
                  <a:txBody>
                    <a:bodyPr/>
                    <a:lstStyle/>
                    <a:p>
                      <a:pPr algn="ctr" fontAlgn="ctr"/>
                      <a:r>
                        <a:rPr lang="es-EC" sz="1050" b="1" u="none" strike="noStrike" dirty="0">
                          <a:effectLst/>
                          <a:latin typeface="Verdana" pitchFamily="34" charset="0"/>
                          <a:ea typeface="Verdana" pitchFamily="34" charset="0"/>
                          <a:cs typeface="Verdana" pitchFamily="34" charset="0"/>
                        </a:rPr>
                        <a:t>485,95</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c>
                  <a:txBody>
                    <a:bodyPr/>
                    <a:lstStyle/>
                    <a:p>
                      <a:pPr algn="ctr" fontAlgn="ctr"/>
                      <a:r>
                        <a:rPr lang="es-EC" sz="1050" b="1" u="none" strike="noStrike" dirty="0">
                          <a:effectLst/>
                          <a:latin typeface="Verdana" pitchFamily="34" charset="0"/>
                          <a:ea typeface="Verdana" pitchFamily="34" charset="0"/>
                          <a:cs typeface="Verdana" pitchFamily="34" charset="0"/>
                        </a:rPr>
                        <a:t>123,30</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c>
                  <a:txBody>
                    <a:bodyPr/>
                    <a:lstStyle/>
                    <a:p>
                      <a:pPr algn="ctr" fontAlgn="ctr"/>
                      <a:r>
                        <a:rPr lang="es-EC" sz="1050" b="1" u="none" strike="noStrike" dirty="0">
                          <a:effectLst/>
                          <a:latin typeface="Verdana" pitchFamily="34" charset="0"/>
                          <a:ea typeface="Verdana" pitchFamily="34" charset="0"/>
                          <a:cs typeface="Verdana" pitchFamily="34" charset="0"/>
                        </a:rPr>
                        <a:t>88,18</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c>
                  <a:txBody>
                    <a:bodyPr/>
                    <a:lstStyle/>
                    <a:p>
                      <a:pPr algn="ctr" fontAlgn="ctr"/>
                      <a:r>
                        <a:rPr lang="es-EC" sz="1050" b="1" u="none" strike="noStrike" dirty="0">
                          <a:effectLst/>
                          <a:latin typeface="Verdana" pitchFamily="34" charset="0"/>
                          <a:ea typeface="Verdana" pitchFamily="34" charset="0"/>
                          <a:cs typeface="Verdana" pitchFamily="34" charset="0"/>
                        </a:rPr>
                        <a:t>185,17</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r>
              <a:tr h="180811">
                <a:tc>
                  <a:txBody>
                    <a:bodyPr/>
                    <a:lstStyle/>
                    <a:p>
                      <a:pPr algn="ctr" fontAlgn="ctr"/>
                      <a:r>
                        <a:rPr lang="es-EC" sz="1050" u="none" strike="noStrike">
                          <a:effectLst/>
                          <a:latin typeface="Verdana" pitchFamily="34" charset="0"/>
                          <a:ea typeface="Verdana" pitchFamily="34" charset="0"/>
                          <a:cs typeface="Verdana" pitchFamily="34" charset="0"/>
                        </a:rPr>
                        <a:t>Anillo VIII</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526,81</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67,73</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91,81</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192,80</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0811">
                <a:tc>
                  <a:txBody>
                    <a:bodyPr/>
                    <a:lstStyle/>
                    <a:p>
                      <a:pPr algn="ctr" fontAlgn="ctr"/>
                      <a:r>
                        <a:rPr lang="es-EC" sz="1050" b="1" u="none" strike="noStrike" dirty="0">
                          <a:effectLst/>
                          <a:latin typeface="Verdana" pitchFamily="34" charset="0"/>
                          <a:ea typeface="Verdana" pitchFamily="34" charset="0"/>
                          <a:cs typeface="Verdana" pitchFamily="34" charset="0"/>
                        </a:rPr>
                        <a:t>Anillo IX</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c>
                  <a:txBody>
                    <a:bodyPr/>
                    <a:lstStyle/>
                    <a:p>
                      <a:pPr algn="ctr" fontAlgn="ctr"/>
                      <a:r>
                        <a:rPr lang="es-EC" sz="1050" b="1" u="none" strike="noStrike" dirty="0">
                          <a:effectLst/>
                          <a:latin typeface="Verdana" pitchFamily="34" charset="0"/>
                          <a:ea typeface="Verdana" pitchFamily="34" charset="0"/>
                          <a:cs typeface="Verdana" pitchFamily="34" charset="0"/>
                        </a:rPr>
                        <a:t>567,98</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c>
                  <a:txBody>
                    <a:bodyPr/>
                    <a:lstStyle/>
                    <a:p>
                      <a:pPr algn="ctr" fontAlgn="ctr"/>
                      <a:r>
                        <a:rPr lang="es-EC" sz="1050" b="1" u="none" strike="noStrike" dirty="0">
                          <a:effectLst/>
                          <a:latin typeface="Verdana" pitchFamily="34" charset="0"/>
                          <a:ea typeface="Verdana" pitchFamily="34" charset="0"/>
                          <a:cs typeface="Verdana" pitchFamily="34" charset="0"/>
                        </a:rPr>
                        <a:t>138,00</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c>
                  <a:txBody>
                    <a:bodyPr/>
                    <a:lstStyle/>
                    <a:p>
                      <a:pPr algn="ctr" fontAlgn="ctr"/>
                      <a:r>
                        <a:rPr lang="es-EC" sz="1050" b="1" u="none" strike="noStrike" dirty="0">
                          <a:effectLst/>
                          <a:latin typeface="Verdana" pitchFamily="34" charset="0"/>
                          <a:ea typeface="Verdana" pitchFamily="34" charset="0"/>
                          <a:cs typeface="Verdana" pitchFamily="34" charset="0"/>
                        </a:rPr>
                        <a:t>95,33</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c>
                  <a:txBody>
                    <a:bodyPr/>
                    <a:lstStyle/>
                    <a:p>
                      <a:pPr algn="ctr" fontAlgn="ctr"/>
                      <a:r>
                        <a:rPr lang="es-EC" sz="1050" b="1" u="none" strike="noStrike" dirty="0">
                          <a:effectLst/>
                          <a:latin typeface="Verdana" pitchFamily="34" charset="0"/>
                          <a:ea typeface="Verdana" pitchFamily="34" charset="0"/>
                          <a:cs typeface="Verdana" pitchFamily="34" charset="0"/>
                        </a:rPr>
                        <a:t>200,19</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solidFill>
                      <a:schemeClr val="bg1">
                        <a:lumMod val="95000"/>
                      </a:schemeClr>
                    </a:solidFill>
                  </a:tcPr>
                </a:tc>
              </a:tr>
              <a:tr h="180811">
                <a:tc>
                  <a:txBody>
                    <a:bodyPr/>
                    <a:lstStyle/>
                    <a:p>
                      <a:pPr algn="ctr" fontAlgn="ctr"/>
                      <a:r>
                        <a:rPr lang="es-EC" sz="1050" u="none" strike="noStrike" dirty="0">
                          <a:effectLst/>
                          <a:latin typeface="Verdana" pitchFamily="34" charset="0"/>
                          <a:ea typeface="Verdana" pitchFamily="34" charset="0"/>
                          <a:cs typeface="Verdana" pitchFamily="34" charset="0"/>
                        </a:rPr>
                        <a:t>Anillo X</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422,74</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-3,55</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82,24</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172,71</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r h="180811">
                <a:tc>
                  <a:txBody>
                    <a:bodyPr/>
                    <a:lstStyle/>
                    <a:p>
                      <a:pPr algn="ctr" fontAlgn="ctr"/>
                      <a:r>
                        <a:rPr lang="es-EC" sz="1050" u="none" strike="noStrike">
                          <a:effectLst/>
                          <a:latin typeface="Verdana" pitchFamily="34" charset="0"/>
                          <a:ea typeface="Verdana" pitchFamily="34" charset="0"/>
                          <a:cs typeface="Verdana" pitchFamily="34" charset="0"/>
                        </a:rPr>
                        <a:t>Anillo XII</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637,53</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87,28</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101,00</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212,09</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bl>
          </a:graphicData>
        </a:graphic>
      </p:graphicFrame>
      <p:graphicFrame>
        <p:nvGraphicFramePr>
          <p:cNvPr id="9" name="1 Gráfico"/>
          <p:cNvGraphicFramePr>
            <a:graphicFrameLocks/>
          </p:cNvGraphicFramePr>
          <p:nvPr>
            <p:extLst>
              <p:ext uri="{D42A27DB-BD31-4B8C-83A1-F6EECF244321}">
                <p14:modId xmlns:p14="http://schemas.microsoft.com/office/powerpoint/2010/main" val="3385677462"/>
              </p:ext>
            </p:extLst>
          </p:nvPr>
        </p:nvGraphicFramePr>
        <p:xfrm>
          <a:off x="2286000" y="371469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014956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PROCEDIMIENTO</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23" name="2 Marcador de contenido"/>
          <p:cNvSpPr>
            <a:spLocks noGrp="1"/>
          </p:cNvSpPr>
          <p:nvPr>
            <p:ph idx="1"/>
          </p:nvPr>
        </p:nvSpPr>
        <p:spPr>
          <a:xfrm>
            <a:off x="457200" y="1371600"/>
            <a:ext cx="7772400" cy="4800600"/>
          </a:xfrm>
        </p:spPr>
        <p:txBody>
          <a:bodyPr>
            <a:noAutofit/>
          </a:bodyPr>
          <a:lstStyle/>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Recopilación de la información </a:t>
            </a:r>
          </a:p>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Depuración y validación de la información </a:t>
            </a:r>
          </a:p>
          <a:p>
            <a:pPr marL="514350" indent="-514350">
              <a:lnSpc>
                <a:spcPct val="200000"/>
              </a:lnSpc>
              <a:buFont typeface="+mj-lt"/>
              <a:buAutoNum type="arabicPeriod"/>
            </a:pPr>
            <a:r>
              <a:rPr lang="es-EC" sz="2000" dirty="0" smtClean="0">
                <a:latin typeface="Verdana" panose="020B0604030504040204" pitchFamily="34" charset="0"/>
                <a:ea typeface="Verdana" panose="020B0604030504040204" pitchFamily="34" charset="0"/>
                <a:cs typeface="Verdana" panose="020B0604030504040204" pitchFamily="34" charset="0"/>
              </a:rPr>
              <a:t>Generación de una base de datos</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alturas geométricas (niveladas)</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cotas geopotenciales</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Ajuste de cotas geopotenciales </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alturas físicas</a:t>
            </a:r>
            <a:endParaRPr lang="es-EC" sz="2000" dirty="0">
              <a:solidFill>
                <a:schemeClr val="bg1">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5112596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86800" cy="1143000"/>
          </a:xfrm>
        </p:spPr>
        <p:txBody>
          <a:bodyPr/>
          <a:lstStyle/>
          <a:p>
            <a:pPr algn="ct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BASE DE DATOS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291" y="1447800"/>
            <a:ext cx="6427700" cy="1338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291" y="3079036"/>
            <a:ext cx="6427700" cy="11119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291" y="4495800"/>
            <a:ext cx="6427700" cy="1000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2 Elipse"/>
          <p:cNvSpPr/>
          <p:nvPr/>
        </p:nvSpPr>
        <p:spPr>
          <a:xfrm>
            <a:off x="762000" y="12192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latin typeface="Verdana" pitchFamily="34" charset="0"/>
                <a:ea typeface="Verdana" pitchFamily="34" charset="0"/>
                <a:cs typeface="Verdana" pitchFamily="34" charset="0"/>
              </a:rPr>
              <a:t>A</a:t>
            </a:r>
            <a:endParaRPr lang="es-EC" b="1" dirty="0">
              <a:latin typeface="Verdana" pitchFamily="34" charset="0"/>
              <a:ea typeface="Verdana" pitchFamily="34" charset="0"/>
              <a:cs typeface="Verdana" pitchFamily="34" charset="0"/>
            </a:endParaRPr>
          </a:p>
        </p:txBody>
      </p:sp>
      <p:sp>
        <p:nvSpPr>
          <p:cNvPr id="7" name="6 Elipse"/>
          <p:cNvSpPr/>
          <p:nvPr/>
        </p:nvSpPr>
        <p:spPr>
          <a:xfrm>
            <a:off x="762000" y="2843893"/>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latin typeface="Verdana" pitchFamily="34" charset="0"/>
                <a:ea typeface="Verdana" pitchFamily="34" charset="0"/>
                <a:cs typeface="Verdana" pitchFamily="34" charset="0"/>
              </a:rPr>
              <a:t>B</a:t>
            </a:r>
            <a:endParaRPr lang="es-EC" b="1" dirty="0">
              <a:latin typeface="Verdana" pitchFamily="34" charset="0"/>
              <a:ea typeface="Verdana" pitchFamily="34" charset="0"/>
              <a:cs typeface="Verdana" pitchFamily="34" charset="0"/>
            </a:endParaRPr>
          </a:p>
        </p:txBody>
      </p:sp>
      <p:sp>
        <p:nvSpPr>
          <p:cNvPr id="8" name="7 Elipse"/>
          <p:cNvSpPr/>
          <p:nvPr/>
        </p:nvSpPr>
        <p:spPr>
          <a:xfrm>
            <a:off x="762000" y="42672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latin typeface="Verdana" pitchFamily="34" charset="0"/>
                <a:ea typeface="Verdana" pitchFamily="34" charset="0"/>
                <a:cs typeface="Verdana" pitchFamily="34" charset="0"/>
              </a:rPr>
              <a:t>C</a:t>
            </a:r>
            <a:endParaRPr lang="es-EC" b="1" dirty="0">
              <a:latin typeface="Verdana" pitchFamily="34" charset="0"/>
              <a:ea typeface="Verdana" pitchFamily="34" charset="0"/>
              <a:cs typeface="Verdana" pitchFamily="34" charset="0"/>
            </a:endParaRPr>
          </a:p>
        </p:txBody>
      </p:sp>
      <p:sp>
        <p:nvSpPr>
          <p:cNvPr id="4" name="3 Rectángulo"/>
          <p:cNvSpPr/>
          <p:nvPr/>
        </p:nvSpPr>
        <p:spPr>
          <a:xfrm>
            <a:off x="1295400" y="5791200"/>
            <a:ext cx="3657600" cy="369332"/>
          </a:xfrm>
          <a:prstGeom prst="rect">
            <a:avLst/>
          </a:prstGeom>
        </p:spPr>
        <p:txBody>
          <a:bodyPr wrap="square">
            <a:spAutoFit/>
          </a:bodyPr>
          <a:lstStyle/>
          <a:p>
            <a:r>
              <a:rPr lang="es-EC" dirty="0"/>
              <a:t>1691 </a:t>
            </a:r>
            <a:r>
              <a:rPr lang="es-EC" dirty="0" smtClean="0"/>
              <a:t>puntos  	 952 sin gravedad </a:t>
            </a:r>
            <a:endParaRPr lang="es-EC" dirty="0"/>
          </a:p>
        </p:txBody>
      </p:sp>
      <p:cxnSp>
        <p:nvCxnSpPr>
          <p:cNvPr id="6" name="5 Conector recto de flecha"/>
          <p:cNvCxnSpPr/>
          <p:nvPr/>
        </p:nvCxnSpPr>
        <p:spPr>
          <a:xfrm>
            <a:off x="2667000" y="5975866"/>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12 Rectángulo"/>
          <p:cNvSpPr/>
          <p:nvPr/>
        </p:nvSpPr>
        <p:spPr>
          <a:xfrm>
            <a:off x="1295400" y="6107668"/>
            <a:ext cx="3657600" cy="369332"/>
          </a:xfrm>
          <a:prstGeom prst="rect">
            <a:avLst/>
          </a:prstGeom>
        </p:spPr>
        <p:txBody>
          <a:bodyPr wrap="square">
            <a:spAutoFit/>
          </a:bodyPr>
          <a:lstStyle/>
          <a:p>
            <a:r>
              <a:rPr lang="es-EC" dirty="0" smtClean="0"/>
              <a:t>16 nodos  	 6 sin gravedad </a:t>
            </a:r>
            <a:endParaRPr lang="es-EC" dirty="0"/>
          </a:p>
        </p:txBody>
      </p:sp>
      <p:cxnSp>
        <p:nvCxnSpPr>
          <p:cNvPr id="14" name="13 Conector recto de flecha"/>
          <p:cNvCxnSpPr/>
          <p:nvPr/>
        </p:nvCxnSpPr>
        <p:spPr>
          <a:xfrm>
            <a:off x="2667000" y="6292334"/>
            <a:ext cx="457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801495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09800"/>
            <a:ext cx="7467600" cy="1676400"/>
          </a:xfrm>
        </p:spPr>
        <p:txBody>
          <a:bodyPr/>
          <a:lstStyle/>
          <a:p>
            <a:pPr algn="ctr"/>
            <a:r>
              <a:rPr lang="es-E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a typeface="Verdana" pitchFamily="34" charset="0"/>
                <a:cs typeface="Verdana" pitchFamily="34" charset="0"/>
              </a:rPr>
              <a:t>ASPECTOS GENERALES</a:t>
            </a:r>
            <a:endParaRPr lang="es-ES"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452240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86800" cy="1143000"/>
          </a:xfrm>
        </p:spPr>
        <p:txBody>
          <a:bodyPr/>
          <a:lstStyle/>
          <a:p>
            <a:pPr algn="ct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    NUEVOS ANILLOS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6749770" cy="52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40905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PROCEDIMIENTO</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23" name="2 Marcador de contenido"/>
          <p:cNvSpPr>
            <a:spLocks noGrp="1"/>
          </p:cNvSpPr>
          <p:nvPr>
            <p:ph idx="1"/>
          </p:nvPr>
        </p:nvSpPr>
        <p:spPr>
          <a:xfrm>
            <a:off x="457200" y="1371600"/>
            <a:ext cx="7772400" cy="4800600"/>
          </a:xfrm>
        </p:spPr>
        <p:txBody>
          <a:bodyPr>
            <a:noAutofit/>
          </a:bodyPr>
          <a:lstStyle/>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Recopilación de la información </a:t>
            </a:r>
          </a:p>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Depuración y validación de la información </a:t>
            </a:r>
          </a:p>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Generación de una base de datos</a:t>
            </a:r>
          </a:p>
          <a:p>
            <a:pPr marL="514350" indent="-514350">
              <a:lnSpc>
                <a:spcPct val="200000"/>
              </a:lnSpc>
              <a:buFont typeface="+mj-lt"/>
              <a:buAutoNum type="arabicPeriod"/>
            </a:pPr>
            <a:r>
              <a:rPr lang="es-EC" sz="2000" dirty="0">
                <a:latin typeface="Verdana" panose="020B0604030504040204" pitchFamily="34" charset="0"/>
                <a:ea typeface="Verdana" panose="020B0604030504040204" pitchFamily="34" charset="0"/>
                <a:cs typeface="Verdana" panose="020B0604030504040204" pitchFamily="34" charset="0"/>
              </a:rPr>
              <a:t>Cálculo de alturas geométricas (niveladas)</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cotas geopotenciales</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Ajuste de cotas geopotenciales </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alturas físicas</a:t>
            </a:r>
            <a:endParaRPr lang="es-EC" sz="2000" dirty="0">
              <a:solidFill>
                <a:schemeClr val="bg1">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8895624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86800" cy="1143000"/>
          </a:xfrm>
        </p:spPr>
        <p:txBody>
          <a:bodyPr/>
          <a:lstStyle/>
          <a:p>
            <a:pPr algn="ct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CÁLCULO ALTURAS NIVELADAS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grpSp>
        <p:nvGrpSpPr>
          <p:cNvPr id="6" name="5 Grupo"/>
          <p:cNvGrpSpPr/>
          <p:nvPr/>
        </p:nvGrpSpPr>
        <p:grpSpPr>
          <a:xfrm>
            <a:off x="287131" y="2743201"/>
            <a:ext cx="3751469" cy="3581399"/>
            <a:chOff x="2819400" y="3886200"/>
            <a:chExt cx="3059465" cy="2899596"/>
          </a:xfrm>
        </p:grpSpPr>
        <p:sp>
          <p:nvSpPr>
            <p:cNvPr id="7" name="6 CuadroTexto"/>
            <p:cNvSpPr txBox="1"/>
            <p:nvPr/>
          </p:nvSpPr>
          <p:spPr>
            <a:xfrm>
              <a:off x="2819400" y="6524186"/>
              <a:ext cx="3048000" cy="261610"/>
            </a:xfrm>
            <a:prstGeom prst="rect">
              <a:avLst/>
            </a:prstGeom>
            <a:noFill/>
          </p:spPr>
          <p:txBody>
            <a:bodyPr wrap="square" rtlCol="0">
              <a:spAutoFit/>
            </a:bodyPr>
            <a:lstStyle/>
            <a:p>
              <a:pPr algn="ctr"/>
              <a:r>
                <a:rPr lang="es-ES" sz="1100" dirty="0" smtClean="0">
                  <a:latin typeface="Verdana" pitchFamily="34" charset="0"/>
                  <a:ea typeface="Verdana" pitchFamily="34" charset="0"/>
                  <a:cs typeface="Verdana" pitchFamily="34" charset="0"/>
                </a:rPr>
                <a:t>Fuente</a:t>
              </a:r>
              <a:r>
                <a:rPr lang="es-ES" sz="1100" dirty="0">
                  <a:latin typeface="Verdana" pitchFamily="34" charset="0"/>
                  <a:ea typeface="Verdana" pitchFamily="34" charset="0"/>
                  <a:cs typeface="Verdana" pitchFamily="34" charset="0"/>
                </a:rPr>
                <a:t>: </a:t>
              </a:r>
              <a:r>
                <a:rPr lang="es-EC" sz="1100" dirty="0" smtClean="0">
                  <a:latin typeface="Verdana" pitchFamily="34" charset="0"/>
                  <a:ea typeface="Verdana" pitchFamily="34" charset="0"/>
                  <a:cs typeface="Verdana" pitchFamily="34" charset="0"/>
                </a:rPr>
                <a:t>Paredes, 1986</a:t>
              </a:r>
              <a:r>
                <a:rPr lang="es-EC" sz="1100" u="sng" dirty="0" smtClean="0">
                  <a:latin typeface="Verdana" pitchFamily="34" charset="0"/>
                  <a:ea typeface="Verdana" pitchFamily="34" charset="0"/>
                  <a:cs typeface="Verdana" pitchFamily="34" charset="0"/>
                </a:rPr>
                <a:t> </a:t>
              </a:r>
              <a:endParaRPr lang="es-ES" sz="1100" dirty="0">
                <a:latin typeface="Verdana" pitchFamily="34" charset="0"/>
                <a:ea typeface="Verdana" pitchFamily="34" charset="0"/>
                <a:cs typeface="Verdana" pitchFamily="34" charset="0"/>
              </a:endParaRPr>
            </a:p>
          </p:txBody>
        </p:sp>
        <p:grpSp>
          <p:nvGrpSpPr>
            <p:cNvPr id="8" name="7 Grupo"/>
            <p:cNvGrpSpPr/>
            <p:nvPr/>
          </p:nvGrpSpPr>
          <p:grpSpPr>
            <a:xfrm>
              <a:off x="2895600" y="3886200"/>
              <a:ext cx="2983265" cy="2566226"/>
              <a:chOff x="2895600" y="3886200"/>
              <a:chExt cx="2983265" cy="2566226"/>
            </a:xfrm>
          </p:grpSpPr>
          <p:pic>
            <p:nvPicPr>
              <p:cNvPr id="9" name="Picture 3" descr="C:\Users\PERSONAL\Downloads\Borrar\Captura.JPG"/>
              <p:cNvPicPr>
                <a:picLocks noChangeAspect="1" noChangeArrowheads="1"/>
              </p:cNvPicPr>
              <p:nvPr/>
            </p:nvPicPr>
            <p:blipFill rotWithShape="1">
              <a:blip r:embed="rId2">
                <a:biLevel thresh="5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 r="4433"/>
              <a:stretch/>
            </p:blipFill>
            <p:spPr bwMode="auto">
              <a:xfrm>
                <a:off x="2895600" y="3886200"/>
                <a:ext cx="2983265" cy="2566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9 Elipse"/>
              <p:cNvSpPr/>
              <p:nvPr/>
            </p:nvSpPr>
            <p:spPr>
              <a:xfrm>
                <a:off x="4267200" y="5753100"/>
                <a:ext cx="152400" cy="114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sp>
        <p:nvSpPr>
          <p:cNvPr id="3" name="2 Rectángulo"/>
          <p:cNvSpPr/>
          <p:nvPr/>
        </p:nvSpPr>
        <p:spPr>
          <a:xfrm>
            <a:off x="609600" y="1993612"/>
            <a:ext cx="3027641" cy="646331"/>
          </a:xfrm>
          <a:prstGeom prst="rect">
            <a:avLst/>
          </a:prstGeom>
        </p:spPr>
        <p:txBody>
          <a:bodyPr wrap="square">
            <a:spAutoFit/>
          </a:bodyPr>
          <a:lstStyle/>
          <a:p>
            <a:pPr marL="114300" indent="0" algn="ctr">
              <a:buNone/>
            </a:pPr>
            <a:r>
              <a:rPr lang="es-EC" dirty="0">
                <a:latin typeface="Verdana" panose="020B0604030504040204" pitchFamily="34" charset="0"/>
                <a:ea typeface="Verdana" panose="020B0604030504040204" pitchFamily="34" charset="0"/>
                <a:cs typeface="Verdana" panose="020B0604030504040204" pitchFamily="34" charset="0"/>
              </a:rPr>
              <a:t> </a:t>
            </a:r>
            <a:r>
              <a:rPr lang="es-EC" dirty="0" smtClean="0">
                <a:latin typeface="Verdana" panose="020B0604030504040204" pitchFamily="34" charset="0"/>
                <a:ea typeface="Verdana" panose="020B0604030504040204" pitchFamily="34" charset="0"/>
                <a:cs typeface="Verdana" panose="020B0604030504040204" pitchFamily="34" charset="0"/>
              </a:rPr>
              <a:t>Estación </a:t>
            </a:r>
            <a:r>
              <a:rPr lang="es-EC" dirty="0" err="1" smtClean="0">
                <a:latin typeface="Verdana" panose="020B0604030504040204" pitchFamily="34" charset="0"/>
                <a:ea typeface="Verdana" panose="020B0604030504040204" pitchFamily="34" charset="0"/>
                <a:cs typeface="Verdana" panose="020B0604030504040204" pitchFamily="34" charset="0"/>
              </a:rPr>
              <a:t>Mareográfica</a:t>
            </a:r>
            <a:r>
              <a:rPr lang="es-EC" dirty="0" smtClean="0">
                <a:latin typeface="Verdana" panose="020B0604030504040204" pitchFamily="34" charset="0"/>
                <a:ea typeface="Verdana" panose="020B0604030504040204" pitchFamily="34" charset="0"/>
                <a:cs typeface="Verdana" panose="020B0604030504040204" pitchFamily="34" charset="0"/>
              </a:rPr>
              <a:t> </a:t>
            </a:r>
          </a:p>
          <a:p>
            <a:pPr marL="114300" indent="0" algn="ctr">
              <a:buNone/>
            </a:pPr>
            <a:r>
              <a:rPr lang="es-EC" dirty="0" smtClean="0">
                <a:latin typeface="Verdana" panose="020B0604030504040204" pitchFamily="34" charset="0"/>
                <a:ea typeface="Verdana" panose="020B0604030504040204" pitchFamily="34" charset="0"/>
                <a:cs typeface="Verdana" panose="020B0604030504040204" pitchFamily="34" charset="0"/>
              </a:rPr>
              <a:t>1948</a:t>
            </a:r>
            <a:endParaRPr lang="es-EC" dirty="0"/>
          </a:p>
        </p:txBody>
      </p:sp>
      <p:sp>
        <p:nvSpPr>
          <p:cNvPr id="12" name="11 Rectángulo"/>
          <p:cNvSpPr/>
          <p:nvPr/>
        </p:nvSpPr>
        <p:spPr>
          <a:xfrm>
            <a:off x="4918656" y="4588569"/>
            <a:ext cx="2514745"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14300" indent="0" algn="ctr">
              <a:buNone/>
            </a:pPr>
            <a:r>
              <a:rPr lang="es-EC" sz="1600" dirty="0">
                <a:latin typeface="Verdana" panose="020B0604030504040204" pitchFamily="34" charset="0"/>
                <a:ea typeface="Verdana" panose="020B0604030504040204" pitchFamily="34" charset="0"/>
                <a:cs typeface="Verdana" panose="020B0604030504040204" pitchFamily="34" charset="0"/>
              </a:rPr>
              <a:t> </a:t>
            </a:r>
            <a:r>
              <a:rPr lang="es-EC" sz="1600" dirty="0" smtClean="0">
                <a:latin typeface="Verdana" panose="020B0604030504040204" pitchFamily="34" charset="0"/>
                <a:ea typeface="Verdana" panose="020B0604030504040204" pitchFamily="34" charset="0"/>
                <a:cs typeface="Verdana" panose="020B0604030504040204" pitchFamily="34" charset="0"/>
              </a:rPr>
              <a:t>BM3 o M-R INOCAR</a:t>
            </a:r>
          </a:p>
          <a:p>
            <a:pPr marL="114300" indent="0" algn="ctr">
              <a:buNone/>
            </a:pPr>
            <a:r>
              <a:rPr lang="es-EC" sz="1600" dirty="0" smtClean="0">
                <a:latin typeface="Verdana" panose="020B0604030504040204" pitchFamily="34" charset="0"/>
                <a:ea typeface="Verdana" panose="020B0604030504040204" pitchFamily="34" charset="0"/>
                <a:cs typeface="Verdana" panose="020B0604030504040204" pitchFamily="34" charset="0"/>
              </a:rPr>
              <a:t>6,2707 msnm</a:t>
            </a:r>
            <a:endParaRPr lang="es-EC" sz="1600" dirty="0"/>
          </a:p>
        </p:txBody>
      </p:sp>
      <mc:AlternateContent xmlns:mc="http://schemas.openxmlformats.org/markup-compatibility/2006" xmlns:a14="http://schemas.microsoft.com/office/drawing/2010/main">
        <mc:Choice Requires="a14">
          <p:sp>
            <p:nvSpPr>
              <p:cNvPr id="15" name="14 Rectángulo"/>
              <p:cNvSpPr/>
              <p:nvPr/>
            </p:nvSpPr>
            <p:spPr>
              <a:xfrm>
                <a:off x="4908406" y="3345295"/>
                <a:ext cx="2505558" cy="65229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b="0" i="1">
                              <a:latin typeface="Cambria Math"/>
                            </a:rPr>
                            <m:t>𝐻</m:t>
                          </m:r>
                        </m:e>
                        <m:sub>
                          <m:r>
                            <a:rPr lang="es-EC" b="0" i="1" smtClean="0">
                              <a:latin typeface="Cambria Math"/>
                            </a:rPr>
                            <m:t>𝐵</m:t>
                          </m:r>
                        </m:sub>
                      </m:sSub>
                      <m:r>
                        <a:rPr lang="es-EC" b="0" i="1">
                          <a:latin typeface="Cambria Math"/>
                        </a:rPr>
                        <m:t>=</m:t>
                      </m:r>
                      <m:f>
                        <m:fPr>
                          <m:ctrlPr>
                            <a:rPr lang="es-EC" i="1">
                              <a:latin typeface="Cambria Math"/>
                            </a:rPr>
                          </m:ctrlPr>
                        </m:fPr>
                        <m:num>
                          <m:r>
                            <a:rPr lang="es-EC" b="0" i="1">
                              <a:latin typeface="Cambria Math"/>
                            </a:rPr>
                            <m:t>∆</m:t>
                          </m:r>
                          <m:sSubSup>
                            <m:sSubSupPr>
                              <m:ctrlPr>
                                <a:rPr lang="es-EC" i="1">
                                  <a:latin typeface="Cambria Math"/>
                                </a:rPr>
                              </m:ctrlPr>
                            </m:sSubSupPr>
                            <m:e>
                              <m:r>
                                <a:rPr lang="en-US" b="0" i="1" smtClean="0">
                                  <a:latin typeface="Cambria Math"/>
                                </a:rPr>
                                <m:t>𝑛</m:t>
                              </m:r>
                            </m:e>
                            <m:sub>
                              <m:r>
                                <a:rPr lang="es-EC" b="0" i="1" smtClean="0">
                                  <a:latin typeface="Cambria Math"/>
                                </a:rPr>
                                <m:t>𝐴</m:t>
                              </m:r>
                            </m:sub>
                            <m:sup>
                              <m:r>
                                <a:rPr lang="es-EC" b="0" i="1" smtClean="0">
                                  <a:latin typeface="Cambria Math"/>
                                </a:rPr>
                                <m:t>𝐵</m:t>
                              </m:r>
                            </m:sup>
                          </m:sSubSup>
                          <m:r>
                            <a:rPr lang="es-EC" b="0" i="1">
                              <a:latin typeface="Cambria Math"/>
                            </a:rPr>
                            <m:t>−∆</m:t>
                          </m:r>
                          <m:sSubSup>
                            <m:sSubSupPr>
                              <m:ctrlPr>
                                <a:rPr lang="es-EC" i="1">
                                  <a:latin typeface="Cambria Math"/>
                                </a:rPr>
                              </m:ctrlPr>
                            </m:sSubSupPr>
                            <m:e>
                              <m:r>
                                <a:rPr lang="en-US" b="0" i="1" smtClean="0">
                                  <a:latin typeface="Cambria Math"/>
                                </a:rPr>
                                <m:t>𝑛</m:t>
                              </m:r>
                            </m:e>
                            <m:sub>
                              <m:r>
                                <a:rPr lang="es-EC" b="0" i="1" smtClean="0">
                                  <a:latin typeface="Cambria Math"/>
                                </a:rPr>
                                <m:t>𝐵</m:t>
                              </m:r>
                            </m:sub>
                            <m:sup>
                              <m:r>
                                <a:rPr lang="es-EC" b="0" i="1" smtClean="0">
                                  <a:latin typeface="Cambria Math"/>
                                </a:rPr>
                                <m:t>𝐴</m:t>
                              </m:r>
                            </m:sup>
                          </m:sSubSup>
                        </m:num>
                        <m:den>
                          <m:r>
                            <a:rPr lang="es-EC" b="0" i="1">
                              <a:latin typeface="Cambria Math"/>
                            </a:rPr>
                            <m:t>2</m:t>
                          </m:r>
                        </m:den>
                      </m:f>
                      <m:r>
                        <a:rPr lang="es-EC" b="0" i="1">
                          <a:latin typeface="Cambria Math"/>
                        </a:rPr>
                        <m:t>+</m:t>
                      </m:r>
                      <m:sSub>
                        <m:sSubPr>
                          <m:ctrlPr>
                            <a:rPr lang="es-EC" i="1">
                              <a:latin typeface="Cambria Math"/>
                            </a:rPr>
                          </m:ctrlPr>
                        </m:sSubPr>
                        <m:e>
                          <m:r>
                            <a:rPr lang="es-EC" b="0" i="1">
                              <a:latin typeface="Cambria Math"/>
                            </a:rPr>
                            <m:t>𝐻</m:t>
                          </m:r>
                        </m:e>
                        <m:sub>
                          <m:r>
                            <a:rPr lang="es-EC" b="0" i="1" smtClean="0">
                              <a:latin typeface="Cambria Math"/>
                            </a:rPr>
                            <m:t>𝐴</m:t>
                          </m:r>
                        </m:sub>
                      </m:sSub>
                    </m:oMath>
                  </m:oMathPara>
                </a14:m>
                <a:endParaRPr lang="es-EC" dirty="0"/>
              </a:p>
            </p:txBody>
          </p:sp>
        </mc:Choice>
        <mc:Fallback xmlns="">
          <p:sp>
            <p:nvSpPr>
              <p:cNvPr id="15" name="14 Rectángulo"/>
              <p:cNvSpPr>
                <a:spLocks noRot="1" noChangeAspect="1" noMove="1" noResize="1" noEditPoints="1" noAdjustHandles="1" noChangeArrowheads="1" noChangeShapeType="1" noTextEdit="1"/>
              </p:cNvSpPr>
              <p:nvPr/>
            </p:nvSpPr>
            <p:spPr>
              <a:xfrm>
                <a:off x="4908406" y="3345295"/>
                <a:ext cx="2505558" cy="652294"/>
              </a:xfrm>
              <a:prstGeom prst="rect">
                <a:avLst/>
              </a:prstGeom>
              <a:blipFill rotWithShape="1">
                <a:blip r:embed="rId4"/>
                <a:stretch>
                  <a:fillRect/>
                </a:stretch>
              </a:blipFill>
            </p:spPr>
            <p:txBody>
              <a:bodyPr/>
              <a:lstStyle/>
              <a:p>
                <a:r>
                  <a:rPr lang="es-EC">
                    <a:noFill/>
                  </a:rPr>
                  <a:t> </a:t>
                </a:r>
              </a:p>
            </p:txBody>
          </p:sp>
        </mc:Fallback>
      </mc:AlternateContent>
      <p:cxnSp>
        <p:nvCxnSpPr>
          <p:cNvPr id="16" name="15 Conector angular"/>
          <p:cNvCxnSpPr>
            <a:stCxn id="15" idx="3"/>
            <a:endCxn id="12" idx="3"/>
          </p:cNvCxnSpPr>
          <p:nvPr/>
        </p:nvCxnSpPr>
        <p:spPr>
          <a:xfrm>
            <a:off x="7413964" y="3671442"/>
            <a:ext cx="19437" cy="1209515"/>
          </a:xfrm>
          <a:prstGeom prst="bentConnector3">
            <a:avLst>
              <a:gd name="adj1" fmla="val 1276107"/>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264943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PROCEDIMIENTO</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23" name="2 Marcador de contenido"/>
          <p:cNvSpPr>
            <a:spLocks noGrp="1"/>
          </p:cNvSpPr>
          <p:nvPr>
            <p:ph idx="1"/>
          </p:nvPr>
        </p:nvSpPr>
        <p:spPr>
          <a:xfrm>
            <a:off x="457200" y="1371600"/>
            <a:ext cx="7772400" cy="4800600"/>
          </a:xfrm>
        </p:spPr>
        <p:txBody>
          <a:bodyPr>
            <a:noAutofit/>
          </a:bodyPr>
          <a:lstStyle/>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Recopilación de la información </a:t>
            </a:r>
          </a:p>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Depuración y validación de la información </a:t>
            </a:r>
          </a:p>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Generación de una base de datos</a:t>
            </a:r>
          </a:p>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alturas geométricas (niveladas)</a:t>
            </a:r>
          </a:p>
          <a:p>
            <a:pPr marL="514350" indent="-514350">
              <a:lnSpc>
                <a:spcPct val="200000"/>
              </a:lnSpc>
              <a:buFont typeface="+mj-lt"/>
              <a:buAutoNum type="arabicPeriod"/>
            </a:pPr>
            <a:r>
              <a:rPr lang="es-EC" sz="2000" dirty="0" smtClean="0">
                <a:latin typeface="Verdana" panose="020B0604030504040204" pitchFamily="34" charset="0"/>
                <a:ea typeface="Verdana" panose="020B0604030504040204" pitchFamily="34" charset="0"/>
                <a:cs typeface="Verdana" panose="020B0604030504040204" pitchFamily="34" charset="0"/>
              </a:rPr>
              <a:t>Cálculo de cotas geopotenciales</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Ajuste de cotas geopotenciales </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alturas físicas</a:t>
            </a:r>
            <a:endParaRPr lang="es-EC" sz="2000" dirty="0">
              <a:solidFill>
                <a:schemeClr val="bg1">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4603636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86800" cy="1143000"/>
          </a:xfrm>
        </p:spPr>
        <p:txBody>
          <a:bodyPr/>
          <a:lstStyle/>
          <a:p>
            <a:pPr algn="ct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CÁLCULO COTAS GEOPOTENCIALES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13" name="12 Rectángulo"/>
          <p:cNvSpPr/>
          <p:nvPr/>
        </p:nvSpPr>
        <p:spPr>
          <a:xfrm>
            <a:off x="2971800" y="2147432"/>
            <a:ext cx="3200400" cy="369332"/>
          </a:xfrm>
          <a:prstGeom prst="rect">
            <a:avLst/>
          </a:prstGeom>
        </p:spPr>
        <p:txBody>
          <a:bodyPr wrap="square">
            <a:spAutoFit/>
          </a:bodyPr>
          <a:lstStyle/>
          <a:p>
            <a:pPr marL="114300" indent="0">
              <a:buNone/>
            </a:pPr>
            <a:r>
              <a:rPr lang="es-EC" dirty="0">
                <a:latin typeface="Verdana" panose="020B0604030504040204" pitchFamily="34" charset="0"/>
                <a:ea typeface="Verdana" panose="020B0604030504040204" pitchFamily="34" charset="0"/>
                <a:cs typeface="Verdana" panose="020B0604030504040204" pitchFamily="34" charset="0"/>
              </a:rPr>
              <a:t> </a:t>
            </a:r>
            <a:r>
              <a:rPr lang="es-EC" dirty="0" smtClean="0">
                <a:latin typeface="Verdana" panose="020B0604030504040204" pitchFamily="34" charset="0"/>
                <a:ea typeface="Verdana" panose="020B0604030504040204" pitchFamily="34" charset="0"/>
                <a:cs typeface="Verdana" panose="020B0604030504040204" pitchFamily="34" charset="0"/>
              </a:rPr>
              <a:t>Diferencias de Potencial</a:t>
            </a:r>
            <a:endParaRPr lang="es-EC" dirty="0"/>
          </a:p>
        </p:txBody>
      </p:sp>
      <mc:AlternateContent xmlns:mc="http://schemas.openxmlformats.org/markup-compatibility/2006" xmlns:a14="http://schemas.microsoft.com/office/drawing/2010/main">
        <mc:Choice Requires="a14">
          <p:sp>
            <p:nvSpPr>
              <p:cNvPr id="14" name="13 Rectángulo"/>
              <p:cNvSpPr/>
              <p:nvPr/>
            </p:nvSpPr>
            <p:spPr>
              <a:xfrm>
                <a:off x="457200" y="3927514"/>
                <a:ext cx="2394950" cy="67268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𝐶</m:t>
                          </m:r>
                        </m:e>
                        <m:sub>
                          <m:r>
                            <a:rPr lang="es-EC" i="1">
                              <a:latin typeface="Cambria Math"/>
                            </a:rPr>
                            <m:t>𝐵</m:t>
                          </m:r>
                        </m:sub>
                      </m:sSub>
                      <m:r>
                        <a:rPr lang="es-EC" i="1">
                          <a:latin typeface="Cambria Math"/>
                        </a:rPr>
                        <m:t>=</m:t>
                      </m:r>
                      <m:f>
                        <m:fPr>
                          <m:ctrlPr>
                            <a:rPr lang="es-EC" i="1">
                              <a:latin typeface="Cambria Math"/>
                            </a:rPr>
                          </m:ctrlPr>
                        </m:fPr>
                        <m:num>
                          <m:r>
                            <a:rPr lang="es-EC" i="1">
                              <a:latin typeface="Cambria Math"/>
                            </a:rPr>
                            <m:t>∆</m:t>
                          </m:r>
                          <m:sSubSup>
                            <m:sSubSupPr>
                              <m:ctrlPr>
                                <a:rPr lang="es-EC" i="1">
                                  <a:latin typeface="Cambria Math"/>
                                </a:rPr>
                              </m:ctrlPr>
                            </m:sSubSupPr>
                            <m:e>
                              <m:r>
                                <a:rPr lang="es-EC" i="1">
                                  <a:latin typeface="Cambria Math"/>
                                </a:rPr>
                                <m:t>𝐶</m:t>
                              </m:r>
                            </m:e>
                            <m:sub>
                              <m:r>
                                <a:rPr lang="es-EC" i="1">
                                  <a:latin typeface="Cambria Math"/>
                                </a:rPr>
                                <m:t>𝐴</m:t>
                              </m:r>
                            </m:sub>
                            <m:sup>
                              <m:r>
                                <a:rPr lang="es-EC" i="1">
                                  <a:latin typeface="Cambria Math"/>
                                </a:rPr>
                                <m:t>𝐵</m:t>
                              </m:r>
                            </m:sup>
                          </m:sSubSup>
                          <m:r>
                            <a:rPr lang="es-EC" i="1">
                              <a:latin typeface="Cambria Math"/>
                            </a:rPr>
                            <m:t>−∆</m:t>
                          </m:r>
                          <m:sSubSup>
                            <m:sSubSupPr>
                              <m:ctrlPr>
                                <a:rPr lang="es-EC" i="1">
                                  <a:latin typeface="Cambria Math"/>
                                </a:rPr>
                              </m:ctrlPr>
                            </m:sSubSupPr>
                            <m:e>
                              <m:r>
                                <a:rPr lang="es-EC" i="1">
                                  <a:latin typeface="Cambria Math"/>
                                </a:rPr>
                                <m:t>𝐶</m:t>
                              </m:r>
                            </m:e>
                            <m:sub>
                              <m:r>
                                <a:rPr lang="es-EC" i="1">
                                  <a:latin typeface="Cambria Math"/>
                                </a:rPr>
                                <m:t>𝐵</m:t>
                              </m:r>
                            </m:sub>
                            <m:sup>
                              <m:r>
                                <a:rPr lang="es-EC" i="1">
                                  <a:latin typeface="Cambria Math"/>
                                </a:rPr>
                                <m:t>𝐴</m:t>
                              </m:r>
                            </m:sup>
                          </m:sSubSup>
                        </m:num>
                        <m:den>
                          <m:r>
                            <a:rPr lang="es-EC" i="1">
                              <a:latin typeface="Cambria Math"/>
                            </a:rPr>
                            <m:t>2</m:t>
                          </m:r>
                        </m:den>
                      </m:f>
                      <m:r>
                        <a:rPr lang="es-EC" i="1">
                          <a:latin typeface="Cambria Math"/>
                        </a:rPr>
                        <m:t>+</m:t>
                      </m:r>
                      <m:sSub>
                        <m:sSubPr>
                          <m:ctrlPr>
                            <a:rPr lang="es-EC" i="1">
                              <a:latin typeface="Cambria Math"/>
                            </a:rPr>
                          </m:ctrlPr>
                        </m:sSubPr>
                        <m:e>
                          <m:r>
                            <a:rPr lang="es-EC" i="1">
                              <a:latin typeface="Cambria Math"/>
                            </a:rPr>
                            <m:t>𝐶</m:t>
                          </m:r>
                        </m:e>
                        <m:sub>
                          <m:r>
                            <a:rPr lang="es-EC" i="1">
                              <a:latin typeface="Cambria Math"/>
                            </a:rPr>
                            <m:t>𝐴</m:t>
                          </m:r>
                        </m:sub>
                      </m:sSub>
                    </m:oMath>
                  </m:oMathPara>
                </a14:m>
                <a:endParaRPr lang="es-EC" dirty="0"/>
              </a:p>
            </p:txBody>
          </p:sp>
        </mc:Choice>
        <mc:Fallback xmlns="">
          <p:sp>
            <p:nvSpPr>
              <p:cNvPr id="14" name="13 Rectángulo"/>
              <p:cNvSpPr>
                <a:spLocks noRot="1" noChangeAspect="1" noMove="1" noResize="1" noEditPoints="1" noAdjustHandles="1" noChangeArrowheads="1" noChangeShapeType="1" noTextEdit="1"/>
              </p:cNvSpPr>
              <p:nvPr/>
            </p:nvSpPr>
            <p:spPr>
              <a:xfrm>
                <a:off x="457200" y="3927514"/>
                <a:ext cx="2394950" cy="672685"/>
              </a:xfrm>
              <a:prstGeom prst="rect">
                <a:avLst/>
              </a:prstGeom>
              <a:blipFill rotWithShape="1">
                <a:blip r:embed="rId2"/>
                <a:stretch>
                  <a:fillRect/>
                </a:stretch>
              </a:blipFill>
            </p:spPr>
            <p:txBody>
              <a:bodyPr/>
              <a:lstStyle/>
              <a:p>
                <a:r>
                  <a:rPr lang="es-EC">
                    <a:noFill/>
                  </a:rPr>
                  <a:t> </a:t>
                </a:r>
              </a:p>
            </p:txBody>
          </p:sp>
        </mc:Fallback>
      </mc:AlternateContent>
      <p:sp>
        <p:nvSpPr>
          <p:cNvPr id="15" name="14 Rectángulo"/>
          <p:cNvSpPr/>
          <p:nvPr/>
        </p:nvSpPr>
        <p:spPr>
          <a:xfrm>
            <a:off x="631371" y="3352800"/>
            <a:ext cx="3200400" cy="369332"/>
          </a:xfrm>
          <a:prstGeom prst="rect">
            <a:avLst/>
          </a:prstGeom>
        </p:spPr>
        <p:txBody>
          <a:bodyPr wrap="square">
            <a:spAutoFit/>
          </a:bodyPr>
          <a:lstStyle/>
          <a:p>
            <a:pPr marL="114300" indent="0">
              <a:buNone/>
            </a:pPr>
            <a:r>
              <a:rPr lang="es-EC" dirty="0">
                <a:latin typeface="Verdana" panose="020B0604030504040204" pitchFamily="34" charset="0"/>
                <a:ea typeface="Verdana" panose="020B0604030504040204" pitchFamily="34" charset="0"/>
                <a:cs typeface="Verdana" panose="020B0604030504040204" pitchFamily="34" charset="0"/>
              </a:rPr>
              <a:t> </a:t>
            </a:r>
            <a:r>
              <a:rPr lang="es-EC" dirty="0" smtClean="0">
                <a:latin typeface="Verdana" panose="020B0604030504040204" pitchFamily="34" charset="0"/>
                <a:ea typeface="Verdana" panose="020B0604030504040204" pitchFamily="34" charset="0"/>
                <a:cs typeface="Verdana" panose="020B0604030504040204" pitchFamily="34" charset="0"/>
              </a:rPr>
              <a:t>Cotas Geopotenciales</a:t>
            </a:r>
            <a:endParaRPr lang="es-EC" dirty="0"/>
          </a:p>
        </p:txBody>
      </p:sp>
      <p:cxnSp>
        <p:nvCxnSpPr>
          <p:cNvPr id="16" name="15 Conector angular"/>
          <p:cNvCxnSpPr>
            <a:stCxn id="14" idx="3"/>
            <a:endCxn id="17" idx="1"/>
          </p:cNvCxnSpPr>
          <p:nvPr/>
        </p:nvCxnSpPr>
        <p:spPr>
          <a:xfrm>
            <a:off x="2852150" y="4263857"/>
            <a:ext cx="531973" cy="1178447"/>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7" name="16 Rectángulo"/>
              <p:cNvSpPr/>
              <p:nvPr/>
            </p:nvSpPr>
            <p:spPr>
              <a:xfrm>
                <a:off x="3384123" y="5245807"/>
                <a:ext cx="2320443" cy="39299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𝐶</m:t>
                          </m:r>
                        </m:e>
                        <m:sub>
                          <m:r>
                            <a:rPr lang="es-EC" i="1">
                              <a:latin typeface="Cambria Math"/>
                            </a:rPr>
                            <m:t>𝐴</m:t>
                          </m:r>
                        </m:sub>
                      </m:sSub>
                      <m:r>
                        <a:rPr lang="es-EC" i="1">
                          <a:latin typeface="Cambria Math"/>
                        </a:rPr>
                        <m:t>=0,0424</m:t>
                      </m:r>
                      <m:sSup>
                        <m:sSupPr>
                          <m:ctrlPr>
                            <a:rPr lang="es-EC" i="1">
                              <a:latin typeface="Cambria Math"/>
                            </a:rPr>
                          </m:ctrlPr>
                        </m:sSupPr>
                        <m:e>
                          <m:r>
                            <a:rPr lang="es-EC" i="1">
                              <a:latin typeface="Cambria Math"/>
                            </a:rPr>
                            <m:t>𝐻</m:t>
                          </m:r>
                        </m:e>
                        <m:sup>
                          <m:r>
                            <a:rPr lang="es-EC" i="1">
                              <a:latin typeface="Cambria Math"/>
                            </a:rPr>
                            <m:t>2</m:t>
                          </m:r>
                        </m:sup>
                      </m:sSup>
                      <m:r>
                        <a:rPr lang="es-EC" i="1">
                          <a:latin typeface="Cambria Math"/>
                        </a:rPr>
                        <m:t>+</m:t>
                      </m:r>
                      <m:r>
                        <a:rPr lang="es-EC" i="1">
                          <a:latin typeface="Cambria Math"/>
                        </a:rPr>
                        <m:t>𝑔𝐻</m:t>
                      </m:r>
                    </m:oMath>
                  </m:oMathPara>
                </a14:m>
                <a:endParaRPr lang="es-EC" dirty="0"/>
              </a:p>
            </p:txBody>
          </p:sp>
        </mc:Choice>
        <mc:Fallback xmlns="">
          <p:sp>
            <p:nvSpPr>
              <p:cNvPr id="17" name="16 Rectángulo"/>
              <p:cNvSpPr>
                <a:spLocks noRot="1" noChangeAspect="1" noMove="1" noResize="1" noEditPoints="1" noAdjustHandles="1" noChangeArrowheads="1" noChangeShapeType="1" noTextEdit="1"/>
              </p:cNvSpPr>
              <p:nvPr/>
            </p:nvSpPr>
            <p:spPr>
              <a:xfrm>
                <a:off x="3384123" y="5245807"/>
                <a:ext cx="2320443" cy="392993"/>
              </a:xfrm>
              <a:prstGeom prst="rect">
                <a:avLst/>
              </a:prstGeom>
              <a:blipFill rotWithShape="1">
                <a:blip r:embed="rId3"/>
                <a:stretch>
                  <a:fillRect b="-8824"/>
                </a:stretch>
              </a:blipFill>
            </p:spPr>
            <p:txBody>
              <a:bodyPr/>
              <a:lstStyle/>
              <a:p>
                <a:r>
                  <a:rPr lang="es-EC">
                    <a:noFill/>
                  </a:rPr>
                  <a:t> </a:t>
                </a:r>
              </a:p>
            </p:txBody>
          </p:sp>
        </mc:Fallback>
      </mc:AlternateContent>
      <p:cxnSp>
        <p:nvCxnSpPr>
          <p:cNvPr id="32" name="31 Conector angular"/>
          <p:cNvCxnSpPr>
            <a:stCxn id="17" idx="3"/>
            <a:endCxn id="42" idx="1"/>
          </p:cNvCxnSpPr>
          <p:nvPr/>
        </p:nvCxnSpPr>
        <p:spPr>
          <a:xfrm flipV="1">
            <a:off x="5704566" y="4263856"/>
            <a:ext cx="391434" cy="1178448"/>
          </a:xfrm>
          <a:prstGeom prst="bent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39" name="38 Elipse"/>
          <p:cNvSpPr/>
          <p:nvPr/>
        </p:nvSpPr>
        <p:spPr>
          <a:xfrm>
            <a:off x="2667000" y="20574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latin typeface="Verdana" pitchFamily="34" charset="0"/>
                <a:ea typeface="Verdana" pitchFamily="34" charset="0"/>
                <a:cs typeface="Verdana" pitchFamily="34" charset="0"/>
              </a:rPr>
              <a:t>1</a:t>
            </a:r>
            <a:endParaRPr lang="es-EC" b="1" dirty="0">
              <a:latin typeface="Verdana" pitchFamily="34" charset="0"/>
              <a:ea typeface="Verdana" pitchFamily="34" charset="0"/>
              <a:cs typeface="Verdana" pitchFamily="34" charset="0"/>
            </a:endParaRPr>
          </a:p>
        </p:txBody>
      </p:sp>
      <p:sp>
        <p:nvSpPr>
          <p:cNvPr id="40" name="39 Elipse"/>
          <p:cNvSpPr/>
          <p:nvPr/>
        </p:nvSpPr>
        <p:spPr>
          <a:xfrm>
            <a:off x="402771" y="3264932"/>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a:latin typeface="Verdana" pitchFamily="34" charset="0"/>
                <a:ea typeface="Verdana" pitchFamily="34" charset="0"/>
                <a:cs typeface="Verdana" pitchFamily="34" charset="0"/>
              </a:rPr>
              <a:t>2</a:t>
            </a:r>
          </a:p>
        </p:txBody>
      </p:sp>
      <mc:AlternateContent xmlns:mc="http://schemas.openxmlformats.org/markup-compatibility/2006" xmlns:a14="http://schemas.microsoft.com/office/drawing/2010/main">
        <mc:Choice Requires="a14">
          <p:sp>
            <p:nvSpPr>
              <p:cNvPr id="41" name="40 Rectángulo"/>
              <p:cNvSpPr/>
              <p:nvPr/>
            </p:nvSpPr>
            <p:spPr>
              <a:xfrm>
                <a:off x="3375678" y="6063734"/>
                <a:ext cx="239264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𝐶</m:t>
                          </m:r>
                        </m:e>
                        <m:sub>
                          <m:r>
                            <a:rPr lang="es-EC" i="1">
                              <a:latin typeface="Cambria Math"/>
                            </a:rPr>
                            <m:t>𝐴</m:t>
                          </m:r>
                        </m:sub>
                      </m:sSub>
                      <m:r>
                        <a:rPr lang="es-EC" i="1">
                          <a:latin typeface="Cambria Math"/>
                        </a:rPr>
                        <m:t>=6,1334 </m:t>
                      </m:r>
                      <m:r>
                        <a:rPr lang="es-EC" i="1">
                          <a:latin typeface="Cambria Math"/>
                        </a:rPr>
                        <m:t>𝑘𝑔𝑎𝑙</m:t>
                      </m:r>
                      <m:r>
                        <a:rPr lang="es-EC" i="1">
                          <a:latin typeface="Cambria Math"/>
                        </a:rPr>
                        <m:t>∗</m:t>
                      </m:r>
                      <m:r>
                        <a:rPr lang="es-EC" i="1">
                          <a:latin typeface="Cambria Math"/>
                        </a:rPr>
                        <m:t>𝑚</m:t>
                      </m:r>
                    </m:oMath>
                  </m:oMathPara>
                </a14:m>
                <a:endParaRPr lang="es-EC" dirty="0"/>
              </a:p>
            </p:txBody>
          </p:sp>
        </mc:Choice>
        <mc:Fallback xmlns="">
          <p:sp>
            <p:nvSpPr>
              <p:cNvPr id="41" name="40 Rectángulo"/>
              <p:cNvSpPr>
                <a:spLocks noRot="1" noChangeAspect="1" noMove="1" noResize="1" noEditPoints="1" noAdjustHandles="1" noChangeArrowheads="1" noChangeShapeType="1" noTextEdit="1"/>
              </p:cNvSpPr>
              <p:nvPr/>
            </p:nvSpPr>
            <p:spPr>
              <a:xfrm>
                <a:off x="3375678" y="6063734"/>
                <a:ext cx="2392643" cy="369332"/>
              </a:xfrm>
              <a:prstGeom prst="rect">
                <a:avLst/>
              </a:prstGeom>
              <a:blipFill rotWithShape="1">
                <a:blip r:embed="rId4"/>
                <a:stretch>
                  <a:fillRect b="-937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2" name="41 Rectángulo"/>
              <p:cNvSpPr/>
              <p:nvPr/>
            </p:nvSpPr>
            <p:spPr>
              <a:xfrm>
                <a:off x="6096000" y="4079190"/>
                <a:ext cx="2086918"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a:rPr>
                        <m:t>𝐻</m:t>
                      </m:r>
                      <m:r>
                        <a:rPr lang="es-EC" i="1">
                          <a:latin typeface="Cambria Math"/>
                        </a:rPr>
                        <m:t>=</m:t>
                      </m:r>
                      <m:r>
                        <a:rPr lang="es-EC" b="0" i="1" smtClean="0">
                          <a:latin typeface="Cambria Math"/>
                        </a:rPr>
                        <m:t>6,2707 </m:t>
                      </m:r>
                      <m:r>
                        <a:rPr lang="es-EC" b="0" i="1" smtClean="0">
                          <a:latin typeface="Cambria Math"/>
                        </a:rPr>
                        <m:t>𝑚𝑠𝑛𝑚</m:t>
                      </m:r>
                    </m:oMath>
                  </m:oMathPara>
                </a14:m>
                <a:endParaRPr lang="es-EC" dirty="0"/>
              </a:p>
            </p:txBody>
          </p:sp>
        </mc:Choice>
        <mc:Fallback xmlns="">
          <p:sp>
            <p:nvSpPr>
              <p:cNvPr id="42" name="41 Rectángulo"/>
              <p:cNvSpPr>
                <a:spLocks noRot="1" noChangeAspect="1" noMove="1" noResize="1" noEditPoints="1" noAdjustHandles="1" noChangeArrowheads="1" noChangeShapeType="1" noTextEdit="1"/>
              </p:cNvSpPr>
              <p:nvPr/>
            </p:nvSpPr>
            <p:spPr>
              <a:xfrm>
                <a:off x="6096000" y="4079190"/>
                <a:ext cx="2086918" cy="369332"/>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6" name="45 Rectángulo"/>
              <p:cNvSpPr/>
              <p:nvPr/>
            </p:nvSpPr>
            <p:spPr>
              <a:xfrm>
                <a:off x="3464689" y="2514600"/>
                <a:ext cx="2159309" cy="60818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m:t>
                      </m:r>
                      <m:sSubSup>
                        <m:sSubSupPr>
                          <m:ctrlPr>
                            <a:rPr lang="es-EC" i="1">
                              <a:latin typeface="Cambria Math"/>
                            </a:rPr>
                          </m:ctrlPr>
                        </m:sSubSupPr>
                        <m:e>
                          <m:r>
                            <a:rPr lang="es-EC" i="1">
                              <a:latin typeface="Cambria Math"/>
                            </a:rPr>
                            <m:t>𝐶</m:t>
                          </m:r>
                        </m:e>
                        <m:sub>
                          <m:r>
                            <a:rPr lang="es-EC" i="1">
                              <a:latin typeface="Cambria Math"/>
                            </a:rPr>
                            <m:t>𝐴</m:t>
                          </m:r>
                        </m:sub>
                        <m:sup>
                          <m:r>
                            <a:rPr lang="es-EC" i="1">
                              <a:latin typeface="Cambria Math"/>
                            </a:rPr>
                            <m:t>𝐵</m:t>
                          </m:r>
                        </m:sup>
                      </m:sSubSup>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𝑔</m:t>
                              </m:r>
                            </m:e>
                            <m:sub>
                              <m:r>
                                <a:rPr lang="es-EC" i="1">
                                  <a:latin typeface="Cambria Math"/>
                                </a:rPr>
                                <m:t>𝐴</m:t>
                              </m:r>
                            </m:sub>
                          </m:sSub>
                          <m:r>
                            <a:rPr lang="es-EC" i="1">
                              <a:latin typeface="Cambria Math"/>
                            </a:rPr>
                            <m:t>+</m:t>
                          </m:r>
                          <m:sSub>
                            <m:sSubPr>
                              <m:ctrlPr>
                                <a:rPr lang="es-EC" i="1">
                                  <a:latin typeface="Cambria Math"/>
                                </a:rPr>
                              </m:ctrlPr>
                            </m:sSubPr>
                            <m:e>
                              <m:r>
                                <a:rPr lang="es-EC" i="1">
                                  <a:latin typeface="Cambria Math"/>
                                </a:rPr>
                                <m:t>𝑔</m:t>
                              </m:r>
                            </m:e>
                            <m:sub>
                              <m:r>
                                <a:rPr lang="es-EC" i="1">
                                  <a:latin typeface="Cambria Math"/>
                                </a:rPr>
                                <m:t>𝐵</m:t>
                              </m:r>
                            </m:sub>
                          </m:sSub>
                        </m:num>
                        <m:den>
                          <m:r>
                            <a:rPr lang="es-EC" i="1">
                              <a:latin typeface="Cambria Math"/>
                            </a:rPr>
                            <m:t>2</m:t>
                          </m:r>
                        </m:den>
                      </m:f>
                      <m:r>
                        <a:rPr lang="es-EC" i="1">
                          <a:latin typeface="Cambria Math"/>
                        </a:rPr>
                        <m:t>∆</m:t>
                      </m:r>
                      <m:sSubSup>
                        <m:sSubSupPr>
                          <m:ctrlPr>
                            <a:rPr lang="es-EC" i="1">
                              <a:latin typeface="Cambria Math"/>
                            </a:rPr>
                          </m:ctrlPr>
                        </m:sSubSupPr>
                        <m:e>
                          <m:r>
                            <a:rPr lang="en-US" i="1">
                              <a:latin typeface="Cambria Math"/>
                            </a:rPr>
                            <m:t>𝑛</m:t>
                          </m:r>
                        </m:e>
                        <m:sub>
                          <m:r>
                            <a:rPr lang="es-EC" i="1">
                              <a:latin typeface="Cambria Math"/>
                            </a:rPr>
                            <m:t>𝐴</m:t>
                          </m:r>
                        </m:sub>
                        <m:sup>
                          <m:r>
                            <a:rPr lang="es-EC" i="1">
                              <a:latin typeface="Cambria Math"/>
                            </a:rPr>
                            <m:t>𝐵</m:t>
                          </m:r>
                        </m:sup>
                      </m:sSubSup>
                    </m:oMath>
                  </m:oMathPara>
                </a14:m>
                <a:endParaRPr lang="es-EC" dirty="0"/>
              </a:p>
            </p:txBody>
          </p:sp>
        </mc:Choice>
        <mc:Fallback xmlns="">
          <p:sp>
            <p:nvSpPr>
              <p:cNvPr id="46" name="45 Rectángulo"/>
              <p:cNvSpPr>
                <a:spLocks noRot="1" noChangeAspect="1" noMove="1" noResize="1" noEditPoints="1" noAdjustHandles="1" noChangeArrowheads="1" noChangeShapeType="1" noTextEdit="1"/>
              </p:cNvSpPr>
              <p:nvPr/>
            </p:nvSpPr>
            <p:spPr>
              <a:xfrm>
                <a:off x="3464689" y="2514600"/>
                <a:ext cx="2159309" cy="608180"/>
              </a:xfrm>
              <a:prstGeom prst="rect">
                <a:avLst/>
              </a:prstGeom>
              <a:blipFill rotWithShape="1">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11656239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PROCEDIMIENTO</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23" name="2 Marcador de contenido"/>
          <p:cNvSpPr>
            <a:spLocks noGrp="1"/>
          </p:cNvSpPr>
          <p:nvPr>
            <p:ph idx="1"/>
          </p:nvPr>
        </p:nvSpPr>
        <p:spPr>
          <a:xfrm>
            <a:off x="457200" y="1371600"/>
            <a:ext cx="7772400" cy="4800600"/>
          </a:xfrm>
        </p:spPr>
        <p:txBody>
          <a:bodyPr>
            <a:noAutofit/>
          </a:bodyPr>
          <a:lstStyle/>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Recopilación de la información </a:t>
            </a:r>
          </a:p>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Depuración y validación de la información </a:t>
            </a:r>
          </a:p>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Generación de una base de datos</a:t>
            </a:r>
          </a:p>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alturas geométricas (niveladas)</a:t>
            </a:r>
          </a:p>
          <a:p>
            <a:pPr marL="514350" indent="-514350">
              <a:lnSpc>
                <a:spcPct val="200000"/>
              </a:lnSpc>
              <a:buFont typeface="+mj-lt"/>
              <a:buAutoNum type="arabicPeriod"/>
            </a:pPr>
            <a:r>
              <a:rPr lang="es-EC" sz="2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Cálculo de cotas geopotenciales</a:t>
            </a:r>
          </a:p>
          <a:p>
            <a:pPr marL="514350" indent="-514350">
              <a:lnSpc>
                <a:spcPct val="200000"/>
              </a:lnSpc>
              <a:buFont typeface="+mj-lt"/>
              <a:buAutoNum type="arabicPeriod"/>
            </a:pPr>
            <a:r>
              <a:rPr lang="es-EC" sz="2000" dirty="0" smtClean="0">
                <a:latin typeface="Verdana" panose="020B0604030504040204" pitchFamily="34" charset="0"/>
                <a:ea typeface="Verdana" panose="020B0604030504040204" pitchFamily="34" charset="0"/>
                <a:cs typeface="Verdana" panose="020B0604030504040204" pitchFamily="34" charset="0"/>
              </a:rPr>
              <a:t>Ajuste de cotas geopotenciales </a:t>
            </a:r>
          </a:p>
          <a:p>
            <a:pPr marL="514350" indent="-514350">
              <a:lnSpc>
                <a:spcPct val="200000"/>
              </a:lnSpc>
              <a:buFont typeface="+mj-lt"/>
              <a:buAutoNum type="arabicPeriod"/>
            </a:pPr>
            <a:r>
              <a:rPr lang="es-EC" sz="2000" dirty="0" smtClean="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alturas físicas</a:t>
            </a:r>
            <a:endParaRPr lang="es-EC" sz="2000" dirty="0">
              <a:solidFill>
                <a:schemeClr val="bg1">
                  <a:lumMod val="7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6240974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86800" cy="1143000"/>
          </a:xfrm>
        </p:spPr>
        <p:txBody>
          <a:bodyPr/>
          <a:lstStyle/>
          <a:p>
            <a:pPr algn="ct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AJUSTE COTAS GEOPOTENCIALES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mc:AlternateContent xmlns:mc="http://schemas.openxmlformats.org/markup-compatibility/2006" xmlns:a14="http://schemas.microsoft.com/office/drawing/2010/main">
        <mc:Choice Requires="a14">
          <p:sp>
            <p:nvSpPr>
              <p:cNvPr id="3" name="2 Rectángulo"/>
              <p:cNvSpPr/>
              <p:nvPr/>
            </p:nvSpPr>
            <p:spPr>
              <a:xfrm>
                <a:off x="5562600" y="3200400"/>
                <a:ext cx="2350131" cy="45531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𝑋</m:t>
                      </m:r>
                      <m:r>
                        <a:rPr lang="es-EC" i="1">
                          <a:latin typeface="Cambria Math"/>
                        </a:rPr>
                        <m:t>=−</m:t>
                      </m:r>
                      <m:sSup>
                        <m:sSupPr>
                          <m:ctrlPr>
                            <a:rPr lang="es-EC" i="1">
                              <a:latin typeface="Cambria Math"/>
                            </a:rPr>
                          </m:ctrlPr>
                        </m:sSupPr>
                        <m:e>
                          <m:r>
                            <a:rPr lang="es-EC" i="1">
                              <a:latin typeface="Cambria Math"/>
                            </a:rPr>
                            <m:t>(</m:t>
                          </m:r>
                          <m:sSup>
                            <m:sSupPr>
                              <m:ctrlPr>
                                <a:rPr lang="es-EC" i="1">
                                  <a:latin typeface="Cambria Math"/>
                                </a:rPr>
                              </m:ctrlPr>
                            </m:sSupPr>
                            <m:e>
                              <m:r>
                                <a:rPr lang="es-EC" i="1">
                                  <a:latin typeface="Cambria Math"/>
                                </a:rPr>
                                <m:t>𝐴</m:t>
                              </m:r>
                            </m:e>
                            <m:sup>
                              <m:r>
                                <a:rPr lang="es-EC" i="1">
                                  <a:latin typeface="Cambria Math"/>
                                </a:rPr>
                                <m:t>𝑇</m:t>
                              </m:r>
                            </m:sup>
                          </m:sSup>
                          <m:r>
                            <a:rPr lang="es-EC" i="1">
                              <a:latin typeface="Cambria Math"/>
                            </a:rPr>
                            <m:t>𝑃𝐴</m:t>
                          </m:r>
                          <m:r>
                            <a:rPr lang="es-EC" i="1">
                              <a:latin typeface="Cambria Math"/>
                            </a:rPr>
                            <m:t>)</m:t>
                          </m:r>
                        </m:e>
                        <m:sup>
                          <m:r>
                            <a:rPr lang="es-EC" i="1">
                              <a:latin typeface="Cambria Math"/>
                            </a:rPr>
                            <m:t>−1</m:t>
                          </m:r>
                        </m:sup>
                      </m:sSup>
                      <m:sSup>
                        <m:sSupPr>
                          <m:ctrlPr>
                            <a:rPr lang="es-EC" i="1">
                              <a:latin typeface="Cambria Math"/>
                            </a:rPr>
                          </m:ctrlPr>
                        </m:sSupPr>
                        <m:e>
                          <m:r>
                            <a:rPr lang="es-EC" i="1">
                              <a:latin typeface="Cambria Math"/>
                            </a:rPr>
                            <m:t>𝐴</m:t>
                          </m:r>
                        </m:e>
                        <m:sup>
                          <m:r>
                            <a:rPr lang="es-EC" i="1">
                              <a:latin typeface="Cambria Math"/>
                            </a:rPr>
                            <m:t>𝑇</m:t>
                          </m:r>
                        </m:sup>
                      </m:sSup>
                      <m:r>
                        <a:rPr lang="es-EC" i="1">
                          <a:latin typeface="Cambria Math"/>
                        </a:rPr>
                        <m:t>𝑃𝐿</m:t>
                      </m:r>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5562600" y="3200400"/>
                <a:ext cx="2350131" cy="455317"/>
              </a:xfrm>
              <a:prstGeom prst="rect">
                <a:avLst/>
              </a:prstGeom>
              <a:blipFill rotWithShape="1">
                <a:blip r:embed="rId2"/>
                <a:stretch>
                  <a:fillRect b="-6329"/>
                </a:stretch>
              </a:blipFill>
            </p:spPr>
            <p:txBody>
              <a:bodyPr/>
              <a:lstStyle/>
              <a:p>
                <a:r>
                  <a:rPr lang="es-EC">
                    <a:noFill/>
                  </a:rPr>
                  <a:t> </a:t>
                </a:r>
              </a:p>
            </p:txBody>
          </p:sp>
        </mc:Fallback>
      </mc:AlternateContent>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5156200" cy="489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mc:AlternateContent xmlns:mc="http://schemas.openxmlformats.org/markup-compatibility/2006" xmlns:a14="http://schemas.microsoft.com/office/drawing/2010/main">
        <mc:Choice Requires="a14">
          <p:sp>
            <p:nvSpPr>
              <p:cNvPr id="4" name="3 Rectángulo"/>
              <p:cNvSpPr/>
              <p:nvPr/>
            </p:nvSpPr>
            <p:spPr>
              <a:xfrm>
                <a:off x="4040414" y="4020247"/>
                <a:ext cx="4343400"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14:m>
                  <m:oMath xmlns:m="http://schemas.openxmlformats.org/officeDocument/2006/math">
                    <m:r>
                      <a:rPr lang="es-EC" i="1" smtClean="0">
                        <a:latin typeface="Cambria Math"/>
                      </a:rPr>
                      <m:t>𝑋</m:t>
                    </m:r>
                  </m:oMath>
                </a14:m>
                <a:r>
                  <a:rPr lang="es-EC" dirty="0">
                    <a:latin typeface="Verdana" pitchFamily="34" charset="0"/>
                    <a:ea typeface="Verdana" pitchFamily="34" charset="0"/>
                    <a:cs typeface="Verdana" pitchFamily="34" charset="0"/>
                  </a:rPr>
                  <a:t> </a:t>
                </a:r>
                <a:r>
                  <a:rPr lang="es-EC" sz="1600" dirty="0">
                    <a:latin typeface="Verdana" pitchFamily="34" charset="0"/>
                    <a:ea typeface="Verdana" pitchFamily="34" charset="0"/>
                    <a:cs typeface="Verdana" pitchFamily="34" charset="0"/>
                  </a:rPr>
                  <a:t>V</a:t>
                </a:r>
                <a:r>
                  <a:rPr lang="es-EC" sz="1600" dirty="0" smtClean="0">
                    <a:latin typeface="Verdana" pitchFamily="34" charset="0"/>
                    <a:ea typeface="Verdana" pitchFamily="34" charset="0"/>
                    <a:cs typeface="Verdana" pitchFamily="34" charset="0"/>
                  </a:rPr>
                  <a:t>ector </a:t>
                </a:r>
                <a:r>
                  <a:rPr lang="es-EC" sz="1600" dirty="0">
                    <a:latin typeface="Verdana" pitchFamily="34" charset="0"/>
                    <a:ea typeface="Verdana" pitchFamily="34" charset="0"/>
                    <a:cs typeface="Verdana" pitchFamily="34" charset="0"/>
                  </a:rPr>
                  <a:t>de los parámetros </a:t>
                </a:r>
                <a:r>
                  <a:rPr lang="es-EC" sz="1600" dirty="0" smtClean="0">
                    <a:latin typeface="Verdana" pitchFamily="34" charset="0"/>
                    <a:ea typeface="Verdana" pitchFamily="34" charset="0"/>
                    <a:cs typeface="Verdana" pitchFamily="34" charset="0"/>
                  </a:rPr>
                  <a:t>o incógnitas</a:t>
                </a:r>
              </a:p>
              <a:p>
                <a14:m>
                  <m:oMath xmlns:m="http://schemas.openxmlformats.org/officeDocument/2006/math">
                    <m:r>
                      <a:rPr lang="es-EC" i="1">
                        <a:latin typeface="Cambria Math"/>
                      </a:rPr>
                      <m:t>𝐿</m:t>
                    </m:r>
                  </m:oMath>
                </a14:m>
                <a:r>
                  <a:rPr lang="es-EC" dirty="0">
                    <a:latin typeface="Verdana" pitchFamily="34" charset="0"/>
                    <a:ea typeface="Verdana" pitchFamily="34" charset="0"/>
                    <a:cs typeface="Verdana" pitchFamily="34" charset="0"/>
                  </a:rPr>
                  <a:t> </a:t>
                </a:r>
                <a:r>
                  <a:rPr lang="es-EC" sz="1600" dirty="0">
                    <a:latin typeface="Verdana" pitchFamily="34" charset="0"/>
                    <a:ea typeface="Verdana" pitchFamily="34" charset="0"/>
                    <a:cs typeface="Verdana" pitchFamily="34" charset="0"/>
                  </a:rPr>
                  <a:t>V</a:t>
                </a:r>
                <a:r>
                  <a:rPr lang="es-EC" sz="1600" dirty="0" smtClean="0">
                    <a:latin typeface="Verdana" pitchFamily="34" charset="0"/>
                    <a:ea typeface="Verdana" pitchFamily="34" charset="0"/>
                    <a:cs typeface="Verdana" pitchFamily="34" charset="0"/>
                  </a:rPr>
                  <a:t>ector </a:t>
                </a:r>
                <a:r>
                  <a:rPr lang="es-EC" sz="1600" dirty="0">
                    <a:latin typeface="Verdana" pitchFamily="34" charset="0"/>
                    <a:ea typeface="Verdana" pitchFamily="34" charset="0"/>
                    <a:cs typeface="Verdana" pitchFamily="34" charset="0"/>
                  </a:rPr>
                  <a:t>de las observaciones </a:t>
                </a:r>
                <a:endParaRPr lang="es-EC" sz="1600" i="1" dirty="0" smtClean="0">
                  <a:latin typeface="Verdana" pitchFamily="34" charset="0"/>
                  <a:ea typeface="Verdana" pitchFamily="34" charset="0"/>
                  <a:cs typeface="Verdana" pitchFamily="34" charset="0"/>
                </a:endParaRPr>
              </a:p>
              <a:p>
                <a14:m>
                  <m:oMath xmlns:m="http://schemas.openxmlformats.org/officeDocument/2006/math">
                    <m:r>
                      <a:rPr lang="es-EC" i="1">
                        <a:latin typeface="Cambria Math"/>
                      </a:rPr>
                      <m:t>𝐴</m:t>
                    </m:r>
                  </m:oMath>
                </a14:m>
                <a:r>
                  <a:rPr lang="es-EC" dirty="0">
                    <a:latin typeface="Verdana" pitchFamily="34" charset="0"/>
                    <a:ea typeface="Verdana" pitchFamily="34" charset="0"/>
                    <a:cs typeface="Verdana" pitchFamily="34" charset="0"/>
                  </a:rPr>
                  <a:t> </a:t>
                </a:r>
                <a:r>
                  <a:rPr lang="es-EC" sz="1600" dirty="0">
                    <a:latin typeface="Verdana" pitchFamily="34" charset="0"/>
                    <a:ea typeface="Verdana" pitchFamily="34" charset="0"/>
                    <a:cs typeface="Verdana" pitchFamily="34" charset="0"/>
                  </a:rPr>
                  <a:t>M</a:t>
                </a:r>
                <a:r>
                  <a:rPr lang="es-EC" sz="1600" dirty="0" smtClean="0">
                    <a:latin typeface="Verdana" pitchFamily="34" charset="0"/>
                    <a:ea typeface="Verdana" pitchFamily="34" charset="0"/>
                    <a:cs typeface="Verdana" pitchFamily="34" charset="0"/>
                  </a:rPr>
                  <a:t>atriz </a:t>
                </a:r>
                <a:r>
                  <a:rPr lang="es-EC" sz="1600" dirty="0">
                    <a:latin typeface="Verdana" pitchFamily="34" charset="0"/>
                    <a:ea typeface="Verdana" pitchFamily="34" charset="0"/>
                    <a:cs typeface="Verdana" pitchFamily="34" charset="0"/>
                  </a:rPr>
                  <a:t>de </a:t>
                </a:r>
                <a:r>
                  <a:rPr lang="es-EC" sz="1600" dirty="0" smtClean="0">
                    <a:latin typeface="Verdana" pitchFamily="34" charset="0"/>
                    <a:ea typeface="Verdana" pitchFamily="34" charset="0"/>
                    <a:cs typeface="Verdana" pitchFamily="34" charset="0"/>
                  </a:rPr>
                  <a:t>diseño</a:t>
                </a:r>
              </a:p>
              <a:p>
                <a14:m>
                  <m:oMath xmlns:m="http://schemas.openxmlformats.org/officeDocument/2006/math">
                    <m:r>
                      <a:rPr lang="es-EC" sz="1600" b="0" i="1" smtClean="0">
                        <a:latin typeface="Cambria Math"/>
                      </a:rPr>
                      <m:t>𝑃</m:t>
                    </m:r>
                  </m:oMath>
                </a14:m>
                <a:r>
                  <a:rPr lang="es-EC" sz="1600" dirty="0">
                    <a:latin typeface="Verdana" pitchFamily="34" charset="0"/>
                    <a:ea typeface="Verdana" pitchFamily="34" charset="0"/>
                    <a:cs typeface="Verdana" pitchFamily="34" charset="0"/>
                  </a:rPr>
                  <a:t> Matriz de </a:t>
                </a:r>
                <a:r>
                  <a:rPr lang="es-EC" sz="1600" dirty="0" smtClean="0">
                    <a:latin typeface="Verdana" pitchFamily="34" charset="0"/>
                    <a:ea typeface="Verdana" pitchFamily="34" charset="0"/>
                    <a:cs typeface="Verdana" pitchFamily="34" charset="0"/>
                  </a:rPr>
                  <a:t>pesos</a:t>
                </a:r>
                <a:endParaRPr lang="es-EC" sz="1600" dirty="0">
                  <a:latin typeface="Verdana" pitchFamily="34" charset="0"/>
                  <a:ea typeface="Verdana" pitchFamily="34" charset="0"/>
                  <a:cs typeface="Verdana" pitchFamily="34" charset="0"/>
                </a:endParaRPr>
              </a:p>
            </p:txBody>
          </p:sp>
        </mc:Choice>
        <mc:Fallback xmlns="">
          <p:sp>
            <p:nvSpPr>
              <p:cNvPr id="4" name="3 Rectángulo"/>
              <p:cNvSpPr>
                <a:spLocks noRot="1" noChangeAspect="1" noMove="1" noResize="1" noEditPoints="1" noAdjustHandles="1" noChangeArrowheads="1" noChangeShapeType="1" noTextEdit="1"/>
              </p:cNvSpPr>
              <p:nvPr/>
            </p:nvSpPr>
            <p:spPr>
              <a:xfrm>
                <a:off x="4040414" y="4020247"/>
                <a:ext cx="4343400" cy="1169551"/>
              </a:xfrm>
              <a:prstGeom prst="rect">
                <a:avLst/>
              </a:prstGeom>
              <a:blipFill rotWithShape="1">
                <a:blip r:embed="rId4"/>
                <a:stretch>
                  <a:fillRect b="-4592"/>
                </a:stretch>
              </a:blipFill>
            </p:spPr>
            <p:txBody>
              <a:bodyPr/>
              <a:lstStyle/>
              <a:p>
                <a:r>
                  <a:rPr lang="es-EC">
                    <a:noFill/>
                  </a:rPr>
                  <a:t> </a:t>
                </a:r>
              </a:p>
            </p:txBody>
          </p:sp>
        </mc:Fallback>
      </mc:AlternateContent>
    </p:spTree>
    <p:extLst>
      <p:ext uri="{BB962C8B-B14F-4D97-AF65-F5344CB8AC3E}">
        <p14:creationId xmlns:p14="http://schemas.microsoft.com/office/powerpoint/2010/main" val="178123632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86800" cy="1143000"/>
          </a:xfrm>
        </p:spPr>
        <p:txBody>
          <a:bodyPr/>
          <a:lstStyle/>
          <a:p>
            <a:pPr algn="ct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AJUSTE COTAS GEOPOTENCIALES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mc:AlternateContent xmlns:mc="http://schemas.openxmlformats.org/markup-compatibility/2006" xmlns:a14="http://schemas.microsoft.com/office/drawing/2010/main">
        <mc:Choice Requires="a14">
          <p:sp>
            <p:nvSpPr>
              <p:cNvPr id="6" name="5 Rectángulo"/>
              <p:cNvSpPr/>
              <p:nvPr/>
            </p:nvSpPr>
            <p:spPr>
              <a:xfrm>
                <a:off x="5760092" y="5612316"/>
                <a:ext cx="1828800" cy="3374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1400" i="1">
                          <a:latin typeface="Cambria Math"/>
                        </a:rPr>
                        <m:t>𝑇</m:t>
                      </m:r>
                      <m:r>
                        <a:rPr lang="es-EC" sz="1400" i="1">
                          <a:latin typeface="Cambria Math"/>
                        </a:rPr>
                        <m:t>=±4</m:t>
                      </m:r>
                      <m:r>
                        <a:rPr lang="es-EC" sz="1400" i="1">
                          <a:latin typeface="Cambria Math"/>
                        </a:rPr>
                        <m:t>𝑚𝑚</m:t>
                      </m:r>
                      <m:rad>
                        <m:radPr>
                          <m:degHide m:val="on"/>
                          <m:ctrlPr>
                            <a:rPr lang="es-EC" sz="1400" i="1">
                              <a:latin typeface="Cambria Math"/>
                            </a:rPr>
                          </m:ctrlPr>
                        </m:radPr>
                        <m:deg/>
                        <m:e>
                          <m:r>
                            <a:rPr lang="es-EC" sz="1400" i="1">
                              <a:latin typeface="Cambria Math"/>
                            </a:rPr>
                            <m:t>𝑘</m:t>
                          </m:r>
                        </m:e>
                      </m:rad>
                    </m:oMath>
                  </m:oMathPara>
                </a14:m>
                <a:endParaRPr lang="es-EC" sz="1400" dirty="0"/>
              </a:p>
            </p:txBody>
          </p:sp>
        </mc:Choice>
        <mc:Fallback xmlns="">
          <p:sp>
            <p:nvSpPr>
              <p:cNvPr id="6" name="5 Rectángulo"/>
              <p:cNvSpPr>
                <a:spLocks noRot="1" noChangeAspect="1" noMove="1" noResize="1" noEditPoints="1" noAdjustHandles="1" noChangeArrowheads="1" noChangeShapeType="1" noTextEdit="1"/>
              </p:cNvSpPr>
              <p:nvPr/>
            </p:nvSpPr>
            <p:spPr>
              <a:xfrm>
                <a:off x="5760092" y="5612316"/>
                <a:ext cx="1828800" cy="337465"/>
              </a:xfrm>
              <a:prstGeom prst="rect">
                <a:avLst/>
              </a:prstGeom>
              <a:blipFill rotWithShape="1">
                <a:blip r:embed="rId2"/>
                <a:stretch>
                  <a:fillRect/>
                </a:stretch>
              </a:blipFill>
            </p:spPr>
            <p:txBody>
              <a:bodyPr/>
              <a:lstStyle/>
              <a:p>
                <a:r>
                  <a:rPr lang="es-EC">
                    <a:noFill/>
                  </a:rPr>
                  <a:t> </a:t>
                </a:r>
              </a:p>
            </p:txBody>
          </p:sp>
        </mc:Fallback>
      </mc:AlternateContent>
      <p:cxnSp>
        <p:nvCxnSpPr>
          <p:cNvPr id="8" name="7 Conector recto de flecha"/>
          <p:cNvCxnSpPr>
            <a:stCxn id="9" idx="2"/>
            <a:endCxn id="6" idx="0"/>
          </p:cNvCxnSpPr>
          <p:nvPr/>
        </p:nvCxnSpPr>
        <p:spPr>
          <a:xfrm>
            <a:off x="6674492" y="5303223"/>
            <a:ext cx="0" cy="30909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8 Rectángulo"/>
          <p:cNvSpPr/>
          <p:nvPr/>
        </p:nvSpPr>
        <p:spPr>
          <a:xfrm>
            <a:off x="5683892" y="4995446"/>
            <a:ext cx="1981200"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a:latin typeface="Verdana" pitchFamily="34" charset="0"/>
                <a:ea typeface="Verdana" pitchFamily="34" charset="0"/>
                <a:cs typeface="Verdana" pitchFamily="34" charset="0"/>
              </a:rPr>
              <a:t>Incertidumbre</a:t>
            </a:r>
            <a:endParaRPr lang="es-EC" sz="1400" dirty="0"/>
          </a:p>
        </p:txBody>
      </p:sp>
      <mc:AlternateContent xmlns:mc="http://schemas.openxmlformats.org/markup-compatibility/2006" xmlns:a14="http://schemas.microsoft.com/office/drawing/2010/main">
        <mc:Choice Requires="a14">
          <p:sp>
            <p:nvSpPr>
              <p:cNvPr id="17" name="16 Rectángulo"/>
              <p:cNvSpPr/>
              <p:nvPr/>
            </p:nvSpPr>
            <p:spPr>
              <a:xfrm>
                <a:off x="643995" y="5066689"/>
                <a:ext cx="1722331" cy="49353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sz="1400" i="1">
                          <a:latin typeface="Cambria Math"/>
                        </a:rPr>
                        <m:t>∆</m:t>
                      </m:r>
                      <m:sSubSup>
                        <m:sSubSupPr>
                          <m:ctrlPr>
                            <a:rPr lang="es-EC" sz="1400" i="1">
                              <a:latin typeface="Cambria Math"/>
                            </a:rPr>
                          </m:ctrlPr>
                        </m:sSubSupPr>
                        <m:e>
                          <m:r>
                            <a:rPr lang="es-EC" sz="1400" i="1">
                              <a:latin typeface="Cambria Math"/>
                            </a:rPr>
                            <m:t>𝐶</m:t>
                          </m:r>
                        </m:e>
                        <m:sub>
                          <m:r>
                            <a:rPr lang="es-EC" sz="1400" i="1">
                              <a:latin typeface="Cambria Math"/>
                            </a:rPr>
                            <m:t>𝐵</m:t>
                          </m:r>
                        </m:sub>
                        <m:sup>
                          <m:r>
                            <a:rPr lang="es-EC" sz="1400" i="1">
                              <a:latin typeface="Cambria Math"/>
                            </a:rPr>
                            <m:t>𝐴</m:t>
                          </m:r>
                        </m:sup>
                      </m:sSubSup>
                      <m:r>
                        <a:rPr lang="es-EC" sz="1400" i="1">
                          <a:latin typeface="Cambria Math"/>
                        </a:rPr>
                        <m:t>=</m:t>
                      </m:r>
                      <m:f>
                        <m:fPr>
                          <m:ctrlPr>
                            <a:rPr lang="es-EC" sz="1400" i="1">
                              <a:latin typeface="Cambria Math"/>
                            </a:rPr>
                          </m:ctrlPr>
                        </m:fPr>
                        <m:num>
                          <m:sSub>
                            <m:sSubPr>
                              <m:ctrlPr>
                                <a:rPr lang="es-EC" sz="1400" i="1">
                                  <a:latin typeface="Cambria Math"/>
                                </a:rPr>
                              </m:ctrlPr>
                            </m:sSubPr>
                            <m:e>
                              <m:r>
                                <a:rPr lang="es-EC" sz="1400" i="1">
                                  <a:latin typeface="Cambria Math"/>
                                </a:rPr>
                                <m:t>𝑔</m:t>
                              </m:r>
                            </m:e>
                            <m:sub>
                              <m:r>
                                <a:rPr lang="es-EC" sz="1400" i="1">
                                  <a:latin typeface="Cambria Math"/>
                                </a:rPr>
                                <m:t>𝐴</m:t>
                              </m:r>
                            </m:sub>
                          </m:sSub>
                          <m:r>
                            <a:rPr lang="es-EC" sz="1400" i="1">
                              <a:latin typeface="Cambria Math"/>
                            </a:rPr>
                            <m:t>+</m:t>
                          </m:r>
                          <m:sSub>
                            <m:sSubPr>
                              <m:ctrlPr>
                                <a:rPr lang="es-EC" sz="1400" i="1">
                                  <a:latin typeface="Cambria Math"/>
                                </a:rPr>
                              </m:ctrlPr>
                            </m:sSubPr>
                            <m:e>
                              <m:r>
                                <a:rPr lang="es-EC" sz="1400" i="1">
                                  <a:latin typeface="Cambria Math"/>
                                </a:rPr>
                                <m:t>𝑔</m:t>
                              </m:r>
                            </m:e>
                            <m:sub>
                              <m:r>
                                <a:rPr lang="es-EC" sz="1400" i="1">
                                  <a:latin typeface="Cambria Math"/>
                                </a:rPr>
                                <m:t>𝐵</m:t>
                              </m:r>
                            </m:sub>
                          </m:sSub>
                        </m:num>
                        <m:den>
                          <m:r>
                            <a:rPr lang="es-EC" sz="1400" i="1">
                              <a:latin typeface="Cambria Math"/>
                            </a:rPr>
                            <m:t>2</m:t>
                          </m:r>
                        </m:den>
                      </m:f>
                      <m:r>
                        <a:rPr lang="es-EC" sz="1400" i="1">
                          <a:latin typeface="Cambria Math"/>
                        </a:rPr>
                        <m:t>∆</m:t>
                      </m:r>
                      <m:sSubSup>
                        <m:sSubSupPr>
                          <m:ctrlPr>
                            <a:rPr lang="es-EC" sz="1400" i="1">
                              <a:latin typeface="Cambria Math"/>
                            </a:rPr>
                          </m:ctrlPr>
                        </m:sSubSupPr>
                        <m:e>
                          <m:r>
                            <a:rPr lang="en-US" sz="1400" i="1">
                              <a:latin typeface="Cambria Math"/>
                            </a:rPr>
                            <m:t>𝑛</m:t>
                          </m:r>
                        </m:e>
                        <m:sub>
                          <m:r>
                            <a:rPr lang="es-EC" sz="1400" i="1">
                              <a:latin typeface="Cambria Math"/>
                            </a:rPr>
                            <m:t>𝐵</m:t>
                          </m:r>
                        </m:sub>
                        <m:sup>
                          <m:r>
                            <a:rPr lang="es-EC" sz="1400" i="1">
                              <a:latin typeface="Cambria Math"/>
                            </a:rPr>
                            <m:t>𝐴</m:t>
                          </m:r>
                        </m:sup>
                      </m:sSubSup>
                    </m:oMath>
                  </m:oMathPara>
                </a14:m>
                <a:endParaRPr lang="es-EC" sz="1400" dirty="0"/>
              </a:p>
            </p:txBody>
          </p:sp>
        </mc:Choice>
        <mc:Fallback xmlns="">
          <p:sp>
            <p:nvSpPr>
              <p:cNvPr id="17" name="16 Rectángulo"/>
              <p:cNvSpPr>
                <a:spLocks noRot="1" noChangeAspect="1" noMove="1" noResize="1" noEditPoints="1" noAdjustHandles="1" noChangeArrowheads="1" noChangeShapeType="1" noTextEdit="1"/>
              </p:cNvSpPr>
              <p:nvPr/>
            </p:nvSpPr>
            <p:spPr>
              <a:xfrm>
                <a:off x="643995" y="5066689"/>
                <a:ext cx="1722331" cy="493533"/>
              </a:xfrm>
              <a:prstGeom prst="rect">
                <a:avLst/>
              </a:prstGeom>
              <a:blipFill rotWithShape="1">
                <a:blip r:embed="rId3"/>
                <a:stretch>
                  <a:fillRect/>
                </a:stretch>
              </a:blipFill>
            </p:spPr>
            <p:txBody>
              <a:bodyPr/>
              <a:lstStyle/>
              <a:p>
                <a:r>
                  <a:rPr lang="es-EC">
                    <a:noFill/>
                  </a:rPr>
                  <a:t> </a:t>
                </a:r>
              </a:p>
            </p:txBody>
          </p:sp>
        </mc:Fallback>
      </mc:AlternateContent>
      <p:sp>
        <p:nvSpPr>
          <p:cNvPr id="18" name="17 Rectángulo"/>
          <p:cNvSpPr/>
          <p:nvPr/>
        </p:nvSpPr>
        <p:spPr>
          <a:xfrm>
            <a:off x="1710795" y="4239375"/>
            <a:ext cx="215930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400" dirty="0" smtClean="0">
                <a:latin typeface="Verdana" pitchFamily="34" charset="0"/>
                <a:ea typeface="Verdana" pitchFamily="34" charset="0"/>
                <a:cs typeface="Verdana" pitchFamily="34" charset="0"/>
              </a:rPr>
              <a:t>Diferencia de Cota Geopotencial </a:t>
            </a:r>
            <a:endParaRPr lang="es-EC" sz="1400" dirty="0">
              <a:latin typeface="Verdana" pitchFamily="34" charset="0"/>
              <a:ea typeface="Verdana" pitchFamily="34" charset="0"/>
              <a:cs typeface="Verdana" pitchFamily="34" charset="0"/>
            </a:endParaRPr>
          </a:p>
        </p:txBody>
      </p:sp>
      <mc:AlternateContent xmlns:mc="http://schemas.openxmlformats.org/markup-compatibility/2006" xmlns:a14="http://schemas.microsoft.com/office/drawing/2010/main">
        <mc:Choice Requires="a14">
          <p:sp>
            <p:nvSpPr>
              <p:cNvPr id="29" name="28 Rectángulo"/>
              <p:cNvSpPr/>
              <p:nvPr/>
            </p:nvSpPr>
            <p:spPr>
              <a:xfrm>
                <a:off x="2904286" y="5078995"/>
                <a:ext cx="1722331" cy="49353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sz="1400" i="1">
                          <a:latin typeface="Cambria Math"/>
                        </a:rPr>
                        <m:t>∆</m:t>
                      </m:r>
                      <m:sSubSup>
                        <m:sSubSupPr>
                          <m:ctrlPr>
                            <a:rPr lang="es-EC" sz="1400" i="1">
                              <a:latin typeface="Cambria Math"/>
                            </a:rPr>
                          </m:ctrlPr>
                        </m:sSubSupPr>
                        <m:e>
                          <m:r>
                            <a:rPr lang="es-EC" sz="1400" i="1">
                              <a:latin typeface="Cambria Math"/>
                            </a:rPr>
                            <m:t>𝐶</m:t>
                          </m:r>
                        </m:e>
                        <m:sub>
                          <m:r>
                            <a:rPr lang="es-EC" sz="1400" i="1">
                              <a:latin typeface="Cambria Math"/>
                            </a:rPr>
                            <m:t>𝐴</m:t>
                          </m:r>
                        </m:sub>
                        <m:sup>
                          <m:r>
                            <a:rPr lang="es-EC" sz="1400" i="1">
                              <a:latin typeface="Cambria Math"/>
                            </a:rPr>
                            <m:t>𝐵</m:t>
                          </m:r>
                        </m:sup>
                      </m:sSubSup>
                      <m:r>
                        <a:rPr lang="es-EC" sz="1400" i="1">
                          <a:latin typeface="Cambria Math"/>
                        </a:rPr>
                        <m:t>=</m:t>
                      </m:r>
                      <m:f>
                        <m:fPr>
                          <m:ctrlPr>
                            <a:rPr lang="es-EC" sz="1400" i="1">
                              <a:latin typeface="Cambria Math"/>
                            </a:rPr>
                          </m:ctrlPr>
                        </m:fPr>
                        <m:num>
                          <m:sSub>
                            <m:sSubPr>
                              <m:ctrlPr>
                                <a:rPr lang="es-EC" sz="1400" i="1">
                                  <a:latin typeface="Cambria Math"/>
                                </a:rPr>
                              </m:ctrlPr>
                            </m:sSubPr>
                            <m:e>
                              <m:r>
                                <a:rPr lang="es-EC" sz="1400" i="1">
                                  <a:latin typeface="Cambria Math"/>
                                </a:rPr>
                                <m:t>𝑔</m:t>
                              </m:r>
                            </m:e>
                            <m:sub>
                              <m:r>
                                <a:rPr lang="es-EC" sz="1400" i="1">
                                  <a:latin typeface="Cambria Math"/>
                                </a:rPr>
                                <m:t>𝐴</m:t>
                              </m:r>
                            </m:sub>
                          </m:sSub>
                          <m:r>
                            <a:rPr lang="es-EC" sz="1400" i="1">
                              <a:latin typeface="Cambria Math"/>
                            </a:rPr>
                            <m:t>+</m:t>
                          </m:r>
                          <m:sSub>
                            <m:sSubPr>
                              <m:ctrlPr>
                                <a:rPr lang="es-EC" sz="1400" i="1">
                                  <a:latin typeface="Cambria Math"/>
                                </a:rPr>
                              </m:ctrlPr>
                            </m:sSubPr>
                            <m:e>
                              <m:r>
                                <a:rPr lang="es-EC" sz="1400" i="1">
                                  <a:latin typeface="Cambria Math"/>
                                </a:rPr>
                                <m:t>𝑔</m:t>
                              </m:r>
                            </m:e>
                            <m:sub>
                              <m:r>
                                <a:rPr lang="es-EC" sz="1400" i="1">
                                  <a:latin typeface="Cambria Math"/>
                                </a:rPr>
                                <m:t>𝐵</m:t>
                              </m:r>
                            </m:sub>
                          </m:sSub>
                        </m:num>
                        <m:den>
                          <m:r>
                            <a:rPr lang="es-EC" sz="1400" i="1">
                              <a:latin typeface="Cambria Math"/>
                            </a:rPr>
                            <m:t>2</m:t>
                          </m:r>
                        </m:den>
                      </m:f>
                      <m:r>
                        <a:rPr lang="es-EC" sz="1400" i="1">
                          <a:latin typeface="Cambria Math"/>
                        </a:rPr>
                        <m:t>∆</m:t>
                      </m:r>
                      <m:sSubSup>
                        <m:sSubSupPr>
                          <m:ctrlPr>
                            <a:rPr lang="es-EC" sz="1400" i="1">
                              <a:latin typeface="Cambria Math"/>
                            </a:rPr>
                          </m:ctrlPr>
                        </m:sSubSupPr>
                        <m:e>
                          <m:r>
                            <a:rPr lang="en-US" sz="1400" i="1">
                              <a:latin typeface="Cambria Math"/>
                            </a:rPr>
                            <m:t>𝑛</m:t>
                          </m:r>
                        </m:e>
                        <m:sub>
                          <m:r>
                            <a:rPr lang="es-EC" sz="1400" i="1">
                              <a:latin typeface="Cambria Math"/>
                            </a:rPr>
                            <m:t>𝐴</m:t>
                          </m:r>
                        </m:sub>
                        <m:sup>
                          <m:r>
                            <a:rPr lang="es-EC" sz="1400" i="1">
                              <a:latin typeface="Cambria Math"/>
                            </a:rPr>
                            <m:t>𝐵</m:t>
                          </m:r>
                        </m:sup>
                      </m:sSubSup>
                    </m:oMath>
                  </m:oMathPara>
                </a14:m>
                <a:endParaRPr lang="es-EC" sz="1400" dirty="0"/>
              </a:p>
            </p:txBody>
          </p:sp>
        </mc:Choice>
        <mc:Fallback xmlns="">
          <p:sp>
            <p:nvSpPr>
              <p:cNvPr id="29" name="28 Rectángulo"/>
              <p:cNvSpPr>
                <a:spLocks noRot="1" noChangeAspect="1" noMove="1" noResize="1" noEditPoints="1" noAdjustHandles="1" noChangeArrowheads="1" noChangeShapeType="1" noTextEdit="1"/>
              </p:cNvSpPr>
              <p:nvPr/>
            </p:nvSpPr>
            <p:spPr>
              <a:xfrm>
                <a:off x="2904286" y="5078995"/>
                <a:ext cx="1722331" cy="493533"/>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1" name="30 Rectángulo"/>
              <p:cNvSpPr/>
              <p:nvPr/>
            </p:nvSpPr>
            <p:spPr>
              <a:xfrm>
                <a:off x="2201275" y="5915775"/>
                <a:ext cx="1056763" cy="5436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f>
                        <m:fPr>
                          <m:ctrlPr>
                            <a:rPr lang="es-EC" sz="1400" i="1">
                              <a:latin typeface="Cambria Math"/>
                            </a:rPr>
                          </m:ctrlPr>
                        </m:fPr>
                        <m:num>
                          <m:r>
                            <a:rPr lang="es-EC" sz="1400" i="1">
                              <a:latin typeface="Cambria Math"/>
                            </a:rPr>
                            <m:t>∆</m:t>
                          </m:r>
                          <m:sSubSup>
                            <m:sSubSupPr>
                              <m:ctrlPr>
                                <a:rPr lang="es-EC" sz="1400" i="1">
                                  <a:latin typeface="Cambria Math"/>
                                </a:rPr>
                              </m:ctrlPr>
                            </m:sSubSupPr>
                            <m:e>
                              <m:r>
                                <a:rPr lang="es-EC" sz="1400" i="1">
                                  <a:latin typeface="Cambria Math"/>
                                </a:rPr>
                                <m:t>𝐶</m:t>
                              </m:r>
                            </m:e>
                            <m:sub>
                              <m:r>
                                <a:rPr lang="es-EC" sz="1400" i="1">
                                  <a:latin typeface="Cambria Math"/>
                                </a:rPr>
                                <m:t>𝐴</m:t>
                              </m:r>
                            </m:sub>
                            <m:sup>
                              <m:r>
                                <a:rPr lang="es-EC" sz="1400" i="1">
                                  <a:latin typeface="Cambria Math"/>
                                </a:rPr>
                                <m:t>𝐵</m:t>
                              </m:r>
                            </m:sup>
                          </m:sSubSup>
                          <m:r>
                            <a:rPr lang="es-EC" sz="1400" i="1">
                              <a:latin typeface="Cambria Math"/>
                            </a:rPr>
                            <m:t>−∆</m:t>
                          </m:r>
                          <m:sSubSup>
                            <m:sSubSupPr>
                              <m:ctrlPr>
                                <a:rPr lang="es-EC" sz="1400" i="1">
                                  <a:latin typeface="Cambria Math"/>
                                </a:rPr>
                              </m:ctrlPr>
                            </m:sSubSupPr>
                            <m:e>
                              <m:r>
                                <a:rPr lang="es-EC" sz="1400" i="1">
                                  <a:latin typeface="Cambria Math"/>
                                </a:rPr>
                                <m:t>𝐶</m:t>
                              </m:r>
                            </m:e>
                            <m:sub>
                              <m:r>
                                <a:rPr lang="es-EC" sz="1400" i="1">
                                  <a:latin typeface="Cambria Math"/>
                                </a:rPr>
                                <m:t>𝐵</m:t>
                              </m:r>
                            </m:sub>
                            <m:sup>
                              <m:r>
                                <a:rPr lang="es-EC" sz="1400" i="1">
                                  <a:latin typeface="Cambria Math"/>
                                </a:rPr>
                                <m:t>𝐴</m:t>
                              </m:r>
                            </m:sup>
                          </m:sSubSup>
                        </m:num>
                        <m:den>
                          <m:r>
                            <a:rPr lang="es-EC" sz="1400" i="1">
                              <a:latin typeface="Cambria Math"/>
                            </a:rPr>
                            <m:t>2</m:t>
                          </m:r>
                        </m:den>
                      </m:f>
                    </m:oMath>
                  </m:oMathPara>
                </a14:m>
                <a:endParaRPr lang="es-EC" sz="1400" dirty="0"/>
              </a:p>
            </p:txBody>
          </p:sp>
        </mc:Choice>
        <mc:Fallback xmlns="">
          <p:sp>
            <p:nvSpPr>
              <p:cNvPr id="31" name="30 Rectángulo"/>
              <p:cNvSpPr>
                <a:spLocks noRot="1" noChangeAspect="1" noMove="1" noResize="1" noEditPoints="1" noAdjustHandles="1" noChangeArrowheads="1" noChangeShapeType="1" noTextEdit="1"/>
              </p:cNvSpPr>
              <p:nvPr/>
            </p:nvSpPr>
            <p:spPr>
              <a:xfrm>
                <a:off x="2201275" y="5915775"/>
                <a:ext cx="1056763" cy="543675"/>
              </a:xfrm>
              <a:prstGeom prst="rect">
                <a:avLst/>
              </a:prstGeom>
              <a:blipFill rotWithShape="1">
                <a:blip r:embed="rId5"/>
                <a:stretch>
                  <a:fillRect/>
                </a:stretch>
              </a:blipFill>
            </p:spPr>
            <p:txBody>
              <a:bodyPr/>
              <a:lstStyle/>
              <a:p>
                <a:r>
                  <a:rPr lang="es-EC">
                    <a:noFill/>
                  </a:rPr>
                  <a:t> </a:t>
                </a:r>
              </a:p>
            </p:txBody>
          </p:sp>
        </mc:Fallback>
      </mc:AlternateContent>
      <p:cxnSp>
        <p:nvCxnSpPr>
          <p:cNvPr id="33" name="32 Conector angular"/>
          <p:cNvCxnSpPr>
            <a:stCxn id="17" idx="2"/>
            <a:endCxn id="31" idx="1"/>
          </p:cNvCxnSpPr>
          <p:nvPr/>
        </p:nvCxnSpPr>
        <p:spPr>
          <a:xfrm rot="16200000" flipH="1">
            <a:off x="1539523" y="5525860"/>
            <a:ext cx="627391" cy="696114"/>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4" name="33 Conector angular"/>
          <p:cNvCxnSpPr>
            <a:stCxn id="29" idx="2"/>
            <a:endCxn id="31" idx="3"/>
          </p:cNvCxnSpPr>
          <p:nvPr/>
        </p:nvCxnSpPr>
        <p:spPr>
          <a:xfrm rot="5400000">
            <a:off x="3204203" y="5626363"/>
            <a:ext cx="615085" cy="507414"/>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sp>
        <p:nvSpPr>
          <p:cNvPr id="39" name="38 Rectángulo"/>
          <p:cNvSpPr/>
          <p:nvPr/>
        </p:nvSpPr>
        <p:spPr>
          <a:xfrm>
            <a:off x="2057400" y="1734979"/>
            <a:ext cx="4572000" cy="24622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s-EC" sz="1000" dirty="0">
                <a:latin typeface="Verdana" pitchFamily="34" charset="0"/>
                <a:ea typeface="Verdana" pitchFamily="34" charset="0"/>
                <a:cs typeface="Verdana" pitchFamily="34" charset="0"/>
              </a:rPr>
              <a:t>Tabla 4</a:t>
            </a:r>
            <a:r>
              <a:rPr lang="es-EC" sz="1000" dirty="0" smtClean="0">
                <a:latin typeface="Verdana" pitchFamily="34" charset="0"/>
                <a:ea typeface="Verdana" pitchFamily="34" charset="0"/>
                <a:cs typeface="Verdana" pitchFamily="34" charset="0"/>
              </a:rPr>
              <a:t>. </a:t>
            </a:r>
            <a:r>
              <a:rPr lang="es-EC" sz="1000" dirty="0">
                <a:latin typeface="Verdana" pitchFamily="34" charset="0"/>
                <a:ea typeface="Verdana" pitchFamily="34" charset="0"/>
                <a:cs typeface="Verdana" pitchFamily="34" charset="0"/>
              </a:rPr>
              <a:t>Datos de entrada para el ajuste de cotas geopotenciales</a:t>
            </a:r>
          </a:p>
        </p:txBody>
      </p:sp>
      <p:graphicFrame>
        <p:nvGraphicFramePr>
          <p:cNvPr id="3" name="2 Tabla"/>
          <p:cNvGraphicFramePr>
            <a:graphicFrameLocks noGrp="1"/>
          </p:cNvGraphicFramePr>
          <p:nvPr>
            <p:extLst>
              <p:ext uri="{D42A27DB-BD31-4B8C-83A1-F6EECF244321}">
                <p14:modId xmlns:p14="http://schemas.microsoft.com/office/powerpoint/2010/main" val="2501136966"/>
              </p:ext>
            </p:extLst>
          </p:nvPr>
        </p:nvGraphicFramePr>
        <p:xfrm>
          <a:off x="1777018" y="2068354"/>
          <a:ext cx="5080982" cy="1894044"/>
        </p:xfrm>
        <a:graphic>
          <a:graphicData uri="http://schemas.openxmlformats.org/drawingml/2006/table">
            <a:tbl>
              <a:tblPr>
                <a:tableStyleId>{5940675A-B579-460E-94D1-54222C63F5DA}</a:tableStyleId>
              </a:tblPr>
              <a:tblGrid>
                <a:gridCol w="544392"/>
                <a:gridCol w="725854"/>
                <a:gridCol w="635123"/>
                <a:gridCol w="907318"/>
                <a:gridCol w="1152386"/>
                <a:gridCol w="1115909"/>
              </a:tblGrid>
              <a:tr h="623649">
                <a:tc>
                  <a:txBody>
                    <a:bodyPr/>
                    <a:lstStyle/>
                    <a:p>
                      <a:pPr algn="ctr" fontAlgn="ctr"/>
                      <a:r>
                        <a:rPr lang="es-EC" sz="1050" b="1" u="none" strike="noStrike" dirty="0">
                          <a:effectLst/>
                          <a:latin typeface="Verdana" pitchFamily="34" charset="0"/>
                          <a:ea typeface="Verdana" pitchFamily="34" charset="0"/>
                          <a:cs typeface="Verdana" pitchFamily="34" charset="0"/>
                        </a:rPr>
                        <a:t>Línea</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b="1" u="none" strike="noStrike" dirty="0">
                          <a:effectLst/>
                          <a:latin typeface="Verdana" pitchFamily="34" charset="0"/>
                          <a:ea typeface="Verdana" pitchFamily="34" charset="0"/>
                          <a:cs typeface="Verdana" pitchFamily="34" charset="0"/>
                        </a:rPr>
                        <a:t>Nodo Partida</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b="1" u="none" strike="noStrike" dirty="0">
                          <a:effectLst/>
                          <a:latin typeface="Verdana" pitchFamily="34" charset="0"/>
                          <a:ea typeface="Verdana" pitchFamily="34" charset="0"/>
                          <a:cs typeface="Verdana" pitchFamily="34" charset="0"/>
                        </a:rPr>
                        <a:t>Nodo Llegada</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b="1" u="none" strike="noStrike" dirty="0">
                          <a:effectLst/>
                          <a:latin typeface="Verdana" pitchFamily="34" charset="0"/>
                          <a:ea typeface="Verdana" pitchFamily="34" charset="0"/>
                          <a:cs typeface="Verdana" pitchFamily="34" charset="0"/>
                        </a:rPr>
                        <a:t>Longitud (km)</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b="1" u="none" strike="noStrike" dirty="0">
                          <a:effectLst/>
                          <a:latin typeface="Verdana" pitchFamily="34" charset="0"/>
                          <a:ea typeface="Verdana" pitchFamily="34" charset="0"/>
                          <a:cs typeface="Verdana" pitchFamily="34" charset="0"/>
                        </a:rPr>
                        <a:t>Diferencia Cota Geopotencial (</a:t>
                      </a:r>
                      <a:r>
                        <a:rPr lang="es-EC" sz="1050" b="1" u="none" strike="noStrike" dirty="0" err="1">
                          <a:effectLst/>
                          <a:latin typeface="Verdana" pitchFamily="34" charset="0"/>
                          <a:ea typeface="Verdana" pitchFamily="34" charset="0"/>
                          <a:cs typeface="Verdana" pitchFamily="34" charset="0"/>
                        </a:rPr>
                        <a:t>u.g.p</a:t>
                      </a:r>
                      <a:r>
                        <a:rPr lang="es-EC" sz="1050" b="1" u="none" strike="noStrike" dirty="0">
                          <a:effectLst/>
                          <a:latin typeface="Verdana" pitchFamily="34" charset="0"/>
                          <a:ea typeface="Verdana" pitchFamily="34" charset="0"/>
                          <a:cs typeface="Verdana" pitchFamily="34" charset="0"/>
                        </a:rPr>
                        <a:t>)</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b="1" u="none" strike="noStrike" dirty="0">
                          <a:effectLst/>
                          <a:latin typeface="Verdana" pitchFamily="34" charset="0"/>
                          <a:ea typeface="Verdana" pitchFamily="34" charset="0"/>
                          <a:cs typeface="Verdana" pitchFamily="34" charset="0"/>
                        </a:rPr>
                        <a:t>Incertidumbre (m)</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r h="181485">
                <a:tc>
                  <a:txBody>
                    <a:bodyPr/>
                    <a:lstStyle/>
                    <a:p>
                      <a:pPr algn="ctr" fontAlgn="ctr"/>
                      <a:r>
                        <a:rPr lang="es-EC" sz="1050" u="none" strike="noStrike">
                          <a:effectLst/>
                          <a:latin typeface="Verdana" pitchFamily="34" charset="0"/>
                          <a:ea typeface="Verdana" pitchFamily="34" charset="0"/>
                          <a:cs typeface="Verdana" pitchFamily="34" charset="0"/>
                        </a:rPr>
                        <a:t>L1</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C1</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C2</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220,825</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93,0413</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0,0594</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1485">
                <a:tc>
                  <a:txBody>
                    <a:bodyPr/>
                    <a:lstStyle/>
                    <a:p>
                      <a:pPr algn="ctr" fontAlgn="ctr"/>
                      <a:r>
                        <a:rPr lang="es-EC" sz="1050" u="none" strike="noStrike">
                          <a:effectLst/>
                          <a:latin typeface="Verdana" pitchFamily="34" charset="0"/>
                          <a:ea typeface="Verdana" pitchFamily="34" charset="0"/>
                          <a:cs typeface="Verdana" pitchFamily="34" charset="0"/>
                        </a:rPr>
                        <a:t>L2</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C2</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C3</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401,108</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-85,8771</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0,0801</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1485">
                <a:tc>
                  <a:txBody>
                    <a:bodyPr/>
                    <a:lstStyle/>
                    <a:p>
                      <a:pPr algn="ctr" fontAlgn="ctr"/>
                      <a:r>
                        <a:rPr lang="es-EC" sz="1050" u="none" strike="noStrike">
                          <a:effectLst/>
                          <a:latin typeface="Verdana" pitchFamily="34" charset="0"/>
                          <a:ea typeface="Verdana" pitchFamily="34" charset="0"/>
                          <a:cs typeface="Verdana" pitchFamily="34" charset="0"/>
                        </a:rPr>
                        <a:t>L3</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C3</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C1</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175,200</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-7,1426</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0,0529</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1485">
                <a:tc>
                  <a:txBody>
                    <a:bodyPr/>
                    <a:lstStyle/>
                    <a:p>
                      <a:pPr algn="ctr" fontAlgn="ctr"/>
                      <a:r>
                        <a:rPr lang="es-EC" sz="1050" u="none" strike="noStrike">
                          <a:effectLst/>
                          <a:latin typeface="Verdana" pitchFamily="34" charset="0"/>
                          <a:ea typeface="Verdana" pitchFamily="34" charset="0"/>
                          <a:cs typeface="Verdana" pitchFamily="34" charset="0"/>
                        </a:rPr>
                        <a:t>L4</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C3</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C4</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604,599</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216,9456</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0,0984</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1485">
                <a:tc>
                  <a:txBody>
                    <a:bodyPr/>
                    <a:lstStyle/>
                    <a:p>
                      <a:pPr algn="ctr" fontAlgn="ctr"/>
                      <a:r>
                        <a:rPr lang="es-EC" sz="1050" u="none" strike="noStrike">
                          <a:effectLst/>
                          <a:latin typeface="Verdana" pitchFamily="34" charset="0"/>
                          <a:ea typeface="Verdana" pitchFamily="34" charset="0"/>
                          <a:cs typeface="Verdana" pitchFamily="34" charset="0"/>
                        </a:rPr>
                        <a:t>L5</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C4</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C5</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172,320</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-213,1221</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0,0525</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1485">
                <a:tc>
                  <a:txBody>
                    <a:bodyPr/>
                    <a:lstStyle/>
                    <a:p>
                      <a:pPr algn="ctr" fontAlgn="ctr"/>
                      <a:r>
                        <a:rPr lang="es-EC" sz="1050" u="none" strike="noStrike">
                          <a:effectLst/>
                          <a:latin typeface="Verdana" pitchFamily="34" charset="0"/>
                          <a:ea typeface="Verdana" pitchFamily="34" charset="0"/>
                          <a:cs typeface="Verdana" pitchFamily="34" charset="0"/>
                        </a:rPr>
                        <a:t>L6</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C5</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C2</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37,470</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82,0269</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0,0245</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1485">
                <a:tc>
                  <a:txBody>
                    <a:bodyPr/>
                    <a:lstStyle/>
                    <a:p>
                      <a:pPr algn="ctr" fontAlgn="ctr"/>
                      <a:r>
                        <a:rPr lang="es-EC" sz="1050" u="none" strike="noStrike" dirty="0">
                          <a:effectLst/>
                          <a:latin typeface="Verdana" pitchFamily="34" charset="0"/>
                          <a:ea typeface="Verdana" pitchFamily="34" charset="0"/>
                          <a:cs typeface="Verdana" pitchFamily="34" charset="0"/>
                        </a:rPr>
                        <a:t>L7</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C5</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C4</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313,630</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213,0848</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0,0708</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bl>
          </a:graphicData>
        </a:graphic>
      </p:graphicFrame>
    </p:spTree>
    <p:extLst>
      <p:ext uri="{BB962C8B-B14F-4D97-AF65-F5344CB8AC3E}">
        <p14:creationId xmlns:p14="http://schemas.microsoft.com/office/powerpoint/2010/main" val="193053994"/>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86800" cy="1143000"/>
          </a:xfrm>
        </p:spPr>
        <p:txBody>
          <a:bodyPr/>
          <a:lstStyle/>
          <a:p>
            <a:pPr algn="ct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AJUSTE COTAS GEOPOTENCIALES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mc:AlternateContent xmlns:mc="http://schemas.openxmlformats.org/markup-compatibility/2006" xmlns:a14="http://schemas.microsoft.com/office/drawing/2010/main">
        <mc:Choice Requires="a14">
          <p:sp>
            <p:nvSpPr>
              <p:cNvPr id="16" name="15 Rectángulo"/>
              <p:cNvSpPr/>
              <p:nvPr/>
            </p:nvSpPr>
            <p:spPr>
              <a:xfrm>
                <a:off x="3200400" y="5345668"/>
                <a:ext cx="245926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𝐶</m:t>
                          </m:r>
                        </m:e>
                        <m:sub>
                          <m:r>
                            <a:rPr lang="es-EC" b="0" i="1" smtClean="0">
                              <a:latin typeface="Cambria Math"/>
                            </a:rPr>
                            <m:t>1</m:t>
                          </m:r>
                        </m:sub>
                      </m:sSub>
                      <m:r>
                        <a:rPr lang="es-EC" i="1">
                          <a:latin typeface="Cambria Math"/>
                        </a:rPr>
                        <m:t>=6,1334 </m:t>
                      </m:r>
                      <m:r>
                        <a:rPr lang="es-EC" i="1">
                          <a:latin typeface="Cambria Math"/>
                        </a:rPr>
                        <m:t>𝑘𝑔𝑎𝑙</m:t>
                      </m:r>
                      <m:r>
                        <a:rPr lang="es-EC" i="1">
                          <a:latin typeface="Cambria Math"/>
                        </a:rPr>
                        <m:t>∗</m:t>
                      </m:r>
                      <m:r>
                        <a:rPr lang="es-EC" i="1">
                          <a:latin typeface="Cambria Math"/>
                        </a:rPr>
                        <m:t>𝑚</m:t>
                      </m:r>
                    </m:oMath>
                  </m:oMathPara>
                </a14:m>
                <a:endParaRPr lang="es-EC" dirty="0"/>
              </a:p>
            </p:txBody>
          </p:sp>
        </mc:Choice>
        <mc:Fallback xmlns="">
          <p:sp>
            <p:nvSpPr>
              <p:cNvPr id="16" name="15 Rectángulo"/>
              <p:cNvSpPr>
                <a:spLocks noRot="1" noChangeAspect="1" noMove="1" noResize="1" noEditPoints="1" noAdjustHandles="1" noChangeArrowheads="1" noChangeShapeType="1" noTextEdit="1"/>
              </p:cNvSpPr>
              <p:nvPr/>
            </p:nvSpPr>
            <p:spPr>
              <a:xfrm>
                <a:off x="3200400" y="5345668"/>
                <a:ext cx="2459263" cy="369332"/>
              </a:xfrm>
              <a:prstGeom prst="rect">
                <a:avLst/>
              </a:prstGeom>
              <a:blipFill rotWithShape="1">
                <a:blip r:embed="rId2"/>
                <a:stretch>
                  <a:fillRect b="-769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18 Rectángulo"/>
              <p:cNvSpPr/>
              <p:nvPr/>
            </p:nvSpPr>
            <p:spPr>
              <a:xfrm>
                <a:off x="3224798" y="4278868"/>
                <a:ext cx="2394950" cy="67268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𝐶</m:t>
                          </m:r>
                        </m:e>
                        <m:sub>
                          <m:r>
                            <a:rPr lang="es-EC" i="1">
                              <a:latin typeface="Cambria Math"/>
                            </a:rPr>
                            <m:t>𝐵</m:t>
                          </m:r>
                        </m:sub>
                      </m:sSub>
                      <m:r>
                        <a:rPr lang="es-EC" i="1">
                          <a:latin typeface="Cambria Math"/>
                        </a:rPr>
                        <m:t>=</m:t>
                      </m:r>
                      <m:f>
                        <m:fPr>
                          <m:ctrlPr>
                            <a:rPr lang="es-EC" i="1">
                              <a:latin typeface="Cambria Math"/>
                            </a:rPr>
                          </m:ctrlPr>
                        </m:fPr>
                        <m:num>
                          <m:r>
                            <a:rPr lang="es-EC" i="1">
                              <a:latin typeface="Cambria Math"/>
                            </a:rPr>
                            <m:t>∆</m:t>
                          </m:r>
                          <m:sSubSup>
                            <m:sSubSupPr>
                              <m:ctrlPr>
                                <a:rPr lang="es-EC" i="1">
                                  <a:latin typeface="Cambria Math"/>
                                </a:rPr>
                              </m:ctrlPr>
                            </m:sSubSupPr>
                            <m:e>
                              <m:r>
                                <a:rPr lang="es-EC" i="1">
                                  <a:latin typeface="Cambria Math"/>
                                </a:rPr>
                                <m:t>𝐶</m:t>
                              </m:r>
                            </m:e>
                            <m:sub>
                              <m:r>
                                <a:rPr lang="es-EC" i="1">
                                  <a:latin typeface="Cambria Math"/>
                                </a:rPr>
                                <m:t>𝐴</m:t>
                              </m:r>
                            </m:sub>
                            <m:sup>
                              <m:r>
                                <a:rPr lang="es-EC" i="1">
                                  <a:latin typeface="Cambria Math"/>
                                </a:rPr>
                                <m:t>𝐵</m:t>
                              </m:r>
                            </m:sup>
                          </m:sSubSup>
                          <m:r>
                            <a:rPr lang="es-EC" i="1">
                              <a:latin typeface="Cambria Math"/>
                            </a:rPr>
                            <m:t>−∆</m:t>
                          </m:r>
                          <m:sSubSup>
                            <m:sSubSupPr>
                              <m:ctrlPr>
                                <a:rPr lang="es-EC" i="1">
                                  <a:latin typeface="Cambria Math"/>
                                </a:rPr>
                              </m:ctrlPr>
                            </m:sSubSupPr>
                            <m:e>
                              <m:r>
                                <a:rPr lang="es-EC" i="1">
                                  <a:latin typeface="Cambria Math"/>
                                </a:rPr>
                                <m:t>𝐶</m:t>
                              </m:r>
                            </m:e>
                            <m:sub>
                              <m:r>
                                <a:rPr lang="es-EC" i="1">
                                  <a:latin typeface="Cambria Math"/>
                                </a:rPr>
                                <m:t>𝐵</m:t>
                              </m:r>
                            </m:sub>
                            <m:sup>
                              <m:r>
                                <a:rPr lang="es-EC" i="1">
                                  <a:latin typeface="Cambria Math"/>
                                </a:rPr>
                                <m:t>𝐴</m:t>
                              </m:r>
                            </m:sup>
                          </m:sSubSup>
                        </m:num>
                        <m:den>
                          <m:r>
                            <a:rPr lang="es-EC" i="1">
                              <a:latin typeface="Cambria Math"/>
                            </a:rPr>
                            <m:t>2</m:t>
                          </m:r>
                        </m:den>
                      </m:f>
                      <m:r>
                        <a:rPr lang="es-EC" i="1">
                          <a:latin typeface="Cambria Math"/>
                        </a:rPr>
                        <m:t>+</m:t>
                      </m:r>
                      <m:sSub>
                        <m:sSubPr>
                          <m:ctrlPr>
                            <a:rPr lang="es-EC" i="1">
                              <a:latin typeface="Cambria Math"/>
                            </a:rPr>
                          </m:ctrlPr>
                        </m:sSubPr>
                        <m:e>
                          <m:r>
                            <a:rPr lang="es-EC" i="1">
                              <a:latin typeface="Cambria Math"/>
                            </a:rPr>
                            <m:t>𝐶</m:t>
                          </m:r>
                        </m:e>
                        <m:sub>
                          <m:r>
                            <a:rPr lang="es-EC" i="1">
                              <a:latin typeface="Cambria Math"/>
                            </a:rPr>
                            <m:t>𝐴</m:t>
                          </m:r>
                        </m:sub>
                      </m:sSub>
                    </m:oMath>
                  </m:oMathPara>
                </a14:m>
                <a:endParaRPr lang="es-EC" dirty="0"/>
              </a:p>
            </p:txBody>
          </p:sp>
        </mc:Choice>
        <mc:Fallback xmlns="">
          <p:sp>
            <p:nvSpPr>
              <p:cNvPr id="19" name="18 Rectángulo"/>
              <p:cNvSpPr>
                <a:spLocks noRot="1" noChangeAspect="1" noMove="1" noResize="1" noEditPoints="1" noAdjustHandles="1" noChangeArrowheads="1" noChangeShapeType="1" noTextEdit="1"/>
              </p:cNvSpPr>
              <p:nvPr/>
            </p:nvSpPr>
            <p:spPr>
              <a:xfrm>
                <a:off x="3224798" y="4278868"/>
                <a:ext cx="2394950" cy="672685"/>
              </a:xfrm>
              <a:prstGeom prst="rect">
                <a:avLst/>
              </a:prstGeom>
              <a:blipFill rotWithShape="1">
                <a:blip r:embed="rId3"/>
                <a:stretch>
                  <a:fillRect/>
                </a:stretch>
              </a:blipFill>
            </p:spPr>
            <p:txBody>
              <a:bodyPr/>
              <a:lstStyle/>
              <a:p>
                <a:r>
                  <a:rPr lang="es-EC">
                    <a:noFill/>
                  </a:rPr>
                  <a:t> </a:t>
                </a:r>
              </a:p>
            </p:txBody>
          </p:sp>
        </mc:Fallback>
      </mc:AlternateContent>
      <p:sp>
        <p:nvSpPr>
          <p:cNvPr id="7" name="6 Rectángulo"/>
          <p:cNvSpPr/>
          <p:nvPr/>
        </p:nvSpPr>
        <p:spPr>
          <a:xfrm>
            <a:off x="4749896" y="1923335"/>
            <a:ext cx="3140603" cy="24622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sz="1000" dirty="0">
                <a:latin typeface="Verdana" pitchFamily="34" charset="0"/>
                <a:ea typeface="Verdana" pitchFamily="34" charset="0"/>
                <a:cs typeface="Verdana" pitchFamily="34" charset="0"/>
              </a:rPr>
              <a:t>Tabla </a:t>
            </a:r>
            <a:r>
              <a:rPr lang="es-EC" sz="1000" dirty="0" smtClean="0">
                <a:latin typeface="Verdana" pitchFamily="34" charset="0"/>
                <a:ea typeface="Verdana" pitchFamily="34" charset="0"/>
                <a:cs typeface="Verdana" pitchFamily="34" charset="0"/>
              </a:rPr>
              <a:t>6. </a:t>
            </a:r>
            <a:r>
              <a:rPr lang="es-EC" sz="1000" dirty="0">
                <a:latin typeface="Verdana" pitchFamily="34" charset="0"/>
                <a:ea typeface="Verdana" pitchFamily="34" charset="0"/>
                <a:cs typeface="Verdana" pitchFamily="34" charset="0"/>
              </a:rPr>
              <a:t>Ecuaciones de incógnitas despejadas</a:t>
            </a:r>
          </a:p>
        </p:txBody>
      </p:sp>
      <p:graphicFrame>
        <p:nvGraphicFramePr>
          <p:cNvPr id="3" name="2 Tabla"/>
          <p:cNvGraphicFramePr>
            <a:graphicFrameLocks noGrp="1"/>
          </p:cNvGraphicFramePr>
          <p:nvPr>
            <p:extLst>
              <p:ext uri="{D42A27DB-BD31-4B8C-83A1-F6EECF244321}">
                <p14:modId xmlns:p14="http://schemas.microsoft.com/office/powerpoint/2010/main" val="417864824"/>
              </p:ext>
            </p:extLst>
          </p:nvPr>
        </p:nvGraphicFramePr>
        <p:xfrm>
          <a:off x="4541752" y="2273855"/>
          <a:ext cx="3733801" cy="1478280"/>
        </p:xfrm>
        <a:graphic>
          <a:graphicData uri="http://schemas.openxmlformats.org/drawingml/2006/table">
            <a:tbl>
              <a:tblPr>
                <a:tableStyleId>{5940675A-B579-460E-94D1-54222C63F5DA}</a:tableStyleId>
              </a:tblPr>
              <a:tblGrid>
                <a:gridCol w="515007"/>
                <a:gridCol w="515007"/>
                <a:gridCol w="515007"/>
                <a:gridCol w="643759"/>
                <a:gridCol w="515007"/>
                <a:gridCol w="515007"/>
                <a:gridCol w="515007"/>
              </a:tblGrid>
              <a:tr h="304800">
                <a:tc gridSpan="3">
                  <a:txBody>
                    <a:bodyPr/>
                    <a:lstStyle/>
                    <a:p>
                      <a:pPr algn="ctr" fontAlgn="ctr"/>
                      <a:r>
                        <a:rPr lang="es-EC" sz="1100" b="1" u="none" strike="noStrike" dirty="0">
                          <a:effectLst/>
                          <a:latin typeface="Verdana" pitchFamily="34" charset="0"/>
                          <a:ea typeface="Verdana" pitchFamily="34" charset="0"/>
                          <a:cs typeface="Verdana" pitchFamily="34" charset="0"/>
                        </a:rPr>
                        <a:t>INCOGNITAS</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hMerge="1">
                  <a:txBody>
                    <a:bodyPr/>
                    <a:lstStyle/>
                    <a:p>
                      <a:endParaRPr lang="es-EC"/>
                    </a:p>
                  </a:txBody>
                  <a:tcPr/>
                </a:tc>
                <a:tc hMerge="1">
                  <a:txBody>
                    <a:bodyPr/>
                    <a:lstStyle/>
                    <a:p>
                      <a:endParaRPr lang="es-EC"/>
                    </a:p>
                  </a:txBody>
                  <a:tcPr/>
                </a:tc>
                <a:tc>
                  <a:txBody>
                    <a:bodyPr/>
                    <a:lstStyle/>
                    <a:p>
                      <a:pPr algn="l" fontAlgn="ctr"/>
                      <a:r>
                        <a:rPr lang="es-EC" sz="1100" b="1" u="none" strike="noStrike" dirty="0">
                          <a:effectLst/>
                          <a:latin typeface="Verdana" pitchFamily="34" charset="0"/>
                          <a:ea typeface="Verdana" pitchFamily="34" charset="0"/>
                          <a:cs typeface="Verdana" pitchFamily="34" charset="0"/>
                        </a:rPr>
                        <a:t> </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gridSpan="3">
                  <a:txBody>
                    <a:bodyPr/>
                    <a:lstStyle/>
                    <a:p>
                      <a:pPr algn="ctr" fontAlgn="ctr"/>
                      <a:r>
                        <a:rPr lang="es-EC" sz="1100" b="1" u="none" strike="noStrike" dirty="0">
                          <a:effectLst/>
                          <a:latin typeface="Verdana" pitchFamily="34" charset="0"/>
                          <a:ea typeface="Verdana" pitchFamily="34" charset="0"/>
                          <a:cs typeface="Verdana" pitchFamily="34" charset="0"/>
                        </a:rPr>
                        <a:t>OBSERVACIONES</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hMerge="1">
                  <a:txBody>
                    <a:bodyPr/>
                    <a:lstStyle/>
                    <a:p>
                      <a:endParaRPr lang="es-EC"/>
                    </a:p>
                  </a:txBody>
                  <a:tcPr/>
                </a:tc>
                <a:tc hMerge="1">
                  <a:txBody>
                    <a:bodyPr/>
                    <a:lstStyle/>
                    <a:p>
                      <a:endParaRPr lang="es-EC"/>
                    </a:p>
                  </a:txBody>
                  <a:tcPr/>
                </a:tc>
              </a:tr>
              <a:tr h="152400">
                <a:tc gridSpan="3">
                  <a:txBody>
                    <a:bodyPr/>
                    <a:lstStyle/>
                    <a:p>
                      <a:pPr algn="ctr" fontAlgn="b"/>
                      <a:r>
                        <a:rPr lang="es-EC" sz="1100" u="none" strike="noStrike" dirty="0">
                          <a:effectLst/>
                          <a:latin typeface="Verdana" pitchFamily="34" charset="0"/>
                          <a:ea typeface="Verdana" pitchFamily="34" charset="0"/>
                          <a:cs typeface="Verdana" pitchFamily="34" charset="0"/>
                        </a:rPr>
                        <a:t> </a:t>
                      </a:r>
                      <a:r>
                        <a:rPr lang="es-EC" sz="1100" u="none" strike="noStrike" dirty="0" smtClean="0">
                          <a:effectLst/>
                          <a:latin typeface="Verdana" pitchFamily="34" charset="0"/>
                          <a:ea typeface="Verdana" pitchFamily="34" charset="0"/>
                          <a:cs typeface="Verdana" pitchFamily="34" charset="0"/>
                        </a:rPr>
                        <a:t>C2</a:t>
                      </a:r>
                      <a:endParaRPr lang="es-EC" sz="1100" b="1" i="0" u="none" strike="noStrike" dirty="0">
                        <a:solidFill>
                          <a:srgbClr val="FFC000"/>
                        </a:solidFill>
                        <a:effectLst/>
                        <a:latin typeface="Verdana" pitchFamily="34" charset="0"/>
                        <a:ea typeface="Verdana" pitchFamily="34" charset="0"/>
                        <a:cs typeface="Verdana" pitchFamily="34" charset="0"/>
                      </a:endParaRPr>
                    </a:p>
                  </a:txBody>
                  <a:tcPr marL="0" marR="0" marT="0" marB="0" anchor="b"/>
                </a:tc>
                <a:tc hMerge="1">
                  <a:txBody>
                    <a:bodyPr/>
                    <a:lstStyle/>
                    <a:p>
                      <a:endParaRPr lang="es-EC"/>
                    </a:p>
                  </a:txBody>
                  <a:tcPr/>
                </a:tc>
                <a:tc hMerge="1">
                  <a:txBody>
                    <a:bodyPr/>
                    <a:lstStyle/>
                    <a:p>
                      <a:pPr algn="ctr" fontAlgn="ctr"/>
                      <a:endParaRPr lang="es-EC" sz="1100" b="1" i="0" u="none" strike="noStrike" dirty="0">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dirty="0">
                          <a:effectLst/>
                          <a:latin typeface="Verdana" pitchFamily="34" charset="0"/>
                          <a:ea typeface="Verdana" pitchFamily="34" charset="0"/>
                          <a:cs typeface="Verdana" pitchFamily="34" charset="0"/>
                        </a:rPr>
                        <a:t>=</a:t>
                      </a:r>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D1</a:t>
                      </a:r>
                      <a:endParaRPr lang="es-EC" sz="1100" b="1" i="0" u="none" strike="noStrike">
                        <a:solidFill>
                          <a:srgbClr val="548235"/>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C1</a:t>
                      </a:r>
                      <a:endParaRPr lang="es-EC" sz="1100" b="1" i="0" u="none" strike="noStrike">
                        <a:solidFill>
                          <a:srgbClr val="548235"/>
                        </a:solidFill>
                        <a:effectLst/>
                        <a:latin typeface="Verdana" pitchFamily="34" charset="0"/>
                        <a:ea typeface="Verdana" pitchFamily="34" charset="0"/>
                        <a:cs typeface="Verdana" pitchFamily="34" charset="0"/>
                      </a:endParaRPr>
                    </a:p>
                  </a:txBody>
                  <a:tcPr marL="0" marR="0" marT="0" marB="0" anchor="ctr"/>
                </a:tc>
              </a:tr>
              <a:tr h="152400">
                <a:tc>
                  <a:txBody>
                    <a:bodyPr/>
                    <a:lstStyle/>
                    <a:p>
                      <a:pPr algn="ctr" fontAlgn="ctr"/>
                      <a:r>
                        <a:rPr lang="es-EC" sz="1100" u="none" strike="noStrike">
                          <a:effectLst/>
                          <a:latin typeface="Verdana" pitchFamily="34" charset="0"/>
                          <a:ea typeface="Verdana" pitchFamily="34" charset="0"/>
                          <a:cs typeface="Verdana" pitchFamily="34" charset="0"/>
                        </a:rPr>
                        <a:t>C3</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C2</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gridSpan="3">
                  <a:txBody>
                    <a:bodyPr/>
                    <a:lstStyle/>
                    <a:p>
                      <a:pPr algn="ctr" fontAlgn="ctr"/>
                      <a:r>
                        <a:rPr lang="es-EC" sz="1100" u="none" strike="noStrike" dirty="0">
                          <a:effectLst/>
                          <a:latin typeface="Verdana" pitchFamily="34" charset="0"/>
                          <a:ea typeface="Verdana" pitchFamily="34" charset="0"/>
                          <a:cs typeface="Verdana" pitchFamily="34" charset="0"/>
                        </a:rPr>
                        <a:t>D2</a:t>
                      </a:r>
                      <a:endParaRPr lang="es-EC" sz="1100" b="1" i="0" u="none" strike="noStrike" dirty="0">
                        <a:solidFill>
                          <a:srgbClr val="548235"/>
                        </a:solidFill>
                        <a:effectLst/>
                        <a:latin typeface="Verdana" pitchFamily="34" charset="0"/>
                        <a:ea typeface="Verdana" pitchFamily="34" charset="0"/>
                        <a:cs typeface="Verdana" pitchFamily="34" charset="0"/>
                      </a:endParaRPr>
                    </a:p>
                  </a:txBody>
                  <a:tcPr marL="0" marR="0" marT="0" marB="0" anchor="ctr"/>
                </a:tc>
                <a:tc hMerge="1">
                  <a:txBody>
                    <a:bodyPr/>
                    <a:lstStyle/>
                    <a:p>
                      <a:pPr algn="l" fontAlgn="b"/>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b"/>
                </a:tc>
                <a:tc hMerge="1">
                  <a:txBody>
                    <a:bodyPr/>
                    <a:lstStyle/>
                    <a:p>
                      <a:pPr algn="l" fontAlgn="b"/>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b"/>
                </a:tc>
              </a:tr>
              <a:tr h="152400">
                <a:tc gridSpan="3">
                  <a:txBody>
                    <a:bodyPr/>
                    <a:lstStyle/>
                    <a:p>
                      <a:pPr algn="ctr" fontAlgn="b"/>
                      <a:r>
                        <a:rPr lang="es-EC" sz="1100" u="none" strike="noStrike" dirty="0">
                          <a:effectLst/>
                          <a:latin typeface="Verdana" pitchFamily="34" charset="0"/>
                          <a:ea typeface="Verdana" pitchFamily="34" charset="0"/>
                          <a:cs typeface="Verdana" pitchFamily="34" charset="0"/>
                        </a:rPr>
                        <a:t> </a:t>
                      </a:r>
                      <a:r>
                        <a:rPr lang="es-EC" sz="1100" u="none" strike="noStrike" dirty="0" smtClean="0">
                          <a:effectLst/>
                          <a:latin typeface="Verdana" pitchFamily="34" charset="0"/>
                          <a:ea typeface="Verdana" pitchFamily="34" charset="0"/>
                          <a:cs typeface="Verdana" pitchFamily="34" charset="0"/>
                        </a:rPr>
                        <a:t>C3</a:t>
                      </a:r>
                      <a:endParaRPr lang="es-EC" sz="1100" b="1" i="0" u="none" strike="noStrike" dirty="0">
                        <a:solidFill>
                          <a:srgbClr val="FFC000"/>
                        </a:solidFill>
                        <a:effectLst/>
                        <a:latin typeface="Verdana" pitchFamily="34" charset="0"/>
                        <a:ea typeface="Verdana" pitchFamily="34" charset="0"/>
                        <a:cs typeface="Verdana" pitchFamily="34" charset="0"/>
                      </a:endParaRPr>
                    </a:p>
                  </a:txBody>
                  <a:tcPr marL="0" marR="0" marT="0" marB="0" anchor="b"/>
                </a:tc>
                <a:tc hMerge="1">
                  <a:txBody>
                    <a:bodyPr/>
                    <a:lstStyle/>
                    <a:p>
                      <a:endParaRPr lang="es-EC"/>
                    </a:p>
                  </a:txBody>
                  <a:tcPr/>
                </a:tc>
                <a:tc hMerge="1">
                  <a:txBody>
                    <a:bodyPr/>
                    <a:lstStyle/>
                    <a:p>
                      <a:pPr algn="ctr" fontAlgn="ctr"/>
                      <a:endParaRPr lang="es-EC" sz="1100" b="1" i="0" u="none" strike="noStrike" dirty="0">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C1</a:t>
                      </a:r>
                      <a:endParaRPr lang="es-EC" sz="1100" b="1" i="0" u="none" strike="noStrike">
                        <a:solidFill>
                          <a:srgbClr val="548235"/>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D3</a:t>
                      </a:r>
                      <a:endParaRPr lang="es-EC" sz="1100" b="1" i="0" u="none" strike="noStrike">
                        <a:solidFill>
                          <a:srgbClr val="548235"/>
                        </a:solidFill>
                        <a:effectLst/>
                        <a:latin typeface="Verdana" pitchFamily="34" charset="0"/>
                        <a:ea typeface="Verdana" pitchFamily="34" charset="0"/>
                        <a:cs typeface="Verdana" pitchFamily="34" charset="0"/>
                      </a:endParaRPr>
                    </a:p>
                  </a:txBody>
                  <a:tcPr marL="0" marR="0" marT="0" marB="0" anchor="ctr"/>
                </a:tc>
              </a:tr>
              <a:tr h="152400">
                <a:tc>
                  <a:txBody>
                    <a:bodyPr/>
                    <a:lstStyle/>
                    <a:p>
                      <a:pPr algn="ctr" fontAlgn="ctr"/>
                      <a:r>
                        <a:rPr lang="es-EC" sz="1100" u="none" strike="noStrike">
                          <a:effectLst/>
                          <a:latin typeface="Verdana" pitchFamily="34" charset="0"/>
                          <a:ea typeface="Verdana" pitchFamily="34" charset="0"/>
                          <a:cs typeface="Verdana" pitchFamily="34" charset="0"/>
                        </a:rPr>
                        <a:t>C4</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C3</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gridSpan="3">
                  <a:txBody>
                    <a:bodyPr/>
                    <a:lstStyle/>
                    <a:p>
                      <a:pPr algn="ctr" fontAlgn="ctr"/>
                      <a:r>
                        <a:rPr lang="es-EC" sz="1100" u="none" strike="noStrike" dirty="0">
                          <a:effectLst/>
                          <a:latin typeface="Verdana" pitchFamily="34" charset="0"/>
                          <a:ea typeface="Verdana" pitchFamily="34" charset="0"/>
                          <a:cs typeface="Verdana" pitchFamily="34" charset="0"/>
                        </a:rPr>
                        <a:t>D4</a:t>
                      </a:r>
                      <a:endParaRPr lang="es-EC" sz="1100" b="1" i="0" u="none" strike="noStrike" dirty="0">
                        <a:solidFill>
                          <a:srgbClr val="548235"/>
                        </a:solidFill>
                        <a:effectLst/>
                        <a:latin typeface="Verdana" pitchFamily="34" charset="0"/>
                        <a:ea typeface="Verdana" pitchFamily="34" charset="0"/>
                        <a:cs typeface="Verdana" pitchFamily="34" charset="0"/>
                      </a:endParaRPr>
                    </a:p>
                  </a:txBody>
                  <a:tcPr marL="0" marR="0" marT="0" marB="0" anchor="ctr"/>
                </a:tc>
                <a:tc hMerge="1">
                  <a:txBody>
                    <a:bodyPr/>
                    <a:lstStyle/>
                    <a:p>
                      <a:pPr algn="l" fontAlgn="b"/>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b"/>
                </a:tc>
                <a:tc hMerge="1">
                  <a:txBody>
                    <a:bodyPr/>
                    <a:lstStyle/>
                    <a:p>
                      <a:pPr algn="l" fontAlgn="b"/>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b"/>
                </a:tc>
              </a:tr>
              <a:tr h="152400">
                <a:tc>
                  <a:txBody>
                    <a:bodyPr/>
                    <a:lstStyle/>
                    <a:p>
                      <a:pPr algn="ctr" fontAlgn="ctr"/>
                      <a:r>
                        <a:rPr lang="es-EC" sz="1100" u="none" strike="noStrike">
                          <a:effectLst/>
                          <a:latin typeface="Verdana" pitchFamily="34" charset="0"/>
                          <a:ea typeface="Verdana" pitchFamily="34" charset="0"/>
                          <a:cs typeface="Verdana" pitchFamily="34" charset="0"/>
                        </a:rPr>
                        <a:t>C5</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C4</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gridSpan="3">
                  <a:txBody>
                    <a:bodyPr/>
                    <a:lstStyle/>
                    <a:p>
                      <a:pPr algn="ctr" fontAlgn="ctr"/>
                      <a:r>
                        <a:rPr lang="es-EC" sz="1100" u="none" strike="noStrike" dirty="0">
                          <a:effectLst/>
                          <a:latin typeface="Verdana" pitchFamily="34" charset="0"/>
                          <a:ea typeface="Verdana" pitchFamily="34" charset="0"/>
                          <a:cs typeface="Verdana" pitchFamily="34" charset="0"/>
                        </a:rPr>
                        <a:t>D5</a:t>
                      </a:r>
                      <a:endParaRPr lang="es-EC" sz="1100" b="1" i="0" u="none" strike="noStrike" dirty="0">
                        <a:solidFill>
                          <a:srgbClr val="548235"/>
                        </a:solidFill>
                        <a:effectLst/>
                        <a:latin typeface="Verdana" pitchFamily="34" charset="0"/>
                        <a:ea typeface="Verdana" pitchFamily="34" charset="0"/>
                        <a:cs typeface="Verdana" pitchFamily="34" charset="0"/>
                      </a:endParaRPr>
                    </a:p>
                  </a:txBody>
                  <a:tcPr marL="0" marR="0" marT="0" marB="0" anchor="ctr"/>
                </a:tc>
                <a:tc hMerge="1">
                  <a:txBody>
                    <a:bodyPr/>
                    <a:lstStyle/>
                    <a:p>
                      <a:pPr algn="l" fontAlgn="b"/>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b"/>
                </a:tc>
                <a:tc hMerge="1">
                  <a:txBody>
                    <a:bodyPr/>
                    <a:lstStyle/>
                    <a:p>
                      <a:pPr algn="l" fontAlgn="b"/>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b"/>
                </a:tc>
              </a:tr>
              <a:tr h="152400">
                <a:tc>
                  <a:txBody>
                    <a:bodyPr/>
                    <a:lstStyle/>
                    <a:p>
                      <a:pPr algn="ctr" fontAlgn="ctr"/>
                      <a:r>
                        <a:rPr lang="es-EC" sz="1100" u="none" strike="noStrike">
                          <a:effectLst/>
                          <a:latin typeface="Verdana" pitchFamily="34" charset="0"/>
                          <a:ea typeface="Verdana" pitchFamily="34" charset="0"/>
                          <a:cs typeface="Verdana" pitchFamily="34" charset="0"/>
                        </a:rPr>
                        <a:t>C2</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C5</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gridSpan="3">
                  <a:txBody>
                    <a:bodyPr/>
                    <a:lstStyle/>
                    <a:p>
                      <a:pPr algn="ctr" fontAlgn="ctr"/>
                      <a:r>
                        <a:rPr lang="es-EC" sz="1100" u="none" strike="noStrike" dirty="0">
                          <a:effectLst/>
                          <a:latin typeface="Verdana" pitchFamily="34" charset="0"/>
                          <a:ea typeface="Verdana" pitchFamily="34" charset="0"/>
                          <a:cs typeface="Verdana" pitchFamily="34" charset="0"/>
                        </a:rPr>
                        <a:t>D6</a:t>
                      </a:r>
                      <a:endParaRPr lang="es-EC" sz="1100" b="1" i="0" u="none" strike="noStrike" dirty="0">
                        <a:solidFill>
                          <a:srgbClr val="548235"/>
                        </a:solidFill>
                        <a:effectLst/>
                        <a:latin typeface="Verdana" pitchFamily="34" charset="0"/>
                        <a:ea typeface="Verdana" pitchFamily="34" charset="0"/>
                        <a:cs typeface="Verdana" pitchFamily="34" charset="0"/>
                      </a:endParaRPr>
                    </a:p>
                  </a:txBody>
                  <a:tcPr marL="0" marR="0" marT="0" marB="0" anchor="ctr"/>
                </a:tc>
                <a:tc hMerge="1">
                  <a:txBody>
                    <a:bodyPr/>
                    <a:lstStyle/>
                    <a:p>
                      <a:pPr algn="l" fontAlgn="b"/>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b"/>
                </a:tc>
                <a:tc hMerge="1">
                  <a:txBody>
                    <a:bodyPr/>
                    <a:lstStyle/>
                    <a:p>
                      <a:pPr algn="l" fontAlgn="b"/>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b"/>
                </a:tc>
              </a:tr>
              <a:tr h="152400">
                <a:tc>
                  <a:txBody>
                    <a:bodyPr/>
                    <a:lstStyle/>
                    <a:p>
                      <a:pPr algn="ctr" fontAlgn="ctr"/>
                      <a:r>
                        <a:rPr lang="es-EC" sz="1100" u="none" strike="noStrike">
                          <a:effectLst/>
                          <a:latin typeface="Verdana" pitchFamily="34" charset="0"/>
                          <a:ea typeface="Verdana" pitchFamily="34" charset="0"/>
                          <a:cs typeface="Verdana" pitchFamily="34" charset="0"/>
                        </a:rPr>
                        <a:t>C4</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dirty="0">
                          <a:effectLst/>
                          <a:latin typeface="Verdana" pitchFamily="34" charset="0"/>
                          <a:ea typeface="Verdana" pitchFamily="34" charset="0"/>
                          <a:cs typeface="Verdana" pitchFamily="34" charset="0"/>
                        </a:rPr>
                        <a:t>-</a:t>
                      </a:r>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C5</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dirty="0">
                          <a:effectLst/>
                          <a:latin typeface="Verdana" pitchFamily="34" charset="0"/>
                          <a:ea typeface="Verdana" pitchFamily="34" charset="0"/>
                          <a:cs typeface="Verdana" pitchFamily="34" charset="0"/>
                        </a:rPr>
                        <a:t>=</a:t>
                      </a:r>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gridSpan="3">
                  <a:txBody>
                    <a:bodyPr/>
                    <a:lstStyle/>
                    <a:p>
                      <a:pPr algn="ctr" fontAlgn="ctr"/>
                      <a:r>
                        <a:rPr lang="es-EC" sz="1100" u="none" strike="noStrike" dirty="0">
                          <a:effectLst/>
                          <a:latin typeface="Verdana" pitchFamily="34" charset="0"/>
                          <a:ea typeface="Verdana" pitchFamily="34" charset="0"/>
                          <a:cs typeface="Verdana" pitchFamily="34" charset="0"/>
                        </a:rPr>
                        <a:t>D7</a:t>
                      </a:r>
                      <a:endParaRPr lang="es-EC" sz="1100" b="1" i="0" u="none" strike="noStrike" dirty="0">
                        <a:solidFill>
                          <a:srgbClr val="548235"/>
                        </a:solidFill>
                        <a:effectLst/>
                        <a:latin typeface="Verdana" pitchFamily="34" charset="0"/>
                        <a:ea typeface="Verdana" pitchFamily="34" charset="0"/>
                        <a:cs typeface="Verdana" pitchFamily="34" charset="0"/>
                      </a:endParaRPr>
                    </a:p>
                  </a:txBody>
                  <a:tcPr marL="0" marR="0" marT="0" marB="0" anchor="ctr"/>
                </a:tc>
                <a:tc hMerge="1">
                  <a:txBody>
                    <a:bodyPr/>
                    <a:lstStyle/>
                    <a:p>
                      <a:pPr algn="l" fontAlgn="b"/>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b"/>
                </a:tc>
                <a:tc hMerge="1">
                  <a:txBody>
                    <a:bodyPr/>
                    <a:lstStyle/>
                    <a:p>
                      <a:pPr algn="l" fontAlgn="b"/>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b"/>
                </a:tc>
              </a:tr>
            </a:tbl>
          </a:graphicData>
        </a:graphic>
      </p:graphicFrame>
      <p:cxnSp>
        <p:nvCxnSpPr>
          <p:cNvPr id="8" name="7 Conector recto de flecha"/>
          <p:cNvCxnSpPr/>
          <p:nvPr/>
        </p:nvCxnSpPr>
        <p:spPr>
          <a:xfrm>
            <a:off x="4410215" y="4964668"/>
            <a:ext cx="0" cy="30909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aphicFrame>
        <p:nvGraphicFramePr>
          <p:cNvPr id="5" name="4 Tabla"/>
          <p:cNvGraphicFramePr>
            <a:graphicFrameLocks noGrp="1"/>
          </p:cNvGraphicFramePr>
          <p:nvPr>
            <p:extLst>
              <p:ext uri="{D42A27DB-BD31-4B8C-83A1-F6EECF244321}">
                <p14:modId xmlns:p14="http://schemas.microsoft.com/office/powerpoint/2010/main" val="420813506"/>
              </p:ext>
            </p:extLst>
          </p:nvPr>
        </p:nvGraphicFramePr>
        <p:xfrm>
          <a:off x="838200" y="2286000"/>
          <a:ext cx="2667000" cy="1478280"/>
        </p:xfrm>
        <a:graphic>
          <a:graphicData uri="http://schemas.openxmlformats.org/drawingml/2006/table">
            <a:tbl>
              <a:tblPr>
                <a:tableStyleId>{5940675A-B579-460E-94D1-54222C63F5DA}</a:tableStyleId>
              </a:tblPr>
              <a:tblGrid>
                <a:gridCol w="533400"/>
                <a:gridCol w="533400"/>
                <a:gridCol w="533400"/>
                <a:gridCol w="533400"/>
                <a:gridCol w="533400"/>
              </a:tblGrid>
              <a:tr h="304800">
                <a:tc gridSpan="5">
                  <a:txBody>
                    <a:bodyPr/>
                    <a:lstStyle/>
                    <a:p>
                      <a:pPr algn="ctr" fontAlgn="ctr"/>
                      <a:r>
                        <a:rPr lang="es-EC" sz="1100" b="1" u="none" strike="noStrike" dirty="0">
                          <a:effectLst/>
                          <a:latin typeface="Verdana" pitchFamily="34" charset="0"/>
                          <a:ea typeface="Verdana" pitchFamily="34" charset="0"/>
                          <a:cs typeface="Verdana" pitchFamily="34" charset="0"/>
                        </a:rPr>
                        <a:t>ECUACIONES</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2400">
                <a:tc>
                  <a:txBody>
                    <a:bodyPr/>
                    <a:lstStyle/>
                    <a:p>
                      <a:pPr algn="ctr" fontAlgn="ctr"/>
                      <a:r>
                        <a:rPr lang="es-EC" sz="1100" u="none" strike="noStrike">
                          <a:effectLst/>
                          <a:latin typeface="Verdana" pitchFamily="34" charset="0"/>
                          <a:ea typeface="Verdana" pitchFamily="34" charset="0"/>
                          <a:cs typeface="Verdana" pitchFamily="34" charset="0"/>
                        </a:rPr>
                        <a:t>D1</a:t>
                      </a:r>
                      <a:endParaRPr lang="es-EC" sz="1100" b="1" i="0" u="none" strike="noStrike">
                        <a:solidFill>
                          <a:srgbClr val="548235"/>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C2</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C1</a:t>
                      </a:r>
                      <a:endParaRPr lang="es-EC" sz="1100" b="1" i="0" u="none" strike="noStrike">
                        <a:solidFill>
                          <a:srgbClr val="548235"/>
                        </a:solidFill>
                        <a:effectLst/>
                        <a:latin typeface="Verdana" pitchFamily="34" charset="0"/>
                        <a:ea typeface="Verdana" pitchFamily="34" charset="0"/>
                        <a:cs typeface="Verdana" pitchFamily="34" charset="0"/>
                      </a:endParaRPr>
                    </a:p>
                  </a:txBody>
                  <a:tcPr marL="0" marR="0" marT="0" marB="0" anchor="ctr"/>
                </a:tc>
              </a:tr>
              <a:tr h="152400">
                <a:tc>
                  <a:txBody>
                    <a:bodyPr/>
                    <a:lstStyle/>
                    <a:p>
                      <a:pPr algn="ctr" fontAlgn="ctr"/>
                      <a:r>
                        <a:rPr lang="es-EC" sz="1100" u="none" strike="noStrike">
                          <a:effectLst/>
                          <a:latin typeface="Verdana" pitchFamily="34" charset="0"/>
                          <a:ea typeface="Verdana" pitchFamily="34" charset="0"/>
                          <a:cs typeface="Verdana" pitchFamily="34" charset="0"/>
                        </a:rPr>
                        <a:t>D2</a:t>
                      </a:r>
                      <a:endParaRPr lang="es-EC" sz="1100" b="1" i="0" u="none" strike="noStrike">
                        <a:solidFill>
                          <a:srgbClr val="548235"/>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C3</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C2</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r>
              <a:tr h="152400">
                <a:tc>
                  <a:txBody>
                    <a:bodyPr/>
                    <a:lstStyle/>
                    <a:p>
                      <a:pPr algn="ctr" fontAlgn="ctr"/>
                      <a:r>
                        <a:rPr lang="es-EC" sz="1100" u="none" strike="noStrike">
                          <a:effectLst/>
                          <a:latin typeface="Verdana" pitchFamily="34" charset="0"/>
                          <a:ea typeface="Verdana" pitchFamily="34" charset="0"/>
                          <a:cs typeface="Verdana" pitchFamily="34" charset="0"/>
                        </a:rPr>
                        <a:t>D3</a:t>
                      </a:r>
                      <a:endParaRPr lang="es-EC" sz="1100" b="1" i="0" u="none" strike="noStrike">
                        <a:solidFill>
                          <a:srgbClr val="548235"/>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C1</a:t>
                      </a:r>
                      <a:endParaRPr lang="es-EC" sz="1100" b="1" i="0" u="none" strike="noStrike">
                        <a:solidFill>
                          <a:srgbClr val="548235"/>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C3</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r>
              <a:tr h="152400">
                <a:tc>
                  <a:txBody>
                    <a:bodyPr/>
                    <a:lstStyle/>
                    <a:p>
                      <a:pPr algn="ctr" fontAlgn="ctr"/>
                      <a:r>
                        <a:rPr lang="es-EC" sz="1100" u="none" strike="noStrike">
                          <a:effectLst/>
                          <a:latin typeface="Verdana" pitchFamily="34" charset="0"/>
                          <a:ea typeface="Verdana" pitchFamily="34" charset="0"/>
                          <a:cs typeface="Verdana" pitchFamily="34" charset="0"/>
                        </a:rPr>
                        <a:t>D4</a:t>
                      </a:r>
                      <a:endParaRPr lang="es-EC" sz="1100" b="1" i="0" u="none" strike="noStrike">
                        <a:solidFill>
                          <a:srgbClr val="548235"/>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C4</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C3</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r>
              <a:tr h="152400">
                <a:tc>
                  <a:txBody>
                    <a:bodyPr/>
                    <a:lstStyle/>
                    <a:p>
                      <a:pPr algn="ctr" fontAlgn="ctr"/>
                      <a:r>
                        <a:rPr lang="es-EC" sz="1100" u="none" strike="noStrike">
                          <a:effectLst/>
                          <a:latin typeface="Verdana" pitchFamily="34" charset="0"/>
                          <a:ea typeface="Verdana" pitchFamily="34" charset="0"/>
                          <a:cs typeface="Verdana" pitchFamily="34" charset="0"/>
                        </a:rPr>
                        <a:t>D5</a:t>
                      </a:r>
                      <a:endParaRPr lang="es-EC" sz="1100" b="1" i="0" u="none" strike="noStrike">
                        <a:solidFill>
                          <a:srgbClr val="548235"/>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C5</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C4</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r>
              <a:tr h="152400">
                <a:tc>
                  <a:txBody>
                    <a:bodyPr/>
                    <a:lstStyle/>
                    <a:p>
                      <a:pPr algn="ctr" fontAlgn="ctr"/>
                      <a:r>
                        <a:rPr lang="es-EC" sz="1100" u="none" strike="noStrike">
                          <a:effectLst/>
                          <a:latin typeface="Verdana" pitchFamily="34" charset="0"/>
                          <a:ea typeface="Verdana" pitchFamily="34" charset="0"/>
                          <a:cs typeface="Verdana" pitchFamily="34" charset="0"/>
                        </a:rPr>
                        <a:t>D6</a:t>
                      </a:r>
                      <a:endParaRPr lang="es-EC" sz="1100" b="1" i="0" u="none" strike="noStrike">
                        <a:solidFill>
                          <a:srgbClr val="548235"/>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C2</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C5</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r>
              <a:tr h="152400">
                <a:tc>
                  <a:txBody>
                    <a:bodyPr/>
                    <a:lstStyle/>
                    <a:p>
                      <a:pPr algn="ctr" fontAlgn="ctr"/>
                      <a:r>
                        <a:rPr lang="es-EC" sz="1100" u="none" strike="noStrike">
                          <a:effectLst/>
                          <a:latin typeface="Verdana" pitchFamily="34" charset="0"/>
                          <a:ea typeface="Verdana" pitchFamily="34" charset="0"/>
                          <a:cs typeface="Verdana" pitchFamily="34" charset="0"/>
                        </a:rPr>
                        <a:t>D7</a:t>
                      </a:r>
                      <a:endParaRPr lang="es-EC" sz="1100" b="1" i="0" u="none" strike="noStrike">
                        <a:solidFill>
                          <a:srgbClr val="548235"/>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C4</a:t>
                      </a:r>
                      <a:endParaRPr lang="es-EC" sz="1100" b="1" i="0" u="none" strike="noStrike">
                        <a:solidFill>
                          <a:srgbClr val="FFC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dirty="0">
                          <a:effectLst/>
                          <a:latin typeface="Verdana" pitchFamily="34" charset="0"/>
                          <a:ea typeface="Verdana" pitchFamily="34" charset="0"/>
                          <a:cs typeface="Verdana" pitchFamily="34" charset="0"/>
                        </a:rPr>
                        <a:t>-</a:t>
                      </a:r>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dirty="0">
                          <a:effectLst/>
                          <a:latin typeface="Verdana" pitchFamily="34" charset="0"/>
                          <a:ea typeface="Verdana" pitchFamily="34" charset="0"/>
                          <a:cs typeface="Verdana" pitchFamily="34" charset="0"/>
                        </a:rPr>
                        <a:t>C5</a:t>
                      </a:r>
                      <a:endParaRPr lang="es-EC" sz="1100" b="1" i="0" u="none" strike="noStrike" dirty="0">
                        <a:solidFill>
                          <a:srgbClr val="FFC000"/>
                        </a:solidFill>
                        <a:effectLst/>
                        <a:latin typeface="Verdana" pitchFamily="34" charset="0"/>
                        <a:ea typeface="Verdana" pitchFamily="34" charset="0"/>
                        <a:cs typeface="Verdana" pitchFamily="34" charset="0"/>
                      </a:endParaRPr>
                    </a:p>
                  </a:txBody>
                  <a:tcPr marL="0" marR="0" marT="0" marB="0" anchor="ctr"/>
                </a:tc>
              </a:tr>
            </a:tbl>
          </a:graphicData>
        </a:graphic>
      </p:graphicFrame>
      <p:sp>
        <p:nvSpPr>
          <p:cNvPr id="10" name="9 Rectángulo"/>
          <p:cNvSpPr/>
          <p:nvPr/>
        </p:nvSpPr>
        <p:spPr>
          <a:xfrm>
            <a:off x="958337" y="1923335"/>
            <a:ext cx="2318263" cy="24622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sz="1000" dirty="0">
                <a:latin typeface="Verdana" pitchFamily="34" charset="0"/>
                <a:ea typeface="Verdana" pitchFamily="34" charset="0"/>
                <a:cs typeface="Verdana" pitchFamily="34" charset="0"/>
              </a:rPr>
              <a:t>Tabla 5</a:t>
            </a:r>
            <a:r>
              <a:rPr lang="es-EC" sz="1000" dirty="0" smtClean="0">
                <a:latin typeface="Verdana" pitchFamily="34" charset="0"/>
                <a:ea typeface="Verdana" pitchFamily="34" charset="0"/>
                <a:cs typeface="Verdana" pitchFamily="34" charset="0"/>
              </a:rPr>
              <a:t>. </a:t>
            </a:r>
            <a:r>
              <a:rPr lang="es-EC" sz="1000" dirty="0">
                <a:latin typeface="Verdana" pitchFamily="34" charset="0"/>
                <a:ea typeface="Verdana" pitchFamily="34" charset="0"/>
                <a:cs typeface="Verdana" pitchFamily="34" charset="0"/>
              </a:rPr>
              <a:t>Ecuaciones de </a:t>
            </a:r>
            <a:r>
              <a:rPr lang="es-EC" sz="1000" dirty="0" smtClean="0">
                <a:latin typeface="Verdana" pitchFamily="34" charset="0"/>
                <a:ea typeface="Verdana" pitchFamily="34" charset="0"/>
                <a:cs typeface="Verdana" pitchFamily="34" charset="0"/>
              </a:rPr>
              <a:t>condición</a:t>
            </a:r>
            <a:endParaRPr lang="es-EC"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6393008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PROCEDIMIENTO</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23" name="2 Marcador de contenido"/>
          <p:cNvSpPr>
            <a:spLocks noGrp="1"/>
          </p:cNvSpPr>
          <p:nvPr>
            <p:ph idx="1"/>
          </p:nvPr>
        </p:nvSpPr>
        <p:spPr>
          <a:xfrm>
            <a:off x="457200" y="1371600"/>
            <a:ext cx="7772400" cy="4800600"/>
          </a:xfrm>
        </p:spPr>
        <p:txBody>
          <a:bodyPr>
            <a:noAutofit/>
          </a:bodyPr>
          <a:lstStyle/>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Recopilación de la información </a:t>
            </a:r>
          </a:p>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Depuración y validación de la información </a:t>
            </a:r>
          </a:p>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Generación de una base de datos</a:t>
            </a:r>
          </a:p>
          <a:p>
            <a:pPr marL="514350" indent="-514350">
              <a:lnSpc>
                <a:spcPct val="200000"/>
              </a:lnSpc>
              <a:buFont typeface="+mj-lt"/>
              <a:buAutoNum type="arabicPeriod"/>
            </a:pPr>
            <a:r>
              <a:rPr lang="es-EC" sz="20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Cálculo de alturas geométricas (niveladas)</a:t>
            </a:r>
          </a:p>
          <a:p>
            <a:pPr marL="514350" indent="-514350">
              <a:lnSpc>
                <a:spcPct val="200000"/>
              </a:lnSpc>
              <a:buFont typeface="+mj-lt"/>
              <a:buAutoNum type="arabicPeriod"/>
            </a:pPr>
            <a:r>
              <a:rPr lang="es-EC" sz="20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Cálculo de cotas geopotenciales</a:t>
            </a:r>
          </a:p>
          <a:p>
            <a:pPr marL="514350" indent="-514350">
              <a:lnSpc>
                <a:spcPct val="200000"/>
              </a:lnSpc>
              <a:buFont typeface="+mj-lt"/>
              <a:buAutoNum type="arabicPeriod"/>
            </a:pPr>
            <a:r>
              <a:rPr lang="es-EC" sz="20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Ajuste de cotas geopotenciales </a:t>
            </a:r>
          </a:p>
          <a:p>
            <a:pPr marL="514350" indent="-514350">
              <a:lnSpc>
                <a:spcPct val="200000"/>
              </a:lnSpc>
              <a:buFont typeface="+mj-lt"/>
              <a:buAutoNum type="arabicPeriod"/>
            </a:pPr>
            <a:r>
              <a:rPr lang="es-EC" sz="2000" dirty="0" smtClean="0">
                <a:latin typeface="Verdana" panose="020B0604030504040204" pitchFamily="34" charset="0"/>
                <a:ea typeface="Verdana" panose="020B0604030504040204" pitchFamily="34" charset="0"/>
                <a:cs typeface="Verdana" panose="020B0604030504040204" pitchFamily="34" charset="0"/>
              </a:rPr>
              <a:t>Cálculo de alturas físicas</a:t>
            </a:r>
            <a:endParaRPr lang="es-EC"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6654849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228600"/>
            <a:ext cx="74676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ea typeface="Verdana" pitchFamily="34" charset="0"/>
                <a:cs typeface="Verdana" pitchFamily="34" charset="0"/>
              </a:rPr>
              <a:t>ANTECEDENTES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ea typeface="Verdana" pitchFamily="34" charset="0"/>
              <a:cs typeface="Verdana" pitchFamily="34" charset="0"/>
            </a:endParaRPr>
          </a:p>
        </p:txBody>
      </p:sp>
      <p:sp>
        <p:nvSpPr>
          <p:cNvPr id="3" name="2 Marcador de contenido"/>
          <p:cNvSpPr>
            <a:spLocks noGrp="1"/>
          </p:cNvSpPr>
          <p:nvPr>
            <p:ph idx="1"/>
          </p:nvPr>
        </p:nvSpPr>
        <p:spPr>
          <a:xfrm>
            <a:off x="76200" y="1371600"/>
            <a:ext cx="5029200" cy="5181600"/>
          </a:xfrm>
        </p:spPr>
        <p:txBody>
          <a:bodyPr>
            <a:noAutofit/>
          </a:bodyPr>
          <a:lstStyle/>
          <a:p>
            <a:pPr marL="114300" indent="0" algn="ctr">
              <a:buNone/>
            </a:pPr>
            <a:r>
              <a:rPr lang="es-EC" sz="2100" dirty="0" smtClean="0">
                <a:latin typeface="Verdana" panose="020B0604030504040204" pitchFamily="34" charset="0"/>
                <a:ea typeface="Verdana" panose="020B0604030504040204" pitchFamily="34" charset="0"/>
                <a:cs typeface="Verdana" panose="020B0604030504040204" pitchFamily="34" charset="0"/>
              </a:rPr>
              <a:t>Geodesia </a:t>
            </a:r>
          </a:p>
          <a:p>
            <a:pPr marL="114300" indent="0" algn="just">
              <a:buNone/>
            </a:pPr>
            <a:endParaRPr lang="es-EC" sz="2100" dirty="0">
              <a:latin typeface="Verdana" panose="020B0604030504040204" pitchFamily="34" charset="0"/>
              <a:ea typeface="Verdana" panose="020B0604030504040204" pitchFamily="34" charset="0"/>
              <a:cs typeface="Verdana" panose="020B0604030504040204" pitchFamily="34" charset="0"/>
            </a:endParaRPr>
          </a:p>
          <a:p>
            <a:pPr marL="114300" indent="0" algn="just">
              <a:buNone/>
            </a:pPr>
            <a:endParaRPr lang="es-EC" sz="2100" dirty="0" smtClean="0">
              <a:latin typeface="Verdana" panose="020B0604030504040204" pitchFamily="34" charset="0"/>
              <a:ea typeface="Verdana" panose="020B0604030504040204" pitchFamily="34" charset="0"/>
              <a:cs typeface="Verdana" panose="020B0604030504040204" pitchFamily="34" charset="0"/>
            </a:endParaRPr>
          </a:p>
          <a:p>
            <a:pPr marL="114300" indent="0" algn="ctr">
              <a:buNone/>
            </a:pPr>
            <a:endParaRPr lang="es-EC" sz="2100" dirty="0" smtClean="0">
              <a:latin typeface="Verdana" panose="020B0604030504040204" pitchFamily="34" charset="0"/>
              <a:ea typeface="Verdana" panose="020B0604030504040204" pitchFamily="34" charset="0"/>
              <a:cs typeface="Verdana" panose="020B0604030504040204" pitchFamily="34" charset="0"/>
            </a:endParaRPr>
          </a:p>
          <a:p>
            <a:pPr marL="114300" indent="0" algn="ctr">
              <a:buNone/>
            </a:pPr>
            <a:r>
              <a:rPr lang="es-EC" sz="2100" dirty="0" smtClean="0">
                <a:latin typeface="Verdana" panose="020B0604030504040204" pitchFamily="34" charset="0"/>
                <a:ea typeface="Verdana" panose="020B0604030504040204" pitchFamily="34" charset="0"/>
                <a:cs typeface="Verdana" panose="020B0604030504040204" pitchFamily="34" charset="0"/>
              </a:rPr>
              <a:t>Mediciones </a:t>
            </a:r>
            <a:r>
              <a:rPr lang="es-EC" sz="2100" dirty="0">
                <a:latin typeface="Verdana" panose="020B0604030504040204" pitchFamily="34" charset="0"/>
                <a:ea typeface="Verdana" panose="020B0604030504040204" pitchFamily="34" charset="0"/>
                <a:cs typeface="Verdana" panose="020B0604030504040204" pitchFamily="34" charset="0"/>
              </a:rPr>
              <a:t>sobre grandes extensiones de la superficie topográfica del </a:t>
            </a:r>
            <a:r>
              <a:rPr lang="es-EC" sz="2100" dirty="0" smtClean="0">
                <a:latin typeface="Verdana" panose="020B0604030504040204" pitchFamily="34" charset="0"/>
                <a:ea typeface="Verdana" panose="020B0604030504040204" pitchFamily="34" charset="0"/>
                <a:cs typeface="Verdana" panose="020B0604030504040204" pitchFamily="34" charset="0"/>
              </a:rPr>
              <a:t>planeta</a:t>
            </a:r>
          </a:p>
          <a:p>
            <a:pPr marL="114300" indent="0" algn="just">
              <a:buNone/>
            </a:pPr>
            <a:endParaRPr lang="es-EC" sz="2100" dirty="0" smtClean="0">
              <a:latin typeface="Verdana" panose="020B0604030504040204" pitchFamily="34" charset="0"/>
              <a:ea typeface="Verdana" panose="020B0604030504040204" pitchFamily="34" charset="0"/>
              <a:cs typeface="Verdana" panose="020B0604030504040204" pitchFamily="34" charset="0"/>
            </a:endParaRPr>
          </a:p>
          <a:p>
            <a:pPr marL="114300" indent="0" algn="just">
              <a:buNone/>
            </a:pPr>
            <a:endParaRPr lang="es-EC" sz="2100" dirty="0">
              <a:latin typeface="Verdana" panose="020B0604030504040204" pitchFamily="34" charset="0"/>
              <a:ea typeface="Verdana" panose="020B0604030504040204" pitchFamily="34" charset="0"/>
              <a:cs typeface="Verdana" panose="020B0604030504040204" pitchFamily="34" charset="0"/>
            </a:endParaRPr>
          </a:p>
          <a:p>
            <a:pPr marL="114300" indent="0" algn="just">
              <a:buNone/>
            </a:pPr>
            <a:endParaRPr lang="es-EC" sz="2100" dirty="0" smtClean="0">
              <a:latin typeface="Verdana" panose="020B0604030504040204" pitchFamily="34" charset="0"/>
              <a:ea typeface="Verdana" panose="020B0604030504040204" pitchFamily="34" charset="0"/>
              <a:cs typeface="Verdana" panose="020B0604030504040204" pitchFamily="34" charset="0"/>
            </a:endParaRPr>
          </a:p>
          <a:p>
            <a:pPr marL="114300" indent="0" algn="ctr">
              <a:buNone/>
            </a:pPr>
            <a:r>
              <a:rPr lang="es-EC" sz="2100" dirty="0">
                <a:latin typeface="Verdana" panose="020B0604030504040204" pitchFamily="34" charset="0"/>
                <a:ea typeface="Verdana" panose="020B0604030504040204" pitchFamily="34" charset="0"/>
                <a:cs typeface="Verdana" panose="020B0604030504040204" pitchFamily="34" charset="0"/>
              </a:rPr>
              <a:t>T</a:t>
            </a:r>
            <a:r>
              <a:rPr lang="es-EC" sz="2100" dirty="0" smtClean="0">
                <a:latin typeface="Verdana" panose="020B0604030504040204" pitchFamily="34" charset="0"/>
                <a:ea typeface="Verdana" panose="020B0604030504040204" pitchFamily="34" charset="0"/>
                <a:cs typeface="Verdana" panose="020B0604030504040204" pitchFamily="34" charset="0"/>
              </a:rPr>
              <a:t>omando </a:t>
            </a:r>
            <a:r>
              <a:rPr lang="es-EC" sz="2100" dirty="0">
                <a:latin typeface="Verdana" panose="020B0604030504040204" pitchFamily="34" charset="0"/>
                <a:ea typeface="Verdana" panose="020B0604030504040204" pitchFamily="34" charset="0"/>
                <a:cs typeface="Verdana" panose="020B0604030504040204" pitchFamily="34" charset="0"/>
              </a:rPr>
              <a:t>en cuenta el estudio de la figura real de la Tierra y su campo </a:t>
            </a:r>
            <a:r>
              <a:rPr lang="es-EC" sz="2100" dirty="0" smtClean="0">
                <a:latin typeface="Verdana" panose="020B0604030504040204" pitchFamily="34" charset="0"/>
                <a:ea typeface="Verdana" panose="020B0604030504040204" pitchFamily="34" charset="0"/>
                <a:cs typeface="Verdana" panose="020B0604030504040204" pitchFamily="34" charset="0"/>
              </a:rPr>
              <a:t>gravitacional</a:t>
            </a:r>
          </a:p>
          <a:p>
            <a:pPr marL="114300" indent="0" algn="just">
              <a:buNone/>
            </a:pPr>
            <a:r>
              <a:rPr lang="es-EC" sz="2100" dirty="0" smtClean="0">
                <a:latin typeface="Verdana" panose="020B0604030504040204" pitchFamily="34" charset="0"/>
                <a:ea typeface="Verdana" panose="020B0604030504040204" pitchFamily="34" charset="0"/>
                <a:cs typeface="Verdana" panose="020B0604030504040204" pitchFamily="34" charset="0"/>
              </a:rPr>
              <a:t>	</a:t>
            </a:r>
          </a:p>
          <a:p>
            <a:pPr marL="114300" indent="0" algn="just">
              <a:buNone/>
            </a:pPr>
            <a:r>
              <a:rPr lang="es-EC" sz="2100" dirty="0">
                <a:latin typeface="Verdana" panose="020B0604030504040204" pitchFamily="34" charset="0"/>
                <a:ea typeface="Verdana" panose="020B0604030504040204" pitchFamily="34" charset="0"/>
                <a:cs typeface="Verdana" panose="020B0604030504040204" pitchFamily="34" charset="0"/>
              </a:rPr>
              <a:t>	</a:t>
            </a:r>
            <a:r>
              <a:rPr lang="es-EC" sz="2100" dirty="0" smtClean="0">
                <a:latin typeface="Verdana" panose="020B0604030504040204" pitchFamily="34" charset="0"/>
                <a:ea typeface="Verdana" panose="020B0604030504040204" pitchFamily="34" charset="0"/>
                <a:cs typeface="Verdana" panose="020B0604030504040204" pitchFamily="34" charset="0"/>
              </a:rPr>
              <a:t>		</a:t>
            </a:r>
          </a:p>
        </p:txBody>
      </p:sp>
      <p:grpSp>
        <p:nvGrpSpPr>
          <p:cNvPr id="15" name="14 Grupo"/>
          <p:cNvGrpSpPr/>
          <p:nvPr/>
        </p:nvGrpSpPr>
        <p:grpSpPr>
          <a:xfrm>
            <a:off x="5029200" y="1828800"/>
            <a:ext cx="3581979" cy="3420663"/>
            <a:chOff x="5121712" y="1676400"/>
            <a:chExt cx="3633868" cy="3420663"/>
          </a:xfrm>
        </p:grpSpPr>
        <p:pic>
          <p:nvPicPr>
            <p:cNvPr id="10"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930" l="4624" r="99133"/>
                      </a14:imgEffect>
                    </a14:imgLayer>
                  </a14:imgProps>
                </a:ext>
                <a:ext uri="{28A0092B-C50C-407E-A947-70E740481C1C}">
                  <a14:useLocalDpi xmlns:a14="http://schemas.microsoft.com/office/drawing/2010/main" val="0"/>
                </a:ext>
              </a:extLst>
            </a:blip>
            <a:srcRect/>
            <a:stretch>
              <a:fillRect/>
            </a:stretch>
          </p:blipFill>
          <p:spPr bwMode="auto">
            <a:xfrm>
              <a:off x="5121712" y="1676400"/>
              <a:ext cx="3361166" cy="316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5173601" y="4808855"/>
              <a:ext cx="3581979" cy="288208"/>
            </a:xfrm>
            <a:prstGeom prst="rect">
              <a:avLst/>
            </a:prstGeom>
            <a:noFill/>
          </p:spPr>
          <p:txBody>
            <a:bodyPr wrap="square" rtlCol="0">
              <a:spAutoFit/>
            </a:bodyPr>
            <a:lstStyle/>
            <a:p>
              <a:pPr algn="ctr"/>
              <a:r>
                <a:rPr lang="es-ES" sz="1000" b="1" dirty="0" smtClean="0">
                  <a:latin typeface="Verdana" pitchFamily="34" charset="0"/>
                  <a:ea typeface="Verdana" pitchFamily="34" charset="0"/>
                  <a:cs typeface="Verdana" pitchFamily="34" charset="0"/>
                </a:rPr>
                <a:t>Fuente</a:t>
              </a:r>
              <a:r>
                <a:rPr lang="es-ES" sz="1000" b="1" dirty="0">
                  <a:latin typeface="Verdana" pitchFamily="34" charset="0"/>
                  <a:ea typeface="Verdana" pitchFamily="34" charset="0"/>
                  <a:cs typeface="Verdana" pitchFamily="34" charset="0"/>
                </a:rPr>
                <a:t>: </a:t>
              </a:r>
              <a:r>
                <a:rPr lang="es-EC" sz="1000" dirty="0" smtClean="0">
                  <a:latin typeface="Verdana" pitchFamily="34" charset="0"/>
                  <a:ea typeface="Verdana" pitchFamily="34" charset="0"/>
                  <a:cs typeface="Verdana" pitchFamily="34" charset="0"/>
                </a:rPr>
                <a:t>Paolo y Molina, 2010</a:t>
              </a:r>
              <a:r>
                <a:rPr lang="es-EC" sz="1000" u="sng" dirty="0" smtClean="0">
                  <a:latin typeface="Verdana" pitchFamily="34" charset="0"/>
                  <a:ea typeface="Verdana" pitchFamily="34" charset="0"/>
                  <a:cs typeface="Verdana" pitchFamily="34" charset="0"/>
                </a:rPr>
                <a:t> </a:t>
              </a:r>
              <a:endParaRPr lang="es-ES" sz="1000" dirty="0">
                <a:latin typeface="Verdana" pitchFamily="34" charset="0"/>
                <a:ea typeface="Verdana" pitchFamily="34" charset="0"/>
                <a:cs typeface="Verdana" pitchFamily="34" charset="0"/>
              </a:endParaRPr>
            </a:p>
          </p:txBody>
        </p:sp>
      </p:grpSp>
      <p:sp>
        <p:nvSpPr>
          <p:cNvPr id="16" name="15 Flecha abajo"/>
          <p:cNvSpPr/>
          <p:nvPr/>
        </p:nvSpPr>
        <p:spPr>
          <a:xfrm>
            <a:off x="2426935" y="2175406"/>
            <a:ext cx="368956" cy="491594"/>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abajo"/>
          <p:cNvSpPr/>
          <p:nvPr/>
        </p:nvSpPr>
        <p:spPr>
          <a:xfrm>
            <a:off x="2362200" y="4385206"/>
            <a:ext cx="368956" cy="491594"/>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600133"/>
            <a:ext cx="4114800" cy="14978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C</a:t>
            </a: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ÁLCULO ALTURAS ORTOMÉTRICAS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3" name="2 Marcador de contenido"/>
          <p:cNvSpPr>
            <a:spLocks noGrp="1"/>
          </p:cNvSpPr>
          <p:nvPr>
            <p:ph idx="1"/>
          </p:nvPr>
        </p:nvSpPr>
        <p:spPr>
          <a:xfrm>
            <a:off x="980940" y="1751174"/>
            <a:ext cx="2362200" cy="38100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114300" indent="0" algn="ctr">
              <a:buNone/>
            </a:pPr>
            <a:r>
              <a:rPr lang="es-EC" dirty="0" smtClean="0"/>
              <a:t>Alturas </a:t>
            </a:r>
            <a:r>
              <a:rPr lang="es-EC" dirty="0" err="1" smtClean="0"/>
              <a:t>Ortométricas</a:t>
            </a:r>
            <a:endParaRPr lang="es-EC" dirty="0"/>
          </a:p>
        </p:txBody>
      </p:sp>
      <mc:AlternateContent xmlns:mc="http://schemas.openxmlformats.org/markup-compatibility/2006" xmlns:a14="http://schemas.microsoft.com/office/drawing/2010/main">
        <mc:Choice Requires="a14">
          <p:sp>
            <p:nvSpPr>
              <p:cNvPr id="4" name="3 Rectángulo"/>
              <p:cNvSpPr/>
              <p:nvPr/>
            </p:nvSpPr>
            <p:spPr>
              <a:xfrm>
                <a:off x="1361940" y="2436974"/>
                <a:ext cx="1580881" cy="534826"/>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sz="1400" i="1">
                          <a:latin typeface="Cambria Math"/>
                        </a:rPr>
                        <m:t>𝐻</m:t>
                      </m:r>
                      <m:r>
                        <a:rPr lang="es-EC" sz="1400" i="1">
                          <a:latin typeface="Cambria Math"/>
                        </a:rPr>
                        <m:t>=</m:t>
                      </m:r>
                      <m:f>
                        <m:fPr>
                          <m:ctrlPr>
                            <a:rPr lang="es-EC" sz="1400" i="1">
                              <a:latin typeface="Cambria Math"/>
                            </a:rPr>
                          </m:ctrlPr>
                        </m:fPr>
                        <m:num>
                          <m:r>
                            <a:rPr lang="es-EC" sz="1400" i="1">
                              <a:latin typeface="Cambria Math"/>
                            </a:rPr>
                            <m:t>𝐶</m:t>
                          </m:r>
                        </m:num>
                        <m:den>
                          <m:r>
                            <a:rPr lang="es-EC" sz="1400" i="1">
                              <a:latin typeface="Cambria Math"/>
                            </a:rPr>
                            <m:t>𝑔</m:t>
                          </m:r>
                          <m:r>
                            <a:rPr lang="es-EC" sz="1400" i="1">
                              <a:latin typeface="Cambria Math"/>
                            </a:rPr>
                            <m:t>+0,0424</m:t>
                          </m:r>
                          <m:r>
                            <a:rPr lang="es-EC" sz="1400" i="1">
                              <a:latin typeface="Cambria Math"/>
                            </a:rPr>
                            <m:t>𝐻</m:t>
                          </m:r>
                        </m:den>
                      </m:f>
                    </m:oMath>
                  </m:oMathPara>
                </a14:m>
                <a:endParaRPr lang="es-EC" sz="1400" dirty="0"/>
              </a:p>
            </p:txBody>
          </p:sp>
        </mc:Choice>
        <mc:Fallback xmlns="">
          <p:sp>
            <p:nvSpPr>
              <p:cNvPr id="4" name="3 Rectángulo"/>
              <p:cNvSpPr>
                <a:spLocks noRot="1" noChangeAspect="1" noMove="1" noResize="1" noEditPoints="1" noAdjustHandles="1" noChangeArrowheads="1" noChangeShapeType="1" noTextEdit="1"/>
              </p:cNvSpPr>
              <p:nvPr/>
            </p:nvSpPr>
            <p:spPr>
              <a:xfrm>
                <a:off x="1361940" y="2436974"/>
                <a:ext cx="1580881" cy="534826"/>
              </a:xfrm>
              <a:prstGeom prst="rect">
                <a:avLst/>
              </a:prstGeom>
              <a:blipFill rotWithShape="1">
                <a:blip r:embed="rId3"/>
                <a:stretch>
                  <a:fillRect/>
                </a:stretch>
              </a:blipFill>
            </p:spPr>
            <p:txBody>
              <a:bodyPr/>
              <a:lstStyle/>
              <a:p>
                <a:r>
                  <a:rPr lang="es-EC">
                    <a:noFill/>
                  </a:rPr>
                  <a:t> </a:t>
                </a:r>
              </a:p>
            </p:txBody>
          </p:sp>
        </mc:Fallback>
      </mc:AlternateContent>
      <p:cxnSp>
        <p:nvCxnSpPr>
          <p:cNvPr id="7" name="6 Conector recto de flecha"/>
          <p:cNvCxnSpPr>
            <a:stCxn id="3" idx="2"/>
            <a:endCxn id="4" idx="0"/>
          </p:cNvCxnSpPr>
          <p:nvPr/>
        </p:nvCxnSpPr>
        <p:spPr>
          <a:xfrm flipH="1">
            <a:off x="2152381" y="2132174"/>
            <a:ext cx="9659"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0" name="19 Elipse"/>
          <p:cNvSpPr/>
          <p:nvPr/>
        </p:nvSpPr>
        <p:spPr>
          <a:xfrm>
            <a:off x="599940" y="15240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latin typeface="Verdana" pitchFamily="34" charset="0"/>
                <a:ea typeface="Verdana" pitchFamily="34" charset="0"/>
                <a:cs typeface="Verdana" pitchFamily="34" charset="0"/>
              </a:rPr>
              <a:t>1</a:t>
            </a:r>
            <a:endParaRPr lang="es-EC" b="1" dirty="0">
              <a:latin typeface="Verdana" pitchFamily="34" charset="0"/>
              <a:ea typeface="Verdana" pitchFamily="34" charset="0"/>
              <a:cs typeface="Verdana" pitchFamily="34" charset="0"/>
            </a:endParaRPr>
          </a:p>
        </p:txBody>
      </p:sp>
      <p:pic>
        <p:nvPicPr>
          <p:cNvPr id="23" name="22 Imagen"/>
          <p:cNvPicPr/>
          <p:nvPr/>
        </p:nvPicPr>
        <p:blipFill>
          <a:blip r:embed="rId4"/>
          <a:stretch>
            <a:fillRect/>
          </a:stretch>
        </p:blipFill>
        <p:spPr>
          <a:xfrm>
            <a:off x="4142690" y="2284574"/>
            <a:ext cx="3962400" cy="2647068"/>
          </a:xfrm>
          <a:prstGeom prst="rect">
            <a:avLst/>
          </a:prstGeom>
        </p:spPr>
      </p:pic>
      <p:sp>
        <p:nvSpPr>
          <p:cNvPr id="6" name="5 Rectángulo"/>
          <p:cNvSpPr/>
          <p:nvPr/>
        </p:nvSpPr>
        <p:spPr>
          <a:xfrm>
            <a:off x="4677821" y="4808531"/>
            <a:ext cx="2468946" cy="246221"/>
          </a:xfrm>
          <a:prstGeom prst="rect">
            <a:avLst/>
          </a:prstGeom>
        </p:spPr>
        <p:txBody>
          <a:bodyPr wrap="none">
            <a:spAutoFit/>
          </a:bodyPr>
          <a:lstStyle/>
          <a:p>
            <a:r>
              <a:rPr lang="es-EC" sz="1000" dirty="0">
                <a:latin typeface="Verdana" pitchFamily="34" charset="0"/>
                <a:ea typeface="Verdana" pitchFamily="34" charset="0"/>
                <a:cs typeface="Verdana" pitchFamily="34" charset="0"/>
              </a:rPr>
              <a:t>Fuente: </a:t>
            </a:r>
            <a:r>
              <a:rPr lang="es-EC" sz="1000" dirty="0" err="1" smtClean="0">
                <a:latin typeface="Verdana" pitchFamily="34" charset="0"/>
                <a:ea typeface="Verdana" pitchFamily="34" charset="0"/>
                <a:cs typeface="Verdana" pitchFamily="34" charset="0"/>
              </a:rPr>
              <a:t>Heiskanen</a:t>
            </a:r>
            <a:r>
              <a:rPr lang="es-EC" sz="1000" dirty="0">
                <a:latin typeface="Verdana" pitchFamily="34" charset="0"/>
                <a:ea typeface="Verdana" pitchFamily="34" charset="0"/>
                <a:cs typeface="Verdana" pitchFamily="34" charset="0"/>
              </a:rPr>
              <a:t> </a:t>
            </a:r>
            <a:r>
              <a:rPr lang="es-EC" sz="1000" dirty="0" smtClean="0">
                <a:latin typeface="Verdana" pitchFamily="34" charset="0"/>
                <a:ea typeface="Verdana" pitchFamily="34" charset="0"/>
                <a:cs typeface="Verdana" pitchFamily="34" charset="0"/>
              </a:rPr>
              <a:t>y </a:t>
            </a:r>
            <a:r>
              <a:rPr lang="es-EC" sz="1000" dirty="0" err="1" smtClean="0">
                <a:latin typeface="Verdana" pitchFamily="34" charset="0"/>
                <a:ea typeface="Verdana" pitchFamily="34" charset="0"/>
                <a:cs typeface="Verdana" pitchFamily="34" charset="0"/>
              </a:rPr>
              <a:t>Moritz</a:t>
            </a:r>
            <a:r>
              <a:rPr lang="es-EC" sz="1000" dirty="0" smtClean="0">
                <a:latin typeface="Verdana" pitchFamily="34" charset="0"/>
                <a:ea typeface="Verdana" pitchFamily="34" charset="0"/>
                <a:cs typeface="Verdana" pitchFamily="34" charset="0"/>
              </a:rPr>
              <a:t>, </a:t>
            </a:r>
            <a:r>
              <a:rPr lang="es-EC" sz="1000" dirty="0">
                <a:latin typeface="Verdana" pitchFamily="34" charset="0"/>
                <a:ea typeface="Verdana" pitchFamily="34" charset="0"/>
                <a:cs typeface="Verdana" pitchFamily="34" charset="0"/>
              </a:rPr>
              <a:t>1985</a:t>
            </a:r>
          </a:p>
        </p:txBody>
      </p:sp>
      <p:sp>
        <p:nvSpPr>
          <p:cNvPr id="13" name="12 Rectángulo"/>
          <p:cNvSpPr/>
          <p:nvPr/>
        </p:nvSpPr>
        <p:spPr>
          <a:xfrm>
            <a:off x="882366" y="4264223"/>
            <a:ext cx="2622834"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sz="1400" b="1" dirty="0" smtClean="0">
                <a:latin typeface="Verdana" pitchFamily="34" charset="0"/>
                <a:ea typeface="Verdana" pitchFamily="34" charset="0"/>
                <a:cs typeface="Verdana" pitchFamily="34" charset="0"/>
              </a:rPr>
              <a:t>Método </a:t>
            </a:r>
            <a:r>
              <a:rPr lang="es-EC" sz="1400" b="1" dirty="0" err="1">
                <a:latin typeface="Verdana" pitchFamily="34" charset="0"/>
                <a:ea typeface="Verdana" pitchFamily="34" charset="0"/>
                <a:cs typeface="Verdana" pitchFamily="34" charset="0"/>
              </a:rPr>
              <a:t>Poincaré</a:t>
            </a:r>
            <a:r>
              <a:rPr lang="es-EC" sz="1400" b="1" dirty="0">
                <a:latin typeface="Verdana" pitchFamily="34" charset="0"/>
                <a:ea typeface="Verdana" pitchFamily="34" charset="0"/>
                <a:cs typeface="Verdana" pitchFamily="34" charset="0"/>
              </a:rPr>
              <a:t> y </a:t>
            </a:r>
            <a:r>
              <a:rPr lang="es-EC" sz="1400" b="1" dirty="0" err="1">
                <a:latin typeface="Verdana" pitchFamily="34" charset="0"/>
                <a:ea typeface="Verdana" pitchFamily="34" charset="0"/>
                <a:cs typeface="Verdana" pitchFamily="34" charset="0"/>
              </a:rPr>
              <a:t>Prey</a:t>
            </a:r>
            <a:r>
              <a:rPr lang="es-EC" sz="1400" b="1" dirty="0">
                <a:latin typeface="Verdana" pitchFamily="34" charset="0"/>
                <a:ea typeface="Verdana" pitchFamily="34" charset="0"/>
                <a:cs typeface="Verdana" pitchFamily="34" charset="0"/>
              </a:rPr>
              <a:t> </a:t>
            </a:r>
          </a:p>
        </p:txBody>
      </p:sp>
      <mc:AlternateContent xmlns:mc="http://schemas.openxmlformats.org/markup-compatibility/2006" xmlns:a14="http://schemas.microsoft.com/office/drawing/2010/main">
        <mc:Choice Requires="a14">
          <p:sp>
            <p:nvSpPr>
              <p:cNvPr id="15" name="14 Rectángulo"/>
              <p:cNvSpPr/>
              <p:nvPr/>
            </p:nvSpPr>
            <p:spPr>
              <a:xfrm>
                <a:off x="535446" y="3200400"/>
                <a:ext cx="3174394" cy="60035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sz="1400" i="1">
                          <a:latin typeface="Cambria Math"/>
                        </a:rPr>
                        <m:t>𝐻</m:t>
                      </m:r>
                      <m:r>
                        <a:rPr lang="es-EC" sz="1400" i="1">
                          <a:latin typeface="Cambria Math"/>
                        </a:rPr>
                        <m:t>=</m:t>
                      </m:r>
                      <m:f>
                        <m:fPr>
                          <m:ctrlPr>
                            <a:rPr lang="es-EC" sz="1400" i="1">
                              <a:latin typeface="Cambria Math"/>
                            </a:rPr>
                          </m:ctrlPr>
                        </m:fPr>
                        <m:num>
                          <m:r>
                            <a:rPr lang="es-EC" sz="1400" i="1">
                              <a:latin typeface="Cambria Math"/>
                            </a:rPr>
                            <m:t>−</m:t>
                          </m:r>
                          <m:r>
                            <a:rPr lang="es-EC" sz="1400" i="1">
                              <a:latin typeface="Cambria Math"/>
                            </a:rPr>
                            <m:t>𝑔</m:t>
                          </m:r>
                          <m:r>
                            <a:rPr lang="es-EC" sz="1400" i="1">
                              <a:latin typeface="Cambria Math"/>
                            </a:rPr>
                            <m:t>+</m:t>
                          </m:r>
                          <m:rad>
                            <m:radPr>
                              <m:degHide m:val="on"/>
                              <m:ctrlPr>
                                <a:rPr lang="es-EC" sz="1400" i="1">
                                  <a:latin typeface="Cambria Math"/>
                                </a:rPr>
                              </m:ctrlPr>
                            </m:radPr>
                            <m:deg/>
                            <m:e>
                              <m:sSup>
                                <m:sSupPr>
                                  <m:ctrlPr>
                                    <a:rPr lang="es-EC" sz="1400" i="1">
                                      <a:latin typeface="Cambria Math"/>
                                    </a:rPr>
                                  </m:ctrlPr>
                                </m:sSupPr>
                                <m:e>
                                  <m:r>
                                    <a:rPr lang="es-EC" sz="1400" i="1">
                                      <a:latin typeface="Cambria Math"/>
                                    </a:rPr>
                                    <m:t>𝑔</m:t>
                                  </m:r>
                                </m:e>
                                <m:sup>
                                  <m:r>
                                    <a:rPr lang="es-EC" sz="1400" i="1">
                                      <a:latin typeface="Cambria Math"/>
                                    </a:rPr>
                                    <m:t>2</m:t>
                                  </m:r>
                                </m:sup>
                              </m:sSup>
                              <m:r>
                                <a:rPr lang="es-EC" sz="1400" i="1">
                                  <a:latin typeface="Cambria Math"/>
                                </a:rPr>
                                <m:t>−4×(0,0424)×(−</m:t>
                              </m:r>
                              <m:r>
                                <a:rPr lang="es-EC" sz="1400" i="1">
                                  <a:latin typeface="Cambria Math"/>
                                </a:rPr>
                                <m:t>𝐶</m:t>
                              </m:r>
                              <m:r>
                                <a:rPr lang="es-EC" sz="1400" i="1">
                                  <a:latin typeface="Cambria Math"/>
                                </a:rPr>
                                <m:t>)</m:t>
                              </m:r>
                            </m:e>
                          </m:rad>
                        </m:num>
                        <m:den>
                          <m:r>
                            <a:rPr lang="es-EC" sz="1400" i="1">
                              <a:latin typeface="Cambria Math"/>
                            </a:rPr>
                            <m:t>2×(0,0424)</m:t>
                          </m:r>
                        </m:den>
                      </m:f>
                    </m:oMath>
                  </m:oMathPara>
                </a14:m>
                <a:endParaRPr lang="es-EC" sz="1400" dirty="0"/>
              </a:p>
            </p:txBody>
          </p:sp>
        </mc:Choice>
        <mc:Fallback xmlns="">
          <p:sp>
            <p:nvSpPr>
              <p:cNvPr id="15" name="14 Rectángulo"/>
              <p:cNvSpPr>
                <a:spLocks noRot="1" noChangeAspect="1" noMove="1" noResize="1" noEditPoints="1" noAdjustHandles="1" noChangeArrowheads="1" noChangeShapeType="1" noTextEdit="1"/>
              </p:cNvSpPr>
              <p:nvPr/>
            </p:nvSpPr>
            <p:spPr>
              <a:xfrm>
                <a:off x="535446" y="3200400"/>
                <a:ext cx="3174394" cy="600357"/>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092306934"/>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C</a:t>
            </a: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ÁLCULO ALTURAS NORMALES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mc:AlternateContent xmlns:mc="http://schemas.openxmlformats.org/markup-compatibility/2006" xmlns:a14="http://schemas.microsoft.com/office/drawing/2010/main">
        <mc:Choice Requires="a14">
          <p:sp>
            <p:nvSpPr>
              <p:cNvPr id="5" name="4 Rectángulo"/>
              <p:cNvSpPr/>
              <p:nvPr/>
            </p:nvSpPr>
            <p:spPr>
              <a:xfrm>
                <a:off x="690442" y="2632517"/>
                <a:ext cx="4186358" cy="5717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C" sz="1400" i="1">
                              <a:latin typeface="Cambria Math"/>
                            </a:rPr>
                          </m:ctrlPr>
                        </m:sSupPr>
                        <m:e>
                          <m:r>
                            <a:rPr lang="es-EC" sz="1400" i="1">
                              <a:latin typeface="Cambria Math"/>
                            </a:rPr>
                            <m:t>𝐻</m:t>
                          </m:r>
                        </m:e>
                        <m:sup>
                          <m:r>
                            <a:rPr lang="es-EC" sz="1400" i="1">
                              <a:latin typeface="Cambria Math"/>
                            </a:rPr>
                            <m:t>𝑁</m:t>
                          </m:r>
                        </m:sup>
                      </m:sSup>
                      <m:r>
                        <a:rPr lang="es-EC" sz="1400" i="1">
                          <a:latin typeface="Cambria Math"/>
                        </a:rPr>
                        <m:t>=</m:t>
                      </m:r>
                      <m:f>
                        <m:fPr>
                          <m:ctrlPr>
                            <a:rPr lang="es-EC" sz="1400" i="1">
                              <a:latin typeface="Cambria Math"/>
                            </a:rPr>
                          </m:ctrlPr>
                        </m:fPr>
                        <m:num>
                          <m:r>
                            <a:rPr lang="es-EC" sz="1400" i="1">
                              <a:latin typeface="Cambria Math"/>
                            </a:rPr>
                            <m:t>𝐶</m:t>
                          </m:r>
                        </m:num>
                        <m:den>
                          <m:r>
                            <a:rPr lang="es-EC" sz="1400" i="1">
                              <a:latin typeface="Cambria Math"/>
                            </a:rPr>
                            <m:t>𝛾</m:t>
                          </m:r>
                        </m:den>
                      </m:f>
                      <m:d>
                        <m:dPr>
                          <m:begChr m:val="["/>
                          <m:endChr m:val="]"/>
                          <m:ctrlPr>
                            <a:rPr lang="es-EC" sz="1400" i="1">
                              <a:latin typeface="Cambria Math"/>
                            </a:rPr>
                          </m:ctrlPr>
                        </m:dPr>
                        <m:e>
                          <m:r>
                            <a:rPr lang="es-EC" sz="1400" i="1">
                              <a:latin typeface="Cambria Math"/>
                            </a:rPr>
                            <m:t>1+</m:t>
                          </m:r>
                          <m:f>
                            <m:fPr>
                              <m:ctrlPr>
                                <a:rPr lang="es-EC" sz="1400" i="1">
                                  <a:latin typeface="Cambria Math"/>
                                </a:rPr>
                              </m:ctrlPr>
                            </m:fPr>
                            <m:num>
                              <m:r>
                                <a:rPr lang="es-EC" sz="1400" i="1">
                                  <a:latin typeface="Cambria Math"/>
                                </a:rPr>
                                <m:t>1</m:t>
                              </m:r>
                            </m:num>
                            <m:den>
                              <m:r>
                                <a:rPr lang="es-EC" sz="1400" i="1">
                                  <a:latin typeface="Cambria Math"/>
                                </a:rPr>
                                <m:t>𝑎</m:t>
                              </m:r>
                            </m:den>
                          </m:f>
                          <m:r>
                            <a:rPr lang="es-EC" sz="1400" i="1">
                              <a:latin typeface="Cambria Math"/>
                            </a:rPr>
                            <m:t>(1+</m:t>
                          </m:r>
                          <m:r>
                            <a:rPr lang="es-EC" sz="1400" i="1">
                              <a:latin typeface="Cambria Math"/>
                            </a:rPr>
                            <m:t>𝑓</m:t>
                          </m:r>
                          <m:r>
                            <a:rPr lang="es-EC" sz="1400" i="1">
                              <a:latin typeface="Cambria Math"/>
                            </a:rPr>
                            <m:t>+</m:t>
                          </m:r>
                          <m:r>
                            <a:rPr lang="es-EC" sz="1400" i="1">
                              <a:latin typeface="Cambria Math"/>
                            </a:rPr>
                            <m:t>𝑚</m:t>
                          </m:r>
                          <m:r>
                            <a:rPr lang="es-EC" sz="1400" i="1">
                              <a:latin typeface="Cambria Math"/>
                            </a:rPr>
                            <m:t>−2</m:t>
                          </m:r>
                          <m:r>
                            <a:rPr lang="es-EC" sz="1400" i="1">
                              <a:latin typeface="Cambria Math"/>
                            </a:rPr>
                            <m:t>𝑓</m:t>
                          </m:r>
                          <m:func>
                            <m:funcPr>
                              <m:ctrlPr>
                                <a:rPr lang="es-EC" sz="1400" i="1">
                                  <a:latin typeface="Cambria Math"/>
                                </a:rPr>
                              </m:ctrlPr>
                            </m:funcPr>
                            <m:fName>
                              <m:sSup>
                                <m:sSupPr>
                                  <m:ctrlPr>
                                    <a:rPr lang="es-EC" sz="1400" i="1">
                                      <a:latin typeface="Cambria Math"/>
                                    </a:rPr>
                                  </m:ctrlPr>
                                </m:sSupPr>
                                <m:e>
                                  <m:r>
                                    <m:rPr>
                                      <m:sty m:val="p"/>
                                    </m:rPr>
                                    <a:rPr lang="es-EC" sz="1400">
                                      <a:latin typeface="Cambria Math"/>
                                    </a:rPr>
                                    <m:t>sin</m:t>
                                  </m:r>
                                </m:e>
                                <m:sup>
                                  <m:r>
                                    <a:rPr lang="es-EC" sz="1400" i="1">
                                      <a:latin typeface="Cambria Math"/>
                                    </a:rPr>
                                    <m:t>2</m:t>
                                  </m:r>
                                </m:sup>
                              </m:sSup>
                            </m:fName>
                            <m:e>
                              <m:r>
                                <a:rPr lang="es-EC" sz="1400" i="1">
                                  <a:latin typeface="Cambria Math"/>
                                </a:rPr>
                                <m:t>𝜑</m:t>
                              </m:r>
                              <m:r>
                                <a:rPr lang="es-EC" sz="1400" i="1">
                                  <a:latin typeface="Cambria Math"/>
                                </a:rPr>
                                <m:t>)</m:t>
                              </m:r>
                              <m:f>
                                <m:fPr>
                                  <m:ctrlPr>
                                    <a:rPr lang="es-EC" sz="1400" i="1">
                                      <a:latin typeface="Cambria Math"/>
                                    </a:rPr>
                                  </m:ctrlPr>
                                </m:fPr>
                                <m:num>
                                  <m:r>
                                    <a:rPr lang="es-EC" sz="1400" i="1">
                                      <a:latin typeface="Cambria Math"/>
                                    </a:rPr>
                                    <m:t>𝐶</m:t>
                                  </m:r>
                                </m:num>
                                <m:den>
                                  <m:r>
                                    <a:rPr lang="es-EC" sz="1400" i="1">
                                      <a:latin typeface="Cambria Math"/>
                                    </a:rPr>
                                    <m:t>𝑎</m:t>
                                  </m:r>
                                  <m:r>
                                    <a:rPr lang="es-EC" sz="1400" i="1">
                                      <a:latin typeface="Cambria Math"/>
                                    </a:rPr>
                                    <m:t>𝛾</m:t>
                                  </m:r>
                                </m:den>
                              </m:f>
                              <m:r>
                                <a:rPr lang="es-EC" sz="1400" i="1">
                                  <a:latin typeface="Cambria Math"/>
                                </a:rPr>
                                <m:t>+</m:t>
                              </m:r>
                            </m:e>
                          </m:func>
                          <m:sSup>
                            <m:sSupPr>
                              <m:ctrlPr>
                                <a:rPr lang="es-EC" sz="1400" i="1">
                                  <a:latin typeface="Cambria Math"/>
                                </a:rPr>
                              </m:ctrlPr>
                            </m:sSupPr>
                            <m:e>
                              <m:r>
                                <a:rPr lang="es-EC" sz="1400" i="1">
                                  <a:latin typeface="Cambria Math"/>
                                </a:rPr>
                                <m:t>(</m:t>
                              </m:r>
                              <m:f>
                                <m:fPr>
                                  <m:ctrlPr>
                                    <a:rPr lang="es-EC" sz="1400" i="1">
                                      <a:latin typeface="Cambria Math"/>
                                    </a:rPr>
                                  </m:ctrlPr>
                                </m:fPr>
                                <m:num>
                                  <m:r>
                                    <a:rPr lang="es-EC" sz="1400" i="1">
                                      <a:latin typeface="Cambria Math"/>
                                    </a:rPr>
                                    <m:t>𝐶</m:t>
                                  </m:r>
                                </m:num>
                                <m:den>
                                  <m:r>
                                    <a:rPr lang="es-EC" sz="1400" i="1">
                                      <a:latin typeface="Cambria Math"/>
                                    </a:rPr>
                                    <m:t>𝑎</m:t>
                                  </m:r>
                                  <m:r>
                                    <a:rPr lang="es-EC" sz="1400" i="1">
                                      <a:latin typeface="Cambria Math"/>
                                    </a:rPr>
                                    <m:t>𝛾</m:t>
                                  </m:r>
                                </m:den>
                              </m:f>
                              <m:r>
                                <a:rPr lang="es-EC" sz="1400" i="1">
                                  <a:latin typeface="Cambria Math"/>
                                </a:rPr>
                                <m:t>)</m:t>
                              </m:r>
                            </m:e>
                            <m:sup>
                              <m:r>
                                <a:rPr lang="es-EC" sz="1400" i="1">
                                  <a:latin typeface="Cambria Math"/>
                                </a:rPr>
                                <m:t>2</m:t>
                              </m:r>
                            </m:sup>
                          </m:sSup>
                        </m:e>
                      </m:d>
                    </m:oMath>
                  </m:oMathPara>
                </a14:m>
                <a:endParaRPr lang="es-EC" sz="1400" dirty="0"/>
              </a:p>
            </p:txBody>
          </p:sp>
        </mc:Choice>
        <mc:Fallback xmlns="">
          <p:sp>
            <p:nvSpPr>
              <p:cNvPr id="5" name="4 Rectángulo"/>
              <p:cNvSpPr>
                <a:spLocks noRot="1" noChangeAspect="1" noMove="1" noResize="1" noEditPoints="1" noAdjustHandles="1" noChangeArrowheads="1" noChangeShapeType="1" noTextEdit="1"/>
              </p:cNvSpPr>
              <p:nvPr/>
            </p:nvSpPr>
            <p:spPr>
              <a:xfrm>
                <a:off x="690442" y="2632517"/>
                <a:ext cx="4186358" cy="571760"/>
              </a:xfrm>
              <a:prstGeom prst="rect">
                <a:avLst/>
              </a:prstGeom>
              <a:blipFill rotWithShape="1">
                <a:blip r:embed="rId2"/>
                <a:stretch>
                  <a:fillRect/>
                </a:stretch>
              </a:blipFill>
            </p:spPr>
            <p:txBody>
              <a:bodyPr/>
              <a:lstStyle/>
              <a:p>
                <a:r>
                  <a:rPr lang="es-EC">
                    <a:noFill/>
                  </a:rPr>
                  <a:t> </a:t>
                </a:r>
              </a:p>
            </p:txBody>
          </p:sp>
        </mc:Fallback>
      </mc:AlternateContent>
      <p:sp>
        <p:nvSpPr>
          <p:cNvPr id="11" name="2 Marcador de contenido"/>
          <p:cNvSpPr txBox="1">
            <a:spLocks/>
          </p:cNvSpPr>
          <p:nvPr/>
        </p:nvSpPr>
        <p:spPr>
          <a:xfrm>
            <a:off x="1604518" y="1946717"/>
            <a:ext cx="2133600" cy="381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dk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dk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dk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dk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dk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dk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dk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dk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dk1"/>
                </a:solidFill>
                <a:latin typeface="+mn-lt"/>
                <a:ea typeface="+mn-ea"/>
                <a:cs typeface="+mn-cs"/>
              </a:defRPr>
            </a:lvl9pPr>
          </a:lstStyle>
          <a:p>
            <a:pPr marL="114300" indent="0" algn="ctr">
              <a:buFont typeface="Arial" pitchFamily="34" charset="0"/>
              <a:buNone/>
            </a:pPr>
            <a:r>
              <a:rPr lang="es-EC" dirty="0" smtClean="0"/>
              <a:t>Alturas Normales</a:t>
            </a:r>
            <a:endParaRPr lang="es-EC" dirty="0"/>
          </a:p>
        </p:txBody>
      </p:sp>
      <p:cxnSp>
        <p:nvCxnSpPr>
          <p:cNvPr id="12" name="11 Conector recto de flecha"/>
          <p:cNvCxnSpPr/>
          <p:nvPr/>
        </p:nvCxnSpPr>
        <p:spPr>
          <a:xfrm flipH="1">
            <a:off x="2671318" y="2327717"/>
            <a:ext cx="216"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10" name="9 Rectángulo"/>
              <p:cNvSpPr/>
              <p:nvPr/>
            </p:nvSpPr>
            <p:spPr>
              <a:xfrm>
                <a:off x="1143000" y="6096000"/>
                <a:ext cx="4572000" cy="55707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14:m>
                  <m:oMath xmlns:m="http://schemas.openxmlformats.org/officeDocument/2006/math">
                    <m:r>
                      <a:rPr lang="es-EC" sz="1400" i="1">
                        <a:latin typeface="Cambria Math"/>
                      </a:rPr>
                      <m:t>𝛾</m:t>
                    </m:r>
                    <m:r>
                      <a:rPr lang="es-EC" sz="1400" i="1">
                        <a:latin typeface="Cambria Math"/>
                      </a:rPr>
                      <m:t>=9,7803267715 </m:t>
                    </m:r>
                    <m:r>
                      <a:rPr lang="es-EC" sz="1400" i="1">
                        <a:latin typeface="Cambria Math"/>
                      </a:rPr>
                      <m:t>𝑚</m:t>
                    </m:r>
                    <m:sSup>
                      <m:sSupPr>
                        <m:ctrlPr>
                          <a:rPr lang="es-EC" sz="1400" i="1">
                            <a:latin typeface="Cambria Math"/>
                          </a:rPr>
                        </m:ctrlPr>
                      </m:sSupPr>
                      <m:e>
                        <m:r>
                          <a:rPr lang="es-EC" sz="1400" i="1">
                            <a:latin typeface="Cambria Math"/>
                          </a:rPr>
                          <m:t>𝑠</m:t>
                        </m:r>
                      </m:e>
                      <m:sup>
                        <m:r>
                          <a:rPr lang="es-EC" sz="1400" i="1">
                            <a:latin typeface="Cambria Math"/>
                          </a:rPr>
                          <m:t>−2</m:t>
                        </m:r>
                      </m:sup>
                    </m:sSup>
                    <m:r>
                      <a:rPr lang="es-EC" sz="1400" i="1">
                        <a:latin typeface="Cambria Math"/>
                      </a:rPr>
                      <m:t>(</m:t>
                    </m:r>
                    <m:r>
                      <a:rPr lang="es-EC" sz="1400">
                        <a:latin typeface="Cambria Math"/>
                      </a:rPr>
                      <m:t>1+0,0052790414</m:t>
                    </m:r>
                    <m:func>
                      <m:funcPr>
                        <m:ctrlPr>
                          <a:rPr lang="es-EC" sz="1400" i="1">
                            <a:latin typeface="Cambria Math"/>
                          </a:rPr>
                        </m:ctrlPr>
                      </m:funcPr>
                      <m:fName>
                        <m:sSup>
                          <m:sSupPr>
                            <m:ctrlPr>
                              <a:rPr lang="es-EC" sz="1400" i="1">
                                <a:latin typeface="Cambria Math"/>
                              </a:rPr>
                            </m:ctrlPr>
                          </m:sSupPr>
                          <m:e>
                            <m:r>
                              <m:rPr>
                                <m:sty m:val="p"/>
                              </m:rPr>
                              <a:rPr lang="es-EC" sz="1400">
                                <a:latin typeface="Cambria Math"/>
                              </a:rPr>
                              <m:t>sin</m:t>
                            </m:r>
                          </m:e>
                          <m:sup>
                            <m:r>
                              <a:rPr lang="es-EC" sz="1400" i="1">
                                <a:latin typeface="Cambria Math"/>
                              </a:rPr>
                              <m:t>2</m:t>
                            </m:r>
                          </m:sup>
                        </m:sSup>
                      </m:fName>
                      <m:e>
                        <m:r>
                          <a:rPr lang="es-EC" sz="1400" i="1">
                            <a:latin typeface="Cambria Math"/>
                          </a:rPr>
                          <m:t>𝜑</m:t>
                        </m:r>
                        <m:r>
                          <a:rPr lang="es-EC" sz="1400" i="1">
                            <a:latin typeface="Cambria Math"/>
                          </a:rPr>
                          <m:t>+</m:t>
                        </m:r>
                      </m:e>
                    </m:func>
                  </m:oMath>
                </a14:m>
                <a:r>
                  <a:rPr lang="es-EC" sz="1400" dirty="0" smtClean="0"/>
                  <a:t> </a:t>
                </a:r>
                <a14:m>
                  <m:oMath xmlns:m="http://schemas.openxmlformats.org/officeDocument/2006/math">
                    <m:r>
                      <a:rPr lang="es-EC" sz="1400" i="1">
                        <a:latin typeface="Cambria Math"/>
                      </a:rPr>
                      <m:t>0,0000232718</m:t>
                    </m:r>
                    <m:func>
                      <m:funcPr>
                        <m:ctrlPr>
                          <a:rPr lang="es-EC" sz="1400" i="1">
                            <a:latin typeface="Cambria Math"/>
                          </a:rPr>
                        </m:ctrlPr>
                      </m:funcPr>
                      <m:fName>
                        <m:sSup>
                          <m:sSupPr>
                            <m:ctrlPr>
                              <a:rPr lang="es-EC" sz="1400" i="1">
                                <a:latin typeface="Cambria Math"/>
                              </a:rPr>
                            </m:ctrlPr>
                          </m:sSupPr>
                          <m:e>
                            <m:r>
                              <m:rPr>
                                <m:sty m:val="p"/>
                              </m:rPr>
                              <a:rPr lang="es-EC" sz="1400">
                                <a:latin typeface="Cambria Math"/>
                              </a:rPr>
                              <m:t>sin</m:t>
                            </m:r>
                          </m:e>
                          <m:sup>
                            <m:r>
                              <a:rPr lang="es-EC" sz="1400" i="1">
                                <a:latin typeface="Cambria Math"/>
                              </a:rPr>
                              <m:t>4</m:t>
                            </m:r>
                          </m:sup>
                        </m:sSup>
                      </m:fName>
                      <m:e>
                        <m:r>
                          <a:rPr lang="es-EC" sz="1400" i="1">
                            <a:latin typeface="Cambria Math"/>
                          </a:rPr>
                          <m:t>𝜑</m:t>
                        </m:r>
                        <m:r>
                          <a:rPr lang="es-EC" sz="1400" i="1">
                            <a:latin typeface="Cambria Math"/>
                          </a:rPr>
                          <m:t>+</m:t>
                        </m:r>
                      </m:e>
                    </m:func>
                  </m:oMath>
                </a14:m>
                <a:r>
                  <a:rPr lang="es-EC" sz="1400" dirty="0" smtClean="0"/>
                  <a:t> </a:t>
                </a:r>
                <a14:m>
                  <m:oMath xmlns:m="http://schemas.openxmlformats.org/officeDocument/2006/math">
                    <m:r>
                      <a:rPr lang="es-EC" sz="1400" i="1">
                        <a:latin typeface="Cambria Math"/>
                      </a:rPr>
                      <m:t>0,0000001262</m:t>
                    </m:r>
                    <m:func>
                      <m:funcPr>
                        <m:ctrlPr>
                          <a:rPr lang="es-EC" sz="1400" i="1">
                            <a:latin typeface="Cambria Math"/>
                          </a:rPr>
                        </m:ctrlPr>
                      </m:funcPr>
                      <m:fName>
                        <m:sSup>
                          <m:sSupPr>
                            <m:ctrlPr>
                              <a:rPr lang="es-EC" sz="1400" i="1">
                                <a:latin typeface="Cambria Math"/>
                              </a:rPr>
                            </m:ctrlPr>
                          </m:sSupPr>
                          <m:e>
                            <m:r>
                              <m:rPr>
                                <m:sty m:val="p"/>
                              </m:rPr>
                              <a:rPr lang="es-EC" sz="1400">
                                <a:latin typeface="Cambria Math"/>
                              </a:rPr>
                              <m:t>sin</m:t>
                            </m:r>
                          </m:e>
                          <m:sup>
                            <m:r>
                              <a:rPr lang="es-EC" sz="1400" i="1">
                                <a:latin typeface="Cambria Math"/>
                              </a:rPr>
                              <m:t>6</m:t>
                            </m:r>
                          </m:sup>
                        </m:sSup>
                      </m:fName>
                      <m:e>
                        <m:r>
                          <a:rPr lang="es-EC" sz="1400" i="1">
                            <a:latin typeface="Cambria Math"/>
                          </a:rPr>
                          <m:t>𝜑</m:t>
                        </m:r>
                      </m:e>
                    </m:func>
                    <m:r>
                      <a:rPr lang="es-EC" sz="1400" i="1">
                        <a:latin typeface="Cambria Math"/>
                      </a:rPr>
                      <m:t>)</m:t>
                    </m:r>
                  </m:oMath>
                </a14:m>
                <a:endParaRPr lang="es-EC" sz="1400" dirty="0"/>
              </a:p>
            </p:txBody>
          </p:sp>
        </mc:Choice>
        <mc:Fallback xmlns="">
          <p:sp>
            <p:nvSpPr>
              <p:cNvPr id="10" name="9 Rectángulo"/>
              <p:cNvSpPr>
                <a:spLocks noRot="1" noChangeAspect="1" noMove="1" noResize="1" noEditPoints="1" noAdjustHandles="1" noChangeArrowheads="1" noChangeShapeType="1" noTextEdit="1"/>
              </p:cNvSpPr>
              <p:nvPr/>
            </p:nvSpPr>
            <p:spPr>
              <a:xfrm>
                <a:off x="1143000" y="6096000"/>
                <a:ext cx="4572000" cy="557076"/>
              </a:xfrm>
              <a:prstGeom prst="rect">
                <a:avLst/>
              </a:prstGeom>
              <a:blipFill rotWithShape="1">
                <a:blip r:embed="rId3"/>
                <a:stretch>
                  <a:fillRect/>
                </a:stretch>
              </a:blipFill>
            </p:spPr>
            <p:txBody>
              <a:bodyPr/>
              <a:lstStyle/>
              <a:p>
                <a:r>
                  <a:rPr lang="es-EC">
                    <a:noFill/>
                  </a:rPr>
                  <a:t> </a:t>
                </a:r>
              </a:p>
            </p:txBody>
          </p:sp>
        </mc:Fallback>
      </mc:AlternateContent>
      <p:sp>
        <p:nvSpPr>
          <p:cNvPr id="21" name="20 Elipse"/>
          <p:cNvSpPr/>
          <p:nvPr/>
        </p:nvSpPr>
        <p:spPr>
          <a:xfrm>
            <a:off x="1223518" y="16764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a:latin typeface="Verdana" pitchFamily="34" charset="0"/>
                <a:ea typeface="Verdana" pitchFamily="34" charset="0"/>
                <a:cs typeface="Verdana" pitchFamily="34" charset="0"/>
              </a:rPr>
              <a:t>2</a:t>
            </a:r>
          </a:p>
        </p:txBody>
      </p:sp>
      <mc:AlternateContent xmlns:mc="http://schemas.openxmlformats.org/markup-compatibility/2006" xmlns:a14="http://schemas.microsoft.com/office/drawing/2010/main">
        <mc:Choice Requires="a14">
          <p:sp>
            <p:nvSpPr>
              <p:cNvPr id="18" name="17 Rectángulo"/>
              <p:cNvSpPr/>
              <p:nvPr/>
            </p:nvSpPr>
            <p:spPr>
              <a:xfrm>
                <a:off x="1230086" y="3886200"/>
                <a:ext cx="1227837" cy="59279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sz="1600" i="1">
                          <a:latin typeface="Cambria Math"/>
                        </a:rPr>
                        <m:t>𝑚</m:t>
                      </m:r>
                      <m:r>
                        <a:rPr lang="es-EC" sz="1600" i="1">
                          <a:latin typeface="Cambria Math"/>
                        </a:rPr>
                        <m:t>=</m:t>
                      </m:r>
                      <m:f>
                        <m:fPr>
                          <m:ctrlPr>
                            <a:rPr lang="es-EC" sz="1600" i="1">
                              <a:latin typeface="Cambria Math"/>
                            </a:rPr>
                          </m:ctrlPr>
                        </m:fPr>
                        <m:num>
                          <m:sSup>
                            <m:sSupPr>
                              <m:ctrlPr>
                                <a:rPr lang="es-EC" sz="1600" i="1">
                                  <a:latin typeface="Cambria Math"/>
                                </a:rPr>
                              </m:ctrlPr>
                            </m:sSupPr>
                            <m:e>
                              <m:r>
                                <a:rPr lang="es-EC" sz="1600" i="1">
                                  <a:latin typeface="Cambria Math"/>
                                </a:rPr>
                                <m:t>𝜔</m:t>
                              </m:r>
                            </m:e>
                            <m:sup>
                              <m:r>
                                <a:rPr lang="es-EC" sz="1600" i="1">
                                  <a:latin typeface="Cambria Math"/>
                                </a:rPr>
                                <m:t>2</m:t>
                              </m:r>
                            </m:sup>
                          </m:sSup>
                          <m:sSup>
                            <m:sSupPr>
                              <m:ctrlPr>
                                <a:rPr lang="es-EC" sz="1600" i="1">
                                  <a:latin typeface="Cambria Math"/>
                                </a:rPr>
                              </m:ctrlPr>
                            </m:sSupPr>
                            <m:e>
                              <m:r>
                                <a:rPr lang="es-EC" sz="1600" i="1">
                                  <a:latin typeface="Cambria Math"/>
                                </a:rPr>
                                <m:t>𝑎</m:t>
                              </m:r>
                            </m:e>
                            <m:sup>
                              <m:r>
                                <a:rPr lang="es-EC" sz="1600" i="1">
                                  <a:latin typeface="Cambria Math"/>
                                </a:rPr>
                                <m:t>2</m:t>
                              </m:r>
                            </m:sup>
                          </m:sSup>
                          <m:r>
                            <a:rPr lang="es-EC" sz="1600" i="1">
                              <a:latin typeface="Cambria Math"/>
                            </a:rPr>
                            <m:t>𝑏</m:t>
                          </m:r>
                        </m:num>
                        <m:den>
                          <m:r>
                            <a:rPr lang="es-EC" sz="1600" i="1">
                              <a:latin typeface="Cambria Math"/>
                            </a:rPr>
                            <m:t>𝐺𝑀</m:t>
                          </m:r>
                        </m:den>
                      </m:f>
                    </m:oMath>
                  </m:oMathPara>
                </a14:m>
                <a:endParaRPr lang="es-EC" sz="1600" dirty="0"/>
              </a:p>
            </p:txBody>
          </p:sp>
        </mc:Choice>
        <mc:Fallback xmlns="">
          <p:sp>
            <p:nvSpPr>
              <p:cNvPr id="18" name="17 Rectángulo"/>
              <p:cNvSpPr>
                <a:spLocks noRot="1" noChangeAspect="1" noMove="1" noResize="1" noEditPoints="1" noAdjustHandles="1" noChangeArrowheads="1" noChangeShapeType="1" noTextEdit="1"/>
              </p:cNvSpPr>
              <p:nvPr/>
            </p:nvSpPr>
            <p:spPr>
              <a:xfrm>
                <a:off x="1230086" y="3886200"/>
                <a:ext cx="1227837" cy="592791"/>
              </a:xfrm>
              <a:prstGeom prst="rect">
                <a:avLst/>
              </a:prstGeom>
              <a:blipFill rotWithShape="1">
                <a:blip r:embed="rId4"/>
                <a:stretch>
                  <a:fillRect/>
                </a:stretch>
              </a:blipFill>
            </p:spPr>
            <p:txBody>
              <a:bodyPr/>
              <a:lstStyle/>
              <a:p>
                <a:r>
                  <a:rPr lang="es-EC">
                    <a:noFill/>
                  </a:rPr>
                  <a:t> </a:t>
                </a:r>
              </a:p>
            </p:txBody>
          </p:sp>
        </mc:Fallback>
      </mc:AlternateContent>
      <p:cxnSp>
        <p:nvCxnSpPr>
          <p:cNvPr id="9" name="8 Conector angular"/>
          <p:cNvCxnSpPr>
            <a:stCxn id="5" idx="1"/>
            <a:endCxn id="18" idx="1"/>
          </p:cNvCxnSpPr>
          <p:nvPr/>
        </p:nvCxnSpPr>
        <p:spPr>
          <a:xfrm rot="10800000" flipH="1" flipV="1">
            <a:off x="690442" y="2918396"/>
            <a:ext cx="539644" cy="1264199"/>
          </a:xfrm>
          <a:prstGeom prst="bentConnector3">
            <a:avLst>
              <a:gd name="adj1" fmla="val -4236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22 Conector angular"/>
          <p:cNvCxnSpPr>
            <a:stCxn id="5" idx="1"/>
            <a:endCxn id="10" idx="1"/>
          </p:cNvCxnSpPr>
          <p:nvPr/>
        </p:nvCxnSpPr>
        <p:spPr>
          <a:xfrm rot="10800000" flipH="1" flipV="1">
            <a:off x="690442" y="2918396"/>
            <a:ext cx="452558" cy="3456141"/>
          </a:xfrm>
          <a:prstGeom prst="bentConnector3">
            <a:avLst>
              <a:gd name="adj1" fmla="val -50513"/>
            </a:avLst>
          </a:prstGeom>
          <a:ln>
            <a:tailEnd type="arrow"/>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graphicFrame>
            <p:nvGraphicFramePr>
              <p:cNvPr id="15" name="14 Tabla"/>
              <p:cNvGraphicFramePr>
                <a:graphicFrameLocks noGrp="1"/>
              </p:cNvGraphicFramePr>
              <p:nvPr>
                <p:extLst>
                  <p:ext uri="{D42A27DB-BD31-4B8C-83A1-F6EECF244321}">
                    <p14:modId xmlns:p14="http://schemas.microsoft.com/office/powerpoint/2010/main" val="717056830"/>
                  </p:ext>
                </p:extLst>
              </p:nvPr>
            </p:nvGraphicFramePr>
            <p:xfrm>
              <a:off x="2819400" y="3657600"/>
              <a:ext cx="5105399" cy="1904998"/>
            </p:xfrm>
            <a:graphic>
              <a:graphicData uri="http://schemas.openxmlformats.org/drawingml/2006/table">
                <a:tbl>
                  <a:tblPr firstRow="1" firstCol="1" bandRow="1">
                    <a:tableStyleId>{5940675A-B579-460E-94D1-54222C63F5DA}</a:tableStyleId>
                  </a:tblPr>
                  <a:tblGrid>
                    <a:gridCol w="1629893"/>
                    <a:gridCol w="1362488"/>
                    <a:gridCol w="2113018"/>
                  </a:tblGrid>
                  <a:tr h="272082">
                    <a:tc>
                      <a:txBody>
                        <a:bodyPr/>
                        <a:lstStyle/>
                        <a:p>
                          <a:pPr algn="ctr">
                            <a:spcAft>
                              <a:spcPts val="0"/>
                            </a:spcAft>
                          </a:pPr>
                          <a:r>
                            <a:rPr lang="es-EC" sz="1200" b="1" dirty="0">
                              <a:effectLst/>
                              <a:latin typeface="Verdana" pitchFamily="34" charset="0"/>
                              <a:ea typeface="Verdana" pitchFamily="34" charset="0"/>
                              <a:cs typeface="Verdana" pitchFamily="34" charset="0"/>
                            </a:rPr>
                            <a:t>Nombre</a:t>
                          </a:r>
                        </a:p>
                      </a:txBody>
                      <a:tcPr marL="68580" marR="68580" marT="0" marB="0" anchor="ctr"/>
                    </a:tc>
                    <a:tc>
                      <a:txBody>
                        <a:bodyPr/>
                        <a:lstStyle/>
                        <a:p>
                          <a:pPr algn="ctr">
                            <a:spcAft>
                              <a:spcPts val="0"/>
                            </a:spcAft>
                          </a:pPr>
                          <a:r>
                            <a:rPr lang="es-EC" sz="1200" b="1" dirty="0">
                              <a:effectLst/>
                              <a:latin typeface="Verdana" pitchFamily="34" charset="0"/>
                              <a:ea typeface="Verdana" pitchFamily="34" charset="0"/>
                              <a:cs typeface="Verdana" pitchFamily="34" charset="0"/>
                            </a:rPr>
                            <a:t>Parámetro</a:t>
                          </a:r>
                        </a:p>
                      </a:txBody>
                      <a:tcPr marL="68580" marR="68580" marT="0" marB="0" anchor="ctr"/>
                    </a:tc>
                    <a:tc>
                      <a:txBody>
                        <a:bodyPr/>
                        <a:lstStyle/>
                        <a:p>
                          <a:pPr algn="ctr">
                            <a:spcAft>
                              <a:spcPts val="0"/>
                            </a:spcAft>
                          </a:pPr>
                          <a:r>
                            <a:rPr lang="es-EC" sz="1200" b="1" dirty="0">
                              <a:effectLst/>
                              <a:latin typeface="Verdana" pitchFamily="34" charset="0"/>
                              <a:ea typeface="Verdana" pitchFamily="34" charset="0"/>
                              <a:cs typeface="Verdana" pitchFamily="34" charset="0"/>
                            </a:rPr>
                            <a:t>Valor</a:t>
                          </a:r>
                        </a:p>
                      </a:txBody>
                      <a:tcPr marL="68580" marR="68580" marT="0" marB="0" anchor="ctr"/>
                    </a:tc>
                  </a:tr>
                  <a:tr h="394965">
                    <a:tc>
                      <a:txBody>
                        <a:bodyPr/>
                        <a:lstStyle/>
                        <a:p>
                          <a:pPr algn="ctr">
                            <a:spcAft>
                              <a:spcPts val="0"/>
                            </a:spcAft>
                          </a:pPr>
                          <a:r>
                            <a:rPr lang="es-EC" sz="1200">
                              <a:effectLst/>
                              <a:latin typeface="Verdana" pitchFamily="34" charset="0"/>
                              <a:ea typeface="Verdana" pitchFamily="34" charset="0"/>
                              <a:cs typeface="Verdana" pitchFamily="34" charset="0"/>
                            </a:rPr>
                            <a:t>Velocidad angular</a:t>
                          </a: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a:rPr>
                                  <m:t>𝜔</m:t>
                                </m:r>
                              </m:oMath>
                            </m:oMathPara>
                          </a14:m>
                          <a:endParaRPr lang="es-EC" sz="120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es-EC" sz="1200">
                              <a:effectLst/>
                              <a:latin typeface="Verdana" pitchFamily="34" charset="0"/>
                              <a:ea typeface="Verdana" pitchFamily="34" charset="0"/>
                              <a:cs typeface="Verdana" pitchFamily="34" charset="0"/>
                            </a:rPr>
                            <a:t>7292115 x 10-11 rad s-1</a:t>
                          </a:r>
                        </a:p>
                      </a:txBody>
                      <a:tcPr marL="68580" marR="68580" marT="0" marB="0" anchor="ctr"/>
                    </a:tc>
                  </a:tr>
                  <a:tr h="285452">
                    <a:tc>
                      <a:txBody>
                        <a:bodyPr/>
                        <a:lstStyle/>
                        <a:p>
                          <a:pPr algn="ctr">
                            <a:spcAft>
                              <a:spcPts val="0"/>
                            </a:spcAft>
                          </a:pPr>
                          <a:r>
                            <a:rPr lang="es-EC" sz="1200">
                              <a:effectLst/>
                              <a:latin typeface="Verdana" pitchFamily="34" charset="0"/>
                              <a:ea typeface="Verdana" pitchFamily="34" charset="0"/>
                              <a:cs typeface="Verdana" pitchFamily="34" charset="0"/>
                            </a:rPr>
                            <a:t>Semieje mayor</a:t>
                          </a: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a:rPr>
                                  <m:t>𝑎</m:t>
                                </m:r>
                              </m:oMath>
                            </m:oMathPara>
                          </a14:m>
                          <a:endParaRPr lang="es-EC" sz="120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es-EC" sz="1200">
                              <a:effectLst/>
                              <a:latin typeface="Verdana" pitchFamily="34" charset="0"/>
                              <a:ea typeface="Verdana" pitchFamily="34" charset="0"/>
                              <a:cs typeface="Verdana" pitchFamily="34" charset="0"/>
                            </a:rPr>
                            <a:t>6378137 m</a:t>
                          </a:r>
                        </a:p>
                      </a:txBody>
                      <a:tcPr marL="68580" marR="68580" marT="0" marB="0" anchor="ctr"/>
                    </a:tc>
                  </a:tr>
                  <a:tr h="272082">
                    <a:tc>
                      <a:txBody>
                        <a:bodyPr/>
                        <a:lstStyle/>
                        <a:p>
                          <a:pPr algn="ctr">
                            <a:spcAft>
                              <a:spcPts val="0"/>
                            </a:spcAft>
                          </a:pPr>
                          <a:r>
                            <a:rPr lang="es-EC" sz="1200">
                              <a:effectLst/>
                              <a:latin typeface="Verdana" pitchFamily="34" charset="0"/>
                              <a:ea typeface="Verdana" pitchFamily="34" charset="0"/>
                              <a:cs typeface="Verdana" pitchFamily="34" charset="0"/>
                            </a:rPr>
                            <a:t>Semieje menor</a:t>
                          </a: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a:rPr>
                                  <m:t>𝑏</m:t>
                                </m:r>
                              </m:oMath>
                            </m:oMathPara>
                          </a14:m>
                          <a:endParaRPr lang="es-EC" sz="120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es-EC" sz="1200">
                              <a:effectLst/>
                              <a:latin typeface="Verdana" pitchFamily="34" charset="0"/>
                              <a:ea typeface="Verdana" pitchFamily="34" charset="0"/>
                              <a:cs typeface="Verdana" pitchFamily="34" charset="0"/>
                            </a:rPr>
                            <a:t>6356752.3141 m</a:t>
                          </a:r>
                        </a:p>
                      </a:txBody>
                      <a:tcPr marL="68580" marR="68580" marT="0" marB="0" anchor="ctr"/>
                    </a:tc>
                  </a:tr>
                  <a:tr h="394965">
                    <a:tc>
                      <a:txBody>
                        <a:bodyPr/>
                        <a:lstStyle/>
                        <a:p>
                          <a:pPr algn="ctr">
                            <a:spcAft>
                              <a:spcPts val="0"/>
                            </a:spcAft>
                          </a:pPr>
                          <a:r>
                            <a:rPr lang="es-EC" sz="1200">
                              <a:effectLst/>
                              <a:latin typeface="Verdana" pitchFamily="34" charset="0"/>
                              <a:ea typeface="Verdana" pitchFamily="34" charset="0"/>
                              <a:cs typeface="Verdana" pitchFamily="34" charset="0"/>
                            </a:rPr>
                            <a:t>Constante gravitaciones</a:t>
                          </a: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a:rPr>
                                  <m:t>𝐺𝑀</m:t>
                                </m:r>
                              </m:oMath>
                            </m:oMathPara>
                          </a14:m>
                          <a:endParaRPr lang="es-EC" sz="120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es-EC" sz="1200">
                              <a:effectLst/>
                              <a:latin typeface="Verdana" pitchFamily="34" charset="0"/>
                              <a:ea typeface="Verdana" pitchFamily="34" charset="0"/>
                              <a:cs typeface="Verdana" pitchFamily="34" charset="0"/>
                            </a:rPr>
                            <a:t>398 600.5 km3 s-2</a:t>
                          </a:r>
                        </a:p>
                      </a:txBody>
                      <a:tcPr marL="68580" marR="68580" marT="0" marB="0" anchor="ctr"/>
                    </a:tc>
                  </a:tr>
                  <a:tr h="285452">
                    <a:tc>
                      <a:txBody>
                        <a:bodyPr/>
                        <a:lstStyle/>
                        <a:p>
                          <a:pPr algn="ctr">
                            <a:spcAft>
                              <a:spcPts val="0"/>
                            </a:spcAft>
                          </a:pPr>
                          <a:r>
                            <a:rPr lang="es-EC" sz="1200">
                              <a:effectLst/>
                              <a:latin typeface="Verdana" pitchFamily="34" charset="0"/>
                              <a:ea typeface="Verdana" pitchFamily="34" charset="0"/>
                              <a:cs typeface="Verdana" pitchFamily="34" charset="0"/>
                            </a:rPr>
                            <a:t>Achatamiento</a:t>
                          </a:r>
                        </a:p>
                      </a:txBody>
                      <a:tcPr marL="68580" marR="68580" marT="0" marB="0" anchor="ctr"/>
                    </a:tc>
                    <a:tc>
                      <a:txBody>
                        <a:bodyPr/>
                        <a:lstStyle/>
                        <a:p>
                          <a:pPr algn="ctr">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a:rPr>
                                  <m:t>𝑓</m:t>
                                </m:r>
                              </m:oMath>
                            </m:oMathPara>
                          </a14:m>
                          <a:endParaRPr lang="es-EC" sz="120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es-EC" sz="1200" dirty="0">
                              <a:effectLst/>
                              <a:latin typeface="Verdana" pitchFamily="34" charset="0"/>
                              <a:ea typeface="Verdana" pitchFamily="34" charset="0"/>
                              <a:cs typeface="Verdana" pitchFamily="34" charset="0"/>
                            </a:rPr>
                            <a:t>0.00335281068118</a:t>
                          </a:r>
                        </a:p>
                      </a:txBody>
                      <a:tcPr marL="68580" marR="68580" marT="0" marB="0" anchor="ctr"/>
                    </a:tc>
                  </a:tr>
                </a:tbl>
              </a:graphicData>
            </a:graphic>
          </p:graphicFrame>
        </mc:Choice>
        <mc:Fallback xmlns="">
          <p:graphicFrame>
            <p:nvGraphicFramePr>
              <p:cNvPr id="15" name="14 Tabla"/>
              <p:cNvGraphicFramePr>
                <a:graphicFrameLocks noGrp="1"/>
              </p:cNvGraphicFramePr>
              <p:nvPr>
                <p:extLst>
                  <p:ext uri="{D42A27DB-BD31-4B8C-83A1-F6EECF244321}">
                    <p14:modId xmlns:p14="http://schemas.microsoft.com/office/powerpoint/2010/main" val="717056830"/>
                  </p:ext>
                </p:extLst>
              </p:nvPr>
            </p:nvGraphicFramePr>
            <p:xfrm>
              <a:off x="2819400" y="3657600"/>
              <a:ext cx="5105399" cy="1904998"/>
            </p:xfrm>
            <a:graphic>
              <a:graphicData uri="http://schemas.openxmlformats.org/drawingml/2006/table">
                <a:tbl>
                  <a:tblPr firstRow="1" firstCol="1" bandRow="1">
                    <a:tableStyleId>{5940675A-B579-460E-94D1-54222C63F5DA}</a:tableStyleId>
                  </a:tblPr>
                  <a:tblGrid>
                    <a:gridCol w="1629893"/>
                    <a:gridCol w="1362488"/>
                    <a:gridCol w="2113018"/>
                  </a:tblGrid>
                  <a:tr h="272082">
                    <a:tc>
                      <a:txBody>
                        <a:bodyPr/>
                        <a:lstStyle/>
                        <a:p>
                          <a:pPr algn="ctr">
                            <a:spcAft>
                              <a:spcPts val="0"/>
                            </a:spcAft>
                          </a:pPr>
                          <a:r>
                            <a:rPr lang="es-EC" sz="1200" b="1" dirty="0">
                              <a:effectLst/>
                              <a:latin typeface="Verdana" pitchFamily="34" charset="0"/>
                              <a:ea typeface="Verdana" pitchFamily="34" charset="0"/>
                              <a:cs typeface="Verdana" pitchFamily="34" charset="0"/>
                            </a:rPr>
                            <a:t>Nombre</a:t>
                          </a:r>
                        </a:p>
                      </a:txBody>
                      <a:tcPr marL="68580" marR="68580" marT="0" marB="0" anchor="ctr"/>
                    </a:tc>
                    <a:tc>
                      <a:txBody>
                        <a:bodyPr/>
                        <a:lstStyle/>
                        <a:p>
                          <a:pPr algn="ctr">
                            <a:spcAft>
                              <a:spcPts val="0"/>
                            </a:spcAft>
                          </a:pPr>
                          <a:r>
                            <a:rPr lang="es-EC" sz="1200" b="1" dirty="0">
                              <a:effectLst/>
                              <a:latin typeface="Verdana" pitchFamily="34" charset="0"/>
                              <a:ea typeface="Verdana" pitchFamily="34" charset="0"/>
                              <a:cs typeface="Verdana" pitchFamily="34" charset="0"/>
                            </a:rPr>
                            <a:t>Parámetro</a:t>
                          </a:r>
                        </a:p>
                      </a:txBody>
                      <a:tcPr marL="68580" marR="68580" marT="0" marB="0" anchor="ctr"/>
                    </a:tc>
                    <a:tc>
                      <a:txBody>
                        <a:bodyPr/>
                        <a:lstStyle/>
                        <a:p>
                          <a:pPr algn="ctr">
                            <a:spcAft>
                              <a:spcPts val="0"/>
                            </a:spcAft>
                          </a:pPr>
                          <a:r>
                            <a:rPr lang="es-EC" sz="1200" b="1" dirty="0">
                              <a:effectLst/>
                              <a:latin typeface="Verdana" pitchFamily="34" charset="0"/>
                              <a:ea typeface="Verdana" pitchFamily="34" charset="0"/>
                              <a:cs typeface="Verdana" pitchFamily="34" charset="0"/>
                            </a:rPr>
                            <a:t>Valor</a:t>
                          </a:r>
                        </a:p>
                      </a:txBody>
                      <a:tcPr marL="68580" marR="68580" marT="0" marB="0" anchor="ctr"/>
                    </a:tc>
                  </a:tr>
                  <a:tr h="394965">
                    <a:tc>
                      <a:txBody>
                        <a:bodyPr/>
                        <a:lstStyle/>
                        <a:p>
                          <a:pPr algn="ctr">
                            <a:spcAft>
                              <a:spcPts val="0"/>
                            </a:spcAft>
                          </a:pPr>
                          <a:r>
                            <a:rPr lang="es-EC" sz="1200">
                              <a:effectLst/>
                              <a:latin typeface="Verdana" pitchFamily="34" charset="0"/>
                              <a:ea typeface="Verdana" pitchFamily="34" charset="0"/>
                              <a:cs typeface="Verdana" pitchFamily="34" charset="0"/>
                            </a:rPr>
                            <a:t>Velocidad angular</a:t>
                          </a:r>
                        </a:p>
                      </a:txBody>
                      <a:tcPr marL="68580" marR="68580" marT="0" marB="0" anchor="ctr"/>
                    </a:tc>
                    <a:tc>
                      <a:txBody>
                        <a:bodyPr/>
                        <a:lstStyle/>
                        <a:p>
                          <a:endParaRPr lang="es-EC"/>
                        </a:p>
                      </a:txBody>
                      <a:tcPr marL="68580" marR="68580" marT="0" marB="0" anchor="ctr">
                        <a:blipFill rotWithShape="1">
                          <a:blip r:embed="rId5"/>
                          <a:stretch>
                            <a:fillRect l="-119643" t="-70313" r="-154464" b="-329688"/>
                          </a:stretch>
                        </a:blipFill>
                      </a:tcPr>
                    </a:tc>
                    <a:tc>
                      <a:txBody>
                        <a:bodyPr/>
                        <a:lstStyle/>
                        <a:p>
                          <a:pPr algn="ctr">
                            <a:spcAft>
                              <a:spcPts val="0"/>
                            </a:spcAft>
                          </a:pPr>
                          <a:r>
                            <a:rPr lang="es-EC" sz="1200">
                              <a:effectLst/>
                              <a:latin typeface="Verdana" pitchFamily="34" charset="0"/>
                              <a:ea typeface="Verdana" pitchFamily="34" charset="0"/>
                              <a:cs typeface="Verdana" pitchFamily="34" charset="0"/>
                            </a:rPr>
                            <a:t>7292115 x 10-11 rad s-1</a:t>
                          </a:r>
                        </a:p>
                      </a:txBody>
                      <a:tcPr marL="68580" marR="68580" marT="0" marB="0" anchor="ctr"/>
                    </a:tc>
                  </a:tr>
                  <a:tr h="285452">
                    <a:tc>
                      <a:txBody>
                        <a:bodyPr/>
                        <a:lstStyle/>
                        <a:p>
                          <a:pPr algn="ctr">
                            <a:spcAft>
                              <a:spcPts val="0"/>
                            </a:spcAft>
                          </a:pPr>
                          <a:r>
                            <a:rPr lang="es-EC" sz="1200">
                              <a:effectLst/>
                              <a:latin typeface="Verdana" pitchFamily="34" charset="0"/>
                              <a:ea typeface="Verdana" pitchFamily="34" charset="0"/>
                              <a:cs typeface="Verdana" pitchFamily="34" charset="0"/>
                            </a:rPr>
                            <a:t>Semieje mayor</a:t>
                          </a:r>
                        </a:p>
                      </a:txBody>
                      <a:tcPr marL="68580" marR="68580" marT="0" marB="0" anchor="ctr"/>
                    </a:tc>
                    <a:tc>
                      <a:txBody>
                        <a:bodyPr/>
                        <a:lstStyle/>
                        <a:p>
                          <a:endParaRPr lang="es-EC"/>
                        </a:p>
                      </a:txBody>
                      <a:tcPr marL="68580" marR="68580" marT="0" marB="0" anchor="ctr">
                        <a:blipFill rotWithShape="1">
                          <a:blip r:embed="rId5"/>
                          <a:stretch>
                            <a:fillRect l="-119643" t="-231915" r="-154464" b="-348936"/>
                          </a:stretch>
                        </a:blipFill>
                      </a:tcPr>
                    </a:tc>
                    <a:tc>
                      <a:txBody>
                        <a:bodyPr/>
                        <a:lstStyle/>
                        <a:p>
                          <a:pPr algn="ctr">
                            <a:spcAft>
                              <a:spcPts val="0"/>
                            </a:spcAft>
                          </a:pPr>
                          <a:r>
                            <a:rPr lang="es-EC" sz="1200">
                              <a:effectLst/>
                              <a:latin typeface="Verdana" pitchFamily="34" charset="0"/>
                              <a:ea typeface="Verdana" pitchFamily="34" charset="0"/>
                              <a:cs typeface="Verdana" pitchFamily="34" charset="0"/>
                            </a:rPr>
                            <a:t>6378137 m</a:t>
                          </a:r>
                        </a:p>
                      </a:txBody>
                      <a:tcPr marL="68580" marR="68580" marT="0" marB="0" anchor="ctr"/>
                    </a:tc>
                  </a:tr>
                  <a:tr h="272082">
                    <a:tc>
                      <a:txBody>
                        <a:bodyPr/>
                        <a:lstStyle/>
                        <a:p>
                          <a:pPr algn="ctr">
                            <a:spcAft>
                              <a:spcPts val="0"/>
                            </a:spcAft>
                          </a:pPr>
                          <a:r>
                            <a:rPr lang="es-EC" sz="1200">
                              <a:effectLst/>
                              <a:latin typeface="Verdana" pitchFamily="34" charset="0"/>
                              <a:ea typeface="Verdana" pitchFamily="34" charset="0"/>
                              <a:cs typeface="Verdana" pitchFamily="34" charset="0"/>
                            </a:rPr>
                            <a:t>Semieje menor</a:t>
                          </a:r>
                        </a:p>
                      </a:txBody>
                      <a:tcPr marL="68580" marR="68580" marT="0" marB="0" anchor="ctr"/>
                    </a:tc>
                    <a:tc>
                      <a:txBody>
                        <a:bodyPr/>
                        <a:lstStyle/>
                        <a:p>
                          <a:endParaRPr lang="es-EC"/>
                        </a:p>
                      </a:txBody>
                      <a:tcPr marL="68580" marR="68580" marT="0" marB="0" anchor="ctr">
                        <a:blipFill rotWithShape="1">
                          <a:blip r:embed="rId5"/>
                          <a:stretch>
                            <a:fillRect l="-119643" t="-346667" r="-154464" b="-264444"/>
                          </a:stretch>
                        </a:blipFill>
                      </a:tcPr>
                    </a:tc>
                    <a:tc>
                      <a:txBody>
                        <a:bodyPr/>
                        <a:lstStyle/>
                        <a:p>
                          <a:pPr algn="ctr">
                            <a:spcAft>
                              <a:spcPts val="0"/>
                            </a:spcAft>
                          </a:pPr>
                          <a:r>
                            <a:rPr lang="es-EC" sz="1200">
                              <a:effectLst/>
                              <a:latin typeface="Verdana" pitchFamily="34" charset="0"/>
                              <a:ea typeface="Verdana" pitchFamily="34" charset="0"/>
                              <a:cs typeface="Verdana" pitchFamily="34" charset="0"/>
                            </a:rPr>
                            <a:t>6356752.3141 m</a:t>
                          </a:r>
                        </a:p>
                      </a:txBody>
                      <a:tcPr marL="68580" marR="68580" marT="0" marB="0" anchor="ctr"/>
                    </a:tc>
                  </a:tr>
                  <a:tr h="394965">
                    <a:tc>
                      <a:txBody>
                        <a:bodyPr/>
                        <a:lstStyle/>
                        <a:p>
                          <a:pPr algn="ctr">
                            <a:spcAft>
                              <a:spcPts val="0"/>
                            </a:spcAft>
                          </a:pPr>
                          <a:r>
                            <a:rPr lang="es-EC" sz="1200">
                              <a:effectLst/>
                              <a:latin typeface="Verdana" pitchFamily="34" charset="0"/>
                              <a:ea typeface="Verdana" pitchFamily="34" charset="0"/>
                              <a:cs typeface="Verdana" pitchFamily="34" charset="0"/>
                            </a:rPr>
                            <a:t>Constante gravitaciones</a:t>
                          </a:r>
                        </a:p>
                      </a:txBody>
                      <a:tcPr marL="68580" marR="68580" marT="0" marB="0" anchor="ctr"/>
                    </a:tc>
                    <a:tc>
                      <a:txBody>
                        <a:bodyPr/>
                        <a:lstStyle/>
                        <a:p>
                          <a:endParaRPr lang="es-EC"/>
                        </a:p>
                      </a:txBody>
                      <a:tcPr marL="68580" marR="68580" marT="0" marB="0" anchor="ctr">
                        <a:blipFill rotWithShape="1">
                          <a:blip r:embed="rId5"/>
                          <a:stretch>
                            <a:fillRect l="-119643" t="-314063" r="-154464" b="-85938"/>
                          </a:stretch>
                        </a:blipFill>
                      </a:tcPr>
                    </a:tc>
                    <a:tc>
                      <a:txBody>
                        <a:bodyPr/>
                        <a:lstStyle/>
                        <a:p>
                          <a:pPr algn="ctr">
                            <a:spcAft>
                              <a:spcPts val="0"/>
                            </a:spcAft>
                          </a:pPr>
                          <a:r>
                            <a:rPr lang="es-EC" sz="1200">
                              <a:effectLst/>
                              <a:latin typeface="Verdana" pitchFamily="34" charset="0"/>
                              <a:ea typeface="Verdana" pitchFamily="34" charset="0"/>
                              <a:cs typeface="Verdana" pitchFamily="34" charset="0"/>
                            </a:rPr>
                            <a:t>398 600.5 km3 s-2</a:t>
                          </a:r>
                        </a:p>
                      </a:txBody>
                      <a:tcPr marL="68580" marR="68580" marT="0" marB="0" anchor="ctr"/>
                    </a:tc>
                  </a:tr>
                  <a:tr h="285452">
                    <a:tc>
                      <a:txBody>
                        <a:bodyPr/>
                        <a:lstStyle/>
                        <a:p>
                          <a:pPr algn="ctr">
                            <a:spcAft>
                              <a:spcPts val="0"/>
                            </a:spcAft>
                          </a:pPr>
                          <a:r>
                            <a:rPr lang="es-EC" sz="1200">
                              <a:effectLst/>
                              <a:latin typeface="Verdana" pitchFamily="34" charset="0"/>
                              <a:ea typeface="Verdana" pitchFamily="34" charset="0"/>
                              <a:cs typeface="Verdana" pitchFamily="34" charset="0"/>
                            </a:rPr>
                            <a:t>Achatamiento</a:t>
                          </a:r>
                        </a:p>
                      </a:txBody>
                      <a:tcPr marL="68580" marR="68580" marT="0" marB="0" anchor="ctr"/>
                    </a:tc>
                    <a:tc>
                      <a:txBody>
                        <a:bodyPr/>
                        <a:lstStyle/>
                        <a:p>
                          <a:endParaRPr lang="es-EC"/>
                        </a:p>
                      </a:txBody>
                      <a:tcPr marL="68580" marR="68580" marT="0" marB="0" anchor="ctr">
                        <a:blipFill rotWithShape="1">
                          <a:blip r:embed="rId5"/>
                          <a:stretch>
                            <a:fillRect l="-119643" t="-563830" r="-154464" b="-17021"/>
                          </a:stretch>
                        </a:blipFill>
                      </a:tcPr>
                    </a:tc>
                    <a:tc>
                      <a:txBody>
                        <a:bodyPr/>
                        <a:lstStyle/>
                        <a:p>
                          <a:pPr algn="ctr">
                            <a:spcAft>
                              <a:spcPts val="0"/>
                            </a:spcAft>
                          </a:pPr>
                          <a:r>
                            <a:rPr lang="es-EC" sz="1200" dirty="0">
                              <a:effectLst/>
                              <a:latin typeface="Verdana" pitchFamily="34" charset="0"/>
                              <a:ea typeface="Verdana" pitchFamily="34" charset="0"/>
                              <a:cs typeface="Verdana" pitchFamily="34" charset="0"/>
                            </a:rPr>
                            <a:t>0.00335281068118</a:t>
                          </a:r>
                        </a:p>
                      </a:txBody>
                      <a:tcPr marL="68580" marR="68580" marT="0" marB="0" anchor="ctr"/>
                    </a:tc>
                  </a:tr>
                </a:tbl>
              </a:graphicData>
            </a:graphic>
          </p:graphicFrame>
        </mc:Fallback>
      </mc:AlternateContent>
      <p:sp>
        <p:nvSpPr>
          <p:cNvPr id="25" name="24 Rectángulo"/>
          <p:cNvSpPr/>
          <p:nvPr/>
        </p:nvSpPr>
        <p:spPr>
          <a:xfrm>
            <a:off x="4114800" y="3344249"/>
            <a:ext cx="2823209" cy="24622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sz="1000" dirty="0">
                <a:latin typeface="Verdana" pitchFamily="34" charset="0"/>
                <a:ea typeface="Verdana" pitchFamily="34" charset="0"/>
                <a:cs typeface="Verdana" pitchFamily="34" charset="0"/>
              </a:rPr>
              <a:t>Tabla 7</a:t>
            </a:r>
            <a:r>
              <a:rPr lang="es-EC" sz="1000" dirty="0" smtClean="0">
                <a:latin typeface="Verdana" pitchFamily="34" charset="0"/>
                <a:ea typeface="Verdana" pitchFamily="34" charset="0"/>
                <a:cs typeface="Verdana" pitchFamily="34" charset="0"/>
              </a:rPr>
              <a:t>. </a:t>
            </a:r>
            <a:r>
              <a:rPr lang="es-EC" sz="1000" dirty="0">
                <a:latin typeface="Verdana" pitchFamily="34" charset="0"/>
                <a:ea typeface="Verdana" pitchFamily="34" charset="0"/>
                <a:cs typeface="Verdana" pitchFamily="34" charset="0"/>
              </a:rPr>
              <a:t>Parámetros del elipsoide GRS80</a:t>
            </a:r>
          </a:p>
        </p:txBody>
      </p:sp>
      <p:sp>
        <p:nvSpPr>
          <p:cNvPr id="26" name="25 Rectángulo"/>
          <p:cNvSpPr/>
          <p:nvPr/>
        </p:nvSpPr>
        <p:spPr>
          <a:xfrm>
            <a:off x="2667000" y="5742801"/>
            <a:ext cx="1539204" cy="27699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sz="1200" dirty="0" err="1">
                <a:latin typeface="Verdana" pitchFamily="34" charset="0"/>
                <a:ea typeface="Verdana" pitchFamily="34" charset="0"/>
                <a:cs typeface="Verdana" pitchFamily="34" charset="0"/>
              </a:rPr>
              <a:t>Somigliana</a:t>
            </a:r>
            <a:r>
              <a:rPr lang="es-EC" sz="1200" dirty="0">
                <a:latin typeface="Verdana" pitchFamily="34" charset="0"/>
                <a:ea typeface="Verdana" pitchFamily="34" charset="0"/>
                <a:cs typeface="Verdana" pitchFamily="34" charset="0"/>
              </a:rPr>
              <a:t> ,</a:t>
            </a:r>
            <a:r>
              <a:rPr lang="es-EC" sz="1200" dirty="0" smtClean="0">
                <a:latin typeface="Verdana" pitchFamily="34" charset="0"/>
                <a:ea typeface="Verdana" pitchFamily="34" charset="0"/>
                <a:cs typeface="Verdana" pitchFamily="34" charset="0"/>
              </a:rPr>
              <a:t>1929</a:t>
            </a:r>
            <a:endParaRPr lang="es-EC"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9360455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C</a:t>
            </a: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ÁLCULO ALTURAS DINÁMICAS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17" name="2 Marcador de contenido"/>
          <p:cNvSpPr txBox="1">
            <a:spLocks/>
          </p:cNvSpPr>
          <p:nvPr/>
        </p:nvSpPr>
        <p:spPr>
          <a:xfrm>
            <a:off x="1371600" y="2321756"/>
            <a:ext cx="2133600" cy="38100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dk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dk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dk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dk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dk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dk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dk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dk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dk1"/>
                </a:solidFill>
                <a:latin typeface="+mn-lt"/>
                <a:ea typeface="+mn-ea"/>
                <a:cs typeface="+mn-cs"/>
              </a:defRPr>
            </a:lvl9pPr>
          </a:lstStyle>
          <a:p>
            <a:pPr marL="114300" indent="0" algn="ctr">
              <a:buFont typeface="Arial" pitchFamily="34" charset="0"/>
              <a:buNone/>
            </a:pPr>
            <a:r>
              <a:rPr lang="es-EC" dirty="0" smtClean="0"/>
              <a:t>Alturas Dinámicas</a:t>
            </a:r>
            <a:endParaRPr lang="es-EC" dirty="0"/>
          </a:p>
        </p:txBody>
      </p:sp>
      <mc:AlternateContent xmlns:mc="http://schemas.openxmlformats.org/markup-compatibility/2006" xmlns:a14="http://schemas.microsoft.com/office/drawing/2010/main">
        <mc:Choice Requires="a14">
          <p:sp>
            <p:nvSpPr>
              <p:cNvPr id="16" name="15 Rectángulo"/>
              <p:cNvSpPr/>
              <p:nvPr/>
            </p:nvSpPr>
            <p:spPr>
              <a:xfrm>
                <a:off x="1831567" y="3007556"/>
                <a:ext cx="1099596" cy="62671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sz="1600" i="1">
                              <a:latin typeface="Cambria Math"/>
                            </a:rPr>
                          </m:ctrlPr>
                        </m:sSupPr>
                        <m:e>
                          <m:r>
                            <a:rPr lang="es-EC" sz="1600" i="1">
                              <a:latin typeface="Cambria Math"/>
                            </a:rPr>
                            <m:t>𝐻</m:t>
                          </m:r>
                        </m:e>
                        <m:sup>
                          <m:r>
                            <a:rPr lang="es-EC" sz="1600" i="1">
                              <a:latin typeface="Cambria Math"/>
                            </a:rPr>
                            <m:t>𝐷</m:t>
                          </m:r>
                        </m:sup>
                      </m:sSup>
                      <m:r>
                        <a:rPr lang="es-EC" sz="1600" i="1">
                          <a:latin typeface="Cambria Math"/>
                        </a:rPr>
                        <m:t>=</m:t>
                      </m:r>
                      <m:f>
                        <m:fPr>
                          <m:ctrlPr>
                            <a:rPr lang="es-EC" sz="1600" i="1">
                              <a:latin typeface="Cambria Math"/>
                            </a:rPr>
                          </m:ctrlPr>
                        </m:fPr>
                        <m:num>
                          <m:r>
                            <a:rPr lang="es-EC" sz="1600" i="1">
                              <a:latin typeface="Cambria Math"/>
                            </a:rPr>
                            <m:t>𝐶</m:t>
                          </m:r>
                        </m:num>
                        <m:den>
                          <m:sSub>
                            <m:sSubPr>
                              <m:ctrlPr>
                                <a:rPr lang="es-EC" sz="1600" i="1">
                                  <a:latin typeface="Cambria Math"/>
                                </a:rPr>
                              </m:ctrlPr>
                            </m:sSubPr>
                            <m:e>
                              <m:r>
                                <a:rPr lang="es-EC" sz="1600" i="1">
                                  <a:latin typeface="Cambria Math"/>
                                </a:rPr>
                                <m:t>𝛾</m:t>
                              </m:r>
                            </m:e>
                            <m:sub>
                              <m:r>
                                <a:rPr lang="es-EC" sz="1600" i="1">
                                  <a:latin typeface="Cambria Math"/>
                                </a:rPr>
                                <m:t>45°</m:t>
                              </m:r>
                            </m:sub>
                          </m:sSub>
                        </m:den>
                      </m:f>
                    </m:oMath>
                  </m:oMathPara>
                </a14:m>
                <a:endParaRPr lang="es-EC" sz="1600" dirty="0"/>
              </a:p>
            </p:txBody>
          </p:sp>
        </mc:Choice>
        <mc:Fallback xmlns="">
          <p:sp>
            <p:nvSpPr>
              <p:cNvPr id="16" name="15 Rectángulo"/>
              <p:cNvSpPr>
                <a:spLocks noRot="1" noChangeAspect="1" noMove="1" noResize="1" noEditPoints="1" noAdjustHandles="1" noChangeArrowheads="1" noChangeShapeType="1" noTextEdit="1"/>
              </p:cNvSpPr>
              <p:nvPr/>
            </p:nvSpPr>
            <p:spPr>
              <a:xfrm>
                <a:off x="1831567" y="3007556"/>
                <a:ext cx="1099596" cy="626710"/>
              </a:xfrm>
              <a:prstGeom prst="rect">
                <a:avLst/>
              </a:prstGeom>
              <a:blipFill rotWithShape="1">
                <a:blip r:embed="rId2"/>
                <a:stretch>
                  <a:fillRect/>
                </a:stretch>
              </a:blipFill>
            </p:spPr>
            <p:txBody>
              <a:bodyPr/>
              <a:lstStyle/>
              <a:p>
                <a:r>
                  <a:rPr lang="es-EC">
                    <a:noFill/>
                  </a:rPr>
                  <a:t> </a:t>
                </a:r>
              </a:p>
            </p:txBody>
          </p:sp>
        </mc:Fallback>
      </mc:AlternateContent>
      <p:cxnSp>
        <p:nvCxnSpPr>
          <p:cNvPr id="19" name="18 Conector recto de flecha"/>
          <p:cNvCxnSpPr/>
          <p:nvPr/>
        </p:nvCxnSpPr>
        <p:spPr>
          <a:xfrm flipH="1">
            <a:off x="2381365" y="2702756"/>
            <a:ext cx="216" cy="304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2" name="21 Elipse"/>
          <p:cNvSpPr/>
          <p:nvPr/>
        </p:nvSpPr>
        <p:spPr>
          <a:xfrm>
            <a:off x="1066800" y="2034066"/>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a:latin typeface="Verdana" pitchFamily="34" charset="0"/>
                <a:ea typeface="Verdana" pitchFamily="34" charset="0"/>
                <a:cs typeface="Verdana" pitchFamily="34" charset="0"/>
              </a:rPr>
              <a:t>3</a:t>
            </a:r>
          </a:p>
        </p:txBody>
      </p:sp>
      <mc:AlternateContent xmlns:mc="http://schemas.openxmlformats.org/markup-compatibility/2006" xmlns:a14="http://schemas.microsoft.com/office/drawing/2010/main">
        <mc:Choice Requires="a14">
          <p:sp>
            <p:nvSpPr>
              <p:cNvPr id="24" name="23 Rectángulo"/>
              <p:cNvSpPr/>
              <p:nvPr/>
            </p:nvSpPr>
            <p:spPr>
              <a:xfrm>
                <a:off x="2286000" y="4191000"/>
                <a:ext cx="49530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14:m>
                  <m:oMath xmlns:m="http://schemas.openxmlformats.org/officeDocument/2006/math">
                    <m:r>
                      <a:rPr lang="es-EC" sz="1400" i="1">
                        <a:latin typeface="Cambria Math"/>
                      </a:rPr>
                      <m:t>𝛾</m:t>
                    </m:r>
                    <m:r>
                      <a:rPr lang="es-EC" sz="1400" i="1">
                        <a:latin typeface="Cambria Math"/>
                      </a:rPr>
                      <m:t>=9,7803267715 </m:t>
                    </m:r>
                    <m:r>
                      <a:rPr lang="es-EC" sz="1400" i="1">
                        <a:latin typeface="Cambria Math"/>
                      </a:rPr>
                      <m:t>𝑚</m:t>
                    </m:r>
                    <m:sSup>
                      <m:sSupPr>
                        <m:ctrlPr>
                          <a:rPr lang="es-EC" sz="1400" i="1">
                            <a:latin typeface="Cambria Math"/>
                          </a:rPr>
                        </m:ctrlPr>
                      </m:sSupPr>
                      <m:e>
                        <m:r>
                          <a:rPr lang="es-EC" sz="1400" i="1">
                            <a:latin typeface="Cambria Math"/>
                          </a:rPr>
                          <m:t>𝑠</m:t>
                        </m:r>
                      </m:e>
                      <m:sup>
                        <m:r>
                          <a:rPr lang="es-EC" sz="1400" i="1">
                            <a:latin typeface="Cambria Math"/>
                          </a:rPr>
                          <m:t>−2</m:t>
                        </m:r>
                      </m:sup>
                    </m:sSup>
                    <m:r>
                      <a:rPr lang="es-EC" sz="1400" i="1">
                        <a:latin typeface="Cambria Math"/>
                      </a:rPr>
                      <m:t>(</m:t>
                    </m:r>
                    <m:r>
                      <a:rPr lang="es-EC" sz="1400">
                        <a:latin typeface="Cambria Math"/>
                      </a:rPr>
                      <m:t>1+0,0052790414</m:t>
                    </m:r>
                    <m:func>
                      <m:funcPr>
                        <m:ctrlPr>
                          <a:rPr lang="es-EC" sz="1400" i="1">
                            <a:latin typeface="Cambria Math"/>
                          </a:rPr>
                        </m:ctrlPr>
                      </m:funcPr>
                      <m:fName>
                        <m:sSup>
                          <m:sSupPr>
                            <m:ctrlPr>
                              <a:rPr lang="es-EC" sz="1400" i="1">
                                <a:latin typeface="Cambria Math"/>
                              </a:rPr>
                            </m:ctrlPr>
                          </m:sSupPr>
                          <m:e>
                            <m:r>
                              <m:rPr>
                                <m:sty m:val="p"/>
                              </m:rPr>
                              <a:rPr lang="es-EC" sz="1400">
                                <a:latin typeface="Cambria Math"/>
                              </a:rPr>
                              <m:t>sin</m:t>
                            </m:r>
                          </m:e>
                          <m:sup>
                            <m:r>
                              <a:rPr lang="es-EC" sz="1400" i="1">
                                <a:latin typeface="Cambria Math"/>
                              </a:rPr>
                              <m:t>2</m:t>
                            </m:r>
                          </m:sup>
                        </m:sSup>
                      </m:fName>
                      <m:e>
                        <m:r>
                          <a:rPr lang="es-EC" sz="1400" i="1">
                            <a:latin typeface="Cambria Math"/>
                          </a:rPr>
                          <m:t>𝜑</m:t>
                        </m:r>
                        <m:r>
                          <a:rPr lang="es-EC" sz="1400" i="1">
                            <a:latin typeface="Cambria Math"/>
                          </a:rPr>
                          <m:t>+</m:t>
                        </m:r>
                      </m:e>
                    </m:func>
                  </m:oMath>
                </a14:m>
                <a:r>
                  <a:rPr lang="es-EC" sz="1400" dirty="0" smtClean="0"/>
                  <a:t> </a:t>
                </a:r>
                <a14:m>
                  <m:oMath xmlns:m="http://schemas.openxmlformats.org/officeDocument/2006/math">
                    <m:r>
                      <a:rPr lang="es-EC" sz="1400" i="1">
                        <a:latin typeface="Cambria Math"/>
                      </a:rPr>
                      <m:t>0,0000232718</m:t>
                    </m:r>
                    <m:func>
                      <m:funcPr>
                        <m:ctrlPr>
                          <a:rPr lang="es-EC" sz="1400" i="1">
                            <a:latin typeface="Cambria Math"/>
                          </a:rPr>
                        </m:ctrlPr>
                      </m:funcPr>
                      <m:fName>
                        <m:sSup>
                          <m:sSupPr>
                            <m:ctrlPr>
                              <a:rPr lang="es-EC" sz="1400" i="1">
                                <a:latin typeface="Cambria Math"/>
                              </a:rPr>
                            </m:ctrlPr>
                          </m:sSupPr>
                          <m:e>
                            <m:r>
                              <m:rPr>
                                <m:sty m:val="p"/>
                              </m:rPr>
                              <a:rPr lang="es-EC" sz="1400">
                                <a:latin typeface="Cambria Math"/>
                              </a:rPr>
                              <m:t>sin</m:t>
                            </m:r>
                          </m:e>
                          <m:sup>
                            <m:r>
                              <a:rPr lang="es-EC" sz="1400" i="1">
                                <a:latin typeface="Cambria Math"/>
                              </a:rPr>
                              <m:t>4</m:t>
                            </m:r>
                          </m:sup>
                        </m:sSup>
                      </m:fName>
                      <m:e>
                        <m:r>
                          <a:rPr lang="es-EC" sz="1400" i="1">
                            <a:latin typeface="Cambria Math"/>
                          </a:rPr>
                          <m:t>𝜑</m:t>
                        </m:r>
                        <m:r>
                          <a:rPr lang="es-EC" sz="1400" i="1">
                            <a:latin typeface="Cambria Math"/>
                          </a:rPr>
                          <m:t>+</m:t>
                        </m:r>
                      </m:e>
                    </m:func>
                  </m:oMath>
                </a14:m>
                <a:r>
                  <a:rPr lang="es-EC" sz="1400" dirty="0" smtClean="0"/>
                  <a:t> </a:t>
                </a:r>
                <a14:m>
                  <m:oMath xmlns:m="http://schemas.openxmlformats.org/officeDocument/2006/math">
                    <m:r>
                      <a:rPr lang="es-EC" sz="1400" i="1">
                        <a:latin typeface="Cambria Math"/>
                      </a:rPr>
                      <m:t>0,0000001262</m:t>
                    </m:r>
                    <m:func>
                      <m:funcPr>
                        <m:ctrlPr>
                          <a:rPr lang="es-EC" sz="1400" i="1">
                            <a:latin typeface="Cambria Math"/>
                          </a:rPr>
                        </m:ctrlPr>
                      </m:funcPr>
                      <m:fName>
                        <m:sSup>
                          <m:sSupPr>
                            <m:ctrlPr>
                              <a:rPr lang="es-EC" sz="1400" i="1">
                                <a:latin typeface="Cambria Math"/>
                              </a:rPr>
                            </m:ctrlPr>
                          </m:sSupPr>
                          <m:e>
                            <m:r>
                              <m:rPr>
                                <m:sty m:val="p"/>
                              </m:rPr>
                              <a:rPr lang="es-EC" sz="1400">
                                <a:latin typeface="Cambria Math"/>
                              </a:rPr>
                              <m:t>sin</m:t>
                            </m:r>
                          </m:e>
                          <m:sup>
                            <m:r>
                              <a:rPr lang="es-EC" sz="1400" i="1">
                                <a:latin typeface="Cambria Math"/>
                              </a:rPr>
                              <m:t>6</m:t>
                            </m:r>
                          </m:sup>
                        </m:sSup>
                      </m:fName>
                      <m:e>
                        <m:r>
                          <a:rPr lang="es-EC" sz="1400" i="1">
                            <a:latin typeface="Cambria Math"/>
                          </a:rPr>
                          <m:t>𝜑</m:t>
                        </m:r>
                      </m:e>
                    </m:func>
                    <m:r>
                      <a:rPr lang="es-EC" sz="1400" i="1">
                        <a:latin typeface="Cambria Math"/>
                      </a:rPr>
                      <m:t>)</m:t>
                    </m:r>
                  </m:oMath>
                </a14:m>
                <a:endParaRPr lang="es-EC" sz="1400" dirty="0"/>
              </a:p>
            </p:txBody>
          </p:sp>
        </mc:Choice>
        <mc:Fallback xmlns="">
          <p:sp>
            <p:nvSpPr>
              <p:cNvPr id="24" name="23 Rectángulo"/>
              <p:cNvSpPr>
                <a:spLocks noRot="1" noChangeAspect="1" noMove="1" noResize="1" noEditPoints="1" noAdjustHandles="1" noChangeArrowheads="1" noChangeShapeType="1" noTextEdit="1"/>
              </p:cNvSpPr>
              <p:nvPr/>
            </p:nvSpPr>
            <p:spPr>
              <a:xfrm>
                <a:off x="2286000" y="4191000"/>
                <a:ext cx="4953000" cy="523220"/>
              </a:xfrm>
              <a:prstGeom prst="rect">
                <a:avLst/>
              </a:prstGeom>
              <a:blipFill rotWithShape="1">
                <a:blip r:embed="rId3"/>
                <a:stretch>
                  <a:fillRect b="-2247"/>
                </a:stretch>
              </a:blipFill>
            </p:spPr>
            <p:txBody>
              <a:bodyPr/>
              <a:lstStyle/>
              <a:p>
                <a:r>
                  <a:rPr lang="es-EC">
                    <a:noFill/>
                  </a:rPr>
                  <a:t> </a:t>
                </a:r>
              </a:p>
            </p:txBody>
          </p:sp>
        </mc:Fallback>
      </mc:AlternateContent>
      <p:sp>
        <p:nvSpPr>
          <p:cNvPr id="25" name="24 Rectángulo"/>
          <p:cNvSpPr/>
          <p:nvPr/>
        </p:nvSpPr>
        <p:spPr>
          <a:xfrm>
            <a:off x="4038600" y="3810000"/>
            <a:ext cx="1539204" cy="27699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sz="1200" dirty="0" err="1">
                <a:latin typeface="Verdana" pitchFamily="34" charset="0"/>
                <a:ea typeface="Verdana" pitchFamily="34" charset="0"/>
                <a:cs typeface="Verdana" pitchFamily="34" charset="0"/>
              </a:rPr>
              <a:t>Somigliana</a:t>
            </a:r>
            <a:r>
              <a:rPr lang="es-EC" sz="1200" dirty="0">
                <a:latin typeface="Verdana" pitchFamily="34" charset="0"/>
                <a:ea typeface="Verdana" pitchFamily="34" charset="0"/>
                <a:cs typeface="Verdana" pitchFamily="34" charset="0"/>
              </a:rPr>
              <a:t> ,</a:t>
            </a:r>
            <a:r>
              <a:rPr lang="es-EC" sz="1200" dirty="0" smtClean="0">
                <a:latin typeface="Verdana" pitchFamily="34" charset="0"/>
                <a:ea typeface="Verdana" pitchFamily="34" charset="0"/>
                <a:cs typeface="Verdana" pitchFamily="34" charset="0"/>
              </a:rPr>
              <a:t>1929</a:t>
            </a:r>
            <a:endParaRPr lang="es-EC" sz="1200" dirty="0">
              <a:latin typeface="Verdana" pitchFamily="34" charset="0"/>
              <a:ea typeface="Verdana" pitchFamily="34" charset="0"/>
              <a:cs typeface="Verdana" pitchFamily="34" charset="0"/>
            </a:endParaRPr>
          </a:p>
        </p:txBody>
      </p:sp>
      <mc:AlternateContent xmlns:mc="http://schemas.openxmlformats.org/markup-compatibility/2006" xmlns:a14="http://schemas.microsoft.com/office/drawing/2010/main">
        <mc:Choice Requires="a14">
          <p:sp>
            <p:nvSpPr>
              <p:cNvPr id="8" name="7 Rectángulo"/>
              <p:cNvSpPr/>
              <p:nvPr/>
            </p:nvSpPr>
            <p:spPr>
              <a:xfrm>
                <a:off x="3569737" y="5105400"/>
                <a:ext cx="2385525" cy="3942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𝛾</m:t>
                          </m:r>
                        </m:e>
                        <m:sub>
                          <m:r>
                            <a:rPr lang="es-EC" i="1">
                              <a:latin typeface="Cambria Math"/>
                            </a:rPr>
                            <m:t>45°</m:t>
                          </m:r>
                        </m:sub>
                      </m:sSub>
                      <m:r>
                        <a:rPr lang="es-EC" i="1">
                          <a:latin typeface="Cambria Math"/>
                        </a:rPr>
                        <m:t>=980,61992 </m:t>
                      </m:r>
                      <m:r>
                        <a:rPr lang="es-EC" i="1">
                          <a:latin typeface="Cambria Math"/>
                        </a:rPr>
                        <m:t>𝑔𝑎𝑙</m:t>
                      </m:r>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3569737" y="5105400"/>
                <a:ext cx="2385525" cy="394275"/>
              </a:xfrm>
              <a:prstGeom prst="rect">
                <a:avLst/>
              </a:prstGeom>
              <a:blipFill rotWithShape="1">
                <a:blip r:embed="rId4"/>
                <a:stretch>
                  <a:fillRect b="-2941"/>
                </a:stretch>
              </a:blipFill>
            </p:spPr>
            <p:txBody>
              <a:bodyPr/>
              <a:lstStyle/>
              <a:p>
                <a:r>
                  <a:rPr lang="es-EC">
                    <a:noFill/>
                  </a:rPr>
                  <a:t> </a:t>
                </a:r>
              </a:p>
            </p:txBody>
          </p:sp>
        </mc:Fallback>
      </mc:AlternateContent>
      <p:cxnSp>
        <p:nvCxnSpPr>
          <p:cNvPr id="26" name="25 Conector recto de flecha"/>
          <p:cNvCxnSpPr>
            <a:stCxn id="24" idx="2"/>
            <a:endCxn id="8" idx="0"/>
          </p:cNvCxnSpPr>
          <p:nvPr/>
        </p:nvCxnSpPr>
        <p:spPr>
          <a:xfrm>
            <a:off x="4762500" y="4714220"/>
            <a:ext cx="0" cy="3911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93604550"/>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752600"/>
            <a:ext cx="7467600" cy="2667000"/>
          </a:xfrm>
        </p:spPr>
        <p:txBody>
          <a:bodyPr/>
          <a:lstStyle/>
          <a:p>
            <a:pPr algn="ctr"/>
            <a:r>
              <a:rPr lang="es-E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a typeface="Verdana" pitchFamily="34" charset="0"/>
                <a:cs typeface="Verdana" pitchFamily="34" charset="0"/>
              </a:rPr>
              <a:t>RESULTADOS</a:t>
            </a:r>
            <a:endParaRPr lang="es-ES"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455770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CIERRE DE ALTURAS NIVELADAS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4" name="Rectangle 1"/>
          <p:cNvSpPr>
            <a:spLocks noChangeArrowheads="1"/>
          </p:cNvSpPr>
          <p:nvPr/>
        </p:nvSpPr>
        <p:spPr bwMode="auto">
          <a:xfrm>
            <a:off x="2776834" y="1783080"/>
            <a:ext cx="3547766" cy="246221"/>
          </a:xfrm>
          <a:prstGeom prst="rect">
            <a:avLst/>
          </a:prstGeom>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i="0" u="none" strike="noStrike" cap="none" normalizeH="0" baseline="0" dirty="0" smtClean="0" bmk="_Toc422876138">
                <a:ln>
                  <a:noFill/>
                </a:ln>
                <a:solidFill>
                  <a:schemeClr val="tx1"/>
                </a:solidFill>
                <a:effectLst/>
                <a:latin typeface="Verdana" pitchFamily="34" charset="0"/>
                <a:ea typeface="Verdana" pitchFamily="34" charset="0"/>
                <a:cs typeface="Verdana" pitchFamily="34" charset="0"/>
              </a:rPr>
              <a:t>Tabla 8. Cierre de alturas niveladas para cada anillo</a:t>
            </a:r>
            <a:endParaRPr kumimoji="0" lang="es-EC" sz="180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
        <p:nvSpPr>
          <p:cNvPr id="8" name="7 Rectángulo"/>
          <p:cNvSpPr/>
          <p:nvPr/>
        </p:nvSpPr>
        <p:spPr>
          <a:xfrm>
            <a:off x="2533650" y="6230779"/>
            <a:ext cx="3943350" cy="2462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000" dirty="0" smtClean="0">
                <a:latin typeface="Verdana" pitchFamily="34" charset="0"/>
                <a:ea typeface="Verdana" pitchFamily="34" charset="0"/>
                <a:cs typeface="Verdana" pitchFamily="34" charset="0"/>
              </a:rPr>
              <a:t>Gráfico 2. </a:t>
            </a:r>
            <a:r>
              <a:rPr lang="es-EC" sz="1000" dirty="0">
                <a:latin typeface="Verdana" pitchFamily="34" charset="0"/>
                <a:ea typeface="Verdana" pitchFamily="34" charset="0"/>
                <a:cs typeface="Verdana" pitchFamily="34" charset="0"/>
              </a:rPr>
              <a:t>Diagrama de barras de los cierre de los anillos </a:t>
            </a:r>
          </a:p>
        </p:txBody>
      </p:sp>
      <p:graphicFrame>
        <p:nvGraphicFramePr>
          <p:cNvPr id="5" name="4 Tabla"/>
          <p:cNvGraphicFramePr>
            <a:graphicFrameLocks noGrp="1"/>
          </p:cNvGraphicFramePr>
          <p:nvPr>
            <p:extLst>
              <p:ext uri="{D42A27DB-BD31-4B8C-83A1-F6EECF244321}">
                <p14:modId xmlns:p14="http://schemas.microsoft.com/office/powerpoint/2010/main" val="3983575477"/>
              </p:ext>
            </p:extLst>
          </p:nvPr>
        </p:nvGraphicFramePr>
        <p:xfrm>
          <a:off x="1521767" y="2164080"/>
          <a:ext cx="6057900" cy="883920"/>
        </p:xfrm>
        <a:graphic>
          <a:graphicData uri="http://schemas.openxmlformats.org/drawingml/2006/table">
            <a:tbl>
              <a:tblPr>
                <a:tableStyleId>{5940675A-B579-460E-94D1-54222C63F5DA}</a:tableStyleId>
              </a:tblPr>
              <a:tblGrid>
                <a:gridCol w="787400"/>
                <a:gridCol w="787400"/>
                <a:gridCol w="1651000"/>
                <a:gridCol w="1778000"/>
                <a:gridCol w="1054100"/>
              </a:tblGrid>
              <a:tr h="182880">
                <a:tc>
                  <a:txBody>
                    <a:bodyPr/>
                    <a:lstStyle/>
                    <a:p>
                      <a:pPr algn="ctr" fontAlgn="ctr"/>
                      <a:r>
                        <a:rPr lang="es-EC" sz="1100" b="1" u="none" strike="noStrike" dirty="0">
                          <a:effectLst/>
                          <a:latin typeface="Verdana" pitchFamily="34" charset="0"/>
                          <a:ea typeface="Verdana" pitchFamily="34" charset="0"/>
                          <a:cs typeface="Verdana" pitchFamily="34" charset="0"/>
                        </a:rPr>
                        <a:t>Anillo</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b="1" u="none" strike="noStrike" dirty="0">
                          <a:effectLst/>
                          <a:latin typeface="Verdana" pitchFamily="34" charset="0"/>
                          <a:ea typeface="Verdana" pitchFamily="34" charset="0"/>
                          <a:cs typeface="Verdana" pitchFamily="34" charset="0"/>
                        </a:rPr>
                        <a:t>Nodo</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b="1" u="none" strike="noStrike" dirty="0">
                          <a:effectLst/>
                          <a:latin typeface="Verdana" pitchFamily="34" charset="0"/>
                          <a:ea typeface="Verdana" pitchFamily="34" charset="0"/>
                          <a:cs typeface="Verdana" pitchFamily="34" charset="0"/>
                        </a:rPr>
                        <a:t>Altura Nivelada de Partida (m)</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b="1" u="none" strike="noStrike" dirty="0">
                          <a:effectLst/>
                          <a:latin typeface="Verdana" pitchFamily="34" charset="0"/>
                          <a:ea typeface="Verdana" pitchFamily="34" charset="0"/>
                          <a:cs typeface="Verdana" pitchFamily="34" charset="0"/>
                        </a:rPr>
                        <a:t>Altura Nivelada de Llegada (m)</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b="1" u="none" strike="noStrike" dirty="0">
                          <a:effectLst/>
                          <a:latin typeface="Verdana" pitchFamily="34" charset="0"/>
                          <a:ea typeface="Verdana" pitchFamily="34" charset="0"/>
                          <a:cs typeface="Verdana" pitchFamily="34" charset="0"/>
                        </a:rPr>
                        <a:t>Cierre (m)</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100" u="none" strike="noStrike">
                          <a:effectLst/>
                          <a:latin typeface="Verdana" pitchFamily="34" charset="0"/>
                          <a:ea typeface="Verdana" pitchFamily="34" charset="0"/>
                          <a:cs typeface="Verdana" pitchFamily="34" charset="0"/>
                        </a:rPr>
                        <a:t>Anillo 1</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C1</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6,2707</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6,2829</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0,0122</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100" u="none" strike="noStrike">
                          <a:effectLst/>
                          <a:latin typeface="Verdana" pitchFamily="34" charset="0"/>
                          <a:ea typeface="Verdana" pitchFamily="34" charset="0"/>
                          <a:cs typeface="Verdana" pitchFamily="34" charset="0"/>
                        </a:rPr>
                        <a:t>Anillo 2</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C2</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101,3989</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101,4167</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0,0178</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100" u="none" strike="noStrike">
                          <a:effectLst/>
                          <a:latin typeface="Verdana" pitchFamily="34" charset="0"/>
                          <a:ea typeface="Verdana" pitchFamily="34" charset="0"/>
                          <a:cs typeface="Verdana" pitchFamily="34" charset="0"/>
                        </a:rPr>
                        <a:t>Anillo 3</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C4</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235,4657</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235,4135</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dirty="0">
                          <a:effectLst/>
                          <a:latin typeface="Verdana" pitchFamily="34" charset="0"/>
                          <a:ea typeface="Verdana" pitchFamily="34" charset="0"/>
                          <a:cs typeface="Verdana" pitchFamily="34" charset="0"/>
                        </a:rPr>
                        <a:t>0,0522</a:t>
                      </a:r>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bl>
          </a:graphicData>
        </a:graphic>
      </p:graphicFrame>
      <p:graphicFrame>
        <p:nvGraphicFramePr>
          <p:cNvPr id="9" name="5 Gráfico"/>
          <p:cNvGraphicFramePr>
            <a:graphicFrameLocks/>
          </p:cNvGraphicFramePr>
          <p:nvPr>
            <p:extLst>
              <p:ext uri="{D42A27DB-BD31-4B8C-83A1-F6EECF244321}">
                <p14:modId xmlns:p14="http://schemas.microsoft.com/office/powerpoint/2010/main" val="76793853"/>
              </p:ext>
            </p:extLst>
          </p:nvPr>
        </p:nvGraphicFramePr>
        <p:xfrm>
          <a:off x="2057400" y="3411379"/>
          <a:ext cx="4576233" cy="279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7788569"/>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COTAS </a:t>
            </a: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GEOPOTENCIALES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6" name="5 Rectángulo"/>
          <p:cNvSpPr/>
          <p:nvPr/>
        </p:nvSpPr>
        <p:spPr>
          <a:xfrm>
            <a:off x="2438400" y="1600200"/>
            <a:ext cx="3733800" cy="2462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000" dirty="0">
                <a:latin typeface="Verdana" pitchFamily="34" charset="0"/>
                <a:ea typeface="Verdana" pitchFamily="34" charset="0"/>
                <a:cs typeface="Verdana" pitchFamily="34" charset="0"/>
              </a:rPr>
              <a:t>Tabla 9</a:t>
            </a:r>
            <a:r>
              <a:rPr lang="es-EC" sz="1000" dirty="0" smtClean="0">
                <a:latin typeface="Verdana" pitchFamily="34" charset="0"/>
                <a:ea typeface="Verdana" pitchFamily="34" charset="0"/>
                <a:cs typeface="Verdana" pitchFamily="34" charset="0"/>
              </a:rPr>
              <a:t>. </a:t>
            </a:r>
            <a:r>
              <a:rPr lang="es-EC" sz="1000" dirty="0">
                <a:latin typeface="Verdana" pitchFamily="34" charset="0"/>
                <a:ea typeface="Verdana" pitchFamily="34" charset="0"/>
                <a:cs typeface="Verdana" pitchFamily="34" charset="0"/>
              </a:rPr>
              <a:t>Cotas geopotenciales ajustadas y sin ajustar</a:t>
            </a:r>
          </a:p>
        </p:txBody>
      </p:sp>
      <p:graphicFrame>
        <p:nvGraphicFramePr>
          <p:cNvPr id="4" name="3 Tabla"/>
          <p:cNvGraphicFramePr>
            <a:graphicFrameLocks noGrp="1"/>
          </p:cNvGraphicFramePr>
          <p:nvPr>
            <p:extLst>
              <p:ext uri="{D42A27DB-BD31-4B8C-83A1-F6EECF244321}">
                <p14:modId xmlns:p14="http://schemas.microsoft.com/office/powerpoint/2010/main" val="1706201182"/>
              </p:ext>
            </p:extLst>
          </p:nvPr>
        </p:nvGraphicFramePr>
        <p:xfrm>
          <a:off x="1371600" y="1922621"/>
          <a:ext cx="6019800" cy="1066800"/>
        </p:xfrm>
        <a:graphic>
          <a:graphicData uri="http://schemas.openxmlformats.org/drawingml/2006/table">
            <a:tbl>
              <a:tblPr>
                <a:tableStyleId>{5940675A-B579-460E-94D1-54222C63F5DA}</a:tableStyleId>
              </a:tblPr>
              <a:tblGrid>
                <a:gridCol w="449313"/>
                <a:gridCol w="1686323"/>
                <a:gridCol w="1509259"/>
                <a:gridCol w="2374905"/>
              </a:tblGrid>
              <a:tr h="182880">
                <a:tc>
                  <a:txBody>
                    <a:bodyPr/>
                    <a:lstStyle/>
                    <a:p>
                      <a:pPr algn="ctr" fontAlgn="ctr"/>
                      <a:r>
                        <a:rPr lang="es-EC" sz="1100" b="1" u="none" strike="noStrike" dirty="0">
                          <a:effectLst/>
                          <a:latin typeface="Verdana" pitchFamily="34" charset="0"/>
                          <a:ea typeface="Verdana" pitchFamily="34" charset="0"/>
                          <a:cs typeface="Verdana" pitchFamily="34" charset="0"/>
                        </a:rPr>
                        <a:t>Nodo</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gridSpan="2">
                  <a:txBody>
                    <a:bodyPr/>
                    <a:lstStyle/>
                    <a:p>
                      <a:pPr algn="ctr" fontAlgn="ctr"/>
                      <a:r>
                        <a:rPr lang="es-EC" sz="1100" b="1" u="none" strike="noStrike" dirty="0">
                          <a:effectLst/>
                          <a:latin typeface="Verdana" pitchFamily="34" charset="0"/>
                          <a:ea typeface="Verdana" pitchFamily="34" charset="0"/>
                          <a:cs typeface="Verdana" pitchFamily="34" charset="0"/>
                        </a:rPr>
                        <a:t>Cota Geopotencial Sin Ajustar </a:t>
                      </a:r>
                      <a:endParaRPr lang="es-EC" sz="1100" b="1" u="none" strike="noStrike" dirty="0" smtClean="0">
                        <a:effectLst/>
                        <a:latin typeface="Verdana" pitchFamily="34" charset="0"/>
                        <a:ea typeface="Verdana" pitchFamily="34" charset="0"/>
                        <a:cs typeface="Verdana" pitchFamily="34" charset="0"/>
                      </a:endParaRPr>
                    </a:p>
                    <a:p>
                      <a:pPr algn="ctr" fontAlgn="ctr"/>
                      <a:r>
                        <a:rPr lang="es-EC" sz="1100" b="1" u="none" strike="noStrike" dirty="0" smtClean="0">
                          <a:effectLst/>
                          <a:latin typeface="Verdana" pitchFamily="34" charset="0"/>
                          <a:ea typeface="Verdana" pitchFamily="34" charset="0"/>
                          <a:cs typeface="Verdana" pitchFamily="34" charset="0"/>
                        </a:rPr>
                        <a:t>(</a:t>
                      </a:r>
                      <a:r>
                        <a:rPr lang="es-EC" sz="1100" b="1" u="none" strike="noStrike" dirty="0" err="1">
                          <a:effectLst/>
                          <a:latin typeface="Verdana" pitchFamily="34" charset="0"/>
                          <a:ea typeface="Verdana" pitchFamily="34" charset="0"/>
                          <a:cs typeface="Verdana" pitchFamily="34" charset="0"/>
                        </a:rPr>
                        <a:t>u.g.p</a:t>
                      </a:r>
                      <a:r>
                        <a:rPr lang="es-EC" sz="1100" b="1" u="none" strike="noStrike" dirty="0">
                          <a:effectLst/>
                          <a:latin typeface="Verdana" pitchFamily="34" charset="0"/>
                          <a:ea typeface="Verdana" pitchFamily="34" charset="0"/>
                          <a:cs typeface="Verdana" pitchFamily="34" charset="0"/>
                        </a:rPr>
                        <a:t>)</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hMerge="1">
                  <a:txBody>
                    <a:bodyPr/>
                    <a:lstStyle/>
                    <a:p>
                      <a:endParaRPr lang="es-EC"/>
                    </a:p>
                  </a:txBody>
                  <a:tcPr/>
                </a:tc>
                <a:tc>
                  <a:txBody>
                    <a:bodyPr/>
                    <a:lstStyle/>
                    <a:p>
                      <a:pPr algn="ctr" fontAlgn="ctr"/>
                      <a:r>
                        <a:rPr lang="es-EC" sz="1100" b="1" u="none" strike="noStrike" dirty="0">
                          <a:effectLst/>
                          <a:latin typeface="Verdana" pitchFamily="34" charset="0"/>
                          <a:ea typeface="Verdana" pitchFamily="34" charset="0"/>
                          <a:cs typeface="Verdana" pitchFamily="34" charset="0"/>
                        </a:rPr>
                        <a:t>Cota Geopotencial Ajustada (</a:t>
                      </a:r>
                      <a:r>
                        <a:rPr lang="es-EC" sz="1100" b="1" u="none" strike="noStrike" dirty="0" err="1">
                          <a:effectLst/>
                          <a:latin typeface="Verdana" pitchFamily="34" charset="0"/>
                          <a:ea typeface="Verdana" pitchFamily="34" charset="0"/>
                          <a:cs typeface="Verdana" pitchFamily="34" charset="0"/>
                        </a:rPr>
                        <a:t>u.g.p</a:t>
                      </a:r>
                      <a:r>
                        <a:rPr lang="es-EC" sz="1100" b="1" u="none" strike="noStrike" dirty="0">
                          <a:effectLst/>
                          <a:latin typeface="Verdana" pitchFamily="34" charset="0"/>
                          <a:ea typeface="Verdana" pitchFamily="34" charset="0"/>
                          <a:cs typeface="Verdana" pitchFamily="34" charset="0"/>
                        </a:rPr>
                        <a:t>)</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100" u="none" strike="noStrike">
                          <a:effectLst/>
                          <a:latin typeface="Verdana" pitchFamily="34" charset="0"/>
                          <a:ea typeface="Verdana" pitchFamily="34" charset="0"/>
                          <a:cs typeface="Verdana" pitchFamily="34" charset="0"/>
                        </a:rPr>
                        <a:t>C2</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99,1746</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99,1480</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99,1658</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100" u="none" strike="noStrike">
                          <a:effectLst/>
                          <a:latin typeface="Verdana" pitchFamily="34" charset="0"/>
                          <a:ea typeface="Verdana" pitchFamily="34" charset="0"/>
                          <a:cs typeface="Verdana" pitchFamily="34" charset="0"/>
                        </a:rPr>
                        <a:t>C3</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gridSpan="2">
                  <a:txBody>
                    <a:bodyPr/>
                    <a:lstStyle/>
                    <a:p>
                      <a:pPr algn="ctr" fontAlgn="ctr"/>
                      <a:r>
                        <a:rPr lang="es-EC" sz="1100" u="none" strike="noStrike">
                          <a:effectLst/>
                          <a:latin typeface="Verdana" pitchFamily="34" charset="0"/>
                          <a:ea typeface="Verdana" pitchFamily="34" charset="0"/>
                          <a:cs typeface="Verdana" pitchFamily="34" charset="0"/>
                        </a:rPr>
                        <a:t>13,2975</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hMerge="1">
                  <a:txBody>
                    <a:bodyPr/>
                    <a:lstStyle/>
                    <a:p>
                      <a:endParaRPr lang="es-EC"/>
                    </a:p>
                  </a:txBody>
                  <a:tcPr/>
                </a:tc>
                <a:tc>
                  <a:txBody>
                    <a:bodyPr/>
                    <a:lstStyle/>
                    <a:p>
                      <a:pPr algn="ctr" fontAlgn="ctr"/>
                      <a:r>
                        <a:rPr lang="es-EC" sz="1100" u="none" strike="noStrike">
                          <a:effectLst/>
                          <a:latin typeface="Verdana" pitchFamily="34" charset="0"/>
                          <a:ea typeface="Verdana" pitchFamily="34" charset="0"/>
                          <a:cs typeface="Verdana" pitchFamily="34" charset="0"/>
                        </a:rPr>
                        <a:t>13,2829</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100" u="none" strike="noStrike">
                          <a:effectLst/>
                          <a:latin typeface="Verdana" pitchFamily="34" charset="0"/>
                          <a:ea typeface="Verdana" pitchFamily="34" charset="0"/>
                          <a:cs typeface="Verdana" pitchFamily="34" charset="0"/>
                        </a:rPr>
                        <a:t>C4</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230,2432</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230,2059</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230,2440</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100" u="none" strike="noStrike">
                          <a:effectLst/>
                          <a:latin typeface="Verdana" pitchFamily="34" charset="0"/>
                          <a:ea typeface="Verdana" pitchFamily="34" charset="0"/>
                          <a:cs typeface="Verdana" pitchFamily="34" charset="0"/>
                        </a:rPr>
                        <a:t>C5</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gridSpan="2">
                  <a:txBody>
                    <a:bodyPr/>
                    <a:lstStyle/>
                    <a:p>
                      <a:pPr algn="ctr" fontAlgn="ctr"/>
                      <a:r>
                        <a:rPr lang="es-EC" sz="1100" u="none" strike="noStrike">
                          <a:effectLst/>
                          <a:latin typeface="Verdana" pitchFamily="34" charset="0"/>
                          <a:ea typeface="Verdana" pitchFamily="34" charset="0"/>
                          <a:cs typeface="Verdana" pitchFamily="34" charset="0"/>
                        </a:rPr>
                        <a:t>17,1211</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hMerge="1">
                  <a:txBody>
                    <a:bodyPr/>
                    <a:lstStyle/>
                    <a:p>
                      <a:endParaRPr lang="es-EC"/>
                    </a:p>
                  </a:txBody>
                  <a:tcPr/>
                </a:tc>
                <a:tc>
                  <a:txBody>
                    <a:bodyPr/>
                    <a:lstStyle/>
                    <a:p>
                      <a:pPr algn="ctr" fontAlgn="ctr"/>
                      <a:r>
                        <a:rPr lang="es-EC" sz="1100" u="none" strike="noStrike" dirty="0">
                          <a:effectLst/>
                          <a:latin typeface="Verdana" pitchFamily="34" charset="0"/>
                          <a:ea typeface="Verdana" pitchFamily="34" charset="0"/>
                          <a:cs typeface="Verdana" pitchFamily="34" charset="0"/>
                        </a:rPr>
                        <a:t>17,1379</a:t>
                      </a:r>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bl>
          </a:graphicData>
        </a:graphic>
      </p:graphicFrame>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056979"/>
            <a:ext cx="4724400" cy="364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753717"/>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  PRUEBA CHI-CUADRADO</a:t>
            </a:r>
            <a:endParaRPr lang="es-E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mc:AlternateContent xmlns:mc="http://schemas.openxmlformats.org/markup-compatibility/2006" xmlns:a14="http://schemas.microsoft.com/office/drawing/2010/main">
        <mc:Choice Requires="a14">
          <p:sp>
            <p:nvSpPr>
              <p:cNvPr id="3" name="2 Rectángulo"/>
              <p:cNvSpPr/>
              <p:nvPr/>
            </p:nvSpPr>
            <p:spPr>
              <a:xfrm>
                <a:off x="914399" y="3821668"/>
                <a:ext cx="160755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𝐻</m:t>
                          </m:r>
                        </m:e>
                        <m:sub>
                          <m:r>
                            <a:rPr lang="es-EC" i="1">
                              <a:latin typeface="Cambria Math"/>
                            </a:rPr>
                            <m:t>𝑜</m:t>
                          </m:r>
                        </m:sub>
                      </m:sSub>
                      <m:r>
                        <a:rPr lang="es-EC" i="1">
                          <a:latin typeface="Cambria Math"/>
                        </a:rPr>
                        <m:t>: </m:t>
                      </m:r>
                      <m:sSubSup>
                        <m:sSubSupPr>
                          <m:ctrlPr>
                            <a:rPr lang="es-EC" i="1">
                              <a:latin typeface="Cambria Math"/>
                            </a:rPr>
                          </m:ctrlPr>
                        </m:sSubSupPr>
                        <m:e>
                          <m:r>
                            <a:rPr lang="es-EC" i="1">
                              <a:latin typeface="Cambria Math"/>
                            </a:rPr>
                            <m:t>𝜎</m:t>
                          </m:r>
                        </m:e>
                        <m:sub>
                          <m:r>
                            <a:rPr lang="es-EC" i="1">
                              <a:latin typeface="Cambria Math"/>
                            </a:rPr>
                            <m:t>𝑜</m:t>
                          </m:r>
                        </m:sub>
                        <m:sup>
                          <m:r>
                            <a:rPr lang="es-EC">
                              <a:latin typeface="Cambria Math"/>
                            </a:rPr>
                            <m:t>2</m:t>
                          </m:r>
                        </m:sup>
                      </m:sSubSup>
                      <m:r>
                        <a:rPr lang="es-EC" i="1">
                          <a:latin typeface="Cambria Math"/>
                        </a:rPr>
                        <m:t>=</m:t>
                      </m:r>
                      <m:sSubSup>
                        <m:sSubSupPr>
                          <m:ctrlPr>
                            <a:rPr lang="es-EC" i="1">
                              <a:latin typeface="Cambria Math"/>
                            </a:rPr>
                          </m:ctrlPr>
                        </m:sSubSupPr>
                        <m:e>
                          <m:acc>
                            <m:accPr>
                              <m:chr m:val="̂"/>
                              <m:ctrlPr>
                                <a:rPr lang="es-EC" i="1">
                                  <a:latin typeface="Cambria Math"/>
                                </a:rPr>
                              </m:ctrlPr>
                            </m:accPr>
                            <m:e>
                              <m:r>
                                <a:rPr lang="es-EC" i="1">
                                  <a:latin typeface="Cambria Math"/>
                                </a:rPr>
                                <m:t>𝜎</m:t>
                              </m:r>
                            </m:e>
                          </m:acc>
                        </m:e>
                        <m:sub>
                          <m:r>
                            <a:rPr lang="es-EC" i="1">
                              <a:latin typeface="Cambria Math"/>
                            </a:rPr>
                            <m:t>𝑜</m:t>
                          </m:r>
                        </m:sub>
                        <m:sup>
                          <m:r>
                            <a:rPr lang="es-EC" i="1">
                              <a:latin typeface="Cambria Math"/>
                            </a:rPr>
                            <m:t>2</m:t>
                          </m:r>
                        </m:sup>
                      </m:sSubSup>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914399" y="3821668"/>
                <a:ext cx="1607555" cy="369332"/>
              </a:xfrm>
              <a:prstGeom prst="rect">
                <a:avLst/>
              </a:prstGeom>
              <a:blipFill rotWithShape="1">
                <a:blip r:embed="rId2"/>
                <a:stretch>
                  <a:fillRect t="-3077" r="-335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3871772" y="2892841"/>
                <a:ext cx="1616276" cy="38375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latin typeface="Cambria Math"/>
                            </a:rPr>
                          </m:ctrlPr>
                        </m:sSubPr>
                        <m:e>
                          <m:sSup>
                            <m:sSupPr>
                              <m:ctrlPr>
                                <a:rPr lang="es-EC" sz="1600" i="1">
                                  <a:latin typeface="Cambria Math"/>
                                </a:rPr>
                              </m:ctrlPr>
                            </m:sSupPr>
                            <m:e>
                              <m:r>
                                <a:rPr lang="es-EC" sz="1600" i="1">
                                  <a:latin typeface="Cambria Math"/>
                                </a:rPr>
                                <m:t>𝜒</m:t>
                              </m:r>
                            </m:e>
                            <m:sup>
                              <m:r>
                                <a:rPr lang="es-EC" sz="1600" i="1">
                                  <a:latin typeface="Cambria Math"/>
                                </a:rPr>
                                <m:t>2</m:t>
                              </m:r>
                            </m:sup>
                          </m:sSup>
                        </m:e>
                        <m:sub>
                          <m:r>
                            <a:rPr lang="es-EC" sz="1600" b="0" i="1" smtClean="0">
                              <a:latin typeface="Cambria Math"/>
                            </a:rPr>
                            <m:t>3</m:t>
                          </m:r>
                          <m:r>
                            <a:rPr lang="es-EC" sz="1600" i="1">
                              <a:latin typeface="Cambria Math"/>
                            </a:rPr>
                            <m:t>;0,025</m:t>
                          </m:r>
                        </m:sub>
                      </m:sSub>
                      <m:r>
                        <a:rPr lang="es-EC" sz="1600" i="1">
                          <a:latin typeface="Cambria Math"/>
                        </a:rPr>
                        <m:t>=</m:t>
                      </m:r>
                      <m:r>
                        <a:rPr lang="es-EC" sz="1600" b="0" i="1" smtClean="0">
                          <a:latin typeface="Cambria Math"/>
                        </a:rPr>
                        <m:t>0,22</m:t>
                      </m:r>
                    </m:oMath>
                  </m:oMathPara>
                </a14:m>
                <a:endParaRPr lang="es-EC" sz="1600" dirty="0"/>
              </a:p>
            </p:txBody>
          </p:sp>
        </mc:Choice>
        <mc:Fallback xmlns="">
          <p:sp>
            <p:nvSpPr>
              <p:cNvPr id="7" name="6 Rectángulo"/>
              <p:cNvSpPr>
                <a:spLocks noRot="1" noChangeAspect="1" noMove="1" noResize="1" noEditPoints="1" noAdjustHandles="1" noChangeArrowheads="1" noChangeShapeType="1" noTextEdit="1"/>
              </p:cNvSpPr>
              <p:nvPr/>
            </p:nvSpPr>
            <p:spPr>
              <a:xfrm>
                <a:off x="3871772" y="2892841"/>
                <a:ext cx="1616276" cy="383759"/>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6007904" y="2892841"/>
                <a:ext cx="1613070" cy="38375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600" i="1" smtClean="0">
                              <a:latin typeface="Cambria Math"/>
                            </a:rPr>
                          </m:ctrlPr>
                        </m:sSubPr>
                        <m:e>
                          <m:sSup>
                            <m:sSupPr>
                              <m:ctrlPr>
                                <a:rPr lang="es-EC" sz="1600" i="1">
                                  <a:latin typeface="Cambria Math"/>
                                </a:rPr>
                              </m:ctrlPr>
                            </m:sSupPr>
                            <m:e>
                              <m:r>
                                <a:rPr lang="es-EC" sz="1600" i="1">
                                  <a:latin typeface="Cambria Math"/>
                                </a:rPr>
                                <m:t>𝜒</m:t>
                              </m:r>
                            </m:e>
                            <m:sup>
                              <m:r>
                                <a:rPr lang="es-EC" sz="1600" i="1">
                                  <a:latin typeface="Cambria Math"/>
                                </a:rPr>
                                <m:t>2</m:t>
                              </m:r>
                            </m:sup>
                          </m:sSup>
                        </m:e>
                        <m:sub>
                          <m:r>
                            <a:rPr lang="es-EC" sz="1600" b="0" i="1" smtClean="0">
                              <a:latin typeface="Cambria Math"/>
                            </a:rPr>
                            <m:t>3</m:t>
                          </m:r>
                          <m:r>
                            <a:rPr lang="es-EC" sz="1600" i="1">
                              <a:latin typeface="Cambria Math"/>
                            </a:rPr>
                            <m:t>;0,975</m:t>
                          </m:r>
                        </m:sub>
                      </m:sSub>
                      <m:r>
                        <a:rPr lang="es-EC" sz="1600" i="1">
                          <a:latin typeface="Cambria Math"/>
                        </a:rPr>
                        <m:t>=</m:t>
                      </m:r>
                      <m:r>
                        <a:rPr lang="es-EC" sz="1600" b="0" i="1" smtClean="0">
                          <a:latin typeface="Cambria Math"/>
                        </a:rPr>
                        <m:t>9</m:t>
                      </m:r>
                      <m:r>
                        <a:rPr lang="es-EC" sz="1600" i="1">
                          <a:latin typeface="Cambria Math"/>
                        </a:rPr>
                        <m:t>,35</m:t>
                      </m:r>
                    </m:oMath>
                  </m:oMathPara>
                </a14:m>
                <a:endParaRPr lang="es-EC" sz="1600" dirty="0"/>
              </a:p>
            </p:txBody>
          </p:sp>
        </mc:Choice>
        <mc:Fallback xmlns="">
          <p:sp>
            <p:nvSpPr>
              <p:cNvPr id="8" name="7 Rectángulo"/>
              <p:cNvSpPr>
                <a:spLocks noRot="1" noChangeAspect="1" noMove="1" noResize="1" noEditPoints="1" noAdjustHandles="1" noChangeArrowheads="1" noChangeShapeType="1" noTextEdit="1"/>
              </p:cNvSpPr>
              <p:nvPr/>
            </p:nvSpPr>
            <p:spPr>
              <a:xfrm>
                <a:off x="6007904" y="2892841"/>
                <a:ext cx="1613070" cy="383759"/>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4440041" y="1847935"/>
                <a:ext cx="840166"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C" sz="1600" i="1">
                              <a:latin typeface="Cambria Math"/>
                            </a:rPr>
                          </m:ctrlPr>
                        </m:sSubSupPr>
                        <m:e>
                          <m:r>
                            <a:rPr lang="es-EC" sz="1600" i="1">
                              <a:latin typeface="Cambria Math"/>
                            </a:rPr>
                            <m:t>𝜎</m:t>
                          </m:r>
                        </m:e>
                        <m:sub>
                          <m:r>
                            <a:rPr lang="es-EC" sz="1600" i="1">
                              <a:latin typeface="Cambria Math"/>
                            </a:rPr>
                            <m:t>𝑜</m:t>
                          </m:r>
                        </m:sub>
                        <m:sup>
                          <m:r>
                            <a:rPr lang="es-EC" sz="1600">
                              <a:latin typeface="Cambria Math"/>
                            </a:rPr>
                            <m:t>2</m:t>
                          </m:r>
                        </m:sup>
                      </m:sSubSup>
                      <m:r>
                        <a:rPr lang="es-EC" sz="1600" i="1">
                          <a:latin typeface="Cambria Math"/>
                        </a:rPr>
                        <m:t>=1</m:t>
                      </m:r>
                    </m:oMath>
                  </m:oMathPara>
                </a14:m>
                <a:endParaRPr lang="es-EC" sz="1600" dirty="0"/>
              </a:p>
            </p:txBody>
          </p:sp>
        </mc:Choice>
        <mc:Fallback xmlns="">
          <p:sp>
            <p:nvSpPr>
              <p:cNvPr id="9" name="8 Rectángulo"/>
              <p:cNvSpPr>
                <a:spLocks noRot="1" noChangeAspect="1" noMove="1" noResize="1" noEditPoints="1" noAdjustHandles="1" noChangeArrowheads="1" noChangeShapeType="1" noTextEdit="1"/>
              </p:cNvSpPr>
              <p:nvPr/>
            </p:nvSpPr>
            <p:spPr>
              <a:xfrm>
                <a:off x="4440041" y="1847935"/>
                <a:ext cx="840166" cy="338554"/>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5370096" y="1849311"/>
                <a:ext cx="1337097"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C" sz="1600" i="1" smtClean="0">
                              <a:latin typeface="Cambria Math"/>
                            </a:rPr>
                          </m:ctrlPr>
                        </m:sSubSupPr>
                        <m:e>
                          <m:acc>
                            <m:accPr>
                              <m:chr m:val="̂"/>
                              <m:ctrlPr>
                                <a:rPr lang="es-EC" sz="1600" i="1">
                                  <a:latin typeface="Cambria Math"/>
                                </a:rPr>
                              </m:ctrlPr>
                            </m:accPr>
                            <m:e>
                              <m:r>
                                <a:rPr lang="es-EC" sz="1600" i="1">
                                  <a:latin typeface="Cambria Math"/>
                                </a:rPr>
                                <m:t>𝜎</m:t>
                              </m:r>
                            </m:e>
                          </m:acc>
                        </m:e>
                        <m:sub>
                          <m:r>
                            <a:rPr lang="es-EC" sz="1600" i="1">
                              <a:latin typeface="Cambria Math"/>
                            </a:rPr>
                            <m:t>𝑜</m:t>
                          </m:r>
                        </m:sub>
                        <m:sup>
                          <m:r>
                            <a:rPr lang="es-EC" sz="1600" i="1">
                              <a:latin typeface="Cambria Math"/>
                            </a:rPr>
                            <m:t>2</m:t>
                          </m:r>
                        </m:sup>
                      </m:sSubSup>
                      <m:r>
                        <a:rPr lang="es-EC" sz="1600" i="1">
                          <a:latin typeface="Cambria Math"/>
                        </a:rPr>
                        <m:t>=0,</m:t>
                      </m:r>
                      <m:r>
                        <a:rPr lang="es-EC" sz="1600" b="0" i="1" smtClean="0">
                          <a:latin typeface="Cambria Math"/>
                        </a:rPr>
                        <m:t>0</m:t>
                      </m:r>
                      <m:r>
                        <a:rPr lang="es-EC" sz="1600" i="1">
                          <a:latin typeface="Cambria Math"/>
                        </a:rPr>
                        <m:t>8</m:t>
                      </m:r>
                      <m:r>
                        <a:rPr lang="es-EC" sz="1600" b="0" i="1" smtClean="0">
                          <a:latin typeface="Cambria Math"/>
                        </a:rPr>
                        <m:t>48</m:t>
                      </m:r>
                    </m:oMath>
                  </m:oMathPara>
                </a14:m>
                <a:endParaRPr lang="es-EC" sz="1600" dirty="0"/>
              </a:p>
            </p:txBody>
          </p:sp>
        </mc:Choice>
        <mc:Fallback xmlns="">
          <p:sp>
            <p:nvSpPr>
              <p:cNvPr id="10" name="9 Rectángulo"/>
              <p:cNvSpPr>
                <a:spLocks noRot="1" noChangeAspect="1" noMove="1" noResize="1" noEditPoints="1" noAdjustHandles="1" noChangeArrowheads="1" noChangeShapeType="1" noTextEdit="1"/>
              </p:cNvSpPr>
              <p:nvPr/>
            </p:nvSpPr>
            <p:spPr>
              <a:xfrm>
                <a:off x="5370096" y="1849311"/>
                <a:ext cx="1337097" cy="338554"/>
              </a:xfrm>
              <a:prstGeom prst="rect">
                <a:avLst/>
              </a:prstGeom>
              <a:blipFill rotWithShape="1">
                <a:blip r:embed="rId6"/>
                <a:stretch>
                  <a:fillRect/>
                </a:stretch>
              </a:blipFill>
            </p:spPr>
            <p:txBody>
              <a:bodyPr/>
              <a:lstStyle/>
              <a:p>
                <a:r>
                  <a:rPr lang="es-EC">
                    <a:noFill/>
                  </a:rPr>
                  <a:t> </a:t>
                </a:r>
              </a:p>
            </p:txBody>
          </p:sp>
        </mc:Fallback>
      </mc:AlternateContent>
      <p:grpSp>
        <p:nvGrpSpPr>
          <p:cNvPr id="15" name="14 Grupo"/>
          <p:cNvGrpSpPr/>
          <p:nvPr/>
        </p:nvGrpSpPr>
        <p:grpSpPr>
          <a:xfrm>
            <a:off x="3016382" y="3571218"/>
            <a:ext cx="3413345" cy="2905782"/>
            <a:chOff x="533400" y="3124200"/>
            <a:chExt cx="4186237" cy="3516790"/>
          </a:xfrm>
        </p:grpSpPr>
        <p:pic>
          <p:nvPicPr>
            <p:cNvPr id="6" name="5 Imagen"/>
            <p:cNvPicPr/>
            <p:nvPr/>
          </p:nvPicPr>
          <p:blipFill rotWithShape="1">
            <a:blip r:embed="rId7"/>
            <a:srcRect b="1893"/>
            <a:stretch/>
          </p:blipFill>
          <p:spPr bwMode="auto">
            <a:xfrm>
              <a:off x="533400" y="3124200"/>
              <a:ext cx="4186237" cy="320040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1" name="10 Rectángulo"/>
                <p:cNvSpPr/>
                <p:nvPr/>
              </p:nvSpPr>
              <p:spPr>
                <a:xfrm>
                  <a:off x="1025929" y="6338804"/>
                  <a:ext cx="3138824" cy="3021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000" dirty="0" smtClean="0">
                      <a:latin typeface="Verdana" pitchFamily="34" charset="0"/>
                      <a:ea typeface="Verdana" pitchFamily="34" charset="0"/>
                      <a:cs typeface="Verdana" pitchFamily="34" charset="0"/>
                    </a:rPr>
                    <a:t>Gráfico 3. Prueba </a:t>
                  </a:r>
                  <a:r>
                    <a:rPr lang="es-EC" sz="1000" dirty="0">
                      <a:latin typeface="Verdana" pitchFamily="34" charset="0"/>
                      <a:ea typeface="Verdana" pitchFamily="34" charset="0"/>
                      <a:cs typeface="Verdana" pitchFamily="34" charset="0"/>
                    </a:rPr>
                    <a:t>de hipótesis </a:t>
                  </a:r>
                  <a14:m>
                    <m:oMath xmlns:m="http://schemas.openxmlformats.org/officeDocument/2006/math">
                      <m:sSup>
                        <m:sSupPr>
                          <m:ctrlPr>
                            <a:rPr lang="es-EC" sz="1000" i="1">
                              <a:latin typeface="Cambria Math"/>
                            </a:rPr>
                          </m:ctrlPr>
                        </m:sSupPr>
                        <m:e>
                          <m:r>
                            <a:rPr lang="es-EC" sz="1000" b="0" i="1">
                              <a:latin typeface="Cambria Math"/>
                            </a:rPr>
                            <m:t>𝜒</m:t>
                          </m:r>
                        </m:e>
                        <m:sup>
                          <m:r>
                            <a:rPr lang="es-EC" sz="1000" b="0" i="1">
                              <a:latin typeface="Cambria Math"/>
                            </a:rPr>
                            <m:t>2</m:t>
                          </m:r>
                        </m:sup>
                      </m:sSup>
                    </m:oMath>
                  </a14:m>
                  <a:endParaRPr lang="es-EC" sz="1000" dirty="0">
                    <a:latin typeface="Verdana" pitchFamily="34" charset="0"/>
                    <a:ea typeface="Verdana" pitchFamily="34" charset="0"/>
                    <a:cs typeface="Verdana" pitchFamily="34" charset="0"/>
                  </a:endParaRPr>
                </a:p>
              </p:txBody>
            </p:sp>
          </mc:Choice>
          <mc:Fallback xmlns="">
            <p:sp>
              <p:nvSpPr>
                <p:cNvPr id="11" name="10 Rectángulo"/>
                <p:cNvSpPr>
                  <a:spLocks noRot="1" noChangeAspect="1" noMove="1" noResize="1" noEditPoints="1" noAdjustHandles="1" noChangeArrowheads="1" noChangeShapeType="1" noTextEdit="1"/>
                </p:cNvSpPr>
                <p:nvPr/>
              </p:nvSpPr>
              <p:spPr>
                <a:xfrm>
                  <a:off x="1025929" y="6338804"/>
                  <a:ext cx="3138824" cy="302186"/>
                </a:xfrm>
                <a:prstGeom prst="rect">
                  <a:avLst/>
                </a:prstGeom>
                <a:blipFill rotWithShape="1">
                  <a:blip r:embed="rId8"/>
                  <a:stretch>
                    <a:fillRect b="-2222"/>
                  </a:stretch>
                </a:blipFill>
              </p:spPr>
              <p:txBody>
                <a:bodyPr/>
                <a:lstStyle/>
                <a:p>
                  <a:r>
                    <a:rPr lang="es-EC">
                      <a:noFill/>
                    </a:rPr>
                    <a:t> </a:t>
                  </a:r>
                </a:p>
              </p:txBody>
            </p:sp>
          </mc:Fallback>
        </mc:AlternateContent>
      </p:grpSp>
      <mc:AlternateContent xmlns:mc="http://schemas.openxmlformats.org/markup-compatibility/2006" xmlns:a14="http://schemas.microsoft.com/office/drawing/2010/main">
        <mc:Choice Requires="a14">
          <p:sp>
            <p:nvSpPr>
              <p:cNvPr id="12" name="11 Rectángulo"/>
              <p:cNvSpPr/>
              <p:nvPr/>
            </p:nvSpPr>
            <p:spPr>
              <a:xfrm>
                <a:off x="914754" y="2015118"/>
                <a:ext cx="1833964" cy="728726"/>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a:latin typeface="Cambria Math"/>
                            </a:rPr>
                          </m:ctrlPr>
                        </m:sSupPr>
                        <m:e>
                          <m:r>
                            <a:rPr lang="es-EC" i="1">
                              <a:latin typeface="Cambria Math"/>
                            </a:rPr>
                            <m:t>𝜒</m:t>
                          </m:r>
                        </m:e>
                        <m:sup>
                          <m:r>
                            <a:rPr lang="es-EC" i="1">
                              <a:latin typeface="Cambria Math"/>
                            </a:rPr>
                            <m:t>2</m:t>
                          </m:r>
                        </m:sup>
                      </m:sSup>
                      <m:r>
                        <a:rPr lang="es-EC" i="1">
                          <a:latin typeface="Cambria Math"/>
                        </a:rPr>
                        <m:t>=</m:t>
                      </m:r>
                      <m:f>
                        <m:fPr>
                          <m:ctrlPr>
                            <a:rPr lang="es-EC" i="1">
                              <a:latin typeface="Cambria Math"/>
                            </a:rPr>
                          </m:ctrlPr>
                        </m:fPr>
                        <m:num>
                          <m:sSubSup>
                            <m:sSubSupPr>
                              <m:ctrlPr>
                                <a:rPr lang="es-EC" i="1">
                                  <a:latin typeface="Cambria Math"/>
                                </a:rPr>
                              </m:ctrlPr>
                            </m:sSubSupPr>
                            <m:e>
                              <m:acc>
                                <m:accPr>
                                  <m:chr m:val="̂"/>
                                  <m:ctrlPr>
                                    <a:rPr lang="es-EC" i="1">
                                      <a:latin typeface="Cambria Math"/>
                                    </a:rPr>
                                  </m:ctrlPr>
                                </m:accPr>
                                <m:e>
                                  <m:r>
                                    <a:rPr lang="es-EC" i="1">
                                      <a:latin typeface="Cambria Math"/>
                                    </a:rPr>
                                    <m:t>𝜎</m:t>
                                  </m:r>
                                </m:e>
                              </m:acc>
                            </m:e>
                            <m:sub>
                              <m:r>
                                <a:rPr lang="es-EC" i="1">
                                  <a:latin typeface="Cambria Math"/>
                                </a:rPr>
                                <m:t>𝑜</m:t>
                              </m:r>
                            </m:sub>
                            <m:sup>
                              <m:r>
                                <a:rPr lang="es-EC" i="1">
                                  <a:latin typeface="Cambria Math"/>
                                </a:rPr>
                                <m:t>2</m:t>
                              </m:r>
                            </m:sup>
                          </m:sSubSup>
                        </m:num>
                        <m:den>
                          <m:sSubSup>
                            <m:sSubSupPr>
                              <m:ctrlPr>
                                <a:rPr lang="es-EC" i="1">
                                  <a:latin typeface="Cambria Math"/>
                                </a:rPr>
                              </m:ctrlPr>
                            </m:sSubSupPr>
                            <m:e>
                              <m:r>
                                <a:rPr lang="es-EC" i="1">
                                  <a:latin typeface="Cambria Math"/>
                                </a:rPr>
                                <m:t>𝜎</m:t>
                              </m:r>
                            </m:e>
                            <m:sub>
                              <m:r>
                                <a:rPr lang="es-EC" i="1">
                                  <a:latin typeface="Cambria Math"/>
                                </a:rPr>
                                <m:t>𝑜</m:t>
                              </m:r>
                            </m:sub>
                            <m:sup>
                              <m:r>
                                <a:rPr lang="es-EC">
                                  <a:latin typeface="Cambria Math"/>
                                </a:rPr>
                                <m:t>2</m:t>
                              </m:r>
                            </m:sup>
                          </m:sSubSup>
                        </m:den>
                      </m:f>
                      <m:r>
                        <a:rPr lang="es-EC" i="1">
                          <a:latin typeface="Cambria Math"/>
                        </a:rPr>
                        <m:t>𝑆</m:t>
                      </m:r>
                      <m:r>
                        <a:rPr lang="es-EC" i="1">
                          <a:latin typeface="Cambria Math"/>
                        </a:rPr>
                        <m:t>=</m:t>
                      </m:r>
                      <m:sSubSup>
                        <m:sSubSupPr>
                          <m:ctrlPr>
                            <a:rPr lang="es-EC" i="1">
                              <a:latin typeface="Cambria Math"/>
                            </a:rPr>
                          </m:ctrlPr>
                        </m:sSubSupPr>
                        <m:e>
                          <m:acc>
                            <m:accPr>
                              <m:chr m:val="̂"/>
                              <m:ctrlPr>
                                <a:rPr lang="es-EC" i="1">
                                  <a:latin typeface="Cambria Math"/>
                                </a:rPr>
                              </m:ctrlPr>
                            </m:accPr>
                            <m:e>
                              <m:r>
                                <a:rPr lang="es-EC" i="1">
                                  <a:latin typeface="Cambria Math"/>
                                </a:rPr>
                                <m:t>𝜎</m:t>
                              </m:r>
                            </m:e>
                          </m:acc>
                        </m:e>
                        <m:sub>
                          <m:r>
                            <a:rPr lang="es-EC" i="1">
                              <a:latin typeface="Cambria Math"/>
                            </a:rPr>
                            <m:t>𝑜</m:t>
                          </m:r>
                        </m:sub>
                        <m:sup>
                          <m:r>
                            <a:rPr lang="es-EC" i="1">
                              <a:latin typeface="Cambria Math"/>
                            </a:rPr>
                            <m:t>2</m:t>
                          </m:r>
                        </m:sup>
                      </m:sSubSup>
                      <m:r>
                        <a:rPr lang="es-EC" i="1">
                          <a:latin typeface="Cambria Math"/>
                        </a:rPr>
                        <m:t>𝑆</m:t>
                      </m:r>
                    </m:oMath>
                  </m:oMathPara>
                </a14:m>
                <a:endParaRPr lang="es-EC" dirty="0"/>
              </a:p>
            </p:txBody>
          </p:sp>
        </mc:Choice>
        <mc:Fallback xmlns="">
          <p:sp>
            <p:nvSpPr>
              <p:cNvPr id="12" name="11 Rectángulo"/>
              <p:cNvSpPr>
                <a:spLocks noRot="1" noChangeAspect="1" noMove="1" noResize="1" noEditPoints="1" noAdjustHandles="1" noChangeArrowheads="1" noChangeShapeType="1" noTextEdit="1"/>
              </p:cNvSpPr>
              <p:nvPr/>
            </p:nvSpPr>
            <p:spPr>
              <a:xfrm>
                <a:off x="914754" y="2015118"/>
                <a:ext cx="1833964" cy="728726"/>
              </a:xfrm>
              <a:prstGeom prst="rect">
                <a:avLst/>
              </a:prstGeom>
              <a:blipFill rotWithShape="1">
                <a:blip r:embed="rId9"/>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6894096" y="1849311"/>
                <a:ext cx="612796"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14:m>
                  <m:oMath xmlns:m="http://schemas.openxmlformats.org/officeDocument/2006/math">
                    <m:r>
                      <a:rPr lang="es-EC" sz="1600" i="1">
                        <a:latin typeface="Cambria Math"/>
                      </a:rPr>
                      <m:t>𝑆</m:t>
                    </m:r>
                    <m:r>
                      <a:rPr lang="es-EC" sz="1600" i="1">
                        <a:latin typeface="Cambria Math"/>
                      </a:rPr>
                      <m:t>=</m:t>
                    </m:r>
                  </m:oMath>
                </a14:m>
                <a:r>
                  <a:rPr lang="es-EC" sz="1600" dirty="0" smtClean="0"/>
                  <a:t>3</a:t>
                </a:r>
                <a:endParaRPr lang="es-EC" sz="1600" dirty="0"/>
              </a:p>
            </p:txBody>
          </p:sp>
        </mc:Choice>
        <mc:Fallback xmlns="">
          <p:sp>
            <p:nvSpPr>
              <p:cNvPr id="13" name="12 Rectángulo"/>
              <p:cNvSpPr>
                <a:spLocks noRot="1" noChangeAspect="1" noMove="1" noResize="1" noEditPoints="1" noAdjustHandles="1" noChangeArrowheads="1" noChangeShapeType="1" noTextEdit="1"/>
              </p:cNvSpPr>
              <p:nvPr/>
            </p:nvSpPr>
            <p:spPr>
              <a:xfrm>
                <a:off x="6894096" y="1849311"/>
                <a:ext cx="612796" cy="338554"/>
              </a:xfrm>
              <a:prstGeom prst="rect">
                <a:avLst/>
              </a:prstGeom>
              <a:blipFill rotWithShape="1">
                <a:blip r:embed="rId10"/>
                <a:stretch>
                  <a:fillRect t="-1667" r="-2885" b="-166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5779906" y="4309646"/>
                <a:ext cx="1916294" cy="338554"/>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sz="1600" b="0" i="1" smtClean="0">
                          <a:latin typeface="Cambria Math"/>
                        </a:rPr>
                        <m:t>0,22</m:t>
                      </m:r>
                      <m:r>
                        <a:rPr lang="es-EC" sz="1600" i="1">
                          <a:latin typeface="Cambria Math"/>
                        </a:rPr>
                        <m:t>&lt;</m:t>
                      </m:r>
                      <m:r>
                        <a:rPr lang="es-EC" sz="1600" b="0" i="1" smtClean="0">
                          <a:latin typeface="Cambria Math"/>
                        </a:rPr>
                        <m:t>0,25</m:t>
                      </m:r>
                      <m:r>
                        <a:rPr lang="es-EC" sz="1600" i="1">
                          <a:latin typeface="Cambria Math"/>
                        </a:rPr>
                        <m:t>&lt;</m:t>
                      </m:r>
                      <m:r>
                        <a:rPr lang="es-EC" sz="1600" b="0" i="1" smtClean="0">
                          <a:latin typeface="Cambria Math"/>
                        </a:rPr>
                        <m:t>9</m:t>
                      </m:r>
                      <m:r>
                        <a:rPr lang="es-EC" sz="1600" i="1">
                          <a:latin typeface="Cambria Math"/>
                        </a:rPr>
                        <m:t>,35</m:t>
                      </m:r>
                    </m:oMath>
                  </m:oMathPara>
                </a14:m>
                <a:endParaRPr lang="es-EC" sz="1600" dirty="0"/>
              </a:p>
            </p:txBody>
          </p:sp>
        </mc:Choice>
        <mc:Fallback xmlns="">
          <p:sp>
            <p:nvSpPr>
              <p:cNvPr id="14" name="13 Rectángulo"/>
              <p:cNvSpPr>
                <a:spLocks noRot="1" noChangeAspect="1" noMove="1" noResize="1" noEditPoints="1" noAdjustHandles="1" noChangeArrowheads="1" noChangeShapeType="1" noTextEdit="1"/>
              </p:cNvSpPr>
              <p:nvPr/>
            </p:nvSpPr>
            <p:spPr>
              <a:xfrm>
                <a:off x="5779906" y="4309646"/>
                <a:ext cx="1916294" cy="338554"/>
              </a:xfrm>
              <a:prstGeom prst="rect">
                <a:avLst/>
              </a:prstGeom>
              <a:blipFill rotWithShape="1">
                <a:blip r:embed="rId11"/>
                <a:stretch>
                  <a:fillRect/>
                </a:stretch>
              </a:blipFill>
            </p:spPr>
            <p:txBody>
              <a:bodyPr/>
              <a:lstStyle/>
              <a:p>
                <a:r>
                  <a:rPr lang="es-EC">
                    <a:noFill/>
                  </a:rPr>
                  <a:t> </a:t>
                </a:r>
              </a:p>
            </p:txBody>
          </p:sp>
        </mc:Fallback>
      </mc:AlternateContent>
      <p:sp>
        <p:nvSpPr>
          <p:cNvPr id="16" name="15 Rectángulo"/>
          <p:cNvSpPr/>
          <p:nvPr/>
        </p:nvSpPr>
        <p:spPr>
          <a:xfrm>
            <a:off x="5366677" y="4800600"/>
            <a:ext cx="2666114" cy="307777"/>
          </a:xfrm>
          <a:prstGeom prst="rect">
            <a:avLst/>
          </a:prstGeom>
        </p:spPr>
        <p:txBody>
          <a:bodyPr wrap="none">
            <a:spAutoFit/>
          </a:bodyPr>
          <a:lstStyle/>
          <a:p>
            <a:r>
              <a:rPr lang="es-EC" sz="1400" dirty="0" smtClean="0">
                <a:latin typeface="Verdana" pitchFamily="34" charset="0"/>
                <a:ea typeface="Verdana" pitchFamily="34" charset="0"/>
                <a:cs typeface="Verdana" pitchFamily="34" charset="0"/>
              </a:rPr>
              <a:t>Se acepta la </a:t>
            </a:r>
            <a:r>
              <a:rPr lang="es-EC" sz="1400" dirty="0">
                <a:latin typeface="Verdana" pitchFamily="34" charset="0"/>
                <a:ea typeface="Verdana" pitchFamily="34" charset="0"/>
                <a:cs typeface="Verdana" pitchFamily="34" charset="0"/>
              </a:rPr>
              <a:t>hipótesis nula </a:t>
            </a:r>
          </a:p>
        </p:txBody>
      </p:sp>
      <mc:AlternateContent xmlns:mc="http://schemas.openxmlformats.org/markup-compatibility/2006" xmlns:a14="http://schemas.microsoft.com/office/drawing/2010/main">
        <mc:Choice Requires="a14">
          <p:sp>
            <p:nvSpPr>
              <p:cNvPr id="17" name="16 Rectángulo"/>
              <p:cNvSpPr/>
              <p:nvPr/>
            </p:nvSpPr>
            <p:spPr>
              <a:xfrm>
                <a:off x="5992804" y="3808512"/>
                <a:ext cx="1332031"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sz="1600" i="1" smtClean="0">
                              <a:latin typeface="Cambria Math"/>
                            </a:rPr>
                          </m:ctrlPr>
                        </m:sSupPr>
                        <m:e>
                          <m:r>
                            <a:rPr lang="es-EC" sz="1600" i="1">
                              <a:latin typeface="Cambria Math"/>
                            </a:rPr>
                            <m:t>𝜒</m:t>
                          </m:r>
                        </m:e>
                        <m:sup>
                          <m:r>
                            <a:rPr lang="es-EC" sz="1600" i="1">
                              <a:latin typeface="Cambria Math"/>
                            </a:rPr>
                            <m:t>2</m:t>
                          </m:r>
                        </m:sup>
                      </m:sSup>
                      <m:r>
                        <a:rPr lang="es-EC" sz="1600" i="1">
                          <a:latin typeface="Cambria Math"/>
                        </a:rPr>
                        <m:t>=</m:t>
                      </m:r>
                      <m:r>
                        <a:rPr lang="es-EC" sz="1600" b="0" i="1" smtClean="0">
                          <a:latin typeface="Cambria Math"/>
                        </a:rPr>
                        <m:t>0,2543</m:t>
                      </m:r>
                    </m:oMath>
                  </m:oMathPara>
                </a14:m>
                <a:endParaRPr lang="es-EC" sz="1600" dirty="0"/>
              </a:p>
            </p:txBody>
          </p:sp>
        </mc:Choice>
        <mc:Fallback xmlns="">
          <p:sp>
            <p:nvSpPr>
              <p:cNvPr id="17" name="16 Rectángulo"/>
              <p:cNvSpPr>
                <a:spLocks noRot="1" noChangeAspect="1" noMove="1" noResize="1" noEditPoints="1" noAdjustHandles="1" noChangeArrowheads="1" noChangeShapeType="1" noTextEdit="1"/>
              </p:cNvSpPr>
              <p:nvPr/>
            </p:nvSpPr>
            <p:spPr>
              <a:xfrm>
                <a:off x="5992804" y="3808512"/>
                <a:ext cx="1332031" cy="338554"/>
              </a:xfrm>
              <a:prstGeom prst="rect">
                <a:avLst/>
              </a:prstGeom>
              <a:blipFill rotWithShape="1">
                <a:blip r:embed="rId12"/>
                <a:stretch>
                  <a:fillRect/>
                </a:stretch>
              </a:blipFill>
            </p:spPr>
            <p:txBody>
              <a:bodyPr/>
              <a:lstStyle/>
              <a:p>
                <a:r>
                  <a:rPr lang="es-EC">
                    <a:noFill/>
                  </a:rPr>
                  <a:t> </a:t>
                </a:r>
              </a:p>
            </p:txBody>
          </p:sp>
        </mc:Fallback>
      </mc:AlternateContent>
      <p:sp>
        <p:nvSpPr>
          <p:cNvPr id="4" name="3 Rectángulo"/>
          <p:cNvSpPr/>
          <p:nvPr/>
        </p:nvSpPr>
        <p:spPr>
          <a:xfrm>
            <a:off x="610307" y="1602103"/>
            <a:ext cx="2513893"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sz="1400" dirty="0" smtClean="0">
                <a:latin typeface="Verdana" pitchFamily="34" charset="0"/>
                <a:ea typeface="Verdana" pitchFamily="34" charset="0"/>
                <a:cs typeface="Verdana" pitchFamily="34" charset="0"/>
              </a:rPr>
              <a:t>Distribución </a:t>
            </a:r>
            <a:r>
              <a:rPr lang="es-EC" sz="1400" dirty="0">
                <a:latin typeface="Verdana" pitchFamily="34" charset="0"/>
                <a:ea typeface="Verdana" pitchFamily="34" charset="0"/>
                <a:cs typeface="Verdana" pitchFamily="34" charset="0"/>
              </a:rPr>
              <a:t>Chi-cuadrada</a:t>
            </a:r>
          </a:p>
        </p:txBody>
      </p:sp>
      <p:sp>
        <p:nvSpPr>
          <p:cNvPr id="18" name="17 Rectángulo"/>
          <p:cNvSpPr/>
          <p:nvPr/>
        </p:nvSpPr>
        <p:spPr>
          <a:xfrm>
            <a:off x="990600" y="3400857"/>
            <a:ext cx="1471878"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sz="1400" dirty="0" smtClean="0">
                <a:latin typeface="Verdana" pitchFamily="34" charset="0"/>
                <a:ea typeface="Verdana" pitchFamily="34" charset="0"/>
                <a:cs typeface="Verdana" pitchFamily="34" charset="0"/>
              </a:rPr>
              <a:t>Hipótesis Nula</a:t>
            </a:r>
            <a:endParaRPr lang="es-EC" sz="1400" dirty="0">
              <a:latin typeface="Verdana" pitchFamily="34" charset="0"/>
              <a:ea typeface="Verdana" pitchFamily="34" charset="0"/>
              <a:cs typeface="Verdana" pitchFamily="34" charset="0"/>
            </a:endParaRPr>
          </a:p>
        </p:txBody>
      </p:sp>
      <mc:AlternateContent xmlns:mc="http://schemas.openxmlformats.org/markup-compatibility/2006" xmlns:a14="http://schemas.microsoft.com/office/drawing/2010/main">
        <mc:Choice Requires="a14">
          <p:sp>
            <p:nvSpPr>
              <p:cNvPr id="19" name="18 Rectángulo"/>
              <p:cNvSpPr/>
              <p:nvPr/>
            </p:nvSpPr>
            <p:spPr>
              <a:xfrm>
                <a:off x="926368" y="4812268"/>
                <a:ext cx="1595587"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𝐻</m:t>
                          </m:r>
                        </m:e>
                        <m:sub>
                          <m:r>
                            <a:rPr lang="es-EC" i="1">
                              <a:latin typeface="Cambria Math"/>
                            </a:rPr>
                            <m:t>1</m:t>
                          </m:r>
                        </m:sub>
                      </m:sSub>
                      <m:r>
                        <a:rPr lang="es-EC" i="1">
                          <a:latin typeface="Cambria Math"/>
                        </a:rPr>
                        <m:t>: </m:t>
                      </m:r>
                      <m:sSubSup>
                        <m:sSubSupPr>
                          <m:ctrlPr>
                            <a:rPr lang="es-EC" i="1">
                              <a:latin typeface="Cambria Math"/>
                            </a:rPr>
                          </m:ctrlPr>
                        </m:sSubSupPr>
                        <m:e>
                          <m:r>
                            <a:rPr lang="es-EC" i="1">
                              <a:latin typeface="Cambria Math"/>
                            </a:rPr>
                            <m:t>𝜎</m:t>
                          </m:r>
                        </m:e>
                        <m:sub>
                          <m:r>
                            <a:rPr lang="es-EC" i="1">
                              <a:latin typeface="Cambria Math"/>
                            </a:rPr>
                            <m:t>𝑜</m:t>
                          </m:r>
                        </m:sub>
                        <m:sup>
                          <m:r>
                            <a:rPr lang="es-EC">
                              <a:latin typeface="Cambria Math"/>
                            </a:rPr>
                            <m:t>2</m:t>
                          </m:r>
                        </m:sup>
                      </m:sSubSup>
                      <m:r>
                        <a:rPr lang="es-EC" i="1">
                          <a:latin typeface="Cambria Math"/>
                        </a:rPr>
                        <m:t>≠</m:t>
                      </m:r>
                      <m:sSubSup>
                        <m:sSubSupPr>
                          <m:ctrlPr>
                            <a:rPr lang="es-EC" i="1">
                              <a:latin typeface="Cambria Math"/>
                            </a:rPr>
                          </m:ctrlPr>
                        </m:sSubSupPr>
                        <m:e>
                          <m:acc>
                            <m:accPr>
                              <m:chr m:val="̂"/>
                              <m:ctrlPr>
                                <a:rPr lang="es-EC" i="1">
                                  <a:latin typeface="Cambria Math"/>
                                </a:rPr>
                              </m:ctrlPr>
                            </m:accPr>
                            <m:e>
                              <m:r>
                                <a:rPr lang="es-EC" i="1">
                                  <a:latin typeface="Cambria Math"/>
                                </a:rPr>
                                <m:t>𝜎</m:t>
                              </m:r>
                            </m:e>
                          </m:acc>
                        </m:e>
                        <m:sub>
                          <m:r>
                            <a:rPr lang="es-EC" i="1">
                              <a:latin typeface="Cambria Math"/>
                            </a:rPr>
                            <m:t>𝑜</m:t>
                          </m:r>
                        </m:sub>
                        <m:sup>
                          <m:r>
                            <a:rPr lang="es-EC" i="1">
                              <a:latin typeface="Cambria Math"/>
                            </a:rPr>
                            <m:t>2</m:t>
                          </m:r>
                        </m:sup>
                      </m:sSubSup>
                    </m:oMath>
                  </m:oMathPara>
                </a14:m>
                <a:endParaRPr lang="es-EC" dirty="0"/>
              </a:p>
            </p:txBody>
          </p:sp>
        </mc:Choice>
        <mc:Fallback xmlns="">
          <p:sp>
            <p:nvSpPr>
              <p:cNvPr id="19" name="18 Rectángulo"/>
              <p:cNvSpPr>
                <a:spLocks noRot="1" noChangeAspect="1" noMove="1" noResize="1" noEditPoints="1" noAdjustHandles="1" noChangeArrowheads="1" noChangeShapeType="1" noTextEdit="1"/>
              </p:cNvSpPr>
              <p:nvPr/>
            </p:nvSpPr>
            <p:spPr>
              <a:xfrm>
                <a:off x="926368" y="4812268"/>
                <a:ext cx="1595587" cy="369332"/>
              </a:xfrm>
              <a:prstGeom prst="rect">
                <a:avLst/>
              </a:prstGeom>
              <a:blipFill rotWithShape="1">
                <a:blip r:embed="rId13"/>
                <a:stretch>
                  <a:fillRect t="-3077" r="-3383"/>
                </a:stretch>
              </a:blipFill>
            </p:spPr>
            <p:txBody>
              <a:bodyPr/>
              <a:lstStyle/>
              <a:p>
                <a:r>
                  <a:rPr lang="es-EC">
                    <a:noFill/>
                  </a:rPr>
                  <a:t> </a:t>
                </a:r>
              </a:p>
            </p:txBody>
          </p:sp>
        </mc:Fallback>
      </mc:AlternateContent>
      <p:sp>
        <p:nvSpPr>
          <p:cNvPr id="20" name="19 Rectángulo"/>
          <p:cNvSpPr/>
          <p:nvPr/>
        </p:nvSpPr>
        <p:spPr>
          <a:xfrm>
            <a:off x="773968" y="4428291"/>
            <a:ext cx="2045432"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sz="1400" dirty="0" smtClean="0">
                <a:latin typeface="Verdana" pitchFamily="34" charset="0"/>
                <a:ea typeface="Verdana" pitchFamily="34" charset="0"/>
                <a:cs typeface="Verdana" pitchFamily="34" charset="0"/>
              </a:rPr>
              <a:t>Hipótesis Alternativa</a:t>
            </a:r>
            <a:endParaRPr lang="es-EC" sz="1400" dirty="0">
              <a:latin typeface="Verdana" pitchFamily="34" charset="0"/>
              <a:ea typeface="Verdana" pitchFamily="34" charset="0"/>
              <a:cs typeface="Verdana" pitchFamily="34" charset="0"/>
            </a:endParaRPr>
          </a:p>
        </p:txBody>
      </p:sp>
      <p:sp>
        <p:nvSpPr>
          <p:cNvPr id="5" name="4 Elipse"/>
          <p:cNvSpPr/>
          <p:nvPr/>
        </p:nvSpPr>
        <p:spPr>
          <a:xfrm>
            <a:off x="76200" y="13716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b="1" dirty="0" smtClean="0">
                <a:latin typeface="Verdana" pitchFamily="34" charset="0"/>
                <a:ea typeface="Verdana" pitchFamily="34" charset="0"/>
                <a:cs typeface="Verdana" pitchFamily="34" charset="0"/>
              </a:rPr>
              <a:t>A</a:t>
            </a:r>
            <a:endParaRPr lang="es-EC" sz="1200" b="1" dirty="0">
              <a:latin typeface="Verdana" pitchFamily="34" charset="0"/>
              <a:ea typeface="Verdana" pitchFamily="34" charset="0"/>
              <a:cs typeface="Verdana" pitchFamily="34" charset="0"/>
            </a:endParaRPr>
          </a:p>
        </p:txBody>
      </p:sp>
      <p:sp>
        <p:nvSpPr>
          <p:cNvPr id="21" name="20 Elipse"/>
          <p:cNvSpPr/>
          <p:nvPr/>
        </p:nvSpPr>
        <p:spPr>
          <a:xfrm>
            <a:off x="457200" y="31242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b="1" dirty="0">
                <a:latin typeface="Verdana" pitchFamily="34" charset="0"/>
                <a:ea typeface="Verdana" pitchFamily="34" charset="0"/>
                <a:cs typeface="Verdana" pitchFamily="34" charset="0"/>
              </a:rPr>
              <a:t>B</a:t>
            </a:r>
          </a:p>
        </p:txBody>
      </p:sp>
      <p:sp>
        <p:nvSpPr>
          <p:cNvPr id="22" name="21 Elipse"/>
          <p:cNvSpPr/>
          <p:nvPr/>
        </p:nvSpPr>
        <p:spPr>
          <a:xfrm>
            <a:off x="3962400" y="14478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b="1" dirty="0" smtClean="0">
                <a:latin typeface="Verdana" pitchFamily="34" charset="0"/>
                <a:ea typeface="Verdana" pitchFamily="34" charset="0"/>
                <a:cs typeface="Verdana" pitchFamily="34" charset="0"/>
              </a:rPr>
              <a:t>C</a:t>
            </a:r>
            <a:endParaRPr lang="es-EC" sz="1200" b="1" dirty="0">
              <a:latin typeface="Verdana" pitchFamily="34" charset="0"/>
              <a:ea typeface="Verdana" pitchFamily="34" charset="0"/>
              <a:cs typeface="Verdana" pitchFamily="34" charset="0"/>
            </a:endParaRPr>
          </a:p>
        </p:txBody>
      </p:sp>
      <p:sp>
        <p:nvSpPr>
          <p:cNvPr id="23" name="22 Rectángulo"/>
          <p:cNvSpPr/>
          <p:nvPr/>
        </p:nvSpPr>
        <p:spPr>
          <a:xfrm>
            <a:off x="4953000" y="2511623"/>
            <a:ext cx="1676293" cy="307777"/>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s-EC" sz="1400" dirty="0" smtClean="0">
                <a:latin typeface="Verdana" pitchFamily="34" charset="0"/>
                <a:ea typeface="Verdana" pitchFamily="34" charset="0"/>
                <a:cs typeface="Verdana" pitchFamily="34" charset="0"/>
              </a:rPr>
              <a:t>Valores </a:t>
            </a:r>
            <a:r>
              <a:rPr lang="es-EC" sz="1400" dirty="0">
                <a:latin typeface="Verdana" pitchFamily="34" charset="0"/>
                <a:ea typeface="Verdana" pitchFamily="34" charset="0"/>
                <a:cs typeface="Verdana" pitchFamily="34" charset="0"/>
              </a:rPr>
              <a:t>teóricos </a:t>
            </a:r>
          </a:p>
        </p:txBody>
      </p:sp>
      <p:sp>
        <p:nvSpPr>
          <p:cNvPr id="24" name="23 Elipse"/>
          <p:cNvSpPr/>
          <p:nvPr/>
        </p:nvSpPr>
        <p:spPr>
          <a:xfrm>
            <a:off x="4332514" y="2331448"/>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b="1" dirty="0">
                <a:latin typeface="Verdana" pitchFamily="34" charset="0"/>
                <a:ea typeface="Verdana" pitchFamily="34" charset="0"/>
                <a:cs typeface="Verdana" pitchFamily="34" charset="0"/>
              </a:rPr>
              <a:t>D</a:t>
            </a:r>
          </a:p>
        </p:txBody>
      </p:sp>
      <p:sp>
        <p:nvSpPr>
          <p:cNvPr id="25" name="24 Elipse"/>
          <p:cNvSpPr/>
          <p:nvPr/>
        </p:nvSpPr>
        <p:spPr>
          <a:xfrm>
            <a:off x="5410200" y="3581400"/>
            <a:ext cx="457200" cy="4572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200" b="1" dirty="0" smtClean="0">
                <a:latin typeface="Verdana" pitchFamily="34" charset="0"/>
                <a:ea typeface="Verdana" pitchFamily="34" charset="0"/>
                <a:cs typeface="Verdana" pitchFamily="34" charset="0"/>
              </a:rPr>
              <a:t>E</a:t>
            </a:r>
            <a:endParaRPr lang="es-EC" sz="12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57410664"/>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CIERRE de alturas </a:t>
            </a:r>
            <a:b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b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físicas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9" name="8 Rectángulo"/>
          <p:cNvSpPr/>
          <p:nvPr/>
        </p:nvSpPr>
        <p:spPr>
          <a:xfrm>
            <a:off x="2590800" y="1828800"/>
            <a:ext cx="3733800" cy="2462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000" dirty="0">
                <a:latin typeface="Verdana" pitchFamily="34" charset="0"/>
                <a:ea typeface="Verdana" pitchFamily="34" charset="0"/>
                <a:cs typeface="Verdana" pitchFamily="34" charset="0"/>
              </a:rPr>
              <a:t>Tabla </a:t>
            </a:r>
            <a:r>
              <a:rPr lang="es-EC" sz="1000" dirty="0" smtClean="0">
                <a:latin typeface="Verdana" pitchFamily="34" charset="0"/>
                <a:ea typeface="Verdana" pitchFamily="34" charset="0"/>
                <a:cs typeface="Verdana" pitchFamily="34" charset="0"/>
              </a:rPr>
              <a:t>10. </a:t>
            </a:r>
            <a:r>
              <a:rPr lang="es-EC" sz="1000" dirty="0">
                <a:latin typeface="Verdana" pitchFamily="34" charset="0"/>
                <a:ea typeface="Verdana" pitchFamily="34" charset="0"/>
                <a:cs typeface="Verdana" pitchFamily="34" charset="0"/>
              </a:rPr>
              <a:t>Cierre de alturas ortométricas </a:t>
            </a:r>
            <a:r>
              <a:rPr lang="es-EC" sz="1000" dirty="0" smtClean="0">
                <a:latin typeface="Verdana" pitchFamily="34" charset="0"/>
                <a:ea typeface="Verdana" pitchFamily="34" charset="0"/>
                <a:cs typeface="Verdana" pitchFamily="34" charset="0"/>
              </a:rPr>
              <a:t>de </a:t>
            </a:r>
            <a:r>
              <a:rPr lang="es-EC" sz="1000" dirty="0">
                <a:latin typeface="Verdana" pitchFamily="34" charset="0"/>
                <a:ea typeface="Verdana" pitchFamily="34" charset="0"/>
                <a:cs typeface="Verdana" pitchFamily="34" charset="0"/>
              </a:rPr>
              <a:t>cada anillo</a:t>
            </a:r>
          </a:p>
        </p:txBody>
      </p:sp>
      <p:sp>
        <p:nvSpPr>
          <p:cNvPr id="11" name="10 Rectángulo"/>
          <p:cNvSpPr/>
          <p:nvPr/>
        </p:nvSpPr>
        <p:spPr>
          <a:xfrm>
            <a:off x="2667000" y="3246120"/>
            <a:ext cx="3733800" cy="2462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000" dirty="0">
                <a:latin typeface="Verdana" pitchFamily="34" charset="0"/>
                <a:ea typeface="Verdana" pitchFamily="34" charset="0"/>
                <a:cs typeface="Verdana" pitchFamily="34" charset="0"/>
              </a:rPr>
              <a:t>Tabla </a:t>
            </a:r>
            <a:r>
              <a:rPr lang="es-EC" sz="1000" dirty="0" smtClean="0">
                <a:latin typeface="Verdana" pitchFamily="34" charset="0"/>
                <a:ea typeface="Verdana" pitchFamily="34" charset="0"/>
                <a:cs typeface="Verdana" pitchFamily="34" charset="0"/>
              </a:rPr>
              <a:t>11. </a:t>
            </a:r>
            <a:r>
              <a:rPr lang="es-EC" sz="1000" dirty="0">
                <a:latin typeface="Verdana" pitchFamily="34" charset="0"/>
                <a:ea typeface="Verdana" pitchFamily="34" charset="0"/>
                <a:cs typeface="Verdana" pitchFamily="34" charset="0"/>
              </a:rPr>
              <a:t>Cierre de alturas </a:t>
            </a:r>
            <a:r>
              <a:rPr lang="es-EC" sz="1000" dirty="0" smtClean="0">
                <a:latin typeface="Verdana" pitchFamily="34" charset="0"/>
                <a:ea typeface="Verdana" pitchFamily="34" charset="0"/>
                <a:cs typeface="Verdana" pitchFamily="34" charset="0"/>
              </a:rPr>
              <a:t>normales de cada </a:t>
            </a:r>
            <a:r>
              <a:rPr lang="es-EC" sz="1000" dirty="0">
                <a:latin typeface="Verdana" pitchFamily="34" charset="0"/>
                <a:ea typeface="Verdana" pitchFamily="34" charset="0"/>
                <a:cs typeface="Verdana" pitchFamily="34" charset="0"/>
              </a:rPr>
              <a:t>anillo</a:t>
            </a:r>
          </a:p>
        </p:txBody>
      </p:sp>
      <p:graphicFrame>
        <p:nvGraphicFramePr>
          <p:cNvPr id="3" name="2 Tabla"/>
          <p:cNvGraphicFramePr>
            <a:graphicFrameLocks noGrp="1"/>
          </p:cNvGraphicFramePr>
          <p:nvPr>
            <p:extLst>
              <p:ext uri="{D42A27DB-BD31-4B8C-83A1-F6EECF244321}">
                <p14:modId xmlns:p14="http://schemas.microsoft.com/office/powerpoint/2010/main" val="3209593492"/>
              </p:ext>
            </p:extLst>
          </p:nvPr>
        </p:nvGraphicFramePr>
        <p:xfrm>
          <a:off x="1466850" y="2151221"/>
          <a:ext cx="6057900" cy="883920"/>
        </p:xfrm>
        <a:graphic>
          <a:graphicData uri="http://schemas.openxmlformats.org/drawingml/2006/table">
            <a:tbl>
              <a:tblPr>
                <a:tableStyleId>{5940675A-B579-460E-94D1-54222C63F5DA}</a:tableStyleId>
              </a:tblPr>
              <a:tblGrid>
                <a:gridCol w="787400"/>
                <a:gridCol w="787400"/>
                <a:gridCol w="1651000"/>
                <a:gridCol w="1778000"/>
                <a:gridCol w="1054100"/>
              </a:tblGrid>
              <a:tr h="182880">
                <a:tc>
                  <a:txBody>
                    <a:bodyPr/>
                    <a:lstStyle/>
                    <a:p>
                      <a:pPr algn="ctr" fontAlgn="ctr"/>
                      <a:r>
                        <a:rPr lang="es-EC" sz="1100" b="1" u="none" strike="noStrike" dirty="0">
                          <a:effectLst/>
                          <a:latin typeface="Verdana" pitchFamily="34" charset="0"/>
                          <a:ea typeface="Verdana" pitchFamily="34" charset="0"/>
                          <a:cs typeface="Verdana" pitchFamily="34" charset="0"/>
                        </a:rPr>
                        <a:t>Anillo</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b="1" u="none" strike="noStrike" dirty="0">
                          <a:effectLst/>
                          <a:latin typeface="Verdana" pitchFamily="34" charset="0"/>
                          <a:ea typeface="Verdana" pitchFamily="34" charset="0"/>
                          <a:cs typeface="Verdana" pitchFamily="34" charset="0"/>
                        </a:rPr>
                        <a:t>Nodo</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pt-BR" sz="1100" b="1" u="none" strike="noStrike" dirty="0">
                          <a:effectLst/>
                          <a:latin typeface="Verdana" pitchFamily="34" charset="0"/>
                          <a:ea typeface="Verdana" pitchFamily="34" charset="0"/>
                          <a:cs typeface="Verdana" pitchFamily="34" charset="0"/>
                        </a:rPr>
                        <a:t>Altura Ortométrica de Partida (m)</a:t>
                      </a:r>
                      <a:endParaRPr lang="pt-BR"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b="1" u="none" strike="noStrike" dirty="0">
                          <a:effectLst/>
                          <a:latin typeface="Verdana" pitchFamily="34" charset="0"/>
                          <a:ea typeface="Verdana" pitchFamily="34" charset="0"/>
                          <a:cs typeface="Verdana" pitchFamily="34" charset="0"/>
                        </a:rPr>
                        <a:t>Altura Ortométrica de Llegada (m)</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b="1" u="none" strike="noStrike" dirty="0">
                          <a:effectLst/>
                          <a:latin typeface="Verdana" pitchFamily="34" charset="0"/>
                          <a:ea typeface="Verdana" pitchFamily="34" charset="0"/>
                          <a:cs typeface="Verdana" pitchFamily="34" charset="0"/>
                        </a:rPr>
                        <a:t>Cierre (m)</a:t>
                      </a:r>
                      <a:endParaRPr lang="es-EC" sz="110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100" u="none" strike="noStrike">
                          <a:effectLst/>
                          <a:latin typeface="Verdana" pitchFamily="34" charset="0"/>
                          <a:ea typeface="Verdana" pitchFamily="34" charset="0"/>
                          <a:cs typeface="Verdana" pitchFamily="34" charset="0"/>
                        </a:rPr>
                        <a:t>Anillo 1</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C1</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6,2707</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6,2928</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0,0221</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100" u="none" strike="noStrike">
                          <a:effectLst/>
                          <a:latin typeface="Verdana" pitchFamily="34" charset="0"/>
                          <a:ea typeface="Verdana" pitchFamily="34" charset="0"/>
                          <a:cs typeface="Verdana" pitchFamily="34" charset="0"/>
                        </a:rPr>
                        <a:t>Anillo 2</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C2</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101,3964</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101,3692</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0,0272</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100" u="none" strike="noStrike">
                          <a:effectLst/>
                          <a:latin typeface="Verdana" pitchFamily="34" charset="0"/>
                          <a:ea typeface="Verdana" pitchFamily="34" charset="0"/>
                          <a:cs typeface="Verdana" pitchFamily="34" charset="0"/>
                        </a:rPr>
                        <a:t>Anillo 3</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C4</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235,4281</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a:effectLst/>
                          <a:latin typeface="Verdana" pitchFamily="34" charset="0"/>
                          <a:ea typeface="Verdana" pitchFamily="34" charset="0"/>
                          <a:cs typeface="Verdana" pitchFamily="34" charset="0"/>
                        </a:rPr>
                        <a:t>235,3901</a:t>
                      </a:r>
                      <a:endParaRPr lang="es-EC" sz="110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100" u="none" strike="noStrike" dirty="0">
                          <a:effectLst/>
                          <a:latin typeface="Verdana" pitchFamily="34" charset="0"/>
                          <a:ea typeface="Verdana" pitchFamily="34" charset="0"/>
                          <a:cs typeface="Verdana" pitchFamily="34" charset="0"/>
                        </a:rPr>
                        <a:t>0,0381</a:t>
                      </a:r>
                      <a:endParaRPr lang="es-EC" sz="110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13634406"/>
              </p:ext>
            </p:extLst>
          </p:nvPr>
        </p:nvGraphicFramePr>
        <p:xfrm>
          <a:off x="1447800" y="3568541"/>
          <a:ext cx="6057900" cy="868680"/>
        </p:xfrm>
        <a:graphic>
          <a:graphicData uri="http://schemas.openxmlformats.org/drawingml/2006/table">
            <a:tbl>
              <a:tblPr>
                <a:tableStyleId>{5940675A-B579-460E-94D1-54222C63F5DA}</a:tableStyleId>
              </a:tblPr>
              <a:tblGrid>
                <a:gridCol w="787400"/>
                <a:gridCol w="787400"/>
                <a:gridCol w="1651000"/>
                <a:gridCol w="1778000"/>
                <a:gridCol w="1054100"/>
              </a:tblGrid>
              <a:tr h="182880">
                <a:tc>
                  <a:txBody>
                    <a:bodyPr/>
                    <a:lstStyle/>
                    <a:p>
                      <a:pPr algn="ctr" fontAlgn="ctr"/>
                      <a:r>
                        <a:rPr lang="es-EC" sz="1050" b="1" u="none" strike="noStrike" dirty="0">
                          <a:effectLst/>
                          <a:latin typeface="Verdana" pitchFamily="34" charset="0"/>
                          <a:ea typeface="Verdana" pitchFamily="34" charset="0"/>
                          <a:cs typeface="Verdana" pitchFamily="34" charset="0"/>
                        </a:rPr>
                        <a:t>Anillo</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b="1" u="none" strike="noStrike" dirty="0">
                          <a:effectLst/>
                          <a:latin typeface="Verdana" pitchFamily="34" charset="0"/>
                          <a:ea typeface="Verdana" pitchFamily="34" charset="0"/>
                          <a:cs typeface="Verdana" pitchFamily="34" charset="0"/>
                        </a:rPr>
                        <a:t>Nodo</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b="1" u="none" strike="noStrike" dirty="0">
                          <a:effectLst/>
                          <a:latin typeface="Verdana" pitchFamily="34" charset="0"/>
                          <a:ea typeface="Verdana" pitchFamily="34" charset="0"/>
                          <a:cs typeface="Verdana" pitchFamily="34" charset="0"/>
                        </a:rPr>
                        <a:t>Altura Normal de Partida (m)</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b="1" u="none" strike="noStrike" dirty="0">
                          <a:effectLst/>
                          <a:latin typeface="Verdana" pitchFamily="34" charset="0"/>
                          <a:ea typeface="Verdana" pitchFamily="34" charset="0"/>
                          <a:cs typeface="Verdana" pitchFamily="34" charset="0"/>
                        </a:rPr>
                        <a:t>Altura Normal de Llegada (m)</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b="1" u="none" strike="noStrike" dirty="0">
                          <a:effectLst/>
                          <a:latin typeface="Verdana" pitchFamily="34" charset="0"/>
                          <a:ea typeface="Verdana" pitchFamily="34" charset="0"/>
                          <a:cs typeface="Verdana" pitchFamily="34" charset="0"/>
                        </a:rPr>
                        <a:t>Cierre (m)</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050" u="none" strike="noStrike">
                          <a:effectLst/>
                          <a:latin typeface="Verdana" pitchFamily="34" charset="0"/>
                          <a:ea typeface="Verdana" pitchFamily="34" charset="0"/>
                          <a:cs typeface="Verdana" pitchFamily="34" charset="0"/>
                        </a:rPr>
                        <a:t>Anillo 1</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C1</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6,2711</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6,2931</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0,0221</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050" u="none" strike="noStrike">
                          <a:effectLst/>
                          <a:latin typeface="Verdana" pitchFamily="34" charset="0"/>
                          <a:ea typeface="Verdana" pitchFamily="34" charset="0"/>
                          <a:cs typeface="Verdana" pitchFamily="34" charset="0"/>
                        </a:rPr>
                        <a:t>Anillo 2</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C2</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101,4036</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101,3764</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0,0272</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050" u="none" strike="noStrike">
                          <a:effectLst/>
                          <a:latin typeface="Verdana" pitchFamily="34" charset="0"/>
                          <a:ea typeface="Verdana" pitchFamily="34" charset="0"/>
                          <a:cs typeface="Verdana" pitchFamily="34" charset="0"/>
                        </a:rPr>
                        <a:t>Anillo 3</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C4</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235,4233</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235,3852</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0,0381</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bl>
          </a:graphicData>
        </a:graphic>
      </p:graphicFrame>
      <p:sp>
        <p:nvSpPr>
          <p:cNvPr id="10" name="9 Rectángulo"/>
          <p:cNvSpPr/>
          <p:nvPr/>
        </p:nvSpPr>
        <p:spPr>
          <a:xfrm>
            <a:off x="2619375" y="4693920"/>
            <a:ext cx="3733800" cy="2462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000" dirty="0">
                <a:latin typeface="Verdana" pitchFamily="34" charset="0"/>
                <a:ea typeface="Verdana" pitchFamily="34" charset="0"/>
                <a:cs typeface="Verdana" pitchFamily="34" charset="0"/>
              </a:rPr>
              <a:t>Tabla </a:t>
            </a:r>
            <a:r>
              <a:rPr lang="es-EC" sz="1000" dirty="0" smtClean="0">
                <a:latin typeface="Verdana" pitchFamily="34" charset="0"/>
                <a:ea typeface="Verdana" pitchFamily="34" charset="0"/>
                <a:cs typeface="Verdana" pitchFamily="34" charset="0"/>
              </a:rPr>
              <a:t>12. </a:t>
            </a:r>
            <a:r>
              <a:rPr lang="es-EC" sz="1000" dirty="0">
                <a:latin typeface="Verdana" pitchFamily="34" charset="0"/>
                <a:ea typeface="Verdana" pitchFamily="34" charset="0"/>
                <a:cs typeface="Verdana" pitchFamily="34" charset="0"/>
              </a:rPr>
              <a:t>Cierre de alturas </a:t>
            </a:r>
            <a:r>
              <a:rPr lang="es-EC" sz="1000" dirty="0" smtClean="0">
                <a:latin typeface="Verdana" pitchFamily="34" charset="0"/>
                <a:ea typeface="Verdana" pitchFamily="34" charset="0"/>
                <a:cs typeface="Verdana" pitchFamily="34" charset="0"/>
              </a:rPr>
              <a:t>dinámicas de cada </a:t>
            </a:r>
            <a:r>
              <a:rPr lang="es-EC" sz="1000" dirty="0">
                <a:latin typeface="Verdana" pitchFamily="34" charset="0"/>
                <a:ea typeface="Verdana" pitchFamily="34" charset="0"/>
                <a:cs typeface="Verdana" pitchFamily="34" charset="0"/>
              </a:rPr>
              <a:t>anillo</a:t>
            </a:r>
          </a:p>
        </p:txBody>
      </p:sp>
      <p:graphicFrame>
        <p:nvGraphicFramePr>
          <p:cNvPr id="6" name="5 Tabla"/>
          <p:cNvGraphicFramePr>
            <a:graphicFrameLocks noGrp="1"/>
          </p:cNvGraphicFramePr>
          <p:nvPr>
            <p:extLst>
              <p:ext uri="{D42A27DB-BD31-4B8C-83A1-F6EECF244321}">
                <p14:modId xmlns:p14="http://schemas.microsoft.com/office/powerpoint/2010/main" val="3717634323"/>
              </p:ext>
            </p:extLst>
          </p:nvPr>
        </p:nvGraphicFramePr>
        <p:xfrm>
          <a:off x="1466850" y="5016341"/>
          <a:ext cx="6057900" cy="868680"/>
        </p:xfrm>
        <a:graphic>
          <a:graphicData uri="http://schemas.openxmlformats.org/drawingml/2006/table">
            <a:tbl>
              <a:tblPr>
                <a:tableStyleId>{5940675A-B579-460E-94D1-54222C63F5DA}</a:tableStyleId>
              </a:tblPr>
              <a:tblGrid>
                <a:gridCol w="787400"/>
                <a:gridCol w="787400"/>
                <a:gridCol w="1651000"/>
                <a:gridCol w="1778000"/>
                <a:gridCol w="1054100"/>
              </a:tblGrid>
              <a:tr h="182880">
                <a:tc>
                  <a:txBody>
                    <a:bodyPr/>
                    <a:lstStyle/>
                    <a:p>
                      <a:pPr algn="ctr" fontAlgn="ctr"/>
                      <a:r>
                        <a:rPr lang="es-EC" sz="1050" b="1" u="none" strike="noStrike" dirty="0">
                          <a:effectLst/>
                          <a:latin typeface="Verdana" pitchFamily="34" charset="0"/>
                          <a:ea typeface="Verdana" pitchFamily="34" charset="0"/>
                          <a:cs typeface="Verdana" pitchFamily="34" charset="0"/>
                        </a:rPr>
                        <a:t>Anillo</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b="1" u="none" strike="noStrike" dirty="0">
                          <a:effectLst/>
                          <a:latin typeface="Verdana" pitchFamily="34" charset="0"/>
                          <a:ea typeface="Verdana" pitchFamily="34" charset="0"/>
                          <a:cs typeface="Verdana" pitchFamily="34" charset="0"/>
                        </a:rPr>
                        <a:t>Nodo</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b="1" u="none" strike="noStrike" dirty="0">
                          <a:effectLst/>
                          <a:latin typeface="Verdana" pitchFamily="34" charset="0"/>
                          <a:ea typeface="Verdana" pitchFamily="34" charset="0"/>
                          <a:cs typeface="Verdana" pitchFamily="34" charset="0"/>
                        </a:rPr>
                        <a:t>Altura Dinámica de Partida (m)</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b="1" u="none" strike="noStrike" dirty="0">
                          <a:effectLst/>
                          <a:latin typeface="Verdana" pitchFamily="34" charset="0"/>
                          <a:ea typeface="Verdana" pitchFamily="34" charset="0"/>
                          <a:cs typeface="Verdana" pitchFamily="34" charset="0"/>
                        </a:rPr>
                        <a:t>Altura Dinámica de Llegada (m)</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b="1" u="none" strike="noStrike" dirty="0">
                          <a:effectLst/>
                          <a:latin typeface="Verdana" pitchFamily="34" charset="0"/>
                          <a:ea typeface="Verdana" pitchFamily="34" charset="0"/>
                          <a:cs typeface="Verdana" pitchFamily="34" charset="0"/>
                        </a:rPr>
                        <a:t>Cierre (m)</a:t>
                      </a:r>
                      <a:endParaRPr lang="es-EC" sz="1050" b="1"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050" u="none" strike="noStrike">
                          <a:effectLst/>
                          <a:latin typeface="Verdana" pitchFamily="34" charset="0"/>
                          <a:ea typeface="Verdana" pitchFamily="34" charset="0"/>
                          <a:cs typeface="Verdana" pitchFamily="34" charset="0"/>
                        </a:rPr>
                        <a:t>Anillo 1</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C1</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6,2546</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6,2766</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0,0220</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050" u="none" strike="noStrike">
                          <a:effectLst/>
                          <a:latin typeface="Verdana" pitchFamily="34" charset="0"/>
                          <a:ea typeface="Verdana" pitchFamily="34" charset="0"/>
                          <a:cs typeface="Verdana" pitchFamily="34" charset="0"/>
                        </a:rPr>
                        <a:t>Anillo 2</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C2</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101,1346</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101,1075</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0,0271</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r>
              <a:tr h="182880">
                <a:tc>
                  <a:txBody>
                    <a:bodyPr/>
                    <a:lstStyle/>
                    <a:p>
                      <a:pPr algn="ctr" fontAlgn="ctr"/>
                      <a:r>
                        <a:rPr lang="es-EC" sz="1050" u="none" strike="noStrike">
                          <a:effectLst/>
                          <a:latin typeface="Verdana" pitchFamily="34" charset="0"/>
                          <a:ea typeface="Verdana" pitchFamily="34" charset="0"/>
                          <a:cs typeface="Verdana" pitchFamily="34" charset="0"/>
                        </a:rPr>
                        <a:t>Anillo 3</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C4</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234,7935</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a:effectLst/>
                          <a:latin typeface="Verdana" pitchFamily="34" charset="0"/>
                          <a:ea typeface="Verdana" pitchFamily="34" charset="0"/>
                          <a:cs typeface="Verdana" pitchFamily="34" charset="0"/>
                        </a:rPr>
                        <a:t>234,7555</a:t>
                      </a:r>
                      <a:endParaRPr lang="es-EC" sz="1050" b="0" i="0" u="none" strike="noStrike">
                        <a:solidFill>
                          <a:srgbClr val="000000"/>
                        </a:solidFill>
                        <a:effectLst/>
                        <a:latin typeface="Verdana" pitchFamily="34" charset="0"/>
                        <a:ea typeface="Verdana" pitchFamily="34" charset="0"/>
                        <a:cs typeface="Verdana" pitchFamily="34" charset="0"/>
                      </a:endParaRPr>
                    </a:p>
                  </a:txBody>
                  <a:tcPr marL="0" marR="0" marT="0" marB="0" anchor="ctr"/>
                </a:tc>
                <a:tc>
                  <a:txBody>
                    <a:bodyPr/>
                    <a:lstStyle/>
                    <a:p>
                      <a:pPr algn="ctr" fontAlgn="ctr"/>
                      <a:r>
                        <a:rPr lang="es-EC" sz="1050" u="none" strike="noStrike" dirty="0">
                          <a:effectLst/>
                          <a:latin typeface="Verdana" pitchFamily="34" charset="0"/>
                          <a:ea typeface="Verdana" pitchFamily="34" charset="0"/>
                          <a:cs typeface="Verdana" pitchFamily="34" charset="0"/>
                        </a:rPr>
                        <a:t>0,0380</a:t>
                      </a:r>
                      <a:endParaRPr lang="es-EC" sz="1050" b="0" i="0" u="none" strike="noStrike" dirty="0">
                        <a:solidFill>
                          <a:srgbClr val="000000"/>
                        </a:solidFill>
                        <a:effectLst/>
                        <a:latin typeface="Verdana" pitchFamily="34" charset="0"/>
                        <a:ea typeface="Verdana" pitchFamily="34" charset="0"/>
                        <a:cs typeface="Verdana" pitchFamily="34" charset="0"/>
                      </a:endParaRPr>
                    </a:p>
                  </a:txBody>
                  <a:tcPr marL="0" marR="0" marT="0" marB="0" anchor="ctr"/>
                </a:tc>
              </a:tr>
            </a:tbl>
          </a:graphicData>
        </a:graphic>
      </p:graphicFrame>
    </p:spTree>
    <p:extLst>
      <p:ext uri="{BB962C8B-B14F-4D97-AF65-F5344CB8AC3E}">
        <p14:creationId xmlns:p14="http://schemas.microsoft.com/office/powerpoint/2010/main" val="358908230"/>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CIERRE DE ALTURAS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4" name="3 Rectángulo"/>
          <p:cNvSpPr/>
          <p:nvPr/>
        </p:nvSpPr>
        <p:spPr>
          <a:xfrm>
            <a:off x="2743200" y="1353979"/>
            <a:ext cx="3505200" cy="2462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000" dirty="0">
                <a:latin typeface="Verdana" pitchFamily="34" charset="0"/>
                <a:ea typeface="Verdana" pitchFamily="34" charset="0"/>
                <a:cs typeface="Verdana" pitchFamily="34" charset="0"/>
              </a:rPr>
              <a:t>Tabla </a:t>
            </a:r>
            <a:r>
              <a:rPr lang="es-EC" sz="1000" dirty="0" smtClean="0">
                <a:latin typeface="Verdana" pitchFamily="34" charset="0"/>
                <a:ea typeface="Verdana" pitchFamily="34" charset="0"/>
                <a:cs typeface="Verdana" pitchFamily="34" charset="0"/>
              </a:rPr>
              <a:t>13. </a:t>
            </a:r>
            <a:r>
              <a:rPr lang="es-EC" sz="1000" dirty="0">
                <a:latin typeface="Verdana" pitchFamily="34" charset="0"/>
                <a:ea typeface="Verdana" pitchFamily="34" charset="0"/>
                <a:cs typeface="Verdana" pitchFamily="34" charset="0"/>
              </a:rPr>
              <a:t>Cierre de alturas geométricas y físicas</a:t>
            </a:r>
          </a:p>
        </p:txBody>
      </p:sp>
      <p:sp>
        <p:nvSpPr>
          <p:cNvPr id="6" name="5 Rectángulo"/>
          <p:cNvSpPr/>
          <p:nvPr/>
        </p:nvSpPr>
        <p:spPr>
          <a:xfrm>
            <a:off x="1752600" y="6230779"/>
            <a:ext cx="5029200" cy="2462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000" dirty="0" smtClean="0">
                <a:latin typeface="Verdana" pitchFamily="34" charset="0"/>
                <a:ea typeface="Verdana" pitchFamily="34" charset="0"/>
                <a:cs typeface="Verdana" pitchFamily="34" charset="0"/>
              </a:rPr>
              <a:t>Gráfico </a:t>
            </a:r>
            <a:r>
              <a:rPr lang="es-EC" sz="1000" dirty="0">
                <a:latin typeface="Verdana" pitchFamily="34" charset="0"/>
                <a:ea typeface="Verdana" pitchFamily="34" charset="0"/>
                <a:cs typeface="Verdana" pitchFamily="34" charset="0"/>
              </a:rPr>
              <a:t>4</a:t>
            </a:r>
            <a:r>
              <a:rPr lang="es-EC" sz="1000" dirty="0" smtClean="0">
                <a:latin typeface="Verdana" pitchFamily="34" charset="0"/>
                <a:ea typeface="Verdana" pitchFamily="34" charset="0"/>
                <a:cs typeface="Verdana" pitchFamily="34" charset="0"/>
              </a:rPr>
              <a:t>. </a:t>
            </a:r>
            <a:r>
              <a:rPr lang="es-EC" sz="1000" dirty="0">
                <a:latin typeface="Verdana" pitchFamily="34" charset="0"/>
                <a:ea typeface="Verdana" pitchFamily="34" charset="0"/>
                <a:cs typeface="Verdana" pitchFamily="34" charset="0"/>
              </a:rPr>
              <a:t>Diagrama de barras de los cierres de los cuatro tipo de </a:t>
            </a:r>
            <a:r>
              <a:rPr lang="es-EC" sz="1000" dirty="0" smtClean="0">
                <a:latin typeface="Verdana" pitchFamily="34" charset="0"/>
                <a:ea typeface="Verdana" pitchFamily="34" charset="0"/>
                <a:cs typeface="Verdana" pitchFamily="34" charset="0"/>
              </a:rPr>
              <a:t>alturas</a:t>
            </a:r>
            <a:endParaRPr lang="es-EC" sz="1000" dirty="0">
              <a:latin typeface="Verdana" pitchFamily="34" charset="0"/>
              <a:ea typeface="Verdana" pitchFamily="34" charset="0"/>
              <a:cs typeface="Verdana"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1363516810"/>
              </p:ext>
            </p:extLst>
          </p:nvPr>
        </p:nvGraphicFramePr>
        <p:xfrm>
          <a:off x="685800" y="1752600"/>
          <a:ext cx="7543800" cy="1447801"/>
        </p:xfrm>
        <a:graphic>
          <a:graphicData uri="http://schemas.openxmlformats.org/drawingml/2006/table">
            <a:tbl>
              <a:tblPr firstRow="1" firstCol="1" bandRow="1">
                <a:tableStyleId>{5940675A-B579-460E-94D1-54222C63F5DA}</a:tableStyleId>
              </a:tblPr>
              <a:tblGrid>
                <a:gridCol w="834511"/>
                <a:gridCol w="647387"/>
                <a:gridCol w="1548298"/>
                <a:gridCol w="1548298"/>
                <a:gridCol w="1418518"/>
                <a:gridCol w="1546788"/>
              </a:tblGrid>
              <a:tr h="730747">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Anillo</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Nodo</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Cierre Alturas Niveladas </a:t>
                      </a:r>
                    </a:p>
                    <a:p>
                      <a:pPr algn="ctr">
                        <a:lnSpc>
                          <a:spcPct val="115000"/>
                        </a:lnSpc>
                        <a:spcAft>
                          <a:spcPts val="0"/>
                        </a:spcAft>
                      </a:pPr>
                      <a:r>
                        <a:rPr lang="es-EC" sz="1100" b="1" dirty="0">
                          <a:effectLst/>
                          <a:latin typeface="Verdana" pitchFamily="34" charset="0"/>
                          <a:ea typeface="Verdana" pitchFamily="34" charset="0"/>
                          <a:cs typeface="Verdana" pitchFamily="34" charset="0"/>
                        </a:rPr>
                        <a:t>(m)</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Cierre Alturas </a:t>
                      </a:r>
                      <a:r>
                        <a:rPr lang="es-EC" sz="1100" b="1" dirty="0" smtClean="0">
                          <a:effectLst/>
                          <a:latin typeface="Verdana" pitchFamily="34" charset="0"/>
                          <a:ea typeface="Verdana" pitchFamily="34" charset="0"/>
                          <a:cs typeface="Verdana" pitchFamily="34" charset="0"/>
                        </a:rPr>
                        <a:t>Ortométricas</a:t>
                      </a:r>
                    </a:p>
                    <a:p>
                      <a:pPr algn="ctr">
                        <a:lnSpc>
                          <a:spcPct val="115000"/>
                        </a:lnSpc>
                        <a:spcAft>
                          <a:spcPts val="0"/>
                        </a:spcAft>
                      </a:pPr>
                      <a:r>
                        <a:rPr lang="es-EC" sz="1100" b="1" dirty="0" smtClean="0">
                          <a:effectLst/>
                          <a:latin typeface="Verdana" pitchFamily="34" charset="0"/>
                          <a:ea typeface="Verdana" pitchFamily="34" charset="0"/>
                          <a:cs typeface="Verdana" pitchFamily="34" charset="0"/>
                        </a:rPr>
                        <a:t> </a:t>
                      </a:r>
                      <a:r>
                        <a:rPr lang="es-EC" sz="1100" b="1" dirty="0">
                          <a:effectLst/>
                          <a:latin typeface="Verdana" pitchFamily="34" charset="0"/>
                          <a:ea typeface="Verdana" pitchFamily="34" charset="0"/>
                          <a:cs typeface="Verdana" pitchFamily="34" charset="0"/>
                        </a:rPr>
                        <a:t>(m)</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Cierre Alturas </a:t>
                      </a:r>
                      <a:r>
                        <a:rPr lang="es-EC" sz="1100" b="1" dirty="0" smtClean="0">
                          <a:effectLst/>
                          <a:latin typeface="Verdana" pitchFamily="34" charset="0"/>
                          <a:ea typeface="Verdana" pitchFamily="34" charset="0"/>
                          <a:cs typeface="Verdana" pitchFamily="34" charset="0"/>
                        </a:rPr>
                        <a:t>Normales</a:t>
                      </a:r>
                    </a:p>
                    <a:p>
                      <a:pPr algn="ctr">
                        <a:lnSpc>
                          <a:spcPct val="115000"/>
                        </a:lnSpc>
                        <a:spcAft>
                          <a:spcPts val="0"/>
                        </a:spcAft>
                      </a:pPr>
                      <a:r>
                        <a:rPr lang="es-EC" sz="1100" b="1" dirty="0" smtClean="0">
                          <a:effectLst/>
                          <a:latin typeface="Verdana" pitchFamily="34" charset="0"/>
                          <a:ea typeface="Verdana" pitchFamily="34" charset="0"/>
                          <a:cs typeface="Verdana" pitchFamily="34" charset="0"/>
                        </a:rPr>
                        <a:t> </a:t>
                      </a:r>
                      <a:r>
                        <a:rPr lang="es-EC" sz="1100" b="1" dirty="0">
                          <a:effectLst/>
                          <a:latin typeface="Verdana" pitchFamily="34" charset="0"/>
                          <a:ea typeface="Verdana" pitchFamily="34" charset="0"/>
                          <a:cs typeface="Verdana" pitchFamily="34" charset="0"/>
                        </a:rPr>
                        <a:t>(m)</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Cierre Alturas Dinámicas </a:t>
                      </a:r>
                    </a:p>
                    <a:p>
                      <a:pPr algn="ctr">
                        <a:lnSpc>
                          <a:spcPct val="115000"/>
                        </a:lnSpc>
                        <a:spcAft>
                          <a:spcPts val="0"/>
                        </a:spcAft>
                      </a:pPr>
                      <a:r>
                        <a:rPr lang="es-EC" sz="1100" b="1" dirty="0">
                          <a:effectLst/>
                          <a:latin typeface="Verdana" pitchFamily="34" charset="0"/>
                          <a:ea typeface="Verdana" pitchFamily="34" charset="0"/>
                          <a:cs typeface="Verdana" pitchFamily="34" charset="0"/>
                        </a:rPr>
                        <a:t>(m)</a:t>
                      </a:r>
                    </a:p>
                  </a:txBody>
                  <a:tcPr marL="44450" marR="44450" marT="0" marB="0" anchor="ctr"/>
                </a:tc>
              </a:tr>
              <a:tr h="239018">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Anillo 1</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C1</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0,0122</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0,0221</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0,0221</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0,0220</a:t>
                      </a:r>
                    </a:p>
                  </a:txBody>
                  <a:tcPr marL="44450" marR="44450" marT="0" marB="0" anchor="ctr"/>
                </a:tc>
              </a:tr>
              <a:tr h="239018">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Anillo 2</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C2</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0,0178</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0,0272</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0,0272</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0,0271</a:t>
                      </a:r>
                    </a:p>
                  </a:txBody>
                  <a:tcPr marL="44450" marR="44450" marT="0" marB="0" anchor="ctr"/>
                </a:tc>
              </a:tr>
              <a:tr h="239018">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Anillo 3</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C4</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0,0522</a:t>
                      </a:r>
                    </a:p>
                  </a:txBody>
                  <a:tcPr marL="44450" marR="44450" marT="0" marB="0" anchor="ctr"/>
                </a:tc>
                <a:tc>
                  <a:txBody>
                    <a:bodyPr/>
                    <a:lstStyle/>
                    <a:p>
                      <a:pPr algn="ctr">
                        <a:lnSpc>
                          <a:spcPct val="115000"/>
                        </a:lnSpc>
                        <a:spcAft>
                          <a:spcPts val="0"/>
                        </a:spcAft>
                      </a:pPr>
                      <a:r>
                        <a:rPr lang="es-EC" sz="1100" dirty="0">
                          <a:effectLst/>
                          <a:latin typeface="Verdana" pitchFamily="34" charset="0"/>
                          <a:ea typeface="Verdana" pitchFamily="34" charset="0"/>
                          <a:cs typeface="Verdana" pitchFamily="34" charset="0"/>
                        </a:rPr>
                        <a:t>0,0381</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0,0381</a:t>
                      </a:r>
                    </a:p>
                  </a:txBody>
                  <a:tcPr marL="44450" marR="44450" marT="0" marB="0" anchor="ctr"/>
                </a:tc>
                <a:tc>
                  <a:txBody>
                    <a:bodyPr/>
                    <a:lstStyle/>
                    <a:p>
                      <a:pPr algn="ctr">
                        <a:lnSpc>
                          <a:spcPct val="115000"/>
                        </a:lnSpc>
                        <a:spcAft>
                          <a:spcPts val="0"/>
                        </a:spcAft>
                      </a:pPr>
                      <a:r>
                        <a:rPr lang="es-EC" sz="1100" dirty="0">
                          <a:effectLst/>
                          <a:latin typeface="Verdana" pitchFamily="34" charset="0"/>
                          <a:ea typeface="Verdana" pitchFamily="34" charset="0"/>
                          <a:cs typeface="Verdana" pitchFamily="34" charset="0"/>
                        </a:rPr>
                        <a:t>0,0380</a:t>
                      </a:r>
                    </a:p>
                  </a:txBody>
                  <a:tcPr marL="44450" marR="44450" marT="0" marB="0" anchor="ctr"/>
                </a:tc>
              </a:tr>
            </a:tbl>
          </a:graphicData>
        </a:graphic>
      </p:graphicFrame>
      <p:graphicFrame>
        <p:nvGraphicFramePr>
          <p:cNvPr id="8" name="7 Gráfico"/>
          <p:cNvGraphicFramePr/>
          <p:nvPr>
            <p:extLst>
              <p:ext uri="{D42A27DB-BD31-4B8C-83A1-F6EECF244321}">
                <p14:modId xmlns:p14="http://schemas.microsoft.com/office/powerpoint/2010/main" val="160921673"/>
              </p:ext>
            </p:extLst>
          </p:nvPr>
        </p:nvGraphicFramePr>
        <p:xfrm>
          <a:off x="1143000" y="3335179"/>
          <a:ext cx="6477000" cy="289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8709099"/>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8600"/>
            <a:ext cx="8382000" cy="1143000"/>
          </a:xfrm>
        </p:spPr>
        <p:txBody>
          <a:bodyPr/>
          <a:lstStyle/>
          <a:p>
            <a:pPr algn="ctr"/>
            <a:r>
              <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CIERRE DE ALTURAS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pic>
        <p:nvPicPr>
          <p:cNvPr id="8" name="0 Imagen"/>
          <p:cNvPicPr/>
          <p:nvPr/>
        </p:nvPicPr>
        <p:blipFill>
          <a:blip r:embed="rId2" cstate="print">
            <a:extLst>
              <a:ext uri="{28A0092B-C50C-407E-A947-70E740481C1C}">
                <a14:useLocalDpi xmlns:a14="http://schemas.microsoft.com/office/drawing/2010/main" val="0"/>
              </a:ext>
            </a:extLst>
          </a:blip>
          <a:stretch>
            <a:fillRect/>
          </a:stretch>
        </p:blipFill>
        <p:spPr>
          <a:xfrm>
            <a:off x="762000" y="1371600"/>
            <a:ext cx="6781800" cy="5105400"/>
          </a:xfrm>
          <a:prstGeom prst="rect">
            <a:avLst/>
          </a:prstGeom>
        </p:spPr>
      </p:pic>
    </p:spTree>
    <p:extLst>
      <p:ext uri="{BB962C8B-B14F-4D97-AF65-F5344CB8AC3E}">
        <p14:creationId xmlns:p14="http://schemas.microsoft.com/office/powerpoint/2010/main" val="138057857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 Marcador de contenido"/>
          <p:cNvSpPr txBox="1">
            <a:spLocks/>
          </p:cNvSpPr>
          <p:nvPr/>
        </p:nvSpPr>
        <p:spPr>
          <a:xfrm>
            <a:off x="-6022" y="5174866"/>
            <a:ext cx="4120822" cy="1123014"/>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s-EC" sz="1800" dirty="0">
                <a:latin typeface="Verdana" pitchFamily="34" charset="0"/>
                <a:ea typeface="Verdana" pitchFamily="34" charset="0"/>
                <a:cs typeface="Verdana" pitchFamily="34" charset="0"/>
              </a:rPr>
              <a:t>Sistema moderno</a:t>
            </a:r>
          </a:p>
          <a:p>
            <a:pPr marL="114300" algn="just"/>
            <a:endParaRPr lang="es-EC" sz="1800" dirty="0">
              <a:latin typeface="Verdana" pitchFamily="34" charset="0"/>
              <a:ea typeface="Verdana" pitchFamily="34" charset="0"/>
              <a:cs typeface="Verdana" pitchFamily="34" charset="0"/>
            </a:endParaRPr>
          </a:p>
          <a:p>
            <a:pPr marL="0" indent="0" algn="ctr">
              <a:buNone/>
            </a:pPr>
            <a:r>
              <a:rPr lang="es-EC" sz="1800" dirty="0" smtClean="0">
                <a:latin typeface="Verdana" pitchFamily="34" charset="0"/>
                <a:ea typeface="Verdana" pitchFamily="34" charset="0"/>
                <a:cs typeface="Verdana" pitchFamily="34" charset="0"/>
              </a:rPr>
              <a:t>Componente </a:t>
            </a:r>
            <a:r>
              <a:rPr lang="es-EC" sz="1800" dirty="0">
                <a:latin typeface="Verdana" pitchFamily="34" charset="0"/>
                <a:ea typeface="Verdana" pitchFamily="34" charset="0"/>
                <a:cs typeface="Verdana" pitchFamily="34" charset="0"/>
              </a:rPr>
              <a:t>geométrica </a:t>
            </a:r>
            <a:r>
              <a:rPr lang="en-US" sz="1800" dirty="0">
                <a:latin typeface="Verdana" pitchFamily="34" charset="0"/>
                <a:ea typeface="Verdana" pitchFamily="34" charset="0"/>
                <a:cs typeface="Verdana" pitchFamily="34" charset="0"/>
              </a:rPr>
              <a:t>+ </a:t>
            </a:r>
            <a:r>
              <a:rPr lang="es-EC" sz="1800" dirty="0">
                <a:latin typeface="Verdana" pitchFamily="34" charset="0"/>
                <a:ea typeface="Verdana" pitchFamily="34" charset="0"/>
                <a:cs typeface="Verdana" pitchFamily="34" charset="0"/>
              </a:rPr>
              <a:t>física</a:t>
            </a:r>
          </a:p>
        </p:txBody>
      </p:sp>
      <p:sp>
        <p:nvSpPr>
          <p:cNvPr id="2" name="1 Título"/>
          <p:cNvSpPr>
            <a:spLocks noGrp="1"/>
          </p:cNvSpPr>
          <p:nvPr>
            <p:ph type="title"/>
          </p:nvPr>
        </p:nvSpPr>
        <p:spPr>
          <a:xfrm>
            <a:off x="533400" y="228600"/>
            <a:ext cx="74676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ea typeface="Verdana" pitchFamily="34" charset="0"/>
                <a:cs typeface="Verdana" pitchFamily="34" charset="0"/>
              </a:rPr>
              <a:t>ANTECEDENTES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ea typeface="Verdana" pitchFamily="34" charset="0"/>
              <a:cs typeface="Verdana" pitchFamily="34" charset="0"/>
            </a:endParaRPr>
          </a:p>
        </p:txBody>
      </p:sp>
      <p:sp>
        <p:nvSpPr>
          <p:cNvPr id="3" name="2 Marcador de contenido"/>
          <p:cNvSpPr>
            <a:spLocks noGrp="1"/>
          </p:cNvSpPr>
          <p:nvPr>
            <p:ph idx="1"/>
          </p:nvPr>
        </p:nvSpPr>
        <p:spPr>
          <a:xfrm>
            <a:off x="304800" y="3220387"/>
            <a:ext cx="3581400" cy="1123014"/>
          </a:xfrm>
        </p:spPr>
        <p:txBody>
          <a:bodyPr>
            <a:noAutofit/>
          </a:bodyPr>
          <a:lstStyle/>
          <a:p>
            <a:pPr marL="114300" indent="0" algn="ctr">
              <a:buNone/>
            </a:pPr>
            <a:r>
              <a:rPr lang="es-EC" sz="1800" dirty="0">
                <a:latin typeface="Verdana" pitchFamily="34" charset="0"/>
                <a:ea typeface="Verdana" pitchFamily="34" charset="0"/>
                <a:cs typeface="Verdana" pitchFamily="34" charset="0"/>
              </a:rPr>
              <a:t>Sistema clásico de alturas </a:t>
            </a:r>
            <a:endParaRPr lang="es-EC" sz="2000" dirty="0">
              <a:latin typeface="Verdana" panose="020B0604030504040204" pitchFamily="34" charset="0"/>
              <a:ea typeface="Verdana" panose="020B0604030504040204" pitchFamily="34" charset="0"/>
              <a:cs typeface="Verdana" panose="020B0604030504040204" pitchFamily="34" charset="0"/>
            </a:endParaRPr>
          </a:p>
          <a:p>
            <a:pPr marL="114300" indent="0" algn="ctr">
              <a:buNone/>
            </a:pPr>
            <a:endParaRPr lang="es-EC" sz="1800" b="1" dirty="0">
              <a:latin typeface="Verdana" pitchFamily="34" charset="0"/>
              <a:ea typeface="Verdana" pitchFamily="34" charset="0"/>
              <a:cs typeface="Verdana" pitchFamily="34" charset="0"/>
            </a:endParaRPr>
          </a:p>
          <a:p>
            <a:pPr marL="114300" indent="0" algn="ctr">
              <a:buNone/>
            </a:pPr>
            <a:r>
              <a:rPr lang="es-EC" sz="1800" dirty="0" smtClean="0">
                <a:latin typeface="Verdana" pitchFamily="34" charset="0"/>
                <a:ea typeface="Verdana" pitchFamily="34" charset="0"/>
                <a:cs typeface="Verdana" pitchFamily="34" charset="0"/>
              </a:rPr>
              <a:t>Componente geométrica</a:t>
            </a:r>
          </a:p>
        </p:txBody>
      </p:sp>
      <p:sp>
        <p:nvSpPr>
          <p:cNvPr id="12" name="11 Igual que"/>
          <p:cNvSpPr/>
          <p:nvPr/>
        </p:nvSpPr>
        <p:spPr>
          <a:xfrm>
            <a:off x="1905000" y="3498840"/>
            <a:ext cx="368956" cy="491594"/>
          </a:xfrm>
          <a:prstGeom prst="mathEqua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Igual que"/>
          <p:cNvSpPr/>
          <p:nvPr/>
        </p:nvSpPr>
        <p:spPr>
          <a:xfrm>
            <a:off x="1869911" y="5486400"/>
            <a:ext cx="368956" cy="491594"/>
          </a:xfrm>
          <a:prstGeom prst="mathEqua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637993" y="1676400"/>
            <a:ext cx="1699504" cy="400110"/>
          </a:xfrm>
          <a:prstGeom prst="rect">
            <a:avLst/>
          </a:prstGeom>
        </p:spPr>
        <p:txBody>
          <a:bodyPr wrap="none">
            <a:spAutoFit/>
          </a:bodyPr>
          <a:lstStyle/>
          <a:p>
            <a:pPr marL="114300" indent="0" algn="ctr">
              <a:buNone/>
            </a:pPr>
            <a:r>
              <a:rPr lang="es-EC" sz="2000" b="1" dirty="0" smtClean="0">
                <a:latin typeface="Verdana" pitchFamily="34" charset="0"/>
                <a:ea typeface="Verdana" pitchFamily="34" charset="0"/>
                <a:cs typeface="Verdana" pitchFamily="34" charset="0"/>
              </a:rPr>
              <a:t>ECUADOR</a:t>
            </a:r>
            <a:endParaRPr lang="es-EC" sz="2000" b="1" dirty="0">
              <a:latin typeface="Verdana" pitchFamily="34" charset="0"/>
              <a:ea typeface="Verdana" pitchFamily="34" charset="0"/>
              <a:cs typeface="Verdana" pitchFamily="34" charset="0"/>
            </a:endParaRPr>
          </a:p>
        </p:txBody>
      </p:sp>
      <p:sp>
        <p:nvSpPr>
          <p:cNvPr id="17" name="16 Flecha abajo"/>
          <p:cNvSpPr/>
          <p:nvPr/>
        </p:nvSpPr>
        <p:spPr>
          <a:xfrm rot="16200000">
            <a:off x="2732025" y="1424582"/>
            <a:ext cx="368956" cy="872594"/>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2971800" y="1537900"/>
            <a:ext cx="5161076" cy="646331"/>
          </a:xfrm>
          <a:prstGeom prst="rect">
            <a:avLst/>
          </a:prstGeom>
        </p:spPr>
        <p:txBody>
          <a:bodyPr wrap="square">
            <a:spAutoFit/>
          </a:bodyPr>
          <a:lstStyle/>
          <a:p>
            <a:pPr marL="114300" indent="0" algn="ctr">
              <a:buNone/>
            </a:pPr>
            <a:r>
              <a:rPr lang="es-EC" dirty="0" smtClean="0">
                <a:latin typeface="Verdana" pitchFamily="34" charset="0"/>
                <a:ea typeface="Verdana" pitchFamily="34" charset="0"/>
                <a:cs typeface="Verdana" pitchFamily="34" charset="0"/>
              </a:rPr>
              <a:t>Control vertical realizado a partir de </a:t>
            </a:r>
            <a:r>
              <a:rPr lang="es-EC" b="1" dirty="0" smtClean="0">
                <a:latin typeface="Verdana" pitchFamily="34" charset="0"/>
                <a:ea typeface="Verdana" pitchFamily="34" charset="0"/>
                <a:cs typeface="Verdana" pitchFamily="34" charset="0"/>
              </a:rPr>
              <a:t>nivelación geométrica</a:t>
            </a:r>
            <a:endParaRPr lang="es-EC" b="1" dirty="0">
              <a:latin typeface="Verdana" pitchFamily="34" charset="0"/>
              <a:ea typeface="Verdana" pitchFamily="34" charset="0"/>
              <a:cs typeface="Verdana" pitchFamily="34" charset="0"/>
            </a:endParaRPr>
          </a:p>
        </p:txBody>
      </p:sp>
      <p:grpSp>
        <p:nvGrpSpPr>
          <p:cNvPr id="21" name="20 Grupo"/>
          <p:cNvGrpSpPr/>
          <p:nvPr/>
        </p:nvGrpSpPr>
        <p:grpSpPr>
          <a:xfrm>
            <a:off x="3962400" y="2381490"/>
            <a:ext cx="3631879" cy="3028710"/>
            <a:chOff x="3962400" y="2381490"/>
            <a:chExt cx="3631879" cy="3028710"/>
          </a:xfrm>
        </p:grpSpPr>
        <p:pic>
          <p:nvPicPr>
            <p:cNvPr id="3076" name="Picture 4" descr="http://www.igm.gob.ec/work/images/adela.camacho/comunicacion_2013/noticias/investigacion/geodesi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381490"/>
              <a:ext cx="3631879" cy="2723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3" name="22 CuadroTexto"/>
            <p:cNvSpPr txBox="1"/>
            <p:nvPr/>
          </p:nvSpPr>
          <p:spPr>
            <a:xfrm>
              <a:off x="4038600" y="5163979"/>
              <a:ext cx="3530831" cy="246221"/>
            </a:xfrm>
            <a:prstGeom prst="rect">
              <a:avLst/>
            </a:prstGeom>
            <a:noFill/>
          </p:spPr>
          <p:txBody>
            <a:bodyPr wrap="square" rtlCol="0">
              <a:spAutoFit/>
            </a:bodyPr>
            <a:lstStyle/>
            <a:p>
              <a:pPr algn="ctr"/>
              <a:r>
                <a:rPr lang="es-ES" sz="1000" b="1" dirty="0" smtClean="0">
                  <a:latin typeface="Verdana" pitchFamily="34" charset="0"/>
                  <a:ea typeface="Verdana" pitchFamily="34" charset="0"/>
                  <a:cs typeface="Verdana" pitchFamily="34" charset="0"/>
                </a:rPr>
                <a:t>Fuente: </a:t>
              </a:r>
              <a:r>
                <a:rPr lang="es-ES" sz="1000" dirty="0" smtClean="0">
                  <a:latin typeface="Verdana" pitchFamily="34" charset="0"/>
                  <a:ea typeface="Verdana" pitchFamily="34" charset="0"/>
                  <a:cs typeface="Verdana" pitchFamily="34" charset="0"/>
                </a:rPr>
                <a:t>IGM, 2015</a:t>
              </a:r>
              <a:endParaRPr lang="es-ES" sz="1000" dirty="0">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2004125882"/>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8600"/>
            <a:ext cx="84582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DIFERENCIA DE ALTURAS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5" name="4 Rectángulo"/>
          <p:cNvSpPr/>
          <p:nvPr/>
        </p:nvSpPr>
        <p:spPr>
          <a:xfrm>
            <a:off x="1981200" y="1752600"/>
            <a:ext cx="4953000" cy="2462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000" dirty="0">
                <a:latin typeface="Verdana" pitchFamily="34" charset="0"/>
                <a:ea typeface="Verdana" pitchFamily="34" charset="0"/>
                <a:cs typeface="Verdana" pitchFamily="34" charset="0"/>
              </a:rPr>
              <a:t>Tabla </a:t>
            </a:r>
            <a:r>
              <a:rPr lang="es-EC" sz="1000" dirty="0" smtClean="0">
                <a:latin typeface="Verdana" pitchFamily="34" charset="0"/>
                <a:ea typeface="Verdana" pitchFamily="34" charset="0"/>
                <a:cs typeface="Verdana" pitchFamily="34" charset="0"/>
              </a:rPr>
              <a:t>14. </a:t>
            </a:r>
            <a:r>
              <a:rPr lang="es-EC" sz="1000" dirty="0">
                <a:latin typeface="Verdana" pitchFamily="34" charset="0"/>
                <a:ea typeface="Verdana" pitchFamily="34" charset="0"/>
                <a:cs typeface="Verdana" pitchFamily="34" charset="0"/>
              </a:rPr>
              <a:t>Alturas niveladas, ortométricas y normales de puntos más altos</a:t>
            </a:r>
            <a:endParaRPr lang="es-EC" sz="1000" dirty="0">
              <a:latin typeface="Verdana" pitchFamily="34" charset="0"/>
              <a:ea typeface="Verdana" pitchFamily="34" charset="0"/>
              <a:cs typeface="Verdana"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486280693"/>
              </p:ext>
            </p:extLst>
          </p:nvPr>
        </p:nvGraphicFramePr>
        <p:xfrm>
          <a:off x="1600200" y="2209801"/>
          <a:ext cx="5638800" cy="914972"/>
        </p:xfrm>
        <a:graphic>
          <a:graphicData uri="http://schemas.openxmlformats.org/drawingml/2006/table">
            <a:tbl>
              <a:tblPr firstRow="1" firstCol="1" bandRow="1">
                <a:tableStyleId>{5940675A-B579-460E-94D1-54222C63F5DA}</a:tableStyleId>
              </a:tblPr>
              <a:tblGrid>
                <a:gridCol w="683490"/>
                <a:gridCol w="1560954"/>
                <a:gridCol w="1685628"/>
                <a:gridCol w="1708728"/>
              </a:tblGrid>
              <a:tr h="365760">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Nodo</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Altura Nivelada (m)</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Altura Ortométrica </a:t>
                      </a:r>
                    </a:p>
                    <a:p>
                      <a:pPr algn="ctr">
                        <a:lnSpc>
                          <a:spcPct val="115000"/>
                        </a:lnSpc>
                        <a:spcAft>
                          <a:spcPts val="0"/>
                        </a:spcAft>
                      </a:pPr>
                      <a:r>
                        <a:rPr lang="es-EC" sz="1100" b="1" dirty="0">
                          <a:effectLst/>
                          <a:latin typeface="Verdana" pitchFamily="34" charset="0"/>
                          <a:ea typeface="Verdana" pitchFamily="34" charset="0"/>
                          <a:cs typeface="Verdana" pitchFamily="34" charset="0"/>
                        </a:rPr>
                        <a:t>Ajustada (m)</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Altura Normal </a:t>
                      </a:r>
                    </a:p>
                    <a:p>
                      <a:pPr algn="ctr">
                        <a:lnSpc>
                          <a:spcPct val="115000"/>
                        </a:lnSpc>
                        <a:spcAft>
                          <a:spcPts val="0"/>
                        </a:spcAft>
                      </a:pPr>
                      <a:r>
                        <a:rPr lang="es-EC" sz="1100" b="1" dirty="0">
                          <a:effectLst/>
                          <a:latin typeface="Verdana" pitchFamily="34" charset="0"/>
                          <a:ea typeface="Verdana" pitchFamily="34" charset="0"/>
                          <a:cs typeface="Verdana" pitchFamily="34" charset="0"/>
                        </a:rPr>
                        <a:t>Ajustada (m)</a:t>
                      </a:r>
                    </a:p>
                  </a:txBody>
                  <a:tcPr marL="44450" marR="44450" marT="0" marB="0" anchor="ctr"/>
                </a:tc>
              </a:tr>
              <a:tr h="182880">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C302</a:t>
                      </a:r>
                    </a:p>
                  </a:txBody>
                  <a:tcPr marL="44450" marR="44450" marT="0" marB="0" anchor="ctr"/>
                </a:tc>
                <a:tc>
                  <a:txBody>
                    <a:bodyPr/>
                    <a:lstStyle/>
                    <a:p>
                      <a:pPr algn="ctr">
                        <a:lnSpc>
                          <a:spcPct val="115000"/>
                        </a:lnSpc>
                        <a:spcAft>
                          <a:spcPts val="0"/>
                        </a:spcAft>
                      </a:pPr>
                      <a:r>
                        <a:rPr lang="es-EC" sz="1100" dirty="0">
                          <a:effectLst/>
                          <a:latin typeface="Verdana" pitchFamily="34" charset="0"/>
                          <a:ea typeface="Verdana" pitchFamily="34" charset="0"/>
                          <a:cs typeface="Verdana" pitchFamily="34" charset="0"/>
                        </a:rPr>
                        <a:t>3495,3206</a:t>
                      </a:r>
                    </a:p>
                  </a:txBody>
                  <a:tcPr marL="44450" marR="44450" marT="0" marB="0" anchor="ctr"/>
                </a:tc>
                <a:tc>
                  <a:txBody>
                    <a:bodyPr/>
                    <a:lstStyle/>
                    <a:p>
                      <a:pPr algn="ctr">
                        <a:lnSpc>
                          <a:spcPct val="115000"/>
                        </a:lnSpc>
                        <a:spcAft>
                          <a:spcPts val="0"/>
                        </a:spcAft>
                      </a:pPr>
                      <a:r>
                        <a:rPr lang="es-EC" sz="1100" dirty="0">
                          <a:effectLst/>
                          <a:latin typeface="Verdana" pitchFamily="34" charset="0"/>
                          <a:ea typeface="Verdana" pitchFamily="34" charset="0"/>
                          <a:cs typeface="Verdana" pitchFamily="34" charset="0"/>
                        </a:rPr>
                        <a:t>3496,3301</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3495,4529</a:t>
                      </a:r>
                    </a:p>
                  </a:txBody>
                  <a:tcPr marL="44450" marR="44450" marT="0" marB="0" anchor="ctr"/>
                </a:tc>
              </a:tr>
              <a:tr h="182880">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C303</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3602,4039</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3603,4583</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3602,5532</a:t>
                      </a:r>
                    </a:p>
                  </a:txBody>
                  <a:tcPr marL="44450" marR="44450" marT="0" marB="0" anchor="ctr"/>
                </a:tc>
              </a:tr>
              <a:tr h="182880">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C304</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3523,5844</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3524,6017</a:t>
                      </a:r>
                    </a:p>
                  </a:txBody>
                  <a:tcPr marL="44450" marR="44450" marT="0" marB="0" anchor="ctr"/>
                </a:tc>
                <a:tc>
                  <a:txBody>
                    <a:bodyPr/>
                    <a:lstStyle/>
                    <a:p>
                      <a:pPr algn="ctr">
                        <a:lnSpc>
                          <a:spcPct val="115000"/>
                        </a:lnSpc>
                        <a:spcAft>
                          <a:spcPts val="0"/>
                        </a:spcAft>
                      </a:pPr>
                      <a:r>
                        <a:rPr lang="es-EC" sz="1100" dirty="0">
                          <a:effectLst/>
                          <a:latin typeface="Verdana" pitchFamily="34" charset="0"/>
                          <a:ea typeface="Verdana" pitchFamily="34" charset="0"/>
                          <a:cs typeface="Verdana" pitchFamily="34" charset="0"/>
                        </a:rPr>
                        <a:t>3523,7218</a:t>
                      </a:r>
                    </a:p>
                  </a:txBody>
                  <a:tcPr marL="44450" marR="4445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379225338"/>
              </p:ext>
            </p:extLst>
          </p:nvPr>
        </p:nvGraphicFramePr>
        <p:xfrm>
          <a:off x="1447800" y="4267200"/>
          <a:ext cx="5867399" cy="1156716"/>
        </p:xfrm>
        <a:graphic>
          <a:graphicData uri="http://schemas.openxmlformats.org/drawingml/2006/table">
            <a:tbl>
              <a:tblPr firstRow="1" firstCol="1" bandRow="1">
                <a:tableStyleId>{5940675A-B579-460E-94D1-54222C63F5DA}</a:tableStyleId>
              </a:tblPr>
              <a:tblGrid>
                <a:gridCol w="566927"/>
                <a:gridCol w="1871473"/>
                <a:gridCol w="1662175"/>
                <a:gridCol w="1766824"/>
              </a:tblGrid>
              <a:tr h="552409">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Punto</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Diferencia Altura Nivelada-Ortométrica (m)</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Diferencia Altura </a:t>
                      </a:r>
                    </a:p>
                    <a:p>
                      <a:pPr algn="ctr">
                        <a:lnSpc>
                          <a:spcPct val="115000"/>
                        </a:lnSpc>
                        <a:spcAft>
                          <a:spcPts val="0"/>
                        </a:spcAft>
                      </a:pPr>
                      <a:r>
                        <a:rPr lang="es-EC" sz="1100" b="1" dirty="0">
                          <a:effectLst/>
                          <a:latin typeface="Verdana" pitchFamily="34" charset="0"/>
                          <a:ea typeface="Verdana" pitchFamily="34" charset="0"/>
                          <a:cs typeface="Verdana" pitchFamily="34" charset="0"/>
                        </a:rPr>
                        <a:t>Nivelada-Normal</a:t>
                      </a:r>
                    </a:p>
                    <a:p>
                      <a:pPr algn="ctr">
                        <a:lnSpc>
                          <a:spcPct val="115000"/>
                        </a:lnSpc>
                        <a:spcAft>
                          <a:spcPts val="0"/>
                        </a:spcAft>
                      </a:pPr>
                      <a:r>
                        <a:rPr lang="es-EC" sz="1100" b="1" dirty="0">
                          <a:effectLst/>
                          <a:latin typeface="Verdana" pitchFamily="34" charset="0"/>
                          <a:ea typeface="Verdana" pitchFamily="34" charset="0"/>
                          <a:cs typeface="Verdana" pitchFamily="34" charset="0"/>
                        </a:rPr>
                        <a:t> (m)</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Diferencia Altura Ortométrica-Normal (m)</a:t>
                      </a:r>
                    </a:p>
                  </a:txBody>
                  <a:tcPr marL="44450" marR="44450" marT="0" marB="0"/>
                </a:tc>
              </a:tr>
              <a:tr h="171464">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C302</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-1,0095</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-0,1323</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0,8772</a:t>
                      </a:r>
                    </a:p>
                  </a:txBody>
                  <a:tcPr marL="44450" marR="44450" marT="0" marB="0" anchor="ctr"/>
                </a:tc>
              </a:tr>
              <a:tr h="171464">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C303</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-1,0545</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-0,1494</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0,9051</a:t>
                      </a:r>
                    </a:p>
                  </a:txBody>
                  <a:tcPr marL="44450" marR="44450" marT="0" marB="0" anchor="ctr"/>
                </a:tc>
              </a:tr>
              <a:tr h="171464">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C304</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-1,0173</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-0,1374</a:t>
                      </a:r>
                    </a:p>
                  </a:txBody>
                  <a:tcPr marL="44450" marR="44450" marT="0" marB="0" anchor="ctr"/>
                </a:tc>
                <a:tc>
                  <a:txBody>
                    <a:bodyPr/>
                    <a:lstStyle/>
                    <a:p>
                      <a:pPr algn="ctr">
                        <a:lnSpc>
                          <a:spcPct val="115000"/>
                        </a:lnSpc>
                        <a:spcAft>
                          <a:spcPts val="0"/>
                        </a:spcAft>
                      </a:pPr>
                      <a:r>
                        <a:rPr lang="es-EC" sz="1100" dirty="0">
                          <a:effectLst/>
                          <a:latin typeface="Verdana" pitchFamily="34" charset="0"/>
                          <a:ea typeface="Verdana" pitchFamily="34" charset="0"/>
                          <a:cs typeface="Verdana" pitchFamily="34" charset="0"/>
                        </a:rPr>
                        <a:t>0,8799</a:t>
                      </a:r>
                    </a:p>
                  </a:txBody>
                  <a:tcPr marL="44450" marR="44450" marT="0" marB="0" anchor="ctr"/>
                </a:tc>
              </a:tr>
            </a:tbl>
          </a:graphicData>
        </a:graphic>
      </p:graphicFrame>
      <p:sp>
        <p:nvSpPr>
          <p:cNvPr id="7" name="6 Rectángulo"/>
          <p:cNvSpPr/>
          <p:nvPr/>
        </p:nvSpPr>
        <p:spPr>
          <a:xfrm>
            <a:off x="2667000" y="3810000"/>
            <a:ext cx="3505200" cy="2462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000" dirty="0">
                <a:latin typeface="Verdana" pitchFamily="34" charset="0"/>
                <a:ea typeface="Verdana" pitchFamily="34" charset="0"/>
                <a:cs typeface="Verdana" pitchFamily="34" charset="0"/>
              </a:rPr>
              <a:t>Tabla </a:t>
            </a:r>
            <a:r>
              <a:rPr lang="es-EC" sz="1000" dirty="0" smtClean="0">
                <a:latin typeface="Verdana" pitchFamily="34" charset="0"/>
                <a:ea typeface="Verdana" pitchFamily="34" charset="0"/>
                <a:cs typeface="Verdana" pitchFamily="34" charset="0"/>
              </a:rPr>
              <a:t>15. </a:t>
            </a:r>
            <a:r>
              <a:rPr lang="es-EC" sz="1000" dirty="0">
                <a:latin typeface="Verdana" pitchFamily="34" charset="0"/>
                <a:ea typeface="Verdana" pitchFamily="34" charset="0"/>
                <a:cs typeface="Verdana" pitchFamily="34" charset="0"/>
              </a:rPr>
              <a:t>Diferencia de alturas de puntos más altos</a:t>
            </a:r>
            <a:endParaRPr lang="es-EC"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98642507"/>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8600"/>
            <a:ext cx="84582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DIFERENCIA DE ALTURAS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5" name="4 Rectángulo"/>
          <p:cNvSpPr/>
          <p:nvPr/>
        </p:nvSpPr>
        <p:spPr>
          <a:xfrm>
            <a:off x="2362200" y="1752600"/>
            <a:ext cx="4267200" cy="2462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000" dirty="0">
                <a:latin typeface="Verdana" pitchFamily="34" charset="0"/>
                <a:ea typeface="Verdana" pitchFamily="34" charset="0"/>
                <a:cs typeface="Verdana" pitchFamily="34" charset="0"/>
              </a:rPr>
              <a:t>Tabla </a:t>
            </a:r>
            <a:r>
              <a:rPr lang="es-EC" sz="1000" dirty="0" smtClean="0">
                <a:latin typeface="Verdana" pitchFamily="34" charset="0"/>
                <a:ea typeface="Verdana" pitchFamily="34" charset="0"/>
                <a:cs typeface="Verdana" pitchFamily="34" charset="0"/>
              </a:rPr>
              <a:t>16. </a:t>
            </a:r>
            <a:r>
              <a:rPr lang="es-EC" sz="1000" dirty="0">
                <a:latin typeface="Verdana" pitchFamily="34" charset="0"/>
                <a:ea typeface="Verdana" pitchFamily="34" charset="0"/>
                <a:cs typeface="Verdana" pitchFamily="34" charset="0"/>
              </a:rPr>
              <a:t>Alturas niveladas, ortométricas y normales de </a:t>
            </a:r>
            <a:r>
              <a:rPr lang="es-EC" sz="1000" dirty="0" smtClean="0">
                <a:latin typeface="Verdana" pitchFamily="34" charset="0"/>
                <a:ea typeface="Verdana" pitchFamily="34" charset="0"/>
                <a:cs typeface="Verdana" pitchFamily="34" charset="0"/>
              </a:rPr>
              <a:t>nodos</a:t>
            </a:r>
            <a:endParaRPr lang="es-EC" sz="1000" dirty="0">
              <a:latin typeface="Verdana" pitchFamily="34" charset="0"/>
              <a:ea typeface="Verdana" pitchFamily="34" charset="0"/>
              <a:cs typeface="Verdana" pitchFamily="34" charset="0"/>
            </a:endParaRPr>
          </a:p>
        </p:txBody>
      </p:sp>
      <p:sp>
        <p:nvSpPr>
          <p:cNvPr id="7" name="6 Rectángulo"/>
          <p:cNvSpPr/>
          <p:nvPr/>
        </p:nvSpPr>
        <p:spPr>
          <a:xfrm>
            <a:off x="3200400" y="4020979"/>
            <a:ext cx="2819400" cy="2462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sz="1000" dirty="0">
                <a:latin typeface="Verdana" pitchFamily="34" charset="0"/>
                <a:ea typeface="Verdana" pitchFamily="34" charset="0"/>
                <a:cs typeface="Verdana" pitchFamily="34" charset="0"/>
              </a:rPr>
              <a:t>Tabla </a:t>
            </a:r>
            <a:r>
              <a:rPr lang="es-EC" sz="1000" dirty="0" smtClean="0">
                <a:latin typeface="Verdana" pitchFamily="34" charset="0"/>
                <a:ea typeface="Verdana" pitchFamily="34" charset="0"/>
                <a:cs typeface="Verdana" pitchFamily="34" charset="0"/>
              </a:rPr>
              <a:t>17. </a:t>
            </a:r>
            <a:r>
              <a:rPr lang="es-EC" sz="1000" dirty="0">
                <a:latin typeface="Verdana" pitchFamily="34" charset="0"/>
                <a:ea typeface="Verdana" pitchFamily="34" charset="0"/>
                <a:cs typeface="Verdana" pitchFamily="34" charset="0"/>
              </a:rPr>
              <a:t>Diferencia de alturas de </a:t>
            </a:r>
            <a:r>
              <a:rPr lang="es-EC" sz="1000" dirty="0" smtClean="0">
                <a:latin typeface="Verdana" pitchFamily="34" charset="0"/>
                <a:ea typeface="Verdana" pitchFamily="34" charset="0"/>
                <a:cs typeface="Verdana" pitchFamily="34" charset="0"/>
              </a:rPr>
              <a:t>nodos</a:t>
            </a:r>
            <a:endParaRPr lang="es-EC" sz="1000" dirty="0">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576279499"/>
              </p:ext>
            </p:extLst>
          </p:nvPr>
        </p:nvGraphicFramePr>
        <p:xfrm>
          <a:off x="990600" y="2133600"/>
          <a:ext cx="6857999" cy="1524000"/>
        </p:xfrm>
        <a:graphic>
          <a:graphicData uri="http://schemas.openxmlformats.org/drawingml/2006/table">
            <a:tbl>
              <a:tblPr firstRow="1" firstCol="1" bandRow="1">
                <a:tableStyleId>{5940675A-B579-460E-94D1-54222C63F5DA}</a:tableStyleId>
              </a:tblPr>
              <a:tblGrid>
                <a:gridCol w="548750"/>
                <a:gridCol w="2103083"/>
                <a:gridCol w="2103083"/>
                <a:gridCol w="2103083"/>
              </a:tblGrid>
              <a:tr h="435915">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Nodo</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Altura </a:t>
                      </a:r>
                    </a:p>
                    <a:p>
                      <a:pPr algn="ctr">
                        <a:lnSpc>
                          <a:spcPct val="115000"/>
                        </a:lnSpc>
                        <a:spcAft>
                          <a:spcPts val="0"/>
                        </a:spcAft>
                      </a:pPr>
                      <a:r>
                        <a:rPr lang="es-EC" sz="1100" b="1" dirty="0">
                          <a:effectLst/>
                          <a:latin typeface="Verdana" pitchFamily="34" charset="0"/>
                          <a:ea typeface="Verdana" pitchFamily="34" charset="0"/>
                          <a:cs typeface="Verdana" pitchFamily="34" charset="0"/>
                        </a:rPr>
                        <a:t>Nivelada (m)</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Altura Ortométrica </a:t>
                      </a:r>
                    </a:p>
                    <a:p>
                      <a:pPr algn="ctr">
                        <a:lnSpc>
                          <a:spcPct val="115000"/>
                        </a:lnSpc>
                        <a:spcAft>
                          <a:spcPts val="0"/>
                        </a:spcAft>
                      </a:pPr>
                      <a:r>
                        <a:rPr lang="es-EC" sz="1100" b="1" dirty="0">
                          <a:effectLst/>
                          <a:latin typeface="Verdana" pitchFamily="34" charset="0"/>
                          <a:ea typeface="Verdana" pitchFamily="34" charset="0"/>
                          <a:cs typeface="Verdana" pitchFamily="34" charset="0"/>
                        </a:rPr>
                        <a:t>Ajustada (m)</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Altura Normal </a:t>
                      </a:r>
                    </a:p>
                    <a:p>
                      <a:pPr algn="ctr">
                        <a:lnSpc>
                          <a:spcPct val="115000"/>
                        </a:lnSpc>
                        <a:spcAft>
                          <a:spcPts val="0"/>
                        </a:spcAft>
                      </a:pPr>
                      <a:r>
                        <a:rPr lang="es-EC" sz="1100" b="1" dirty="0">
                          <a:effectLst/>
                          <a:latin typeface="Verdana" pitchFamily="34" charset="0"/>
                          <a:ea typeface="Verdana" pitchFamily="34" charset="0"/>
                          <a:cs typeface="Verdana" pitchFamily="34" charset="0"/>
                        </a:rPr>
                        <a:t>Ajustada (m)</a:t>
                      </a:r>
                    </a:p>
                  </a:txBody>
                  <a:tcPr marL="44450" marR="44450" marT="0" marB="0" anchor="ctr"/>
                </a:tc>
              </a:tr>
              <a:tr h="217617">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C1</a:t>
                      </a:r>
                    </a:p>
                  </a:txBody>
                  <a:tcPr marL="44450" marR="44450" marT="0" marB="0" anchor="ctr"/>
                </a:tc>
                <a:tc>
                  <a:txBody>
                    <a:bodyPr/>
                    <a:lstStyle/>
                    <a:p>
                      <a:pPr algn="ctr">
                        <a:lnSpc>
                          <a:spcPct val="115000"/>
                        </a:lnSpc>
                        <a:spcAft>
                          <a:spcPts val="0"/>
                        </a:spcAft>
                      </a:pPr>
                      <a:r>
                        <a:rPr lang="es-EC" sz="1100" dirty="0">
                          <a:effectLst/>
                          <a:latin typeface="Verdana" pitchFamily="34" charset="0"/>
                          <a:ea typeface="Verdana" pitchFamily="34" charset="0"/>
                          <a:cs typeface="Verdana" pitchFamily="34" charset="0"/>
                        </a:rPr>
                        <a:t>6,2707</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6,2707</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6,2711</a:t>
                      </a:r>
                    </a:p>
                  </a:txBody>
                  <a:tcPr marL="44450" marR="44450" marT="0" marB="0" anchor="ctr"/>
                </a:tc>
              </a:tr>
              <a:tr h="217617">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C2</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101,3989</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101,3874</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101,3946</a:t>
                      </a:r>
                    </a:p>
                  </a:txBody>
                  <a:tcPr marL="44450" marR="44450" marT="0" marB="0" anchor="ctr"/>
                </a:tc>
              </a:tr>
              <a:tr h="217617">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C3</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13,5823</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13,5809</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13,5812</a:t>
                      </a:r>
                    </a:p>
                  </a:txBody>
                  <a:tcPr marL="44450" marR="44450" marT="0" marB="0" anchor="ctr"/>
                </a:tc>
              </a:tr>
              <a:tr h="217617">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C4</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235,4657</a:t>
                      </a:r>
                    </a:p>
                  </a:txBody>
                  <a:tcPr marL="44450" marR="44450" marT="0" marB="0" anchor="ctr"/>
                </a:tc>
                <a:tc>
                  <a:txBody>
                    <a:bodyPr/>
                    <a:lstStyle/>
                    <a:p>
                      <a:pPr algn="ctr">
                        <a:lnSpc>
                          <a:spcPct val="115000"/>
                        </a:lnSpc>
                        <a:spcAft>
                          <a:spcPts val="0"/>
                        </a:spcAft>
                      </a:pPr>
                      <a:r>
                        <a:rPr lang="es-EC" sz="1100" dirty="0">
                          <a:effectLst/>
                          <a:latin typeface="Verdana" pitchFamily="34" charset="0"/>
                          <a:ea typeface="Verdana" pitchFamily="34" charset="0"/>
                          <a:cs typeface="Verdana" pitchFamily="34" charset="0"/>
                        </a:rPr>
                        <a:t>235,4290</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235,4241</a:t>
                      </a:r>
                    </a:p>
                  </a:txBody>
                  <a:tcPr marL="44450" marR="44450" marT="0" marB="0" anchor="ctr"/>
                </a:tc>
              </a:tr>
              <a:tr h="217617">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C5</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17,5505</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17,5227</a:t>
                      </a:r>
                    </a:p>
                  </a:txBody>
                  <a:tcPr marL="44450" marR="44450" marT="0" marB="0" anchor="ctr"/>
                </a:tc>
                <a:tc>
                  <a:txBody>
                    <a:bodyPr/>
                    <a:lstStyle/>
                    <a:p>
                      <a:pPr algn="ctr">
                        <a:lnSpc>
                          <a:spcPct val="115000"/>
                        </a:lnSpc>
                        <a:spcAft>
                          <a:spcPts val="0"/>
                        </a:spcAft>
                      </a:pPr>
                      <a:r>
                        <a:rPr lang="es-EC" sz="1100" dirty="0">
                          <a:effectLst/>
                          <a:latin typeface="Verdana" pitchFamily="34" charset="0"/>
                          <a:ea typeface="Verdana" pitchFamily="34" charset="0"/>
                          <a:cs typeface="Verdana" pitchFamily="34" charset="0"/>
                        </a:rPr>
                        <a:t>17,5229</a:t>
                      </a:r>
                    </a:p>
                  </a:txBody>
                  <a:tcPr marL="44450" marR="44450" marT="0" marB="0" anchor="ct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746834882"/>
              </p:ext>
            </p:extLst>
          </p:nvPr>
        </p:nvGraphicFramePr>
        <p:xfrm>
          <a:off x="1523999" y="4343400"/>
          <a:ext cx="5791201" cy="1676399"/>
        </p:xfrm>
        <a:graphic>
          <a:graphicData uri="http://schemas.openxmlformats.org/drawingml/2006/table">
            <a:tbl>
              <a:tblPr firstRow="1" firstCol="1" bandRow="1">
                <a:tableStyleId>{5940675A-B579-460E-94D1-54222C63F5DA}</a:tableStyleId>
              </a:tblPr>
              <a:tblGrid>
                <a:gridCol w="524506"/>
                <a:gridCol w="1842858"/>
                <a:gridCol w="1668272"/>
                <a:gridCol w="1755565"/>
              </a:tblGrid>
              <a:tr h="615414">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Nodo</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Diferencia Altura Nivelada-Ortométrica (m)</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Diferencia Altura </a:t>
                      </a:r>
                    </a:p>
                    <a:p>
                      <a:pPr algn="ctr">
                        <a:lnSpc>
                          <a:spcPct val="115000"/>
                        </a:lnSpc>
                        <a:spcAft>
                          <a:spcPts val="0"/>
                        </a:spcAft>
                      </a:pPr>
                      <a:r>
                        <a:rPr lang="es-EC" sz="1100" b="1" dirty="0">
                          <a:effectLst/>
                          <a:latin typeface="Verdana" pitchFamily="34" charset="0"/>
                          <a:ea typeface="Verdana" pitchFamily="34" charset="0"/>
                          <a:cs typeface="Verdana" pitchFamily="34" charset="0"/>
                        </a:rPr>
                        <a:t>Nivelada-Normal</a:t>
                      </a:r>
                    </a:p>
                    <a:p>
                      <a:pPr algn="ctr">
                        <a:lnSpc>
                          <a:spcPct val="115000"/>
                        </a:lnSpc>
                        <a:spcAft>
                          <a:spcPts val="0"/>
                        </a:spcAft>
                      </a:pPr>
                      <a:r>
                        <a:rPr lang="es-EC" sz="1100" b="1" dirty="0">
                          <a:effectLst/>
                          <a:latin typeface="Verdana" pitchFamily="34" charset="0"/>
                          <a:ea typeface="Verdana" pitchFamily="34" charset="0"/>
                          <a:cs typeface="Verdana" pitchFamily="34" charset="0"/>
                        </a:rPr>
                        <a:t> (m)</a:t>
                      </a:r>
                    </a:p>
                  </a:txBody>
                  <a:tcPr marL="44450" marR="44450" marT="0" marB="0" anchor="ctr"/>
                </a:tc>
                <a:tc>
                  <a:txBody>
                    <a:bodyPr/>
                    <a:lstStyle/>
                    <a:p>
                      <a:pPr algn="ctr">
                        <a:lnSpc>
                          <a:spcPct val="115000"/>
                        </a:lnSpc>
                        <a:spcAft>
                          <a:spcPts val="0"/>
                        </a:spcAft>
                      </a:pPr>
                      <a:r>
                        <a:rPr lang="es-EC" sz="1100" b="1" dirty="0">
                          <a:effectLst/>
                          <a:latin typeface="Verdana" pitchFamily="34" charset="0"/>
                          <a:ea typeface="Verdana" pitchFamily="34" charset="0"/>
                          <a:cs typeface="Verdana" pitchFamily="34" charset="0"/>
                        </a:rPr>
                        <a:t>Diferencia Altura Ortométrica-Normal (m)</a:t>
                      </a:r>
                    </a:p>
                  </a:txBody>
                  <a:tcPr marL="44450" marR="44450" marT="0" marB="0"/>
                </a:tc>
              </a:tr>
              <a:tr h="212197">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C1</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0,0000</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-0,0004</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-0,0004</a:t>
                      </a:r>
                    </a:p>
                  </a:txBody>
                  <a:tcPr marL="44450" marR="44450" marT="0" marB="0" anchor="ctr"/>
                </a:tc>
              </a:tr>
              <a:tr h="212197">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C2</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0,0115</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0,0043</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-0,0072</a:t>
                      </a:r>
                    </a:p>
                  </a:txBody>
                  <a:tcPr marL="44450" marR="44450" marT="0" marB="0" anchor="ctr"/>
                </a:tc>
              </a:tr>
              <a:tr h="212197">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C3</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0,0014</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0,0011</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-0,0003</a:t>
                      </a:r>
                    </a:p>
                  </a:txBody>
                  <a:tcPr marL="44450" marR="44450" marT="0" marB="0" anchor="ctr"/>
                </a:tc>
              </a:tr>
              <a:tr h="212197">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C4</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0,0368</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0,0416</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0,0048</a:t>
                      </a:r>
                    </a:p>
                  </a:txBody>
                  <a:tcPr marL="44450" marR="44450" marT="0" marB="0" anchor="ctr"/>
                </a:tc>
              </a:tr>
              <a:tr h="212197">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C5</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0,0278</a:t>
                      </a:r>
                    </a:p>
                  </a:txBody>
                  <a:tcPr marL="44450" marR="44450" marT="0" marB="0" anchor="ctr"/>
                </a:tc>
                <a:tc>
                  <a:txBody>
                    <a:bodyPr/>
                    <a:lstStyle/>
                    <a:p>
                      <a:pPr algn="ctr">
                        <a:lnSpc>
                          <a:spcPct val="115000"/>
                        </a:lnSpc>
                        <a:spcAft>
                          <a:spcPts val="0"/>
                        </a:spcAft>
                      </a:pPr>
                      <a:r>
                        <a:rPr lang="es-EC" sz="1100">
                          <a:effectLst/>
                          <a:latin typeface="Verdana" pitchFamily="34" charset="0"/>
                          <a:ea typeface="Verdana" pitchFamily="34" charset="0"/>
                          <a:cs typeface="Verdana" pitchFamily="34" charset="0"/>
                        </a:rPr>
                        <a:t>0,0276</a:t>
                      </a:r>
                    </a:p>
                  </a:txBody>
                  <a:tcPr marL="44450" marR="44450" marT="0" marB="0" anchor="ctr"/>
                </a:tc>
                <a:tc>
                  <a:txBody>
                    <a:bodyPr/>
                    <a:lstStyle/>
                    <a:p>
                      <a:pPr algn="ctr">
                        <a:lnSpc>
                          <a:spcPct val="115000"/>
                        </a:lnSpc>
                        <a:spcAft>
                          <a:spcPts val="0"/>
                        </a:spcAft>
                      </a:pPr>
                      <a:r>
                        <a:rPr lang="es-EC" sz="1100" dirty="0">
                          <a:effectLst/>
                          <a:latin typeface="Verdana" pitchFamily="34" charset="0"/>
                          <a:ea typeface="Verdana" pitchFamily="34" charset="0"/>
                          <a:cs typeface="Verdana" pitchFamily="34" charset="0"/>
                        </a:rPr>
                        <a:t>-0,0001</a:t>
                      </a:r>
                    </a:p>
                  </a:txBody>
                  <a:tcPr marL="44450" marR="44450" marT="0" marB="0" anchor="ctr"/>
                </a:tc>
              </a:tr>
            </a:tbl>
          </a:graphicData>
        </a:graphic>
      </p:graphicFrame>
    </p:spTree>
    <p:extLst>
      <p:ext uri="{BB962C8B-B14F-4D97-AF65-F5344CB8AC3E}">
        <p14:creationId xmlns:p14="http://schemas.microsoft.com/office/powerpoint/2010/main" val="1714898991"/>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752600"/>
            <a:ext cx="7467600" cy="2667000"/>
          </a:xfrm>
        </p:spPr>
        <p:txBody>
          <a:bodyPr/>
          <a:lstStyle/>
          <a:p>
            <a:pPr algn="ctr"/>
            <a:r>
              <a:rPr lang="es-ES"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a typeface="Verdana" pitchFamily="34" charset="0"/>
                <a:cs typeface="Verdana" pitchFamily="34" charset="0"/>
              </a:rPr>
              <a:t>CONCLUSIONES</a:t>
            </a:r>
            <a:endParaRPr lang="es-ES"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636253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9200"/>
            <a:ext cx="7620000" cy="4800600"/>
          </a:xfrm>
        </p:spPr>
        <p:txBody>
          <a:bodyPr/>
          <a:lstStyle/>
          <a:p>
            <a:pPr algn="just"/>
            <a:r>
              <a:rPr lang="es-EC" dirty="0">
                <a:latin typeface="Verdana" pitchFamily="34" charset="0"/>
                <a:ea typeface="Verdana" pitchFamily="34" charset="0"/>
                <a:cs typeface="Verdana" pitchFamily="34" charset="0"/>
              </a:rPr>
              <a:t>Con el cálculo de las alturas físicas, el cierre de dos de los tres anillos de nivelación no fue menor que el cierre obtenido mediante el cálculo de las alturas niveladas. Esto puede deberse a que en el estudio se logró realizar el cálculo de las alturas físicas con apenas el 48,30% de puntos, porcentaje que representa la cantidad de puntos que cuentan con observaciones de gravedad. Por lo tanto, el 51,70% restante, todavía se encuentra influenciado por el campo de gravedad terrestre, manteniendo errores que no están siendo corregidos. </a:t>
            </a:r>
          </a:p>
          <a:p>
            <a:pPr algn="just"/>
            <a:endParaRPr lang="es-EC"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39548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9200"/>
            <a:ext cx="7620000" cy="4800600"/>
          </a:xfrm>
        </p:spPr>
        <p:txBody>
          <a:bodyPr/>
          <a:lstStyle/>
          <a:p>
            <a:pPr algn="just"/>
            <a:r>
              <a:rPr lang="es-EC" dirty="0">
                <a:latin typeface="Verdana" pitchFamily="34" charset="0"/>
                <a:ea typeface="Verdana" pitchFamily="34" charset="0"/>
                <a:cs typeface="Verdana" pitchFamily="34" charset="0"/>
              </a:rPr>
              <a:t>Además, se evidenció que los cierres obtenidos a partir del cálculo de alturas ortométricas y normales son iguales para los tres anillos en estudio. Sin embargo es importante considerar que la diferencia entre alturas ortométricas y normales poseen una magnitud considerable para los puntos ubicados en zonas montañosas.  Por este motivo, se puede considerar que los dos tipos de alturas tienen un comportamiento similar únicamente en las zonas planas del estudio. </a:t>
            </a:r>
          </a:p>
          <a:p>
            <a:pPr algn="just"/>
            <a:endParaRPr lang="es-EC"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73542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752600"/>
            <a:ext cx="8458200" cy="2667000"/>
          </a:xfrm>
        </p:spPr>
        <p:txBody>
          <a:bodyPr/>
          <a:lstStyle/>
          <a:p>
            <a:pPr algn="ctr"/>
            <a:r>
              <a:rPr lang="es-ES"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a typeface="Verdana" pitchFamily="34" charset="0"/>
                <a:cs typeface="Verdana" pitchFamily="34" charset="0"/>
              </a:rPr>
              <a:t>RECOMENDACIONES</a:t>
            </a:r>
            <a:endParaRPr lang="es-E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440688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9200"/>
            <a:ext cx="7620000" cy="4800600"/>
          </a:xfrm>
        </p:spPr>
        <p:txBody>
          <a:bodyPr/>
          <a:lstStyle/>
          <a:p>
            <a:pPr algn="just"/>
            <a:r>
              <a:rPr lang="es-EC" dirty="0">
                <a:latin typeface="Verdana" pitchFamily="34" charset="0"/>
                <a:ea typeface="Verdana" pitchFamily="34" charset="0"/>
                <a:cs typeface="Verdana" pitchFamily="34" charset="0"/>
              </a:rPr>
              <a:t>La principal recomendación que se puede brindar a partir del desarrollo del estudio es que se generen y planifiquen nuevas campañas en las que se realice observaciones de gravedad sobre las placas de nivelación. Como se pudo observar en los resultados, el cálculo de las alturas físicas es aún un tema que posee muchos inconvenientes, y mucho más al ser el Ecuador un país en el que su topografía es realmente complicada de modelarla de forma general. Por esto, una correcta densificación gravimétrica, partiendo de criterio técnicos, es completamente necesaria para que en un futuro se logre contar con resultados más cercanos a la realidad. </a:t>
            </a:r>
          </a:p>
          <a:p>
            <a:pPr algn="just"/>
            <a:endParaRPr lang="es-EC"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009623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19200"/>
            <a:ext cx="7620000" cy="4800600"/>
          </a:xfrm>
        </p:spPr>
        <p:txBody>
          <a:bodyPr/>
          <a:lstStyle/>
          <a:p>
            <a:pPr algn="just"/>
            <a:r>
              <a:rPr lang="es-EC" dirty="0">
                <a:latin typeface="Verdana" pitchFamily="34" charset="0"/>
                <a:ea typeface="Verdana" pitchFamily="34" charset="0"/>
                <a:cs typeface="Verdana" pitchFamily="34" charset="0"/>
              </a:rPr>
              <a:t>E</a:t>
            </a:r>
            <a:r>
              <a:rPr lang="es-EC" dirty="0" smtClean="0">
                <a:latin typeface="Verdana" pitchFamily="34" charset="0"/>
                <a:ea typeface="Verdana" pitchFamily="34" charset="0"/>
                <a:cs typeface="Verdana" pitchFamily="34" charset="0"/>
              </a:rPr>
              <a:t>s </a:t>
            </a:r>
            <a:r>
              <a:rPr lang="es-EC" dirty="0">
                <a:latin typeface="Verdana" pitchFamily="34" charset="0"/>
                <a:ea typeface="Verdana" pitchFamily="34" charset="0"/>
                <a:cs typeface="Verdana" pitchFamily="34" charset="0"/>
              </a:rPr>
              <a:t>fundamental continuar con un estudio y análisis del comportamiento de los diferentes tipos de alturas en el Ecuador, sobre todo tomando en cuenta las zonas altas o montañosas del país. Esto debido a que en estas áreas es donde se manifiestan diferencias significativas entre un tipo de altura y otro.</a:t>
            </a:r>
            <a:endParaRPr lang="es-EC"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546143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533400" y="762000"/>
            <a:ext cx="7467600" cy="4525963"/>
          </a:xfrm>
        </p:spPr>
        <p:txBody>
          <a:bodyPr anchor="ctr">
            <a:normAutofit/>
          </a:bodyPr>
          <a:lstStyle/>
          <a:p>
            <a:pPr marL="114300" indent="0" algn="ctr">
              <a:spcBef>
                <a:spcPct val="0"/>
              </a:spcBef>
              <a:buNone/>
            </a:pPr>
            <a:r>
              <a:rPr lang="es-E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a typeface="Verdana" pitchFamily="34" charset="0"/>
                <a:cs typeface="Verdana" pitchFamily="34" charset="0"/>
              </a:rPr>
              <a:t>GRACIAS POR SU ATENCIÓN</a:t>
            </a:r>
          </a:p>
          <a:p>
            <a:pPr marL="114300" indent="0" algn="ctr">
              <a:spcBef>
                <a:spcPct val="0"/>
              </a:spcBef>
              <a:buNone/>
            </a:pPr>
            <a:endParaRPr lang="es-E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a typeface="Verdana" pitchFamily="34" charset="0"/>
              <a:cs typeface="Verdana" pitchFamily="34" charset="0"/>
            </a:endParaRPr>
          </a:p>
          <a:p>
            <a:pPr marL="114300" indent="0" algn="ctr">
              <a:spcBef>
                <a:spcPct val="0"/>
              </a:spcBef>
              <a:buNone/>
            </a:pPr>
            <a:r>
              <a:rPr lang="es-EC"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a typeface="Verdana" pitchFamily="34" charset="0"/>
                <a:cs typeface="Verdana" pitchFamily="34" charset="0"/>
              </a:rPr>
              <a:t>¿PREGUNTAS?</a:t>
            </a:r>
            <a:endParaRPr lang="es-E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erdana" pitchFamily="34" charset="0"/>
              <a:ea typeface="Verdana" pitchFamily="34" charset="0"/>
              <a:cs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 calcmode="lin" valueType="num">
                                      <p:cBhvr>
                                        <p:cTn id="1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3"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p:nvPr/>
        </p:nvPicPr>
        <p:blipFill>
          <a:blip r:embed="rId2"/>
          <a:stretch>
            <a:fillRect/>
          </a:stretch>
        </p:blipFill>
        <p:spPr>
          <a:xfrm>
            <a:off x="3200400" y="1447800"/>
            <a:ext cx="5181600" cy="2438400"/>
          </a:xfrm>
          <a:prstGeom prst="rect">
            <a:avLst/>
          </a:prstGeom>
        </p:spPr>
      </p:pic>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ea typeface="Verdana" pitchFamily="34" charset="0"/>
                <a:cs typeface="Verdana" pitchFamily="34" charset="0"/>
              </a:rPr>
              <a:t>PROBLEMA</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erdana" pitchFamily="34" charset="0"/>
              <a:ea typeface="Verdana" pitchFamily="34" charset="0"/>
              <a:cs typeface="Verdana" pitchFamily="34" charset="0"/>
            </a:endParaRPr>
          </a:p>
        </p:txBody>
      </p:sp>
      <p:sp>
        <p:nvSpPr>
          <p:cNvPr id="3" name="2 Marcador de contenido"/>
          <p:cNvSpPr>
            <a:spLocks noGrp="1"/>
          </p:cNvSpPr>
          <p:nvPr>
            <p:ph idx="1"/>
          </p:nvPr>
        </p:nvSpPr>
        <p:spPr>
          <a:xfrm>
            <a:off x="152400" y="1676400"/>
            <a:ext cx="3200400" cy="4343400"/>
          </a:xfrm>
        </p:spPr>
        <p:txBody>
          <a:bodyPr>
            <a:noAutofit/>
          </a:bodyPr>
          <a:lstStyle/>
          <a:p>
            <a:pPr marL="114300" indent="0" algn="just">
              <a:buNone/>
            </a:pPr>
            <a:r>
              <a:rPr lang="es-EC" sz="2000" dirty="0" smtClean="0">
                <a:latin typeface="Verdana" pitchFamily="34" charset="0"/>
                <a:ea typeface="Verdana" pitchFamily="34" charset="0"/>
                <a:cs typeface="Verdana" pitchFamily="34" charset="0"/>
              </a:rPr>
              <a:t>Red </a:t>
            </a:r>
            <a:r>
              <a:rPr lang="es-EC" sz="2000" dirty="0">
                <a:latin typeface="Verdana" pitchFamily="34" charset="0"/>
                <a:ea typeface="Verdana" pitchFamily="34" charset="0"/>
                <a:cs typeface="Verdana" pitchFamily="34" charset="0"/>
              </a:rPr>
              <a:t>de </a:t>
            </a:r>
            <a:r>
              <a:rPr lang="es-EC" sz="2000" dirty="0" smtClean="0">
                <a:latin typeface="Verdana" pitchFamily="34" charset="0"/>
                <a:ea typeface="Verdana" pitchFamily="34" charset="0"/>
                <a:cs typeface="Verdana" pitchFamily="34" charset="0"/>
              </a:rPr>
              <a:t>Control Básico Vertical ha </a:t>
            </a:r>
            <a:r>
              <a:rPr lang="es-EC" sz="2000" dirty="0">
                <a:latin typeface="Verdana" pitchFamily="34" charset="0"/>
                <a:ea typeface="Verdana" pitchFamily="34" charset="0"/>
                <a:cs typeface="Verdana" pitchFamily="34" charset="0"/>
              </a:rPr>
              <a:t>sido </a:t>
            </a:r>
            <a:r>
              <a:rPr lang="es-EC" sz="2000" dirty="0" smtClean="0">
                <a:latin typeface="Verdana" pitchFamily="34" charset="0"/>
                <a:ea typeface="Verdana" pitchFamily="34" charset="0"/>
                <a:cs typeface="Verdana" pitchFamily="34" charset="0"/>
              </a:rPr>
              <a:t>ajustada sin considerar </a:t>
            </a:r>
            <a:r>
              <a:rPr lang="es-EC" sz="2000" dirty="0">
                <a:latin typeface="Verdana" pitchFamily="34" charset="0"/>
                <a:ea typeface="Verdana" pitchFamily="34" charset="0"/>
                <a:cs typeface="Verdana" pitchFamily="34" charset="0"/>
              </a:rPr>
              <a:t>el efecto del campo de gravedad </a:t>
            </a:r>
            <a:r>
              <a:rPr lang="es-EC" sz="2000" dirty="0" smtClean="0">
                <a:latin typeface="Verdana" pitchFamily="34" charset="0"/>
                <a:ea typeface="Verdana" pitchFamily="34" charset="0"/>
                <a:cs typeface="Verdana" pitchFamily="34" charset="0"/>
              </a:rPr>
              <a:t>terrestre. </a:t>
            </a:r>
          </a:p>
          <a:p>
            <a:pPr marL="114300" indent="0" algn="just">
              <a:buNone/>
            </a:pPr>
            <a:endParaRPr lang="es-EC" sz="2000" dirty="0">
              <a:latin typeface="Verdana" pitchFamily="34" charset="0"/>
              <a:ea typeface="Verdana" pitchFamily="34" charset="0"/>
              <a:cs typeface="Verdana" pitchFamily="34" charset="0"/>
            </a:endParaRPr>
          </a:p>
          <a:p>
            <a:pPr marL="114300" indent="0" algn="just">
              <a:buNone/>
            </a:pPr>
            <a:r>
              <a:rPr lang="es-EC" sz="2000" dirty="0" smtClean="0">
                <a:latin typeface="Verdana" pitchFamily="34" charset="0"/>
                <a:ea typeface="Verdana" pitchFamily="34" charset="0"/>
                <a:cs typeface="Verdana" pitchFamily="34" charset="0"/>
              </a:rPr>
              <a:t>Se </a:t>
            </a:r>
            <a:r>
              <a:rPr lang="es-EC" sz="2000" dirty="0">
                <a:latin typeface="Verdana" pitchFamily="34" charset="0"/>
                <a:ea typeface="Verdana" pitchFamily="34" charset="0"/>
                <a:cs typeface="Verdana" pitchFamily="34" charset="0"/>
              </a:rPr>
              <a:t>presume que existe un deficiente manejo del sistema de alturas de la Red de Control Básico Vertical del Ecuador. 	</a:t>
            </a:r>
            <a:r>
              <a:rPr lang="es-EC" sz="2000" dirty="0" smtClean="0">
                <a:latin typeface="Verdana" panose="020B0604030504040204" pitchFamily="34" charset="0"/>
                <a:ea typeface="Verdana" panose="020B0604030504040204" pitchFamily="34" charset="0"/>
                <a:cs typeface="Verdana" panose="020B0604030504040204" pitchFamily="34" charset="0"/>
              </a:rPr>
              <a:t>		</a:t>
            </a:r>
          </a:p>
        </p:txBody>
      </p:sp>
      <p:grpSp>
        <p:nvGrpSpPr>
          <p:cNvPr id="6" name="5 Grupo"/>
          <p:cNvGrpSpPr/>
          <p:nvPr/>
        </p:nvGrpSpPr>
        <p:grpSpPr>
          <a:xfrm>
            <a:off x="3657600" y="4267200"/>
            <a:ext cx="4454435" cy="2249550"/>
            <a:chOff x="304800" y="2438399"/>
            <a:chExt cx="4282440" cy="2487295"/>
          </a:xfrm>
        </p:grpSpPr>
        <p:pic>
          <p:nvPicPr>
            <p:cNvPr id="7" name="6 Imagen"/>
            <p:cNvPicPr/>
            <p:nvPr/>
          </p:nvPicPr>
          <p:blipFill>
            <a:blip r:embed="rId3"/>
            <a:stretch>
              <a:fillRect/>
            </a:stretch>
          </p:blipFill>
          <p:spPr>
            <a:xfrm>
              <a:off x="304800" y="2438399"/>
              <a:ext cx="4282440" cy="2487295"/>
            </a:xfrm>
            <a:prstGeom prst="rect">
              <a:avLst/>
            </a:prstGeom>
          </p:spPr>
        </p:pic>
        <p:sp>
          <p:nvSpPr>
            <p:cNvPr id="5" name="4 Rectángulo"/>
            <p:cNvSpPr/>
            <p:nvPr/>
          </p:nvSpPr>
          <p:spPr>
            <a:xfrm>
              <a:off x="1447800" y="4679473"/>
              <a:ext cx="1487908" cy="246221"/>
            </a:xfrm>
            <a:prstGeom prst="rect">
              <a:avLst/>
            </a:prstGeom>
          </p:spPr>
          <p:txBody>
            <a:bodyPr wrap="none">
              <a:spAutoFit/>
            </a:bodyPr>
            <a:lstStyle/>
            <a:p>
              <a:r>
                <a:rPr lang="es-EC" sz="1000" dirty="0">
                  <a:latin typeface="Verdana" pitchFamily="34" charset="0"/>
                  <a:ea typeface="Verdana" pitchFamily="34" charset="0"/>
                  <a:cs typeface="Verdana" pitchFamily="34" charset="0"/>
                </a:rPr>
                <a:t>Fuente: </a:t>
              </a:r>
              <a:r>
                <a:rPr lang="es-EC" sz="1000" dirty="0" err="1" smtClean="0">
                  <a:latin typeface="Verdana" pitchFamily="34" charset="0"/>
                  <a:ea typeface="Verdana" pitchFamily="34" charset="0"/>
                  <a:cs typeface="Verdana" pitchFamily="34" charset="0"/>
                </a:rPr>
                <a:t>Wahr</a:t>
              </a:r>
              <a:r>
                <a:rPr lang="es-EC" sz="1000" dirty="0" smtClean="0">
                  <a:latin typeface="Verdana" pitchFamily="34" charset="0"/>
                  <a:ea typeface="Verdana" pitchFamily="34" charset="0"/>
                  <a:cs typeface="Verdana" pitchFamily="34" charset="0"/>
                </a:rPr>
                <a:t>, </a:t>
              </a:r>
              <a:r>
                <a:rPr lang="es-EC" sz="1000" dirty="0">
                  <a:latin typeface="Verdana" pitchFamily="34" charset="0"/>
                  <a:ea typeface="Verdana" pitchFamily="34" charset="0"/>
                  <a:cs typeface="Verdana" pitchFamily="34" charset="0"/>
                </a:rPr>
                <a:t>1996</a:t>
              </a:r>
            </a:p>
          </p:txBody>
        </p:sp>
      </p:grpSp>
      <p:sp>
        <p:nvSpPr>
          <p:cNvPr id="8" name="7 Rectángulo"/>
          <p:cNvSpPr/>
          <p:nvPr/>
        </p:nvSpPr>
        <p:spPr>
          <a:xfrm>
            <a:off x="4724400" y="3668877"/>
            <a:ext cx="1688283" cy="246221"/>
          </a:xfrm>
          <a:prstGeom prst="rect">
            <a:avLst/>
          </a:prstGeom>
        </p:spPr>
        <p:txBody>
          <a:bodyPr wrap="none">
            <a:spAutoFit/>
          </a:bodyPr>
          <a:lstStyle/>
          <a:p>
            <a:r>
              <a:rPr lang="es-EC" sz="1000" dirty="0">
                <a:latin typeface="Verdana" pitchFamily="34" charset="0"/>
                <a:ea typeface="Verdana" pitchFamily="34" charset="0"/>
                <a:cs typeface="Verdana" pitchFamily="34" charset="0"/>
              </a:rPr>
              <a:t>Fuente: </a:t>
            </a:r>
            <a:r>
              <a:rPr lang="es-EC" sz="1000" dirty="0" smtClean="0">
                <a:latin typeface="Verdana" pitchFamily="34" charset="0"/>
                <a:ea typeface="Verdana" pitchFamily="34" charset="0"/>
                <a:cs typeface="Verdana" pitchFamily="34" charset="0"/>
              </a:rPr>
              <a:t>Sánchez, </a:t>
            </a:r>
            <a:r>
              <a:rPr lang="es-EC" sz="1000" dirty="0">
                <a:latin typeface="Verdana" pitchFamily="34" charset="0"/>
                <a:ea typeface="Verdana" pitchFamily="34" charset="0"/>
                <a:cs typeface="Verdana" pitchFamily="34" charset="0"/>
              </a:rPr>
              <a:t>2002</a:t>
            </a:r>
          </a:p>
        </p:txBody>
      </p:sp>
    </p:spTree>
    <p:extLst>
      <p:ext uri="{BB962C8B-B14F-4D97-AF65-F5344CB8AC3E}">
        <p14:creationId xmlns:p14="http://schemas.microsoft.com/office/powerpoint/2010/main" val="138101551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JUSTIFICACIÓN</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3" name="2 Marcador de contenido"/>
          <p:cNvSpPr>
            <a:spLocks noGrp="1"/>
          </p:cNvSpPr>
          <p:nvPr>
            <p:ph idx="1"/>
          </p:nvPr>
        </p:nvSpPr>
        <p:spPr>
          <a:xfrm>
            <a:off x="0" y="1371600"/>
            <a:ext cx="5105400" cy="5181600"/>
          </a:xfrm>
        </p:spPr>
        <p:txBody>
          <a:bodyPr>
            <a:noAutofit/>
          </a:bodyPr>
          <a:lstStyle/>
          <a:p>
            <a:pPr marL="114300" indent="0" algn="just">
              <a:buNone/>
            </a:pPr>
            <a:r>
              <a:rPr lang="es-EC" sz="2000" dirty="0">
                <a:latin typeface="Verdana" pitchFamily="34" charset="0"/>
                <a:ea typeface="Verdana" pitchFamily="34" charset="0"/>
                <a:cs typeface="Verdana" pitchFamily="34" charset="0"/>
              </a:rPr>
              <a:t>El cálculo de los diferentes tipos de alturas físicas permite obtener una mayor y mejor aproximación a la realidad física del </a:t>
            </a:r>
            <a:r>
              <a:rPr lang="es-EC" sz="2000" dirty="0" smtClean="0">
                <a:latin typeface="Verdana" pitchFamily="34" charset="0"/>
                <a:ea typeface="Verdana" pitchFamily="34" charset="0"/>
                <a:cs typeface="Verdana" pitchFamily="34" charset="0"/>
              </a:rPr>
              <a:t>país.</a:t>
            </a:r>
          </a:p>
          <a:p>
            <a:pPr marL="114300" indent="0" algn="just">
              <a:buNone/>
            </a:pPr>
            <a:endParaRPr lang="es-EC" sz="2000" dirty="0">
              <a:latin typeface="Verdana" pitchFamily="34" charset="0"/>
              <a:ea typeface="Verdana" pitchFamily="34" charset="0"/>
              <a:cs typeface="Verdana" pitchFamily="34" charset="0"/>
            </a:endParaRPr>
          </a:p>
          <a:p>
            <a:pPr marL="114300" indent="0" algn="just">
              <a:buNone/>
            </a:pPr>
            <a:r>
              <a:rPr lang="es-EC" sz="2000" dirty="0" smtClean="0">
                <a:latin typeface="Verdana" pitchFamily="34" charset="0"/>
                <a:ea typeface="Verdana" pitchFamily="34" charset="0"/>
                <a:cs typeface="Verdana" pitchFamily="34" charset="0"/>
              </a:rPr>
              <a:t>     </a:t>
            </a:r>
          </a:p>
          <a:p>
            <a:pPr marL="114300" indent="0" algn="ctr">
              <a:buNone/>
            </a:pPr>
            <a:r>
              <a:rPr lang="es-EC" sz="2000" dirty="0" smtClean="0">
                <a:latin typeface="Verdana" pitchFamily="34" charset="0"/>
                <a:ea typeface="Verdana" pitchFamily="34" charset="0"/>
                <a:cs typeface="Verdana" pitchFamily="34" charset="0"/>
              </a:rPr>
              <a:t>Posicionamiento </a:t>
            </a:r>
            <a:r>
              <a:rPr lang="es-EC" sz="2000" dirty="0">
                <a:latin typeface="Verdana" pitchFamily="34" charset="0"/>
                <a:ea typeface="Verdana" pitchFamily="34" charset="0"/>
                <a:cs typeface="Verdana" pitchFamily="34" charset="0"/>
              </a:rPr>
              <a:t>horizontal de alta </a:t>
            </a:r>
            <a:r>
              <a:rPr lang="es-EC" sz="2000" dirty="0" smtClean="0">
                <a:latin typeface="Verdana" pitchFamily="34" charset="0"/>
                <a:ea typeface="Verdana" pitchFamily="34" charset="0"/>
                <a:cs typeface="Verdana" pitchFamily="34" charset="0"/>
              </a:rPr>
              <a:t>precisión </a:t>
            </a:r>
          </a:p>
          <a:p>
            <a:pPr marL="114300" indent="0" algn="ctr">
              <a:buNone/>
            </a:pPr>
            <a:endParaRPr lang="es-EC" sz="2000" dirty="0">
              <a:latin typeface="Verdana" pitchFamily="34" charset="0"/>
              <a:ea typeface="Verdana" pitchFamily="34" charset="0"/>
              <a:cs typeface="Verdana" pitchFamily="34" charset="0"/>
            </a:endParaRPr>
          </a:p>
          <a:p>
            <a:pPr marL="114300" indent="0" algn="ctr">
              <a:buNone/>
            </a:pPr>
            <a:endParaRPr lang="es-EC" sz="2000" dirty="0" smtClean="0">
              <a:latin typeface="Verdana" pitchFamily="34" charset="0"/>
              <a:ea typeface="Verdana" pitchFamily="34" charset="0"/>
              <a:cs typeface="Verdana" pitchFamily="34" charset="0"/>
            </a:endParaRPr>
          </a:p>
          <a:p>
            <a:pPr marL="114300" indent="0" algn="ctr">
              <a:buNone/>
            </a:pPr>
            <a:endParaRPr lang="es-EC" sz="2000" dirty="0" smtClean="0">
              <a:latin typeface="Verdana" pitchFamily="34" charset="0"/>
              <a:ea typeface="Verdana" pitchFamily="34" charset="0"/>
              <a:cs typeface="Verdana" pitchFamily="34" charset="0"/>
            </a:endParaRPr>
          </a:p>
          <a:p>
            <a:pPr marL="114300" indent="0" algn="ctr">
              <a:buNone/>
            </a:pPr>
            <a:r>
              <a:rPr lang="es-EC" sz="2000" dirty="0" smtClean="0">
                <a:latin typeface="Verdana" pitchFamily="34" charset="0"/>
                <a:ea typeface="Verdana" pitchFamily="34" charset="0"/>
                <a:cs typeface="Verdana" pitchFamily="34" charset="0"/>
              </a:rPr>
              <a:t>Componente vertical </a:t>
            </a:r>
            <a:r>
              <a:rPr lang="es-EC" sz="2000" dirty="0">
                <a:latin typeface="Verdana" pitchFamily="34" charset="0"/>
                <a:ea typeface="Verdana" pitchFamily="34" charset="0"/>
                <a:cs typeface="Verdana" pitchFamily="34" charset="0"/>
              </a:rPr>
              <a:t>de alta </a:t>
            </a:r>
            <a:r>
              <a:rPr lang="es-EC" sz="2000" dirty="0" smtClean="0">
                <a:latin typeface="Verdana" pitchFamily="34" charset="0"/>
                <a:ea typeface="Verdana" pitchFamily="34" charset="0"/>
                <a:cs typeface="Verdana" pitchFamily="34" charset="0"/>
              </a:rPr>
              <a:t>precisión</a:t>
            </a:r>
            <a:endParaRPr lang="es-EC" sz="2000" dirty="0">
              <a:latin typeface="Verdana" pitchFamily="34" charset="0"/>
              <a:ea typeface="Verdana" pitchFamily="34" charset="0"/>
              <a:cs typeface="Verdana" pitchFamily="34" charset="0"/>
            </a:endParaRPr>
          </a:p>
        </p:txBody>
      </p:sp>
      <p:sp>
        <p:nvSpPr>
          <p:cNvPr id="11" name="10 Flecha arriba y abajo"/>
          <p:cNvSpPr/>
          <p:nvPr/>
        </p:nvSpPr>
        <p:spPr>
          <a:xfrm>
            <a:off x="2438400" y="4270248"/>
            <a:ext cx="332232" cy="682752"/>
          </a:xfrm>
          <a:prstGeom prst="up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Picture 2" descr="http://www.meinberg.es/images/gallery/gps-satellite.jpg"/>
          <p:cNvPicPr>
            <a:picLocks noChangeAspect="1" noChangeArrowheads="1"/>
          </p:cNvPicPr>
          <p:nvPr/>
        </p:nvPicPr>
        <p:blipFill>
          <a:blip r:embed="rId2" cstate="print"/>
          <a:srcRect/>
          <a:stretch>
            <a:fillRect/>
          </a:stretch>
        </p:blipFill>
        <p:spPr bwMode="auto">
          <a:xfrm>
            <a:off x="4953000" y="2286000"/>
            <a:ext cx="3429000" cy="1676400"/>
          </a:xfrm>
          <a:prstGeom prst="rect">
            <a:avLst/>
          </a:prstGeom>
          <a:ln>
            <a:noFill/>
          </a:ln>
          <a:effectLst>
            <a:softEdge rad="112500"/>
          </a:effectLst>
        </p:spPr>
      </p:pic>
      <p:pic>
        <p:nvPicPr>
          <p:cNvPr id="6" name="Picture 4" descr="http://ag.topconpositioning.com/sites/default/files/news_imports/RTEmagicC_GNSS_graphic_web.jpg.jpg"/>
          <p:cNvPicPr>
            <a:picLocks noChangeAspect="1" noChangeArrowheads="1"/>
          </p:cNvPicPr>
          <p:nvPr/>
        </p:nvPicPr>
        <p:blipFill>
          <a:blip r:embed="rId3" cstate="print"/>
          <a:srcRect/>
          <a:stretch>
            <a:fillRect/>
          </a:stretch>
        </p:blipFill>
        <p:spPr bwMode="auto">
          <a:xfrm>
            <a:off x="4953000" y="4038600"/>
            <a:ext cx="3468666" cy="1899096"/>
          </a:xfrm>
          <a:prstGeom prst="rect">
            <a:avLst/>
          </a:prstGeom>
          <a:ln>
            <a:noFill/>
          </a:ln>
          <a:effectLst>
            <a:softEdge rad="112500"/>
          </a:effectLst>
        </p:spPr>
      </p:pic>
    </p:spTree>
    <p:extLst>
      <p:ext uri="{BB962C8B-B14F-4D97-AF65-F5344CB8AC3E}">
        <p14:creationId xmlns:p14="http://schemas.microsoft.com/office/powerpoint/2010/main" val="238502212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7046484" cy="544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ÁREA DE ESTUDIO</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grpSp>
        <p:nvGrpSpPr>
          <p:cNvPr id="17" name="16 Grupo"/>
          <p:cNvGrpSpPr/>
          <p:nvPr/>
        </p:nvGrpSpPr>
        <p:grpSpPr>
          <a:xfrm>
            <a:off x="6083025" y="4371892"/>
            <a:ext cx="1536975" cy="708066"/>
            <a:chOff x="6083025" y="4371892"/>
            <a:chExt cx="1536975" cy="708066"/>
          </a:xfrm>
        </p:grpSpPr>
        <p:cxnSp>
          <p:nvCxnSpPr>
            <p:cNvPr id="12" name="11 Conector recto de flecha"/>
            <p:cNvCxnSpPr/>
            <p:nvPr/>
          </p:nvCxnSpPr>
          <p:spPr>
            <a:xfrm flipH="1" flipV="1">
              <a:off x="6083025" y="4371892"/>
              <a:ext cx="546375" cy="504908"/>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3" name="12 Rectángulo"/>
            <p:cNvSpPr/>
            <p:nvPr/>
          </p:nvSpPr>
          <p:spPr>
            <a:xfrm>
              <a:off x="6209036" y="4826042"/>
              <a:ext cx="1410964" cy="253916"/>
            </a:xfrm>
            <a:prstGeom prst="rect">
              <a:avLst/>
            </a:prstGeom>
          </p:spPr>
          <p:txBody>
            <a:bodyPr wrap="none">
              <a:spAutoFit/>
            </a:bodyPr>
            <a:lstStyle/>
            <a:p>
              <a:r>
                <a:rPr lang="es-EC" sz="1050" b="1" dirty="0">
                  <a:latin typeface="Verdana" pitchFamily="34" charset="0"/>
                  <a:ea typeface="Verdana" pitchFamily="34" charset="0"/>
                  <a:cs typeface="Verdana" pitchFamily="34" charset="0"/>
                </a:rPr>
                <a:t>4160, 55 msnm </a:t>
              </a:r>
            </a:p>
          </p:txBody>
        </p:sp>
      </p:grpSp>
      <p:grpSp>
        <p:nvGrpSpPr>
          <p:cNvPr id="16" name="15 Grupo"/>
          <p:cNvGrpSpPr/>
          <p:nvPr/>
        </p:nvGrpSpPr>
        <p:grpSpPr>
          <a:xfrm>
            <a:off x="1828800" y="1574884"/>
            <a:ext cx="1143000" cy="787316"/>
            <a:chOff x="1828800" y="1574884"/>
            <a:chExt cx="1143000" cy="787316"/>
          </a:xfrm>
        </p:grpSpPr>
        <p:cxnSp>
          <p:nvCxnSpPr>
            <p:cNvPr id="11" name="10 Conector recto de flecha"/>
            <p:cNvCxnSpPr/>
            <p:nvPr/>
          </p:nvCxnSpPr>
          <p:spPr>
            <a:xfrm>
              <a:off x="2514600" y="1828800"/>
              <a:ext cx="457200" cy="5334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4" name="13 Rectángulo"/>
            <p:cNvSpPr/>
            <p:nvPr/>
          </p:nvSpPr>
          <p:spPr>
            <a:xfrm>
              <a:off x="1828800" y="1574884"/>
              <a:ext cx="1075936" cy="253916"/>
            </a:xfrm>
            <a:prstGeom prst="rect">
              <a:avLst/>
            </a:prstGeom>
          </p:spPr>
          <p:txBody>
            <a:bodyPr wrap="none">
              <a:spAutoFit/>
            </a:bodyPr>
            <a:lstStyle/>
            <a:p>
              <a:r>
                <a:rPr lang="es-EC" sz="1050" b="1" dirty="0" smtClean="0">
                  <a:latin typeface="Verdana" pitchFamily="34" charset="0"/>
                  <a:ea typeface="Verdana" pitchFamily="34" charset="0"/>
                  <a:cs typeface="Verdana" pitchFamily="34" charset="0"/>
                </a:rPr>
                <a:t>2,66 msnm </a:t>
              </a:r>
              <a:endParaRPr lang="es-EC" sz="1050" b="1" dirty="0">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14028065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OBJETIVO GENERAL</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3" name="2 Marcador de contenido"/>
          <p:cNvSpPr>
            <a:spLocks noGrp="1"/>
          </p:cNvSpPr>
          <p:nvPr>
            <p:ph idx="1"/>
          </p:nvPr>
        </p:nvSpPr>
        <p:spPr>
          <a:xfrm>
            <a:off x="228600" y="1066800"/>
            <a:ext cx="8001000" cy="5105400"/>
          </a:xfrm>
        </p:spPr>
        <p:txBody>
          <a:bodyPr>
            <a:noAutofit/>
          </a:bodyPr>
          <a:lstStyle/>
          <a:p>
            <a:pPr marL="114300" indent="0" algn="ctr">
              <a:buNone/>
            </a:pPr>
            <a:endParaRPr lang="es-EC" dirty="0" smtClean="0">
              <a:latin typeface="Verdana" pitchFamily="34" charset="0"/>
              <a:ea typeface="Verdana" pitchFamily="34" charset="0"/>
              <a:cs typeface="Verdana" pitchFamily="34" charset="0"/>
            </a:endParaRPr>
          </a:p>
          <a:p>
            <a:pPr marL="114300" indent="0" algn="ctr">
              <a:buNone/>
            </a:pPr>
            <a:endParaRPr lang="es-EC" dirty="0">
              <a:latin typeface="Verdana" pitchFamily="34" charset="0"/>
              <a:ea typeface="Verdana" pitchFamily="34" charset="0"/>
              <a:cs typeface="Verdana" pitchFamily="34" charset="0"/>
            </a:endParaRPr>
          </a:p>
          <a:p>
            <a:pPr marL="114300" indent="0" algn="just">
              <a:buNone/>
            </a:pPr>
            <a:r>
              <a:rPr lang="es-EC" dirty="0" smtClean="0">
                <a:latin typeface="Verdana" pitchFamily="34" charset="0"/>
                <a:ea typeface="Verdana" pitchFamily="34" charset="0"/>
                <a:cs typeface="Verdana" pitchFamily="34" charset="0"/>
              </a:rPr>
              <a:t>Analizar </a:t>
            </a:r>
            <a:r>
              <a:rPr lang="es-EC" dirty="0">
                <a:latin typeface="Verdana" pitchFamily="34" charset="0"/>
                <a:ea typeface="Verdana" pitchFamily="34" charset="0"/>
                <a:cs typeface="Verdana" pitchFamily="34" charset="0"/>
              </a:rPr>
              <a:t>el comportamiento de los diferentes tipos de alturas en la zona de estudio, mediante el cálculo y ajuste de alturas físicas, con el fin de proponer el tipo de altura que mejor se ajusta a la realidad física de la zona de estudio. 	</a:t>
            </a:r>
            <a:endParaRPr lang="es-EC" dirty="0" smtClean="0">
              <a:latin typeface="Verdana" pitchFamily="34" charset="0"/>
              <a:ea typeface="Verdana" pitchFamily="34" charset="0"/>
              <a:cs typeface="Verdana" pitchFamily="34" charset="0"/>
            </a:endParaRPr>
          </a:p>
          <a:p>
            <a:pPr marL="114300" indent="0" algn="just">
              <a:buNone/>
            </a:pPr>
            <a:endParaRPr lang="es-EC"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6668036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90678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rPr>
              <a:t>OBJETIVOS ESPECÍFICOS</a:t>
            </a:r>
            <a:endParaRPr lang="es-E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Gill Sans MT" pitchFamily="34" charset="0"/>
              <a:cs typeface="Arial" pitchFamily="34" charset="0"/>
            </a:endParaRPr>
          </a:p>
        </p:txBody>
      </p:sp>
      <p:sp>
        <p:nvSpPr>
          <p:cNvPr id="3" name="2 Marcador de contenido"/>
          <p:cNvSpPr>
            <a:spLocks noGrp="1"/>
          </p:cNvSpPr>
          <p:nvPr>
            <p:ph idx="1"/>
          </p:nvPr>
        </p:nvSpPr>
        <p:spPr>
          <a:xfrm>
            <a:off x="228600" y="1219200"/>
            <a:ext cx="8001000" cy="5105400"/>
          </a:xfrm>
        </p:spPr>
        <p:txBody>
          <a:bodyPr>
            <a:noAutofit/>
          </a:bodyPr>
          <a:lstStyle/>
          <a:p>
            <a:pPr marL="114300" indent="0" algn="just">
              <a:buNone/>
            </a:pPr>
            <a:endParaRPr lang="es-EC" sz="2000" dirty="0">
              <a:latin typeface="Verdana" pitchFamily="34" charset="0"/>
              <a:ea typeface="Verdana" pitchFamily="34" charset="0"/>
              <a:cs typeface="Verdana" pitchFamily="34" charset="0"/>
            </a:endParaRPr>
          </a:p>
          <a:p>
            <a:pPr algn="just"/>
            <a:r>
              <a:rPr lang="es-EC" sz="2000" dirty="0" smtClean="0">
                <a:latin typeface="Verdana" pitchFamily="34" charset="0"/>
                <a:ea typeface="Verdana" pitchFamily="34" charset="0"/>
                <a:cs typeface="Verdana" pitchFamily="34" charset="0"/>
              </a:rPr>
              <a:t>Recopilar </a:t>
            </a:r>
            <a:r>
              <a:rPr lang="es-EC" sz="2000" dirty="0">
                <a:latin typeface="Verdana" pitchFamily="34" charset="0"/>
                <a:ea typeface="Verdana" pitchFamily="34" charset="0"/>
                <a:cs typeface="Verdana" pitchFamily="34" charset="0"/>
              </a:rPr>
              <a:t>y validar los datos pertenecientes a los ocho anillos de nivelación geométrica de la Red de Control Básico Vertical del Ecuador. </a:t>
            </a:r>
            <a:endParaRPr lang="es-EC" sz="2000" dirty="0" smtClean="0">
              <a:latin typeface="Verdana" pitchFamily="34" charset="0"/>
              <a:ea typeface="Verdana" pitchFamily="34" charset="0"/>
              <a:cs typeface="Verdana" pitchFamily="34" charset="0"/>
            </a:endParaRPr>
          </a:p>
          <a:p>
            <a:pPr marL="114300" indent="0" algn="just">
              <a:buNone/>
            </a:pPr>
            <a:endParaRPr lang="es-EC" sz="2000" dirty="0">
              <a:latin typeface="Verdana" pitchFamily="34" charset="0"/>
              <a:ea typeface="Verdana" pitchFamily="34" charset="0"/>
              <a:cs typeface="Verdana" pitchFamily="34" charset="0"/>
            </a:endParaRPr>
          </a:p>
          <a:p>
            <a:pPr algn="just"/>
            <a:r>
              <a:rPr lang="es-EC" sz="2000" dirty="0" smtClean="0">
                <a:latin typeface="Verdana" pitchFamily="34" charset="0"/>
                <a:ea typeface="Verdana" pitchFamily="34" charset="0"/>
                <a:cs typeface="Verdana" pitchFamily="34" charset="0"/>
              </a:rPr>
              <a:t>Calcular </a:t>
            </a:r>
            <a:r>
              <a:rPr lang="es-EC" sz="2000" dirty="0">
                <a:latin typeface="Verdana" pitchFamily="34" charset="0"/>
                <a:ea typeface="Verdana" pitchFamily="34" charset="0"/>
                <a:cs typeface="Verdana" pitchFamily="34" charset="0"/>
              </a:rPr>
              <a:t>las alturas físicas; </a:t>
            </a:r>
            <a:r>
              <a:rPr lang="es-EC" sz="2000" dirty="0" err="1">
                <a:latin typeface="Verdana" pitchFamily="34" charset="0"/>
                <a:ea typeface="Verdana" pitchFamily="34" charset="0"/>
                <a:cs typeface="Verdana" pitchFamily="34" charset="0"/>
              </a:rPr>
              <a:t>ortométricas</a:t>
            </a:r>
            <a:r>
              <a:rPr lang="es-EC" sz="2000" dirty="0">
                <a:latin typeface="Verdana" pitchFamily="34" charset="0"/>
                <a:ea typeface="Verdana" pitchFamily="34" charset="0"/>
                <a:cs typeface="Verdana" pitchFamily="34" charset="0"/>
              </a:rPr>
              <a:t>, dinámicas y normales, para los puntos de los anillos de nivelación, mediante el cálculo y ajuste de cotas geopotenciales, a través del método de mínimos cuadrados empleando el software libre </a:t>
            </a:r>
            <a:r>
              <a:rPr lang="es-EC" sz="2000" dirty="0" err="1">
                <a:latin typeface="Verdana" pitchFamily="34" charset="0"/>
                <a:ea typeface="Verdana" pitchFamily="34" charset="0"/>
                <a:cs typeface="Verdana" pitchFamily="34" charset="0"/>
              </a:rPr>
              <a:t>Octave</a:t>
            </a:r>
            <a:r>
              <a:rPr lang="es-EC" sz="2000" dirty="0">
                <a:latin typeface="Verdana" pitchFamily="34" charset="0"/>
                <a:ea typeface="Verdana" pitchFamily="34" charset="0"/>
                <a:cs typeface="Verdana" pitchFamily="34" charset="0"/>
              </a:rPr>
              <a:t>, versión 4.0.0. </a:t>
            </a:r>
            <a:endParaRPr lang="es-EC" sz="2000" dirty="0" smtClean="0">
              <a:latin typeface="Verdana" pitchFamily="34" charset="0"/>
              <a:ea typeface="Verdana" pitchFamily="34" charset="0"/>
              <a:cs typeface="Verdana" pitchFamily="34" charset="0"/>
            </a:endParaRPr>
          </a:p>
          <a:p>
            <a:pPr marL="114300" indent="0" algn="just">
              <a:buNone/>
            </a:pPr>
            <a:endParaRPr lang="es-EC" sz="2000" dirty="0">
              <a:latin typeface="Verdana" pitchFamily="34" charset="0"/>
              <a:ea typeface="Verdana" pitchFamily="34" charset="0"/>
              <a:cs typeface="Verdana" pitchFamily="34" charset="0"/>
            </a:endParaRPr>
          </a:p>
          <a:p>
            <a:pPr algn="just"/>
            <a:r>
              <a:rPr lang="es-EC" sz="2000" dirty="0" smtClean="0">
                <a:latin typeface="Verdana" pitchFamily="34" charset="0"/>
                <a:ea typeface="Verdana" pitchFamily="34" charset="0"/>
                <a:cs typeface="Verdana" pitchFamily="34" charset="0"/>
              </a:rPr>
              <a:t>Definir </a:t>
            </a:r>
            <a:r>
              <a:rPr lang="es-EC" sz="2000" dirty="0">
                <a:latin typeface="Verdana" pitchFamily="34" charset="0"/>
                <a:ea typeface="Verdana" pitchFamily="34" charset="0"/>
                <a:cs typeface="Verdana" pitchFamily="34" charset="0"/>
              </a:rPr>
              <a:t>el tipo de altura que mejor se adapte a las necesidades y a la realidad física de la zona de estudio, comparando los resultados obtenidos entre los valores de alturas geométricas y alturas físicas. </a:t>
            </a:r>
          </a:p>
          <a:p>
            <a:pPr marL="114300" indent="0" algn="just">
              <a:buNone/>
            </a:pPr>
            <a:endParaRPr lang="es-EC"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31029107"/>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5083</TotalTime>
  <Words>2607</Words>
  <Application>Microsoft Office PowerPoint</Application>
  <PresentationFormat>Presentación en pantalla (4:3)</PresentationFormat>
  <Paragraphs>694</Paragraphs>
  <Slides>48</Slides>
  <Notes>0</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Adyacencia</vt:lpstr>
      <vt:lpstr>TEMA: “ANÁLISIS DEL SISTEMA DE ALTURAS PARA LA RED DE CONTROL BÁSICO VERTICAL DEL ECUADOR”</vt:lpstr>
      <vt:lpstr>ASPECTOS GENERALES</vt:lpstr>
      <vt:lpstr>ANTECEDENTES</vt:lpstr>
      <vt:lpstr>ANTECEDENTES</vt:lpstr>
      <vt:lpstr>PROBLEMA</vt:lpstr>
      <vt:lpstr>JUSTIFICACIÓN</vt:lpstr>
      <vt:lpstr>ÁREA DE ESTUDIO</vt:lpstr>
      <vt:lpstr>OBJETIVO GENERAL</vt:lpstr>
      <vt:lpstr>OBJETIVOS ESPECÍFICOS</vt:lpstr>
      <vt:lpstr>METODOLOGÍA</vt:lpstr>
      <vt:lpstr>PROCEDIMIENTO</vt:lpstr>
      <vt:lpstr>PROCEDIMIENTO</vt:lpstr>
      <vt:lpstr>Recopilación de la información</vt:lpstr>
      <vt:lpstr>PROCEDIMIENTO</vt:lpstr>
      <vt:lpstr>     DEPURACIÓN</vt:lpstr>
      <vt:lpstr>     DEPURACIÓN</vt:lpstr>
      <vt:lpstr>      VALIDACIÓN</vt:lpstr>
      <vt:lpstr>PROCEDIMIENTO</vt:lpstr>
      <vt:lpstr>BASE DE DATOS</vt:lpstr>
      <vt:lpstr>    NUEVOS ANILLOS</vt:lpstr>
      <vt:lpstr>PROCEDIMIENTO</vt:lpstr>
      <vt:lpstr>CÁLCULO ALTURAS NIVELADAS</vt:lpstr>
      <vt:lpstr>PROCEDIMIENTO</vt:lpstr>
      <vt:lpstr>CÁLCULO COTAS GEOPOTENCIALES</vt:lpstr>
      <vt:lpstr>PROCEDIMIENTO</vt:lpstr>
      <vt:lpstr>AJUSTE COTAS GEOPOTENCIALES</vt:lpstr>
      <vt:lpstr>AJUSTE COTAS GEOPOTENCIALES</vt:lpstr>
      <vt:lpstr>AJUSTE COTAS GEOPOTENCIALES</vt:lpstr>
      <vt:lpstr>PROCEDIMIENTO</vt:lpstr>
      <vt:lpstr>CÁLCULO ALTURAS ORTOMÉTRICAS</vt:lpstr>
      <vt:lpstr>CÁLCULO ALTURAS NORMALES</vt:lpstr>
      <vt:lpstr>CÁLCULO ALTURAS DINÁMICAS</vt:lpstr>
      <vt:lpstr>RESULTADOS</vt:lpstr>
      <vt:lpstr>CIERRE DE ALTURAS NIVELADAS</vt:lpstr>
      <vt:lpstr>COTAS GEOPOTENCIALES</vt:lpstr>
      <vt:lpstr>  PRUEBA CHI-CUADRADO</vt:lpstr>
      <vt:lpstr>CIERRE de alturas  físicas</vt:lpstr>
      <vt:lpstr>CIERRE DE ALTURAS</vt:lpstr>
      <vt:lpstr>CIERRE DE ALTURAS</vt:lpstr>
      <vt:lpstr>DIFERENCIA DE ALTURAS</vt:lpstr>
      <vt:lpstr>DIFERENCIA DE ALTURAS</vt:lpstr>
      <vt:lpstr>CONCLUSIONES</vt:lpstr>
      <vt:lpstr>Presentación de PowerPoint</vt:lpstr>
      <vt:lpstr>Presentación de PowerPoint</vt:lpstr>
      <vt:lpstr>RECOMENDACIONES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CANITAS</dc:creator>
  <cp:lastModifiedBy>Carolina Cañizares</cp:lastModifiedBy>
  <cp:revision>319</cp:revision>
  <dcterms:created xsi:type="dcterms:W3CDTF">2013-10-09T01:52:22Z</dcterms:created>
  <dcterms:modified xsi:type="dcterms:W3CDTF">2015-07-09T18:36:05Z</dcterms:modified>
</cp:coreProperties>
</file>