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9" r:id="rId1"/>
  </p:sldMasterIdLst>
  <p:notesMasterIdLst>
    <p:notesMasterId r:id="rId36"/>
  </p:notesMasterIdLst>
  <p:sldIdLst>
    <p:sldId id="258" r:id="rId2"/>
    <p:sldId id="320" r:id="rId3"/>
    <p:sldId id="315" r:id="rId4"/>
    <p:sldId id="271" r:id="rId5"/>
    <p:sldId id="272" r:id="rId6"/>
    <p:sldId id="273" r:id="rId7"/>
    <p:sldId id="290" r:id="rId8"/>
    <p:sldId id="310" r:id="rId9"/>
    <p:sldId id="312" r:id="rId10"/>
    <p:sldId id="313" r:id="rId11"/>
    <p:sldId id="314" r:id="rId12"/>
    <p:sldId id="332" r:id="rId13"/>
    <p:sldId id="316" r:id="rId14"/>
    <p:sldId id="276" r:id="rId15"/>
    <p:sldId id="279" r:id="rId16"/>
    <p:sldId id="307" r:id="rId17"/>
    <p:sldId id="329" r:id="rId18"/>
    <p:sldId id="328" r:id="rId19"/>
    <p:sldId id="322" r:id="rId20"/>
    <p:sldId id="323" r:id="rId21"/>
    <p:sldId id="289" r:id="rId22"/>
    <p:sldId id="331" r:id="rId23"/>
    <p:sldId id="292" r:id="rId24"/>
    <p:sldId id="300" r:id="rId25"/>
    <p:sldId id="330" r:id="rId26"/>
    <p:sldId id="302" r:id="rId27"/>
    <p:sldId id="308" r:id="rId28"/>
    <p:sldId id="286" r:id="rId29"/>
    <p:sldId id="333" r:id="rId30"/>
    <p:sldId id="304" r:id="rId31"/>
    <p:sldId id="309" r:id="rId32"/>
    <p:sldId id="325" r:id="rId33"/>
    <p:sldId id="326" r:id="rId34"/>
    <p:sldId id="327" r:id="rId35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OS\Desktop\Defensa\Regresi&#243;n%20Lineal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OS\Desktop\Defensa\Escenario%20Norma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Hoja_de_c_lculo_de_Microsoft_Excel6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IANA%20JANETA\TESIS\Cuadros%20para%20TE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IANA%20JANETA\TESIS\Cuadros%20para%20TESI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IANA%20JANETA\TESIS\Cuadros%20para%20TE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IANA%20JANETA\Escenario%20Optimis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IANA%20JANETA\Escenario%20Optimis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IANA%20JANETA\Escenario%20Optimista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1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Regresión </a:t>
            </a: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Lineal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50800138947371"/>
          <c:y val="0.26476862239806848"/>
          <c:w val="0.84429734447319582"/>
          <c:h val="0.60002774429125039"/>
        </c:manualLayout>
      </c:layout>
      <c:scatterChart>
        <c:scatterStyle val="lineMarker"/>
        <c:varyColors val="1"/>
        <c:ser>
          <c:idx val="0"/>
          <c:order val="0"/>
          <c:spPr>
            <a:ln w="25400">
              <a:noFill/>
            </a:ln>
          </c:spPr>
          <c:marker>
            <c:symbol val="circle"/>
            <c:size val="4"/>
          </c:marker>
          <c:dPt>
            <c:idx val="0"/>
            <c:marker>
              <c:spPr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round/>
                </a:ln>
                <a:effectLst/>
              </c:spPr>
            </c:marker>
            <c:bubble3D val="0"/>
            <c:spPr>
              <a:ln w="25400">
                <a:noFill/>
              </a:ln>
              <a:effectLst/>
            </c:spPr>
          </c:dPt>
          <c:dPt>
            <c:idx val="1"/>
            <c:marker>
              <c:spPr>
                <a:solidFill>
                  <a:schemeClr val="accent2"/>
                </a:solidFill>
                <a:ln w="9525" cap="flat" cmpd="sng" algn="ctr">
                  <a:solidFill>
                    <a:schemeClr val="accent2"/>
                  </a:solidFill>
                  <a:round/>
                </a:ln>
                <a:effectLst/>
              </c:spPr>
            </c:marker>
            <c:bubble3D val="0"/>
            <c:spPr>
              <a:ln w="25400">
                <a:noFill/>
              </a:ln>
              <a:effectLst/>
            </c:spPr>
          </c:dPt>
          <c:dPt>
            <c:idx val="2"/>
            <c:marker>
              <c:spPr>
                <a:solidFill>
                  <a:schemeClr val="accent3"/>
                </a:solidFill>
                <a:ln w="9525" cap="flat" cmpd="sng" algn="ctr">
                  <a:solidFill>
                    <a:schemeClr val="accent3"/>
                  </a:solidFill>
                  <a:round/>
                </a:ln>
                <a:effectLst/>
              </c:spPr>
            </c:marker>
            <c:bubble3D val="0"/>
            <c:spPr>
              <a:ln w="25400">
                <a:noFill/>
              </a:ln>
              <a:effectLst/>
            </c:spPr>
          </c:dPt>
          <c:dPt>
            <c:idx val="3"/>
            <c:marker>
              <c:spPr>
                <a:solidFill>
                  <a:schemeClr val="accent4"/>
                </a:solidFill>
                <a:ln w="9525" cap="flat" cmpd="sng" algn="ctr">
                  <a:solidFill>
                    <a:schemeClr val="accent4"/>
                  </a:solidFill>
                  <a:round/>
                </a:ln>
                <a:effectLst/>
              </c:spPr>
            </c:marker>
            <c:bubble3D val="0"/>
            <c:spPr>
              <a:ln w="25400">
                <a:noFill/>
              </a:ln>
              <a:effectLst/>
            </c:spPr>
          </c:dPt>
          <c:dPt>
            <c:idx val="4"/>
            <c:marker>
              <c:spPr>
                <a:solidFill>
                  <a:schemeClr val="accent5"/>
                </a:solidFill>
                <a:ln w="9525" cap="flat" cmpd="sng" algn="ctr">
                  <a:solidFill>
                    <a:schemeClr val="accent5"/>
                  </a:solidFill>
                  <a:round/>
                </a:ln>
                <a:effectLst/>
              </c:spPr>
            </c:marker>
            <c:bubble3D val="0"/>
            <c:spPr>
              <a:ln w="25400">
                <a:noFill/>
              </a:ln>
              <a:effectLst/>
            </c:spPr>
          </c:dPt>
          <c:trendline>
            <c:spPr>
              <a:ln w="63500" cap="rnd" cmpd="sng" algn="ctr">
                <a:solidFill>
                  <a:schemeClr val="accent1">
                    <a:alpha val="25000"/>
                  </a:schemeClr>
                </a:solidFill>
                <a:round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4020016653462825"/>
                  <c:y val="0.1985950391013412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y = 48440x + 189173</a:t>
                    </a:r>
                    <a:br>
                      <a:rPr lang="en-US"/>
                    </a:br>
                    <a:r>
                      <a:rPr lang="en-US"/>
                      <a:t>R² = 0,9457</a:t>
                    </a:r>
                  </a:p>
                </c:rich>
              </c:tx>
              <c:numFmt formatCode="General" sourceLinked="0"/>
              <c:spPr>
                <a:solidFill>
                  <a:srgbClr val="FFFF00"/>
                </a:solidFill>
                <a:ln>
                  <a:noFill/>
                </a:ln>
                <a:effectLst/>
              </c:spPr>
            </c:trendlineLbl>
          </c:trendline>
          <c:xVal>
            <c:numRef>
              <c:f>Hoja1!$E$18:$E$22</c:f>
              <c:numCache>
                <c:formatCode>0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Hoja1!$F$18:$F$22</c:f>
              <c:numCache>
                <c:formatCode>#,##0.00</c:formatCode>
                <c:ptCount val="5"/>
                <c:pt idx="0">
                  <c:v>245787.25</c:v>
                </c:pt>
                <c:pt idx="1">
                  <c:v>289648.35000000003</c:v>
                </c:pt>
                <c:pt idx="2">
                  <c:v>325651.21999999997</c:v>
                </c:pt>
                <c:pt idx="3">
                  <c:v>357123.26</c:v>
                </c:pt>
                <c:pt idx="4">
                  <c:v>454248.32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9865920"/>
        <c:axId val="249866704"/>
      </c:scatterChart>
      <c:valAx>
        <c:axId val="249865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Años</a:t>
                </a:r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9866704"/>
        <c:crosses val="autoZero"/>
        <c:crossBetween val="midCat"/>
      </c:valAx>
      <c:valAx>
        <c:axId val="24986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Ventas</a:t>
                </a:r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9865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1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Ventas 2015 - 2019</a:t>
            </a:r>
          </a:p>
        </c:rich>
      </c:tx>
      <c:layout>
        <c:manualLayout>
          <c:xMode val="edge"/>
          <c:yMode val="edge"/>
          <c:x val="0.38355861453844092"/>
          <c:y val="6.80421944947137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8.8405797101449538E-2"/>
          <c:y val="4.281345565749247E-2"/>
          <c:w val="0.59855072463767978"/>
          <c:h val="0.85015290519877673"/>
        </c:manualLayout>
      </c:layout>
      <c:scatterChart>
        <c:scatterStyle val="line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'Balance Resultados Proyectado'!$H$6:$H$15</c:f>
              <c:numCache>
                <c:formatCode>General</c:formatCode>
                <c:ptCount val="10"/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'Balance Resultados Proyectado'!$I$6:$I$15</c:f>
              <c:numCache>
                <c:formatCode>General</c:formatCode>
                <c:ptCount val="10"/>
              </c:numCache>
            </c:numRef>
          </c:yVal>
          <c:smooth val="0"/>
        </c:ser>
        <c:ser>
          <c:idx val="1"/>
          <c:order val="1"/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2">
                    <a:alpha val="50000"/>
                  </a:schemeClr>
                </a:solidFill>
              </a:ln>
              <a:effectLst/>
            </c:spPr>
            <c:trendlineType val="exp"/>
            <c:dispRSqr val="1"/>
            <c:dispEq val="1"/>
            <c:trendlineLbl>
              <c:layout>
                <c:manualLayout>
                  <c:x val="-0.33756411508641515"/>
                  <c:y val="-6.5297309954646901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'Balance Resultados Proyectado'!$H$6:$H$15</c:f>
              <c:numCache>
                <c:formatCode>General</c:formatCode>
                <c:ptCount val="10"/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'Balance Resultados Proyectado'!$J$6:$J$15</c:f>
              <c:numCache>
                <c:formatCode>General</c:formatCode>
                <c:ptCount val="10"/>
                <c:pt idx="4" formatCode="#,##0.00">
                  <c:v>454248.32</c:v>
                </c:pt>
                <c:pt idx="5" formatCode="#,##0.00">
                  <c:v>479810.79500000004</c:v>
                </c:pt>
                <c:pt idx="6" formatCode="#,##0.00">
                  <c:v>528250.5</c:v>
                </c:pt>
                <c:pt idx="7" formatCode="#,##0.00">
                  <c:v>576690.20500000007</c:v>
                </c:pt>
                <c:pt idx="8" formatCode="#,##0.00">
                  <c:v>625129.91</c:v>
                </c:pt>
                <c:pt idx="9" formatCode="#,##0.00">
                  <c:v>673569.61499999999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1502512"/>
        <c:axId val="281497416"/>
      </c:scatterChart>
      <c:valAx>
        <c:axId val="281502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81497416"/>
        <c:crosses val="autoZero"/>
        <c:crossBetween val="midCat"/>
      </c:valAx>
      <c:valAx>
        <c:axId val="281497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81502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1800"/>
              <a:t>Liquidez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Hoja1!$A$6:$G$6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Industria</c:v>
                </c:pt>
              </c:strCache>
            </c:strRef>
          </c:cat>
          <c:val>
            <c:numRef>
              <c:f>Hoja1!$A$7:$G$7</c:f>
              <c:numCache>
                <c:formatCode>0.00</c:formatCode>
                <c:ptCount val="7"/>
                <c:pt idx="0" formatCode="General">
                  <c:v>1.03</c:v>
                </c:pt>
                <c:pt idx="1">
                  <c:v>1.2104758210689006</c:v>
                </c:pt>
                <c:pt idx="2">
                  <c:v>1.1938884900012459</c:v>
                </c:pt>
                <c:pt idx="3">
                  <c:v>1.2453279962838817</c:v>
                </c:pt>
                <c:pt idx="4">
                  <c:v>1.5151742470326348</c:v>
                </c:pt>
                <c:pt idx="5">
                  <c:v>1.4969207295822924</c:v>
                </c:pt>
                <c:pt idx="6" formatCode="General">
                  <c:v>1.4204000000000001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1221800"/>
        <c:axId val="251222192"/>
      </c:lineChart>
      <c:catAx>
        <c:axId val="2512218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51222192"/>
        <c:crosses val="autoZero"/>
        <c:auto val="1"/>
        <c:lblAlgn val="ctr"/>
        <c:lblOffset val="100"/>
        <c:noMultiLvlLbl val="0"/>
      </c:catAx>
      <c:valAx>
        <c:axId val="2512221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51221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Apalancamiento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'Balance General Proyectados'!$J$35</c:f>
              <c:strCache>
                <c:ptCount val="1"/>
                <c:pt idx="0">
                  <c:v>Financiamiento</c:v>
                </c:pt>
              </c:strCache>
            </c:strRef>
          </c:tx>
          <c:spPr>
            <a:ln w="22225" cap="rnd">
              <a:solidFill>
                <a:schemeClr val="accent6"/>
              </a:solidFill>
            </a:ln>
            <a:effectLst>
              <a:glow rad="139700">
                <a:schemeClr val="accent6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'Balance General Proyectados'!$K$34:$P$34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xVal>
          <c:yVal>
            <c:numRef>
              <c:f>'Balance General Proyectados'!$K$35:$P$35</c:f>
              <c:numCache>
                <c:formatCode>#,##0.00;[Red]#,##0.00</c:formatCode>
                <c:ptCount val="6"/>
                <c:pt idx="0">
                  <c:v>75798.48</c:v>
                </c:pt>
                <c:pt idx="1">
                  <c:v>71275.53</c:v>
                </c:pt>
                <c:pt idx="2">
                  <c:v>38057.340391906037</c:v>
                </c:pt>
                <c:pt idx="3">
                  <c:v>7556.69263867892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'Balance General Proyectados'!$J$36</c:f>
              <c:strCache>
                <c:ptCount val="1"/>
                <c:pt idx="0">
                  <c:v>Propio</c:v>
                </c:pt>
              </c:strCache>
            </c:strRef>
          </c:tx>
          <c:spPr>
            <a:ln w="22225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5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'Balance General Proyectados'!$K$34:$P$34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xVal>
          <c:yVal>
            <c:numRef>
              <c:f>'Balance General Proyectados'!$K$36:$P$36</c:f>
              <c:numCache>
                <c:formatCode>#,##0.00;[Red]#,##0.00</c:formatCode>
                <c:ptCount val="6"/>
                <c:pt idx="0">
                  <c:v>33828.880000000005</c:v>
                </c:pt>
                <c:pt idx="1">
                  <c:v>35633.849439813239</c:v>
                </c:pt>
                <c:pt idx="2">
                  <c:v>50263.852835118691</c:v>
                </c:pt>
                <c:pt idx="3">
                  <c:v>71759.329818222992</c:v>
                </c:pt>
                <c:pt idx="4">
                  <c:v>99844.236934832399</c:v>
                </c:pt>
                <c:pt idx="5">
                  <c:v>134068.24856286458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223368"/>
        <c:axId val="253023536"/>
      </c:scatterChart>
      <c:valAx>
        <c:axId val="251223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53023536"/>
        <c:crosses val="autoZero"/>
        <c:crossBetween val="midCat"/>
      </c:valAx>
      <c:valAx>
        <c:axId val="25302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#,##0.00;[Red]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51223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>
                <a:latin typeface="Times New Roman" panose="02020603050405020304" pitchFamily="18" charset="0"/>
                <a:cs typeface="Times New Roman" panose="02020603050405020304" pitchFamily="18" charset="0"/>
              </a:rPr>
              <a:t>Ventas 2014 - 2019</a:t>
            </a:r>
          </a:p>
        </c:rich>
      </c:tx>
      <c:layout>
        <c:manualLayout>
          <c:xMode val="edge"/>
          <c:yMode val="edge"/>
          <c:x val="0.12944118966670037"/>
          <c:y val="4.1308111894025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9.2853923076411202E-2"/>
          <c:y val="4.2813606434780757E-2"/>
          <c:w val="0.59855072463767967"/>
          <c:h val="0.85015290519877673"/>
        </c:manualLayout>
      </c:layout>
      <c:scatterChart>
        <c:scatterStyle val="smoothMarker"/>
        <c:varyColors val="0"/>
        <c:ser>
          <c:idx val="1"/>
          <c:order val="1"/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4"/>
              <c:layout>
                <c:manualLayout>
                  <c:x val="-0.14795915395324724"/>
                  <c:y val="0.12183934235536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0204079582982568"/>
                  <c:y val="-9.1379506766520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6122437706404127E-2"/>
                  <c:y val="-0.14214589941458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5510198957456421E-2"/>
                  <c:y val="0.13706926014978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275509947872821E-2"/>
                  <c:y val="8.1226228236907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1020397914912842E-2"/>
                  <c:y val="-5.0766392648066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2">
                    <a:alpha val="50000"/>
                  </a:schemeClr>
                </a:solidFill>
              </a:ln>
              <a:effectLst/>
            </c:spPr>
            <c:trendlineType val="power"/>
            <c:dispRSqr val="0"/>
            <c:dispEq val="0"/>
          </c:trendline>
          <c:xVal>
            <c:numRef>
              <c:f>'Balance Resultados Proyectado'!$H$6:$H$15</c:f>
              <c:numCache>
                <c:formatCode>General</c:formatCode>
                <c:ptCount val="10"/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'Balance Resultados Proyectado'!$J$6:$J$15</c:f>
              <c:numCache>
                <c:formatCode>General</c:formatCode>
                <c:ptCount val="10"/>
                <c:pt idx="4" formatCode="#,##0.00">
                  <c:v>454248.32</c:v>
                </c:pt>
                <c:pt idx="5" formatCode="#,##0.00">
                  <c:v>479810.79500000004</c:v>
                </c:pt>
                <c:pt idx="6" formatCode="#,##0.00">
                  <c:v>539787.14437500003</c:v>
                </c:pt>
                <c:pt idx="7" formatCode="#,##0.00">
                  <c:v>612658.40886562504</c:v>
                </c:pt>
                <c:pt idx="8" formatCode="#,##0.00">
                  <c:v>707557.1701954687</c:v>
                </c:pt>
                <c:pt idx="9" formatCode="#,##0.00">
                  <c:v>832011.88912869839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763000"/>
        <c:axId val="25176378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spPr>
                  <a:ln w="22225" cap="rnd">
                    <a:solidFill>
                      <a:schemeClr val="accent1"/>
                    </a:solidFill>
                  </a:ln>
                  <a:effectLst>
                    <a:glow rad="139700">
                      <a:schemeClr val="accent1">
                        <a:satMod val="175000"/>
                        <a:alpha val="14000"/>
                      </a:schemeClr>
                    </a:glow>
                  </a:effectLst>
                </c:spPr>
                <c:marker>
                  <c:symbol val="circle"/>
                  <c:size val="3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>
                      <a:glow rad="63500">
                        <a:schemeClr val="accent1">
                          <a:satMod val="175000"/>
                          <a:alpha val="25000"/>
                        </a:schemeClr>
                      </a:glow>
                    </a:effectLst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'Balance Resultados Proyectado'!$H$6:$H$15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'Balance Resultados Proyectado'!$I$6:$I$15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yVal>
                <c:smooth val="1"/>
              </c15:ser>
            </c15:filteredScatterSeries>
          </c:ext>
        </c:extLst>
      </c:scatterChart>
      <c:valAx>
        <c:axId val="251763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51763784"/>
        <c:crosses val="autoZero"/>
        <c:crossBetween val="midCat"/>
      </c:valAx>
      <c:valAx>
        <c:axId val="251763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17630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Rentabilidad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'Balance Resultados Proyectado'!$I$86</c:f>
              <c:strCache>
                <c:ptCount val="1"/>
                <c:pt idx="0">
                  <c:v>ROE</c:v>
                </c:pt>
              </c:strCache>
            </c:strRef>
          </c:tx>
          <c:spPr>
            <a:ln w="25400" cap="rnd">
              <a:noFill/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1">
                    <a:alpha val="50000"/>
                  </a:schemeClr>
                </a:solidFill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'Balance Resultados Proyectado'!$J$85:$R$85</c:f>
              <c:numCache>
                <c:formatCode>General</c:formatCode>
                <c:ptCount val="9"/>
                <c:pt idx="0">
                  <c:v>2015</c:v>
                </c:pt>
                <c:pt idx="2">
                  <c:v>2016</c:v>
                </c:pt>
                <c:pt idx="4">
                  <c:v>2017</c:v>
                </c:pt>
                <c:pt idx="6">
                  <c:v>2018</c:v>
                </c:pt>
                <c:pt idx="8">
                  <c:v>2019</c:v>
                </c:pt>
              </c:numCache>
            </c:numRef>
          </c:xVal>
          <c:yVal>
            <c:numRef>
              <c:f>'Balance Resultados Proyectado'!$J$86:$R$86</c:f>
              <c:numCache>
                <c:formatCode>General</c:formatCode>
                <c:ptCount val="9"/>
                <c:pt idx="0" formatCode="0%">
                  <c:v>0.29558525224291166</c:v>
                </c:pt>
                <c:pt idx="2" formatCode="0%">
                  <c:v>0.3181928274100973</c:v>
                </c:pt>
                <c:pt idx="4" formatCode="0%">
                  <c:v>0.34908263208420753</c:v>
                </c:pt>
                <c:pt idx="6" formatCode="0%">
                  <c:v>0.35518630650991972</c:v>
                </c:pt>
                <c:pt idx="8" formatCode="0%">
                  <c:v>0.3466100774108698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'Balance Resultados Proyectado'!$I$87</c:f>
              <c:strCache>
                <c:ptCount val="1"/>
                <c:pt idx="0">
                  <c:v>ROA</c:v>
                </c:pt>
              </c:strCache>
            </c:strRef>
          </c:tx>
          <c:spPr>
            <a:ln w="25400" cap="rnd">
              <a:noFill/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2">
                    <a:alpha val="50000"/>
                  </a:schemeClr>
                </a:solidFill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'Balance Resultados Proyectado'!$J$85:$R$85</c:f>
              <c:numCache>
                <c:formatCode>General</c:formatCode>
                <c:ptCount val="9"/>
                <c:pt idx="0">
                  <c:v>2015</c:v>
                </c:pt>
                <c:pt idx="2">
                  <c:v>2016</c:v>
                </c:pt>
                <c:pt idx="4">
                  <c:v>2017</c:v>
                </c:pt>
                <c:pt idx="6">
                  <c:v>2018</c:v>
                </c:pt>
                <c:pt idx="8">
                  <c:v>2019</c:v>
                </c:pt>
              </c:numCache>
            </c:numRef>
          </c:xVal>
          <c:yVal>
            <c:numRef>
              <c:f>'Balance Resultados Proyectado'!$J$87:$R$87</c:f>
              <c:numCache>
                <c:formatCode>General</c:formatCode>
                <c:ptCount val="9"/>
                <c:pt idx="0" formatCode="0.00%">
                  <c:v>9.5066811084277864E-2</c:v>
                </c:pt>
                <c:pt idx="2" formatCode="0.00%">
                  <c:v>0.14609611031542849</c:v>
                </c:pt>
                <c:pt idx="4" formatCode="0.00%">
                  <c:v>0.18531779620770625</c:v>
                </c:pt>
                <c:pt idx="6" formatCode="0.00%">
                  <c:v>0.22401832144801026</c:v>
                </c:pt>
                <c:pt idx="8" formatCode="0.00%">
                  <c:v>0.26431447307607525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1835304"/>
        <c:axId val="281832952"/>
      </c:scatterChart>
      <c:valAx>
        <c:axId val="281835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81832952"/>
        <c:crosses val="autoZero"/>
        <c:crossBetween val="midCat"/>
      </c:valAx>
      <c:valAx>
        <c:axId val="281832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81835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Liquidez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1">
                    <a:alpha val="50000"/>
                  </a:schemeClr>
                </a:solidFill>
              </a:ln>
              <a:effectLst/>
            </c:spPr>
            <c:trendlineType val="power"/>
            <c:dispRSqr val="0"/>
            <c:dispEq val="0"/>
          </c:trendline>
          <c:xVal>
            <c:numRef>
              <c:f>'Balance General Proyectados'!$J$21:$O$21</c:f>
              <c:numCache>
                <c:formatCode>#,##0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xVal>
          <c:yVal>
            <c:numRef>
              <c:f>'Balance General Proyectados'!$J$22:$O$22</c:f>
              <c:numCache>
                <c:formatCode>0.00</c:formatCode>
                <c:ptCount val="6"/>
                <c:pt idx="0" formatCode="#,##0.00;[Red]#,##0.00">
                  <c:v>1.03</c:v>
                </c:pt>
                <c:pt idx="1">
                  <c:v>1.9076482998883142</c:v>
                </c:pt>
                <c:pt idx="2">
                  <c:v>1.2978540101520766</c:v>
                </c:pt>
                <c:pt idx="3">
                  <c:v>1.3481233345830959</c:v>
                </c:pt>
                <c:pt idx="4">
                  <c:v>1.68670962376567</c:v>
                </c:pt>
                <c:pt idx="5">
                  <c:v>2.0295005554918446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1496240"/>
        <c:axId val="251766920"/>
      </c:scatterChart>
      <c:valAx>
        <c:axId val="281496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51766920"/>
        <c:crosses val="autoZero"/>
        <c:crossBetween val="midCat"/>
      </c:valAx>
      <c:valAx>
        <c:axId val="25176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#,##0.00;[Red]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814962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Apalancamiento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'Balance General Proyectados'!$A$42:$C$42</c:f>
              <c:strCache>
                <c:ptCount val="3"/>
                <c:pt idx="0">
                  <c:v>Financiamiento</c:v>
                </c:pt>
              </c:strCache>
            </c:strRef>
          </c:tx>
          <c:spPr>
            <a:ln w="22225" cap="rnd">
              <a:solidFill>
                <a:schemeClr val="accent6"/>
              </a:solidFill>
            </a:ln>
            <a:effectLst>
              <a:glow rad="139700">
                <a:schemeClr val="accent6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'Balance General Proyectados'!$D$41:$I$41</c:f>
              <c:numCache>
                <c:formatCode>0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xVal>
          <c:yVal>
            <c:numRef>
              <c:f>'Balance General Proyectados'!$D$42:$I$42</c:f>
              <c:numCache>
                <c:formatCode>#,##0.00</c:formatCode>
                <c:ptCount val="6"/>
                <c:pt idx="0" formatCode="#,##0.00;[Red]#,##0.00">
                  <c:v>75798.48</c:v>
                </c:pt>
                <c:pt idx="1">
                  <c:v>141275.53</c:v>
                </c:pt>
                <c:pt idx="2" formatCode="#,##0.00;[Red]#,##0.00">
                  <c:v>99657.155451086874</c:v>
                </c:pt>
                <c:pt idx="3">
                  <c:v>59888.758341037334</c:v>
                </c:pt>
                <c:pt idx="4" formatCode="#,##0.00;[Red]#,##0.00">
                  <c:v>42111.783903868927</c:v>
                </c:pt>
                <c:pt idx="5">
                  <c:v>22231.793390783503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'Balance General Proyectados'!$A$43:$C$43</c:f>
              <c:strCache>
                <c:ptCount val="3"/>
                <c:pt idx="0">
                  <c:v>Propio</c:v>
                </c:pt>
              </c:strCache>
            </c:strRef>
          </c:tx>
          <c:spPr>
            <a:ln w="22225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5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'Balance General Proyectados'!$D$41:$I$41</c:f>
              <c:numCache>
                <c:formatCode>0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xVal>
          <c:yVal>
            <c:numRef>
              <c:f>'Balance General Proyectados'!$D$43:$I$43</c:f>
              <c:numCache>
                <c:formatCode>#,##0.00;[Red]#,##0.00</c:formatCode>
                <c:ptCount val="6"/>
                <c:pt idx="0">
                  <c:v>33828.880000000005</c:v>
                </c:pt>
                <c:pt idx="1">
                  <c:v>33816.356167793332</c:v>
                </c:pt>
                <c:pt idx="2">
                  <c:v>49598.123233786202</c:v>
                </c:pt>
                <c:pt idx="3">
                  <c:v>76197.265088496744</c:v>
                </c:pt>
                <c:pt idx="4">
                  <c:v>118169.4276312216</c:v>
                </c:pt>
                <c:pt idx="5">
                  <c:v>180855.90785202518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761824"/>
        <c:axId val="251765352"/>
      </c:scatterChart>
      <c:valAx>
        <c:axId val="251761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51765352"/>
        <c:crosses val="autoZero"/>
        <c:crossBetween val="midCat"/>
      </c:valAx>
      <c:valAx>
        <c:axId val="251765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#,##0.00;[Red]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51761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9474907820895"/>
          <c:y val="0.10735213144228543"/>
          <c:w val="0.67147413801027678"/>
          <c:h val="0.89264785924106582"/>
        </c:manualLayout>
      </c:layout>
      <c:pieChart>
        <c:varyColors val="1"/>
        <c:ser>
          <c:idx val="0"/>
          <c:order val="0"/>
          <c:explosion val="26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013815BA-2513-44EC-9582-690B44843ED0}" type="PERCENTAGE">
                      <a:rPr lang="en-US" baseline="0" smtClean="0"/>
                      <a:pPr/>
                      <a:t>[PORCENTAJE]</a:t>
                    </a:fld>
                    <a:endParaRPr lang="es-EC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7B53D20-1323-47CE-9717-68C571FC6361}" type="PERCENTAGE">
                      <a:rPr lang="en-US" baseline="0" smtClean="0"/>
                      <a:pPr/>
                      <a:t>[PORCENTAJE]</a:t>
                    </a:fld>
                    <a:endParaRPr lang="es-EC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es-EC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leaderLines>
              <c:spPr>
                <a:ln w="1270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Hoja1!$J$57:$J$58</c:f>
              <c:strCache>
                <c:ptCount val="2"/>
                <c:pt idx="0">
                  <c:v>Inmocisne </c:v>
                </c:pt>
                <c:pt idx="1">
                  <c:v>Competencia</c:v>
                </c:pt>
              </c:strCache>
            </c:strRef>
          </c:cat>
          <c:val>
            <c:numRef>
              <c:f>Hoja1!$K$57:$K$58</c:f>
              <c:numCache>
                <c:formatCode>0%</c:formatCode>
                <c:ptCount val="2"/>
                <c:pt idx="0">
                  <c:v>3.0000000000000016E-2</c:v>
                </c:pt>
                <c:pt idx="1">
                  <c:v>0.97000000000000031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672832684111402"/>
          <c:y val="0.41538735890554512"/>
          <c:w val="0.24327167315888601"/>
          <c:h val="0.178545350203390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es-EC"/>
        </a:p>
      </c:txPr>
    </c:legend>
    <c:plotVisOnly val="1"/>
    <c:dispBlanksAs val="zero"/>
    <c:showDLblsOverMax val="1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s-EC"/>
    </a:p>
  </c:txPr>
  <c:externalData r:id="rId3">
    <c:autoUpdate val="1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1"/>
  <c:style val="2"/>
  <c:chart>
    <c:autoTitleDeleted val="1"/>
    <c:plotArea>
      <c:layout>
        <c:manualLayout>
          <c:layoutTarget val="inner"/>
          <c:xMode val="edge"/>
          <c:yMode val="edge"/>
          <c:x val="0.26975683257415844"/>
          <c:y val="2.6412667985184348E-2"/>
          <c:w val="0.70113986953722107"/>
          <c:h val="0.6707103298728204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Hoja1!$D$36</c:f>
              <c:strCache>
                <c:ptCount val="1"/>
                <c:pt idx="0">
                  <c:v>Metros 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1"/>
          <c:cat>
            <c:numRef>
              <c:f>Hoja1!$C$37:$C$42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Hoja1!$D$37:$D$42</c:f>
              <c:numCache>
                <c:formatCode>0.00;[Red]0.00</c:formatCode>
                <c:ptCount val="6"/>
                <c:pt idx="0">
                  <c:v>64751</c:v>
                </c:pt>
                <c:pt idx="1">
                  <c:v>101152</c:v>
                </c:pt>
                <c:pt idx="2">
                  <c:v>102213</c:v>
                </c:pt>
                <c:pt idx="3">
                  <c:v>148997</c:v>
                </c:pt>
                <c:pt idx="4">
                  <c:v>203922</c:v>
                </c:pt>
                <c:pt idx="5">
                  <c:v>80112</c:v>
                </c:pt>
              </c:numCache>
            </c:numRef>
          </c:val>
        </c:ser>
        <c:ser>
          <c:idx val="1"/>
          <c:order val="1"/>
          <c:tx>
            <c:strRef>
              <c:f>Hoja1!$E$36</c:f>
              <c:strCache>
                <c:ptCount val="1"/>
                <c:pt idx="0">
                  <c:v>Dólares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1"/>
          <c:cat>
            <c:numRef>
              <c:f>Hoja1!$C$37:$C$42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Hoja1!$E$37:$E$42</c:f>
              <c:numCache>
                <c:formatCode>0.00;[Red]0.00</c:formatCode>
                <c:ptCount val="6"/>
                <c:pt idx="0">
                  <c:v>41608</c:v>
                </c:pt>
                <c:pt idx="1">
                  <c:v>69287</c:v>
                </c:pt>
                <c:pt idx="2">
                  <c:v>68708</c:v>
                </c:pt>
                <c:pt idx="3">
                  <c:v>105138</c:v>
                </c:pt>
                <c:pt idx="4">
                  <c:v>149904</c:v>
                </c:pt>
                <c:pt idx="5">
                  <c:v>62185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225720"/>
        <c:axId val="251223760"/>
      </c:barChart>
      <c:lineChart>
        <c:grouping val="standard"/>
        <c:varyColors val="1"/>
        <c:ser>
          <c:idx val="2"/>
          <c:order val="2"/>
          <c:tx>
            <c:strRef>
              <c:f>Hoja1!$F$36</c:f>
              <c:strCache>
                <c:ptCount val="1"/>
                <c:pt idx="0">
                  <c:v>Participación Mercado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Hoja1!$C$37:$C$42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Hoja1!$F$37:$F$42</c:f>
              <c:numCache>
                <c:formatCode>0%</c:formatCode>
                <c:ptCount val="6"/>
                <c:pt idx="0">
                  <c:v>1.9086579989275064E-2</c:v>
                </c:pt>
                <c:pt idx="1">
                  <c:v>2.650772311409795E-2</c:v>
                </c:pt>
                <c:pt idx="2">
                  <c:v>1.6796328021715851E-2</c:v>
                </c:pt>
                <c:pt idx="3">
                  <c:v>2.2066383846109146E-2</c:v>
                </c:pt>
                <c:pt idx="4">
                  <c:v>2.6309392658874969E-2</c:v>
                </c:pt>
                <c:pt idx="5">
                  <c:v>3.1076977049963612E-2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1226112"/>
        <c:axId val="251227288"/>
      </c:lineChart>
      <c:catAx>
        <c:axId val="25122572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251223760"/>
        <c:crosses val="autoZero"/>
        <c:auto val="1"/>
        <c:lblAlgn val="ctr"/>
        <c:lblOffset val="100"/>
        <c:noMultiLvlLbl val="1"/>
      </c:catAx>
      <c:valAx>
        <c:axId val="251223760"/>
        <c:scaling>
          <c:orientation val="minMax"/>
        </c:scaling>
        <c:delete val="1"/>
        <c:axPos val="l"/>
        <c:numFmt formatCode="0.00;[Red]0.00" sourceLinked="1"/>
        <c:majorTickMark val="cross"/>
        <c:minorTickMark val="cross"/>
        <c:tickLblPos val="nextTo"/>
        <c:crossAx val="251225720"/>
        <c:crosses val="autoZero"/>
        <c:crossBetween val="between"/>
      </c:valAx>
      <c:valAx>
        <c:axId val="251227288"/>
        <c:scaling>
          <c:orientation val="minMax"/>
        </c:scaling>
        <c:delete val="1"/>
        <c:axPos val="r"/>
        <c:numFmt formatCode="0%" sourceLinked="1"/>
        <c:majorTickMark val="cross"/>
        <c:minorTickMark val="cross"/>
        <c:tickLblPos val="nextTo"/>
        <c:crossAx val="251226112"/>
        <c:crosses val="max"/>
        <c:crossBetween val="between"/>
      </c:valAx>
      <c:catAx>
        <c:axId val="251226112"/>
        <c:scaling>
          <c:orientation val="minMax"/>
        </c:scaling>
        <c:delete val="1"/>
        <c:axPos val="t"/>
        <c:numFmt formatCode="General" sourceLinked="1"/>
        <c:majorTickMark val="cross"/>
        <c:minorTickMark val="cross"/>
        <c:tickLblPos val="none"/>
        <c:crossAx val="251227288"/>
        <c:crosses val="max"/>
        <c:auto val="1"/>
        <c:lblAlgn val="ctr"/>
        <c:lblOffset val="100"/>
        <c:noMultiLvlLbl val="1"/>
      </c:catAx>
      <c:dTable>
        <c:showHorzBorder val="1"/>
        <c:showVertBorder val="1"/>
        <c:showOutline val="1"/>
        <c:showKeys val="1"/>
        <c:spPr>
          <a:noFill/>
          <a:ln w="25400">
            <a:solidFill>
              <a:srgbClr val="FFFFFF">
                <a:alpha val="4706"/>
              </a:srgbClr>
            </a:solidFill>
            <a:prstDash val="solid"/>
          </a:ln>
          <a:effectLst/>
        </c:spPr>
        <c:txPr>
          <a:bodyPr/>
          <a:lstStyle/>
          <a:p>
            <a:pPr rtl="0">
              <a:defRPr sz="900"/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1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es-EC"/>
    </a:p>
  </c:txPr>
  <c:externalData r:id="rId1">
    <c:autoUpdate val="1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651945163608348E-2"/>
          <c:y val="0.18988445710793386"/>
          <c:w val="0.81848112916521143"/>
          <c:h val="0.69033766277607578"/>
        </c:manualLayout>
      </c:layout>
      <c:pie3DChart>
        <c:varyColors val="1"/>
        <c:ser>
          <c:idx val="0"/>
          <c:order val="0"/>
          <c:tx>
            <c:strRef>
              <c:f>Hoja1!$J$30</c:f>
              <c:strCache>
                <c:ptCount val="1"/>
                <c:pt idx="0">
                  <c:v>MONTO</c:v>
                </c:pt>
              </c:strCache>
            </c:strRef>
          </c:tx>
          <c:explosion val="2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5000"/>
                      <a:shade val="92000"/>
                      <a:satMod val="130000"/>
                    </a:schemeClr>
                  </a:gs>
                  <a:gs pos="45000">
                    <a:schemeClr val="accent1">
                      <a:tint val="60000"/>
                      <a:shade val="99000"/>
                      <a:satMod val="120000"/>
                    </a:schemeClr>
                  </a:gs>
                  <a:gs pos="100000">
                    <a:schemeClr val="accent1">
                      <a:tint val="55000"/>
                      <a:satMod val="14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65000"/>
                      <a:shade val="92000"/>
                      <a:satMod val="130000"/>
                    </a:schemeClr>
                  </a:gs>
                  <a:gs pos="45000">
                    <a:schemeClr val="accent3">
                      <a:tint val="60000"/>
                      <a:shade val="99000"/>
                      <a:satMod val="120000"/>
                    </a:schemeClr>
                  </a:gs>
                  <a:gs pos="100000">
                    <a:schemeClr val="accent3">
                      <a:tint val="55000"/>
                      <a:satMod val="14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65000"/>
                      <a:shade val="92000"/>
                      <a:satMod val="130000"/>
                    </a:schemeClr>
                  </a:gs>
                  <a:gs pos="45000">
                    <a:schemeClr val="accent5">
                      <a:tint val="60000"/>
                      <a:shade val="99000"/>
                      <a:satMod val="120000"/>
                    </a:schemeClr>
                  </a:gs>
                  <a:gs pos="100000">
                    <a:schemeClr val="accent5">
                      <a:tint val="55000"/>
                      <a:satMod val="14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0824491448655622"/>
                  <c:y val="-0.33536156394599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2400" dirty="0" smtClean="0"/>
                      <a:t>75%</a:t>
                    </a:r>
                    <a:endParaRPr lang="en-US" sz="2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C"/>
                </a:p>
              </c:txPr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165836264489496"/>
                  <c:y val="6.4406483428156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2000" dirty="0" smtClean="0"/>
                      <a:t>25%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C"/>
                </a:p>
              </c:txPr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Hoja1!$I$31:$I$33</c:f>
              <c:strCache>
                <c:ptCount val="2"/>
                <c:pt idx="0">
                  <c:v>LOCAL</c:v>
                </c:pt>
                <c:pt idx="1">
                  <c:v>REGIONAL</c:v>
                </c:pt>
              </c:strCache>
            </c:strRef>
          </c:cat>
          <c:val>
            <c:numRef>
              <c:f>Hoja1!$J$31:$J$33</c:f>
              <c:numCache>
                <c:formatCode>[$$-300A]\ #,##0.00</c:formatCode>
                <c:ptCount val="3"/>
                <c:pt idx="0">
                  <c:v>341948.63999999996</c:v>
                </c:pt>
                <c:pt idx="1">
                  <c:v>111057.47</c:v>
                </c:pt>
              </c:numCache>
            </c:numRef>
          </c:val>
        </c:ser>
        <c:ser>
          <c:idx val="1"/>
          <c:order val="1"/>
          <c:tx>
            <c:strRef>
              <c:f>Hoja1!$K$30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5000"/>
                      <a:shade val="92000"/>
                      <a:satMod val="130000"/>
                    </a:schemeClr>
                  </a:gs>
                  <a:gs pos="45000">
                    <a:schemeClr val="accent1">
                      <a:tint val="60000"/>
                      <a:shade val="99000"/>
                      <a:satMod val="120000"/>
                    </a:schemeClr>
                  </a:gs>
                  <a:gs pos="100000">
                    <a:schemeClr val="accent1">
                      <a:tint val="55000"/>
                      <a:satMod val="14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65000"/>
                      <a:shade val="92000"/>
                      <a:satMod val="130000"/>
                    </a:schemeClr>
                  </a:gs>
                  <a:gs pos="45000">
                    <a:schemeClr val="accent3">
                      <a:tint val="60000"/>
                      <a:shade val="99000"/>
                      <a:satMod val="120000"/>
                    </a:schemeClr>
                  </a:gs>
                  <a:gs pos="100000">
                    <a:schemeClr val="accent3">
                      <a:tint val="55000"/>
                      <a:satMod val="14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65000"/>
                      <a:shade val="92000"/>
                      <a:satMod val="130000"/>
                    </a:schemeClr>
                  </a:gs>
                  <a:gs pos="45000">
                    <a:schemeClr val="accent5">
                      <a:tint val="60000"/>
                      <a:shade val="99000"/>
                      <a:satMod val="120000"/>
                    </a:schemeClr>
                  </a:gs>
                  <a:gs pos="100000">
                    <a:schemeClr val="accent5">
                      <a:tint val="55000"/>
                      <a:satMod val="14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/>
              <a:sp3d/>
            </c:spPr>
          </c:dPt>
          <c:cat>
            <c:strRef>
              <c:f>Hoja1!$I$31:$I$33</c:f>
              <c:strCache>
                <c:ptCount val="2"/>
                <c:pt idx="0">
                  <c:v>LOCAL</c:v>
                </c:pt>
                <c:pt idx="1">
                  <c:v>REGIONAL</c:v>
                </c:pt>
              </c:strCache>
            </c:strRef>
          </c:cat>
          <c:val>
            <c:numRef>
              <c:f>Hoja1!$K$31:$K$33</c:f>
              <c:numCache>
                <c:formatCode>0%</c:formatCode>
                <c:ptCount val="3"/>
                <c:pt idx="0">
                  <c:v>0.75484332871360171</c:v>
                </c:pt>
                <c:pt idx="1">
                  <c:v>0.24515667128639834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5000"/>
                      <a:shade val="92000"/>
                      <a:satMod val="130000"/>
                    </a:schemeClr>
                  </a:gs>
                  <a:gs pos="45000">
                    <a:schemeClr val="accent1">
                      <a:tint val="60000"/>
                      <a:shade val="99000"/>
                      <a:satMod val="120000"/>
                    </a:schemeClr>
                  </a:gs>
                  <a:gs pos="100000">
                    <a:schemeClr val="accent1">
                      <a:tint val="55000"/>
                      <a:satMod val="14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65000"/>
                      <a:shade val="92000"/>
                      <a:satMod val="130000"/>
                    </a:schemeClr>
                  </a:gs>
                  <a:gs pos="45000">
                    <a:schemeClr val="accent3">
                      <a:tint val="60000"/>
                      <a:shade val="99000"/>
                      <a:satMod val="120000"/>
                    </a:schemeClr>
                  </a:gs>
                  <a:gs pos="100000">
                    <a:schemeClr val="accent3">
                      <a:tint val="55000"/>
                      <a:satMod val="14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/>
              <a:sp3d/>
            </c:spPr>
          </c:dPt>
          <c:cat>
            <c:strRef>
              <c:f>Hoja1!$I$31:$I$32</c:f>
              <c:strCache>
                <c:ptCount val="2"/>
                <c:pt idx="0">
                  <c:v>LOCAL</c:v>
                </c:pt>
                <c:pt idx="1">
                  <c:v>REGIONAL</c:v>
                </c:pt>
              </c:strCache>
            </c:strRef>
          </c:cat>
          <c:val>
            <c:numRef>
              <c:f>Hoja1!$J$31:$J$32</c:f>
              <c:numCache>
                <c:formatCode>[$$-300A]\ #,##0.00</c:formatCode>
                <c:ptCount val="2"/>
                <c:pt idx="0">
                  <c:v>341948.63999999996</c:v>
                </c:pt>
                <c:pt idx="1">
                  <c:v>111057.47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1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1"/>
  <c:style val="5"/>
  <c:chart>
    <c:title>
      <c:tx>
        <c:rich>
          <a:bodyPr/>
          <a:lstStyle/>
          <a:p>
            <a:pPr>
              <a:defRPr/>
            </a:pP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Período medio de Pago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"/>
          <c:y val="7.2368458541472516E-2"/>
          <c:w val="0.97366273577813656"/>
          <c:h val="0.855263082917055"/>
        </c:manualLayout>
      </c:layout>
      <c:lineChart>
        <c:grouping val="stacked"/>
        <c:varyColors val="1"/>
        <c:ser>
          <c:idx val="0"/>
          <c:order val="0"/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F53FA43A-E91E-49CE-B200-9415F83D92C5}" type="CATEGORYNAME">
                      <a:rPr lang="en-US" baseline="0" smtClean="0"/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fld id="{DC706BC3-98EB-4210-894D-018DB1630AB4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BE8CE9A-D1BD-4C00-B347-E27FF0D10D6B}" type="CATEGORYNAME">
                      <a:rPr lang="en-US" baseline="0" smtClean="0"/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fld id="{C1CA9A9A-C551-4179-815E-2A23547FFC5E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E533C01-5E8F-4DB1-AC09-E98A29F43D95}" type="CATEGORYNAME">
                      <a:rPr lang="en-US" baseline="0" smtClean="0"/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fld id="{53C70DEF-AF49-4652-B58B-8FAFE2516F7C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35C9DB4-F6F4-46B4-BCC6-0DE021A86DC2}" type="CATEGORYNAME">
                      <a:rPr lang="en-US" baseline="0" smtClean="0"/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fld id="{D558349E-118F-4DAC-919B-E322AA0F9FC6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4BF7F4C-3115-4751-9CC8-1C20C04BF390}" type="CATEGORYNAME">
                      <a:rPr lang="en-US" baseline="0" smtClean="0"/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fld id="{FD7C2722-103A-4F58-93BF-8A7765070F6D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439279F-A44D-46CC-9FDD-BEABBF88C8FC}" type="CATEGORYNAME">
                      <a:rPr lang="en-US" baseline="0" smtClean="0"/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fld id="{4844E94C-285B-4A80-9AC5-DC20A767C8B1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'Indices Financieros'!$AI$64:$AO$64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Industria</c:v>
                </c:pt>
              </c:strCache>
            </c:strRef>
          </c:cat>
          <c:val>
            <c:numRef>
              <c:f>'Indices Financieros'!$AI$65:$AO$65</c:f>
              <c:numCache>
                <c:formatCode>#,##0</c:formatCode>
                <c:ptCount val="6"/>
                <c:pt idx="0">
                  <c:v>69.885812391778018</c:v>
                </c:pt>
                <c:pt idx="1">
                  <c:v>80.174384502719363</c:v>
                </c:pt>
                <c:pt idx="2">
                  <c:v>44.575467243313483</c:v>
                </c:pt>
                <c:pt idx="3">
                  <c:v>81.389003329503382</c:v>
                </c:pt>
                <c:pt idx="4">
                  <c:v>91.517941059474211</c:v>
                </c:pt>
                <c:pt idx="5" formatCode="0">
                  <c:v>220.0658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1226504"/>
        <c:axId val="251220232"/>
      </c:lineChart>
      <c:catAx>
        <c:axId val="251226504"/>
        <c:scaling>
          <c:orientation val="minMax"/>
        </c:scaling>
        <c:delete val="1"/>
        <c:axPos val="b"/>
        <c:numFmt formatCode="General" sourceLinked="0"/>
        <c:majorTickMark val="none"/>
        <c:minorTickMark val="cross"/>
        <c:tickLblPos val="nextTo"/>
        <c:crossAx val="251220232"/>
        <c:crosses val="autoZero"/>
        <c:auto val="1"/>
        <c:lblAlgn val="ctr"/>
        <c:lblOffset val="100"/>
        <c:noMultiLvlLbl val="1"/>
      </c:catAx>
      <c:valAx>
        <c:axId val="251220232"/>
        <c:scaling>
          <c:orientation val="minMax"/>
        </c:scaling>
        <c:delete val="1"/>
        <c:axPos val="l"/>
        <c:numFmt formatCode="#,##0" sourceLinked="1"/>
        <c:majorTickMark val="none"/>
        <c:minorTickMark val="cross"/>
        <c:tickLblPos val="nextTo"/>
        <c:crossAx val="251226504"/>
        <c:crosses val="autoZero"/>
        <c:crossBetween val="between"/>
      </c:valAx>
    </c:plotArea>
    <c:plotVisOnly val="1"/>
    <c:dispBlanksAs val="zero"/>
    <c:showDLblsOverMax val="1"/>
  </c:chart>
  <c:spPr>
    <a:solidFill>
      <a:schemeClr val="lt1"/>
    </a:solidFill>
    <a:ln w="15875" cap="flat" cmpd="sng" algn="ctr">
      <a:solidFill>
        <a:schemeClr val="accent6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1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1"/>
  <c:style val="2"/>
  <c:chart>
    <c:title>
      <c:tx>
        <c:rich>
          <a:bodyPr/>
          <a:lstStyle/>
          <a:p>
            <a:pPr>
              <a:defRPr sz="2400"/>
            </a:pPr>
            <a:r>
              <a:rPr lang="es-ES" sz="2400"/>
              <a:t>Apalancamiento</a:t>
            </a:r>
          </a:p>
        </c:rich>
      </c:tx>
      <c:layout>
        <c:manualLayout>
          <c:xMode val="edge"/>
          <c:yMode val="edge"/>
          <c:x val="0.40032092605881286"/>
          <c:y val="1.9984028774868382E-3"/>
        </c:manualLayout>
      </c:layout>
      <c:overlay val="1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'Análisis Vertical_ESF'!$C$44</c:f>
              <c:strCache>
                <c:ptCount val="1"/>
                <c:pt idx="0">
                  <c:v>Financiamiento</c:v>
                </c:pt>
              </c:strCache>
            </c:strRef>
          </c:tx>
          <c:invertIfNegative val="1"/>
          <c:cat>
            <c:numRef>
              <c:f>'Análisis Vertical_ESF'!$D$43:$H$43</c:f>
              <c:numCache>
                <c:formatCode>#,##0;[Red]#,##0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'Análisis Vertical_ESF'!$D$44:$H$44</c:f>
              <c:numCache>
                <c:formatCode>0.00%</c:formatCode>
                <c:ptCount val="5"/>
                <c:pt idx="0">
                  <c:v>0.25717555659542324</c:v>
                </c:pt>
                <c:pt idx="1">
                  <c:v>0.60822059883150748</c:v>
                </c:pt>
                <c:pt idx="2">
                  <c:v>0.54921073453660352</c:v>
                </c:pt>
                <c:pt idx="3">
                  <c:v>0.57733744625237282</c:v>
                </c:pt>
                <c:pt idx="4">
                  <c:v>0.69141936830367889</c:v>
                </c:pt>
              </c:numCache>
            </c:numRef>
          </c:val>
        </c:ser>
        <c:ser>
          <c:idx val="1"/>
          <c:order val="1"/>
          <c:tx>
            <c:strRef>
              <c:f>'Análisis Vertical_ESF'!$C$45</c:f>
              <c:strCache>
                <c:ptCount val="1"/>
                <c:pt idx="0">
                  <c:v>Propio</c:v>
                </c:pt>
              </c:strCache>
            </c:strRef>
          </c:tx>
          <c:invertIfNegative val="1"/>
          <c:cat>
            <c:numRef>
              <c:f>'Análisis Vertical_ESF'!$D$43:$H$43</c:f>
              <c:numCache>
                <c:formatCode>#,##0;[Red]#,##0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'Análisis Vertical_ESF'!$D$45:$H$45</c:f>
              <c:numCache>
                <c:formatCode>0.00%</c:formatCode>
                <c:ptCount val="5"/>
                <c:pt idx="0">
                  <c:v>0.74282444340457709</c:v>
                </c:pt>
                <c:pt idx="1">
                  <c:v>0.39177940116849275</c:v>
                </c:pt>
                <c:pt idx="2">
                  <c:v>0.45078926546339626</c:v>
                </c:pt>
                <c:pt idx="3">
                  <c:v>0.42266255374762718</c:v>
                </c:pt>
                <c:pt idx="4">
                  <c:v>0.30858063169632116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1226896"/>
        <c:axId val="251224936"/>
      </c:barChart>
      <c:catAx>
        <c:axId val="251226896"/>
        <c:scaling>
          <c:orientation val="minMax"/>
        </c:scaling>
        <c:delete val="1"/>
        <c:axPos val="b"/>
        <c:numFmt formatCode="#,##0;[Red]#,##0" sourceLinked="1"/>
        <c:majorTickMark val="none"/>
        <c:minorTickMark val="cross"/>
        <c:tickLblPos val="nextTo"/>
        <c:crossAx val="251224936"/>
        <c:crosses val="autoZero"/>
        <c:auto val="1"/>
        <c:lblAlgn val="ctr"/>
        <c:lblOffset val="100"/>
        <c:noMultiLvlLbl val="1"/>
      </c:catAx>
      <c:valAx>
        <c:axId val="251224936"/>
        <c:scaling>
          <c:orientation val="minMax"/>
        </c:scaling>
        <c:delete val="1"/>
        <c:axPos val="l"/>
        <c:majorGridlines/>
        <c:numFmt formatCode="0.00%" sourceLinked="1"/>
        <c:majorTickMark val="none"/>
        <c:minorTickMark val="cross"/>
        <c:tickLblPos val="nextTo"/>
        <c:crossAx val="25122689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0"/>
            </a:pPr>
            <a:endParaRPr lang="es-EC"/>
          </a:p>
        </c:txPr>
      </c:dTable>
    </c:plotArea>
    <c:plotVisOnly val="1"/>
    <c:dispBlanksAs val="zero"/>
    <c:showDLblsOverMax val="1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s-EC"/>
    </a:p>
  </c:txPr>
  <c:externalData r:id="rId1">
    <c:autoUpdate val="1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1"/>
  <c:style val="13"/>
  <c:chart>
    <c:autoTitleDeleted val="1"/>
    <c:plotArea>
      <c:layout/>
      <c:pieChart>
        <c:varyColors val="1"/>
        <c:ser>
          <c:idx val="0"/>
          <c:order val="0"/>
          <c:tx>
            <c:strRef>
              <c:f>'Análisis Vertical_ESF'!$H$52</c:f>
              <c:strCache>
                <c:ptCount val="1"/>
                <c:pt idx="0">
                  <c:v>part</c:v>
                </c:pt>
              </c:strCache>
            </c:strRef>
          </c:tx>
          <c:explosion val="17"/>
          <c:dLbls>
            <c:dLbl>
              <c:idx val="0"/>
              <c:layout>
                <c:manualLayout>
                  <c:x val="-0.18464216873625558"/>
                  <c:y val="-3.24373392878808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525A9C51-DF8A-4763-A7DD-4C496DFD1721}" type="VALUE">
                      <a:rPr lang="en-US" baseline="0" smtClean="0"/>
                      <a:pPr/>
                      <a:t>[VALOR]</a:t>
                    </a:fld>
                    <a:endParaRPr lang="en-US" baseline="0" dirty="0" smtClean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136F7E32-738E-4026-AACF-EDF8BEEE792D}" type="VALUE">
                      <a:rPr lang="en-US" baseline="0" smtClean="0"/>
                      <a:pPr/>
                      <a:t>[VALOR]</a:t>
                    </a:fld>
                    <a:endParaRPr lang="en-US" baseline="0" smtClean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'Análisis Vertical_ESF'!$G$53:$G$54</c:f>
              <c:strCache>
                <c:ptCount val="2"/>
                <c:pt idx="0">
                  <c:v>Financiamiento</c:v>
                </c:pt>
                <c:pt idx="1">
                  <c:v>Propio</c:v>
                </c:pt>
              </c:strCache>
            </c:strRef>
          </c:cat>
          <c:val>
            <c:numRef>
              <c:f>'Análisis Vertical_ESF'!$H$53:$H$54</c:f>
              <c:numCache>
                <c:formatCode>0.00%</c:formatCode>
                <c:ptCount val="2"/>
                <c:pt idx="0">
                  <c:v>0.53667274090391703</c:v>
                </c:pt>
                <c:pt idx="1">
                  <c:v>0.4633272590960828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1"/>
    </c:legend>
    <c:plotVisOnly val="1"/>
    <c:dispBlanksAs val="zero"/>
    <c:showDLblsOverMax val="1"/>
  </c:chart>
  <c:txPr>
    <a:bodyPr/>
    <a:lstStyle/>
    <a:p>
      <a:pPr>
        <a:defRPr sz="18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1">
    <c:autoUpdate val="1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1200">
                <a:latin typeface="Times New Roman" panose="02020603050405020304" pitchFamily="18" charset="0"/>
                <a:cs typeface="Times New Roman" panose="02020603050405020304" pitchFamily="18" charset="0"/>
              </a:rPr>
              <a:t>RENTABILIDAD DEL ACTIVO</a:t>
            </a:r>
          </a:p>
        </c:rich>
      </c:tx>
      <c:layout>
        <c:manualLayout>
          <c:xMode val="edge"/>
          <c:yMode val="edge"/>
          <c:x val="0.2091472676509535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1"/>
              <c:layout>
                <c:manualLayout>
                  <c:x val="-2.9455081001472826E-2"/>
                  <c:y val="6.48148148148146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8910162002945507E-2"/>
                  <c:y val="-9.722222222222222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000477359052681E-17"/>
                  <c:y val="2.77777777777776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1782032400589101E-2"/>
                  <c:y val="9.259259259259258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'Indices Financieros'!$AH$48:$AM$48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Industria</c:v>
                </c:pt>
              </c:strCache>
            </c:strRef>
          </c:xVal>
          <c:yVal>
            <c:numRef>
              <c:f>'Indices Financieros'!$AH$49:$AM$49</c:f>
              <c:numCache>
                <c:formatCode>0.00%</c:formatCode>
                <c:ptCount val="6"/>
                <c:pt idx="0">
                  <c:v>3.9781287448552541E-2</c:v>
                </c:pt>
                <c:pt idx="1">
                  <c:v>1.6593837103652687E-2</c:v>
                </c:pt>
                <c:pt idx="2">
                  <c:v>2.203355042393542E-2</c:v>
                </c:pt>
                <c:pt idx="3">
                  <c:v>2.6665796194379872E-2</c:v>
                </c:pt>
                <c:pt idx="4">
                  <c:v>4.6612202861889648E-2</c:v>
                </c:pt>
                <c:pt idx="5">
                  <c:v>8.4023232250237681E-2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2017568"/>
        <c:axId val="332025800"/>
      </c:scatterChart>
      <c:valAx>
        <c:axId val="332017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32025800"/>
        <c:crosses val="autoZero"/>
        <c:crossBetween val="midCat"/>
      </c:valAx>
      <c:valAx>
        <c:axId val="332025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32017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RENTABILIDAD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'Balance Resultados Proyectado'!$I$87</c:f>
              <c:strCache>
                <c:ptCount val="1"/>
                <c:pt idx="0">
                  <c:v>ROE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1">
                    <a:alpha val="50000"/>
                  </a:schemeClr>
                </a:solidFill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'Balance Resultados Proyectado'!$J$86:$R$86</c:f>
              <c:numCache>
                <c:formatCode>General</c:formatCode>
                <c:ptCount val="9"/>
                <c:pt idx="0">
                  <c:v>2015</c:v>
                </c:pt>
                <c:pt idx="2">
                  <c:v>2016</c:v>
                </c:pt>
                <c:pt idx="4">
                  <c:v>2017</c:v>
                </c:pt>
                <c:pt idx="6">
                  <c:v>2018</c:v>
                </c:pt>
                <c:pt idx="8">
                  <c:v>2019</c:v>
                </c:pt>
              </c:numCache>
            </c:numRef>
          </c:xVal>
          <c:yVal>
            <c:numRef>
              <c:f>'Balance Resultados Proyectado'!$J$87:$R$87</c:f>
              <c:numCache>
                <c:formatCode>General</c:formatCode>
                <c:ptCount val="9"/>
                <c:pt idx="0" formatCode="0%">
                  <c:v>0.33151370468032015</c:v>
                </c:pt>
                <c:pt idx="2" formatCode="0%">
                  <c:v>0.29106410611411909</c:v>
                </c:pt>
                <c:pt idx="4" formatCode="0%">
                  <c:v>0.29954957825770578</c:v>
                </c:pt>
                <c:pt idx="6" formatCode="0%">
                  <c:v>0.28128721275059893</c:v>
                </c:pt>
                <c:pt idx="8" formatCode="0%">
                  <c:v>0.25527305678185652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'Balance Resultados Proyectado'!$I$88</c:f>
              <c:strCache>
                <c:ptCount val="1"/>
                <c:pt idx="0">
                  <c:v>ROA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3">
                    <a:alpha val="50000"/>
                  </a:schemeClr>
                </a:solidFill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'Balance Resultados Proyectado'!$J$86:$R$86</c:f>
              <c:numCache>
                <c:formatCode>General</c:formatCode>
                <c:ptCount val="9"/>
                <c:pt idx="0">
                  <c:v>2015</c:v>
                </c:pt>
                <c:pt idx="2">
                  <c:v>2016</c:v>
                </c:pt>
                <c:pt idx="4">
                  <c:v>2017</c:v>
                </c:pt>
                <c:pt idx="6">
                  <c:v>2018</c:v>
                </c:pt>
                <c:pt idx="8">
                  <c:v>2019</c:v>
                </c:pt>
              </c:numCache>
            </c:numRef>
          </c:xVal>
          <c:yVal>
            <c:numRef>
              <c:f>'Balance Resultados Proyectado'!$J$88:$R$88</c:f>
              <c:numCache>
                <c:formatCode>General</c:formatCode>
                <c:ptCount val="9"/>
                <c:pt idx="0" formatCode="0.00%">
                  <c:v>0.13890810020860289</c:v>
                </c:pt>
                <c:pt idx="2" formatCode="0.00%">
                  <c:v>0.15855997509832664</c:v>
                </c:pt>
                <c:pt idx="4" formatCode="0.00%">
                  <c:v>0.18546052931102591</c:v>
                </c:pt>
                <c:pt idx="6" formatCode="0.00%">
                  <c:v>0.19142329854577206</c:v>
                </c:pt>
                <c:pt idx="8" formatCode="0.00%">
                  <c:v>0.18953741121043163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1495456"/>
        <c:axId val="281500944"/>
      </c:scatterChart>
      <c:valAx>
        <c:axId val="281495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81500944"/>
        <c:crosses val="autoZero"/>
        <c:crossBetween val="midCat"/>
      </c:valAx>
      <c:valAx>
        <c:axId val="28150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81495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slide" Target="../slides/slide32.xml"/><Relationship Id="rId2" Type="http://schemas.openxmlformats.org/officeDocument/2006/relationships/slide" Target="../slides/slide3.xml"/><Relationship Id="rId1" Type="http://schemas.openxmlformats.org/officeDocument/2006/relationships/image" Target="../media/image3.jpeg"/><Relationship Id="rId6" Type="http://schemas.openxmlformats.org/officeDocument/2006/relationships/slide" Target="../slides/slide13.xm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0" Type="http://schemas.openxmlformats.org/officeDocument/2006/relationships/slide" Target="../slides/slide31.xml"/><Relationship Id="rId4" Type="http://schemas.openxmlformats.org/officeDocument/2006/relationships/slide" Target="../slides/slide8.xml"/><Relationship Id="rId9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C495CD-A250-4083-A84C-EBDF80103367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</dgm:pt>
    <dgm:pt modelId="{B2E05A36-F6B5-4675-B244-C87EBE3E487C}">
      <dgm:prSet phldrT="[Texto]"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0E880-5DF4-4337-9ED2-E4AF51047F56}" type="parTrans" cxnId="{CCD7E3F8-4B58-4493-B5CA-27E660200F96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B1A67E-B21F-48AD-B648-1BD72141748D}" type="sibTrans" cxnId="{CCD7E3F8-4B58-4493-B5CA-27E660200F96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96678A-25AB-424F-8DA2-F6B179DC95B6}">
      <dgm:prSet phldrT="[Texto]"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6C5F3E-ED7A-4007-8167-D1D778E98973}" type="parTrans" cxnId="{526FE9F6-BD1D-4B63-AEF7-20C9A7401760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7ABEF7-6894-4EC7-A12C-49D082E1A7DD}" type="sibTrans" cxnId="{526FE9F6-BD1D-4B63-AEF7-20C9A7401760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7E5A5A-3A2D-4E40-ABCC-25C8588B6046}">
      <dgm:prSet phldrT="[Texto]"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953D5-4138-4749-9AA0-432BA09A1EEB}" type="parTrans" cxnId="{8A03E425-8A38-4EC8-9797-66CB1FEB4014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A1E19A-C51C-4B41-B7C7-C0FD08A785E3}" type="sibTrans" cxnId="{8A03E425-8A38-4EC8-9797-66CB1FEB4014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FCC1A3-F505-4565-B2CD-804F4C52FBAA}">
      <dgm:prSet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765D6A-029C-4BDC-BF67-4568A94E01AE}" type="parTrans" cxnId="{D2C45107-FE4B-44B9-AF49-428D1DCAFBD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454817-EDBB-4CE0-B63F-27B993F26F1B}" type="sibTrans" cxnId="{D2C45107-FE4B-44B9-AF49-428D1DCAFBD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6508A4-4E83-4BDE-9E5C-05B6BCC99156}">
      <dgm:prSet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745C0-C904-4EEF-92E5-08741E804587}" type="parTrans" cxnId="{2742BBCA-AC19-4F61-9F64-CD1ECE43B57F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C830B-E353-4243-9CBC-3BD035D9C197}" type="sibTrans" cxnId="{2742BBCA-AC19-4F61-9F64-CD1ECE43B57F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2200A-24D5-47BB-92D7-9A2E6712A026}">
      <dgm:prSet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C3F6AB-0413-4E08-BC47-1769D719B28D}" type="parTrans" cxnId="{AB97E8C5-AB36-4D21-A84C-805807931752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56DC62-19E2-402C-9026-F959EB079AE1}" type="sibTrans" cxnId="{AB97E8C5-AB36-4D21-A84C-805807931752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07DE15-17E9-4949-92D8-AB2ECFD69F50}">
      <dgm:prSet custT="1"/>
      <dgm:spPr/>
      <dgm:t>
        <a:bodyPr/>
        <a:lstStyle/>
        <a:p>
          <a:pPr algn="ctr"/>
          <a:r>
            <a:rPr lang="es-EC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Descripción de la Empresa</a:t>
          </a:r>
          <a:endParaRPr lang="es-EC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95C0F0-B07F-4CEA-A0E4-7A1A39365290}" type="parTrans" cxnId="{2D962DAE-D038-4C04-BDE0-1F459B0F6AB5}">
      <dgm:prSet/>
      <dgm:spPr/>
      <dgm:t>
        <a:bodyPr/>
        <a:lstStyle/>
        <a:p>
          <a:endParaRPr lang="es-EC"/>
        </a:p>
      </dgm:t>
    </dgm:pt>
    <dgm:pt modelId="{7BE16D30-4C58-42A2-B296-702212BC74D5}" type="sibTrans" cxnId="{2D962DAE-D038-4C04-BDE0-1F459B0F6AB5}">
      <dgm:prSet/>
      <dgm:spPr/>
      <dgm:t>
        <a:bodyPr/>
        <a:lstStyle/>
        <a:p>
          <a:endParaRPr lang="es-EC"/>
        </a:p>
      </dgm:t>
    </dgm:pt>
    <dgm:pt modelId="{9A4C6961-8286-4B7A-8BEA-63874A34CC16}">
      <dgm:prSet custT="1"/>
      <dgm:spPr/>
      <dgm:t>
        <a:bodyPr/>
        <a:lstStyle/>
        <a:p>
          <a:pPr algn="ctr"/>
          <a:r>
            <a:rPr lang="es-EC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Planteamiento del Problema</a:t>
          </a:r>
          <a:endParaRPr lang="es-EC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ED2090-AC4D-4BB2-A857-D9B2CA0D8245}" type="parTrans" cxnId="{0CCB4F19-4F2B-4CC2-9EC2-38F4EA40C9A8}">
      <dgm:prSet/>
      <dgm:spPr/>
      <dgm:t>
        <a:bodyPr/>
        <a:lstStyle/>
        <a:p>
          <a:endParaRPr lang="es-EC"/>
        </a:p>
      </dgm:t>
    </dgm:pt>
    <dgm:pt modelId="{FA8610D1-4738-4C6A-BF87-DB6B1966939E}" type="sibTrans" cxnId="{0CCB4F19-4F2B-4CC2-9EC2-38F4EA40C9A8}">
      <dgm:prSet/>
      <dgm:spPr/>
      <dgm:t>
        <a:bodyPr/>
        <a:lstStyle/>
        <a:p>
          <a:endParaRPr lang="es-EC"/>
        </a:p>
      </dgm:t>
    </dgm:pt>
    <dgm:pt modelId="{D4655F05-68E3-4913-B433-1F3C84755681}">
      <dgm:prSet custT="1"/>
      <dgm:spPr/>
      <dgm:t>
        <a:bodyPr/>
        <a:lstStyle/>
        <a:p>
          <a:pPr algn="ctr"/>
          <a:r>
            <a:rPr lang="es-EC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Diagnóstico Situacional</a:t>
          </a:r>
          <a:endParaRPr lang="es-EC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E495C-6EE5-421B-A4F1-65EC462EC131}" type="parTrans" cxnId="{0B16AEA5-5925-4228-AACE-31DAC9BA7277}">
      <dgm:prSet/>
      <dgm:spPr/>
      <dgm:t>
        <a:bodyPr/>
        <a:lstStyle/>
        <a:p>
          <a:endParaRPr lang="es-EC"/>
        </a:p>
      </dgm:t>
    </dgm:pt>
    <dgm:pt modelId="{3802F403-C7E7-456A-8785-F6E1F4EA7BE7}" type="sibTrans" cxnId="{0B16AEA5-5925-4228-AACE-31DAC9BA7277}">
      <dgm:prSet/>
      <dgm:spPr/>
      <dgm:t>
        <a:bodyPr/>
        <a:lstStyle/>
        <a:p>
          <a:endParaRPr lang="es-EC"/>
        </a:p>
      </dgm:t>
    </dgm:pt>
    <dgm:pt modelId="{E1FC2E9F-39B0-4CE1-B41B-C0367C5EAA1C}">
      <dgm:prSet custT="1"/>
      <dgm:spPr/>
      <dgm:t>
        <a:bodyPr/>
        <a:lstStyle/>
        <a:p>
          <a:pPr algn="ctr"/>
          <a:r>
            <a:rPr lang="es-EC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Planeación Financiera</a:t>
          </a:r>
          <a:endParaRPr lang="es-EC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3E052-1E5C-40CD-AF02-4A72E9C10729}" type="parTrans" cxnId="{0FAFE19C-8D70-47A2-AAB6-47E5C41C5E4E}">
      <dgm:prSet/>
      <dgm:spPr/>
      <dgm:t>
        <a:bodyPr/>
        <a:lstStyle/>
        <a:p>
          <a:endParaRPr lang="es-EC"/>
        </a:p>
      </dgm:t>
    </dgm:pt>
    <dgm:pt modelId="{DC88066B-4FD6-4E25-B941-36AA529AB113}" type="sibTrans" cxnId="{0FAFE19C-8D70-47A2-AAB6-47E5C41C5E4E}">
      <dgm:prSet/>
      <dgm:spPr/>
      <dgm:t>
        <a:bodyPr/>
        <a:lstStyle/>
        <a:p>
          <a:endParaRPr lang="es-EC"/>
        </a:p>
      </dgm:t>
    </dgm:pt>
    <dgm:pt modelId="{FE23FC67-EBF8-4D80-B7D2-AEBE05718E46}">
      <dgm:prSet custT="1"/>
      <dgm:spPr/>
      <dgm:t>
        <a:bodyPr/>
        <a:lstStyle/>
        <a:p>
          <a:pPr algn="ctr"/>
          <a:r>
            <a:rPr lang="es-EC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 Financiera</a:t>
          </a:r>
          <a:endParaRPr lang="es-EC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3DF2AE-6B6C-4365-9BC6-A59791FEAFE5}" type="parTrans" cxnId="{9F0790D6-4D46-4644-95AE-C1D4FB836EE2}">
      <dgm:prSet/>
      <dgm:spPr/>
      <dgm:t>
        <a:bodyPr/>
        <a:lstStyle/>
        <a:p>
          <a:endParaRPr lang="es-EC"/>
        </a:p>
      </dgm:t>
    </dgm:pt>
    <dgm:pt modelId="{1FA4A007-0481-4D19-AB49-2D03565710B0}" type="sibTrans" cxnId="{9F0790D6-4D46-4644-95AE-C1D4FB836EE2}">
      <dgm:prSet/>
      <dgm:spPr/>
      <dgm:t>
        <a:bodyPr/>
        <a:lstStyle/>
        <a:p>
          <a:endParaRPr lang="es-EC"/>
        </a:p>
      </dgm:t>
    </dgm:pt>
    <dgm:pt modelId="{AFDCE4E6-CBD0-47EE-A19E-FE8E11CC9B9F}">
      <dgm:prSet custT="1"/>
      <dgm:spPr/>
      <dgm:t>
        <a:bodyPr/>
        <a:lstStyle/>
        <a:p>
          <a:pPr algn="ctr"/>
          <a:r>
            <a:rPr lang="es-EC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Conclusiones y Recomendaciones</a:t>
          </a:r>
          <a:endParaRPr lang="es-EC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BB60F2-D060-4D16-86DD-49B9C0652E07}" type="parTrans" cxnId="{EDA228A7-343C-4BB3-8505-3E52230024E2}">
      <dgm:prSet/>
      <dgm:spPr/>
      <dgm:t>
        <a:bodyPr/>
        <a:lstStyle/>
        <a:p>
          <a:endParaRPr lang="es-EC"/>
        </a:p>
      </dgm:t>
    </dgm:pt>
    <dgm:pt modelId="{AB2241E0-DEA6-44C1-8D06-0FE29861139D}" type="sibTrans" cxnId="{EDA228A7-343C-4BB3-8505-3E52230024E2}">
      <dgm:prSet/>
      <dgm:spPr/>
      <dgm:t>
        <a:bodyPr/>
        <a:lstStyle/>
        <a:p>
          <a:endParaRPr lang="es-EC"/>
        </a:p>
      </dgm:t>
    </dgm:pt>
    <dgm:pt modelId="{88CE1A9D-2CB3-4AA7-9B83-E241AACB0EC1}" type="pres">
      <dgm:prSet presAssocID="{E4C495CD-A250-4083-A84C-EBDF80103367}" presName="diagram" presStyleCnt="0">
        <dgm:presLayoutVars>
          <dgm:dir/>
          <dgm:animLvl val="lvl"/>
          <dgm:resizeHandles val="exact"/>
        </dgm:presLayoutVars>
      </dgm:prSet>
      <dgm:spPr/>
    </dgm:pt>
    <dgm:pt modelId="{F9452526-AB10-44FF-9703-C528A1B68869}" type="pres">
      <dgm:prSet presAssocID="{B2E05A36-F6B5-4675-B244-C87EBE3E487C}" presName="compNode" presStyleCnt="0"/>
      <dgm:spPr/>
    </dgm:pt>
    <dgm:pt modelId="{0A16D48C-AA40-461F-AF14-B8197200CE3F}" type="pres">
      <dgm:prSet presAssocID="{B2E05A36-F6B5-4675-B244-C87EBE3E487C}" presName="childRect" presStyleLbl="bgAcc1" presStyleIdx="0" presStyleCnt="6" custScaleX="281423" custScaleY="2232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2A3179-302D-4177-B83C-7CCC3B546947}" type="pres">
      <dgm:prSet presAssocID="{B2E05A36-F6B5-4675-B244-C87EBE3E487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ABCBA5-01EB-4A53-B66E-CFCCC30B0E64}" type="pres">
      <dgm:prSet presAssocID="{B2E05A36-F6B5-4675-B244-C87EBE3E487C}" presName="parentRect" presStyleLbl="alignNode1" presStyleIdx="0" presStyleCnt="6" custScaleX="190753" custScaleY="79472"/>
      <dgm:spPr/>
      <dgm:t>
        <a:bodyPr/>
        <a:lstStyle/>
        <a:p>
          <a:endParaRPr lang="es-EC"/>
        </a:p>
      </dgm:t>
    </dgm:pt>
    <dgm:pt modelId="{7D421EAE-2935-4320-B83B-F5BEE5A39A81}" type="pres">
      <dgm:prSet presAssocID="{B2E05A36-F6B5-4675-B244-C87EBE3E487C}" presName="adorn" presStyleLbl="fgAccFollowNode1" presStyleIdx="0" presStyleCnt="6" custScaleX="242764" custScaleY="219049" custLinFactX="24768" custLinFactNeighborX="100000" custLinFactNeighborY="83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14810F4-869F-4809-BD5C-B7A349B46635}" type="pres">
      <dgm:prSet presAssocID="{9EB1A67E-B21F-48AD-B648-1BD72141748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4D4A624-73BA-4318-BD0F-0FCDBA73ED24}" type="pres">
      <dgm:prSet presAssocID="{BCFCC1A3-F505-4565-B2CD-804F4C52FBAA}" presName="compNode" presStyleCnt="0"/>
      <dgm:spPr/>
    </dgm:pt>
    <dgm:pt modelId="{06011366-15DC-4EDD-8384-E97E9A45157D}" type="pres">
      <dgm:prSet presAssocID="{BCFCC1A3-F505-4565-B2CD-804F4C52FBAA}" presName="childRect" presStyleLbl="bgAcc1" presStyleIdx="1" presStyleCnt="6" custScaleX="281423" custScaleY="2232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9EB1BD-9CF5-487C-9CA4-47A8EF4ABB43}" type="pres">
      <dgm:prSet presAssocID="{BCFCC1A3-F505-4565-B2CD-804F4C52FBA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39D241-6995-4860-A0CF-D15A285A2DCF}" type="pres">
      <dgm:prSet presAssocID="{BCFCC1A3-F505-4565-B2CD-804F4C52FBAA}" presName="parentRect" presStyleLbl="alignNode1" presStyleIdx="1" presStyleCnt="6" custScaleX="190753" custScaleY="79472"/>
      <dgm:spPr/>
      <dgm:t>
        <a:bodyPr/>
        <a:lstStyle/>
        <a:p>
          <a:endParaRPr lang="es-EC"/>
        </a:p>
      </dgm:t>
    </dgm:pt>
    <dgm:pt modelId="{A35DD1F4-70FC-41B6-AFB6-CA23A7A92662}" type="pres">
      <dgm:prSet presAssocID="{BCFCC1A3-F505-4565-B2CD-804F4C52FBAA}" presName="adorn" presStyleLbl="fgAccFollowNode1" presStyleIdx="1" presStyleCnt="6" custScaleX="242764" custScaleY="219049" custLinFactNeighborX="9426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FC623DA-12C2-42A2-8437-905E6DB6CA3C}" type="pres">
      <dgm:prSet presAssocID="{5F454817-EDBB-4CE0-B63F-27B993F26F1B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2EB8517-E6E0-4282-8BD3-BCF549C9CCB7}" type="pres">
      <dgm:prSet presAssocID="{E86508A4-4E83-4BDE-9E5C-05B6BCC99156}" presName="compNode" presStyleCnt="0"/>
      <dgm:spPr/>
    </dgm:pt>
    <dgm:pt modelId="{BBF50F7F-EB96-442E-889D-701B80F9B75F}" type="pres">
      <dgm:prSet presAssocID="{E86508A4-4E83-4BDE-9E5C-05B6BCC99156}" presName="childRect" presStyleLbl="bgAcc1" presStyleIdx="2" presStyleCnt="6" custScaleX="281423" custScaleY="223267" custLinFactNeighborX="3882" custLinFactNeighborY="13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DD335F-03CF-4994-BAA4-1655FD18880A}" type="pres">
      <dgm:prSet presAssocID="{E86508A4-4E83-4BDE-9E5C-05B6BCC9915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DFFE5E-0A94-4F6F-82EE-F5DC1F6C3E71}" type="pres">
      <dgm:prSet presAssocID="{E86508A4-4E83-4BDE-9E5C-05B6BCC99156}" presName="parentRect" presStyleLbl="alignNode1" presStyleIdx="2" presStyleCnt="6" custScaleX="190753" custScaleY="79472"/>
      <dgm:spPr/>
      <dgm:t>
        <a:bodyPr/>
        <a:lstStyle/>
        <a:p>
          <a:endParaRPr lang="es-EC"/>
        </a:p>
      </dgm:t>
    </dgm:pt>
    <dgm:pt modelId="{484D3B90-F542-4C1C-831D-60B80D3DB785}" type="pres">
      <dgm:prSet presAssocID="{E86508A4-4E83-4BDE-9E5C-05B6BCC99156}" presName="adorn" presStyleLbl="fgAccFollowNode1" presStyleIdx="2" presStyleCnt="6" custScaleX="242764" custScaleY="219049" custLinFactX="21995" custLinFactNeighborX="100000" custLinFactNeighborY="-554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AAA3DC17-ABFB-41F9-9D5E-872AAE652789}" type="pres">
      <dgm:prSet presAssocID="{5B2C830B-E353-4243-9CBC-3BD035D9C19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95CAA51-6862-44BB-82BD-04112C1C64BE}" type="pres">
      <dgm:prSet presAssocID="{FA96678A-25AB-424F-8DA2-F6B179DC95B6}" presName="compNode" presStyleCnt="0"/>
      <dgm:spPr/>
    </dgm:pt>
    <dgm:pt modelId="{383E1F01-3FC7-4963-8300-0B501FEF2444}" type="pres">
      <dgm:prSet presAssocID="{FA96678A-25AB-424F-8DA2-F6B179DC95B6}" presName="childRect" presStyleLbl="bgAcc1" presStyleIdx="3" presStyleCnt="6" custScaleX="281423" custScaleY="223267" custLinFactNeighborX="-4053" custLinFactNeighborY="814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81FE82-A55B-45F3-8C48-864E846E5F8D}" type="pres">
      <dgm:prSet presAssocID="{FA96678A-25AB-424F-8DA2-F6B179DC95B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611A4B-A999-49F7-83D2-AC0CAC43CBEC}" type="pres">
      <dgm:prSet presAssocID="{FA96678A-25AB-424F-8DA2-F6B179DC95B6}" presName="parentRect" presStyleLbl="alignNode1" presStyleIdx="3" presStyleCnt="6" custScaleX="190753" custScaleY="79472"/>
      <dgm:spPr/>
      <dgm:t>
        <a:bodyPr/>
        <a:lstStyle/>
        <a:p>
          <a:endParaRPr lang="es-EC"/>
        </a:p>
      </dgm:t>
    </dgm:pt>
    <dgm:pt modelId="{9DEE7B95-CA7B-4FFD-8C27-D2F7F24B64BE}" type="pres">
      <dgm:prSet presAssocID="{FA96678A-25AB-424F-8DA2-F6B179DC95B6}" presName="adorn" presStyleLbl="fgAccFollowNode1" presStyleIdx="3" presStyleCnt="6" custScaleX="242764" custScaleY="219049" custLinFactNeighborX="99814" custLinFactNeighborY="-831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7A342F50-9E26-4452-AF1C-96BDA94B2627}" type="pres">
      <dgm:prSet presAssocID="{7E7ABEF7-6894-4EC7-A12C-49D082E1A7D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AC47784-E9F9-4C3C-AAE0-2940CD4BEABF}" type="pres">
      <dgm:prSet presAssocID="{67A2200A-24D5-47BB-92D7-9A2E6712A026}" presName="compNode" presStyleCnt="0"/>
      <dgm:spPr/>
    </dgm:pt>
    <dgm:pt modelId="{06CED36F-C806-475B-BAB9-5BB0500D8810}" type="pres">
      <dgm:prSet presAssocID="{67A2200A-24D5-47BB-92D7-9A2E6712A026}" presName="childRect" presStyleLbl="bgAcc1" presStyleIdx="4" presStyleCnt="6" custScaleX="281423" custScaleY="223267" custLinFactNeighborX="0" custLinFactNeighborY="434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D0DB80-383B-4283-89E4-1998314BE653}" type="pres">
      <dgm:prSet presAssocID="{67A2200A-24D5-47BB-92D7-9A2E6712A0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EB3AC4-704D-454E-8C58-67C462DFDCA6}" type="pres">
      <dgm:prSet presAssocID="{67A2200A-24D5-47BB-92D7-9A2E6712A026}" presName="parentRect" presStyleLbl="alignNode1" presStyleIdx="4" presStyleCnt="6" custScaleX="190753" custScaleY="79472"/>
      <dgm:spPr/>
      <dgm:t>
        <a:bodyPr/>
        <a:lstStyle/>
        <a:p>
          <a:endParaRPr lang="es-EC"/>
        </a:p>
      </dgm:t>
    </dgm:pt>
    <dgm:pt modelId="{1B7E576A-0F36-4297-9022-B980AA06F05B}" type="pres">
      <dgm:prSet presAssocID="{67A2200A-24D5-47BB-92D7-9A2E6712A026}" presName="adorn" presStyleLbl="fgAccFollowNode1" presStyleIdx="4" presStyleCnt="6" custScaleX="242764" custScaleY="219049" custLinFactX="33086" custLinFactNeighborX="100000" custLinFactNeighborY="-13863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  <dgm:pt modelId="{5ADC0F27-7722-466D-9A16-6333679071B0}" type="pres">
      <dgm:prSet presAssocID="{A556DC62-19E2-402C-9026-F959EB079AE1}" presName="sibTrans" presStyleLbl="sibTrans2D1" presStyleIdx="0" presStyleCnt="0"/>
      <dgm:spPr/>
      <dgm:t>
        <a:bodyPr/>
        <a:lstStyle/>
        <a:p>
          <a:endParaRPr lang="es-EC"/>
        </a:p>
      </dgm:t>
    </dgm:pt>
    <dgm:pt modelId="{2F67352A-CB45-4D5A-B810-6CECDCB4D9EA}" type="pres">
      <dgm:prSet presAssocID="{E77E5A5A-3A2D-4E40-ABCC-25C8588B6046}" presName="compNode" presStyleCnt="0"/>
      <dgm:spPr/>
    </dgm:pt>
    <dgm:pt modelId="{F9518AE2-A010-45C2-B0C0-98D8CC69F5EB}" type="pres">
      <dgm:prSet presAssocID="{E77E5A5A-3A2D-4E40-ABCC-25C8588B6046}" presName="childRect" presStyleLbl="bgAcc1" presStyleIdx="5" presStyleCnt="6" custScaleX="281423" custScaleY="223267" custLinFactNeighborX="-1351" custLinFactNeighborY="343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5A21A2-3809-4211-8030-B54E89E9AC76}" type="pres">
      <dgm:prSet presAssocID="{E77E5A5A-3A2D-4E40-ABCC-25C8588B604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696C7A-5520-4A1F-ABE2-B517E552EB22}" type="pres">
      <dgm:prSet presAssocID="{E77E5A5A-3A2D-4E40-ABCC-25C8588B6046}" presName="parentRect" presStyleLbl="alignNode1" presStyleIdx="5" presStyleCnt="6" custScaleX="190753" custScaleY="79472"/>
      <dgm:spPr/>
      <dgm:t>
        <a:bodyPr/>
        <a:lstStyle/>
        <a:p>
          <a:endParaRPr lang="es-EC"/>
        </a:p>
      </dgm:t>
    </dgm:pt>
    <dgm:pt modelId="{FADFF55C-7E35-4571-864E-A898A4F8F5F3}" type="pres">
      <dgm:prSet presAssocID="{E77E5A5A-3A2D-4E40-ABCC-25C8588B6046}" presName="adorn" presStyleLbl="fgAccFollowNode1" presStyleIdx="5" presStyleCnt="6" custScaleX="242764" custScaleY="219049" custLinFactX="16450" custLinFactNeighborX="100000" custLinFactNeighborY="-8318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2" action="ppaction://hlinksldjump"/>
          </dgm14:cNvPr>
        </a:ext>
      </dgm:extLst>
    </dgm:pt>
  </dgm:ptLst>
  <dgm:cxnLst>
    <dgm:cxn modelId="{8A03E425-8A38-4EC8-9797-66CB1FEB4014}" srcId="{E4C495CD-A250-4083-A84C-EBDF80103367}" destId="{E77E5A5A-3A2D-4E40-ABCC-25C8588B6046}" srcOrd="5" destOrd="0" parTransId="{0A6953D5-4138-4749-9AA0-432BA09A1EEB}" sibTransId="{05A1E19A-C51C-4B41-B7C7-C0FD08A785E3}"/>
    <dgm:cxn modelId="{0B16AEA5-5925-4228-AACE-31DAC9BA7277}" srcId="{E86508A4-4E83-4BDE-9E5C-05B6BCC99156}" destId="{D4655F05-68E3-4913-B433-1F3C84755681}" srcOrd="0" destOrd="0" parTransId="{C83E495C-6EE5-421B-A4F1-65EC462EC131}" sibTransId="{3802F403-C7E7-456A-8785-F6E1F4EA7BE7}"/>
    <dgm:cxn modelId="{EF169AB2-FDB7-4513-8A48-93FFDAEEE6CC}" type="presOf" srcId="{E77E5A5A-3A2D-4E40-ABCC-25C8588B6046}" destId="{2A5A21A2-3809-4211-8030-B54E89E9AC76}" srcOrd="0" destOrd="0" presId="urn:microsoft.com/office/officeart/2005/8/layout/bList2"/>
    <dgm:cxn modelId="{9D826FBF-6FEC-4094-AA09-75A4C7D69CEA}" type="presOf" srcId="{5F454817-EDBB-4CE0-B63F-27B993F26F1B}" destId="{EFC623DA-12C2-42A2-8437-905E6DB6CA3C}" srcOrd="0" destOrd="0" presId="urn:microsoft.com/office/officeart/2005/8/layout/bList2"/>
    <dgm:cxn modelId="{95052272-43B3-44F0-9690-649DAD451F3D}" type="presOf" srcId="{A556DC62-19E2-402C-9026-F959EB079AE1}" destId="{5ADC0F27-7722-466D-9A16-6333679071B0}" srcOrd="0" destOrd="0" presId="urn:microsoft.com/office/officeart/2005/8/layout/bList2"/>
    <dgm:cxn modelId="{1112879A-4CF3-448F-8D6E-EA2F459BD738}" type="presOf" srcId="{AFDCE4E6-CBD0-47EE-A19E-FE8E11CC9B9F}" destId="{F9518AE2-A010-45C2-B0C0-98D8CC69F5EB}" srcOrd="0" destOrd="0" presId="urn:microsoft.com/office/officeart/2005/8/layout/bList2"/>
    <dgm:cxn modelId="{4ADFFEB4-432E-434F-813B-E78B380D2951}" type="presOf" srcId="{D4655F05-68E3-4913-B433-1F3C84755681}" destId="{BBF50F7F-EB96-442E-889D-701B80F9B75F}" srcOrd="0" destOrd="0" presId="urn:microsoft.com/office/officeart/2005/8/layout/bList2"/>
    <dgm:cxn modelId="{CC6933F5-C8F6-4606-95D6-EE814F048B1C}" type="presOf" srcId="{67A2200A-24D5-47BB-92D7-9A2E6712A026}" destId="{71D0DB80-383B-4283-89E4-1998314BE653}" srcOrd="0" destOrd="0" presId="urn:microsoft.com/office/officeart/2005/8/layout/bList2"/>
    <dgm:cxn modelId="{047246B8-6D77-4D7F-BDB9-0FE5FC683ADA}" type="presOf" srcId="{7E7ABEF7-6894-4EC7-A12C-49D082E1A7DD}" destId="{7A342F50-9E26-4452-AF1C-96BDA94B2627}" srcOrd="0" destOrd="0" presId="urn:microsoft.com/office/officeart/2005/8/layout/bList2"/>
    <dgm:cxn modelId="{732BCAC1-93DE-4E18-A9A0-A1830798ACC8}" type="presOf" srcId="{E1FC2E9F-39B0-4CE1-B41B-C0367C5EAA1C}" destId="{383E1F01-3FC7-4963-8300-0B501FEF2444}" srcOrd="0" destOrd="0" presId="urn:microsoft.com/office/officeart/2005/8/layout/bList2"/>
    <dgm:cxn modelId="{7DAB80A5-71DD-4367-B906-6942FAD2FC4B}" type="presOf" srcId="{B2E05A36-F6B5-4675-B244-C87EBE3E487C}" destId="{D7ABCBA5-01EB-4A53-B66E-CFCCC30B0E64}" srcOrd="1" destOrd="0" presId="urn:microsoft.com/office/officeart/2005/8/layout/bList2"/>
    <dgm:cxn modelId="{3025318F-714D-40FC-B903-94C0E7F064CC}" type="presOf" srcId="{B2E05A36-F6B5-4675-B244-C87EBE3E487C}" destId="{B32A3179-302D-4177-B83C-7CCC3B546947}" srcOrd="0" destOrd="0" presId="urn:microsoft.com/office/officeart/2005/8/layout/bList2"/>
    <dgm:cxn modelId="{9F0790D6-4D46-4644-95AE-C1D4FB836EE2}" srcId="{67A2200A-24D5-47BB-92D7-9A2E6712A026}" destId="{FE23FC67-EBF8-4D80-B7D2-AEBE05718E46}" srcOrd="0" destOrd="0" parTransId="{5C3DF2AE-6B6C-4365-9BC6-A59791FEAFE5}" sibTransId="{1FA4A007-0481-4D19-AB49-2D03565710B0}"/>
    <dgm:cxn modelId="{9478A6D4-0FD8-4FC8-907E-C9E0367F7708}" type="presOf" srcId="{BCFCC1A3-F505-4565-B2CD-804F4C52FBAA}" destId="{4B39D241-6995-4860-A0CF-D15A285A2DCF}" srcOrd="1" destOrd="0" presId="urn:microsoft.com/office/officeart/2005/8/layout/bList2"/>
    <dgm:cxn modelId="{F90F11D6-8E15-4939-806C-E7358EF66E19}" type="presOf" srcId="{9A4C6961-8286-4B7A-8BEA-63874A34CC16}" destId="{06011366-15DC-4EDD-8384-E97E9A45157D}" srcOrd="0" destOrd="0" presId="urn:microsoft.com/office/officeart/2005/8/layout/bList2"/>
    <dgm:cxn modelId="{2742BBCA-AC19-4F61-9F64-CD1ECE43B57F}" srcId="{E4C495CD-A250-4083-A84C-EBDF80103367}" destId="{E86508A4-4E83-4BDE-9E5C-05B6BCC99156}" srcOrd="2" destOrd="0" parTransId="{AA2745C0-C904-4EEF-92E5-08741E804587}" sibTransId="{5B2C830B-E353-4243-9CBC-3BD035D9C197}"/>
    <dgm:cxn modelId="{F6F71E30-C8CA-4E2E-BF6C-34E0C881FACE}" type="presOf" srcId="{E86508A4-4E83-4BDE-9E5C-05B6BCC99156}" destId="{E2DD335F-03CF-4994-BAA4-1655FD18880A}" srcOrd="0" destOrd="0" presId="urn:microsoft.com/office/officeart/2005/8/layout/bList2"/>
    <dgm:cxn modelId="{526FE9F6-BD1D-4B63-AEF7-20C9A7401760}" srcId="{E4C495CD-A250-4083-A84C-EBDF80103367}" destId="{FA96678A-25AB-424F-8DA2-F6B179DC95B6}" srcOrd="3" destOrd="0" parTransId="{496C5F3E-ED7A-4007-8167-D1D778E98973}" sibTransId="{7E7ABEF7-6894-4EC7-A12C-49D082E1A7DD}"/>
    <dgm:cxn modelId="{EDA228A7-343C-4BB3-8505-3E52230024E2}" srcId="{E77E5A5A-3A2D-4E40-ABCC-25C8588B6046}" destId="{AFDCE4E6-CBD0-47EE-A19E-FE8E11CC9B9F}" srcOrd="0" destOrd="0" parTransId="{12BB60F2-D060-4D16-86DD-49B9C0652E07}" sibTransId="{AB2241E0-DEA6-44C1-8D06-0FE29861139D}"/>
    <dgm:cxn modelId="{D2C45107-FE4B-44B9-AF49-428D1DCAFBD1}" srcId="{E4C495CD-A250-4083-A84C-EBDF80103367}" destId="{BCFCC1A3-F505-4565-B2CD-804F4C52FBAA}" srcOrd="1" destOrd="0" parTransId="{70765D6A-029C-4BDC-BF67-4568A94E01AE}" sibTransId="{5F454817-EDBB-4CE0-B63F-27B993F26F1B}"/>
    <dgm:cxn modelId="{8DA5BD79-F2AB-424C-8D5C-51C6DD2BD891}" type="presOf" srcId="{FE23FC67-EBF8-4D80-B7D2-AEBE05718E46}" destId="{06CED36F-C806-475B-BAB9-5BB0500D8810}" srcOrd="0" destOrd="0" presId="urn:microsoft.com/office/officeart/2005/8/layout/bList2"/>
    <dgm:cxn modelId="{125CE1DC-2ED6-4760-8116-9349AC1ADE7D}" type="presOf" srcId="{67A2200A-24D5-47BB-92D7-9A2E6712A026}" destId="{49EB3AC4-704D-454E-8C58-67C462DFDCA6}" srcOrd="1" destOrd="0" presId="urn:microsoft.com/office/officeart/2005/8/layout/bList2"/>
    <dgm:cxn modelId="{A64BD659-ADE4-4A7A-A4C4-C5B4DDC555B0}" type="presOf" srcId="{5B2C830B-E353-4243-9CBC-3BD035D9C197}" destId="{AAA3DC17-ABFB-41F9-9D5E-872AAE652789}" srcOrd="0" destOrd="0" presId="urn:microsoft.com/office/officeart/2005/8/layout/bList2"/>
    <dgm:cxn modelId="{AB97E8C5-AB36-4D21-A84C-805807931752}" srcId="{E4C495CD-A250-4083-A84C-EBDF80103367}" destId="{67A2200A-24D5-47BB-92D7-9A2E6712A026}" srcOrd="4" destOrd="0" parTransId="{9AC3F6AB-0413-4E08-BC47-1769D719B28D}" sibTransId="{A556DC62-19E2-402C-9026-F959EB079AE1}"/>
    <dgm:cxn modelId="{796E970F-9495-4249-8AA8-98652BEE7EC2}" type="presOf" srcId="{BCFCC1A3-F505-4565-B2CD-804F4C52FBAA}" destId="{D79EB1BD-9CF5-487C-9CA4-47A8EF4ABB43}" srcOrd="0" destOrd="0" presId="urn:microsoft.com/office/officeart/2005/8/layout/bList2"/>
    <dgm:cxn modelId="{AC2B6F9B-6F1C-4E7C-8E76-3184537524F2}" type="presOf" srcId="{FA96678A-25AB-424F-8DA2-F6B179DC95B6}" destId="{1D611A4B-A999-49F7-83D2-AC0CAC43CBEC}" srcOrd="1" destOrd="0" presId="urn:microsoft.com/office/officeart/2005/8/layout/bList2"/>
    <dgm:cxn modelId="{2D962DAE-D038-4C04-BDE0-1F459B0F6AB5}" srcId="{B2E05A36-F6B5-4675-B244-C87EBE3E487C}" destId="{D607DE15-17E9-4949-92D8-AB2ECFD69F50}" srcOrd="0" destOrd="0" parTransId="{CA95C0F0-B07F-4CEA-A0E4-7A1A39365290}" sibTransId="{7BE16D30-4C58-42A2-B296-702212BC74D5}"/>
    <dgm:cxn modelId="{AFFC58B9-E08A-47F3-B70A-C3EBE392F86E}" type="presOf" srcId="{E86508A4-4E83-4BDE-9E5C-05B6BCC99156}" destId="{42DFFE5E-0A94-4F6F-82EE-F5DC1F6C3E71}" srcOrd="1" destOrd="0" presId="urn:microsoft.com/office/officeart/2005/8/layout/bList2"/>
    <dgm:cxn modelId="{91CEF3AE-94EC-42AC-B2FE-6F07259FBB77}" type="presOf" srcId="{E4C495CD-A250-4083-A84C-EBDF80103367}" destId="{88CE1A9D-2CB3-4AA7-9B83-E241AACB0EC1}" srcOrd="0" destOrd="0" presId="urn:microsoft.com/office/officeart/2005/8/layout/bList2"/>
    <dgm:cxn modelId="{03F83802-9690-44B3-BFFC-3C81F2752100}" type="presOf" srcId="{D607DE15-17E9-4949-92D8-AB2ECFD69F50}" destId="{0A16D48C-AA40-461F-AF14-B8197200CE3F}" srcOrd="0" destOrd="0" presId="urn:microsoft.com/office/officeart/2005/8/layout/bList2"/>
    <dgm:cxn modelId="{CCD7E3F8-4B58-4493-B5CA-27E660200F96}" srcId="{E4C495CD-A250-4083-A84C-EBDF80103367}" destId="{B2E05A36-F6B5-4675-B244-C87EBE3E487C}" srcOrd="0" destOrd="0" parTransId="{04E0E880-5DF4-4337-9ED2-E4AF51047F56}" sibTransId="{9EB1A67E-B21F-48AD-B648-1BD72141748D}"/>
    <dgm:cxn modelId="{68475653-D1C0-4507-BB35-3E2D08D9C9BB}" type="presOf" srcId="{E77E5A5A-3A2D-4E40-ABCC-25C8588B6046}" destId="{1C696C7A-5520-4A1F-ABE2-B517E552EB22}" srcOrd="1" destOrd="0" presId="urn:microsoft.com/office/officeart/2005/8/layout/bList2"/>
    <dgm:cxn modelId="{0CCB4F19-4F2B-4CC2-9EC2-38F4EA40C9A8}" srcId="{BCFCC1A3-F505-4565-B2CD-804F4C52FBAA}" destId="{9A4C6961-8286-4B7A-8BEA-63874A34CC16}" srcOrd="0" destOrd="0" parTransId="{6DED2090-AC4D-4BB2-A857-D9B2CA0D8245}" sibTransId="{FA8610D1-4738-4C6A-BF87-DB6B1966939E}"/>
    <dgm:cxn modelId="{19E3FC25-61CD-40D5-8D6D-1C764085DE2D}" type="presOf" srcId="{FA96678A-25AB-424F-8DA2-F6B179DC95B6}" destId="{1481FE82-A55B-45F3-8C48-864E846E5F8D}" srcOrd="0" destOrd="0" presId="urn:microsoft.com/office/officeart/2005/8/layout/bList2"/>
    <dgm:cxn modelId="{B5F43579-13EF-495F-9270-5A386A169179}" type="presOf" srcId="{9EB1A67E-B21F-48AD-B648-1BD72141748D}" destId="{214810F4-869F-4809-BD5C-B7A349B46635}" srcOrd="0" destOrd="0" presId="urn:microsoft.com/office/officeart/2005/8/layout/bList2"/>
    <dgm:cxn modelId="{0FAFE19C-8D70-47A2-AAB6-47E5C41C5E4E}" srcId="{FA96678A-25AB-424F-8DA2-F6B179DC95B6}" destId="{E1FC2E9F-39B0-4CE1-B41B-C0367C5EAA1C}" srcOrd="0" destOrd="0" parTransId="{4C23E052-1E5C-40CD-AF02-4A72E9C10729}" sibTransId="{DC88066B-4FD6-4E25-B941-36AA529AB113}"/>
    <dgm:cxn modelId="{AD116DEB-F63B-41F0-B069-147A53308555}" type="presParOf" srcId="{88CE1A9D-2CB3-4AA7-9B83-E241AACB0EC1}" destId="{F9452526-AB10-44FF-9703-C528A1B68869}" srcOrd="0" destOrd="0" presId="urn:microsoft.com/office/officeart/2005/8/layout/bList2"/>
    <dgm:cxn modelId="{D69BD67C-ACEA-4F38-A8FB-226A3527F0A6}" type="presParOf" srcId="{F9452526-AB10-44FF-9703-C528A1B68869}" destId="{0A16D48C-AA40-461F-AF14-B8197200CE3F}" srcOrd="0" destOrd="0" presId="urn:microsoft.com/office/officeart/2005/8/layout/bList2"/>
    <dgm:cxn modelId="{326676E4-CA9C-4BA6-8851-056DB0229452}" type="presParOf" srcId="{F9452526-AB10-44FF-9703-C528A1B68869}" destId="{B32A3179-302D-4177-B83C-7CCC3B546947}" srcOrd="1" destOrd="0" presId="urn:microsoft.com/office/officeart/2005/8/layout/bList2"/>
    <dgm:cxn modelId="{24E5D97D-0686-47FA-BC2F-CDD3152FF825}" type="presParOf" srcId="{F9452526-AB10-44FF-9703-C528A1B68869}" destId="{D7ABCBA5-01EB-4A53-B66E-CFCCC30B0E64}" srcOrd="2" destOrd="0" presId="urn:microsoft.com/office/officeart/2005/8/layout/bList2"/>
    <dgm:cxn modelId="{D79FC0BC-58CD-433B-A81F-9CB5EA2CC380}" type="presParOf" srcId="{F9452526-AB10-44FF-9703-C528A1B68869}" destId="{7D421EAE-2935-4320-B83B-F5BEE5A39A81}" srcOrd="3" destOrd="0" presId="urn:microsoft.com/office/officeart/2005/8/layout/bList2"/>
    <dgm:cxn modelId="{07FA2AA0-E8C3-43EC-89DD-6CF146B2487B}" type="presParOf" srcId="{88CE1A9D-2CB3-4AA7-9B83-E241AACB0EC1}" destId="{214810F4-869F-4809-BD5C-B7A349B46635}" srcOrd="1" destOrd="0" presId="urn:microsoft.com/office/officeart/2005/8/layout/bList2"/>
    <dgm:cxn modelId="{18F97640-A413-4749-AA83-69C71DC3C5A4}" type="presParOf" srcId="{88CE1A9D-2CB3-4AA7-9B83-E241AACB0EC1}" destId="{B4D4A624-73BA-4318-BD0F-0FCDBA73ED24}" srcOrd="2" destOrd="0" presId="urn:microsoft.com/office/officeart/2005/8/layout/bList2"/>
    <dgm:cxn modelId="{D272C2F6-988D-4A37-A2B1-9786F3031795}" type="presParOf" srcId="{B4D4A624-73BA-4318-BD0F-0FCDBA73ED24}" destId="{06011366-15DC-4EDD-8384-E97E9A45157D}" srcOrd="0" destOrd="0" presId="urn:microsoft.com/office/officeart/2005/8/layout/bList2"/>
    <dgm:cxn modelId="{20ECF777-C29A-467B-9EDD-48D7BFF014C8}" type="presParOf" srcId="{B4D4A624-73BA-4318-BD0F-0FCDBA73ED24}" destId="{D79EB1BD-9CF5-487C-9CA4-47A8EF4ABB43}" srcOrd="1" destOrd="0" presId="urn:microsoft.com/office/officeart/2005/8/layout/bList2"/>
    <dgm:cxn modelId="{9F4839AB-8D33-4818-816F-0C91024D7B1D}" type="presParOf" srcId="{B4D4A624-73BA-4318-BD0F-0FCDBA73ED24}" destId="{4B39D241-6995-4860-A0CF-D15A285A2DCF}" srcOrd="2" destOrd="0" presId="urn:microsoft.com/office/officeart/2005/8/layout/bList2"/>
    <dgm:cxn modelId="{1733EC27-843C-4146-BFFB-99F614B9880F}" type="presParOf" srcId="{B4D4A624-73BA-4318-BD0F-0FCDBA73ED24}" destId="{A35DD1F4-70FC-41B6-AFB6-CA23A7A92662}" srcOrd="3" destOrd="0" presId="urn:microsoft.com/office/officeart/2005/8/layout/bList2"/>
    <dgm:cxn modelId="{3187035A-FAD8-4284-8F0E-24AB66FA7A9C}" type="presParOf" srcId="{88CE1A9D-2CB3-4AA7-9B83-E241AACB0EC1}" destId="{EFC623DA-12C2-42A2-8437-905E6DB6CA3C}" srcOrd="3" destOrd="0" presId="urn:microsoft.com/office/officeart/2005/8/layout/bList2"/>
    <dgm:cxn modelId="{02F53DCA-6162-42C2-B87E-AC2CA21E4938}" type="presParOf" srcId="{88CE1A9D-2CB3-4AA7-9B83-E241AACB0EC1}" destId="{52EB8517-E6E0-4282-8BD3-BCF549C9CCB7}" srcOrd="4" destOrd="0" presId="urn:microsoft.com/office/officeart/2005/8/layout/bList2"/>
    <dgm:cxn modelId="{67A07FEB-10A0-46AA-9DF9-24D5E47BE3C7}" type="presParOf" srcId="{52EB8517-E6E0-4282-8BD3-BCF549C9CCB7}" destId="{BBF50F7F-EB96-442E-889D-701B80F9B75F}" srcOrd="0" destOrd="0" presId="urn:microsoft.com/office/officeart/2005/8/layout/bList2"/>
    <dgm:cxn modelId="{5FF3B4A0-1E07-4C3E-987A-9FCD2CE949B3}" type="presParOf" srcId="{52EB8517-E6E0-4282-8BD3-BCF549C9CCB7}" destId="{E2DD335F-03CF-4994-BAA4-1655FD18880A}" srcOrd="1" destOrd="0" presId="urn:microsoft.com/office/officeart/2005/8/layout/bList2"/>
    <dgm:cxn modelId="{4B5FF2C8-1FEB-4DAA-BE4A-4443BEE69B6D}" type="presParOf" srcId="{52EB8517-E6E0-4282-8BD3-BCF549C9CCB7}" destId="{42DFFE5E-0A94-4F6F-82EE-F5DC1F6C3E71}" srcOrd="2" destOrd="0" presId="urn:microsoft.com/office/officeart/2005/8/layout/bList2"/>
    <dgm:cxn modelId="{E5E00F35-7848-4E4D-B585-7076F4F0FFF6}" type="presParOf" srcId="{52EB8517-E6E0-4282-8BD3-BCF549C9CCB7}" destId="{484D3B90-F542-4C1C-831D-60B80D3DB785}" srcOrd="3" destOrd="0" presId="urn:microsoft.com/office/officeart/2005/8/layout/bList2"/>
    <dgm:cxn modelId="{194B5D7B-DBC2-4977-A04B-8C8AF970D876}" type="presParOf" srcId="{88CE1A9D-2CB3-4AA7-9B83-E241AACB0EC1}" destId="{AAA3DC17-ABFB-41F9-9D5E-872AAE652789}" srcOrd="5" destOrd="0" presId="urn:microsoft.com/office/officeart/2005/8/layout/bList2"/>
    <dgm:cxn modelId="{3242ED58-D3C9-4784-936D-A164C697A62A}" type="presParOf" srcId="{88CE1A9D-2CB3-4AA7-9B83-E241AACB0EC1}" destId="{195CAA51-6862-44BB-82BD-04112C1C64BE}" srcOrd="6" destOrd="0" presId="urn:microsoft.com/office/officeart/2005/8/layout/bList2"/>
    <dgm:cxn modelId="{1D56ECA6-9300-409F-A11B-8E08041BDDD0}" type="presParOf" srcId="{195CAA51-6862-44BB-82BD-04112C1C64BE}" destId="{383E1F01-3FC7-4963-8300-0B501FEF2444}" srcOrd="0" destOrd="0" presId="urn:microsoft.com/office/officeart/2005/8/layout/bList2"/>
    <dgm:cxn modelId="{44B926B5-1F7F-403A-A9D0-D13762854A11}" type="presParOf" srcId="{195CAA51-6862-44BB-82BD-04112C1C64BE}" destId="{1481FE82-A55B-45F3-8C48-864E846E5F8D}" srcOrd="1" destOrd="0" presId="urn:microsoft.com/office/officeart/2005/8/layout/bList2"/>
    <dgm:cxn modelId="{D6B4F55C-DB98-4DD3-9288-50DD0FD94802}" type="presParOf" srcId="{195CAA51-6862-44BB-82BD-04112C1C64BE}" destId="{1D611A4B-A999-49F7-83D2-AC0CAC43CBEC}" srcOrd="2" destOrd="0" presId="urn:microsoft.com/office/officeart/2005/8/layout/bList2"/>
    <dgm:cxn modelId="{9E1F7E66-FE6A-41AD-91F0-2DE59E89B1AD}" type="presParOf" srcId="{195CAA51-6862-44BB-82BD-04112C1C64BE}" destId="{9DEE7B95-CA7B-4FFD-8C27-D2F7F24B64BE}" srcOrd="3" destOrd="0" presId="urn:microsoft.com/office/officeart/2005/8/layout/bList2"/>
    <dgm:cxn modelId="{E27D0ECE-86E2-4F3A-B041-C80E9282E217}" type="presParOf" srcId="{88CE1A9D-2CB3-4AA7-9B83-E241AACB0EC1}" destId="{7A342F50-9E26-4452-AF1C-96BDA94B2627}" srcOrd="7" destOrd="0" presId="urn:microsoft.com/office/officeart/2005/8/layout/bList2"/>
    <dgm:cxn modelId="{5ED9EACF-5830-4F1A-8491-D312F4A2F484}" type="presParOf" srcId="{88CE1A9D-2CB3-4AA7-9B83-E241AACB0EC1}" destId="{FAC47784-E9F9-4C3C-AAE0-2940CD4BEABF}" srcOrd="8" destOrd="0" presId="urn:microsoft.com/office/officeart/2005/8/layout/bList2"/>
    <dgm:cxn modelId="{B457078D-A33C-4E33-9404-141B02A38301}" type="presParOf" srcId="{FAC47784-E9F9-4C3C-AAE0-2940CD4BEABF}" destId="{06CED36F-C806-475B-BAB9-5BB0500D8810}" srcOrd="0" destOrd="0" presId="urn:microsoft.com/office/officeart/2005/8/layout/bList2"/>
    <dgm:cxn modelId="{9DFDEA6D-3B3E-4355-B8CF-157093359F27}" type="presParOf" srcId="{FAC47784-E9F9-4C3C-AAE0-2940CD4BEABF}" destId="{71D0DB80-383B-4283-89E4-1998314BE653}" srcOrd="1" destOrd="0" presId="urn:microsoft.com/office/officeart/2005/8/layout/bList2"/>
    <dgm:cxn modelId="{29C77877-C734-4572-BC0B-9327B9793797}" type="presParOf" srcId="{FAC47784-E9F9-4C3C-AAE0-2940CD4BEABF}" destId="{49EB3AC4-704D-454E-8C58-67C462DFDCA6}" srcOrd="2" destOrd="0" presId="urn:microsoft.com/office/officeart/2005/8/layout/bList2"/>
    <dgm:cxn modelId="{3FA47FB3-6977-4852-962C-39873243A2C3}" type="presParOf" srcId="{FAC47784-E9F9-4C3C-AAE0-2940CD4BEABF}" destId="{1B7E576A-0F36-4297-9022-B980AA06F05B}" srcOrd="3" destOrd="0" presId="urn:microsoft.com/office/officeart/2005/8/layout/bList2"/>
    <dgm:cxn modelId="{72BDF3DD-7EC9-4786-B4AF-3D4598E6338C}" type="presParOf" srcId="{88CE1A9D-2CB3-4AA7-9B83-E241AACB0EC1}" destId="{5ADC0F27-7722-466D-9A16-6333679071B0}" srcOrd="9" destOrd="0" presId="urn:microsoft.com/office/officeart/2005/8/layout/bList2"/>
    <dgm:cxn modelId="{CEA1A420-A38A-4805-A700-C146DFE72FED}" type="presParOf" srcId="{88CE1A9D-2CB3-4AA7-9B83-E241AACB0EC1}" destId="{2F67352A-CB45-4D5A-B810-6CECDCB4D9EA}" srcOrd="10" destOrd="0" presId="urn:microsoft.com/office/officeart/2005/8/layout/bList2"/>
    <dgm:cxn modelId="{C6645550-5F86-40EF-A116-967239BBE802}" type="presParOf" srcId="{2F67352A-CB45-4D5A-B810-6CECDCB4D9EA}" destId="{F9518AE2-A010-45C2-B0C0-98D8CC69F5EB}" srcOrd="0" destOrd="0" presId="urn:microsoft.com/office/officeart/2005/8/layout/bList2"/>
    <dgm:cxn modelId="{B3E27649-E878-42A4-8E7C-F184C6644F19}" type="presParOf" srcId="{2F67352A-CB45-4D5A-B810-6CECDCB4D9EA}" destId="{2A5A21A2-3809-4211-8030-B54E89E9AC76}" srcOrd="1" destOrd="0" presId="urn:microsoft.com/office/officeart/2005/8/layout/bList2"/>
    <dgm:cxn modelId="{FE2A8F1C-CFB8-4ED0-893A-6C7E63AA94CD}" type="presParOf" srcId="{2F67352A-CB45-4D5A-B810-6CECDCB4D9EA}" destId="{1C696C7A-5520-4A1F-ABE2-B517E552EB22}" srcOrd="2" destOrd="0" presId="urn:microsoft.com/office/officeart/2005/8/layout/bList2"/>
    <dgm:cxn modelId="{D7288F9A-3280-4AF3-B7FA-2E96A0DDF8B0}" type="presParOf" srcId="{2F67352A-CB45-4D5A-B810-6CECDCB4D9EA}" destId="{FADFF55C-7E35-4571-864E-A898A4F8F5F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182A70-0E7C-41E5-BE9F-E56D994AE16A}" type="doc">
      <dgm:prSet loTypeId="urn:microsoft.com/office/officeart/2005/8/layout/pyramid2" loCatId="pyramid" qsTypeId="urn:microsoft.com/office/officeart/2005/8/quickstyle/3d2" qsCatId="3D" csTypeId="urn:microsoft.com/office/officeart/2005/8/colors/colorful5" csCatId="colorful" phldr="1"/>
      <dgm:spPr/>
    </dgm:pt>
    <dgm:pt modelId="{7482C956-B48C-433E-A105-63B3CA661F09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Elaborar un Diagnóstico Situacional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079AF-5670-453D-9B6F-F5E459C52078}" type="parTrans" cxnId="{4C9358CC-543A-47CF-924E-243EB58E2BE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7CC06B-0C0C-4451-9950-2C7C0F1FF879}" type="sibTrans" cxnId="{4C9358CC-543A-47CF-924E-243EB58E2BE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D145C-7967-4DD0-8620-E3502BA85EC6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la predicción de flujos.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E24A4-C84F-45BE-A767-D5A4C9519AE2}" type="parTrans" cxnId="{6724172A-CCB8-4773-A74B-4F536CD89CC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9C4734-0FA9-4E5E-B215-EEF1397FC1AC}" type="sibTrans" cxnId="{6724172A-CCB8-4773-A74B-4F536CD89CC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5CA364-58B2-481D-AD90-0328E4D58A5B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la evaluación Financiera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8720A-8181-41EB-B503-364F6E7FA35B}" type="parTrans" cxnId="{C009D3C1-D482-4171-92A3-FEC502C756B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E78555-11D8-42BF-8CC7-484AE1AC0590}" type="sibTrans" cxnId="{C009D3C1-D482-4171-92A3-FEC502C756B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5C1330-7D02-4DD6-B78E-9659178EDAF8}">
      <dgm:prSet custT="1"/>
      <dgm:spPr/>
      <dgm:t>
        <a:bodyPr/>
        <a:lstStyle/>
        <a:p>
          <a:pPr algn="just"/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la Planeación Financiera, orientada a la sostenibilidad a largo plazo.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B25294-22B3-41AC-AE12-71CF05FAF39C}" type="parTrans" cxnId="{C260AF43-E3A2-4DAE-944A-2F30B605DD96}">
      <dgm:prSet/>
      <dgm:spPr/>
      <dgm:t>
        <a:bodyPr/>
        <a:lstStyle/>
        <a:p>
          <a:endParaRPr lang="es-EC"/>
        </a:p>
      </dgm:t>
    </dgm:pt>
    <dgm:pt modelId="{2BAD745A-BC86-4C21-B67F-4AC0E7D167FC}" type="sibTrans" cxnId="{C260AF43-E3A2-4DAE-944A-2F30B605DD96}">
      <dgm:prSet/>
      <dgm:spPr/>
      <dgm:t>
        <a:bodyPr/>
        <a:lstStyle/>
        <a:p>
          <a:endParaRPr lang="es-EC"/>
        </a:p>
      </dgm:t>
    </dgm:pt>
    <dgm:pt modelId="{AA4036A5-2B07-4C75-BF6D-ABF78A06713A}" type="pres">
      <dgm:prSet presAssocID="{2A182A70-0E7C-41E5-BE9F-E56D994AE16A}" presName="compositeShape" presStyleCnt="0">
        <dgm:presLayoutVars>
          <dgm:dir/>
          <dgm:resizeHandles/>
        </dgm:presLayoutVars>
      </dgm:prSet>
      <dgm:spPr/>
    </dgm:pt>
    <dgm:pt modelId="{C21B7AF0-1EE5-431D-B8F9-FDDFE6BC4B2C}" type="pres">
      <dgm:prSet presAssocID="{2A182A70-0E7C-41E5-BE9F-E56D994AE16A}" presName="pyramid" presStyleLbl="node1" presStyleIdx="0" presStyleCnt="1"/>
      <dgm:spPr/>
    </dgm:pt>
    <dgm:pt modelId="{7D62AE8D-BC74-4BE5-B55B-ABE7099F6761}" type="pres">
      <dgm:prSet presAssocID="{2A182A70-0E7C-41E5-BE9F-E56D994AE16A}" presName="theList" presStyleCnt="0"/>
      <dgm:spPr/>
    </dgm:pt>
    <dgm:pt modelId="{1A3D79BB-052E-4F64-9D48-0654EF7A8C56}" type="pres">
      <dgm:prSet presAssocID="{205C1330-7D02-4DD6-B78E-9659178EDAF8}" presName="aNode" presStyleLbl="fgAcc1" presStyleIdx="0" presStyleCnt="4" custScaleX="127663" custScaleY="52703" custLinFactNeighborX="-47616" custLinFactNeighborY="-762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B56957-65D8-464D-A796-EBECD9D78EB5}" type="pres">
      <dgm:prSet presAssocID="{205C1330-7D02-4DD6-B78E-9659178EDAF8}" presName="aSpace" presStyleCnt="0"/>
      <dgm:spPr/>
    </dgm:pt>
    <dgm:pt modelId="{E557F14B-4AD7-4626-A8AB-A6F03506EFCD}" type="pres">
      <dgm:prSet presAssocID="{7482C956-B48C-433E-A105-63B3CA661F09}" presName="aNode" presStyleLbl="fgAcc1" presStyleIdx="1" presStyleCnt="4" custScaleX="123288" custScaleY="432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D4CC36-6E6A-4E3F-A575-4E8C42EC1D06}" type="pres">
      <dgm:prSet presAssocID="{7482C956-B48C-433E-A105-63B3CA661F09}" presName="aSpace" presStyleCnt="0"/>
      <dgm:spPr/>
    </dgm:pt>
    <dgm:pt modelId="{401B605F-6D7A-452D-9E98-F0EECA0910C5}" type="pres">
      <dgm:prSet presAssocID="{D20D145C-7967-4DD0-8620-E3502BA85EC6}" presName="aNode" presStyleLbl="fgAcc1" presStyleIdx="2" presStyleCnt="4" custScaleX="123288" custScaleY="477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99EF31-5993-43E5-910E-C3D3FD2E1C00}" type="pres">
      <dgm:prSet presAssocID="{D20D145C-7967-4DD0-8620-E3502BA85EC6}" presName="aSpace" presStyleCnt="0"/>
      <dgm:spPr/>
    </dgm:pt>
    <dgm:pt modelId="{5524BFBA-02AF-466E-A06E-69D026B6AA10}" type="pres">
      <dgm:prSet presAssocID="{3A5CA364-58B2-481D-AD90-0328E4D58A5B}" presName="aNode" presStyleLbl="fgAcc1" presStyleIdx="3" presStyleCnt="4" custScaleX="123288" custScaleY="524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F1F100-B940-4954-B27A-F818A198506F}" type="pres">
      <dgm:prSet presAssocID="{3A5CA364-58B2-481D-AD90-0328E4D58A5B}" presName="aSpace" presStyleCnt="0"/>
      <dgm:spPr/>
    </dgm:pt>
  </dgm:ptLst>
  <dgm:cxnLst>
    <dgm:cxn modelId="{4C9358CC-543A-47CF-924E-243EB58E2BEE}" srcId="{2A182A70-0E7C-41E5-BE9F-E56D994AE16A}" destId="{7482C956-B48C-433E-A105-63B3CA661F09}" srcOrd="1" destOrd="0" parTransId="{678079AF-5670-453D-9B6F-F5E459C52078}" sibTransId="{C67CC06B-0C0C-4451-9950-2C7C0F1FF879}"/>
    <dgm:cxn modelId="{95FCCDA2-1722-46A6-A6F9-20C9E6831D40}" type="presOf" srcId="{2A182A70-0E7C-41E5-BE9F-E56D994AE16A}" destId="{AA4036A5-2B07-4C75-BF6D-ABF78A06713A}" srcOrd="0" destOrd="0" presId="urn:microsoft.com/office/officeart/2005/8/layout/pyramid2"/>
    <dgm:cxn modelId="{DF6AE170-81D0-4E04-8584-270EAF8AF288}" type="presOf" srcId="{7482C956-B48C-433E-A105-63B3CA661F09}" destId="{E557F14B-4AD7-4626-A8AB-A6F03506EFCD}" srcOrd="0" destOrd="0" presId="urn:microsoft.com/office/officeart/2005/8/layout/pyramid2"/>
    <dgm:cxn modelId="{02DC6381-040A-42BA-A421-1A89F670C8F1}" type="presOf" srcId="{3A5CA364-58B2-481D-AD90-0328E4D58A5B}" destId="{5524BFBA-02AF-466E-A06E-69D026B6AA10}" srcOrd="0" destOrd="0" presId="urn:microsoft.com/office/officeart/2005/8/layout/pyramid2"/>
    <dgm:cxn modelId="{C009D3C1-D482-4171-92A3-FEC502C756BB}" srcId="{2A182A70-0E7C-41E5-BE9F-E56D994AE16A}" destId="{3A5CA364-58B2-481D-AD90-0328E4D58A5B}" srcOrd="3" destOrd="0" parTransId="{3658720A-8181-41EB-B503-364F6E7FA35B}" sibTransId="{D6E78555-11D8-42BF-8CC7-484AE1AC0590}"/>
    <dgm:cxn modelId="{6724172A-CCB8-4773-A74B-4F536CD89CCB}" srcId="{2A182A70-0E7C-41E5-BE9F-E56D994AE16A}" destId="{D20D145C-7967-4DD0-8620-E3502BA85EC6}" srcOrd="2" destOrd="0" parTransId="{08FE24A4-C84F-45BE-A767-D5A4C9519AE2}" sibTransId="{E19C4734-0FA9-4E5E-B215-EEF1397FC1AC}"/>
    <dgm:cxn modelId="{C260AF43-E3A2-4DAE-944A-2F30B605DD96}" srcId="{2A182A70-0E7C-41E5-BE9F-E56D994AE16A}" destId="{205C1330-7D02-4DD6-B78E-9659178EDAF8}" srcOrd="0" destOrd="0" parTransId="{78B25294-22B3-41AC-AE12-71CF05FAF39C}" sibTransId="{2BAD745A-BC86-4C21-B67F-4AC0E7D167FC}"/>
    <dgm:cxn modelId="{522874E3-67B3-445E-8FCF-A02218EB1FB5}" type="presOf" srcId="{D20D145C-7967-4DD0-8620-E3502BA85EC6}" destId="{401B605F-6D7A-452D-9E98-F0EECA0910C5}" srcOrd="0" destOrd="0" presId="urn:microsoft.com/office/officeart/2005/8/layout/pyramid2"/>
    <dgm:cxn modelId="{26F1940D-F3E7-44C4-827F-81216E6BC985}" type="presOf" srcId="{205C1330-7D02-4DD6-B78E-9659178EDAF8}" destId="{1A3D79BB-052E-4F64-9D48-0654EF7A8C56}" srcOrd="0" destOrd="0" presId="urn:microsoft.com/office/officeart/2005/8/layout/pyramid2"/>
    <dgm:cxn modelId="{8286B5B4-2213-48A8-A3E3-1F7EE7F375D9}" type="presParOf" srcId="{AA4036A5-2B07-4C75-BF6D-ABF78A06713A}" destId="{C21B7AF0-1EE5-431D-B8F9-FDDFE6BC4B2C}" srcOrd="0" destOrd="0" presId="urn:microsoft.com/office/officeart/2005/8/layout/pyramid2"/>
    <dgm:cxn modelId="{2C670111-ABD0-4938-9F4F-611EF8A21CAB}" type="presParOf" srcId="{AA4036A5-2B07-4C75-BF6D-ABF78A06713A}" destId="{7D62AE8D-BC74-4BE5-B55B-ABE7099F6761}" srcOrd="1" destOrd="0" presId="urn:microsoft.com/office/officeart/2005/8/layout/pyramid2"/>
    <dgm:cxn modelId="{952E7477-8C3A-49C0-B827-837B4B801964}" type="presParOf" srcId="{7D62AE8D-BC74-4BE5-B55B-ABE7099F6761}" destId="{1A3D79BB-052E-4F64-9D48-0654EF7A8C56}" srcOrd="0" destOrd="0" presId="urn:microsoft.com/office/officeart/2005/8/layout/pyramid2"/>
    <dgm:cxn modelId="{67FB7300-0430-4D15-A837-D233FA09AA51}" type="presParOf" srcId="{7D62AE8D-BC74-4BE5-B55B-ABE7099F6761}" destId="{E2B56957-65D8-464D-A796-EBECD9D78EB5}" srcOrd="1" destOrd="0" presId="urn:microsoft.com/office/officeart/2005/8/layout/pyramid2"/>
    <dgm:cxn modelId="{6B8D5E8E-1D2C-4BF1-8EC4-3E7B2B0D81E2}" type="presParOf" srcId="{7D62AE8D-BC74-4BE5-B55B-ABE7099F6761}" destId="{E557F14B-4AD7-4626-A8AB-A6F03506EFCD}" srcOrd="2" destOrd="0" presId="urn:microsoft.com/office/officeart/2005/8/layout/pyramid2"/>
    <dgm:cxn modelId="{AC796A12-2A5C-418C-B809-D836D72DF037}" type="presParOf" srcId="{7D62AE8D-BC74-4BE5-B55B-ABE7099F6761}" destId="{53D4CC36-6E6A-4E3F-A575-4E8C42EC1D06}" srcOrd="3" destOrd="0" presId="urn:microsoft.com/office/officeart/2005/8/layout/pyramid2"/>
    <dgm:cxn modelId="{2984507D-FA0E-4BAC-A4C1-7A45A71E4A37}" type="presParOf" srcId="{7D62AE8D-BC74-4BE5-B55B-ABE7099F6761}" destId="{401B605F-6D7A-452D-9E98-F0EECA0910C5}" srcOrd="4" destOrd="0" presId="urn:microsoft.com/office/officeart/2005/8/layout/pyramid2"/>
    <dgm:cxn modelId="{BB2B8283-415E-4B66-B895-5E94D2920AD3}" type="presParOf" srcId="{7D62AE8D-BC74-4BE5-B55B-ABE7099F6761}" destId="{3699EF31-5993-43E5-910E-C3D3FD2E1C00}" srcOrd="5" destOrd="0" presId="urn:microsoft.com/office/officeart/2005/8/layout/pyramid2"/>
    <dgm:cxn modelId="{A561B5DC-CFBF-4FA5-9CC7-794573347D96}" type="presParOf" srcId="{7D62AE8D-BC74-4BE5-B55B-ABE7099F6761}" destId="{5524BFBA-02AF-466E-A06E-69D026B6AA10}" srcOrd="6" destOrd="0" presId="urn:microsoft.com/office/officeart/2005/8/layout/pyramid2"/>
    <dgm:cxn modelId="{CA9A94BD-894A-43BC-B075-3D0403568B12}" type="presParOf" srcId="{7D62AE8D-BC74-4BE5-B55B-ABE7099F6761}" destId="{8BF1F100-B940-4954-B27A-F818A198506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B404B2-F1F4-465B-B0E4-F1CD563E13F2}" type="doc">
      <dgm:prSet loTypeId="urn:microsoft.com/office/officeart/2005/8/layout/hProcess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4B4203B-9E32-442F-A223-EB53EB57CF18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Diagnóstico </a:t>
          </a:r>
          <a:r>
            <a:rPr lang="es-EC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Situacional</a:t>
          </a:r>
          <a:endParaRPr lang="es-EC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013193-11D7-40F9-A5C2-7212B13E6F0C}" type="parTrans" cxnId="{0B0CEAE3-3255-4A40-96A0-D6D3A1A24B68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E7D37-33FF-42AA-A5F8-73E6DEE9D2E4}" type="sibTrans" cxnId="{0B0CEAE3-3255-4A40-96A0-D6D3A1A24B68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3B623E-8E87-4F96-9EEF-459DE09E8CD2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Fuentes Primarias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FD0FF5-C9A6-4E21-8B84-2A9C8B3E3AB5}" type="parTrans" cxnId="{131FA258-B01D-4D8B-859F-87520F36F1AD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702BA4-EF8D-4675-B4FE-FECD13132C6F}" type="sibTrans" cxnId="{131FA258-B01D-4D8B-859F-87520F36F1AD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C8C85A-C783-46B4-9C13-84FB7155DF71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Fuentes secundarias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D4F0F2-266B-4B14-8E62-F3D801B50CBB}" type="parTrans" cxnId="{149D6F3F-9B52-47D1-B9DB-10009863C6BC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5E2B50-8D8A-4C0A-9B73-3333ADC24783}" type="sibTrans" cxnId="{149D6F3F-9B52-47D1-B9DB-10009863C6BC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DAAF0F-1D6A-4086-95F6-9E4AD743FDAD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Planeación Financiera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2E6F8E-83D5-42AB-9763-3B8EA67824DB}" type="parTrans" cxnId="{265CF070-EE74-426C-846F-1653BDE73298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2DBC2-C7DB-4FD7-8838-3EDACD3C67F7}" type="sibTrans" cxnId="{265CF070-EE74-426C-846F-1653BDE73298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303EE5-9866-4686-93C1-245379BA3B8D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Técnicas Cuantitativas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549AF-C4C4-4BAC-BB8F-4C804E6FA6D9}" type="parTrans" cxnId="{0E2C8741-A788-4C93-B308-AB18B889600A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373E31-4F70-4A70-9DEE-68B7FCB0A9E7}" type="sibTrans" cxnId="{0E2C8741-A788-4C93-B308-AB18B889600A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5E08BA-C897-45F3-B52F-EB56AD22867E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Técnicas Cualitativas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52B9DF-A684-4D45-A1EB-D373587445C1}" type="parTrans" cxnId="{901B1855-65C4-430D-A710-CF0FA9EFD3D8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64E467-C26F-4656-9856-E2037C8A74D8}" type="sibTrans" cxnId="{901B1855-65C4-430D-A710-CF0FA9EFD3D8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005D16-E964-4F3C-9F34-B2F768A72F27}">
      <dgm:prSet phldrT="[Texto]" custT="1"/>
      <dgm:spPr/>
      <dgm:t>
        <a:bodyPr/>
        <a:lstStyle/>
        <a:p>
          <a:r>
            <a:rPr lang="es-EC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 Financiera</a:t>
          </a:r>
          <a:endParaRPr lang="es-EC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F308CC-0E3D-477C-B6E4-AE6A9B18648B}" type="parTrans" cxnId="{0FBC4EDE-1E63-4088-A946-B005656FE5E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C6CDE7-0AA7-4055-8182-0F7048626C57}" type="sibTrans" cxnId="{0FBC4EDE-1E63-4088-A946-B005656FE5E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9831BF-0177-4734-8BF7-92430EDF2591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Tasa de Riesgo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E7E0AFE-17B5-461E-9B58-3577A7D8739F}" type="parTrans" cxnId="{DBA0ECF9-0FF5-44B7-8B6D-5897B7BD65F6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94B1B-F2AF-44D1-84C1-452E1260DC73}" type="sibTrans" cxnId="{DBA0ECF9-0FF5-44B7-8B6D-5897B7BD65F6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43A7DE-1F97-42E0-8E4B-8EBE31979142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VAN, TIR, B/C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B79304-1EE9-4BE8-A040-5155E0EF3CDA}" type="parTrans" cxnId="{6413E687-0996-4B51-BD26-9D4F0A0F5BDE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D45EDB-CA9C-4CA3-8A51-C0F06A33D8A8}" type="sibTrans" cxnId="{6413E687-0996-4B51-BD26-9D4F0A0F5BDE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CA7F25-D57A-43FD-8D32-8224B132CD36}" type="pres">
      <dgm:prSet presAssocID="{ECB404B2-F1F4-465B-B0E4-F1CD563E13F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6DAE3D4-B296-4A18-B06B-00DC1498B476}" type="pres">
      <dgm:prSet presAssocID="{14B4203B-9E32-442F-A223-EB53EB57CF18}" presName="compNode" presStyleCnt="0"/>
      <dgm:spPr/>
      <dgm:t>
        <a:bodyPr/>
        <a:lstStyle/>
        <a:p>
          <a:endParaRPr lang="es-EC"/>
        </a:p>
      </dgm:t>
    </dgm:pt>
    <dgm:pt modelId="{9DB18C11-0464-409D-8BBA-40B38CFF1720}" type="pres">
      <dgm:prSet presAssocID="{14B4203B-9E32-442F-A223-EB53EB57CF18}" presName="noGeometry" presStyleCnt="0"/>
      <dgm:spPr/>
      <dgm:t>
        <a:bodyPr/>
        <a:lstStyle/>
        <a:p>
          <a:endParaRPr lang="es-EC"/>
        </a:p>
      </dgm:t>
    </dgm:pt>
    <dgm:pt modelId="{171FB394-A674-457F-BAB7-EE7E0E252EA8}" type="pres">
      <dgm:prSet presAssocID="{14B4203B-9E32-442F-A223-EB53EB57CF18}" presName="childTextVisible" presStyleLbl="bgAccFollowNode1" presStyleIdx="0" presStyleCnt="3" custScaleX="2000000" custScaleY="1296186" custLinFactX="560452" custLinFactY="-419011" custLinFactNeighborX="600000" custLinFactNeighborY="-5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9967B7-73C0-46FA-8EF3-D8F309B0BB7D}" type="pres">
      <dgm:prSet presAssocID="{14B4203B-9E32-442F-A223-EB53EB57CF18}" presName="childTextHidden" presStyleLbl="bgAccFollowNode1" presStyleIdx="0" presStyleCnt="3"/>
      <dgm:spPr/>
      <dgm:t>
        <a:bodyPr/>
        <a:lstStyle/>
        <a:p>
          <a:endParaRPr lang="es-EC"/>
        </a:p>
      </dgm:t>
    </dgm:pt>
    <dgm:pt modelId="{0CEAA219-8B0A-412B-A4AA-F5AD46C13B76}" type="pres">
      <dgm:prSet presAssocID="{14B4203B-9E32-442F-A223-EB53EB57CF18}" presName="parentText" presStyleLbl="node1" presStyleIdx="0" presStyleCnt="3" custScaleX="2000000" custScaleY="1828566" custLinFactX="-100000" custLinFactY="-800000" custLinFactNeighborX="-117586" custLinFactNeighborY="-84189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28A207-9E6A-49BD-BC61-F1684B86FBFD}" type="pres">
      <dgm:prSet presAssocID="{14B4203B-9E32-442F-A223-EB53EB57CF18}" presName="aSpace" presStyleCnt="0"/>
      <dgm:spPr/>
      <dgm:t>
        <a:bodyPr/>
        <a:lstStyle/>
        <a:p>
          <a:endParaRPr lang="es-EC"/>
        </a:p>
      </dgm:t>
    </dgm:pt>
    <dgm:pt modelId="{AEC5E5A4-BB49-4537-BB7C-5B78801B407E}" type="pres">
      <dgm:prSet presAssocID="{DBDAAF0F-1D6A-4086-95F6-9E4AD743FDAD}" presName="compNode" presStyleCnt="0"/>
      <dgm:spPr/>
      <dgm:t>
        <a:bodyPr/>
        <a:lstStyle/>
        <a:p>
          <a:endParaRPr lang="es-EC"/>
        </a:p>
      </dgm:t>
    </dgm:pt>
    <dgm:pt modelId="{06DBB366-53A7-40F7-A707-2EFB350B186B}" type="pres">
      <dgm:prSet presAssocID="{DBDAAF0F-1D6A-4086-95F6-9E4AD743FDAD}" presName="noGeometry" presStyleCnt="0"/>
      <dgm:spPr/>
      <dgm:t>
        <a:bodyPr/>
        <a:lstStyle/>
        <a:p>
          <a:endParaRPr lang="es-EC"/>
        </a:p>
      </dgm:t>
    </dgm:pt>
    <dgm:pt modelId="{BFD7EDC3-824A-4EE5-AFD0-45C4F780A16B}" type="pres">
      <dgm:prSet presAssocID="{DBDAAF0F-1D6A-4086-95F6-9E4AD743FDAD}" presName="childTextVisible" presStyleLbl="bgAccFollowNode1" presStyleIdx="1" presStyleCnt="3" custScaleX="2000000" custScaleY="1099440" custLinFactX="100000" custLinFactY="100000" custLinFactNeighborX="190952" custLinFactNeighborY="1133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89C288-D814-4F0E-96BD-9117D4832A3C}" type="pres">
      <dgm:prSet presAssocID="{DBDAAF0F-1D6A-4086-95F6-9E4AD743FDAD}" presName="childTextHidden" presStyleLbl="bgAccFollowNode1" presStyleIdx="1" presStyleCnt="3"/>
      <dgm:spPr/>
      <dgm:t>
        <a:bodyPr/>
        <a:lstStyle/>
        <a:p>
          <a:endParaRPr lang="es-EC"/>
        </a:p>
      </dgm:t>
    </dgm:pt>
    <dgm:pt modelId="{326AA517-14D8-4A0A-A127-DDF8BF97C347}" type="pres">
      <dgm:prSet presAssocID="{DBDAAF0F-1D6A-4086-95F6-9E4AD743FDAD}" presName="parentText" presStyleLbl="node1" presStyleIdx="1" presStyleCnt="3" custScaleX="2000000" custScaleY="1617740" custLinFactX="-900000" custLinFactY="200000" custLinFactNeighborX="-929096" custLinFactNeighborY="21637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1D52F1-7D4E-4693-8FA1-D20DABB0A0EA}" type="pres">
      <dgm:prSet presAssocID="{DBDAAF0F-1D6A-4086-95F6-9E4AD743FDAD}" presName="aSpace" presStyleCnt="0"/>
      <dgm:spPr/>
      <dgm:t>
        <a:bodyPr/>
        <a:lstStyle/>
        <a:p>
          <a:endParaRPr lang="es-EC"/>
        </a:p>
      </dgm:t>
    </dgm:pt>
    <dgm:pt modelId="{3C170FEB-169B-4F67-94D4-A5AACDFB82F4}" type="pres">
      <dgm:prSet presAssocID="{F5005D16-E964-4F3C-9F34-B2F768A72F27}" presName="compNode" presStyleCnt="0"/>
      <dgm:spPr/>
      <dgm:t>
        <a:bodyPr/>
        <a:lstStyle/>
        <a:p>
          <a:endParaRPr lang="es-EC"/>
        </a:p>
      </dgm:t>
    </dgm:pt>
    <dgm:pt modelId="{C9A0EE7E-B6BB-413E-99A9-BFDDA3F064F5}" type="pres">
      <dgm:prSet presAssocID="{F5005D16-E964-4F3C-9F34-B2F768A72F27}" presName="noGeometry" presStyleCnt="0"/>
      <dgm:spPr/>
      <dgm:t>
        <a:bodyPr/>
        <a:lstStyle/>
        <a:p>
          <a:endParaRPr lang="es-EC"/>
        </a:p>
      </dgm:t>
    </dgm:pt>
    <dgm:pt modelId="{E185B36F-FCF0-403B-805A-0A3D359E561A}" type="pres">
      <dgm:prSet presAssocID="{F5005D16-E964-4F3C-9F34-B2F768A72F27}" presName="childTextVisible" presStyleLbl="bgAccFollowNode1" presStyleIdx="2" presStyleCnt="3" custScaleX="2000000" custScaleY="1054179" custLinFactX="-200000" custLinFactY="699628" custLinFactNeighborX="-279750" custLinFactNeighborY="7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F12C6E-0BEE-4543-A329-553FBB3F0801}" type="pres">
      <dgm:prSet presAssocID="{F5005D16-E964-4F3C-9F34-B2F768A72F27}" presName="childTextHidden" presStyleLbl="bgAccFollowNode1" presStyleIdx="2" presStyleCnt="3"/>
      <dgm:spPr/>
      <dgm:t>
        <a:bodyPr/>
        <a:lstStyle/>
        <a:p>
          <a:endParaRPr lang="es-EC"/>
        </a:p>
      </dgm:t>
    </dgm:pt>
    <dgm:pt modelId="{A7E85376-743A-49A4-AFE3-133DF92A970E}" type="pres">
      <dgm:prSet presAssocID="{F5005D16-E964-4F3C-9F34-B2F768A72F27}" presName="parentText" presStyleLbl="node1" presStyleIdx="2" presStyleCnt="3" custScaleX="2000000" custScaleY="2000000" custLinFactX="-1843797" custLinFactY="1188982" custLinFactNeighborX="-1900000" custLinFactNeighborY="120000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3AA8319-38AB-4907-BFE8-10A429E3E77F}" type="presOf" srcId="{9B43A7DE-1F97-42E0-8E4B-8EBE31979142}" destId="{61F12C6E-0BEE-4543-A329-553FBB3F0801}" srcOrd="1" destOrd="1" presId="urn:microsoft.com/office/officeart/2005/8/layout/hProcess6"/>
    <dgm:cxn modelId="{7A2093F2-681D-4ED1-84A3-A1E27384E11B}" type="presOf" srcId="{ECB404B2-F1F4-465B-B0E4-F1CD563E13F2}" destId="{41CA7F25-D57A-43FD-8D32-8224B132CD36}" srcOrd="0" destOrd="0" presId="urn:microsoft.com/office/officeart/2005/8/layout/hProcess6"/>
    <dgm:cxn modelId="{3F6E5F82-0D19-4613-8BC8-AC61BC224938}" type="presOf" srcId="{E55E08BA-C897-45F3-B52F-EB56AD22867E}" destId="{BFD7EDC3-824A-4EE5-AFD0-45C4F780A16B}" srcOrd="0" destOrd="1" presId="urn:microsoft.com/office/officeart/2005/8/layout/hProcess6"/>
    <dgm:cxn modelId="{149D6F3F-9B52-47D1-B9DB-10009863C6BC}" srcId="{14B4203B-9E32-442F-A223-EB53EB57CF18}" destId="{7AC8C85A-C783-46B4-9C13-84FB7155DF71}" srcOrd="1" destOrd="0" parTransId="{FBD4F0F2-266B-4B14-8E62-F3D801B50CBB}" sibTransId="{8B5E2B50-8D8A-4C0A-9B73-3333ADC24783}"/>
    <dgm:cxn modelId="{09D31286-CDFE-4926-BF56-1D8A243EDF96}" type="presOf" srcId="{7AC8C85A-C783-46B4-9C13-84FB7155DF71}" destId="{171FB394-A674-457F-BAB7-EE7E0E252EA8}" srcOrd="0" destOrd="1" presId="urn:microsoft.com/office/officeart/2005/8/layout/hProcess6"/>
    <dgm:cxn modelId="{0FBC4EDE-1E63-4088-A946-B005656FE5E1}" srcId="{ECB404B2-F1F4-465B-B0E4-F1CD563E13F2}" destId="{F5005D16-E964-4F3C-9F34-B2F768A72F27}" srcOrd="2" destOrd="0" parTransId="{47F308CC-0E3D-477C-B6E4-AE6A9B18648B}" sibTransId="{BBC6CDE7-0AA7-4055-8182-0F7048626C57}"/>
    <dgm:cxn modelId="{5516C35A-7FC3-4521-B377-828E45F88D0A}" type="presOf" srcId="{D83B623E-8E87-4F96-9EEF-459DE09E8CD2}" destId="{171FB394-A674-457F-BAB7-EE7E0E252EA8}" srcOrd="0" destOrd="0" presId="urn:microsoft.com/office/officeart/2005/8/layout/hProcess6"/>
    <dgm:cxn modelId="{675660FD-5F60-4800-94A6-D79AB5BF7C69}" type="presOf" srcId="{7AC8C85A-C783-46B4-9C13-84FB7155DF71}" destId="{C09967B7-73C0-46FA-8EF3-D8F309B0BB7D}" srcOrd="1" destOrd="1" presId="urn:microsoft.com/office/officeart/2005/8/layout/hProcess6"/>
    <dgm:cxn modelId="{F1868880-A1E6-4B5A-B4C5-B7DACC32DD01}" type="presOf" srcId="{CA9831BF-0177-4734-8BF7-92430EDF2591}" destId="{E185B36F-FCF0-403B-805A-0A3D359E561A}" srcOrd="0" destOrd="0" presId="urn:microsoft.com/office/officeart/2005/8/layout/hProcess6"/>
    <dgm:cxn modelId="{5EA3A711-5831-4CAB-9C5E-33346EF99D1C}" type="presOf" srcId="{57303EE5-9866-4686-93C1-245379BA3B8D}" destId="{7889C288-D814-4F0E-96BD-9117D4832A3C}" srcOrd="1" destOrd="0" presId="urn:microsoft.com/office/officeart/2005/8/layout/hProcess6"/>
    <dgm:cxn modelId="{6F27E934-115B-4BA3-8A97-C0D428FA7B3F}" type="presOf" srcId="{CA9831BF-0177-4734-8BF7-92430EDF2591}" destId="{61F12C6E-0BEE-4543-A329-553FBB3F0801}" srcOrd="1" destOrd="0" presId="urn:microsoft.com/office/officeart/2005/8/layout/hProcess6"/>
    <dgm:cxn modelId="{928DCFD9-093A-4D08-A578-9B6D464F7258}" type="presOf" srcId="{D83B623E-8E87-4F96-9EEF-459DE09E8CD2}" destId="{C09967B7-73C0-46FA-8EF3-D8F309B0BB7D}" srcOrd="1" destOrd="0" presId="urn:microsoft.com/office/officeart/2005/8/layout/hProcess6"/>
    <dgm:cxn modelId="{31CDFA31-38D2-4722-8C7C-C5DB644B4047}" type="presOf" srcId="{9B43A7DE-1F97-42E0-8E4B-8EBE31979142}" destId="{E185B36F-FCF0-403B-805A-0A3D359E561A}" srcOrd="0" destOrd="1" presId="urn:microsoft.com/office/officeart/2005/8/layout/hProcess6"/>
    <dgm:cxn modelId="{0B0CEAE3-3255-4A40-96A0-D6D3A1A24B68}" srcId="{ECB404B2-F1F4-465B-B0E4-F1CD563E13F2}" destId="{14B4203B-9E32-442F-A223-EB53EB57CF18}" srcOrd="0" destOrd="0" parTransId="{41013193-11D7-40F9-A5C2-7212B13E6F0C}" sibTransId="{C34E7D37-33FF-42AA-A5F8-73E6DEE9D2E4}"/>
    <dgm:cxn modelId="{775A42E7-2EBC-4D69-9D03-E7C0A0F09DBD}" type="presOf" srcId="{57303EE5-9866-4686-93C1-245379BA3B8D}" destId="{BFD7EDC3-824A-4EE5-AFD0-45C4F780A16B}" srcOrd="0" destOrd="0" presId="urn:microsoft.com/office/officeart/2005/8/layout/hProcess6"/>
    <dgm:cxn modelId="{901B1855-65C4-430D-A710-CF0FA9EFD3D8}" srcId="{DBDAAF0F-1D6A-4086-95F6-9E4AD743FDAD}" destId="{E55E08BA-C897-45F3-B52F-EB56AD22867E}" srcOrd="1" destOrd="0" parTransId="{4152B9DF-A684-4D45-A1EB-D373587445C1}" sibTransId="{C564E467-C26F-4656-9856-E2037C8A74D8}"/>
    <dgm:cxn modelId="{6413E687-0996-4B51-BD26-9D4F0A0F5BDE}" srcId="{F5005D16-E964-4F3C-9F34-B2F768A72F27}" destId="{9B43A7DE-1F97-42E0-8E4B-8EBE31979142}" srcOrd="1" destOrd="0" parTransId="{5CB79304-1EE9-4BE8-A040-5155E0EF3CDA}" sibTransId="{83D45EDB-CA9C-4CA3-8A51-C0F06A33D8A8}"/>
    <dgm:cxn modelId="{48AE0709-6139-415B-ABF9-5BDCAFFBD5DB}" type="presOf" srcId="{DBDAAF0F-1D6A-4086-95F6-9E4AD743FDAD}" destId="{326AA517-14D8-4A0A-A127-DDF8BF97C347}" srcOrd="0" destOrd="0" presId="urn:microsoft.com/office/officeart/2005/8/layout/hProcess6"/>
    <dgm:cxn modelId="{0E2C8741-A788-4C93-B308-AB18B889600A}" srcId="{DBDAAF0F-1D6A-4086-95F6-9E4AD743FDAD}" destId="{57303EE5-9866-4686-93C1-245379BA3B8D}" srcOrd="0" destOrd="0" parTransId="{B4C549AF-C4C4-4BAC-BB8F-4C804E6FA6D9}" sibTransId="{55373E31-4F70-4A70-9DEE-68B7FCB0A9E7}"/>
    <dgm:cxn modelId="{A2FDBC05-02F4-4D23-8A61-6870B6B34F31}" type="presOf" srcId="{14B4203B-9E32-442F-A223-EB53EB57CF18}" destId="{0CEAA219-8B0A-412B-A4AA-F5AD46C13B76}" srcOrd="0" destOrd="0" presId="urn:microsoft.com/office/officeart/2005/8/layout/hProcess6"/>
    <dgm:cxn modelId="{2D319441-0844-4933-A883-ABADFE3DDACF}" type="presOf" srcId="{E55E08BA-C897-45F3-B52F-EB56AD22867E}" destId="{7889C288-D814-4F0E-96BD-9117D4832A3C}" srcOrd="1" destOrd="1" presId="urn:microsoft.com/office/officeart/2005/8/layout/hProcess6"/>
    <dgm:cxn modelId="{131FA258-B01D-4D8B-859F-87520F36F1AD}" srcId="{14B4203B-9E32-442F-A223-EB53EB57CF18}" destId="{D83B623E-8E87-4F96-9EEF-459DE09E8CD2}" srcOrd="0" destOrd="0" parTransId="{D3FD0FF5-C9A6-4E21-8B84-2A9C8B3E3AB5}" sibTransId="{95702BA4-EF8D-4675-B4FE-FECD13132C6F}"/>
    <dgm:cxn modelId="{265CF070-EE74-426C-846F-1653BDE73298}" srcId="{ECB404B2-F1F4-465B-B0E4-F1CD563E13F2}" destId="{DBDAAF0F-1D6A-4086-95F6-9E4AD743FDAD}" srcOrd="1" destOrd="0" parTransId="{D22E6F8E-83D5-42AB-9763-3B8EA67824DB}" sibTransId="{B6C2DBC2-C7DB-4FD7-8838-3EDACD3C67F7}"/>
    <dgm:cxn modelId="{379C60B1-979B-4858-9402-56D45192E368}" type="presOf" srcId="{F5005D16-E964-4F3C-9F34-B2F768A72F27}" destId="{A7E85376-743A-49A4-AFE3-133DF92A970E}" srcOrd="0" destOrd="0" presId="urn:microsoft.com/office/officeart/2005/8/layout/hProcess6"/>
    <dgm:cxn modelId="{DBA0ECF9-0FF5-44B7-8B6D-5897B7BD65F6}" srcId="{F5005D16-E964-4F3C-9F34-B2F768A72F27}" destId="{CA9831BF-0177-4734-8BF7-92430EDF2591}" srcOrd="0" destOrd="0" parTransId="{DE7E0AFE-17B5-461E-9B58-3577A7D8739F}" sibTransId="{BB594B1B-F2AF-44D1-84C1-452E1260DC73}"/>
    <dgm:cxn modelId="{F34C29A7-014C-4A6B-AF13-4BAAB7B84686}" type="presParOf" srcId="{41CA7F25-D57A-43FD-8D32-8224B132CD36}" destId="{66DAE3D4-B296-4A18-B06B-00DC1498B476}" srcOrd="0" destOrd="0" presId="urn:microsoft.com/office/officeart/2005/8/layout/hProcess6"/>
    <dgm:cxn modelId="{B7C837C0-53E3-4708-83E0-5B6BEE26B993}" type="presParOf" srcId="{66DAE3D4-B296-4A18-B06B-00DC1498B476}" destId="{9DB18C11-0464-409D-8BBA-40B38CFF1720}" srcOrd="0" destOrd="0" presId="urn:microsoft.com/office/officeart/2005/8/layout/hProcess6"/>
    <dgm:cxn modelId="{62421C67-03C8-476F-8D05-92A80E4E40CE}" type="presParOf" srcId="{66DAE3D4-B296-4A18-B06B-00DC1498B476}" destId="{171FB394-A674-457F-BAB7-EE7E0E252EA8}" srcOrd="1" destOrd="0" presId="urn:microsoft.com/office/officeart/2005/8/layout/hProcess6"/>
    <dgm:cxn modelId="{91AE5C1A-2B57-4902-9D54-8A928684124E}" type="presParOf" srcId="{66DAE3D4-B296-4A18-B06B-00DC1498B476}" destId="{C09967B7-73C0-46FA-8EF3-D8F309B0BB7D}" srcOrd="2" destOrd="0" presId="urn:microsoft.com/office/officeart/2005/8/layout/hProcess6"/>
    <dgm:cxn modelId="{4E385527-05B2-44F0-BD95-F51300F43249}" type="presParOf" srcId="{66DAE3D4-B296-4A18-B06B-00DC1498B476}" destId="{0CEAA219-8B0A-412B-A4AA-F5AD46C13B76}" srcOrd="3" destOrd="0" presId="urn:microsoft.com/office/officeart/2005/8/layout/hProcess6"/>
    <dgm:cxn modelId="{295FC8DA-EFC8-4872-AA1B-A2A70FA6F534}" type="presParOf" srcId="{41CA7F25-D57A-43FD-8D32-8224B132CD36}" destId="{A728A207-9E6A-49BD-BC61-F1684B86FBFD}" srcOrd="1" destOrd="0" presId="urn:microsoft.com/office/officeart/2005/8/layout/hProcess6"/>
    <dgm:cxn modelId="{4D732760-273E-425A-882E-F5CE7D50A3B7}" type="presParOf" srcId="{41CA7F25-D57A-43FD-8D32-8224B132CD36}" destId="{AEC5E5A4-BB49-4537-BB7C-5B78801B407E}" srcOrd="2" destOrd="0" presId="urn:microsoft.com/office/officeart/2005/8/layout/hProcess6"/>
    <dgm:cxn modelId="{A627E187-FBEC-40F9-A8BC-B5BAB78C9D8F}" type="presParOf" srcId="{AEC5E5A4-BB49-4537-BB7C-5B78801B407E}" destId="{06DBB366-53A7-40F7-A707-2EFB350B186B}" srcOrd="0" destOrd="0" presId="urn:microsoft.com/office/officeart/2005/8/layout/hProcess6"/>
    <dgm:cxn modelId="{401E8753-8958-413C-8701-F690C75266D9}" type="presParOf" srcId="{AEC5E5A4-BB49-4537-BB7C-5B78801B407E}" destId="{BFD7EDC3-824A-4EE5-AFD0-45C4F780A16B}" srcOrd="1" destOrd="0" presId="urn:microsoft.com/office/officeart/2005/8/layout/hProcess6"/>
    <dgm:cxn modelId="{13615F47-B31B-486F-9719-77536FC4803F}" type="presParOf" srcId="{AEC5E5A4-BB49-4537-BB7C-5B78801B407E}" destId="{7889C288-D814-4F0E-96BD-9117D4832A3C}" srcOrd="2" destOrd="0" presId="urn:microsoft.com/office/officeart/2005/8/layout/hProcess6"/>
    <dgm:cxn modelId="{FB353AB2-6B9A-4FA0-8C29-C4C4CD2593D1}" type="presParOf" srcId="{AEC5E5A4-BB49-4537-BB7C-5B78801B407E}" destId="{326AA517-14D8-4A0A-A127-DDF8BF97C347}" srcOrd="3" destOrd="0" presId="urn:microsoft.com/office/officeart/2005/8/layout/hProcess6"/>
    <dgm:cxn modelId="{0289F35A-F7BA-473C-BF0A-137C29E5F7B7}" type="presParOf" srcId="{41CA7F25-D57A-43FD-8D32-8224B132CD36}" destId="{B21D52F1-7D4E-4693-8FA1-D20DABB0A0EA}" srcOrd="3" destOrd="0" presId="urn:microsoft.com/office/officeart/2005/8/layout/hProcess6"/>
    <dgm:cxn modelId="{5290ECEC-F85E-43D2-94B3-00A5F90543FF}" type="presParOf" srcId="{41CA7F25-D57A-43FD-8D32-8224B132CD36}" destId="{3C170FEB-169B-4F67-94D4-A5AACDFB82F4}" srcOrd="4" destOrd="0" presId="urn:microsoft.com/office/officeart/2005/8/layout/hProcess6"/>
    <dgm:cxn modelId="{6B2AE50E-B728-491A-8CB7-8E8FA98E856F}" type="presParOf" srcId="{3C170FEB-169B-4F67-94D4-A5AACDFB82F4}" destId="{C9A0EE7E-B6BB-413E-99A9-BFDDA3F064F5}" srcOrd="0" destOrd="0" presId="urn:microsoft.com/office/officeart/2005/8/layout/hProcess6"/>
    <dgm:cxn modelId="{32E4919A-4903-4496-AB53-DC05B75A69DD}" type="presParOf" srcId="{3C170FEB-169B-4F67-94D4-A5AACDFB82F4}" destId="{E185B36F-FCF0-403B-805A-0A3D359E561A}" srcOrd="1" destOrd="0" presId="urn:microsoft.com/office/officeart/2005/8/layout/hProcess6"/>
    <dgm:cxn modelId="{9C006A8D-F3A7-444C-965B-79B73FAD9ABF}" type="presParOf" srcId="{3C170FEB-169B-4F67-94D4-A5AACDFB82F4}" destId="{61F12C6E-0BEE-4543-A329-553FBB3F0801}" srcOrd="2" destOrd="0" presId="urn:microsoft.com/office/officeart/2005/8/layout/hProcess6"/>
    <dgm:cxn modelId="{7F942572-443C-4091-999A-C4F2C581FDB7}" type="presParOf" srcId="{3C170FEB-169B-4F67-94D4-A5AACDFB82F4}" destId="{A7E85376-743A-49A4-AFE3-133DF92A970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7CC1EE-2EC7-4211-B4BB-CF36570E4023}" type="doc">
      <dgm:prSet loTypeId="urn:microsoft.com/office/officeart/2005/8/layout/hierarchy2" loCatId="hierarchy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015239C-C068-418F-AC1C-631D0CC6B897}">
      <dgm:prSet phldrT="[Texto]"/>
      <dgm:spPr/>
      <dgm:t>
        <a:bodyPr/>
        <a:lstStyle/>
        <a:p>
          <a:r>
            <a:rPr lang="es-ES" b="1" dirty="0" smtClean="0">
              <a:latin typeface="Times New Roman" pitchFamily="18" charset="0"/>
              <a:cs typeface="Times New Roman" pitchFamily="18" charset="0"/>
            </a:rPr>
            <a:t>Diagnóstico Situacional</a:t>
          </a:r>
          <a:endParaRPr lang="es-ES" b="1" dirty="0">
            <a:latin typeface="Times New Roman" pitchFamily="18" charset="0"/>
            <a:cs typeface="Times New Roman" pitchFamily="18" charset="0"/>
          </a:endParaRPr>
        </a:p>
      </dgm:t>
    </dgm:pt>
    <dgm:pt modelId="{179B042D-2768-4844-91D1-64D5D8502DBD}" type="parTrans" cxnId="{46B0B04E-10AB-4D5A-AD62-3B993F14D9F5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9A27F24B-1CA3-4B28-941D-1FBA6023568F}" type="sibTrans" cxnId="{46B0B04E-10AB-4D5A-AD62-3B993F14D9F5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B986C9D7-375F-4215-9F6B-C0741A047BD7}">
      <dgm:prSet phldrT="[Texto]"/>
      <dgm:spPr/>
      <dgm:t>
        <a:bodyPr/>
        <a:lstStyle/>
        <a:p>
          <a:r>
            <a:rPr lang="es-ES" dirty="0" smtClean="0">
              <a:latin typeface="Times New Roman" pitchFamily="18" charset="0"/>
              <a:cs typeface="Times New Roman" pitchFamily="18" charset="0"/>
            </a:rPr>
            <a:t>Análisis Externo</a:t>
          </a:r>
          <a:endParaRPr lang="es-ES" dirty="0">
            <a:latin typeface="Times New Roman" pitchFamily="18" charset="0"/>
            <a:cs typeface="Times New Roman" pitchFamily="18" charset="0"/>
          </a:endParaRPr>
        </a:p>
      </dgm:t>
    </dgm:pt>
    <dgm:pt modelId="{46CB7094-CD56-40FA-ACA3-27A181640516}" type="parTrans" cxnId="{A5474B62-4A7D-4850-80D9-90E3073681B8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D8E78C35-0DF6-4437-A304-D85950EC879E}" type="sibTrans" cxnId="{A5474B62-4A7D-4850-80D9-90E3073681B8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719A3B6F-3D87-46D8-BFE6-09E4C6896A2B}">
      <dgm:prSet phldrT="[Texto]" custT="1"/>
      <dgm:spPr/>
      <dgm:t>
        <a:bodyPr/>
        <a:lstStyle/>
        <a:p>
          <a:r>
            <a:rPr lang="es-ES" sz="2000" smtClean="0">
              <a:latin typeface="Times New Roman" pitchFamily="18" charset="0"/>
              <a:cs typeface="Times New Roman" pitchFamily="18" charset="0"/>
            </a:rPr>
            <a:t>Macroambiente</a:t>
          </a:r>
          <a:endParaRPr lang="es-ES" sz="2000" dirty="0">
            <a:latin typeface="Times New Roman" pitchFamily="18" charset="0"/>
            <a:cs typeface="Times New Roman" pitchFamily="18" charset="0"/>
          </a:endParaRPr>
        </a:p>
      </dgm:t>
    </dgm:pt>
    <dgm:pt modelId="{E06CF436-6F88-424B-9781-41D651565E68}" type="parTrans" cxnId="{00A2CEEC-59B8-4B6B-AD36-5EBCC81073E2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8929143-1C6A-4982-944A-9E4F7CC8E24E}" type="sibTrans" cxnId="{00A2CEEC-59B8-4B6B-AD36-5EBCC81073E2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42CAEE9A-38BD-4833-98BB-2DC27435F25C}">
      <dgm:prSet phldrT="[Texto]" custT="1"/>
      <dgm:spPr/>
      <dgm:t>
        <a:bodyPr/>
        <a:lstStyle/>
        <a:p>
          <a:r>
            <a:rPr lang="es-ES" sz="2000" smtClean="0">
              <a:latin typeface="Times New Roman" pitchFamily="18" charset="0"/>
              <a:cs typeface="Times New Roman" pitchFamily="18" charset="0"/>
            </a:rPr>
            <a:t>Microambiente</a:t>
          </a:r>
          <a:endParaRPr lang="es-ES" sz="2000" dirty="0">
            <a:latin typeface="Times New Roman" pitchFamily="18" charset="0"/>
            <a:cs typeface="Times New Roman" pitchFamily="18" charset="0"/>
          </a:endParaRPr>
        </a:p>
      </dgm:t>
    </dgm:pt>
    <dgm:pt modelId="{DDE5CA4D-337D-4F46-93E0-C51B300C5815}" type="parTrans" cxnId="{F1BE1E46-A76E-4EEE-AB9D-E3D548EEF1B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2F8EC3CA-5C39-4FEB-840C-F93951A8827C}" type="sibTrans" cxnId="{F1BE1E46-A76E-4EEE-AB9D-E3D548EEF1B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57BA6974-F639-4A88-A328-0EF05AE0F416}">
      <dgm:prSet phldrT="[Texto]"/>
      <dgm:spPr/>
      <dgm:t>
        <a:bodyPr/>
        <a:lstStyle/>
        <a:p>
          <a:r>
            <a:rPr lang="es-ES" dirty="0" smtClean="0">
              <a:latin typeface="Times New Roman" pitchFamily="18" charset="0"/>
              <a:cs typeface="Times New Roman" pitchFamily="18" charset="0"/>
            </a:rPr>
            <a:t>Análisis Interno</a:t>
          </a:r>
          <a:endParaRPr lang="es-ES" dirty="0">
            <a:latin typeface="Times New Roman" pitchFamily="18" charset="0"/>
            <a:cs typeface="Times New Roman" pitchFamily="18" charset="0"/>
          </a:endParaRPr>
        </a:p>
      </dgm:t>
    </dgm:pt>
    <dgm:pt modelId="{6527B07E-32D8-492E-8BC4-D7A470E97AA2}" type="parTrans" cxnId="{780C0A04-A7F7-4373-A238-131AF14DD29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B9EA3853-1EAB-44FD-82DC-8ABA33068DE1}" type="sibTrans" cxnId="{780C0A04-A7F7-4373-A238-131AF14DD29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19BCB9E4-6AF5-4A5D-9995-7D8A2B288FC5}">
      <dgm:prSet phldrT="[Texto]" custT="1"/>
      <dgm:spPr/>
      <dgm:t>
        <a:bodyPr/>
        <a:lstStyle/>
        <a:p>
          <a:r>
            <a:rPr lang="es-ES" sz="2000" smtClean="0">
              <a:latin typeface="Times New Roman" pitchFamily="18" charset="0"/>
              <a:cs typeface="Times New Roman" pitchFamily="18" charset="0"/>
            </a:rPr>
            <a:t>A. Financiera</a:t>
          </a:r>
          <a:endParaRPr lang="es-ES" sz="2000" dirty="0">
            <a:latin typeface="Times New Roman" pitchFamily="18" charset="0"/>
            <a:cs typeface="Times New Roman" pitchFamily="18" charset="0"/>
          </a:endParaRPr>
        </a:p>
      </dgm:t>
    </dgm:pt>
    <dgm:pt modelId="{7DA2D581-E1BE-4B22-911B-8682F81018B8}" type="parTrans" cxnId="{35441BC3-E98C-40F7-937C-52AAECB5EEA4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9C2CF04E-33B7-47A8-9593-0C6643406C0D}" type="sibTrans" cxnId="{35441BC3-E98C-40F7-937C-52AAECB5EEA4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DAE56FD3-7B9E-44E9-91F7-C81351A80D15}">
      <dgm:prSet custT="1"/>
      <dgm:spPr/>
      <dgm:t>
        <a:bodyPr/>
        <a:lstStyle/>
        <a:p>
          <a:r>
            <a:rPr lang="es-ES" sz="2000" smtClean="0">
              <a:latin typeface="Times New Roman" pitchFamily="18" charset="0"/>
              <a:cs typeface="Times New Roman" pitchFamily="18" charset="0"/>
            </a:rPr>
            <a:t>A. Administrativa</a:t>
          </a:r>
          <a:endParaRPr lang="es-ES" sz="2000" dirty="0">
            <a:latin typeface="Times New Roman" pitchFamily="18" charset="0"/>
            <a:cs typeface="Times New Roman" pitchFamily="18" charset="0"/>
          </a:endParaRPr>
        </a:p>
      </dgm:t>
    </dgm:pt>
    <dgm:pt modelId="{EF708BB0-5733-49AF-969C-5ECDA070BF03}" type="parTrans" cxnId="{D80E580E-0561-4BB0-BC94-5616D3BECDE6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5DE84B8-AC64-4C8D-B725-DC964C214826}" type="sibTrans" cxnId="{D80E580E-0561-4BB0-BC94-5616D3BECDE6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3BF345A-86BE-49D5-9B81-7689EA12344C}">
      <dgm:prSet custT="1"/>
      <dgm:spPr/>
      <dgm:t>
        <a:bodyPr/>
        <a:lstStyle/>
        <a:p>
          <a:r>
            <a:rPr lang="es-ES" sz="2000" smtClean="0">
              <a:latin typeface="Times New Roman" pitchFamily="18" charset="0"/>
              <a:cs typeface="Times New Roman" pitchFamily="18" charset="0"/>
            </a:rPr>
            <a:t>A. Producción</a:t>
          </a:r>
          <a:endParaRPr lang="es-ES" sz="2000" dirty="0">
            <a:latin typeface="Times New Roman" pitchFamily="18" charset="0"/>
            <a:cs typeface="Times New Roman" pitchFamily="18" charset="0"/>
          </a:endParaRPr>
        </a:p>
      </dgm:t>
    </dgm:pt>
    <dgm:pt modelId="{92ACDC47-5D5C-4091-9B2D-384557469A73}" type="parTrans" cxnId="{E2DBEA28-E289-49DF-90AC-B30697CF39C4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7E9C99FF-AD76-41CC-AD06-C02A32174F73}" type="sibTrans" cxnId="{E2DBEA28-E289-49DF-90AC-B30697CF39C4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334BEBD-2092-4F99-BD00-D5004E2B9A17}" type="pres">
      <dgm:prSet presAssocID="{5A7CC1EE-2EC7-4211-B4BB-CF36570E40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1933146-C491-4E6A-88D1-90D0C9582448}" type="pres">
      <dgm:prSet presAssocID="{F015239C-C068-418F-AC1C-631D0CC6B897}" presName="root1" presStyleCnt="0"/>
      <dgm:spPr/>
      <dgm:t>
        <a:bodyPr/>
        <a:lstStyle/>
        <a:p>
          <a:endParaRPr lang="es-EC"/>
        </a:p>
      </dgm:t>
    </dgm:pt>
    <dgm:pt modelId="{1565DCD5-1DBE-45A8-8B5C-39FE4E9BAFA1}" type="pres">
      <dgm:prSet presAssocID="{F015239C-C068-418F-AC1C-631D0CC6B89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7C6BE4F-8573-47E3-89E2-26C91D9BB086}" type="pres">
      <dgm:prSet presAssocID="{F015239C-C068-418F-AC1C-631D0CC6B897}" presName="level2hierChild" presStyleCnt="0"/>
      <dgm:spPr/>
      <dgm:t>
        <a:bodyPr/>
        <a:lstStyle/>
        <a:p>
          <a:endParaRPr lang="es-EC"/>
        </a:p>
      </dgm:t>
    </dgm:pt>
    <dgm:pt modelId="{F6B4F97B-4A3A-4334-8704-0AA128EDAE8A}" type="pres">
      <dgm:prSet presAssocID="{46CB7094-CD56-40FA-ACA3-27A181640516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23FACFFF-DC6E-4962-9EF4-9983C44C76B9}" type="pres">
      <dgm:prSet presAssocID="{46CB7094-CD56-40FA-ACA3-27A181640516}" presName="connTx" presStyleLbl="parChTrans1D2" presStyleIdx="0" presStyleCnt="2"/>
      <dgm:spPr/>
      <dgm:t>
        <a:bodyPr/>
        <a:lstStyle/>
        <a:p>
          <a:endParaRPr lang="es-EC"/>
        </a:p>
      </dgm:t>
    </dgm:pt>
    <dgm:pt modelId="{89FD1B7A-4FCF-4164-9849-88E1CD8EB3B7}" type="pres">
      <dgm:prSet presAssocID="{B986C9D7-375F-4215-9F6B-C0741A047BD7}" presName="root2" presStyleCnt="0"/>
      <dgm:spPr/>
      <dgm:t>
        <a:bodyPr/>
        <a:lstStyle/>
        <a:p>
          <a:endParaRPr lang="es-EC"/>
        </a:p>
      </dgm:t>
    </dgm:pt>
    <dgm:pt modelId="{CD6EC710-DDBE-4013-AF28-FCA4F6B32A4C}" type="pres">
      <dgm:prSet presAssocID="{B986C9D7-375F-4215-9F6B-C0741A047BD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D2F87A3-6735-4003-B7F5-12AD7CAE1508}" type="pres">
      <dgm:prSet presAssocID="{B986C9D7-375F-4215-9F6B-C0741A047BD7}" presName="level3hierChild" presStyleCnt="0"/>
      <dgm:spPr/>
      <dgm:t>
        <a:bodyPr/>
        <a:lstStyle/>
        <a:p>
          <a:endParaRPr lang="es-EC"/>
        </a:p>
      </dgm:t>
    </dgm:pt>
    <dgm:pt modelId="{7C47259D-8D06-4E32-8575-5DAE0F88CBC9}" type="pres">
      <dgm:prSet presAssocID="{E06CF436-6F88-424B-9781-41D651565E68}" presName="conn2-1" presStyleLbl="parChTrans1D3" presStyleIdx="0" presStyleCnt="5"/>
      <dgm:spPr/>
      <dgm:t>
        <a:bodyPr/>
        <a:lstStyle/>
        <a:p>
          <a:endParaRPr lang="es-EC"/>
        </a:p>
      </dgm:t>
    </dgm:pt>
    <dgm:pt modelId="{F69E69F8-B558-4FE9-B6E4-B5292B6AB21C}" type="pres">
      <dgm:prSet presAssocID="{E06CF436-6F88-424B-9781-41D651565E68}" presName="connTx" presStyleLbl="parChTrans1D3" presStyleIdx="0" presStyleCnt="5"/>
      <dgm:spPr/>
      <dgm:t>
        <a:bodyPr/>
        <a:lstStyle/>
        <a:p>
          <a:endParaRPr lang="es-EC"/>
        </a:p>
      </dgm:t>
    </dgm:pt>
    <dgm:pt modelId="{4CFBEF8B-7240-45B4-B7C3-ADB10F1FDD49}" type="pres">
      <dgm:prSet presAssocID="{719A3B6F-3D87-46D8-BFE6-09E4C6896A2B}" presName="root2" presStyleCnt="0"/>
      <dgm:spPr/>
      <dgm:t>
        <a:bodyPr/>
        <a:lstStyle/>
        <a:p>
          <a:endParaRPr lang="es-EC"/>
        </a:p>
      </dgm:t>
    </dgm:pt>
    <dgm:pt modelId="{3595B49E-B04D-4123-9086-1B075F1D3F0B}" type="pres">
      <dgm:prSet presAssocID="{719A3B6F-3D87-46D8-BFE6-09E4C6896A2B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CE06A14-1526-4603-A46E-43E2F6EFF205}" type="pres">
      <dgm:prSet presAssocID="{719A3B6F-3D87-46D8-BFE6-09E4C6896A2B}" presName="level3hierChild" presStyleCnt="0"/>
      <dgm:spPr/>
      <dgm:t>
        <a:bodyPr/>
        <a:lstStyle/>
        <a:p>
          <a:endParaRPr lang="es-EC"/>
        </a:p>
      </dgm:t>
    </dgm:pt>
    <dgm:pt modelId="{930491BA-D9A7-4B6A-96ED-D5D101744B73}" type="pres">
      <dgm:prSet presAssocID="{DDE5CA4D-337D-4F46-93E0-C51B300C5815}" presName="conn2-1" presStyleLbl="parChTrans1D3" presStyleIdx="1" presStyleCnt="5"/>
      <dgm:spPr/>
      <dgm:t>
        <a:bodyPr/>
        <a:lstStyle/>
        <a:p>
          <a:endParaRPr lang="es-EC"/>
        </a:p>
      </dgm:t>
    </dgm:pt>
    <dgm:pt modelId="{712BE376-2FC7-4D7E-B277-6AA3BDA26BBA}" type="pres">
      <dgm:prSet presAssocID="{DDE5CA4D-337D-4F46-93E0-C51B300C5815}" presName="connTx" presStyleLbl="parChTrans1D3" presStyleIdx="1" presStyleCnt="5"/>
      <dgm:spPr/>
      <dgm:t>
        <a:bodyPr/>
        <a:lstStyle/>
        <a:p>
          <a:endParaRPr lang="es-EC"/>
        </a:p>
      </dgm:t>
    </dgm:pt>
    <dgm:pt modelId="{DD350B17-2E2B-4D8F-83FF-E44754C5A749}" type="pres">
      <dgm:prSet presAssocID="{42CAEE9A-38BD-4833-98BB-2DC27435F25C}" presName="root2" presStyleCnt="0"/>
      <dgm:spPr/>
      <dgm:t>
        <a:bodyPr/>
        <a:lstStyle/>
        <a:p>
          <a:endParaRPr lang="es-EC"/>
        </a:p>
      </dgm:t>
    </dgm:pt>
    <dgm:pt modelId="{946F944F-8D0C-4E21-9E08-7C760283E706}" type="pres">
      <dgm:prSet presAssocID="{42CAEE9A-38BD-4833-98BB-2DC27435F25C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1BCCED6-B399-4B0F-B3E1-8888BF04B706}" type="pres">
      <dgm:prSet presAssocID="{42CAEE9A-38BD-4833-98BB-2DC27435F25C}" presName="level3hierChild" presStyleCnt="0"/>
      <dgm:spPr/>
      <dgm:t>
        <a:bodyPr/>
        <a:lstStyle/>
        <a:p>
          <a:endParaRPr lang="es-EC"/>
        </a:p>
      </dgm:t>
    </dgm:pt>
    <dgm:pt modelId="{4A963AC9-CD4E-4792-8BAC-BF73809078F3}" type="pres">
      <dgm:prSet presAssocID="{6527B07E-32D8-492E-8BC4-D7A470E97AA2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07965748-10C1-41BE-A4AB-E9973245AD65}" type="pres">
      <dgm:prSet presAssocID="{6527B07E-32D8-492E-8BC4-D7A470E97AA2}" presName="connTx" presStyleLbl="parChTrans1D2" presStyleIdx="1" presStyleCnt="2"/>
      <dgm:spPr/>
      <dgm:t>
        <a:bodyPr/>
        <a:lstStyle/>
        <a:p>
          <a:endParaRPr lang="es-EC"/>
        </a:p>
      </dgm:t>
    </dgm:pt>
    <dgm:pt modelId="{09574BDC-F314-44BF-8322-9B15524B1B78}" type="pres">
      <dgm:prSet presAssocID="{57BA6974-F639-4A88-A328-0EF05AE0F416}" presName="root2" presStyleCnt="0"/>
      <dgm:spPr/>
      <dgm:t>
        <a:bodyPr/>
        <a:lstStyle/>
        <a:p>
          <a:endParaRPr lang="es-EC"/>
        </a:p>
      </dgm:t>
    </dgm:pt>
    <dgm:pt modelId="{C36E011D-650F-47C1-A2DF-302DEED26A4D}" type="pres">
      <dgm:prSet presAssocID="{57BA6974-F639-4A88-A328-0EF05AE0F416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444384C-5652-4FAD-8F57-78B10B5B9F1D}" type="pres">
      <dgm:prSet presAssocID="{57BA6974-F639-4A88-A328-0EF05AE0F416}" presName="level3hierChild" presStyleCnt="0"/>
      <dgm:spPr/>
      <dgm:t>
        <a:bodyPr/>
        <a:lstStyle/>
        <a:p>
          <a:endParaRPr lang="es-EC"/>
        </a:p>
      </dgm:t>
    </dgm:pt>
    <dgm:pt modelId="{C09D29E0-7DA7-4E68-82BE-D2E580FF5AD0}" type="pres">
      <dgm:prSet presAssocID="{7DA2D581-E1BE-4B22-911B-8682F81018B8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07921BCA-4054-438F-B5C6-B7B546CC54D8}" type="pres">
      <dgm:prSet presAssocID="{7DA2D581-E1BE-4B22-911B-8682F81018B8}" presName="connTx" presStyleLbl="parChTrans1D3" presStyleIdx="2" presStyleCnt="5"/>
      <dgm:spPr/>
      <dgm:t>
        <a:bodyPr/>
        <a:lstStyle/>
        <a:p>
          <a:endParaRPr lang="es-EC"/>
        </a:p>
      </dgm:t>
    </dgm:pt>
    <dgm:pt modelId="{EF46E643-FBC9-4F14-B01B-343762496932}" type="pres">
      <dgm:prSet presAssocID="{19BCB9E4-6AF5-4A5D-9995-7D8A2B288FC5}" presName="root2" presStyleCnt="0"/>
      <dgm:spPr/>
      <dgm:t>
        <a:bodyPr/>
        <a:lstStyle/>
        <a:p>
          <a:endParaRPr lang="es-EC"/>
        </a:p>
      </dgm:t>
    </dgm:pt>
    <dgm:pt modelId="{8CC58BB2-5969-4CE8-9B00-1F0DD2658425}" type="pres">
      <dgm:prSet presAssocID="{19BCB9E4-6AF5-4A5D-9995-7D8A2B288FC5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C7F325F-832E-4B82-BCCD-6C932E77E0AA}" type="pres">
      <dgm:prSet presAssocID="{19BCB9E4-6AF5-4A5D-9995-7D8A2B288FC5}" presName="level3hierChild" presStyleCnt="0"/>
      <dgm:spPr/>
      <dgm:t>
        <a:bodyPr/>
        <a:lstStyle/>
        <a:p>
          <a:endParaRPr lang="es-EC"/>
        </a:p>
      </dgm:t>
    </dgm:pt>
    <dgm:pt modelId="{DA5A0298-4987-4666-8203-A130CBD13D27}" type="pres">
      <dgm:prSet presAssocID="{EF708BB0-5733-49AF-969C-5ECDA070BF03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9851C260-E566-4877-9F9D-6D85E9E794F3}" type="pres">
      <dgm:prSet presAssocID="{EF708BB0-5733-49AF-969C-5ECDA070BF03}" presName="connTx" presStyleLbl="parChTrans1D3" presStyleIdx="3" presStyleCnt="5"/>
      <dgm:spPr/>
      <dgm:t>
        <a:bodyPr/>
        <a:lstStyle/>
        <a:p>
          <a:endParaRPr lang="es-EC"/>
        </a:p>
      </dgm:t>
    </dgm:pt>
    <dgm:pt modelId="{A2C90BAA-7174-4C82-8864-E60DE169BB57}" type="pres">
      <dgm:prSet presAssocID="{DAE56FD3-7B9E-44E9-91F7-C81351A80D15}" presName="root2" presStyleCnt="0"/>
      <dgm:spPr/>
      <dgm:t>
        <a:bodyPr/>
        <a:lstStyle/>
        <a:p>
          <a:endParaRPr lang="es-EC"/>
        </a:p>
      </dgm:t>
    </dgm:pt>
    <dgm:pt modelId="{DB7FB004-F9F3-4008-A17E-07759B18A2E7}" type="pres">
      <dgm:prSet presAssocID="{DAE56FD3-7B9E-44E9-91F7-C81351A80D15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39781DE-DF02-44A0-8BCF-A227640421FA}" type="pres">
      <dgm:prSet presAssocID="{DAE56FD3-7B9E-44E9-91F7-C81351A80D15}" presName="level3hierChild" presStyleCnt="0"/>
      <dgm:spPr/>
      <dgm:t>
        <a:bodyPr/>
        <a:lstStyle/>
        <a:p>
          <a:endParaRPr lang="es-EC"/>
        </a:p>
      </dgm:t>
    </dgm:pt>
    <dgm:pt modelId="{0207833F-C75C-4EE1-B730-64A85B4E349F}" type="pres">
      <dgm:prSet presAssocID="{92ACDC47-5D5C-4091-9B2D-384557469A73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175459C4-2F78-4D56-9470-6EC51EEE67E0}" type="pres">
      <dgm:prSet presAssocID="{92ACDC47-5D5C-4091-9B2D-384557469A73}" presName="connTx" presStyleLbl="parChTrans1D3" presStyleIdx="4" presStyleCnt="5"/>
      <dgm:spPr/>
      <dgm:t>
        <a:bodyPr/>
        <a:lstStyle/>
        <a:p>
          <a:endParaRPr lang="es-EC"/>
        </a:p>
      </dgm:t>
    </dgm:pt>
    <dgm:pt modelId="{E90AF44C-7132-4917-98FB-922E08BE3A2E}" type="pres">
      <dgm:prSet presAssocID="{E3BF345A-86BE-49D5-9B81-7689EA12344C}" presName="root2" presStyleCnt="0"/>
      <dgm:spPr/>
      <dgm:t>
        <a:bodyPr/>
        <a:lstStyle/>
        <a:p>
          <a:endParaRPr lang="es-EC"/>
        </a:p>
      </dgm:t>
    </dgm:pt>
    <dgm:pt modelId="{6D2B6F43-C050-48D3-980A-56EA53DF4EFE}" type="pres">
      <dgm:prSet presAssocID="{E3BF345A-86BE-49D5-9B81-7689EA12344C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5AD35D3-C944-417D-AB9C-52E5AABC5532}" type="pres">
      <dgm:prSet presAssocID="{E3BF345A-86BE-49D5-9B81-7689EA12344C}" presName="level3hierChild" presStyleCnt="0"/>
      <dgm:spPr/>
      <dgm:t>
        <a:bodyPr/>
        <a:lstStyle/>
        <a:p>
          <a:endParaRPr lang="es-EC"/>
        </a:p>
      </dgm:t>
    </dgm:pt>
  </dgm:ptLst>
  <dgm:cxnLst>
    <dgm:cxn modelId="{ECC98D6F-1D29-48E1-9BF4-31B68372BEDC}" type="presOf" srcId="{EF708BB0-5733-49AF-969C-5ECDA070BF03}" destId="{9851C260-E566-4877-9F9D-6D85E9E794F3}" srcOrd="1" destOrd="0" presId="urn:microsoft.com/office/officeart/2005/8/layout/hierarchy2"/>
    <dgm:cxn modelId="{46B0B04E-10AB-4D5A-AD62-3B993F14D9F5}" srcId="{5A7CC1EE-2EC7-4211-B4BB-CF36570E4023}" destId="{F015239C-C068-418F-AC1C-631D0CC6B897}" srcOrd="0" destOrd="0" parTransId="{179B042D-2768-4844-91D1-64D5D8502DBD}" sibTransId="{9A27F24B-1CA3-4B28-941D-1FBA6023568F}"/>
    <dgm:cxn modelId="{780C0A04-A7F7-4373-A238-131AF14DD290}" srcId="{F015239C-C068-418F-AC1C-631D0CC6B897}" destId="{57BA6974-F639-4A88-A328-0EF05AE0F416}" srcOrd="1" destOrd="0" parTransId="{6527B07E-32D8-492E-8BC4-D7A470E97AA2}" sibTransId="{B9EA3853-1EAB-44FD-82DC-8ABA33068DE1}"/>
    <dgm:cxn modelId="{911F7322-0231-41A2-BDF1-4F05FCD802E6}" type="presOf" srcId="{6527B07E-32D8-492E-8BC4-D7A470E97AA2}" destId="{4A963AC9-CD4E-4792-8BAC-BF73809078F3}" srcOrd="0" destOrd="0" presId="urn:microsoft.com/office/officeart/2005/8/layout/hierarchy2"/>
    <dgm:cxn modelId="{6113C83B-973A-4094-AEE3-91B1DAA40B97}" type="presOf" srcId="{19BCB9E4-6AF5-4A5D-9995-7D8A2B288FC5}" destId="{8CC58BB2-5969-4CE8-9B00-1F0DD2658425}" srcOrd="0" destOrd="0" presId="urn:microsoft.com/office/officeart/2005/8/layout/hierarchy2"/>
    <dgm:cxn modelId="{3424912B-D891-4549-9E7D-56D418E850C6}" type="presOf" srcId="{92ACDC47-5D5C-4091-9B2D-384557469A73}" destId="{175459C4-2F78-4D56-9470-6EC51EEE67E0}" srcOrd="1" destOrd="0" presId="urn:microsoft.com/office/officeart/2005/8/layout/hierarchy2"/>
    <dgm:cxn modelId="{B0333F27-DCFF-4A79-A059-40FB27ED2D64}" type="presOf" srcId="{42CAEE9A-38BD-4833-98BB-2DC27435F25C}" destId="{946F944F-8D0C-4E21-9E08-7C760283E706}" srcOrd="0" destOrd="0" presId="urn:microsoft.com/office/officeart/2005/8/layout/hierarchy2"/>
    <dgm:cxn modelId="{35441BC3-E98C-40F7-937C-52AAECB5EEA4}" srcId="{57BA6974-F639-4A88-A328-0EF05AE0F416}" destId="{19BCB9E4-6AF5-4A5D-9995-7D8A2B288FC5}" srcOrd="0" destOrd="0" parTransId="{7DA2D581-E1BE-4B22-911B-8682F81018B8}" sibTransId="{9C2CF04E-33B7-47A8-9593-0C6643406C0D}"/>
    <dgm:cxn modelId="{BC74D0D0-520A-487C-9427-8C713669908E}" type="presOf" srcId="{5A7CC1EE-2EC7-4211-B4BB-CF36570E4023}" destId="{8334BEBD-2092-4F99-BD00-D5004E2B9A17}" srcOrd="0" destOrd="0" presId="urn:microsoft.com/office/officeart/2005/8/layout/hierarchy2"/>
    <dgm:cxn modelId="{D80E580E-0561-4BB0-BC94-5616D3BECDE6}" srcId="{57BA6974-F639-4A88-A328-0EF05AE0F416}" destId="{DAE56FD3-7B9E-44E9-91F7-C81351A80D15}" srcOrd="1" destOrd="0" parTransId="{EF708BB0-5733-49AF-969C-5ECDA070BF03}" sibTransId="{E5DE84B8-AC64-4C8D-B725-DC964C214826}"/>
    <dgm:cxn modelId="{A27C1FF1-0F24-4FFC-824F-6A75C0358A7F}" type="presOf" srcId="{46CB7094-CD56-40FA-ACA3-27A181640516}" destId="{23FACFFF-DC6E-4962-9EF4-9983C44C76B9}" srcOrd="1" destOrd="0" presId="urn:microsoft.com/office/officeart/2005/8/layout/hierarchy2"/>
    <dgm:cxn modelId="{DE0544CE-2546-4BCE-8058-37B683DC732E}" type="presOf" srcId="{7DA2D581-E1BE-4B22-911B-8682F81018B8}" destId="{07921BCA-4054-438F-B5C6-B7B546CC54D8}" srcOrd="1" destOrd="0" presId="urn:microsoft.com/office/officeart/2005/8/layout/hierarchy2"/>
    <dgm:cxn modelId="{DF0E2089-7BEB-4BA3-967E-DC24779C7437}" type="presOf" srcId="{DDE5CA4D-337D-4F46-93E0-C51B300C5815}" destId="{930491BA-D9A7-4B6A-96ED-D5D101744B73}" srcOrd="0" destOrd="0" presId="urn:microsoft.com/office/officeart/2005/8/layout/hierarchy2"/>
    <dgm:cxn modelId="{981BF331-7DDF-4482-A2CD-5C05E52D2FA1}" type="presOf" srcId="{DDE5CA4D-337D-4F46-93E0-C51B300C5815}" destId="{712BE376-2FC7-4D7E-B277-6AA3BDA26BBA}" srcOrd="1" destOrd="0" presId="urn:microsoft.com/office/officeart/2005/8/layout/hierarchy2"/>
    <dgm:cxn modelId="{6EA03E7C-0E80-4CDF-80A7-471C4446204F}" type="presOf" srcId="{57BA6974-F639-4A88-A328-0EF05AE0F416}" destId="{C36E011D-650F-47C1-A2DF-302DEED26A4D}" srcOrd="0" destOrd="0" presId="urn:microsoft.com/office/officeart/2005/8/layout/hierarchy2"/>
    <dgm:cxn modelId="{F94B7766-7E2C-4F47-880A-97D1B133DE0F}" type="presOf" srcId="{92ACDC47-5D5C-4091-9B2D-384557469A73}" destId="{0207833F-C75C-4EE1-B730-64A85B4E349F}" srcOrd="0" destOrd="0" presId="urn:microsoft.com/office/officeart/2005/8/layout/hierarchy2"/>
    <dgm:cxn modelId="{ED42B70F-6A07-49F7-9469-C531E36207FF}" type="presOf" srcId="{DAE56FD3-7B9E-44E9-91F7-C81351A80D15}" destId="{DB7FB004-F9F3-4008-A17E-07759B18A2E7}" srcOrd="0" destOrd="0" presId="urn:microsoft.com/office/officeart/2005/8/layout/hierarchy2"/>
    <dgm:cxn modelId="{5B856056-2399-49F3-A37B-66CC4E17ACAA}" type="presOf" srcId="{E06CF436-6F88-424B-9781-41D651565E68}" destId="{7C47259D-8D06-4E32-8575-5DAE0F88CBC9}" srcOrd="0" destOrd="0" presId="urn:microsoft.com/office/officeart/2005/8/layout/hierarchy2"/>
    <dgm:cxn modelId="{446444F6-3F2D-4BA4-BF39-11F8592B25A9}" type="presOf" srcId="{7DA2D581-E1BE-4B22-911B-8682F81018B8}" destId="{C09D29E0-7DA7-4E68-82BE-D2E580FF5AD0}" srcOrd="0" destOrd="0" presId="urn:microsoft.com/office/officeart/2005/8/layout/hierarchy2"/>
    <dgm:cxn modelId="{E2DBEA28-E289-49DF-90AC-B30697CF39C4}" srcId="{57BA6974-F639-4A88-A328-0EF05AE0F416}" destId="{E3BF345A-86BE-49D5-9B81-7689EA12344C}" srcOrd="2" destOrd="0" parTransId="{92ACDC47-5D5C-4091-9B2D-384557469A73}" sibTransId="{7E9C99FF-AD76-41CC-AD06-C02A32174F73}"/>
    <dgm:cxn modelId="{514BA21E-84B0-41D7-862A-336247EF3EE8}" type="presOf" srcId="{46CB7094-CD56-40FA-ACA3-27A181640516}" destId="{F6B4F97B-4A3A-4334-8704-0AA128EDAE8A}" srcOrd="0" destOrd="0" presId="urn:microsoft.com/office/officeart/2005/8/layout/hierarchy2"/>
    <dgm:cxn modelId="{72B45638-F6EF-41B0-977F-8C80957072A0}" type="presOf" srcId="{F015239C-C068-418F-AC1C-631D0CC6B897}" destId="{1565DCD5-1DBE-45A8-8B5C-39FE4E9BAFA1}" srcOrd="0" destOrd="0" presId="urn:microsoft.com/office/officeart/2005/8/layout/hierarchy2"/>
    <dgm:cxn modelId="{A9593FE8-5F2A-4F00-AB45-E6AF2B15A36C}" type="presOf" srcId="{EF708BB0-5733-49AF-969C-5ECDA070BF03}" destId="{DA5A0298-4987-4666-8203-A130CBD13D27}" srcOrd="0" destOrd="0" presId="urn:microsoft.com/office/officeart/2005/8/layout/hierarchy2"/>
    <dgm:cxn modelId="{A5474B62-4A7D-4850-80D9-90E3073681B8}" srcId="{F015239C-C068-418F-AC1C-631D0CC6B897}" destId="{B986C9D7-375F-4215-9F6B-C0741A047BD7}" srcOrd="0" destOrd="0" parTransId="{46CB7094-CD56-40FA-ACA3-27A181640516}" sibTransId="{D8E78C35-0DF6-4437-A304-D85950EC879E}"/>
    <dgm:cxn modelId="{A7F1B209-2723-4768-9398-877BA505A252}" type="presOf" srcId="{B986C9D7-375F-4215-9F6B-C0741A047BD7}" destId="{CD6EC710-DDBE-4013-AF28-FCA4F6B32A4C}" srcOrd="0" destOrd="0" presId="urn:microsoft.com/office/officeart/2005/8/layout/hierarchy2"/>
    <dgm:cxn modelId="{03B32356-4B60-445D-99B2-D346B8B85F43}" type="presOf" srcId="{E3BF345A-86BE-49D5-9B81-7689EA12344C}" destId="{6D2B6F43-C050-48D3-980A-56EA53DF4EFE}" srcOrd="0" destOrd="0" presId="urn:microsoft.com/office/officeart/2005/8/layout/hierarchy2"/>
    <dgm:cxn modelId="{00A2CEEC-59B8-4B6B-AD36-5EBCC81073E2}" srcId="{B986C9D7-375F-4215-9F6B-C0741A047BD7}" destId="{719A3B6F-3D87-46D8-BFE6-09E4C6896A2B}" srcOrd="0" destOrd="0" parTransId="{E06CF436-6F88-424B-9781-41D651565E68}" sibTransId="{E8929143-1C6A-4982-944A-9E4F7CC8E24E}"/>
    <dgm:cxn modelId="{F1BE1E46-A76E-4EEE-AB9D-E3D548EEF1BD}" srcId="{B986C9D7-375F-4215-9F6B-C0741A047BD7}" destId="{42CAEE9A-38BD-4833-98BB-2DC27435F25C}" srcOrd="1" destOrd="0" parTransId="{DDE5CA4D-337D-4F46-93E0-C51B300C5815}" sibTransId="{2F8EC3CA-5C39-4FEB-840C-F93951A8827C}"/>
    <dgm:cxn modelId="{7EF583AC-4953-47C8-A008-C365A3212A55}" type="presOf" srcId="{719A3B6F-3D87-46D8-BFE6-09E4C6896A2B}" destId="{3595B49E-B04D-4123-9086-1B075F1D3F0B}" srcOrd="0" destOrd="0" presId="urn:microsoft.com/office/officeart/2005/8/layout/hierarchy2"/>
    <dgm:cxn modelId="{5CBFDC63-2981-42EB-B1E6-B3C0B3208B37}" type="presOf" srcId="{E06CF436-6F88-424B-9781-41D651565E68}" destId="{F69E69F8-B558-4FE9-B6E4-B5292B6AB21C}" srcOrd="1" destOrd="0" presId="urn:microsoft.com/office/officeart/2005/8/layout/hierarchy2"/>
    <dgm:cxn modelId="{36BB6F8F-E766-41DA-9A1B-93AF3519EBFC}" type="presOf" srcId="{6527B07E-32D8-492E-8BC4-D7A470E97AA2}" destId="{07965748-10C1-41BE-A4AB-E9973245AD65}" srcOrd="1" destOrd="0" presId="urn:microsoft.com/office/officeart/2005/8/layout/hierarchy2"/>
    <dgm:cxn modelId="{0DF5C44F-7A08-40E5-B139-AC2496E8A6F2}" type="presParOf" srcId="{8334BEBD-2092-4F99-BD00-D5004E2B9A17}" destId="{61933146-C491-4E6A-88D1-90D0C9582448}" srcOrd="0" destOrd="0" presId="urn:microsoft.com/office/officeart/2005/8/layout/hierarchy2"/>
    <dgm:cxn modelId="{B236DDC5-A676-452B-8F1E-26B7C86FD27D}" type="presParOf" srcId="{61933146-C491-4E6A-88D1-90D0C9582448}" destId="{1565DCD5-1DBE-45A8-8B5C-39FE4E9BAFA1}" srcOrd="0" destOrd="0" presId="urn:microsoft.com/office/officeart/2005/8/layout/hierarchy2"/>
    <dgm:cxn modelId="{658BB236-0030-4594-81C8-0525DE729B1F}" type="presParOf" srcId="{61933146-C491-4E6A-88D1-90D0C9582448}" destId="{A7C6BE4F-8573-47E3-89E2-26C91D9BB086}" srcOrd="1" destOrd="0" presId="urn:microsoft.com/office/officeart/2005/8/layout/hierarchy2"/>
    <dgm:cxn modelId="{FB3DA625-FABC-47A4-90F4-74A61D0E66CA}" type="presParOf" srcId="{A7C6BE4F-8573-47E3-89E2-26C91D9BB086}" destId="{F6B4F97B-4A3A-4334-8704-0AA128EDAE8A}" srcOrd="0" destOrd="0" presId="urn:microsoft.com/office/officeart/2005/8/layout/hierarchy2"/>
    <dgm:cxn modelId="{62A2B0AB-4F36-430A-80C3-CB0CAEABEA09}" type="presParOf" srcId="{F6B4F97B-4A3A-4334-8704-0AA128EDAE8A}" destId="{23FACFFF-DC6E-4962-9EF4-9983C44C76B9}" srcOrd="0" destOrd="0" presId="urn:microsoft.com/office/officeart/2005/8/layout/hierarchy2"/>
    <dgm:cxn modelId="{3A69797C-B937-4E3B-AB55-9671172B590B}" type="presParOf" srcId="{A7C6BE4F-8573-47E3-89E2-26C91D9BB086}" destId="{89FD1B7A-4FCF-4164-9849-88E1CD8EB3B7}" srcOrd="1" destOrd="0" presId="urn:microsoft.com/office/officeart/2005/8/layout/hierarchy2"/>
    <dgm:cxn modelId="{B38DB324-8B21-45B7-917F-E421FF3C1521}" type="presParOf" srcId="{89FD1B7A-4FCF-4164-9849-88E1CD8EB3B7}" destId="{CD6EC710-DDBE-4013-AF28-FCA4F6B32A4C}" srcOrd="0" destOrd="0" presId="urn:microsoft.com/office/officeart/2005/8/layout/hierarchy2"/>
    <dgm:cxn modelId="{7592A859-5784-4A3E-A056-6C0DAB24C14B}" type="presParOf" srcId="{89FD1B7A-4FCF-4164-9849-88E1CD8EB3B7}" destId="{8D2F87A3-6735-4003-B7F5-12AD7CAE1508}" srcOrd="1" destOrd="0" presId="urn:microsoft.com/office/officeart/2005/8/layout/hierarchy2"/>
    <dgm:cxn modelId="{531D5E27-7F81-4541-B067-84FC7A17B2BE}" type="presParOf" srcId="{8D2F87A3-6735-4003-B7F5-12AD7CAE1508}" destId="{7C47259D-8D06-4E32-8575-5DAE0F88CBC9}" srcOrd="0" destOrd="0" presId="urn:microsoft.com/office/officeart/2005/8/layout/hierarchy2"/>
    <dgm:cxn modelId="{59ACB480-D856-48D7-9092-FC0E084CA14B}" type="presParOf" srcId="{7C47259D-8D06-4E32-8575-5DAE0F88CBC9}" destId="{F69E69F8-B558-4FE9-B6E4-B5292B6AB21C}" srcOrd="0" destOrd="0" presId="urn:microsoft.com/office/officeart/2005/8/layout/hierarchy2"/>
    <dgm:cxn modelId="{D77D33EC-5937-43CD-B9C8-4D34267B36F9}" type="presParOf" srcId="{8D2F87A3-6735-4003-B7F5-12AD7CAE1508}" destId="{4CFBEF8B-7240-45B4-B7C3-ADB10F1FDD49}" srcOrd="1" destOrd="0" presId="urn:microsoft.com/office/officeart/2005/8/layout/hierarchy2"/>
    <dgm:cxn modelId="{ABDE2A77-FC5E-40DA-9B94-372C40AAE958}" type="presParOf" srcId="{4CFBEF8B-7240-45B4-B7C3-ADB10F1FDD49}" destId="{3595B49E-B04D-4123-9086-1B075F1D3F0B}" srcOrd="0" destOrd="0" presId="urn:microsoft.com/office/officeart/2005/8/layout/hierarchy2"/>
    <dgm:cxn modelId="{27963556-B1D6-4D2C-BDA8-42037FAF91BD}" type="presParOf" srcId="{4CFBEF8B-7240-45B4-B7C3-ADB10F1FDD49}" destId="{4CE06A14-1526-4603-A46E-43E2F6EFF205}" srcOrd="1" destOrd="0" presId="urn:microsoft.com/office/officeart/2005/8/layout/hierarchy2"/>
    <dgm:cxn modelId="{876E5AEA-6891-4D1E-B236-6D5F45B2196D}" type="presParOf" srcId="{8D2F87A3-6735-4003-B7F5-12AD7CAE1508}" destId="{930491BA-D9A7-4B6A-96ED-D5D101744B73}" srcOrd="2" destOrd="0" presId="urn:microsoft.com/office/officeart/2005/8/layout/hierarchy2"/>
    <dgm:cxn modelId="{EE1F4670-98F3-495E-B4A7-F3E96D10530E}" type="presParOf" srcId="{930491BA-D9A7-4B6A-96ED-D5D101744B73}" destId="{712BE376-2FC7-4D7E-B277-6AA3BDA26BBA}" srcOrd="0" destOrd="0" presId="urn:microsoft.com/office/officeart/2005/8/layout/hierarchy2"/>
    <dgm:cxn modelId="{B27B6C87-B5A7-43C6-A5D7-F26F4D0E71C8}" type="presParOf" srcId="{8D2F87A3-6735-4003-B7F5-12AD7CAE1508}" destId="{DD350B17-2E2B-4D8F-83FF-E44754C5A749}" srcOrd="3" destOrd="0" presId="urn:microsoft.com/office/officeart/2005/8/layout/hierarchy2"/>
    <dgm:cxn modelId="{B370F201-4BFF-41E0-88D6-9301E8C9F027}" type="presParOf" srcId="{DD350B17-2E2B-4D8F-83FF-E44754C5A749}" destId="{946F944F-8D0C-4E21-9E08-7C760283E706}" srcOrd="0" destOrd="0" presId="urn:microsoft.com/office/officeart/2005/8/layout/hierarchy2"/>
    <dgm:cxn modelId="{DE3CB4CA-1113-4BA0-BED5-AD1E62F8D896}" type="presParOf" srcId="{DD350B17-2E2B-4D8F-83FF-E44754C5A749}" destId="{01BCCED6-B399-4B0F-B3E1-8888BF04B706}" srcOrd="1" destOrd="0" presId="urn:microsoft.com/office/officeart/2005/8/layout/hierarchy2"/>
    <dgm:cxn modelId="{9EE1A5F4-B63B-4762-BEA9-071E54E31602}" type="presParOf" srcId="{A7C6BE4F-8573-47E3-89E2-26C91D9BB086}" destId="{4A963AC9-CD4E-4792-8BAC-BF73809078F3}" srcOrd="2" destOrd="0" presId="urn:microsoft.com/office/officeart/2005/8/layout/hierarchy2"/>
    <dgm:cxn modelId="{7A28F1C2-CEB1-4005-A7B0-9C65DF745DA4}" type="presParOf" srcId="{4A963AC9-CD4E-4792-8BAC-BF73809078F3}" destId="{07965748-10C1-41BE-A4AB-E9973245AD65}" srcOrd="0" destOrd="0" presId="urn:microsoft.com/office/officeart/2005/8/layout/hierarchy2"/>
    <dgm:cxn modelId="{191B67CB-37B9-47FE-92F5-50E6FB989799}" type="presParOf" srcId="{A7C6BE4F-8573-47E3-89E2-26C91D9BB086}" destId="{09574BDC-F314-44BF-8322-9B15524B1B78}" srcOrd="3" destOrd="0" presId="urn:microsoft.com/office/officeart/2005/8/layout/hierarchy2"/>
    <dgm:cxn modelId="{426E957D-F49D-4D5A-B7F8-19938BFE9280}" type="presParOf" srcId="{09574BDC-F314-44BF-8322-9B15524B1B78}" destId="{C36E011D-650F-47C1-A2DF-302DEED26A4D}" srcOrd="0" destOrd="0" presId="urn:microsoft.com/office/officeart/2005/8/layout/hierarchy2"/>
    <dgm:cxn modelId="{7B9682D7-0CC8-4112-B949-01549866D637}" type="presParOf" srcId="{09574BDC-F314-44BF-8322-9B15524B1B78}" destId="{D444384C-5652-4FAD-8F57-78B10B5B9F1D}" srcOrd="1" destOrd="0" presId="urn:microsoft.com/office/officeart/2005/8/layout/hierarchy2"/>
    <dgm:cxn modelId="{586FB119-4935-4793-B56D-41B4F2AE132D}" type="presParOf" srcId="{D444384C-5652-4FAD-8F57-78B10B5B9F1D}" destId="{C09D29E0-7DA7-4E68-82BE-D2E580FF5AD0}" srcOrd="0" destOrd="0" presId="urn:microsoft.com/office/officeart/2005/8/layout/hierarchy2"/>
    <dgm:cxn modelId="{3136FD2D-F087-44FC-ABAE-6B05E5798BC4}" type="presParOf" srcId="{C09D29E0-7DA7-4E68-82BE-D2E580FF5AD0}" destId="{07921BCA-4054-438F-B5C6-B7B546CC54D8}" srcOrd="0" destOrd="0" presId="urn:microsoft.com/office/officeart/2005/8/layout/hierarchy2"/>
    <dgm:cxn modelId="{6BE2A482-1B6F-4CAA-9C94-B3F39F38CBB1}" type="presParOf" srcId="{D444384C-5652-4FAD-8F57-78B10B5B9F1D}" destId="{EF46E643-FBC9-4F14-B01B-343762496932}" srcOrd="1" destOrd="0" presId="urn:microsoft.com/office/officeart/2005/8/layout/hierarchy2"/>
    <dgm:cxn modelId="{C0779501-A3A8-45B5-8372-3716EC9BEEE8}" type="presParOf" srcId="{EF46E643-FBC9-4F14-B01B-343762496932}" destId="{8CC58BB2-5969-4CE8-9B00-1F0DD2658425}" srcOrd="0" destOrd="0" presId="urn:microsoft.com/office/officeart/2005/8/layout/hierarchy2"/>
    <dgm:cxn modelId="{7D184A63-FF55-4D1E-A5CC-9CF2CEE83587}" type="presParOf" srcId="{EF46E643-FBC9-4F14-B01B-343762496932}" destId="{FC7F325F-832E-4B82-BCCD-6C932E77E0AA}" srcOrd="1" destOrd="0" presId="urn:microsoft.com/office/officeart/2005/8/layout/hierarchy2"/>
    <dgm:cxn modelId="{50DA483A-6C15-42E5-A0E1-16F5D4DBA3B2}" type="presParOf" srcId="{D444384C-5652-4FAD-8F57-78B10B5B9F1D}" destId="{DA5A0298-4987-4666-8203-A130CBD13D27}" srcOrd="2" destOrd="0" presId="urn:microsoft.com/office/officeart/2005/8/layout/hierarchy2"/>
    <dgm:cxn modelId="{5A93E07E-F15F-4FE9-ABC7-46B429836B2F}" type="presParOf" srcId="{DA5A0298-4987-4666-8203-A130CBD13D27}" destId="{9851C260-E566-4877-9F9D-6D85E9E794F3}" srcOrd="0" destOrd="0" presId="urn:microsoft.com/office/officeart/2005/8/layout/hierarchy2"/>
    <dgm:cxn modelId="{BE813FD8-E8E1-4B81-8E79-80B7C3864EF3}" type="presParOf" srcId="{D444384C-5652-4FAD-8F57-78B10B5B9F1D}" destId="{A2C90BAA-7174-4C82-8864-E60DE169BB57}" srcOrd="3" destOrd="0" presId="urn:microsoft.com/office/officeart/2005/8/layout/hierarchy2"/>
    <dgm:cxn modelId="{37E6FADB-4ACC-4ABD-B2E6-2B39FBEC6584}" type="presParOf" srcId="{A2C90BAA-7174-4C82-8864-E60DE169BB57}" destId="{DB7FB004-F9F3-4008-A17E-07759B18A2E7}" srcOrd="0" destOrd="0" presId="urn:microsoft.com/office/officeart/2005/8/layout/hierarchy2"/>
    <dgm:cxn modelId="{966C0D1F-3912-4AC4-A41A-F243B492E5D3}" type="presParOf" srcId="{A2C90BAA-7174-4C82-8864-E60DE169BB57}" destId="{039781DE-DF02-44A0-8BCF-A227640421FA}" srcOrd="1" destOrd="0" presId="urn:microsoft.com/office/officeart/2005/8/layout/hierarchy2"/>
    <dgm:cxn modelId="{3BE09857-5CBE-4E3B-9726-818181EB7209}" type="presParOf" srcId="{D444384C-5652-4FAD-8F57-78B10B5B9F1D}" destId="{0207833F-C75C-4EE1-B730-64A85B4E349F}" srcOrd="4" destOrd="0" presId="urn:microsoft.com/office/officeart/2005/8/layout/hierarchy2"/>
    <dgm:cxn modelId="{E558D3CC-C8AB-4252-8019-22284323E0D8}" type="presParOf" srcId="{0207833F-C75C-4EE1-B730-64A85B4E349F}" destId="{175459C4-2F78-4D56-9470-6EC51EEE67E0}" srcOrd="0" destOrd="0" presId="urn:microsoft.com/office/officeart/2005/8/layout/hierarchy2"/>
    <dgm:cxn modelId="{0CB8956D-3B96-4535-A9C2-FAABA5FB300C}" type="presParOf" srcId="{D444384C-5652-4FAD-8F57-78B10B5B9F1D}" destId="{E90AF44C-7132-4917-98FB-922E08BE3A2E}" srcOrd="5" destOrd="0" presId="urn:microsoft.com/office/officeart/2005/8/layout/hierarchy2"/>
    <dgm:cxn modelId="{F83EB5ED-269D-44B7-B543-60D1C8B4480F}" type="presParOf" srcId="{E90AF44C-7132-4917-98FB-922E08BE3A2E}" destId="{6D2B6F43-C050-48D3-980A-56EA53DF4EFE}" srcOrd="0" destOrd="0" presId="urn:microsoft.com/office/officeart/2005/8/layout/hierarchy2"/>
    <dgm:cxn modelId="{A8CEEAF9-3E6D-469F-9DC7-24F731A5C092}" type="presParOf" srcId="{E90AF44C-7132-4917-98FB-922E08BE3A2E}" destId="{55AD35D3-C944-417D-AB9C-52E5AABC553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AA2224-621C-4EA9-B517-C79DC2374C2F}" type="doc">
      <dgm:prSet loTypeId="urn:microsoft.com/office/officeart/2005/8/layout/hList7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03A22CF3-AC39-4AF5-B688-E6631522EA31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Importancia del diagnóstico situacional de cada entidad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1FADE-706D-46FC-9DC8-E3047BC9E985}" type="parTrans" cxnId="{B14D4D23-822F-4918-ADAF-3C8917354F6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B2F533-3960-42CF-9D39-30C43A056441}" type="sibTrans" cxnId="{B14D4D23-822F-4918-ADAF-3C8917354F6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EB55A9-2260-4427-9C1C-E3497FD72E80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Planeación Financiera sustentable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3534F3-648C-4B1C-A73B-B27D2ED83F04}" type="parTrans" cxnId="{8673A4BE-C8CD-4AA2-80BA-44B76F152F0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D73BD-408E-4D21-BE23-A265F88919F3}" type="sibTrans" cxnId="{8673A4BE-C8CD-4AA2-80BA-44B76F152F0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8CEA31-2B54-4581-B975-35833BE89149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Decisiones acertadas que contribuyan con la optimización de Recursos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6181CE-E68A-4871-974E-FEDFB61D90DF}" type="parTrans" cxnId="{5A9CD5BD-483E-489A-BFF2-959F8D60959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301B-2AC7-4F76-A3C2-D30E02866DC3}" type="sibTrans" cxnId="{5A9CD5BD-483E-489A-BFF2-959F8D60959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706549-6A4B-4ADD-A6DD-600CC901C1AB}" type="pres">
      <dgm:prSet presAssocID="{40AA2224-621C-4EA9-B517-C79DC2374C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1BB8A2B-E1E0-4127-9684-CD7FA94A227E}" type="pres">
      <dgm:prSet presAssocID="{40AA2224-621C-4EA9-B517-C79DC2374C2F}" presName="fgShape" presStyleLbl="fgShp" presStyleIdx="0" presStyleCnt="1"/>
      <dgm:spPr/>
    </dgm:pt>
    <dgm:pt modelId="{6D28E1B5-C5C3-4D50-A07C-A558D8ABCA2E}" type="pres">
      <dgm:prSet presAssocID="{40AA2224-621C-4EA9-B517-C79DC2374C2F}" presName="linComp" presStyleCnt="0"/>
      <dgm:spPr/>
    </dgm:pt>
    <dgm:pt modelId="{88AB7BB2-F0FE-4849-A15F-770AF37AEAFA}" type="pres">
      <dgm:prSet presAssocID="{03A22CF3-AC39-4AF5-B688-E6631522EA31}" presName="compNode" presStyleCnt="0"/>
      <dgm:spPr/>
    </dgm:pt>
    <dgm:pt modelId="{B9179631-2040-4694-A4CC-6D3433DF41D4}" type="pres">
      <dgm:prSet presAssocID="{03A22CF3-AC39-4AF5-B688-E6631522EA31}" presName="bkgdShape" presStyleLbl="node1" presStyleIdx="0" presStyleCnt="3"/>
      <dgm:spPr/>
      <dgm:t>
        <a:bodyPr/>
        <a:lstStyle/>
        <a:p>
          <a:endParaRPr lang="es-EC"/>
        </a:p>
      </dgm:t>
    </dgm:pt>
    <dgm:pt modelId="{A85099D6-CC09-4166-BCBD-17BC9360A5C7}" type="pres">
      <dgm:prSet presAssocID="{03A22CF3-AC39-4AF5-B688-E6631522EA3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CAD36-C6F9-4C26-AB42-1DF8218ADBE8}" type="pres">
      <dgm:prSet presAssocID="{03A22CF3-AC39-4AF5-B688-E6631522EA31}" presName="invisiNode" presStyleLbl="node1" presStyleIdx="0" presStyleCnt="3"/>
      <dgm:spPr/>
    </dgm:pt>
    <dgm:pt modelId="{82881976-970E-421C-95A7-00B413B9870F}" type="pres">
      <dgm:prSet presAssocID="{03A22CF3-AC39-4AF5-B688-E6631522EA31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C"/>
        </a:p>
      </dgm:t>
    </dgm:pt>
    <dgm:pt modelId="{0B9F1876-6058-488E-9C3B-553D7D0CC2E8}" type="pres">
      <dgm:prSet presAssocID="{0EB2F533-3960-42CF-9D39-30C43A056441}" presName="sibTrans" presStyleLbl="sibTrans2D1" presStyleIdx="0" presStyleCnt="0"/>
      <dgm:spPr/>
      <dgm:t>
        <a:bodyPr/>
        <a:lstStyle/>
        <a:p>
          <a:endParaRPr lang="es-EC"/>
        </a:p>
      </dgm:t>
    </dgm:pt>
    <dgm:pt modelId="{3E50CEA1-65AC-4FC6-8B1D-97D3B3773A6B}" type="pres">
      <dgm:prSet presAssocID="{E4EB55A9-2260-4427-9C1C-E3497FD72E80}" presName="compNode" presStyleCnt="0"/>
      <dgm:spPr/>
    </dgm:pt>
    <dgm:pt modelId="{B1530ACE-6678-48DC-83CE-5640E8023E4C}" type="pres">
      <dgm:prSet presAssocID="{E4EB55A9-2260-4427-9C1C-E3497FD72E80}" presName="bkgdShape" presStyleLbl="node1" presStyleIdx="1" presStyleCnt="3"/>
      <dgm:spPr/>
      <dgm:t>
        <a:bodyPr/>
        <a:lstStyle/>
        <a:p>
          <a:endParaRPr lang="es-EC"/>
        </a:p>
      </dgm:t>
    </dgm:pt>
    <dgm:pt modelId="{66EA060F-BD96-48A1-956A-B76D0A17E6C9}" type="pres">
      <dgm:prSet presAssocID="{E4EB55A9-2260-4427-9C1C-E3497FD72E8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59C943-8038-470A-B39C-2B0F1515175E}" type="pres">
      <dgm:prSet presAssocID="{E4EB55A9-2260-4427-9C1C-E3497FD72E80}" presName="invisiNode" presStyleLbl="node1" presStyleIdx="1" presStyleCnt="3"/>
      <dgm:spPr/>
    </dgm:pt>
    <dgm:pt modelId="{BCDC2DD5-97A7-41E4-8E56-DD303450C9C7}" type="pres">
      <dgm:prSet presAssocID="{E4EB55A9-2260-4427-9C1C-E3497FD72E80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es-EC"/>
        </a:p>
      </dgm:t>
    </dgm:pt>
    <dgm:pt modelId="{BAE6EA9A-A54E-4EE1-8E62-89EDDBBC6215}" type="pres">
      <dgm:prSet presAssocID="{377D73BD-408E-4D21-BE23-A265F88919F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20427087-2CA9-42A3-ABCF-1F212A4F3B6C}" type="pres">
      <dgm:prSet presAssocID="{DA8CEA31-2B54-4581-B975-35833BE89149}" presName="compNode" presStyleCnt="0"/>
      <dgm:spPr/>
    </dgm:pt>
    <dgm:pt modelId="{8E1778EE-66CC-4667-9575-67A615377E10}" type="pres">
      <dgm:prSet presAssocID="{DA8CEA31-2B54-4581-B975-35833BE89149}" presName="bkgdShape" presStyleLbl="node1" presStyleIdx="2" presStyleCnt="3"/>
      <dgm:spPr/>
      <dgm:t>
        <a:bodyPr/>
        <a:lstStyle/>
        <a:p>
          <a:endParaRPr lang="es-EC"/>
        </a:p>
      </dgm:t>
    </dgm:pt>
    <dgm:pt modelId="{4533F3C5-F9B4-4638-9D6C-A765559048A4}" type="pres">
      <dgm:prSet presAssocID="{DA8CEA31-2B54-4581-B975-35833BE8914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4A10F5-DE89-4338-AABA-DCC080D57E78}" type="pres">
      <dgm:prSet presAssocID="{DA8CEA31-2B54-4581-B975-35833BE89149}" presName="invisiNode" presStyleLbl="node1" presStyleIdx="2" presStyleCnt="3"/>
      <dgm:spPr/>
    </dgm:pt>
    <dgm:pt modelId="{3DAE43CB-5038-4132-AFF1-ACC92ACA7452}" type="pres">
      <dgm:prSet presAssocID="{DA8CEA31-2B54-4581-B975-35833BE8914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EC"/>
        </a:p>
      </dgm:t>
    </dgm:pt>
  </dgm:ptLst>
  <dgm:cxnLst>
    <dgm:cxn modelId="{3AE3116B-DEDA-4277-A9DB-BFB6761581D9}" type="presOf" srcId="{DA8CEA31-2B54-4581-B975-35833BE89149}" destId="{4533F3C5-F9B4-4638-9D6C-A765559048A4}" srcOrd="1" destOrd="0" presId="urn:microsoft.com/office/officeart/2005/8/layout/hList7"/>
    <dgm:cxn modelId="{2EF3F795-8889-4571-A466-931F8F23D81C}" type="presOf" srcId="{E4EB55A9-2260-4427-9C1C-E3497FD72E80}" destId="{B1530ACE-6678-48DC-83CE-5640E8023E4C}" srcOrd="0" destOrd="0" presId="urn:microsoft.com/office/officeart/2005/8/layout/hList7"/>
    <dgm:cxn modelId="{73F795E8-EB17-4273-9048-DF8F56E59563}" type="presOf" srcId="{377D73BD-408E-4D21-BE23-A265F88919F3}" destId="{BAE6EA9A-A54E-4EE1-8E62-89EDDBBC6215}" srcOrd="0" destOrd="0" presId="urn:microsoft.com/office/officeart/2005/8/layout/hList7"/>
    <dgm:cxn modelId="{5A9CD5BD-483E-489A-BFF2-959F8D609593}" srcId="{40AA2224-621C-4EA9-B517-C79DC2374C2F}" destId="{DA8CEA31-2B54-4581-B975-35833BE89149}" srcOrd="2" destOrd="0" parTransId="{1E6181CE-E68A-4871-974E-FEDFB61D90DF}" sibTransId="{49F0301B-2AC7-4F76-A3C2-D30E02866DC3}"/>
    <dgm:cxn modelId="{B85EB794-5F75-45E7-AA38-08D292C67BFD}" type="presOf" srcId="{E4EB55A9-2260-4427-9C1C-E3497FD72E80}" destId="{66EA060F-BD96-48A1-956A-B76D0A17E6C9}" srcOrd="1" destOrd="0" presId="urn:microsoft.com/office/officeart/2005/8/layout/hList7"/>
    <dgm:cxn modelId="{B14D4D23-822F-4918-ADAF-3C8917354F67}" srcId="{40AA2224-621C-4EA9-B517-C79DC2374C2F}" destId="{03A22CF3-AC39-4AF5-B688-E6631522EA31}" srcOrd="0" destOrd="0" parTransId="{F301FADE-706D-46FC-9DC8-E3047BC9E985}" sibTransId="{0EB2F533-3960-42CF-9D39-30C43A056441}"/>
    <dgm:cxn modelId="{BAB95902-7FF9-44EB-91B3-D880A79E2E2C}" type="presOf" srcId="{DA8CEA31-2B54-4581-B975-35833BE89149}" destId="{8E1778EE-66CC-4667-9575-67A615377E10}" srcOrd="0" destOrd="0" presId="urn:microsoft.com/office/officeart/2005/8/layout/hList7"/>
    <dgm:cxn modelId="{8673A4BE-C8CD-4AA2-80BA-44B76F152F02}" srcId="{40AA2224-621C-4EA9-B517-C79DC2374C2F}" destId="{E4EB55A9-2260-4427-9C1C-E3497FD72E80}" srcOrd="1" destOrd="0" parTransId="{603534F3-648C-4B1C-A73B-B27D2ED83F04}" sibTransId="{377D73BD-408E-4D21-BE23-A265F88919F3}"/>
    <dgm:cxn modelId="{DD3ED2A6-AF81-41C7-A6A9-D090A7BC69BE}" type="presOf" srcId="{03A22CF3-AC39-4AF5-B688-E6631522EA31}" destId="{B9179631-2040-4694-A4CC-6D3433DF41D4}" srcOrd="0" destOrd="0" presId="urn:microsoft.com/office/officeart/2005/8/layout/hList7"/>
    <dgm:cxn modelId="{695DD54A-7BB9-4794-AA9D-CF6C6BEB8579}" type="presOf" srcId="{03A22CF3-AC39-4AF5-B688-E6631522EA31}" destId="{A85099D6-CC09-4166-BCBD-17BC9360A5C7}" srcOrd="1" destOrd="0" presId="urn:microsoft.com/office/officeart/2005/8/layout/hList7"/>
    <dgm:cxn modelId="{E47519F3-83F9-4B57-96CD-F707E15C5846}" type="presOf" srcId="{40AA2224-621C-4EA9-B517-C79DC2374C2F}" destId="{1D706549-6A4B-4ADD-A6DD-600CC901C1AB}" srcOrd="0" destOrd="0" presId="urn:microsoft.com/office/officeart/2005/8/layout/hList7"/>
    <dgm:cxn modelId="{4D084475-6D05-4D7C-BBC0-031CA1A6E313}" type="presOf" srcId="{0EB2F533-3960-42CF-9D39-30C43A056441}" destId="{0B9F1876-6058-488E-9C3B-553D7D0CC2E8}" srcOrd="0" destOrd="0" presId="urn:microsoft.com/office/officeart/2005/8/layout/hList7"/>
    <dgm:cxn modelId="{9F190B5F-D2B5-4330-B465-30215F030AFA}" type="presParOf" srcId="{1D706549-6A4B-4ADD-A6DD-600CC901C1AB}" destId="{B1BB8A2B-E1E0-4127-9684-CD7FA94A227E}" srcOrd="0" destOrd="0" presId="urn:microsoft.com/office/officeart/2005/8/layout/hList7"/>
    <dgm:cxn modelId="{420B0AD9-8317-4A33-A0E4-B42F9A82B908}" type="presParOf" srcId="{1D706549-6A4B-4ADD-A6DD-600CC901C1AB}" destId="{6D28E1B5-C5C3-4D50-A07C-A558D8ABCA2E}" srcOrd="1" destOrd="0" presId="urn:microsoft.com/office/officeart/2005/8/layout/hList7"/>
    <dgm:cxn modelId="{8A3F8095-0C27-4B3C-8198-E9D1A80F661D}" type="presParOf" srcId="{6D28E1B5-C5C3-4D50-A07C-A558D8ABCA2E}" destId="{88AB7BB2-F0FE-4849-A15F-770AF37AEAFA}" srcOrd="0" destOrd="0" presId="urn:microsoft.com/office/officeart/2005/8/layout/hList7"/>
    <dgm:cxn modelId="{39B64583-5920-4A72-9644-AC4D6C438EA2}" type="presParOf" srcId="{88AB7BB2-F0FE-4849-A15F-770AF37AEAFA}" destId="{B9179631-2040-4694-A4CC-6D3433DF41D4}" srcOrd="0" destOrd="0" presId="urn:microsoft.com/office/officeart/2005/8/layout/hList7"/>
    <dgm:cxn modelId="{C28184A5-ACE1-4D95-A6B4-9B9836269DA4}" type="presParOf" srcId="{88AB7BB2-F0FE-4849-A15F-770AF37AEAFA}" destId="{A85099D6-CC09-4166-BCBD-17BC9360A5C7}" srcOrd="1" destOrd="0" presId="urn:microsoft.com/office/officeart/2005/8/layout/hList7"/>
    <dgm:cxn modelId="{CCB37B8F-E873-4C47-9D87-AF93F3B95F0D}" type="presParOf" srcId="{88AB7BB2-F0FE-4849-A15F-770AF37AEAFA}" destId="{B78CAD36-C6F9-4C26-AB42-1DF8218ADBE8}" srcOrd="2" destOrd="0" presId="urn:microsoft.com/office/officeart/2005/8/layout/hList7"/>
    <dgm:cxn modelId="{80D5E452-FC53-4024-AA2E-386C0F3FA999}" type="presParOf" srcId="{88AB7BB2-F0FE-4849-A15F-770AF37AEAFA}" destId="{82881976-970E-421C-95A7-00B413B9870F}" srcOrd="3" destOrd="0" presId="urn:microsoft.com/office/officeart/2005/8/layout/hList7"/>
    <dgm:cxn modelId="{2C44947E-6905-4F0F-9828-D810CE87DD13}" type="presParOf" srcId="{6D28E1B5-C5C3-4D50-A07C-A558D8ABCA2E}" destId="{0B9F1876-6058-488E-9C3B-553D7D0CC2E8}" srcOrd="1" destOrd="0" presId="urn:microsoft.com/office/officeart/2005/8/layout/hList7"/>
    <dgm:cxn modelId="{3E433917-D6BB-4068-8D5C-D4F402DCD058}" type="presParOf" srcId="{6D28E1B5-C5C3-4D50-A07C-A558D8ABCA2E}" destId="{3E50CEA1-65AC-4FC6-8B1D-97D3B3773A6B}" srcOrd="2" destOrd="0" presId="urn:microsoft.com/office/officeart/2005/8/layout/hList7"/>
    <dgm:cxn modelId="{ECE08378-B6E2-4CB3-8FD3-384B336936DD}" type="presParOf" srcId="{3E50CEA1-65AC-4FC6-8B1D-97D3B3773A6B}" destId="{B1530ACE-6678-48DC-83CE-5640E8023E4C}" srcOrd="0" destOrd="0" presId="urn:microsoft.com/office/officeart/2005/8/layout/hList7"/>
    <dgm:cxn modelId="{F0CF05F0-03B7-4F91-A71E-BCD890624C2E}" type="presParOf" srcId="{3E50CEA1-65AC-4FC6-8B1D-97D3B3773A6B}" destId="{66EA060F-BD96-48A1-956A-B76D0A17E6C9}" srcOrd="1" destOrd="0" presId="urn:microsoft.com/office/officeart/2005/8/layout/hList7"/>
    <dgm:cxn modelId="{84D79A68-6D10-4CCB-8356-B7565ACB6970}" type="presParOf" srcId="{3E50CEA1-65AC-4FC6-8B1D-97D3B3773A6B}" destId="{1B59C943-8038-470A-B39C-2B0F1515175E}" srcOrd="2" destOrd="0" presId="urn:microsoft.com/office/officeart/2005/8/layout/hList7"/>
    <dgm:cxn modelId="{8C15E8DE-8612-467A-A264-8DA1369645C3}" type="presParOf" srcId="{3E50CEA1-65AC-4FC6-8B1D-97D3B3773A6B}" destId="{BCDC2DD5-97A7-41E4-8E56-DD303450C9C7}" srcOrd="3" destOrd="0" presId="urn:microsoft.com/office/officeart/2005/8/layout/hList7"/>
    <dgm:cxn modelId="{3822B978-F0F4-4923-92B6-B5202CDE82DC}" type="presParOf" srcId="{6D28E1B5-C5C3-4D50-A07C-A558D8ABCA2E}" destId="{BAE6EA9A-A54E-4EE1-8E62-89EDDBBC6215}" srcOrd="3" destOrd="0" presId="urn:microsoft.com/office/officeart/2005/8/layout/hList7"/>
    <dgm:cxn modelId="{BF078D02-A908-40D6-B395-D2857402CCE5}" type="presParOf" srcId="{6D28E1B5-C5C3-4D50-A07C-A558D8ABCA2E}" destId="{20427087-2CA9-42A3-ABCF-1F212A4F3B6C}" srcOrd="4" destOrd="0" presId="urn:microsoft.com/office/officeart/2005/8/layout/hList7"/>
    <dgm:cxn modelId="{D6EA7ABD-DBB4-44C1-BB96-943A9C843D3D}" type="presParOf" srcId="{20427087-2CA9-42A3-ABCF-1F212A4F3B6C}" destId="{8E1778EE-66CC-4667-9575-67A615377E10}" srcOrd="0" destOrd="0" presId="urn:microsoft.com/office/officeart/2005/8/layout/hList7"/>
    <dgm:cxn modelId="{860AD6BC-924D-4ACD-BA71-0F3F03F8D28C}" type="presParOf" srcId="{20427087-2CA9-42A3-ABCF-1F212A4F3B6C}" destId="{4533F3C5-F9B4-4638-9D6C-A765559048A4}" srcOrd="1" destOrd="0" presId="urn:microsoft.com/office/officeart/2005/8/layout/hList7"/>
    <dgm:cxn modelId="{E2F13140-78E2-4367-86B5-FEECCCBDB761}" type="presParOf" srcId="{20427087-2CA9-42A3-ABCF-1F212A4F3B6C}" destId="{0F4A10F5-DE89-4338-AABA-DCC080D57E78}" srcOrd="2" destOrd="0" presId="urn:microsoft.com/office/officeart/2005/8/layout/hList7"/>
    <dgm:cxn modelId="{A7D52FD4-B630-44D9-BFC6-EDFD2DCBEF0F}" type="presParOf" srcId="{20427087-2CA9-42A3-ABCF-1F212A4F3B6C}" destId="{3DAE43CB-5038-4132-AFF1-ACC92ACA745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AA2224-621C-4EA9-B517-C79DC2374C2F}" type="doc">
      <dgm:prSet loTypeId="urn:microsoft.com/office/officeart/2005/8/layout/process5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F8541EC4-3065-4656-94D9-F2F4840C1BAE}">
      <dgm:prSet phldrT="[Texto]" custT="1"/>
      <dgm:spPr/>
      <dgm:t>
        <a:bodyPr/>
        <a:lstStyle/>
        <a:p>
          <a:r>
            <a:rPr lang="es-ES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  <a:endParaRPr lang="es-E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F3033-B525-47A7-82F5-43248EE3E4DA}" type="parTrans" cxnId="{B06C216F-2F2E-44AF-ACF6-29D41CD7B27E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B3C7AD-6CF4-43ED-9F65-1E4015D6E046}" type="sibTrans" cxnId="{B06C216F-2F2E-44AF-ACF6-29D41CD7B27E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8A0B84-D503-4263-A592-7929646F581C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Planeación Financiera a Corto Plazo</a:t>
          </a:r>
          <a:endParaRPr lang="es-E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05129-F6B7-4CCC-9566-61ECE5B6319D}" type="parTrans" cxnId="{A87E1433-EDE3-48E1-B817-3C6A5B604A6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4533B6-3DA3-4543-AB05-5A46D39CA544}" type="sibTrans" cxnId="{A87E1433-EDE3-48E1-B817-3C6A5B604A6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EB55A9-2260-4427-9C1C-E3497FD72E80}">
      <dgm:prSet phldrT="[Texto]" custT="1"/>
      <dgm:spPr/>
      <dgm:t>
        <a:bodyPr/>
        <a:lstStyle/>
        <a:p>
          <a:r>
            <a:rPr lang="es-E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Evaluación de la aplicación</a:t>
          </a:r>
          <a:endParaRPr lang="es-E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3534F3-648C-4B1C-A73B-B27D2ED83F04}" type="parTrans" cxnId="{8673A4BE-C8CD-4AA2-80BA-44B76F152F02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D73BD-408E-4D21-BE23-A265F88919F3}" type="sibTrans" cxnId="{8673A4BE-C8CD-4AA2-80BA-44B76F152F02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8CEA31-2B54-4581-B975-35833BE89149}">
      <dgm:prSet phldrT="[Texto]" custT="1"/>
      <dgm:spPr/>
      <dgm:t>
        <a:bodyPr/>
        <a:lstStyle/>
        <a:p>
          <a:r>
            <a:rPr lang="es-E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Dar seguimiento a las otras áreas internas</a:t>
          </a:r>
          <a:endParaRPr lang="es-E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6181CE-E68A-4871-974E-FEDFB61D90DF}" type="parTrans" cxnId="{5A9CD5BD-483E-489A-BFF2-959F8D60959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301B-2AC7-4F76-A3C2-D30E02866DC3}" type="sibTrans" cxnId="{5A9CD5BD-483E-489A-BFF2-959F8D60959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27935-DA61-4857-999D-3623D9FA35B3}" type="pres">
      <dgm:prSet presAssocID="{40AA2224-621C-4EA9-B517-C79DC2374C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D539398-1983-47D9-9673-6F9CE8DDDC53}" type="pres">
      <dgm:prSet presAssocID="{F8541EC4-3065-4656-94D9-F2F4840C1BAE}" presName="node" presStyleLbl="node1" presStyleIdx="0" presStyleCnt="4" custScaleX="96400" custScaleY="88860" custLinFactNeighborX="-1403" custLinFactNeighborY="418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609E6E-DD9A-4467-9B78-DBB98B0CC048}" type="pres">
      <dgm:prSet presAssocID="{8BB3C7AD-6CF4-43ED-9F65-1E4015D6E046}" presName="sibTrans" presStyleLbl="sibTrans2D1" presStyleIdx="0" presStyleCnt="3" custLinFactNeighborX="23956" custLinFactNeighborY="1374"/>
      <dgm:spPr/>
      <dgm:t>
        <a:bodyPr/>
        <a:lstStyle/>
        <a:p>
          <a:endParaRPr lang="es-EC"/>
        </a:p>
      </dgm:t>
    </dgm:pt>
    <dgm:pt modelId="{FECC7817-9304-4712-811D-90C987BF4375}" type="pres">
      <dgm:prSet presAssocID="{8BB3C7AD-6CF4-43ED-9F65-1E4015D6E046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B1995164-C098-4DA6-A467-63CB2B2C3AB6}" type="pres">
      <dgm:prSet presAssocID="{0C8A0B84-D503-4263-A592-7929646F581C}" presName="node" presStyleLbl="node1" presStyleIdx="1" presStyleCnt="4" custScaleY="79898" custLinFactNeighborX="-24257" custLinFactNeighborY="457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15C514-F385-497C-92C4-2B0C7EAE0195}" type="pres">
      <dgm:prSet presAssocID="{F24533B6-3DA3-4543-AB05-5A46D39CA544}" presName="sibTrans" presStyleLbl="sibTrans2D1" presStyleIdx="1" presStyleCnt="3"/>
      <dgm:spPr/>
      <dgm:t>
        <a:bodyPr/>
        <a:lstStyle/>
        <a:p>
          <a:endParaRPr lang="es-EC"/>
        </a:p>
      </dgm:t>
    </dgm:pt>
    <dgm:pt modelId="{A79F8172-5C00-42CF-AF93-A4D821F13F6A}" type="pres">
      <dgm:prSet presAssocID="{F24533B6-3DA3-4543-AB05-5A46D39CA544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067AC206-F7D6-4D34-813D-B97368369BF0}" type="pres">
      <dgm:prSet presAssocID="{E4EB55A9-2260-4427-9C1C-E3497FD72E80}" presName="node" presStyleLbl="node1" presStyleIdx="2" presStyleCnt="4" custScaleX="105248" custScaleY="83789" custLinFactNeighborX="-14280" custLinFactNeighborY="-62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A90909-0847-45B7-9BB0-E014EA109815}" type="pres">
      <dgm:prSet presAssocID="{377D73BD-408E-4D21-BE23-A265F88919F3}" presName="sibTrans" presStyleLbl="sibTrans2D1" presStyleIdx="2" presStyleCnt="3"/>
      <dgm:spPr/>
      <dgm:t>
        <a:bodyPr/>
        <a:lstStyle/>
        <a:p>
          <a:endParaRPr lang="es-EC"/>
        </a:p>
      </dgm:t>
    </dgm:pt>
    <dgm:pt modelId="{884B17A1-AF7A-46FE-833D-BA88F27AAF4C}" type="pres">
      <dgm:prSet presAssocID="{377D73BD-408E-4D21-BE23-A265F88919F3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3B5C9390-B55C-4D45-953B-8C457E85C5B6}" type="pres">
      <dgm:prSet presAssocID="{DA8CEA31-2B54-4581-B975-35833BE89149}" presName="node" presStyleLbl="node1" presStyleIdx="3" presStyleCnt="4" custScaleY="79898" custLinFactNeighborX="4222" custLinFactNeighborY="-73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B9249A-A262-4D9E-ABE1-22C70F69A651}" type="presOf" srcId="{DA8CEA31-2B54-4581-B975-35833BE89149}" destId="{3B5C9390-B55C-4D45-953B-8C457E85C5B6}" srcOrd="0" destOrd="0" presId="urn:microsoft.com/office/officeart/2005/8/layout/process5"/>
    <dgm:cxn modelId="{5A9CD5BD-483E-489A-BFF2-959F8D609593}" srcId="{40AA2224-621C-4EA9-B517-C79DC2374C2F}" destId="{DA8CEA31-2B54-4581-B975-35833BE89149}" srcOrd="3" destOrd="0" parTransId="{1E6181CE-E68A-4871-974E-FEDFB61D90DF}" sibTransId="{49F0301B-2AC7-4F76-A3C2-D30E02866DC3}"/>
    <dgm:cxn modelId="{3E47FAD1-6482-4708-B918-FCCCE728660A}" type="presOf" srcId="{F24533B6-3DA3-4543-AB05-5A46D39CA544}" destId="{E015C514-F385-497C-92C4-2B0C7EAE0195}" srcOrd="0" destOrd="0" presId="urn:microsoft.com/office/officeart/2005/8/layout/process5"/>
    <dgm:cxn modelId="{B06C216F-2F2E-44AF-ACF6-29D41CD7B27E}" srcId="{40AA2224-621C-4EA9-B517-C79DC2374C2F}" destId="{F8541EC4-3065-4656-94D9-F2F4840C1BAE}" srcOrd="0" destOrd="0" parTransId="{469F3033-B525-47A7-82F5-43248EE3E4DA}" sibTransId="{8BB3C7AD-6CF4-43ED-9F65-1E4015D6E046}"/>
    <dgm:cxn modelId="{236AD85C-86D9-4CF9-8C07-BCB3641EAFB6}" type="presOf" srcId="{F24533B6-3DA3-4543-AB05-5A46D39CA544}" destId="{A79F8172-5C00-42CF-AF93-A4D821F13F6A}" srcOrd="1" destOrd="0" presId="urn:microsoft.com/office/officeart/2005/8/layout/process5"/>
    <dgm:cxn modelId="{3812AA32-F2A0-4DCB-95BB-2BB1E6060901}" type="presOf" srcId="{0C8A0B84-D503-4263-A592-7929646F581C}" destId="{B1995164-C098-4DA6-A467-63CB2B2C3AB6}" srcOrd="0" destOrd="0" presId="urn:microsoft.com/office/officeart/2005/8/layout/process5"/>
    <dgm:cxn modelId="{586027FA-1E20-4E76-A735-B0A0421CE918}" type="presOf" srcId="{8BB3C7AD-6CF4-43ED-9F65-1E4015D6E046}" destId="{EE609E6E-DD9A-4467-9B78-DBB98B0CC048}" srcOrd="0" destOrd="0" presId="urn:microsoft.com/office/officeart/2005/8/layout/process5"/>
    <dgm:cxn modelId="{8673A4BE-C8CD-4AA2-80BA-44B76F152F02}" srcId="{40AA2224-621C-4EA9-B517-C79DC2374C2F}" destId="{E4EB55A9-2260-4427-9C1C-E3497FD72E80}" srcOrd="2" destOrd="0" parTransId="{603534F3-648C-4B1C-A73B-B27D2ED83F04}" sibTransId="{377D73BD-408E-4D21-BE23-A265F88919F3}"/>
    <dgm:cxn modelId="{71DBA9DB-BF9D-4FFF-98CB-C30886B4BFD7}" type="presOf" srcId="{377D73BD-408E-4D21-BE23-A265F88919F3}" destId="{BAA90909-0847-45B7-9BB0-E014EA109815}" srcOrd="0" destOrd="0" presId="urn:microsoft.com/office/officeart/2005/8/layout/process5"/>
    <dgm:cxn modelId="{A19C9E92-2CF4-4268-8C5E-D708B27DE5BC}" type="presOf" srcId="{F8541EC4-3065-4656-94D9-F2F4840C1BAE}" destId="{CD539398-1983-47D9-9673-6F9CE8DDDC53}" srcOrd="0" destOrd="0" presId="urn:microsoft.com/office/officeart/2005/8/layout/process5"/>
    <dgm:cxn modelId="{45EC1E2A-C53F-45DA-92EE-C1FF26E81D4D}" type="presOf" srcId="{E4EB55A9-2260-4427-9C1C-E3497FD72E80}" destId="{067AC206-F7D6-4D34-813D-B97368369BF0}" srcOrd="0" destOrd="0" presId="urn:microsoft.com/office/officeart/2005/8/layout/process5"/>
    <dgm:cxn modelId="{DB203049-5A18-41C9-A51C-EEED000AB395}" type="presOf" srcId="{8BB3C7AD-6CF4-43ED-9F65-1E4015D6E046}" destId="{FECC7817-9304-4712-811D-90C987BF4375}" srcOrd="1" destOrd="0" presId="urn:microsoft.com/office/officeart/2005/8/layout/process5"/>
    <dgm:cxn modelId="{A87E1433-EDE3-48E1-B817-3C6A5B604A64}" srcId="{40AA2224-621C-4EA9-B517-C79DC2374C2F}" destId="{0C8A0B84-D503-4263-A592-7929646F581C}" srcOrd="1" destOrd="0" parTransId="{01205129-F6B7-4CCC-9566-61ECE5B6319D}" sibTransId="{F24533B6-3DA3-4543-AB05-5A46D39CA544}"/>
    <dgm:cxn modelId="{D672BDA4-614D-45C8-B56E-BE1CE7F00892}" type="presOf" srcId="{40AA2224-621C-4EA9-B517-C79DC2374C2F}" destId="{13F27935-DA61-4857-999D-3623D9FA35B3}" srcOrd="0" destOrd="0" presId="urn:microsoft.com/office/officeart/2005/8/layout/process5"/>
    <dgm:cxn modelId="{6440C0EA-E520-4512-81A6-DE523D97D36B}" type="presOf" srcId="{377D73BD-408E-4D21-BE23-A265F88919F3}" destId="{884B17A1-AF7A-46FE-833D-BA88F27AAF4C}" srcOrd="1" destOrd="0" presId="urn:microsoft.com/office/officeart/2005/8/layout/process5"/>
    <dgm:cxn modelId="{27AFA326-98CC-49F2-8E50-9099AF9D2989}" type="presParOf" srcId="{13F27935-DA61-4857-999D-3623D9FA35B3}" destId="{CD539398-1983-47D9-9673-6F9CE8DDDC53}" srcOrd="0" destOrd="0" presId="urn:microsoft.com/office/officeart/2005/8/layout/process5"/>
    <dgm:cxn modelId="{E43977DA-6A9C-455D-9279-6715918B33D6}" type="presParOf" srcId="{13F27935-DA61-4857-999D-3623D9FA35B3}" destId="{EE609E6E-DD9A-4467-9B78-DBB98B0CC048}" srcOrd="1" destOrd="0" presId="urn:microsoft.com/office/officeart/2005/8/layout/process5"/>
    <dgm:cxn modelId="{2301A82B-57CC-4150-82DC-70F60C3C54BA}" type="presParOf" srcId="{EE609E6E-DD9A-4467-9B78-DBB98B0CC048}" destId="{FECC7817-9304-4712-811D-90C987BF4375}" srcOrd="0" destOrd="0" presId="urn:microsoft.com/office/officeart/2005/8/layout/process5"/>
    <dgm:cxn modelId="{ABFC78F7-689D-4BA9-87B0-9B58132CD028}" type="presParOf" srcId="{13F27935-DA61-4857-999D-3623D9FA35B3}" destId="{B1995164-C098-4DA6-A467-63CB2B2C3AB6}" srcOrd="2" destOrd="0" presId="urn:microsoft.com/office/officeart/2005/8/layout/process5"/>
    <dgm:cxn modelId="{CF95F15E-6009-4FF8-8662-F1F572FB547C}" type="presParOf" srcId="{13F27935-DA61-4857-999D-3623D9FA35B3}" destId="{E015C514-F385-497C-92C4-2B0C7EAE0195}" srcOrd="3" destOrd="0" presId="urn:microsoft.com/office/officeart/2005/8/layout/process5"/>
    <dgm:cxn modelId="{73C4DA8D-EBFA-4F99-9835-98658E07F156}" type="presParOf" srcId="{E015C514-F385-497C-92C4-2B0C7EAE0195}" destId="{A79F8172-5C00-42CF-AF93-A4D821F13F6A}" srcOrd="0" destOrd="0" presId="urn:microsoft.com/office/officeart/2005/8/layout/process5"/>
    <dgm:cxn modelId="{E37BEAE6-2966-461C-A4A3-4DC6F2101D68}" type="presParOf" srcId="{13F27935-DA61-4857-999D-3623D9FA35B3}" destId="{067AC206-F7D6-4D34-813D-B97368369BF0}" srcOrd="4" destOrd="0" presId="urn:microsoft.com/office/officeart/2005/8/layout/process5"/>
    <dgm:cxn modelId="{C004EC17-7875-4D01-BB52-A979D0212377}" type="presParOf" srcId="{13F27935-DA61-4857-999D-3623D9FA35B3}" destId="{BAA90909-0847-45B7-9BB0-E014EA109815}" srcOrd="5" destOrd="0" presId="urn:microsoft.com/office/officeart/2005/8/layout/process5"/>
    <dgm:cxn modelId="{5680FB11-308E-4155-BF28-D056BF6241EE}" type="presParOf" srcId="{BAA90909-0847-45B7-9BB0-E014EA109815}" destId="{884B17A1-AF7A-46FE-833D-BA88F27AAF4C}" srcOrd="0" destOrd="0" presId="urn:microsoft.com/office/officeart/2005/8/layout/process5"/>
    <dgm:cxn modelId="{8EA1C413-B5A3-4213-88CD-47D9A3697075}" type="presParOf" srcId="{13F27935-DA61-4857-999D-3623D9FA35B3}" destId="{3B5C9390-B55C-4D45-953B-8C457E85C5B6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6D48C-AA40-461F-AF14-B8197200CE3F}">
      <dsp:nvSpPr>
        <dsp:cNvPr id="0" name=""/>
        <dsp:cNvSpPr/>
      </dsp:nvSpPr>
      <dsp:spPr>
        <a:xfrm>
          <a:off x="2101" y="137713"/>
          <a:ext cx="2682406" cy="158857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Descripción de la Empresa</a:t>
          </a:r>
          <a:endParaRPr lang="es-EC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23" y="174935"/>
        <a:ext cx="2607962" cy="1551350"/>
      </dsp:txXfrm>
    </dsp:sp>
    <dsp:sp modelId="{D7ABCBA5-01EB-4A53-B66E-CFCCC30B0E64}">
      <dsp:nvSpPr>
        <dsp:cNvPr id="0" name=""/>
        <dsp:cNvSpPr/>
      </dsp:nvSpPr>
      <dsp:spPr>
        <a:xfrm>
          <a:off x="434215" y="1319158"/>
          <a:ext cx="1818178" cy="2431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215" y="1319158"/>
        <a:ext cx="1280407" cy="243144"/>
      </dsp:txXfrm>
    </dsp:sp>
    <dsp:sp modelId="{7D421EAE-2935-4320-B83B-F5BEE5A39A81}">
      <dsp:nvSpPr>
        <dsp:cNvPr id="0" name=""/>
        <dsp:cNvSpPr/>
      </dsp:nvSpPr>
      <dsp:spPr>
        <a:xfrm>
          <a:off x="1743025" y="1165525"/>
          <a:ext cx="809873" cy="73075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11366-15DC-4EDD-8384-E97E9A45157D}">
      <dsp:nvSpPr>
        <dsp:cNvPr id="0" name=""/>
        <dsp:cNvSpPr/>
      </dsp:nvSpPr>
      <dsp:spPr>
        <a:xfrm>
          <a:off x="2767157" y="137713"/>
          <a:ext cx="2682406" cy="158857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Planteamiento del Problema</a:t>
          </a:r>
          <a:endParaRPr lang="es-EC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4379" y="174935"/>
        <a:ext cx="2607962" cy="1551350"/>
      </dsp:txXfrm>
    </dsp:sp>
    <dsp:sp modelId="{4B39D241-6995-4860-A0CF-D15A285A2DCF}">
      <dsp:nvSpPr>
        <dsp:cNvPr id="0" name=""/>
        <dsp:cNvSpPr/>
      </dsp:nvSpPr>
      <dsp:spPr>
        <a:xfrm>
          <a:off x="3199271" y="1319158"/>
          <a:ext cx="1818178" cy="2431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9271" y="1319158"/>
        <a:ext cx="1280407" cy="243144"/>
      </dsp:txXfrm>
    </dsp:sp>
    <dsp:sp modelId="{A35DD1F4-70FC-41B6-AFB6-CA23A7A92662}">
      <dsp:nvSpPr>
        <dsp:cNvPr id="0" name=""/>
        <dsp:cNvSpPr/>
      </dsp:nvSpPr>
      <dsp:spPr>
        <a:xfrm>
          <a:off x="4406335" y="1137776"/>
          <a:ext cx="809873" cy="73075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50F7F-EB96-442E-889D-701B80F9B75F}">
      <dsp:nvSpPr>
        <dsp:cNvPr id="0" name=""/>
        <dsp:cNvSpPr/>
      </dsp:nvSpPr>
      <dsp:spPr>
        <a:xfrm>
          <a:off x="5534314" y="146963"/>
          <a:ext cx="2682406" cy="158857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Diagnóstico Situacional</a:t>
          </a:r>
          <a:endParaRPr lang="es-EC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1536" y="184185"/>
        <a:ext cx="2607962" cy="1551350"/>
      </dsp:txXfrm>
    </dsp:sp>
    <dsp:sp modelId="{42DFFE5E-0A94-4F6F-82EE-F5DC1F6C3E71}">
      <dsp:nvSpPr>
        <dsp:cNvPr id="0" name=""/>
        <dsp:cNvSpPr/>
      </dsp:nvSpPr>
      <dsp:spPr>
        <a:xfrm>
          <a:off x="5964327" y="1319158"/>
          <a:ext cx="1818178" cy="2431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4327" y="1319158"/>
        <a:ext cx="1280407" cy="243144"/>
      </dsp:txXfrm>
    </dsp:sp>
    <dsp:sp modelId="{484D3B90-F542-4C1C-831D-60B80D3DB785}">
      <dsp:nvSpPr>
        <dsp:cNvPr id="0" name=""/>
        <dsp:cNvSpPr/>
      </dsp:nvSpPr>
      <dsp:spPr>
        <a:xfrm>
          <a:off x="7263886" y="1119278"/>
          <a:ext cx="809873" cy="73075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E1F01-3FC7-4963-8300-0B501FEF2444}">
      <dsp:nvSpPr>
        <dsp:cNvPr id="0" name=""/>
        <dsp:cNvSpPr/>
      </dsp:nvSpPr>
      <dsp:spPr>
        <a:xfrm>
          <a:off x="0" y="2313727"/>
          <a:ext cx="2682406" cy="158857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Planeación Financiera</a:t>
          </a:r>
          <a:endParaRPr lang="es-EC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22" y="2350949"/>
        <a:ext cx="2607962" cy="1551350"/>
      </dsp:txXfrm>
    </dsp:sp>
    <dsp:sp modelId="{1D611A4B-A999-49F7-83D2-AC0CAC43CBEC}">
      <dsp:nvSpPr>
        <dsp:cNvPr id="0" name=""/>
        <dsp:cNvSpPr/>
      </dsp:nvSpPr>
      <dsp:spPr>
        <a:xfrm>
          <a:off x="434215" y="3215209"/>
          <a:ext cx="1818178" cy="2431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215" y="3215209"/>
        <a:ext cx="1280407" cy="243144"/>
      </dsp:txXfrm>
    </dsp:sp>
    <dsp:sp modelId="{9DEE7B95-CA7B-4FFD-8C27-D2F7F24B64BE}">
      <dsp:nvSpPr>
        <dsp:cNvPr id="0" name=""/>
        <dsp:cNvSpPr/>
      </dsp:nvSpPr>
      <dsp:spPr>
        <a:xfrm>
          <a:off x="1659777" y="3006077"/>
          <a:ext cx="809873" cy="73075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ED36F-C806-475B-BAB9-5BB0500D8810}">
      <dsp:nvSpPr>
        <dsp:cNvPr id="0" name=""/>
        <dsp:cNvSpPr/>
      </dsp:nvSpPr>
      <dsp:spPr>
        <a:xfrm>
          <a:off x="2767157" y="2313727"/>
          <a:ext cx="2682406" cy="158857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 Financiera</a:t>
          </a:r>
          <a:endParaRPr lang="es-EC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4379" y="2350949"/>
        <a:ext cx="2607962" cy="1551350"/>
      </dsp:txXfrm>
    </dsp:sp>
    <dsp:sp modelId="{49EB3AC4-704D-454E-8C58-67C462DFDCA6}">
      <dsp:nvSpPr>
        <dsp:cNvPr id="0" name=""/>
        <dsp:cNvSpPr/>
      </dsp:nvSpPr>
      <dsp:spPr>
        <a:xfrm>
          <a:off x="3199271" y="3215209"/>
          <a:ext cx="1818178" cy="24314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9271" y="3215209"/>
        <a:ext cx="1280407" cy="243144"/>
      </dsp:txXfrm>
    </dsp:sp>
    <dsp:sp modelId="{1B7E576A-0F36-4297-9022-B980AA06F05B}">
      <dsp:nvSpPr>
        <dsp:cNvPr id="0" name=""/>
        <dsp:cNvSpPr/>
      </dsp:nvSpPr>
      <dsp:spPr>
        <a:xfrm>
          <a:off x="4535830" y="2987579"/>
          <a:ext cx="809873" cy="73075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587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18AE2-A010-45C2-B0C0-98D8CC69F5EB}">
      <dsp:nvSpPr>
        <dsp:cNvPr id="0" name=""/>
        <dsp:cNvSpPr/>
      </dsp:nvSpPr>
      <dsp:spPr>
        <a:xfrm>
          <a:off x="5519335" y="2278460"/>
          <a:ext cx="2682406" cy="158857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Conclusiones y Recomendaciones</a:t>
          </a:r>
          <a:endParaRPr lang="es-EC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6557" y="2315682"/>
        <a:ext cx="2607962" cy="1551350"/>
      </dsp:txXfrm>
    </dsp:sp>
    <dsp:sp modelId="{1C696C7A-5520-4A1F-ABE2-B517E552EB22}">
      <dsp:nvSpPr>
        <dsp:cNvPr id="0" name=""/>
        <dsp:cNvSpPr/>
      </dsp:nvSpPr>
      <dsp:spPr>
        <a:xfrm>
          <a:off x="5964327" y="3215209"/>
          <a:ext cx="1818178" cy="2431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4327" y="3215209"/>
        <a:ext cx="1280407" cy="243144"/>
      </dsp:txXfrm>
    </dsp:sp>
    <dsp:sp modelId="{FADFF55C-7E35-4571-864E-A898A4F8F5F3}">
      <dsp:nvSpPr>
        <dsp:cNvPr id="0" name=""/>
        <dsp:cNvSpPr/>
      </dsp:nvSpPr>
      <dsp:spPr>
        <a:xfrm>
          <a:off x="7245387" y="3006077"/>
          <a:ext cx="809873" cy="730759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B7AF0-1EE5-431D-B8F9-FDDFE6BC4B2C}">
      <dsp:nvSpPr>
        <dsp:cNvPr id="0" name=""/>
        <dsp:cNvSpPr/>
      </dsp:nvSpPr>
      <dsp:spPr>
        <a:xfrm>
          <a:off x="737612" y="0"/>
          <a:ext cx="5256583" cy="5256583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D79BB-052E-4F64-9D48-0654EF7A8C56}">
      <dsp:nvSpPr>
        <dsp:cNvPr id="0" name=""/>
        <dsp:cNvSpPr/>
      </dsp:nvSpPr>
      <dsp:spPr>
        <a:xfrm>
          <a:off x="1266378" y="363133"/>
          <a:ext cx="4361963" cy="9003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la Planeación Financiera, orientada a la sostenibilidad a largo plazo.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0331" y="407086"/>
        <a:ext cx="4274057" cy="812466"/>
      </dsp:txXfrm>
    </dsp:sp>
    <dsp:sp modelId="{E557F14B-4AD7-4626-A8AB-A6F03506EFCD}">
      <dsp:nvSpPr>
        <dsp:cNvPr id="0" name=""/>
        <dsp:cNvSpPr/>
      </dsp:nvSpPr>
      <dsp:spPr>
        <a:xfrm>
          <a:off x="2968054" y="1639860"/>
          <a:ext cx="4212479" cy="7382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709040"/>
              <a:satOff val="-7964"/>
              <a:lumOff val="-1699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Elaborar un Diagnóstico Situacional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4092" y="1675898"/>
        <a:ext cx="4140403" cy="666170"/>
      </dsp:txXfrm>
    </dsp:sp>
    <dsp:sp modelId="{401B605F-6D7A-452D-9E98-F0EECA0910C5}">
      <dsp:nvSpPr>
        <dsp:cNvPr id="0" name=""/>
        <dsp:cNvSpPr/>
      </dsp:nvSpPr>
      <dsp:spPr>
        <a:xfrm>
          <a:off x="2968054" y="2591655"/>
          <a:ext cx="4212479" cy="8162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418080"/>
              <a:satOff val="-15927"/>
              <a:lumOff val="-3399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la predicción de flujos.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7901" y="2631502"/>
        <a:ext cx="4132785" cy="736574"/>
      </dsp:txXfrm>
    </dsp:sp>
    <dsp:sp modelId="{5524BFBA-02AF-466E-A06E-69D026B6AA10}">
      <dsp:nvSpPr>
        <dsp:cNvPr id="0" name=""/>
        <dsp:cNvSpPr/>
      </dsp:nvSpPr>
      <dsp:spPr>
        <a:xfrm>
          <a:off x="2968054" y="3621472"/>
          <a:ext cx="4212479" cy="8956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127120"/>
              <a:satOff val="-23891"/>
              <a:lumOff val="-5098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la evaluación Financiera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1775" y="3665193"/>
        <a:ext cx="4125037" cy="8081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FB394-A674-457F-BAB7-EE7E0E252EA8}">
      <dsp:nvSpPr>
        <dsp:cNvPr id="0" name=""/>
        <dsp:cNvSpPr/>
      </dsp:nvSpPr>
      <dsp:spPr>
        <a:xfrm>
          <a:off x="1710443" y="502142"/>
          <a:ext cx="2945120" cy="1668454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Fuentes Primarias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Fuentes secundarias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6723" y="752410"/>
        <a:ext cx="1624881" cy="1167918"/>
      </dsp:txXfrm>
    </dsp:sp>
    <dsp:sp modelId="{0CEAA219-8B0A-412B-A4AA-F5AD46C13B76}">
      <dsp:nvSpPr>
        <dsp:cNvPr id="0" name=""/>
        <dsp:cNvSpPr/>
      </dsp:nvSpPr>
      <dsp:spPr>
        <a:xfrm>
          <a:off x="504056" y="637262"/>
          <a:ext cx="1472560" cy="13463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Diagnóstico </a:t>
          </a: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Situacional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9707" y="834428"/>
        <a:ext cx="1041258" cy="952004"/>
      </dsp:txXfrm>
    </dsp:sp>
    <dsp:sp modelId="{BFD7EDC3-824A-4EE5-AFD0-45C4F780A16B}">
      <dsp:nvSpPr>
        <dsp:cNvPr id="0" name=""/>
        <dsp:cNvSpPr/>
      </dsp:nvSpPr>
      <dsp:spPr>
        <a:xfrm>
          <a:off x="3384376" y="2086318"/>
          <a:ext cx="2945120" cy="1415202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Técnicas Cuantitativas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Técnicas Cualitativas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20656" y="2298598"/>
        <a:ext cx="1713519" cy="990642"/>
      </dsp:txXfrm>
    </dsp:sp>
    <dsp:sp modelId="{326AA517-14D8-4A0A-A127-DDF8BF97C347}">
      <dsp:nvSpPr>
        <dsp:cNvPr id="0" name=""/>
        <dsp:cNvSpPr/>
      </dsp:nvSpPr>
      <dsp:spPr>
        <a:xfrm>
          <a:off x="2271857" y="2230335"/>
          <a:ext cx="1472560" cy="11911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Planeación Financiera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7508" y="2404769"/>
        <a:ext cx="1041258" cy="842241"/>
      </dsp:txXfrm>
    </dsp:sp>
    <dsp:sp modelId="{E185B36F-FCF0-403B-805A-0A3D359E561A}">
      <dsp:nvSpPr>
        <dsp:cNvPr id="0" name=""/>
        <dsp:cNvSpPr/>
      </dsp:nvSpPr>
      <dsp:spPr>
        <a:xfrm>
          <a:off x="5203794" y="3642457"/>
          <a:ext cx="2945120" cy="1356942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Tasa de Riesgo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VAN, TIR, B/C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40074" y="3845998"/>
        <a:ext cx="1733910" cy="949860"/>
      </dsp:txXfrm>
    </dsp:sp>
    <dsp:sp modelId="{A7E85376-743A-49A4-AFE3-133DF92A970E}">
      <dsp:nvSpPr>
        <dsp:cNvPr id="0" name=""/>
        <dsp:cNvSpPr/>
      </dsp:nvSpPr>
      <dsp:spPr>
        <a:xfrm>
          <a:off x="3816424" y="3542003"/>
          <a:ext cx="1472560" cy="147256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 Financiera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2075" y="3757654"/>
        <a:ext cx="1041258" cy="10412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0F0A-0AA3-4156-96A3-4D73AB056D1F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07A93-9A30-43B3-87D0-75D79973F3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397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07A93-9A30-43B3-87D0-75D79973F377}" type="slidenum">
              <a:rPr lang="es-ES_tradnl" smtClean="0"/>
              <a:pPr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83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38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677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548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760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74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9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688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116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530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983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27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6A567E8-8351-4D4F-AB66-6B56DB4AAA45}" type="datetimeFigureOut">
              <a:rPr lang="es-ES_tradnl" smtClean="0"/>
              <a:pPr/>
              <a:t>22/09/2015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AF10582-F86D-4C76-9E0D-D5C2E5A3FA7F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76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Layout" Target="../diagrams/layout3.xml"/><Relationship Id="rId7" Type="http://schemas.openxmlformats.org/officeDocument/2006/relationships/slide" Target="slide1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diagramLayout" Target="../diagrams/layout4.xml"/><Relationship Id="rId7" Type="http://schemas.openxmlformats.org/officeDocument/2006/relationships/slide" Target="slide2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23.jpeg"/><Relationship Id="rId5" Type="http://schemas.openxmlformats.org/officeDocument/2006/relationships/diagramColors" Target="../diagrams/colors4.xml"/><Relationship Id="rId10" Type="http://schemas.openxmlformats.org/officeDocument/2006/relationships/slide" Target="slide16.xml"/><Relationship Id="rId4" Type="http://schemas.openxmlformats.org/officeDocument/2006/relationships/diagramQuickStyle" Target="../diagrams/quickStyle4.xml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1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slide" Target="slide33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" Target="slide34.xml"/><Relationship Id="rId7" Type="http://schemas.openxmlformats.org/officeDocument/2006/relationships/diagramColors" Target="../diagrams/colors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10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 descr="data:image/jpeg;base64,/9j/4AAQSkZJRgABAQAAAQABAAD/2wCEAAkGBxQTEhUTEhMTFhQWGB4ZFRUYFxwZGBkYIBwbIB4dHBcgKCgiHx4nHhocITEhJikrMS4wGR8zODMuNygtLisBCgoKDg0OGxAQGy0lICYsNC4wLCw1NSwsLCwvLCwsLDQsNCw0LCwsLCwsLCwsLCwsLCwsLDAuLCwsLC8sLy8sLP/AABEIAHIBugMBEQACEQEDEQH/xAAcAAACAgMBAQAAAAAAAAAAAAAABQYHAwQIAQL/xABQEAACAQIDAwYJBwoDBwMFAAABAgMEEQASIQUGMRMUIkFRVAcVFzJhcYGT0iNTkZKUpNEzNEJSc4KhsbLhYnLBFiRDY3Si8IPi8Qgls8LD/8QAGgEBAAIDAQAAAAAAAAAAAAAAAAEDAgUGBP/EADwRAAIBAgIFCQYGAgIDAQAAAAABAgMRBBITITFRUgUUFUFhcZGh4SJTYqLB8DIzQoGx0XLxNMIGkrIj/9oADAMBAAIRAxEAPwC8cAGAFW19vxQA3Esrj/hwRPNJf0qgOX1tYenAEG2n4Tqi5EGzagC9s0wKsDexvGAeB087X6AaZVbbE/v7/stVLe0QSu8Je0ZNGkSMlrMEjUgE2FhmL2IvoQvG3UQTW60ur78SxUl1/fgL6TfraEZDJV5wo814lZSLEjpoA44i9iCdL3uBiVWa1NEaFPYyx9leEaulbkloIVZSqgy1iqsjMeikbFek1uoEnTXU63qaewwdGcdqfoJdseGOobPCtGKeVDZ3ecuqte1rKqlrjhYi54XtjGVRRIjTbIh/tpXg3asckG/5KNATb9UISRxvca63FwMUutJ7P79PvcWKlFbfv6j3ZHhP2irIvycwsbqY7EgAno5WsOr9Eaa9RtKrO2/77g6S7idbI8JUrkLPsysUnrhRpgNbEkWUgDQ9Z6XDQ4tjUUuplTptdaJzQbSjmF42N7XKMrI4H+KNgGX2gYsMDbwAYAMARnfLfKKhAUjlJmF1jBtYfrMeofxNvWRi5WPNiMTGite3cVZtLwg10pNpuSX9WNQoH7xu38cYXZqp46tLY7Cd9vVR41VSfXM/44gp09XififPjqp7zUe9f8cCNPU4mHjqp7zUe9f8cBp6nEw8dVPeaj3r/jgNPU4mHjqp7zUe9f8AHAaepxMPHVT3mo96/wCOA09TiZsbN2xUGaIGonIMi3HKv+sPTgWUq1RzScntOi8XHQkF39385o3IQBXntdi2qxg8LgcWI1t1XB14YwlLqR4cVi1S9mO0rCt3srZTd6qb1K5jH1UsMY3Zq5YqtLbJmr46qe81HvX/ABxBhp6nEw8dVPeaj3r/AI4DT1OJh46qe81HvX/HAaepxMPHVT3mo96/44DT1OJh46qe81HvX/HAaepxMPHVT3mo96/44DT1OJmSm2zUZ1/3ifzh/wAV+314GcK1RyXtM6PxcdEUBvVtada2pVZ5womcACRwAMx0AvoMVPaaDEVZqrJKT2ivx1U95qPev+OIKdPU4mHjqp7zUe9f8cBp6nEw8dVPeaj3r/jgNPU4mHjqp7zUe9f8cBp6nEw8dVPeaj3r/jgNPU4mHjqp7zUe9f8AHAaepxM+k2/VDhVVI/8AWf8AHAnnFXiY72X4RK6IjNKJV/VkUH/uFmv7TibsvhjqsdustXdDe2KuQlRklXz4ibkekH9JfT9IGmM07m1oYiNZXW3cSHGR6DQ23teKlhaaZrKNABqzN1Ko6yfxJsATiG7GFSpGnHNIqXbfhOqpSRBlgTqsA7kelm0+gaduMHJmoq8oTf4NRG595Kxzdqqo9krgfQCBjE8zxNV/qZh8dVPeaj3r/jgY6epxMPHVT3mo96/44DT1OJh46qe81HvX/HAaepxMPHVT3mo96/44DT1OJh46qe81HvX/ABwGnqcTDx1U95qPev8AjgNPU4mMItrT5R/vE/Af8V/xwuz0xqTttfidB4uN4GAEO3t6IKWOZjq8ZCiPgXkZQyqD2EHVhe2vZiG7GE6iirs29t7dhpEV6hioY5RZWe7fug2HpNhiJSUVdnopUZ1XaCv/ALS+ov2btGj2mkimNXCnKySqubKRowFyQDcgHQ3B4YiM4zWoyr4epQaU+v7/ANkT3h8DsDnlKORoXGoV/lFuAeDNdhrY65uB06RxjKkmrIwVR9ZANqVFbs6dedwmSQuHizXKtKhDCReTIzKGGYr7CNRamlR0bSS1LZ9/2XSqtxsma2725dVtSRqgAkO5Z6h2spYkEhTxPHioNtRcaDFiU5d339/2YNxj3lsbs+CejprNLmqJAQbt0UuOHyY0OuvSzdXYLWKmusrdR7EMKbfjZ8bGFTyaqcqFI7xmwABXk72WwtcgCy9lr46WF7XPTzGu4qduq/b17Vt2K/gSKPacZz3OUpII2B4hmICexsykf5vXa08dzctgD3ABgD5dgASdANSfRgDm3be02qZ5J2veRiQD1L+ivsWw9mKb31nNVqjqTcmaOBUSjZ3g/rpVDCHIpFxyjBT9Xzh7QMTZnshga0tdrd5ueTCu7Ifef2xOVmfR1XsDyYV3ZD7z+2GVjo6r2B5MK7sh95/bDKx0dV7A8mFd2Q+8/thlY6Oq9geTCu7Ifef2wysdHVewzUXg1rVkRiIbK6k9PqBB7MMrM4YCpGSeouZ3ABJ4AXOLDcHM+0KxppXlfzpGLn2m9vUOGKTmKk3OTkz5oqR5XWOJS7ubKo4k/wDmt+q2BEIObyx2ktTwZV5AJWIegyaj6ARjLKz2rk+r2HvkwruyH3n9sMrHR1XsDyYV3ZD7z+2GVjo6r2B5MK7sh95/bDKx0dV7A8mFd2Q+8/thlY6Oq9geTCu7Ifef2wysdHVew+4PBnXBlJEOhB/Ken1YZWZRwFVNPUXXiw3Jzpvd+fVX7eT+o4qe05zE/my7xQcQUkvHg1r/AJuP3i4yys9vR9XsPfJrX/Nx+8XDKx0fV7A8mtf83H7xcMrHR9XsDya1/wA3H7xcMrHR9XsDya1/zcfvFwysdH1ewX7V3LradS8kByLqWVlcAdpCkkD0kWxDTRXUwlWCu1qI/iDyjjdHahpqyGUGwzhX7CjGzX9hv6wMStTPRhqmSqmdFYtOiKY8L21jJViAHoQKLj/GwDE/VKj0a9uK5bTTcoVbzybiCYxNcOdh7rVVWM0ERKXtnJCrf0E8fZfEpN7D0UsNUqa4rUO/JhXdkPvP7YnKy/o6r2B5MK7sh95/bDKx0dV7A8mFd2Q+8/thlY6Oq9geTCu7Ifef2wysdHVewPJhXdkPvP7YZWOjqvYHkwruyH3n9sMrHR1XsNyPwdVoAFotB85/bEZGXLB1Erai4sWm1PCbanAFBb4ctVbXmhS/K8oECC5suVAh67KVs5Ppb1jB7TX1YSdR6t1vv+fu843/ANmiLZ6075pAQqI2hmkqXLAlNbl2uxN76E8SMeSvzjSJQScdWt7b36v2NxhGoO13ss7dcba/LWZNwFSGkieFBeWNSzGxJIFredYWN9AAL3xzdflvFUK1SEKcWovW7SerqvrPVXTqNRk3ZaktWrw1X3km8aSdg+gfFjGPL/KEldUk1/jIo0MN4qrVklnSRwlotYXAUujHRrXOlxpe50uLDEVOWOUJZZKDTT2KLyvv2t92rqYVKGw92AHpk5GNI0gX8kigaXNzpcWuSTqTxwpcscoUoKORyfxRf0tcOlBsaeNZOxfoHxYS/wDIcfFpOnFN7NUtfdrGghvKz2tQQR7VgKxlVsuYD8kHkZxGG1NgXUALewvYgKcbPAYvE4qjOahFST2a0r27evwR6pVZaO8pO9rX1fh6+1/RMdeFITwiKoS6lgiO62vmU8oquOBs65lYcCHGoYW3sc2VOW22vvNDim464/e6/wB9nWTvdvbC1dNHOn6Y6Q/VYaMvsIP8Di1F8JZo3GeBkGAFm88hWjqWHEQSEesI2IlsK6rtTk+xnOGKjmSR+DykEu0adWF1DFyPSqsw/wC4DEraevBRUqyuX/i034YAMAGADABgAwBqbWPyEv7Nv6TiGYy/CzmgYqOYJx4HkBr2J6oHI9eaMfyJxlHae/k5f/o+4urFhugwAYAMAGADABgAwBzpvd+fVX7eT+o4qe05zE/my7xO3A4h7ClbTqGPgPVi46lH1gAwAYAMABwBzhvNSCGrqI1ACrKwUDgFubD2CwxUc5iI5askt4rbhiHsKVtOn4GuqntAP8MXHUI5+35kzbQqT/zCPosP9MVPac/i3etIQk4hnnR0xsmjWGCKJBZURVHsHH1nji1ajp4RUYpI28SZBgAwAYAMAGADABgCG+FTaxgowqgHlnEbA9aWJYfvAZPUx67YxlsKK9TJFdrt/fkRbcWuWrqVjSEQFAsk0kVlLrGFSKMuOkYwAgKm1yGIsBbBO+oxo1dJqt931Eh8Ks2RKV1PyiT54xa/SVWIJHYCAP3wOvFOIllin2m75LpKrUnB9cWv4MGyUjpKSESnKENtLtq7O+XQG/mkX/jjl8PSlWxlfPJKCaUla+b2XHU9q1X2by2pGWKqvQxve7XVq1b/ANiv9v7y1UkoYu8PRACxSOqHjra/HXXHSYfIqajDUkrW3HOctUcThMRlm9T2NbJL6Peurus2t8d1Peaj3r/ji+7NPzirxPxDx3U95qPev+OF2OcVeJ+JJ91N88g5KrcmPpNyrF3e/RsvX0dOzrx5MVho1kpP8Ub5Xrdm+zr/AHubHBY/L7NR6t5u77RmOcXYLHMFLN2GJwL+i2YHh1t2Y1fJ05wnVozd5Kau9m3Xf+TscJGFSi3Z3im123SVvFFl7z7KFVSywm3TXonscaqfYwGOjaOeqQzxcSpfB5vilAk8c6uVLK6qo6QOqvobdQXTTzcYp2PFRrqmva+95dkbhgGBuCLg9oOMzYH1gBRvf+Y1f/Ty/wBDYxlsZVW/Ll3M50xWc0Od0NsrSVSTspYKGGUWB1Ujr9eJTsz0YaqqU8zLC8rcPdpfrLjLObHpGnuYeVuHu0v1lwzjpGG5h5W4e7S/WXDOOkYbmMd3vCLHVVEdOsEimTNZiykDKrN1f5bYKWuxbRxsak1FIm2Mz2BgAwBiqos6Mn6ykfSLYENXVjmNkKkqwsRoR2EcRilHMSVnZjLdzbclHOs8diRcMp4Mp4g/zv2gerE7CyhWdKeZFhJ4XVtrSMD6JQR9OUYyzmyXKUeuJ9eVxO6v7wfhhnHSUOFh5XE7q/vB+GGcdJQ4WHlcTur+8H4YZx0lDhZ6PC5H10r+8H4YZx0lDcxhQeFKjc2kWaL/ABMoZf8AtJP8MM6LI4+k9t0TSjq0lQSROro3BlIIPtGMz2xkpK6M2BJzpvd+fVX7eT+o4qe05zE/my7xO3A4h7ClbTqGPgPVi46lH1gAwAYAMAGAOd99HBr6oj51h7QbH+IxU9pzuKd60u8SNwxD2FCOnqXzE/yj+WLjqFsOe98/z+q/bN/PFT2nPYr86XeJSMQyhFtr4Wobfm8v1lxnnNx0jT3M98rcPdpfrLhnHSMNzDytw92l+suGcdIw3M8Phch7tL9ZcM46RhuZYsMmZQ3aAfpxmbFH3gAwAYAMAV54YYxLAsaK7TR3nUAaGNPP1OlwCGte/R9IBhlNaGdKP3uf8n34JdmmnSdJInWYlDKxy5QcukYIJuy3N+wm3ViErEUaeS6f39/Ue777A53COTRGnQ/Js7EKgLKXOnG4Ww04nq44xqQzxsbDCYjQVVPXZdW/d5kZ3sgMdIsZNykqKT2kLML/AMMczg/+Riv81/2NvyVrrr/F/QR1dPA1OJORGdrsAbkKWAHC98ovdfZ248lHEYhYrRZ9S1drS+r/AFEVU8XV5tWd43trWy19ff2iOk3PnkAZHgylcwYubXuQUItcOLa6W9ONtW5cw9JuM4yuna1vPbaz6uvsORrchV6dWVO61dez71a/qe7O2UI5xDULG5ZbsqMWeM6EAkaX7bE9G5xGKx0qmHdfDtqzsm1ZS6uvX3bNZjhcGoVtFVSd1ftRh3whijl5OKMKLFydTct1A3tkGXS3WWxlyRVq1qLqVZXezwW19rvr/Yr5Tp06VRQhG3X4/TUWZtjd41VTCSiPChblkZiCRnW1rceJY6jzANb4x5Pjmx+J7JLzTOlhiXSoOC2ytrXVZ38ycIgAAHAC3sx0BrznWhCQ16qVBjSo5MoRpyebKRb1HFfWauNlU/f62/g6Foafk40jvfIirftsAL/wxYbRGfACje/8xq/+nl/obGMtjKq35cu5nOmKzmgwJPL4XFgvhcWC+FxYlHgzP/3Om/8AU/8AwyYlPWj14H85fv8AwX3i03wYAMAGAKr3/wBwJGleppFzhzmkiGjButl7QeJHG50vfStx3GrxeClKWeHgVtVUrxHLKjxnsdSp+g4xuayUJR1NGHMO3C6MbMMw7cLoWYZh24XQswzDtwuhZhfC4se4EEu8Gm32p6tIix5GdgjL1BzorDsN7A+g+gWmLsz3YKu4TyvYy9MWm8OdN7vz6q/byf1HFT2nOYn82XeJyMQylFwp4WKUADkan6E+LGefsNz0jS3M98rNL8zU/QnxYZ+wnpGluYeVml+ZqfoT4sM/YOkaW5h5WaX5mp+hPiwz9g6RpbmHlZpfman6E+LDP2DpGluZo7U8LK5CKaBg5GjSEWX05Vvf1XGGcrnyjG3sLxKulkLMWYksxJYniSdST7cYGpbbd2Ztn0hmljiXjI6oP3iB/rgZ045pqJ0yBi46Y533z/P6r9s388VPac7ivzpd4mxB5zy+FybBfC4sF8LiwMdMQ3qCR07Rfk0/yj+QxedQthmwJDABgCNbE3xjqQ5SOReTcIwfKDcgcLE6a41eP5Wo4LJpFJ5ldWt1NrXdrXqPRPDSjOULq6/pP6lf+FmocVcbqzKssCjTQ9EzEqbdmY6g/pW4cfbCoqkI1I7JJP8AZ6zVYvPGdk+r62+pJPA2zvT1EsjMzPOQSeJIVSW9pcnFsS3DtyTb3/0WDjI9BX2/X5Fv+oH/APfHKYL/AJGK/wA1/wBjf8kfnx/xf0ElPIBTRkq7gKx5MC7NZb5bdYPBfSVxqaqfOp2aWvb1LXt71+r9zzV5ONaTW1Sf8jykmURxgWQAE5TYEdJtCPxxrqqlKpKUtb3/ALIwc3J3e0W7VZDMSImzFVPLootYGPoZu0lrn/CjdmPVQdTQ5c2q79lvseu37eLRU4Rz5ra95DN+D/vJ1J6C6/o9fm/4f9b46jkL/iPvf8Lb2/Sxz/LH58e76svHZnnt7f54z5M/52L74/xI3FT8ET53rqHjo52jJWQRnIRxzHQW9NyMbx7DzVG1F222Oe3gk5xk15US2P6TcpmHDtN9PTfFZrLtdr+t39S/dkbdMlNDJIvyjqOUA0CvfKwsddGBHsx4sfyrRwWXSpvNfZ2d7RuKMJVI3DYm9EdTPNAiSBoSQzHLlJBA0sb9fWBj20qqqwhNbJRUl3O9r9uozdJqnn6szj+6SfhrM2935jV/9PL/AENjOWxnlrfly7mc6YrOaJV4MUDbRiDAEEPoRceY3ViY7T24H85F4cxi+bj+qMWm8yrcHMIvmo/qDAZVuPOYRfNR/UGFhlR9R0kam6xoCOBCgH6cBZGfAkMAGADABgDwjAHxyC/qr9AwIsg5Bf1V+gYCyDkF/VX6BgLIOQX9VfoGAsjFUUETqVeKNlPEMoI+g4WIcU9TRQO+uzUp66eGMWRWBUdgZFa3qGa3sxU9pz+KgoVXFCugfLLGw4h1I9jDEFdN2mu86bxcdMc6b3fn1V+3k/qOKntOcxP5su8UYgoDABgAwAYAMAGBJmo6SSVssSPI36qKWP0DAyjTlJ2irlreDrcR4HFTVACQA8nHe+S+hZiNM1rgAcL9vDOMetm3wmEdN557SxsZmwOdt8/z+q/bN/PFT2nO4r86XeJW4HEPYULadMpQxWHycfD9UYuOnyrcfXMIvmo/qDAnKtx5zCL5qP6gwsMqDmEXzUf1BhYZVuNgDAk9wAYAMAVPuowiqdoQsQoV1db6eazKePpVfpxyn/ktFzo4eUVeznF+KkvJs2dXVXcn+qMJfKk/ND7e/ZsdVRRJIHEhlVI5UQPybyGwL6j5MkqDrxK9YGNvyRUVTBU3uVvB2+hrMTBOVnvPfBdWwrDzONw7RKHz31lDBSzZP0MrEpl1tlFzfjs0VU3BezHv+/3JziS0gW+URaJgEdwJwSqcbfL9djb12xyeDjOVbFqG3Ouq/Ebrk6WWovaUfZet7OoSpvbYACJ7DgBNpb6mPA+Q23dzX/r6mx6Ilx+R9De7q5J/ff8Asxi+Q7frX/r6kPklrW5o8G9//Lf33/sxPQXxr/19SeiJcfkRveTa5rLIKaXlUvlIflOj19EICR7Rjdcl8mzwrbjNOL2rLb6v+Di+VtIqmgqU2pLY1rTW9ataf+9asXPszz29v88W8mf87F98f4ke+p+CIwlVSOkAQLHXgCDcH2EA+zG9KShdzKlZdqxSylVDytJY8M7XyKBrrnK/wxWtpraNnUUuq/8ANy2a9VSVUWyrc3HaxLP1+libD0Y4r/yaefEKMdeWPhd6/KxvsOrRuRvwTDlJa2carJKSrduZ3OnsC47SnTdJQpP9FOEf3Ubv+SKllhYW/VKcvNRX/wAk82zTcrTzRD/iROn1lI/1xY9h4pxzRa7DmkYqOYGm7G1ea1UM5BIRukBxykFWt6bMbYktw9TR1FJl+bP2/TTKGiqImB6swDD1qdQfQRixNM6CFWE1eLNvnsfzifWGJM8yDnsfzifWGAzIOex/OJ9YYDMg57H84n1hgMyDnsfzifWGAzIBWR/OJ9YYC6MxNtTgSYeex/OJ9YYEZkHPY/nE+sMBmQc9j+cT6wwGZBz2P5xPrDAZkHPY/nE+sMBmQc9j+cT6wwGZGOfakKAs80SqOJLqB9JOIuQ5xWtsoPfXaSVFdPNGboxAU9oVFW/qOW/txW9pz+Kmp1XKIroUvLGBxLqPpIxBXTV5rvOm8XHTHOm9359Vft5P6jip7TnMT+bLvE7cMQ9hStp0au7NHb8zpfcx/hizKtx0mhp8K8D3/Zmi7nS+4j/DDKtxOhp8K8A/2Zou50vuI/wwyrcNDT4V4B/szRdzpfcR/hhlW4aGnwrwD/Zmi7nS+4j/AAwyrcNDT4V4H3Fu/SKbrS0yntEKD/TE2QVKmtkV4DCOMKLKAB2AWGJLD6wAYAoDwiU+TaNQO1gw9OZVP8yfoxU9poMarVmRw4g8pe+6G+NPUQRh5USYKFdHYKSwFiVvxB46XtfXFikjoKGJhUitesknPY/nE+sMZHozIOex/OJ9YYDMg57H84n1hgMyDnsfzifWGAzIOex/OJ9YYDMg57H84n1hgMyDnkfzifWGAuiFeFXYKPSNLFGokVwzMqgM19LkjW+bLr1AHEKapTjU6k9fc9T8me7DXrKdBvXKLS7080fNeYo3gqTWbLWWPVrJMQpsykIyyWt15Wb91Tjm+SIvB4mvgJfpk3HtWz+LPxPFjL1KKqR2/fqV5sTarU00c6DpRkE9WYWsR7Rp7RjoL2NPCThJSv8A66/vedKo1wCOB1xabgjkxYPdQPyjEn1PftHpxwHOaeHxtepKbTUm0k3aTWbU7J312WtrU279R7crlBKxXm8mzUhmEcQIVkBCkkhTmZbBjqR0QbnXXHRaWE6casU0mr2++46jk7FVKtCU6utptd9lfu6zf23thqB0pKSOIyGMSSSSXsRcrwUgkkg9dhp7NRyfydS5RpSxuNnLLmyqMLXva/XqSSa7WaGTxGMxGSnbNa/tbEr2srXZi2hKlVRpWhBHJmyyAcCblTr16gEHsNsZ06M+T8fLAuWaNrxfY1dd2rU1v1nt5HxU3LI9jvq3NbvAZ7n7OQR84UXmN1uSbKubUAAgG9hcnhbTjj243G08NTjCTa0l03uS3Wu73a6n1lXK05VMRkaVo2tv1pfdtmwmmx75jcWNj/PFP/jbi6uIcZOSvGze1r2rX2Gpr7Imjv7ttaaklBa0kkbLGOu5yrcerOD7D2Y6lvUeGtLLBsqjdHdxpkFSNFSeNALXzWYM5P8AhVOl131HVbFbainJvUvtnho4dyae5q3lfyJJvy5qqqlo1sSzmV7a5STlX0aXf2DGh5Gcq0sTjXq0jVOPdqb8IqJ0uHWWrF9VNOb71qj4yZZ9HQxxAiKNEBNyFULc2tc24mw446M17lJ2u9hsYGJQ/hD3bakqWYKeQlYtG3UCdSh7CDe3aLdhtU1ZmixlB05uS2MiuIPEFsCTy2FhcLYWFwthYXC2FhcLYWFza2WPlov2if1DCxZSftrvOi9ufm0/7J/6Ti17Do5/hZzUBiqxzFwthYXC2FhcLYWFwthYXC2Fhc9tgAwIJT4ONiNU1sbW+ThYSSN1AjVR6ywGnYG7MSldnswVJzqJ9SL5xab4503u/Pqr9vJ/UcVPac5ifzZd4nfgcQ9hStp1EvDFx1J7gAwAYAMAGADABgAwBW3hc3baQLWRKWKLlmA45ASQ1vRc39BB4A4wkus1uPoOSzrqKmxgacMAeWwsTcLYWFwthYXC2FhcLYWFwthYXGcKjKNBwGIPVFakXb4QaB5qGVY2ZSBchSRmWxzKbakWJNuu1uvFspOFpLXZ3tv3r9zqMJkdTLPUnqvwt7H+zsJdx9rJVRI0oBkj+TmB6mHBrfqkezU/q45enhKPJ3KuVr2KntU5br9X/XXr2bxLO4OMtUou0l2r7uRXeXwdxw1ACVLJFIbiNoiTlzLeNJy2XlCNFDDUhQdTc9RZGt5vTTs/vs89Q83b8IMMUjU8jM0Gc8hUEsxCtraTP0rAkjN1AW80ZjCkjGOKhmt1b/7LAqqZCjFVXMQSCAL34g39eKMVho1aU4pK7TX7tHtjJporXful6ccv6JUoT6QSw+kOQP8AIcaDkurpMHTfXG8X+zuvJnVcj1F7dJ/5eOp/wvE1562kq0TnqPykYsJEJFx16rrr2EW7MeajTx/J8pcykskv0uz/APrVq3rXvPNieR5ud4a92uzXZ1GttbacZjSnpk5OCPgOsnX16ak3JJJNzi3C4WtppYrFSzVJdf34atSWpHv5O5O5vre3Ykur1JrulRlYYUYat0mBHaS4uP8ALlHrvi6S0vKVGla+SLk+zNv+XxNFyhVU6tSa32X7av7JLUVEMAZmaOMKuZjoLLe1z6L6evHSRhGP4UkaqUrK7ZRG+28Br6rMgbIPk4F6yL8bfrM3UNfNGtsQ3c1lWppJ/wAFy7K2OlJQpTmzZR0uIzyE5ie22a59AHox58dVo0cNOVb8Nta336v3NnQptWjEg89S9VtOCnp3ZVpiTJIpsc58/UdQW69l2IIxquQcC6GG001adV3Xw0117/aepb1Zmwg03OcvwxVv8pvYu3L+J/sWtjoTXhgDDV0qSoY5UV0birAEH2HAhxUlZkI2l4K6VyTE8sP+G4dR7G6X/djDIeKfJ9J7NQnfwRN1Van1wkf/ALnEZGUdG/F5Hx5I5O9J7s/FhkY6N+IPJHJ3pPdn4sMjHRvxB5I5O9J7s/FhkY6N+IPJHJ3pPdn4sMjHRvxB5I5O9J7s/FhkY6N+Iy0ngokR0fnSHKwa3JnWxB7cMjMocnZZJ5izK+n5SKSMG2dGW/ZcEX/jiw2UldWKu8kUnek92fixXkZq+jfiDyRyd6T3Z+LDIx0b8QeSOTvSe7PxYZGOjfiDyRyd6T3Z+LDIx0b8QeSOTvSe7PxYZGOjfiDyRyd6T3Z+LDIx0b8R6PBFJ11Se6PxYZGOjfiGGz/BLCpvNUSSehFEYPoNyx+i2JyFkOToL8TuTzZezIqeMRQRqiDqHWe0k6k+k64ySse+EIwVoo28SZFZ7Z8GEk1RLMKlFEkjOF5Mm1yTa98YZWa2pgM83LNtNI+CKTvSe7PxYhwZguTfiLYAxYbU9wAYAMAGADABgAwAYAMARLbfg8o6glgrQudSYiACfShBX6AMYuKPLVwdKprtbuI3P4ItehV6dQaLX6Q3+mIyM8r5NXVIweSOTvSe7PxYjIyOjfiDyRyd6T3Z+LDIx0b8QeSOTvSe7PxYZGOjfiDyRyd6T3Z+LDIx0b8QeSOTvSe7PxYZGOjfiDyRyd6T3Z+LDIx0b8Rsp4LZAAOcpp/yz+OGQsWBaX4iz8WGxKm3o2Y+zKvndOhank0kjHAjiV7Ljip7LjqN/DjMFSxdF4Wq7K94S4Jbn8Muv/RsbuvHSw11Ir2lxxWxrfKPX1tEi2gke06LLHJfMPkHzMFzfqSgcf1TmBtfhca+Hk/HVFN4LGezWjq1/q7e3V4rWuzX4iiqlPNTep7vvYVFtnZM1LJyc8bRta41BBHaGBIt/wCG2NvY006cou0tv8/fiTzwb77slO6Tq7QU7KhnAJEYbNZCALkDL7AyjrUHNPUe+jJxh7WxfwSOramrEeOKVHU6gqbsh4gleIKk8DxUkdZtyuIiuTcY5v8AJq7fhlt/t9zep2NvgsXZqpTd3HzW777yJ7J2HIZ3SSNSEBDFmIS5HQswBJzcQbaC7aWxs/Yp+1UaUdWvq17Ld/kteqx0GNx8HQjKlNpt9W2y233W83q2NnuwNgNJKRMpCRNZ1I85hY5PVqCT+qRbzlxTia0MLTdWr1dW99S/t7jPG8oRjSSou7ktT3Lf39SW/uHm9O9qUsbLE4aqcFUtY8mDqXbqBPEA+g8DieRsJUhGWJr/AJlTX3L6X3dy6jjMZiFFZIdX397yrTNPUtkHLSsbWQZmJyiwOXW9geJ11Pacbk1l5T26+z7/AJ/stvczdtIY4ZJYXiaHMzGQIWllYAZhlYkKozKqEX6V+OpTnCnBzm7JbWz30aSstWv6/sau/m9Zj+Rh/OZBZFGvJIf02/xHqHq426XP0odLVdPWusNTepddSW5d/XuW5ts2NOnNyVKn+N9fVFdbfYvMc+D3dcUcGZx8tJq99So42J7es+mw1sDjo7ynJzntfV1JdSXYiMRUgkqNL8Eevrk3tk+/yRLMZHlMdS7BGKLnYAlUuFzG2gzHQX4XxDbS1GUFFySk7LftsJfGlZ3D7xHinSVODzPf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fY2lV9x+8Jic9Th8zHm+F998rHeLjwGGspUlRo5FDIwsQf8AzQ9d+rENJqzM6dSVOSlF2aKv2lu9U7LkeekHLUzayRH+ZA802/TAt2gaA+DHYKljKap4i/s/hqLXKPY+KPmuo9qy1nnpWjN7YvVGXbF/pk9z1My1W99FII3mu41UpJFnaDQEllIIy6AXF9SONujpY4TlpVssZqTivZd1lqK+xXteW+9pWWuzteqVOOWTlB2T9rV+Hv3LyNDbuxS8RbZ/ImGQ5mWIxIL63VFVVNtdVaRuvog649FLl2MZ6HFwlTmtt07f2vBrtPDiMPOUL0Xdd9vAg8dTLTSq6h0lQgqGUgm/Vl4kMPVcHG3r0KeIpulUV0/vx3GtpOVOomtT+/LxLl2ftETpGQeTkZA5hfSSO+UkGPiNSLnruOIOOGnmw8tDjVKUIao6tWtvXfV1Xy69XcrPo17WuO1iveqqnkg5OiVpWfou0RzCNesXv0S19PRf0Y9/JODq4qspYjM4UtUVJdurvt1/stmo82LnKMLUlre2xENn+D6oJXnGWnQ8L2ZzbsUaDj+ky+3HUYrFUsNDPWdl4/wayjg6k3bYTBtoUey4uSjNpCNVXp1EpsbFiPNHHsA1scaiOMx3KKawUMlPrqS1Lx2X7FmfcbOnQp0mobZPqWtv78DT2lvazZaegBnm4B7Exx6dQ/SYfQOvQZRVheTcTiowlyjJ5F+GC/HPte5fE9dtm256lSk3JQVrO0pPVGPZ2v4VruPNy9x+btzipblKljmJJvlbtJ62/gOq/HHTKN7XSSjqjFbIrs7d7K51oU4OlRvZ/ik/xSfbuS6o+Osm2MzyBgBfvBtA09LUVAUMYYZJAp0BKIWsT6bYAR7R3saPZlPXCNS0y05KEmw5YoDr6M/8MAL9rb/tT7S5pJCvNg8Ub1GY3R5kYpdbWy5kIJvpgDZ2lvo8bbVAiU+L0iZOkflOUjzkN2W4aYA36HeVmrlpJIwokpVqInBPS1s6H0i4OnUcAJKvf2XkppYYIyq1y0UJdmUOb5WkLAHo5jYWvwOAGlTtqtgpaqoqYaT5GJpEWKV3zFQTZsyLYadV8ALm3uroRSS1NLTchVSxRAxTuZEMvmkqyAEDrAOAMn+1VbNLVrR09KyUsjRFZZnWWRlUE5EVCADewudf5AMo95ZOc0MDwcm1VC8kis12iZFQlOFm1Yi+nDACSh3v2jLSyVkdJSNChl6PLusrCJmDWGQrc5TbXADXa++OWhpqmnizy1jQpTxOct3lsbMwvbKua54aYAwPvufE7bSWIcoi9OFiRlkV8jqTxFjfq7MAfFTvPXUzU7VlNTcjPMkOeCZ2ZGk81mVkW6342OAHe+m2zRUU1UqBzEoIUmwN2A4+3ACSq3oraZ6c1lLTcjUTJBngmd2RpL5Sysigrca2P4EDym3kr55qpKaCjyU87Q3lnkRmICm+VUYWsw6+3AEtragxwvIQCyRlrdVwpNr9mmANXdjahqqSCoZQpmjVyoNwMwva+AI2d+m8Y825Fea8uKXnOfXnBiMmTLa3HoceOANnaW8lSa6SjpIqYtFGkjvUTMl85NgiqrE2A1Pp+kB7u7WzTQK9RAYJbsHjzZgLMQCGsLggA8OvAEej3hr5qiqipaekKU0ojLSzSIzEorXsqMP0u3ADbZ23Hkrp6RkUcjFFJmBJuZM1xbsGX+OAI9Ub+SinqpUgjLwbQNEis5CsMyKHY2uPP4AHhgBrNtithp6qephpAIYHkQQzO+ZlUmzZkWw04i+AFQ3wro4qWoqKWl5vUvCt453MiCa2VirIAbX1AP44A2N8t5q2hV5uRomhzBYQZpeWlY+aixiMguddAeAJ4A4A29u7zT01HTyNTrzyoeKJKfP0RK+pUuL6KA124aYA1Zt/Qux/GfI3YABoS2XLLygiZSxGgD34jgMAb2y9q1/OI46impzFIG+XppmdYiouBIHVfO4Ai+uAGu8e1lpKWapbURRs9r2zEDRb+k2HtwAo3O3nkqkqBUQrDUU7APEGzWVo1dGvYcQSP3TgCPLv5Xrs9dpvSUppsoZlWdxLlLhdAUy3ub8cAMtsb9tBtKKkaEcg/JBprnMjzcoI7ra1iyAE9V8AG2t+2i2nFQxwo6F4o5pSxBjklEjKuW36iZuPXgA3z37ajqViSESRxxpNVyXI5KJ5VjBAAN21LW7BfAG9vZvHPBU0VLSxQySVfLWMrsirySK/FQx1BPV1DAHuwt5J2rXoKyCKOYQCoRopDIjx58h85VIIb6dezUDQ2Lv2020DTNCFp3eeKnmzEmSSDJnGW1gti1jfXLgDJNvPWS1dVT0cFIRSlFYzzujyFkDdFFQ2GttTr/IBhSbw1DIjPs+oVyoLKCpysRqL9djpfAEkwAYAMAL59iU7o0bQx5GJYgKB0iLFrixDW6xrjB04tWaLoYmrCSnGTutW3q3d3ZsK62vSeKp3MFJylNIql3JsysC1wHtlygEaHW99ezWcqcnQxsYxqVpxy3s2s0de/wDUtm3Wuw9cFUre3TjDNscVaMn222P9rG1D4QqZh8o1RAeF3jzEdtnUMbHt09mPJzXlymmqU6dVb043Xjld++5RUgofmQlHvT/0bUG9FCI8qVNOLnMWsQzMb3JJPHU48mJw3KtWhoJ4R7U7rXdrxu3svcwjVop3U0fNVvlQrIJRUor2seRRiWHYwAYEdX/wLemUeXas1OGHyd7Sv33aT7NV11dZip0Nma/dr/gX1+/4kOWGnmmY6AyWjQ37BqT6so4Ywq8kYzE2WOxMUtuWHtO/7WX7uTPXSoVZK9Ok0t8vZXjL6Idbmbnw5BU1FPlqJGZ3jYdBSXJFkOtrWNmva/VjoKdNZIxblJRSSzbUkrLUtV/MwqV50b06bit7h+r99r3dS7CZRUkaszqiB3tnYABmsLC569Bi2y2nkc5NKLepbFu7jPiTEMAGAF28dAaikqIFIDTQyRqTwBdCoJ9GuAK/bZu0p6Kl2c9AIliMCyVJqY2TJCU6SovTJYJwIFr8cAN6/c9qqp2os6Wgq4YEikup6aB+kFvcFWKnUC+AI5sndjaTUu1hVQjnFTDDHHaWNuVaKIxlr30zWDdK3nYAkW+exKrJQ1NFEJKukuuQuqXSSIo4zE5TYhT7DbAC/am5sqbGo6OKATyRSxSzw50Ac5i8wzuQCCzMPUcAZk2NI9FXwxbHSieanZUyywHlXswVTkNha/FjbXAGKq3EkjXZskHLSSw1EDTxzT8rGkYFpGVJGKhl/RKaj9HqsB87w7AlllquW2NT1ZdjyFSjwxHIVAUSliHzL+sL6WtwwAw2Pu3VRz7KaQZxTUssc8mcGzsqBRqczcCLgdWAFOyIdqU9DJQpsy7OZws7VUIQCV3IYoCWsA3Drt1YA2X3QrTLs2KORIoqCl/LlRKj1JURleRzK2igsHPC+ANSp3Rr1o9rUmVZxUMs1PIuWIPI5UyrybOclioIubG511tgBjtGHaFeaWGSgFLDFURTSyvURyErGb5VSO5uT1nh/IB/4Rtly1OzamCBM8sigItwtzmU8WIA0B4nACHaUG0K9qSKSg5rDDUxTyyPURyFljN8ipHc3J6zwwAqfdyVKqteXYkdaJqhpIpmlpweTIUAWc5hqCfbgCytoxM9PIoWztEwC3HnFSLX4cdL4Ahm5VXtOCCnpZdlFUiiyGbncLXKIbWjGvSYBeOma99MAIxuFtLxcw5xCKhpOeGHkFz86zZ/zjlMua4C5rWtpw1wA73h2ZNNOJJ9kQVkbQpl6UKzwvrnjd3YBludMpIGvbgB14Otjy0tGIplCEySOkIflBDGzErGH68o7MAKKHcGCarrpq6kjflJw0DMQSY+TUHgbjpA6GxwBn2hS1lNtGWqp6TnUU8MaELMkTxtGW6nsCCG6jgBBU7o1jbOqA9Mrz1O0eeNSiVDaMuhMZkayE2U68NcAMoNjyNSV8MWx0onmpnRCssB5VyrBVOQ6atxaw1wBrSbgyRw7Oki5d6iCWnaaKWflYlAAEpCSMUBXWxTUfo9WAPdoU+0W2m1VLs16iKC60KLUwIi386ZlZrmRtLXAyjtIBAG9tjZFfW1tHMAtGlPC0l3yVA5xJ0DGY1db5U1D8Lk2wBqUW7e0IIdpU4SmqRLKs8LSKohlZyDPGYSzFPN6N+jc306gPjYm7MnjGlqIdmLs+OIScuRNG3Kh0sqBIiQQGs3St/DAD7wjbGqK2KGlgCiN5laokYKyrGnSAMZZS+Zwug7NbYA0dn7AroNotPJIlRHU07RzOkawBHTWJmQuxYkFkuOF9e3AEcfwcTjYyKizGuQIRTvUB4CwlBKmJ2MJXLc24XwBIN5d0Jauor7rlSakiSGTMBaeN3ddAcws2U3twJwAu2XulWZKSadAap9o87rLMlo0COigG+qquWwBJ6RwBlG5ldUSbSkknipxWsYuTaETsadFKRsHEgCEgk2ANjY+gAYH2ZtJfE1QaMzTUSVCTxieIE5kWJGzs1jmAz9fWDbADCGh2hJV1O0mpBDKtCaamp+WjkZ3zmQMzCyKM1hx4YAULuJtGCioxFPFLJRyJOlMsQRmcsTKhqWksQQ73JAzWHDADTeLYsklTO02xqetR8phmV4YpAMgBWUuQxII0YX0tgCM0Hg02wsUa+MjHZFGQSNZLAdEWFtOHswBdeADABgAwAYAjNVsmgiz54lZuiSCGd+kbLYnWxPZ6zihYekr+zt17y6OOrUlaM2uxNiaWj2YRKxpWvHkzASqBZywBLcqEXzDfMVPDtGGhp7jLpnEJP2nq7vr9TNsul2cQSlI+hA+eBuGIOaN5FtZD1383TpLcqNLh+oXLGJmvxtd1v+pINh0NMGaWnQobZWWzx5b2P5JrZb2BvbGUKNOEnKKs3t/wBbCmVedbXKTffe/nrHOLTEMAGADABgDFVKxRhGwVypyMRmAa2hK6XF+q+DId7ahFzHaPe6b7MfjxhaW8qy1eJeHqHMdo97pvsx+PC0t4y1eJeHqHMdo97pvsx+PC0t4y1eJeHqHMdo97pvsx+PC0t4y1eJeHqHMdo97pvsx+PC0t4y1eJeHqHMdo97pvsx+PC0t4y1eJeHqHMdo97pvsx+PC0t4y1eJeHqHMdo97pvsx+PC0t4y1eJeHqHMdo97pvsx+PC0t4y1eJeHqHMdo97pvsx+PC0t4y1eJeHqHMdo97pvsx+PC0t4y1eJeHqYqqKujRpJK6kRFF2doCqqO0sZLAYWlvGWrxLw9TL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n0KLaHe6f7OfjxlrIy1uJeHqSDEl4YAMAGAEO9O8yUXJZ0LmVmVenGgGVSxu0jKBoO3ACXaW8kb8vI9LVGGItCZQYsheKUKwAzFgc9wCQL5TbEWMXFM163btFCzo0NQxWo5KRuVYlFiWNjLmL3WJOci4W3nnTCxjo4mttDb9KM6zU1aUSSURO0wlWSWBmiYIryNluXPnKAeJ4DCxDoxf+7/yeU2+sNCJIzSzB1aRpo/8AdI2Xk1hYkFGRJCVmSwW7GxFtMErGUIKCsvvwLIRrgHXUX144kzPrABgAwAYAMAQ+n2hKduywGRuRFCsgjv0Q5ltmt220wBD9t7yVVPtmpk5d+ZU09LHNCT8msU8JDSH/ACvY+tsASTwfbTnl2GJppXebJPeQm7XV5ANfRYfRgCAbM3trI4o4Z6uRpJ2o6mBy3SaKRgk0d+wMOHZc4AsXwkbQlR6GCOoanSpqOTllTKHC5SbKzAhST1+r1ED48HW0JTU7QpZKh6iOmkjEMrlWch0JZS6gA2I/ngCMrvBVFl2Xy8nOvGZiL5vlTRAcrnvxvkNvVgCTeFjb5poKeJJ+QapqEjaYEAxxA3kcE9gsP3sAbHgq281Xs9WkkEssLvDJIP0ypurX67oUN/TgCI7l7Smnhoq6fa8iSz1JR6ZgjROOUZREkYAKMwAsxJtcejAEv3n2jKm1dkwpIyxzc65VAdHyRKVzDrsTcYAVb3TST7XioGqpKanFJzi8ZRWaUSMoGdweAF7AdvsA3dwNszT7JeWWUySJyyrNoCwQsFbTS9rajswBXWzt7a2OFIpquRnn5pUU8hPSMbyCOaO/YG4DsufUBfuADAFHbE25XSTwmGo2hLIa8xzRmPNSilEjBunlsCBYHpaa8CMATPwsbfMC0lOlTzVqifpz3tkhQXcg9RuygduAN/wabfas2XFK7ZpVVo5Wvcl0JFye0rlb97AFcbibyVUkmzSautaSeV1nWcAUzRqXFonIGZ7AaAk3vwwBM/Cxt8wtR0yVRpDPIzSTggZY0Q6E9WZmW3qwA98G23DW7Npp2JMhTJITxLoSrE/5rZv3sAONuSFaadlJDLE5BHEEKbEYAU+D3aZn2fStJKJJWhVnJYFiesnAFd7779PFtOUpWGOKjenVqYHSoDMTNZesqGAPqwBc6sCLjUHgcAQnwt7QmhpITBJLG71UUZMbKrlWzAqGbogntOnC+AG25EcggcSmqLcofzmaGWS2VeDQ9ELx0Ot79owBXmzN4KltpJs9quQ0iVsgWquc0pRFYUhe3FS1ib9K+ltLgSnwg18vPNm0aVMlNFUtNy0kZVX+TRSoDsCBcm3puMANtw3PIyqa7nvJzuglKgMoAX5NiPOYXvm68w7MAQvwQ1lVUrBPUTVz5hJctPAadrFlA5H8tcW+kX4YAk1btZ025HC0xWA0LOULAIZOVsG167aYA88K+0ZYaAPTyOjmaJQ0bAMVZgCAx01B4nTADHceKRYX5VqstyhtzmaGZwMq8Gh6IXjodbg9owBVU+9tZBzt5KqUxTisigJP5GeBsyAN1XQ2A6z6sATrfjbk8Gw1qIpSkxjgvLYEjOUDNr1kE6+ntwBu7qRclVzQ+NHqxySvyMuV5Izfz+VWwym/m27MAfW6m0ZZNpbVieRmjieARITogaIlrdlzrgCCbZ39dNrO/PAtPBVxU5ps1g0ZVlnkI68jkW9XovgC6sAGADABgAwBUv8A9Q1bJDT0kkMjxuJms6MUYXQg2YWOowBGZ+ltPbCNqkdLK8anVUd1iLso4BmOpI1J44Ax7t06VGz5JKhVmfxdXTZ5AHblhIAJMzXOcBVGbjZRrpgDT3XkMtVtZZSXWOCpaNXOYIzPdmUHzSSASRxtgDd3bHK7NaSX5SRqDabs79JmcGmAYsdSwAAB42AwBf1N5i/5R/LAGXABgAwAYAMAKI6ZOfNJkXlDCFL5Rmy5r2zcbX1tgBbtLZkLtXZ4Ym5RYuUuinPlAy5rjpWsLX4WwBubCo40ouTSNFjyuMiqAupa/RGmtz9OAEtXsinK0V4ITyYtHeNegAwIy6dHXswA/wB7NnxTUzrNFHIFsyh0VwG4XAINjYkX9JwB8bobPihplEMUcYYksERUBPC5AAubAC/owBqDZkPjIzcjFy1vyuReU/J5fPtfzdOPDTAG9X0yNWUzsil0D5GKgst1scp4i40NuOAPdjUyJNUlEVS8gZioAzNbibcT6TgBBs7YNKu0WdaanVwWYMIkDBu0G17+nAD/AGlTI1VSuyKXTlMjFQWW6gHKeIuNDbAC/frZUE0aNNDFIVayl41YgHiASDa9h9GAG1FRRx0ojjjRIxGbIqhV1Fz0RpqSSfWcARis2PTmOjvBCeTB5O8anJ0lPR06OvZgCcYAMAKd2adEiYIioOUc2UAC5OpsOs4A+aimQ1sTlFLrGwVyoLKCdbNxF8AebDpUQ1OREXNM7NlUDMx4sbcSesnACyh2dCsNEqxRBY5S0YCKAhzNqot0TqdR2nADR6ZDXLIUXOILB8ozAFzcBuNvRgD3d2lSPlxGiIGqHZgqhbsbXJtxJ7cAMK5QYnBAIKMCDqCLHiMARLcvZFPDMzQwQxsYyCyRqptmU2uANLgaejAG/Bs+Lm9YvJR5ZJZGkGRbOxAuWFukT2nADzZigQxAAABFAA4AZRgBXvlRxywBZY0kXODldQwvZtbHS+AMO59FHDTyLDGka5ybIoQXyrrYW10GvowAvGyoFoYVWCEKk2dFEagK926Si2jeka4AZ767Ohmg+WijkysCudFex9FwbYA2t1qKOKmjWKNI1sTlRQouTqbDrwBFt1tiU0dTG8dNAjjNZliRWF0YGxAvwJHtwBub6bJgmmVpoIZGEYALxqxAzNpcg6an6cAMd4KGJ6JI3jjaMBLIygroNOidNMAebk0EUMTrDFHGpe5CIFBNhrYW1wAr2jsenamZWghZedM+UxqRnIN2sR5x7eOAJHUUUb0fJPGjR8kBybKClgoIGU6aEC3qGAFO4ey4IUkMMMUZZgGKIqkgDQEgC/E/TgBnsqmRaiqdUUM5TOwUBmspAzHibDtwArGzITQzxmGIo8hZ0yLlZs6nMy2sTcA3PYMASeDzV9Q/lgD/2Q=="/>
          <p:cNvSpPr>
            <a:spLocks noChangeAspect="1" noChangeArrowheads="1"/>
          </p:cNvSpPr>
          <p:nvPr/>
        </p:nvSpPr>
        <p:spPr bwMode="auto">
          <a:xfrm>
            <a:off x="155575" y="-868363"/>
            <a:ext cx="6991350" cy="1809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59748" name="AutoShape 4" descr="data:image/jpeg;base64,/9j/4AAQSkZJRgABAQAAAQABAAD/2wCEAAkGBxQTEhUTEhMTFhQWGB4ZFRUYFxwZGBkYIBwbIB4dHBcgKCgiHx4nHhocITEhJikrMS4wGR8zODMuNygtLisBCgoKDg0OGxAQGy0lICYsNC4wLCw1NSwsLCwvLCwsLDQsNCw0LCwsLCwsLCwsLCwsLCwsLDAuLCwsLC8sLy8sLP/AABEIAHIBugMBEQACEQEDEQH/xAAcAAACAgMBAQAAAAAAAAAAAAAABQYHAwQIAQL/xABQEAACAQIDAwYJBwoDBwMFAAABAgMEEQASIQUGMRMUIkFRVAcVFzJhcYGT0iNTkZKUpNEzNEJSc4KhsbLhYnLBFiRDY3Si8IPi8Qgls8LD/8QAGgEBAAIDAQAAAAAAAAAAAAAAAAEDAgUGBP/EADwRAAIBAgIFCQYGAgIDAQAAAAABAgMRBBITITFRUgUUFUFhcZGh4SJTYqLB8DIzQoGx0XLxNMIGkrIj/9oADAMBAAIRAxEAPwC8cAGAFW19vxQA3Esrj/hwRPNJf0qgOX1tYenAEG2n4Tqi5EGzagC9s0wKsDexvGAeB087X6AaZVbbE/v7/stVLe0QSu8Je0ZNGkSMlrMEjUgE2FhmL2IvoQvG3UQTW60ur78SxUl1/fgL6TfraEZDJV5wo814lZSLEjpoA44i9iCdL3uBiVWa1NEaFPYyx9leEaulbkloIVZSqgy1iqsjMeikbFek1uoEnTXU63qaewwdGcdqfoJdseGOobPCtGKeVDZ3ecuqte1rKqlrjhYi54XtjGVRRIjTbIh/tpXg3asckG/5KNATb9UISRxvca63FwMUutJ7P79PvcWKlFbfv6j3ZHhP2irIvycwsbqY7EgAno5WsOr9Eaa9RtKrO2/77g6S7idbI8JUrkLPsysUnrhRpgNbEkWUgDQ9Z6XDQ4tjUUuplTptdaJzQbSjmF42N7XKMrI4H+KNgGX2gYsMDbwAYAMARnfLfKKhAUjlJmF1jBtYfrMeofxNvWRi5WPNiMTGite3cVZtLwg10pNpuSX9WNQoH7xu38cYXZqp46tLY7Cd9vVR41VSfXM/44gp09XififPjqp7zUe9f8cCNPU4mHjqp7zUe9f8cBp6nEw8dVPeaj3r/jgNPU4mHjqp7zUe9f8AHAaepxMPHVT3mo96/wCOA09TiZsbN2xUGaIGonIMi3HKv+sPTgWUq1RzScntOi8XHQkF39385o3IQBXntdi2qxg8LgcWI1t1XB14YwlLqR4cVi1S9mO0rCt3srZTd6qb1K5jH1UsMY3Zq5YqtLbJmr46qe81HvX/ABxBhp6nEw8dVPeaj3r/AI4DT1OJh46qe81HvX/HAaepxMPHVT3mo96/44DT1OJh46qe81HvX/HAaepxMPHVT3mo96/44DT1OJmSm2zUZ1/3ifzh/wAV+314GcK1RyXtM6PxcdEUBvVtada2pVZ5womcACRwAMx0AvoMVPaaDEVZqrJKT2ivx1U95qPev+OIKdPU4mHjqp7zUe9f8cBp6nEw8dVPeaj3r/jgNPU4mHjqp7zUe9f8cBp6nEw8dVPeaj3r/jgNPU4mHjqp7zUe9f8AHAaepxM+k2/VDhVVI/8AWf8AHAnnFXiY72X4RK6IjNKJV/VkUH/uFmv7TibsvhjqsdustXdDe2KuQlRklXz4ibkekH9JfT9IGmM07m1oYiNZXW3cSHGR6DQ23teKlhaaZrKNABqzN1Ko6yfxJsATiG7GFSpGnHNIqXbfhOqpSRBlgTqsA7kelm0+gaduMHJmoq8oTf4NRG595Kxzdqqo9krgfQCBjE8zxNV/qZh8dVPeaj3r/jgY6epxMPHVT3mo96/44DT1OJh46qe81HvX/HAaepxMPHVT3mo96/44DT1OJh46qe81HvX/ABwGnqcTDx1U95qPev8AjgNPU4mMItrT5R/vE/Af8V/xwuz0xqTttfidB4uN4GAEO3t6IKWOZjq8ZCiPgXkZQyqD2EHVhe2vZiG7GE6iirs29t7dhpEV6hioY5RZWe7fug2HpNhiJSUVdnopUZ1XaCv/ALS+ov2btGj2mkimNXCnKySqubKRowFyQDcgHQ3B4YiM4zWoyr4epQaU+v7/ANkT3h8DsDnlKORoXGoV/lFuAeDNdhrY65uB06RxjKkmrIwVR9ZANqVFbs6dedwmSQuHizXKtKhDCReTIzKGGYr7CNRamlR0bSS1LZ9/2XSqtxsma2725dVtSRqgAkO5Z6h2spYkEhTxPHioNtRcaDFiU5d339/2YNxj3lsbs+CejprNLmqJAQbt0UuOHyY0OuvSzdXYLWKmusrdR7EMKbfjZ8bGFTyaqcqFI7xmwABXk72WwtcgCy9lr46WF7XPTzGu4qduq/b17Vt2K/gSKPacZz3OUpII2B4hmICexsykf5vXa08dzctgD3ABgD5dgASdANSfRgDm3be02qZ5J2veRiQD1L+ivsWw9mKb31nNVqjqTcmaOBUSjZ3g/rpVDCHIpFxyjBT9Xzh7QMTZnshga0tdrd5ueTCu7Ifef2xOVmfR1XsDyYV3ZD7z+2GVjo6r2B5MK7sh95/bDKx0dV7A8mFd2Q+8/thlY6Oq9geTCu7Ifef2wysdHVewzUXg1rVkRiIbK6k9PqBB7MMrM4YCpGSeouZ3ABJ4AXOLDcHM+0KxppXlfzpGLn2m9vUOGKTmKk3OTkz5oqR5XWOJS7ubKo4k/wDmt+q2BEIObyx2ktTwZV5AJWIegyaj6ARjLKz2rk+r2HvkwruyH3n9sMrHR1XsDyYV3ZD7z+2GVjo6r2B5MK7sh95/bDKx0dV7A8mFd2Q+8/thlY6Oq9geTCu7Ifef2wysdHVew+4PBnXBlJEOhB/Ken1YZWZRwFVNPUXXiw3Jzpvd+fVX7eT+o4qe05zE/my7xQcQUkvHg1r/AJuP3i4yys9vR9XsPfJrX/Nx+8XDKx0fV7A8mtf83H7xcMrHR9XsDya1/wA3H7xcMrHR9XsDya1/zcfvFwysdH1ewX7V3LradS8kByLqWVlcAdpCkkD0kWxDTRXUwlWCu1qI/iDyjjdHahpqyGUGwzhX7CjGzX9hv6wMStTPRhqmSqmdFYtOiKY8L21jJViAHoQKLj/GwDE/VKj0a9uK5bTTcoVbzybiCYxNcOdh7rVVWM0ERKXtnJCrf0E8fZfEpN7D0UsNUqa4rUO/JhXdkPvP7YnKy/o6r2B5MK7sh95/bDKx0dV7A8mFd2Q+8/thlY6Oq9geTCu7Ifef2wysdHVewPJhXdkPvP7YZWOjqvYHkwruyH3n9sMrHR1XsNyPwdVoAFotB85/bEZGXLB1Erai4sWm1PCbanAFBb4ctVbXmhS/K8oECC5suVAh67KVs5Ppb1jB7TX1YSdR6t1vv+fu843/ANmiLZ6075pAQqI2hmkqXLAlNbl2uxN76E8SMeSvzjSJQScdWt7b36v2NxhGoO13ss7dcba/LWZNwFSGkieFBeWNSzGxJIFredYWN9AAL3xzdflvFUK1SEKcWovW7SerqvrPVXTqNRk3ZaktWrw1X3km8aSdg+gfFjGPL/KEldUk1/jIo0MN4qrVklnSRwlotYXAUujHRrXOlxpe50uLDEVOWOUJZZKDTT2KLyvv2t92rqYVKGw92AHpk5GNI0gX8kigaXNzpcWuSTqTxwpcscoUoKORyfxRf0tcOlBsaeNZOxfoHxYS/wDIcfFpOnFN7NUtfdrGghvKz2tQQR7VgKxlVsuYD8kHkZxGG1NgXUALewvYgKcbPAYvE4qjOahFST2a0r27evwR6pVZaO8pO9rX1fh6+1/RMdeFITwiKoS6lgiO62vmU8oquOBs65lYcCHGoYW3sc2VOW22vvNDim464/e6/wB9nWTvdvbC1dNHOn6Y6Q/VYaMvsIP8Di1F8JZo3GeBkGAFm88hWjqWHEQSEesI2IlsK6rtTk+xnOGKjmSR+DykEu0adWF1DFyPSqsw/wC4DEraevBRUqyuX/i034YAMAGADABgAwBqbWPyEv7Nv6TiGYy/CzmgYqOYJx4HkBr2J6oHI9eaMfyJxlHae/k5f/o+4urFhugwAYAMAGADABgAwBzpvd+fVX7eT+o4qe05zE/my7xO3A4h7ClbTqGPgPVi46lH1gAwAYAMABwBzhvNSCGrqI1ACrKwUDgFubD2CwxUc5iI5askt4rbhiHsKVtOn4GuqntAP8MXHUI5+35kzbQqT/zCPosP9MVPac/i3etIQk4hnnR0xsmjWGCKJBZURVHsHH1nji1ajp4RUYpI28SZBgAwAYAMAGADABgCG+FTaxgowqgHlnEbA9aWJYfvAZPUx67YxlsKK9TJFdrt/fkRbcWuWrqVjSEQFAsk0kVlLrGFSKMuOkYwAgKm1yGIsBbBO+oxo1dJqt931Eh8Ks2RKV1PyiT54xa/SVWIJHYCAP3wOvFOIllin2m75LpKrUnB9cWv4MGyUjpKSESnKENtLtq7O+XQG/mkX/jjl8PSlWxlfPJKCaUla+b2XHU9q1X2by2pGWKqvQxve7XVq1b/ANiv9v7y1UkoYu8PRACxSOqHjra/HXXHSYfIqajDUkrW3HOctUcThMRlm9T2NbJL6Peurus2t8d1Peaj3r/ji+7NPzirxPxDx3U95qPev+OF2OcVeJ+JJ91N88g5KrcmPpNyrF3e/RsvX0dOzrx5MVho1kpP8Ub5Xrdm+zr/AHubHBY/L7NR6t5u77RmOcXYLHMFLN2GJwL+i2YHh1t2Y1fJ05wnVozd5Kau9m3Xf+TscJGFSi3Z3im123SVvFFl7z7KFVSywm3TXonscaqfYwGOjaOeqQzxcSpfB5vilAk8c6uVLK6qo6QOqvobdQXTTzcYp2PFRrqmva+95dkbhgGBuCLg9oOMzYH1gBRvf+Y1f/Ty/wBDYxlsZVW/Ll3M50xWc0Od0NsrSVSTspYKGGUWB1Ujr9eJTsz0YaqqU8zLC8rcPdpfrLjLObHpGnuYeVuHu0v1lwzjpGG5h5W4e7S/WXDOOkYbmMd3vCLHVVEdOsEimTNZiykDKrN1f5bYKWuxbRxsak1FIm2Mz2BgAwBiqos6Mn6ykfSLYENXVjmNkKkqwsRoR2EcRilHMSVnZjLdzbclHOs8diRcMp4Mp4g/zv2gerE7CyhWdKeZFhJ4XVtrSMD6JQR9OUYyzmyXKUeuJ9eVxO6v7wfhhnHSUOFh5XE7q/vB+GGcdJQ4WHlcTur+8H4YZx0lDhZ6PC5H10r+8H4YZx0lDcxhQeFKjc2kWaL/ABMoZf8AtJP8MM6LI4+k9t0TSjq0lQSROro3BlIIPtGMz2xkpK6M2BJzpvd+fVX7eT+o4qe05zE/my7xO3A4h7ClbTqGPgPVi46lH1gAwAYAMAGAOd99HBr6oj51h7QbH+IxU9pzuKd60u8SNwxD2FCOnqXzE/yj+WLjqFsOe98/z+q/bN/PFT2nPYr86XeJSMQyhFtr4Wobfm8v1lxnnNx0jT3M98rcPdpfrLhnHSMNzDytw92l+suGcdIw3M8Phch7tL9ZcM46RhuZYsMmZQ3aAfpxmbFH3gAwAYAMAV54YYxLAsaK7TR3nUAaGNPP1OlwCGte/R9IBhlNaGdKP3uf8n34JdmmnSdJInWYlDKxy5QcukYIJuy3N+wm3ViErEUaeS6f39/Ue777A53COTRGnQ/Js7EKgLKXOnG4Ww04nq44xqQzxsbDCYjQVVPXZdW/d5kZ3sgMdIsZNykqKT2kLML/AMMczg/+Riv81/2NvyVrrr/F/QR1dPA1OJORGdrsAbkKWAHC98ovdfZ248lHEYhYrRZ9S1drS+r/AFEVU8XV5tWd43trWy19ff2iOk3PnkAZHgylcwYubXuQUItcOLa6W9ONtW5cw9JuM4yuna1vPbaz6uvsORrchV6dWVO61dez71a/qe7O2UI5xDULG5ZbsqMWeM6EAkaX7bE9G5xGKx0qmHdfDtqzsm1ZS6uvX3bNZjhcGoVtFVSd1ftRh3whijl5OKMKLFydTct1A3tkGXS3WWxlyRVq1qLqVZXezwW19rvr/Yr5Tp06VRQhG3X4/TUWZtjd41VTCSiPChblkZiCRnW1rceJY6jzANb4x5Pjmx+J7JLzTOlhiXSoOC2ytrXVZ38ycIgAAHAC3sx0BrznWhCQ16qVBjSo5MoRpyebKRb1HFfWauNlU/f62/g6Foafk40jvfIirftsAL/wxYbRGfACje/8xq/+nl/obGMtjKq35cu5nOmKzmgwJPL4XFgvhcWC+FxYlHgzP/3Om/8AU/8AwyYlPWj14H85fv8AwX3i03wYAMAGAKr3/wBwJGleppFzhzmkiGjButl7QeJHG50vfStx3GrxeClKWeHgVtVUrxHLKjxnsdSp+g4xuayUJR1NGHMO3C6MbMMw7cLoWYZh24XQswzDtwuhZhfC4se4EEu8Gm32p6tIix5GdgjL1BzorDsN7A+g+gWmLsz3YKu4TyvYy9MWm8OdN7vz6q/byf1HFT2nOYn82XeJyMQylFwp4WKUADkan6E+LGefsNz0jS3M98rNL8zU/QnxYZ+wnpGluYeVml+ZqfoT4sM/YOkaW5h5WaX5mp+hPiwz9g6RpbmHlZpfman6E+LDP2DpGluZo7U8LK5CKaBg5GjSEWX05Vvf1XGGcrnyjG3sLxKulkLMWYksxJYniSdST7cYGpbbd2Ztn0hmljiXjI6oP3iB/rgZ045pqJ0yBi46Y533z/P6r9s388VPac7ivzpd4mxB5zy+FybBfC4sF8LiwMdMQ3qCR07Rfk0/yj+QxedQthmwJDABgCNbE3xjqQ5SOReTcIwfKDcgcLE6a41eP5Wo4LJpFJ5ldWt1NrXdrXqPRPDSjOULq6/pP6lf+FmocVcbqzKssCjTQ9EzEqbdmY6g/pW4cfbCoqkI1I7JJP8AZ6zVYvPGdk+r62+pJPA2zvT1EsjMzPOQSeJIVSW9pcnFsS3DtyTb3/0WDjI9BX2/X5Fv+oH/APfHKYL/AJGK/wA1/wBjf8kfnx/xf0ElPIBTRkq7gKx5MC7NZb5bdYPBfSVxqaqfOp2aWvb1LXt71+r9zzV5ONaTW1Sf8jykmURxgWQAE5TYEdJtCPxxrqqlKpKUtb3/ALIwc3J3e0W7VZDMSImzFVPLootYGPoZu0lrn/CjdmPVQdTQ5c2q79lvseu37eLRU4Rz5ra95DN+D/vJ1J6C6/o9fm/4f9b46jkL/iPvf8Lb2/Sxz/LH58e76svHZnnt7f54z5M/52L74/xI3FT8ET53rqHjo52jJWQRnIRxzHQW9NyMbx7DzVG1F222Oe3gk5xk15US2P6TcpmHDtN9PTfFZrLtdr+t39S/dkbdMlNDJIvyjqOUA0CvfKwsddGBHsx4sfyrRwWXSpvNfZ2d7RuKMJVI3DYm9EdTPNAiSBoSQzHLlJBA0sb9fWBj20qqqwhNbJRUl3O9r9uozdJqnn6szj+6SfhrM2935jV/9PL/AENjOWxnlrfly7mc6YrOaJV4MUDbRiDAEEPoRceY3ViY7T24H85F4cxi+bj+qMWm8yrcHMIvmo/qDAZVuPOYRfNR/UGFhlR9R0kam6xoCOBCgH6cBZGfAkMAGADABgDwjAHxyC/qr9AwIsg5Bf1V+gYCyDkF/VX6BgLIOQX9VfoGAsjFUUETqVeKNlPEMoI+g4WIcU9TRQO+uzUp66eGMWRWBUdgZFa3qGa3sxU9pz+KgoVXFCugfLLGw4h1I9jDEFdN2mu86bxcdMc6b3fn1V+3k/qOKntOcxP5su8UYgoDABgAwAYAMAGBJmo6SSVssSPI36qKWP0DAyjTlJ2irlreDrcR4HFTVACQA8nHe+S+hZiNM1rgAcL9vDOMetm3wmEdN557SxsZmwOdt8/z+q/bN/PFT2nO4r86XeJW4HEPYULadMpQxWHycfD9UYuOnyrcfXMIvmo/qDAnKtx5zCL5qP6gwsMqDmEXzUf1BhYZVuNgDAk9wAYAMAVPuowiqdoQsQoV1db6eazKePpVfpxyn/ktFzo4eUVeznF+KkvJs2dXVXcn+qMJfKk/ND7e/ZsdVRRJIHEhlVI5UQPybyGwL6j5MkqDrxK9YGNvyRUVTBU3uVvB2+hrMTBOVnvPfBdWwrDzONw7RKHz31lDBSzZP0MrEpl1tlFzfjs0VU3BezHv+/3JziS0gW+URaJgEdwJwSqcbfL9djb12xyeDjOVbFqG3Ouq/Ebrk6WWovaUfZet7OoSpvbYACJ7DgBNpb6mPA+Q23dzX/r6mx6Ilx+R9De7q5J/ff8Asxi+Q7frX/r6kPklrW5o8G9//Lf33/sxPQXxr/19SeiJcfkRveTa5rLIKaXlUvlIflOj19EICR7Rjdcl8mzwrbjNOL2rLb6v+Di+VtIqmgqU2pLY1rTW9ataf+9asXPszz29v88W8mf87F98f4ke+p+CIwlVSOkAQLHXgCDcH2EA+zG9KShdzKlZdqxSylVDytJY8M7XyKBrrnK/wxWtpraNnUUuq/8ANy2a9VSVUWyrc3HaxLP1+libD0Y4r/yaefEKMdeWPhd6/KxvsOrRuRvwTDlJa2carJKSrduZ3OnsC47SnTdJQpP9FOEf3Ubv+SKllhYW/VKcvNRX/wAk82zTcrTzRD/iROn1lI/1xY9h4pxzRa7DmkYqOYGm7G1ea1UM5BIRukBxykFWt6bMbYktw9TR1FJl+bP2/TTKGiqImB6swDD1qdQfQRixNM6CFWE1eLNvnsfzifWGJM8yDnsfzifWGAzIOex/OJ9YYDMg57H84n1hgMyDnsfzifWGAzIBWR/OJ9YYC6MxNtTgSYeex/OJ9YYEZkHPY/nE+sMBmQc9j+cT6wwGZBz2P5xPrDAZkHPY/nE+sMBmQc9j+cT6wwGZGOfakKAs80SqOJLqB9JOIuQ5xWtsoPfXaSVFdPNGboxAU9oVFW/qOW/txW9pz+Kmp1XKIroUvLGBxLqPpIxBXTV5rvOm8XHTHOm9359Vft5P6jip7TnMT+bLvE7cMQ9hStp0au7NHb8zpfcx/hizKtx0mhp8K8D3/Zmi7nS+4j/DDKtxOhp8K8A/2Zou50vuI/wwyrcNDT4V4B/szRdzpfcR/hhlW4aGnwrwD/Zmi7nS+4j/AAwyrcNDT4V4H3Fu/SKbrS0yntEKD/TE2QVKmtkV4DCOMKLKAB2AWGJLD6wAYAoDwiU+TaNQO1gw9OZVP8yfoxU9poMarVmRw4g8pe+6G+NPUQRh5USYKFdHYKSwFiVvxB46XtfXFikjoKGJhUitesknPY/nE+sMZHozIOex/OJ9YYDMg57H84n1hgMyDnsfzifWGAzIOex/OJ9YYDMg57H84n1hgMyDnkfzifWGAuiFeFXYKPSNLFGokVwzMqgM19LkjW+bLr1AHEKapTjU6k9fc9T8me7DXrKdBvXKLS7080fNeYo3gqTWbLWWPVrJMQpsykIyyWt15Wb91Tjm+SIvB4mvgJfpk3HtWz+LPxPFjL1KKqR2/fqV5sTarU00c6DpRkE9WYWsR7Rp7RjoL2NPCThJSv8A66/vedKo1wCOB1xabgjkxYPdQPyjEn1PftHpxwHOaeHxtepKbTUm0k3aTWbU7J312WtrU279R7crlBKxXm8mzUhmEcQIVkBCkkhTmZbBjqR0QbnXXHRaWE6casU0mr2++46jk7FVKtCU6utptd9lfu6zf23thqB0pKSOIyGMSSSSXsRcrwUgkkg9dhp7NRyfydS5RpSxuNnLLmyqMLXva/XqSSa7WaGTxGMxGSnbNa/tbEr2srXZi2hKlVRpWhBHJmyyAcCblTr16gEHsNsZ06M+T8fLAuWaNrxfY1dd2rU1v1nt5HxU3LI9jvq3NbvAZ7n7OQR84UXmN1uSbKubUAAgG9hcnhbTjj243G08NTjCTa0l03uS3Wu73a6n1lXK05VMRkaVo2tv1pfdtmwmmx75jcWNj/PFP/jbi6uIcZOSvGze1r2rX2Gpr7Imjv7ttaaklBa0kkbLGOu5yrcerOD7D2Y6lvUeGtLLBsqjdHdxpkFSNFSeNALXzWYM5P8AhVOl131HVbFbainJvUvtnho4dyae5q3lfyJJvy5qqqlo1sSzmV7a5STlX0aXf2DGh5Gcq0sTjXq0jVOPdqb8IqJ0uHWWrF9VNOb71qj4yZZ9HQxxAiKNEBNyFULc2tc24mw446M17lJ2u9hsYGJQ/hD3bakqWYKeQlYtG3UCdSh7CDe3aLdhtU1ZmixlB05uS2MiuIPEFsCTy2FhcLYWFwthYXC2FhcLYWFza2WPlov2if1DCxZSftrvOi9ufm0/7J/6Ti17Do5/hZzUBiqxzFwthYXC2FhcLYWFwthYXC2Fhc9tgAwIJT4ONiNU1sbW+ThYSSN1AjVR6ywGnYG7MSldnswVJzqJ9SL5xab4503u/Pqr9vJ/UcVPac5ifzZd4nfgcQ9hStp1EvDFx1J7gAwAYAMAGADABgAwBW3hc3baQLWRKWKLlmA45ASQ1vRc39BB4A4wkus1uPoOSzrqKmxgacMAeWwsTcLYWFwthYXC2FhcLYWFwthYXGcKjKNBwGIPVFakXb4QaB5qGVY2ZSBchSRmWxzKbakWJNuu1uvFspOFpLXZ3tv3r9zqMJkdTLPUnqvwt7H+zsJdx9rJVRI0oBkj+TmB6mHBrfqkezU/q45enhKPJ3KuVr2KntU5br9X/XXr2bxLO4OMtUou0l2r7uRXeXwdxw1ACVLJFIbiNoiTlzLeNJy2XlCNFDDUhQdTc9RZGt5vTTs/vs89Q83b8IMMUjU8jM0Gc8hUEsxCtraTP0rAkjN1AW80ZjCkjGOKhmt1b/7LAqqZCjFVXMQSCAL34g39eKMVho1aU4pK7TX7tHtjJporXful6ccv6JUoT6QSw+kOQP8AIcaDkurpMHTfXG8X+zuvJnVcj1F7dJ/5eOp/wvE1562kq0TnqPykYsJEJFx16rrr2EW7MeajTx/J8pcykskv0uz/APrVq3rXvPNieR5ud4a92uzXZ1GttbacZjSnpk5OCPgOsnX16ak3JJJNzi3C4WtppYrFSzVJdf34atSWpHv5O5O5vre3Ykur1JrulRlYYUYat0mBHaS4uP8ALlHrvi6S0vKVGla+SLk+zNv+XxNFyhVU6tSa32X7av7JLUVEMAZmaOMKuZjoLLe1z6L6evHSRhGP4UkaqUrK7ZRG+28Br6rMgbIPk4F6yL8bfrM3UNfNGtsQ3c1lWppJ/wAFy7K2OlJQpTmzZR0uIzyE5ie22a59AHox58dVo0cNOVb8Nta336v3NnQptWjEg89S9VtOCnp3ZVpiTJIpsc58/UdQW69l2IIxquQcC6GG001adV3Xw0117/aepb1Zmwg03OcvwxVv8pvYu3L+J/sWtjoTXhgDDV0qSoY5UV0birAEH2HAhxUlZkI2l4K6VyTE8sP+G4dR7G6X/djDIeKfJ9J7NQnfwRN1Van1wkf/ALnEZGUdG/F5Hx5I5O9J7s/FhkY6N+IPJHJ3pPdn4sMjHRvxB5I5O9J7s/FhkY6N+IPJHJ3pPdn4sMjHRvxB5I5O9J7s/FhkY6N+Iy0ngokR0fnSHKwa3JnWxB7cMjMocnZZJ5izK+n5SKSMG2dGW/ZcEX/jiw2UldWKu8kUnek92fixXkZq+jfiDyRyd6T3Z+LDIx0b8QeSOTvSe7PxYZGOjfiDyRyd6T3Z+LDIx0b8QeSOTvSe7PxYZGOjfiDyRyd6T3Z+LDIx0b8R6PBFJ11Se6PxYZGOjfiGGz/BLCpvNUSSehFEYPoNyx+i2JyFkOToL8TuTzZezIqeMRQRqiDqHWe0k6k+k64ySse+EIwVoo28SZFZ7Z8GEk1RLMKlFEkjOF5Mm1yTa98YZWa2pgM83LNtNI+CKTvSe7PxYhwZguTfiLYAxYbU9wAYAMAGADABgAwAYAMARLbfg8o6glgrQudSYiACfShBX6AMYuKPLVwdKprtbuI3P4ItehV6dQaLX6Q3+mIyM8r5NXVIweSOTvSe7PxYjIyOjfiDyRyd6T3Z+LDIx0b8QeSOTvSe7PxYZGOjfiDyRyd6T3Z+LDIx0b8QeSOTvSe7PxYZGOjfiDyRyd6T3Z+LDIx0b8Rsp4LZAAOcpp/yz+OGQsWBaX4iz8WGxKm3o2Y+zKvndOhank0kjHAjiV7Ljip7LjqN/DjMFSxdF4Wq7K94S4Jbn8Muv/RsbuvHSw11Ir2lxxWxrfKPX1tEi2gke06LLHJfMPkHzMFzfqSgcf1TmBtfhca+Hk/HVFN4LGezWjq1/q7e3V4rWuzX4iiqlPNTep7vvYVFtnZM1LJyc8bRta41BBHaGBIt/wCG2NvY006cou0tv8/fiTzwb77slO6Tq7QU7KhnAJEYbNZCALkDL7AyjrUHNPUe+jJxh7WxfwSOramrEeOKVHU6gqbsh4gleIKk8DxUkdZtyuIiuTcY5v8AJq7fhlt/t9zep2NvgsXZqpTd3HzW777yJ7J2HIZ3SSNSEBDFmIS5HQswBJzcQbaC7aWxs/Yp+1UaUdWvq17Ld/kteqx0GNx8HQjKlNpt9W2y233W83q2NnuwNgNJKRMpCRNZ1I85hY5PVqCT+qRbzlxTia0MLTdWr1dW99S/t7jPG8oRjSSou7ktT3Lf39SW/uHm9O9qUsbLE4aqcFUtY8mDqXbqBPEA+g8DieRsJUhGWJr/AJlTX3L6X3dy6jjMZiFFZIdX397yrTNPUtkHLSsbWQZmJyiwOXW9geJ11Pacbk1l5T26+z7/AJ/stvczdtIY4ZJYXiaHMzGQIWllYAZhlYkKozKqEX6V+OpTnCnBzm7JbWz30aSstWv6/sau/m9Zj+Rh/OZBZFGvJIf02/xHqHq426XP0odLVdPWusNTepddSW5d/XuW5ts2NOnNyVKn+N9fVFdbfYvMc+D3dcUcGZx8tJq99So42J7es+mw1sDjo7ynJzntfV1JdSXYiMRUgkqNL8Eevrk3tk+/yRLMZHlMdS7BGKLnYAlUuFzG2gzHQX4XxDbS1GUFFySk7LftsJfGlZ3D7xHinSVODzPf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fY2lV9x+8Jic9Th8zHm+F998rHeLjwGGspUlRo5FDIwsQf8AzQ9d+rENJqzM6dSVOSlF2aKv2lu9U7LkeekHLUzayRH+ZA802/TAt2gaA+DHYKljKap4i/s/hqLXKPY+KPmuo9qy1nnpWjN7YvVGXbF/pk9z1My1W99FII3mu41UpJFnaDQEllIIy6AXF9SONujpY4TlpVssZqTivZd1lqK+xXteW+9pWWuzteqVOOWTlB2T9rV+Hv3LyNDbuxS8RbZ/ImGQ5mWIxIL63VFVVNtdVaRuvog649FLl2MZ6HFwlTmtt07f2vBrtPDiMPOUL0Xdd9vAg8dTLTSq6h0lQgqGUgm/Vl4kMPVcHG3r0KeIpulUV0/vx3GtpOVOomtT+/LxLl2ftETpGQeTkZA5hfSSO+UkGPiNSLnruOIOOGnmw8tDjVKUIao6tWtvXfV1Xy69XcrPo17WuO1iveqqnkg5OiVpWfou0RzCNesXv0S19PRf0Y9/JODq4qspYjM4UtUVJdurvt1/stmo82LnKMLUlre2xENn+D6oJXnGWnQ8L2ZzbsUaDj+ky+3HUYrFUsNDPWdl4/wayjg6k3bYTBtoUey4uSjNpCNVXp1EpsbFiPNHHsA1scaiOMx3KKawUMlPrqS1Lx2X7FmfcbOnQp0mobZPqWtv78DT2lvazZaegBnm4B7Exx6dQ/SYfQOvQZRVheTcTiowlyjJ5F+GC/HPte5fE9dtm256lSk3JQVrO0pPVGPZ2v4VruPNy9x+btzipblKljmJJvlbtJ62/gOq/HHTKN7XSSjqjFbIrs7d7K51oU4OlRvZ/ik/xSfbuS6o+Osm2MzyBgBfvBtA09LUVAUMYYZJAp0BKIWsT6bYAR7R3saPZlPXCNS0y05KEmw5YoDr6M/8MAL9rb/tT7S5pJCvNg8Ub1GY3R5kYpdbWy5kIJvpgDZ2lvo8bbVAiU+L0iZOkflOUjzkN2W4aYA36HeVmrlpJIwokpVqInBPS1s6H0i4OnUcAJKvf2XkppYYIyq1y0UJdmUOb5WkLAHo5jYWvwOAGlTtqtgpaqoqYaT5GJpEWKV3zFQTZsyLYadV8ALm3uroRSS1NLTchVSxRAxTuZEMvmkqyAEDrAOAMn+1VbNLVrR09KyUsjRFZZnWWRlUE5EVCADewudf5AMo95ZOc0MDwcm1VC8kis12iZFQlOFm1Yi+nDACSh3v2jLSyVkdJSNChl6PLusrCJmDWGQrc5TbXADXa++OWhpqmnizy1jQpTxOct3lsbMwvbKua54aYAwPvufE7bSWIcoi9OFiRlkV8jqTxFjfq7MAfFTvPXUzU7VlNTcjPMkOeCZ2ZGk81mVkW6342OAHe+m2zRUU1UqBzEoIUmwN2A4+3ACSq3oraZ6c1lLTcjUTJBngmd2RpL5Sysigrca2P4EDym3kr55qpKaCjyU87Q3lnkRmICm+VUYWsw6+3AEtragxwvIQCyRlrdVwpNr9mmANXdjahqqSCoZQpmjVyoNwMwva+AI2d+m8Y825Fea8uKXnOfXnBiMmTLa3HoceOANnaW8lSa6SjpIqYtFGkjvUTMl85NgiqrE2A1Pp+kB7u7WzTQK9RAYJbsHjzZgLMQCGsLggA8OvAEej3hr5qiqipaekKU0ojLSzSIzEorXsqMP0u3ADbZ23Hkrp6RkUcjFFJmBJuZM1xbsGX+OAI9Ub+SinqpUgjLwbQNEis5CsMyKHY2uPP4AHhgBrNtithp6qephpAIYHkQQzO+ZlUmzZkWw04i+AFQ3wro4qWoqKWl5vUvCt453MiCa2VirIAbX1AP44A2N8t5q2hV5uRomhzBYQZpeWlY+aixiMguddAeAJ4A4A29u7zT01HTyNTrzyoeKJKfP0RK+pUuL6KA124aYA1Zt/Qux/GfI3YABoS2XLLygiZSxGgD34jgMAb2y9q1/OI46impzFIG+XppmdYiouBIHVfO4Ai+uAGu8e1lpKWapbURRs9r2zEDRb+k2HtwAo3O3nkqkqBUQrDUU7APEGzWVo1dGvYcQSP3TgCPLv5Xrs9dpvSUppsoZlWdxLlLhdAUy3ub8cAMtsb9tBtKKkaEcg/JBprnMjzcoI7ra1iyAE9V8AG2t+2i2nFQxwo6F4o5pSxBjklEjKuW36iZuPXgA3z37ajqViSESRxxpNVyXI5KJ5VjBAAN21LW7BfAG9vZvHPBU0VLSxQySVfLWMrsirySK/FQx1BPV1DAHuwt5J2rXoKyCKOYQCoRopDIjx58h85VIIb6dezUDQ2Lv2020DTNCFp3eeKnmzEmSSDJnGW1gti1jfXLgDJNvPWS1dVT0cFIRSlFYzzujyFkDdFFQ2GttTr/IBhSbw1DIjPs+oVyoLKCpysRqL9djpfAEkwAYAMAL59iU7o0bQx5GJYgKB0iLFrixDW6xrjB04tWaLoYmrCSnGTutW3q3d3ZsK62vSeKp3MFJylNIql3JsysC1wHtlygEaHW99ezWcqcnQxsYxqVpxy3s2s0de/wDUtm3Wuw9cFUre3TjDNscVaMn222P9rG1D4QqZh8o1RAeF3jzEdtnUMbHt09mPJzXlymmqU6dVb043Xjld++5RUgofmQlHvT/0bUG9FCI8qVNOLnMWsQzMb3JJPHU48mJw3KtWhoJ4R7U7rXdrxu3svcwjVop3U0fNVvlQrIJRUor2seRRiWHYwAYEdX/wLemUeXas1OGHyd7Sv33aT7NV11dZip0Nma/dr/gX1+/4kOWGnmmY6AyWjQ37BqT6so4Ywq8kYzE2WOxMUtuWHtO/7WX7uTPXSoVZK9Ok0t8vZXjL6Idbmbnw5BU1FPlqJGZ3jYdBSXJFkOtrWNmva/VjoKdNZIxblJRSSzbUkrLUtV/MwqV50b06bit7h+r99r3dS7CZRUkaszqiB3tnYABmsLC569Bi2y2nkc5NKLepbFu7jPiTEMAGAF28dAaikqIFIDTQyRqTwBdCoJ9GuAK/bZu0p6Kl2c9AIliMCyVJqY2TJCU6SovTJYJwIFr8cAN6/c9qqp2os6Wgq4YEikup6aB+kFvcFWKnUC+AI5sndjaTUu1hVQjnFTDDHHaWNuVaKIxlr30zWDdK3nYAkW+exKrJQ1NFEJKukuuQuqXSSIo4zE5TYhT7DbAC/am5sqbGo6OKATyRSxSzw50Ac5i8wzuQCCzMPUcAZk2NI9FXwxbHSieanZUyywHlXswVTkNha/FjbXAGKq3EkjXZskHLSSw1EDTxzT8rGkYFpGVJGKhl/RKaj9HqsB87w7AlllquW2NT1ZdjyFSjwxHIVAUSliHzL+sL6WtwwAw2Pu3VRz7KaQZxTUssc8mcGzsqBRqczcCLgdWAFOyIdqU9DJQpsy7OZws7VUIQCV3IYoCWsA3Drt1YA2X3QrTLs2KORIoqCl/LlRKj1JURleRzK2igsHPC+ANSp3Rr1o9rUmVZxUMs1PIuWIPI5UyrybOclioIubG511tgBjtGHaFeaWGSgFLDFURTSyvURyErGb5VSO5uT1nh/IB/4Rtly1OzamCBM8sigItwtzmU8WIA0B4nACHaUG0K9qSKSg5rDDUxTyyPURyFljN8ipHc3J6zwwAqfdyVKqteXYkdaJqhpIpmlpweTIUAWc5hqCfbgCytoxM9PIoWztEwC3HnFSLX4cdL4Ahm5VXtOCCnpZdlFUiiyGbncLXKIbWjGvSYBeOma99MAIxuFtLxcw5xCKhpOeGHkFz86zZ/zjlMua4C5rWtpw1wA73h2ZNNOJJ9kQVkbQpl6UKzwvrnjd3YBludMpIGvbgB14Otjy0tGIplCEySOkIflBDGzErGH68o7MAKKHcGCarrpq6kjflJw0DMQSY+TUHgbjpA6GxwBn2hS1lNtGWqp6TnUU8MaELMkTxtGW6nsCCG6jgBBU7o1jbOqA9Mrz1O0eeNSiVDaMuhMZkayE2U68NcAMoNjyNSV8MWx0onmpnRCssB5VyrBVOQ6atxaw1wBrSbgyRw7Oki5d6iCWnaaKWflYlAAEpCSMUBXWxTUfo9WAPdoU+0W2m1VLs16iKC60KLUwIi386ZlZrmRtLXAyjtIBAG9tjZFfW1tHMAtGlPC0l3yVA5xJ0DGY1db5U1D8Lk2wBqUW7e0IIdpU4SmqRLKs8LSKohlZyDPGYSzFPN6N+jc306gPjYm7MnjGlqIdmLs+OIScuRNG3Kh0sqBIiQQGs3St/DAD7wjbGqK2KGlgCiN5laokYKyrGnSAMZZS+Zwug7NbYA0dn7AroNotPJIlRHU07RzOkawBHTWJmQuxYkFkuOF9e3AEcfwcTjYyKizGuQIRTvUB4CwlBKmJ2MJXLc24XwBIN5d0Jauor7rlSakiSGTMBaeN3ddAcws2U3twJwAu2XulWZKSadAap9o87rLMlo0COigG+qquWwBJ6RwBlG5ldUSbSkknipxWsYuTaETsadFKRsHEgCEgk2ANjY+gAYH2ZtJfE1QaMzTUSVCTxieIE5kWJGzs1jmAz9fWDbADCGh2hJV1O0mpBDKtCaamp+WjkZ3zmQMzCyKM1hx4YAULuJtGCioxFPFLJRyJOlMsQRmcsTKhqWksQQ73JAzWHDADTeLYsklTO02xqetR8phmV4YpAMgBWUuQxII0YX0tgCM0Hg02wsUa+MjHZFGQSNZLAdEWFtOHswBdeADABgAwAYAjNVsmgiz54lZuiSCGd+kbLYnWxPZ6zihYekr+zt17y6OOrUlaM2uxNiaWj2YRKxpWvHkzASqBZywBLcqEXzDfMVPDtGGhp7jLpnEJP2nq7vr9TNsul2cQSlI+hA+eBuGIOaN5FtZD1383TpLcqNLh+oXLGJmvxtd1v+pINh0NMGaWnQobZWWzx5b2P5JrZb2BvbGUKNOEnKKs3t/wBbCmVedbXKTffe/nrHOLTEMAGADABgDFVKxRhGwVypyMRmAa2hK6XF+q+DId7ahFzHaPe6b7MfjxhaW8qy1eJeHqHMdo97pvsx+PC0t4y1eJeHqHMdo97pvsx+PC0t4y1eJeHqHMdo97pvsx+PC0t4y1eJeHqHMdo97pvsx+PC0t4y1eJeHqHMdo97pvsx+PC0t4y1eJeHqHMdo97pvsx+PC0t4y1eJeHqHMdo97pvsx+PC0t4y1eJeHqHMdo97pvsx+PC0t4y1eJeHqHMdo97pvsx+PC0t4y1eJeHqHMdo97pvsx+PC0t4y1eJeHqYqqKujRpJK6kRFF2doCqqO0sZLAYWlvGWrxLw9TL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n0KLaHe6f7OfjxlrIy1uJeHqSDEl4YAMAGAEO9O8yUXJZ0LmVmVenGgGVSxu0jKBoO3ACXaW8kb8vI9LVGGItCZQYsheKUKwAzFgc9wCQL5TbEWMXFM163btFCzo0NQxWo5KRuVYlFiWNjLmL3WJOci4W3nnTCxjo4mttDb9KM6zU1aUSSURO0wlWSWBmiYIryNluXPnKAeJ4DCxDoxf+7/yeU2+sNCJIzSzB1aRpo/8AdI2Xk1hYkFGRJCVmSwW7GxFtMErGUIKCsvvwLIRrgHXUX144kzPrABgAwAYAMAQ+n2hKduywGRuRFCsgjv0Q5ltmt220wBD9t7yVVPtmpk5d+ZU09LHNCT8msU8JDSH/ACvY+tsASTwfbTnl2GJppXebJPeQm7XV5ANfRYfRgCAbM3trI4o4Z6uRpJ2o6mBy3SaKRgk0d+wMOHZc4AsXwkbQlR6GCOoanSpqOTllTKHC5SbKzAhST1+r1ED48HW0JTU7QpZKh6iOmkjEMrlWch0JZS6gA2I/ngCMrvBVFl2Xy8nOvGZiL5vlTRAcrnvxvkNvVgCTeFjb5poKeJJ+QapqEjaYEAxxA3kcE9gsP3sAbHgq281Xs9WkkEssLvDJIP0ypurX67oUN/TgCI7l7Smnhoq6fa8iSz1JR6ZgjROOUZREkYAKMwAsxJtcejAEv3n2jKm1dkwpIyxzc65VAdHyRKVzDrsTcYAVb3TST7XioGqpKanFJzi8ZRWaUSMoGdweAF7AdvsA3dwNszT7JeWWUySJyyrNoCwQsFbTS9rajswBXWzt7a2OFIpquRnn5pUU8hPSMbyCOaO/YG4DsufUBfuADAFHbE25XSTwmGo2hLIa8xzRmPNSilEjBunlsCBYHpaa8CMATPwsbfMC0lOlTzVqifpz3tkhQXcg9RuygduAN/wabfas2XFK7ZpVVo5Wvcl0JFye0rlb97AFcbibyVUkmzSautaSeV1nWcAUzRqXFonIGZ7AaAk3vwwBM/Cxt8wtR0yVRpDPIzSTggZY0Q6E9WZmW3qwA98G23DW7Npp2JMhTJITxLoSrE/5rZv3sAONuSFaadlJDLE5BHEEKbEYAU+D3aZn2fStJKJJWhVnJYFiesnAFd7779PFtOUpWGOKjenVqYHSoDMTNZesqGAPqwBc6sCLjUHgcAQnwt7QmhpITBJLG71UUZMbKrlWzAqGbogntOnC+AG25EcggcSmqLcofzmaGWS2VeDQ9ELx0Ot79owBXmzN4KltpJs9quQ0iVsgWquc0pRFYUhe3FS1ib9K+ltLgSnwg18vPNm0aVMlNFUtNy0kZVX+TRSoDsCBcm3puMANtw3PIyqa7nvJzuglKgMoAX5NiPOYXvm68w7MAQvwQ1lVUrBPUTVz5hJctPAadrFlA5H8tcW+kX4YAk1btZ025HC0xWA0LOULAIZOVsG167aYA88K+0ZYaAPTyOjmaJQ0bAMVZgCAx01B4nTADHceKRYX5VqstyhtzmaGZwMq8Gh6IXjodbg9owBVU+9tZBzt5KqUxTisigJP5GeBsyAN1XQ2A6z6sATrfjbk8Gw1qIpSkxjgvLYEjOUDNr1kE6+ntwBu7qRclVzQ+NHqxySvyMuV5Izfz+VWwym/m27MAfW6m0ZZNpbVieRmjieARITogaIlrdlzrgCCbZ39dNrO/PAtPBVxU5ps1g0ZVlnkI68jkW9XovgC6sAGADABgAwBUv8A9Q1bJDT0kkMjxuJms6MUYXQg2YWOowBGZ+ltPbCNqkdLK8anVUd1iLso4BmOpI1J44Ax7t06VGz5JKhVmfxdXTZ5AHblhIAJMzXOcBVGbjZRrpgDT3XkMtVtZZSXWOCpaNXOYIzPdmUHzSSASRxtgDd3bHK7NaSX5SRqDabs79JmcGmAYsdSwAAB42AwBf1N5i/5R/LAGXABgAwAYAMAKI6ZOfNJkXlDCFL5Rmy5r2zcbX1tgBbtLZkLtXZ4Ym5RYuUuinPlAy5rjpWsLX4WwBubCo40ouTSNFjyuMiqAupa/RGmtz9OAEtXsinK0V4ITyYtHeNegAwIy6dHXswA/wB7NnxTUzrNFHIFsyh0VwG4XAINjYkX9JwB8bobPihplEMUcYYksERUBPC5AAubAC/owBqDZkPjIzcjFy1vyuReU/J5fPtfzdOPDTAG9X0yNWUzsil0D5GKgst1scp4i40NuOAPdjUyJNUlEVS8gZioAzNbibcT6TgBBs7YNKu0WdaanVwWYMIkDBu0G17+nAD/AGlTI1VSuyKXTlMjFQWW6gHKeIuNDbAC/frZUE0aNNDFIVayl41YgHiASDa9h9GAG1FRRx0ojjjRIxGbIqhV1Fz0RpqSSfWcARis2PTmOjvBCeTB5O8anJ0lPR06OvZgCcYAMAKd2adEiYIioOUc2UAC5OpsOs4A+aimQ1sTlFLrGwVyoLKCdbNxF8AebDpUQ1OREXNM7NlUDMx4sbcSesnACyh2dCsNEqxRBY5S0YCKAhzNqot0TqdR2nADR6ZDXLIUXOILB8ozAFzcBuNvRgD3d2lSPlxGiIGqHZgqhbsbXJtxJ7cAMK5QYnBAIKMCDqCLHiMARLcvZFPDMzQwQxsYyCyRqptmU2uANLgaejAG/Bs+Lm9YvJR5ZJZGkGRbOxAuWFukT2nADzZigQxAAABFAA4AZRgBXvlRxywBZY0kXODldQwvZtbHS+AMO59FHDTyLDGka5ybIoQXyrrYW10GvowAvGyoFoYVWCEKk2dFEagK926Si2jeka4AZ767Ohmg+WijkysCudFex9FwbYA2t1qKOKmjWKNI1sTlRQouTqbDrwBFt1tiU0dTG8dNAjjNZliRWF0YGxAvwJHtwBub6bJgmmVpoIZGEYALxqxAzNpcg6an6cAMd4KGJ6JI3jjaMBLIygroNOidNMAebk0EUMTrDFHGpe5CIFBNhrYW1wAr2jsenamZWghZedM+UxqRnIN2sR5x7eOAJHUUUb0fJPGjR8kBybKClgoIGU6aEC3qGAFO4ey4IUkMMMUZZgGKIqkgDQEgC/E/TgBnsqmRaiqdUUM5TOwUBmspAzHibDtwArGzITQzxmGIo8hZ0yLlZs6nMy2sTcA3PYMASeDzV9Q/lgD/2Q=="/>
          <p:cNvSpPr>
            <a:spLocks noChangeAspect="1" noChangeArrowheads="1"/>
          </p:cNvSpPr>
          <p:nvPr/>
        </p:nvSpPr>
        <p:spPr bwMode="auto">
          <a:xfrm>
            <a:off x="155575" y="-868363"/>
            <a:ext cx="6991350" cy="1809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59750" name="AutoShape 6" descr="data:image/jpeg;base64,/9j/4AAQSkZJRgABAQAAAQABAAD/2wCEAAkGBxQTEhUTEhMTFhQWGB4ZFRUYFxwZGBkYIBwbIB4dHBcgKCgiHx4nHhocITEhJikrMS4wGR8zODMuNygtLisBCgoKDg0OGxAQGy0lICYsNC4wLCw1NSwsLCwvLCwsLDQsNCw0LCwsLCwsLCwsLCwsLCwsLDAuLCwsLC8sLy8sLP/AABEIAHIBugMBEQACEQEDEQH/xAAcAAACAgMBAQAAAAAAAAAAAAAABQYHAwQIAQL/xABQEAACAQIDAwYJBwoDBwMFAAABAgMEEQASIQUGMRMUIkFRVAcVFzJhcYGT0iNTkZKUpNEzNEJSc4KhsbLhYnLBFiRDY3Si8IPi8Qgls8LD/8QAGgEBAAIDAQAAAAAAAAAAAAAAAAEDAgUGBP/EADwRAAIBAgIFCQYGAgIDAQAAAAABAgMRBBITITFRUgUUFUFhcZGh4SJTYqLB8DIzQoGx0XLxNMIGkrIj/9oADAMBAAIRAxEAPwC8cAGAFW19vxQA3Esrj/hwRPNJf0qgOX1tYenAEG2n4Tqi5EGzagC9s0wKsDexvGAeB087X6AaZVbbE/v7/stVLe0QSu8Je0ZNGkSMlrMEjUgE2FhmL2IvoQvG3UQTW60ur78SxUl1/fgL6TfraEZDJV5wo814lZSLEjpoA44i9iCdL3uBiVWa1NEaFPYyx9leEaulbkloIVZSqgy1iqsjMeikbFek1uoEnTXU63qaewwdGcdqfoJdseGOobPCtGKeVDZ3ecuqte1rKqlrjhYi54XtjGVRRIjTbIh/tpXg3asckG/5KNATb9UISRxvca63FwMUutJ7P79PvcWKlFbfv6j3ZHhP2irIvycwsbqY7EgAno5WsOr9Eaa9RtKrO2/77g6S7idbI8JUrkLPsysUnrhRpgNbEkWUgDQ9Z6XDQ4tjUUuplTptdaJzQbSjmF42N7XKMrI4H+KNgGX2gYsMDbwAYAMARnfLfKKhAUjlJmF1jBtYfrMeofxNvWRi5WPNiMTGite3cVZtLwg10pNpuSX9WNQoH7xu38cYXZqp46tLY7Cd9vVR41VSfXM/44gp09XififPjqp7zUe9f8cCNPU4mHjqp7zUe9f8cBp6nEw8dVPeaj3r/jgNPU4mHjqp7zUe9f8AHAaepxMPHVT3mo96/wCOA09TiZsbN2xUGaIGonIMi3HKv+sPTgWUq1RzScntOi8XHQkF39385o3IQBXntdi2qxg8LgcWI1t1XB14YwlLqR4cVi1S9mO0rCt3srZTd6qb1K5jH1UsMY3Zq5YqtLbJmr46qe81HvX/ABxBhp6nEw8dVPeaj3r/AI4DT1OJh46qe81HvX/HAaepxMPHVT3mo96/44DT1OJh46qe81HvX/HAaepxMPHVT3mo96/44DT1OJmSm2zUZ1/3ifzh/wAV+314GcK1RyXtM6PxcdEUBvVtada2pVZ5womcACRwAMx0AvoMVPaaDEVZqrJKT2ivx1U95qPev+OIKdPU4mHjqp7zUe9f8cBp6nEw8dVPeaj3r/jgNPU4mHjqp7zUe9f8cBp6nEw8dVPeaj3r/jgNPU4mHjqp7zUe9f8AHAaepxM+k2/VDhVVI/8AWf8AHAnnFXiY72X4RK6IjNKJV/VkUH/uFmv7TibsvhjqsdustXdDe2KuQlRklXz4ibkekH9JfT9IGmM07m1oYiNZXW3cSHGR6DQ23teKlhaaZrKNABqzN1Ko6yfxJsATiG7GFSpGnHNIqXbfhOqpSRBlgTqsA7kelm0+gaduMHJmoq8oTf4NRG595Kxzdqqo9krgfQCBjE8zxNV/qZh8dVPeaj3r/jgY6epxMPHVT3mo96/44DT1OJh46qe81HvX/HAaepxMPHVT3mo96/44DT1OJh46qe81HvX/ABwGnqcTDx1U95qPev8AjgNPU4mMItrT5R/vE/Af8V/xwuz0xqTttfidB4uN4GAEO3t6IKWOZjq8ZCiPgXkZQyqD2EHVhe2vZiG7GE6iirs29t7dhpEV6hioY5RZWe7fug2HpNhiJSUVdnopUZ1XaCv/ALS+ov2btGj2mkimNXCnKySqubKRowFyQDcgHQ3B4YiM4zWoyr4epQaU+v7/ANkT3h8DsDnlKORoXGoV/lFuAeDNdhrY65uB06RxjKkmrIwVR9ZANqVFbs6dedwmSQuHizXKtKhDCReTIzKGGYr7CNRamlR0bSS1LZ9/2XSqtxsma2725dVtSRqgAkO5Z6h2spYkEhTxPHioNtRcaDFiU5d339/2YNxj3lsbs+CejprNLmqJAQbt0UuOHyY0OuvSzdXYLWKmusrdR7EMKbfjZ8bGFTyaqcqFI7xmwABXk72WwtcgCy9lr46WF7XPTzGu4qduq/b17Vt2K/gSKPacZz3OUpII2B4hmICexsykf5vXa08dzctgD3ABgD5dgASdANSfRgDm3be02qZ5J2veRiQD1L+ivsWw9mKb31nNVqjqTcmaOBUSjZ3g/rpVDCHIpFxyjBT9Xzh7QMTZnshga0tdrd5ueTCu7Ifef2xOVmfR1XsDyYV3ZD7z+2GVjo6r2B5MK7sh95/bDKx0dV7A8mFd2Q+8/thlY6Oq9geTCu7Ifef2wysdHVewzUXg1rVkRiIbK6k9PqBB7MMrM4YCpGSeouZ3ABJ4AXOLDcHM+0KxppXlfzpGLn2m9vUOGKTmKk3OTkz5oqR5XWOJS7ubKo4k/wDmt+q2BEIObyx2ktTwZV5AJWIegyaj6ARjLKz2rk+r2HvkwruyH3n9sMrHR1XsDyYV3ZD7z+2GVjo6r2B5MK7sh95/bDKx0dV7A8mFd2Q+8/thlY6Oq9geTCu7Ifef2wysdHVew+4PBnXBlJEOhB/Ken1YZWZRwFVNPUXXiw3Jzpvd+fVX7eT+o4qe05zE/my7xQcQUkvHg1r/AJuP3i4yys9vR9XsPfJrX/Nx+8XDKx0fV7A8mtf83H7xcMrHR9XsDya1/wA3H7xcMrHR9XsDya1/zcfvFwysdH1ewX7V3LradS8kByLqWVlcAdpCkkD0kWxDTRXUwlWCu1qI/iDyjjdHahpqyGUGwzhX7CjGzX9hv6wMStTPRhqmSqmdFYtOiKY8L21jJViAHoQKLj/GwDE/VKj0a9uK5bTTcoVbzybiCYxNcOdh7rVVWM0ERKXtnJCrf0E8fZfEpN7D0UsNUqa4rUO/JhXdkPvP7YnKy/o6r2B5MK7sh95/bDKx0dV7A8mFd2Q+8/thlY6Oq9geTCu7Ifef2wysdHVewPJhXdkPvP7YZWOjqvYHkwruyH3n9sMrHR1XsNyPwdVoAFotB85/bEZGXLB1Erai4sWm1PCbanAFBb4ctVbXmhS/K8oECC5suVAh67KVs5Ppb1jB7TX1YSdR6t1vv+fu843/ANmiLZ6075pAQqI2hmkqXLAlNbl2uxN76E8SMeSvzjSJQScdWt7b36v2NxhGoO13ss7dcba/LWZNwFSGkieFBeWNSzGxJIFredYWN9AAL3xzdflvFUK1SEKcWovW7SerqvrPVXTqNRk3ZaktWrw1X3km8aSdg+gfFjGPL/KEldUk1/jIo0MN4qrVklnSRwlotYXAUujHRrXOlxpe50uLDEVOWOUJZZKDTT2KLyvv2t92rqYVKGw92AHpk5GNI0gX8kigaXNzpcWuSTqTxwpcscoUoKORyfxRf0tcOlBsaeNZOxfoHxYS/wDIcfFpOnFN7NUtfdrGghvKz2tQQR7VgKxlVsuYD8kHkZxGG1NgXUALewvYgKcbPAYvE4qjOahFST2a0r27evwR6pVZaO8pO9rX1fh6+1/RMdeFITwiKoS6lgiO62vmU8oquOBs65lYcCHGoYW3sc2VOW22vvNDim464/e6/wB9nWTvdvbC1dNHOn6Y6Q/VYaMvsIP8Di1F8JZo3GeBkGAFm88hWjqWHEQSEesI2IlsK6rtTk+xnOGKjmSR+DykEu0adWF1DFyPSqsw/wC4DEraevBRUqyuX/i034YAMAGADABgAwBqbWPyEv7Nv6TiGYy/CzmgYqOYJx4HkBr2J6oHI9eaMfyJxlHae/k5f/o+4urFhugwAYAMAGADABgAwBzpvd+fVX7eT+o4qe05zE/my7xO3A4h7ClbTqGPgPVi46lH1gAwAYAMABwBzhvNSCGrqI1ACrKwUDgFubD2CwxUc5iI5askt4rbhiHsKVtOn4GuqntAP8MXHUI5+35kzbQqT/zCPosP9MVPac/i3etIQk4hnnR0xsmjWGCKJBZURVHsHH1nji1ajp4RUYpI28SZBgAwAYAMAGADABgCG+FTaxgowqgHlnEbA9aWJYfvAZPUx67YxlsKK9TJFdrt/fkRbcWuWrqVjSEQFAsk0kVlLrGFSKMuOkYwAgKm1yGIsBbBO+oxo1dJqt931Eh8Ks2RKV1PyiT54xa/SVWIJHYCAP3wOvFOIllin2m75LpKrUnB9cWv4MGyUjpKSESnKENtLtq7O+XQG/mkX/jjl8PSlWxlfPJKCaUla+b2XHU9q1X2by2pGWKqvQxve7XVq1b/ANiv9v7y1UkoYu8PRACxSOqHjra/HXXHSYfIqajDUkrW3HOctUcThMRlm9T2NbJL6Peurus2t8d1Peaj3r/ji+7NPzirxPxDx3U95qPev+OF2OcVeJ+JJ91N88g5KrcmPpNyrF3e/RsvX0dOzrx5MVho1kpP8Ub5Xrdm+zr/AHubHBY/L7NR6t5u77RmOcXYLHMFLN2GJwL+i2YHh1t2Y1fJ05wnVozd5Kau9m3Xf+TscJGFSi3Z3im123SVvFFl7z7KFVSywm3TXonscaqfYwGOjaOeqQzxcSpfB5vilAk8c6uVLK6qo6QOqvobdQXTTzcYp2PFRrqmva+95dkbhgGBuCLg9oOMzYH1gBRvf+Y1f/Ty/wBDYxlsZVW/Ll3M50xWc0Od0NsrSVSTspYKGGUWB1Ujr9eJTsz0YaqqU8zLC8rcPdpfrLjLObHpGnuYeVuHu0v1lwzjpGG5h5W4e7S/WXDOOkYbmMd3vCLHVVEdOsEimTNZiykDKrN1f5bYKWuxbRxsak1FIm2Mz2BgAwBiqos6Mn6ykfSLYENXVjmNkKkqwsRoR2EcRilHMSVnZjLdzbclHOs8diRcMp4Mp4g/zv2gerE7CyhWdKeZFhJ4XVtrSMD6JQR9OUYyzmyXKUeuJ9eVxO6v7wfhhnHSUOFh5XE7q/vB+GGcdJQ4WHlcTur+8H4YZx0lDhZ6PC5H10r+8H4YZx0lDcxhQeFKjc2kWaL/ABMoZf8AtJP8MM6LI4+k9t0TSjq0lQSROro3BlIIPtGMz2xkpK6M2BJzpvd+fVX7eT+o4qe05zE/my7xO3A4h7ClbTqGPgPVi46lH1gAwAYAMAGAOd99HBr6oj51h7QbH+IxU9pzuKd60u8SNwxD2FCOnqXzE/yj+WLjqFsOe98/z+q/bN/PFT2nPYr86XeJSMQyhFtr4Wobfm8v1lxnnNx0jT3M98rcPdpfrLhnHSMNzDytw92l+suGcdIw3M8Phch7tL9ZcM46RhuZYsMmZQ3aAfpxmbFH3gAwAYAMAV54YYxLAsaK7TR3nUAaGNPP1OlwCGte/R9IBhlNaGdKP3uf8n34JdmmnSdJInWYlDKxy5QcukYIJuy3N+wm3ViErEUaeS6f39/Ue777A53COTRGnQ/Js7EKgLKXOnG4Ww04nq44xqQzxsbDCYjQVVPXZdW/d5kZ3sgMdIsZNykqKT2kLML/AMMczg/+Riv81/2NvyVrrr/F/QR1dPA1OJORGdrsAbkKWAHC98ovdfZ248lHEYhYrRZ9S1drS+r/AFEVU8XV5tWd43trWy19ff2iOk3PnkAZHgylcwYubXuQUItcOLa6W9ONtW5cw9JuM4yuna1vPbaz6uvsORrchV6dWVO61dez71a/qe7O2UI5xDULG5ZbsqMWeM6EAkaX7bE9G5xGKx0qmHdfDtqzsm1ZS6uvX3bNZjhcGoVtFVSd1ftRh3whijl5OKMKLFydTct1A3tkGXS3WWxlyRVq1qLqVZXezwW19rvr/Yr5Tp06VRQhG3X4/TUWZtjd41VTCSiPChblkZiCRnW1rceJY6jzANb4x5Pjmx+J7JLzTOlhiXSoOC2ytrXVZ38ycIgAAHAC3sx0BrznWhCQ16qVBjSo5MoRpyebKRb1HFfWauNlU/f62/g6Foafk40jvfIirftsAL/wxYbRGfACje/8xq/+nl/obGMtjKq35cu5nOmKzmgwJPL4XFgvhcWC+FxYlHgzP/3Om/8AU/8AwyYlPWj14H85fv8AwX3i03wYAMAGAKr3/wBwJGleppFzhzmkiGjButl7QeJHG50vfStx3GrxeClKWeHgVtVUrxHLKjxnsdSp+g4xuayUJR1NGHMO3C6MbMMw7cLoWYZh24XQswzDtwuhZhfC4se4EEu8Gm32p6tIix5GdgjL1BzorDsN7A+g+gWmLsz3YKu4TyvYy9MWm8OdN7vz6q/byf1HFT2nOYn82XeJyMQylFwp4WKUADkan6E+LGefsNz0jS3M98rNL8zU/QnxYZ+wnpGluYeVml+ZqfoT4sM/YOkaW5h5WaX5mp+hPiwz9g6RpbmHlZpfman6E+LDP2DpGluZo7U8LK5CKaBg5GjSEWX05Vvf1XGGcrnyjG3sLxKulkLMWYksxJYniSdST7cYGpbbd2Ztn0hmljiXjI6oP3iB/rgZ045pqJ0yBi46Y533z/P6r9s388VPac7ivzpd4mxB5zy+FybBfC4sF8LiwMdMQ3qCR07Rfk0/yj+QxedQthmwJDABgCNbE3xjqQ5SOReTcIwfKDcgcLE6a41eP5Wo4LJpFJ5ldWt1NrXdrXqPRPDSjOULq6/pP6lf+FmocVcbqzKssCjTQ9EzEqbdmY6g/pW4cfbCoqkI1I7JJP8AZ6zVYvPGdk+r62+pJPA2zvT1EsjMzPOQSeJIVSW9pcnFsS3DtyTb3/0WDjI9BX2/X5Fv+oH/APfHKYL/AJGK/wA1/wBjf8kfnx/xf0ElPIBTRkq7gKx5MC7NZb5bdYPBfSVxqaqfOp2aWvb1LXt71+r9zzV5ONaTW1Sf8jykmURxgWQAE5TYEdJtCPxxrqqlKpKUtb3/ALIwc3J3e0W7VZDMSImzFVPLootYGPoZu0lrn/CjdmPVQdTQ5c2q79lvseu37eLRU4Rz5ra95DN+D/vJ1J6C6/o9fm/4f9b46jkL/iPvf8Lb2/Sxz/LH58e76svHZnnt7f54z5M/52L74/xI3FT8ET53rqHjo52jJWQRnIRxzHQW9NyMbx7DzVG1F222Oe3gk5xk15US2P6TcpmHDtN9PTfFZrLtdr+t39S/dkbdMlNDJIvyjqOUA0CvfKwsddGBHsx4sfyrRwWXSpvNfZ2d7RuKMJVI3DYm9EdTPNAiSBoSQzHLlJBA0sb9fWBj20qqqwhNbJRUl3O9r9uozdJqnn6szj+6SfhrM2935jV/9PL/AENjOWxnlrfly7mc6YrOaJV4MUDbRiDAEEPoRceY3ViY7T24H85F4cxi+bj+qMWm8yrcHMIvmo/qDAZVuPOYRfNR/UGFhlR9R0kam6xoCOBCgH6cBZGfAkMAGADABgDwjAHxyC/qr9AwIsg5Bf1V+gYCyDkF/VX6BgLIOQX9VfoGAsjFUUETqVeKNlPEMoI+g4WIcU9TRQO+uzUp66eGMWRWBUdgZFa3qGa3sxU9pz+KgoVXFCugfLLGw4h1I9jDEFdN2mu86bxcdMc6b3fn1V+3k/qOKntOcxP5su8UYgoDABgAwAYAMAGBJmo6SSVssSPI36qKWP0DAyjTlJ2irlreDrcR4HFTVACQA8nHe+S+hZiNM1rgAcL9vDOMetm3wmEdN557SxsZmwOdt8/z+q/bN/PFT2nO4r86XeJW4HEPYULadMpQxWHycfD9UYuOnyrcfXMIvmo/qDAnKtx5zCL5qP6gwsMqDmEXzUf1BhYZVuNgDAk9wAYAMAVPuowiqdoQsQoV1db6eazKePpVfpxyn/ktFzo4eUVeznF+KkvJs2dXVXcn+qMJfKk/ND7e/ZsdVRRJIHEhlVI5UQPybyGwL6j5MkqDrxK9YGNvyRUVTBU3uVvB2+hrMTBOVnvPfBdWwrDzONw7RKHz31lDBSzZP0MrEpl1tlFzfjs0VU3BezHv+/3JziS0gW+URaJgEdwJwSqcbfL9djb12xyeDjOVbFqG3Ouq/Ebrk6WWovaUfZet7OoSpvbYACJ7DgBNpb6mPA+Q23dzX/r6mx6Ilx+R9De7q5J/ff8Asxi+Q7frX/r6kPklrW5o8G9//Lf33/sxPQXxr/19SeiJcfkRveTa5rLIKaXlUvlIflOj19EICR7Rjdcl8mzwrbjNOL2rLb6v+Di+VtIqmgqU2pLY1rTW9ataf+9asXPszz29v88W8mf87F98f4ke+p+CIwlVSOkAQLHXgCDcH2EA+zG9KShdzKlZdqxSylVDytJY8M7XyKBrrnK/wxWtpraNnUUuq/8ANy2a9VSVUWyrc3HaxLP1+libD0Y4r/yaefEKMdeWPhd6/KxvsOrRuRvwTDlJa2carJKSrduZ3OnsC47SnTdJQpP9FOEf3Ubv+SKllhYW/VKcvNRX/wAk82zTcrTzRD/iROn1lI/1xY9h4pxzRa7DmkYqOYGm7G1ea1UM5BIRukBxykFWt6bMbYktw9TR1FJl+bP2/TTKGiqImB6swDD1qdQfQRixNM6CFWE1eLNvnsfzifWGJM8yDnsfzifWGAzIOex/OJ9YYDMg57H84n1hgMyDnsfzifWGAzIBWR/OJ9YYC6MxNtTgSYeex/OJ9YYEZkHPY/nE+sMBmQc9j+cT6wwGZBz2P5xPrDAZkHPY/nE+sMBmQc9j+cT6wwGZGOfakKAs80SqOJLqB9JOIuQ5xWtsoPfXaSVFdPNGboxAU9oVFW/qOW/txW9pz+Kmp1XKIroUvLGBxLqPpIxBXTV5rvOm8XHTHOm9359Vft5P6jip7TnMT+bLvE7cMQ9hStp0au7NHb8zpfcx/hizKtx0mhp8K8D3/Zmi7nS+4j/DDKtxOhp8K8A/2Zou50vuI/wwyrcNDT4V4B/szRdzpfcR/hhlW4aGnwrwD/Zmi7nS+4j/AAwyrcNDT4V4H3Fu/SKbrS0yntEKD/TE2QVKmtkV4DCOMKLKAB2AWGJLD6wAYAoDwiU+TaNQO1gw9OZVP8yfoxU9poMarVmRw4g8pe+6G+NPUQRh5USYKFdHYKSwFiVvxB46XtfXFikjoKGJhUitesknPY/nE+sMZHozIOex/OJ9YYDMg57H84n1hgMyDnsfzifWGAzIOex/OJ9YYDMg57H84n1hgMyDnkfzifWGAuiFeFXYKPSNLFGokVwzMqgM19LkjW+bLr1AHEKapTjU6k9fc9T8me7DXrKdBvXKLS7080fNeYo3gqTWbLWWPVrJMQpsykIyyWt15Wb91Tjm+SIvB4mvgJfpk3HtWz+LPxPFjL1KKqR2/fqV5sTarU00c6DpRkE9WYWsR7Rp7RjoL2NPCThJSv8A66/vedKo1wCOB1xabgjkxYPdQPyjEn1PftHpxwHOaeHxtepKbTUm0k3aTWbU7J312WtrU279R7crlBKxXm8mzUhmEcQIVkBCkkhTmZbBjqR0QbnXXHRaWE6casU0mr2++46jk7FVKtCU6utptd9lfu6zf23thqB0pKSOIyGMSSSSXsRcrwUgkkg9dhp7NRyfydS5RpSxuNnLLmyqMLXva/XqSSa7WaGTxGMxGSnbNa/tbEr2srXZi2hKlVRpWhBHJmyyAcCblTr16gEHsNsZ06M+T8fLAuWaNrxfY1dd2rU1v1nt5HxU3LI9jvq3NbvAZ7n7OQR84UXmN1uSbKubUAAgG9hcnhbTjj243G08NTjCTa0l03uS3Wu73a6n1lXK05VMRkaVo2tv1pfdtmwmmx75jcWNj/PFP/jbi6uIcZOSvGze1r2rX2Gpr7Imjv7ttaaklBa0kkbLGOu5yrcerOD7D2Y6lvUeGtLLBsqjdHdxpkFSNFSeNALXzWYM5P8AhVOl131HVbFbainJvUvtnho4dyae5q3lfyJJvy5qqqlo1sSzmV7a5STlX0aXf2DGh5Gcq0sTjXq0jVOPdqb8IqJ0uHWWrF9VNOb71qj4yZZ9HQxxAiKNEBNyFULc2tc24mw446M17lJ2u9hsYGJQ/hD3bakqWYKeQlYtG3UCdSh7CDe3aLdhtU1ZmixlB05uS2MiuIPEFsCTy2FhcLYWFwthYXC2FhcLYWFza2WPlov2if1DCxZSftrvOi9ufm0/7J/6Ti17Do5/hZzUBiqxzFwthYXC2FhcLYWFwthYXC2Fhc9tgAwIJT4ONiNU1sbW+ThYSSN1AjVR6ywGnYG7MSldnswVJzqJ9SL5xab4503u/Pqr9vJ/UcVPac5ifzZd4nfgcQ9hStp1EvDFx1J7gAwAYAMAGADABgAwBW3hc3baQLWRKWKLlmA45ASQ1vRc39BB4A4wkus1uPoOSzrqKmxgacMAeWwsTcLYWFwthYXC2FhcLYWFwthYXGcKjKNBwGIPVFakXb4QaB5qGVY2ZSBchSRmWxzKbakWJNuu1uvFspOFpLXZ3tv3r9zqMJkdTLPUnqvwt7H+zsJdx9rJVRI0oBkj+TmB6mHBrfqkezU/q45enhKPJ3KuVr2KntU5br9X/XXr2bxLO4OMtUou0l2r7uRXeXwdxw1ACVLJFIbiNoiTlzLeNJy2XlCNFDDUhQdTc9RZGt5vTTs/vs89Q83b8IMMUjU8jM0Gc8hUEsxCtraTP0rAkjN1AW80ZjCkjGOKhmt1b/7LAqqZCjFVXMQSCAL34g39eKMVho1aU4pK7TX7tHtjJporXful6ccv6JUoT6QSw+kOQP8AIcaDkurpMHTfXG8X+zuvJnVcj1F7dJ/5eOp/wvE1562kq0TnqPykYsJEJFx16rrr2EW7MeajTx/J8pcykskv0uz/APrVq3rXvPNieR5ud4a92uzXZ1GttbacZjSnpk5OCPgOsnX16ak3JJJNzi3C4WtppYrFSzVJdf34atSWpHv5O5O5vre3Ykur1JrulRlYYUYat0mBHaS4uP8ALlHrvi6S0vKVGla+SLk+zNv+XxNFyhVU6tSa32X7av7JLUVEMAZmaOMKuZjoLLe1z6L6evHSRhGP4UkaqUrK7ZRG+28Br6rMgbIPk4F6yL8bfrM3UNfNGtsQ3c1lWppJ/wAFy7K2OlJQpTmzZR0uIzyE5ie22a59AHox58dVo0cNOVb8Nta336v3NnQptWjEg89S9VtOCnp3ZVpiTJIpsc58/UdQW69l2IIxquQcC6GG001adV3Xw0117/aepb1Zmwg03OcvwxVv8pvYu3L+J/sWtjoTXhgDDV0qSoY5UV0birAEH2HAhxUlZkI2l4K6VyTE8sP+G4dR7G6X/djDIeKfJ9J7NQnfwRN1Van1wkf/ALnEZGUdG/F5Hx5I5O9J7s/FhkY6N+IPJHJ3pPdn4sMjHRvxB5I5O9J7s/FhkY6N+IPJHJ3pPdn4sMjHRvxB5I5O9J7s/FhkY6N+Iy0ngokR0fnSHKwa3JnWxB7cMjMocnZZJ5izK+n5SKSMG2dGW/ZcEX/jiw2UldWKu8kUnek92fixXkZq+jfiDyRyd6T3Z+LDIx0b8QeSOTvSe7PxYZGOjfiDyRyd6T3Z+LDIx0b8QeSOTvSe7PxYZGOjfiDyRyd6T3Z+LDIx0b8R6PBFJ11Se6PxYZGOjfiGGz/BLCpvNUSSehFEYPoNyx+i2JyFkOToL8TuTzZezIqeMRQRqiDqHWe0k6k+k64ySse+EIwVoo28SZFZ7Z8GEk1RLMKlFEkjOF5Mm1yTa98YZWa2pgM83LNtNI+CKTvSe7PxYhwZguTfiLYAxYbU9wAYAMAGADABgAwAYAMARLbfg8o6glgrQudSYiACfShBX6AMYuKPLVwdKprtbuI3P4ItehV6dQaLX6Q3+mIyM8r5NXVIweSOTvSe7PxYjIyOjfiDyRyd6T3Z+LDIx0b8QeSOTvSe7PxYZGOjfiDyRyd6T3Z+LDIx0b8QeSOTvSe7PxYZGOjfiDyRyd6T3Z+LDIx0b8Rsp4LZAAOcpp/yz+OGQsWBaX4iz8WGxKm3o2Y+zKvndOhank0kjHAjiV7Ljip7LjqN/DjMFSxdF4Wq7K94S4Jbn8Muv/RsbuvHSw11Ir2lxxWxrfKPX1tEi2gke06LLHJfMPkHzMFzfqSgcf1TmBtfhca+Hk/HVFN4LGezWjq1/q7e3V4rWuzX4iiqlPNTep7vvYVFtnZM1LJyc8bRta41BBHaGBIt/wCG2NvY006cou0tv8/fiTzwb77slO6Tq7QU7KhnAJEYbNZCALkDL7AyjrUHNPUe+jJxh7WxfwSOramrEeOKVHU6gqbsh4gleIKk8DxUkdZtyuIiuTcY5v8AJq7fhlt/t9zep2NvgsXZqpTd3HzW777yJ7J2HIZ3SSNSEBDFmIS5HQswBJzcQbaC7aWxs/Yp+1UaUdWvq17Ld/kteqx0GNx8HQjKlNpt9W2y233W83q2NnuwNgNJKRMpCRNZ1I85hY5PVqCT+qRbzlxTia0MLTdWr1dW99S/t7jPG8oRjSSou7ktT3Lf39SW/uHm9O9qUsbLE4aqcFUtY8mDqXbqBPEA+g8DieRsJUhGWJr/AJlTX3L6X3dy6jjMZiFFZIdX397yrTNPUtkHLSsbWQZmJyiwOXW9geJ11Pacbk1l5T26+z7/AJ/stvczdtIY4ZJYXiaHMzGQIWllYAZhlYkKozKqEX6V+OpTnCnBzm7JbWz30aSstWv6/sau/m9Zj+Rh/OZBZFGvJIf02/xHqHq426XP0odLVdPWusNTepddSW5d/XuW5ts2NOnNyVKn+N9fVFdbfYvMc+D3dcUcGZx8tJq99So42J7es+mw1sDjo7ynJzntfV1JdSXYiMRUgkqNL8Eevrk3tk+/yRLMZHlMdS7BGKLnYAlUuFzG2gzHQX4XxDbS1GUFFySk7LftsJfGlZ3D7xHinSVODzPf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HjSs7h94jw0lTg8xzbCe/wDlYeNKzuH3iPDSVODzHNsJ7/5WfY2lV9x+8Jic9Th8zHm+F998rHeLjwGGspUlRo5FDIwsQf8AzQ9d+rENJqzM6dSVOSlF2aKv2lu9U7LkeekHLUzayRH+ZA802/TAt2gaA+DHYKljKap4i/s/hqLXKPY+KPmuo9qy1nnpWjN7YvVGXbF/pk9z1My1W99FII3mu41UpJFnaDQEllIIy6AXF9SONujpY4TlpVssZqTivZd1lqK+xXteW+9pWWuzteqVOOWTlB2T9rV+Hv3LyNDbuxS8RbZ/ImGQ5mWIxIL63VFVVNtdVaRuvog649FLl2MZ6HFwlTmtt07f2vBrtPDiMPOUL0Xdd9vAg8dTLTSq6h0lQgqGUgm/Vl4kMPVcHG3r0KeIpulUV0/vx3GtpOVOomtT+/LxLl2ftETpGQeTkZA5hfSSO+UkGPiNSLnruOIOOGnmw8tDjVKUIao6tWtvXfV1Xy69XcrPo17WuO1iveqqnkg5OiVpWfou0RzCNesXv0S19PRf0Y9/JODq4qspYjM4UtUVJdurvt1/stmo82LnKMLUlre2xENn+D6oJXnGWnQ8L2ZzbsUaDj+ky+3HUYrFUsNDPWdl4/wayjg6k3bYTBtoUey4uSjNpCNVXp1EpsbFiPNHHsA1scaiOMx3KKawUMlPrqS1Lx2X7FmfcbOnQp0mobZPqWtv78DT2lvazZaegBnm4B7Exx6dQ/SYfQOvQZRVheTcTiowlyjJ5F+GC/HPte5fE9dtm256lSk3JQVrO0pPVGPZ2v4VruPNy9x+btzipblKljmJJvlbtJ62/gOq/HHTKN7XSSjqjFbIrs7d7K51oU4OlRvZ/ik/xSfbuS6o+Osm2MzyBgBfvBtA09LUVAUMYYZJAp0BKIWsT6bYAR7R3saPZlPXCNS0y05KEmw5YoDr6M/8MAL9rb/tT7S5pJCvNg8Ub1GY3R5kYpdbWy5kIJvpgDZ2lvo8bbVAiU+L0iZOkflOUjzkN2W4aYA36HeVmrlpJIwokpVqInBPS1s6H0i4OnUcAJKvf2XkppYYIyq1y0UJdmUOb5WkLAHo5jYWvwOAGlTtqtgpaqoqYaT5GJpEWKV3zFQTZsyLYadV8ALm3uroRSS1NLTchVSxRAxTuZEMvmkqyAEDrAOAMn+1VbNLVrR09KyUsjRFZZnWWRlUE5EVCADewudf5AMo95ZOc0MDwcm1VC8kis12iZFQlOFm1Yi+nDACSh3v2jLSyVkdJSNChl6PLusrCJmDWGQrc5TbXADXa++OWhpqmnizy1jQpTxOct3lsbMwvbKua54aYAwPvufE7bSWIcoi9OFiRlkV8jqTxFjfq7MAfFTvPXUzU7VlNTcjPMkOeCZ2ZGk81mVkW6342OAHe+m2zRUU1UqBzEoIUmwN2A4+3ACSq3oraZ6c1lLTcjUTJBngmd2RpL5Sysigrca2P4EDym3kr55qpKaCjyU87Q3lnkRmICm+VUYWsw6+3AEtragxwvIQCyRlrdVwpNr9mmANXdjahqqSCoZQpmjVyoNwMwva+AI2d+m8Y825Fea8uKXnOfXnBiMmTLa3HoceOANnaW8lSa6SjpIqYtFGkjvUTMl85NgiqrE2A1Pp+kB7u7WzTQK9RAYJbsHjzZgLMQCGsLggA8OvAEej3hr5qiqipaekKU0ojLSzSIzEorXsqMP0u3ADbZ23Hkrp6RkUcjFFJmBJuZM1xbsGX+OAI9Ub+SinqpUgjLwbQNEis5CsMyKHY2uPP4AHhgBrNtithp6qephpAIYHkQQzO+ZlUmzZkWw04i+AFQ3wro4qWoqKWl5vUvCt453MiCa2VirIAbX1AP44A2N8t5q2hV5uRomhzBYQZpeWlY+aixiMguddAeAJ4A4A29u7zT01HTyNTrzyoeKJKfP0RK+pUuL6KA124aYA1Zt/Qux/GfI3YABoS2XLLygiZSxGgD34jgMAb2y9q1/OI46impzFIG+XppmdYiouBIHVfO4Ai+uAGu8e1lpKWapbURRs9r2zEDRb+k2HtwAo3O3nkqkqBUQrDUU7APEGzWVo1dGvYcQSP3TgCPLv5Xrs9dpvSUppsoZlWdxLlLhdAUy3ub8cAMtsb9tBtKKkaEcg/JBprnMjzcoI7ra1iyAE9V8AG2t+2i2nFQxwo6F4o5pSxBjklEjKuW36iZuPXgA3z37ajqViSESRxxpNVyXI5KJ5VjBAAN21LW7BfAG9vZvHPBU0VLSxQySVfLWMrsirySK/FQx1BPV1DAHuwt5J2rXoKyCKOYQCoRopDIjx58h85VIIb6dezUDQ2Lv2020DTNCFp3eeKnmzEmSSDJnGW1gti1jfXLgDJNvPWS1dVT0cFIRSlFYzzujyFkDdFFQ2GttTr/IBhSbw1DIjPs+oVyoLKCpysRqL9djpfAEkwAYAMAL59iU7o0bQx5GJYgKB0iLFrixDW6xrjB04tWaLoYmrCSnGTutW3q3d3ZsK62vSeKp3MFJylNIql3JsysC1wHtlygEaHW99ezWcqcnQxsYxqVpxy3s2s0de/wDUtm3Wuw9cFUre3TjDNscVaMn222P9rG1D4QqZh8o1RAeF3jzEdtnUMbHt09mPJzXlymmqU6dVb043Xjld++5RUgofmQlHvT/0bUG9FCI8qVNOLnMWsQzMb3JJPHU48mJw3KtWhoJ4R7U7rXdrxu3svcwjVop3U0fNVvlQrIJRUor2seRRiWHYwAYEdX/wLemUeXas1OGHyd7Sv33aT7NV11dZip0Nma/dr/gX1+/4kOWGnmmY6AyWjQ37BqT6so4Ywq8kYzE2WOxMUtuWHtO/7WX7uTPXSoVZK9Ok0t8vZXjL6Idbmbnw5BU1FPlqJGZ3jYdBSXJFkOtrWNmva/VjoKdNZIxblJRSSzbUkrLUtV/MwqV50b06bit7h+r99r3dS7CZRUkaszqiB3tnYABmsLC569Bi2y2nkc5NKLepbFu7jPiTEMAGAF28dAaikqIFIDTQyRqTwBdCoJ9GuAK/bZu0p6Kl2c9AIliMCyVJqY2TJCU6SovTJYJwIFr8cAN6/c9qqp2os6Wgq4YEikup6aB+kFvcFWKnUC+AI5sndjaTUu1hVQjnFTDDHHaWNuVaKIxlr30zWDdK3nYAkW+exKrJQ1NFEJKukuuQuqXSSIo4zE5TYhT7DbAC/am5sqbGo6OKATyRSxSzw50Ac5i8wzuQCCzMPUcAZk2NI9FXwxbHSieanZUyywHlXswVTkNha/FjbXAGKq3EkjXZskHLSSw1EDTxzT8rGkYFpGVJGKhl/RKaj9HqsB87w7AlllquW2NT1ZdjyFSjwxHIVAUSliHzL+sL6WtwwAw2Pu3VRz7KaQZxTUssc8mcGzsqBRqczcCLgdWAFOyIdqU9DJQpsy7OZws7VUIQCV3IYoCWsA3Drt1YA2X3QrTLs2KORIoqCl/LlRKj1JURleRzK2igsHPC+ANSp3Rr1o9rUmVZxUMs1PIuWIPI5UyrybOclioIubG511tgBjtGHaFeaWGSgFLDFURTSyvURyErGb5VSO5uT1nh/IB/4Rtly1OzamCBM8sigItwtzmU8WIA0B4nACHaUG0K9qSKSg5rDDUxTyyPURyFljN8ipHc3J6zwwAqfdyVKqteXYkdaJqhpIpmlpweTIUAWc5hqCfbgCytoxM9PIoWztEwC3HnFSLX4cdL4Ahm5VXtOCCnpZdlFUiiyGbncLXKIbWjGvSYBeOma99MAIxuFtLxcw5xCKhpOeGHkFz86zZ/zjlMua4C5rWtpw1wA73h2ZNNOJJ9kQVkbQpl6UKzwvrnjd3YBludMpIGvbgB14Otjy0tGIplCEySOkIflBDGzErGH68o7MAKKHcGCarrpq6kjflJw0DMQSY+TUHgbjpA6GxwBn2hS1lNtGWqp6TnUU8MaELMkTxtGW6nsCCG6jgBBU7o1jbOqA9Mrz1O0eeNSiVDaMuhMZkayE2U68NcAMoNjyNSV8MWx0onmpnRCssB5VyrBVOQ6atxaw1wBrSbgyRw7Oki5d6iCWnaaKWflYlAAEpCSMUBXWxTUfo9WAPdoU+0W2m1VLs16iKC60KLUwIi386ZlZrmRtLXAyjtIBAG9tjZFfW1tHMAtGlPC0l3yVA5xJ0DGY1db5U1D8Lk2wBqUW7e0IIdpU4SmqRLKs8LSKohlZyDPGYSzFPN6N+jc306gPjYm7MnjGlqIdmLs+OIScuRNG3Kh0sqBIiQQGs3St/DAD7wjbGqK2KGlgCiN5laokYKyrGnSAMZZS+Zwug7NbYA0dn7AroNotPJIlRHU07RzOkawBHTWJmQuxYkFkuOF9e3AEcfwcTjYyKizGuQIRTvUB4CwlBKmJ2MJXLc24XwBIN5d0Jauor7rlSakiSGTMBaeN3ddAcws2U3twJwAu2XulWZKSadAap9o87rLMlo0COigG+qquWwBJ6RwBlG5ldUSbSkknipxWsYuTaETsadFKRsHEgCEgk2ANjY+gAYH2ZtJfE1QaMzTUSVCTxieIE5kWJGzs1jmAz9fWDbADCGh2hJV1O0mpBDKtCaamp+WjkZ3zmQMzCyKM1hx4YAULuJtGCioxFPFLJRyJOlMsQRmcsTKhqWksQQ73JAzWHDADTeLYsklTO02xqetR8phmV4YpAMgBWUuQxII0YX0tgCM0Hg02wsUa+MjHZFGQSNZLAdEWFtOHswBdeADABgAwAYAjNVsmgiz54lZuiSCGd+kbLYnWxPZ6zihYekr+zt17y6OOrUlaM2uxNiaWj2YRKxpWvHkzASqBZywBLcqEXzDfMVPDtGGhp7jLpnEJP2nq7vr9TNsul2cQSlI+hA+eBuGIOaN5FtZD1383TpLcqNLh+oXLGJmvxtd1v+pINh0NMGaWnQobZWWzx5b2P5JrZb2BvbGUKNOEnKKs3t/wBbCmVedbXKTffe/nrHOLTEMAGADABgDFVKxRhGwVypyMRmAa2hK6XF+q+DId7ahFzHaPe6b7MfjxhaW8qy1eJeHqHMdo97pvsx+PC0t4y1eJeHqHMdo97pvsx+PC0t4y1eJeHqHMdo97pvsx+PC0t4y1eJeHqHMdo97pvsx+PC0t4y1eJeHqHMdo97pvsx+PC0t4y1eJeHqHMdo97pvsx+PC0t4y1eJeHqHMdo97pvsx+PC0t4y1eJeHqHMdo97pvsx+PC0t4y1eJeHqHMdo97pvsx+PC0t4y1eJeHqHMdo97pvsx+PC0t4y1eJeHqYqqKujRpJK6kRFF2doCqqO0sZLAYWlvGWrxLw9TL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hzHaPe6b7MfjwtLeMtXiXh6n0KLaHe6f7OfjxlrIy1uJeHqSDEl4YAMAGAEO9O8yUXJZ0LmVmVenGgGVSxu0jKBoO3ACXaW8kb8vI9LVGGItCZQYsheKUKwAzFgc9wCQL5TbEWMXFM163btFCzo0NQxWo5KRuVYlFiWNjLmL3WJOci4W3nnTCxjo4mttDb9KM6zU1aUSSURO0wlWSWBmiYIryNluXPnKAeJ4DCxDoxf+7/yeU2+sNCJIzSzB1aRpo/8AdI2Xk1hYkFGRJCVmSwW7GxFtMErGUIKCsvvwLIRrgHXUX144kzPrABgAwAYAMAQ+n2hKduywGRuRFCsgjv0Q5ltmt220wBD9t7yVVPtmpk5d+ZU09LHNCT8msU8JDSH/ACvY+tsASTwfbTnl2GJppXebJPeQm7XV5ANfRYfRgCAbM3trI4o4Z6uRpJ2o6mBy3SaKRgk0d+wMOHZc4AsXwkbQlR6GCOoanSpqOTllTKHC5SbKzAhST1+r1ED48HW0JTU7QpZKh6iOmkjEMrlWch0JZS6gA2I/ngCMrvBVFl2Xy8nOvGZiL5vlTRAcrnvxvkNvVgCTeFjb5poKeJJ+QapqEjaYEAxxA3kcE9gsP3sAbHgq281Xs9WkkEssLvDJIP0ypurX67oUN/TgCI7l7Smnhoq6fa8iSz1JR6ZgjROOUZREkYAKMwAsxJtcejAEv3n2jKm1dkwpIyxzc65VAdHyRKVzDrsTcYAVb3TST7XioGqpKanFJzi8ZRWaUSMoGdweAF7AdvsA3dwNszT7JeWWUySJyyrNoCwQsFbTS9rajswBXWzt7a2OFIpquRnn5pUU8hPSMbyCOaO/YG4DsufUBfuADAFHbE25XSTwmGo2hLIa8xzRmPNSilEjBunlsCBYHpaa8CMATPwsbfMC0lOlTzVqifpz3tkhQXcg9RuygduAN/wabfas2XFK7ZpVVo5Wvcl0JFye0rlb97AFcbibyVUkmzSautaSeV1nWcAUzRqXFonIGZ7AaAk3vwwBM/Cxt8wtR0yVRpDPIzSTggZY0Q6E9WZmW3qwA98G23DW7Npp2JMhTJITxLoSrE/5rZv3sAONuSFaadlJDLE5BHEEKbEYAU+D3aZn2fStJKJJWhVnJYFiesnAFd7779PFtOUpWGOKjenVqYHSoDMTNZesqGAPqwBc6sCLjUHgcAQnwt7QmhpITBJLG71UUZMbKrlWzAqGbogntOnC+AG25EcggcSmqLcofzmaGWS2VeDQ9ELx0Ot79owBXmzN4KltpJs9quQ0iVsgWquc0pRFYUhe3FS1ib9K+ltLgSnwg18vPNm0aVMlNFUtNy0kZVX+TRSoDsCBcm3puMANtw3PIyqa7nvJzuglKgMoAX5NiPOYXvm68w7MAQvwQ1lVUrBPUTVz5hJctPAadrFlA5H8tcW+kX4YAk1btZ025HC0xWA0LOULAIZOVsG167aYA88K+0ZYaAPTyOjmaJQ0bAMVZgCAx01B4nTADHceKRYX5VqstyhtzmaGZwMq8Gh6IXjodbg9owBVU+9tZBzt5KqUxTisigJP5GeBsyAN1XQ2A6z6sATrfjbk8Gw1qIpSkxjgvLYEjOUDNr1kE6+ntwBu7qRclVzQ+NHqxySvyMuV5Izfz+VWwym/m27MAfW6m0ZZNpbVieRmjieARITogaIlrdlzrgCCbZ39dNrO/PAtPBVxU5ps1g0ZVlnkI68jkW9XovgC6sAGADABgAwBUv8A9Q1bJDT0kkMjxuJms6MUYXQg2YWOowBGZ+ltPbCNqkdLK8anVUd1iLso4BmOpI1J44Ax7t06VGz5JKhVmfxdXTZ5AHblhIAJMzXOcBVGbjZRrpgDT3XkMtVtZZSXWOCpaNXOYIzPdmUHzSSASRxtgDd3bHK7NaSX5SRqDabs79JmcGmAYsdSwAAB42AwBf1N5i/5R/LAGXABgAwAYAMAKI6ZOfNJkXlDCFL5Rmy5r2zcbX1tgBbtLZkLtXZ4Ym5RYuUuinPlAy5rjpWsLX4WwBubCo40ouTSNFjyuMiqAupa/RGmtz9OAEtXsinK0V4ITyYtHeNegAwIy6dHXswA/wB7NnxTUzrNFHIFsyh0VwG4XAINjYkX9JwB8bobPihplEMUcYYksERUBPC5AAubAC/owBqDZkPjIzcjFy1vyuReU/J5fPtfzdOPDTAG9X0yNWUzsil0D5GKgst1scp4i40NuOAPdjUyJNUlEVS8gZioAzNbibcT6TgBBs7YNKu0WdaanVwWYMIkDBu0G17+nAD/AGlTI1VSuyKXTlMjFQWW6gHKeIuNDbAC/frZUE0aNNDFIVayl41YgHiASDa9h9GAG1FRRx0ojjjRIxGbIqhV1Fz0RpqSSfWcARis2PTmOjvBCeTB5O8anJ0lPR06OvZgCcYAMAKd2adEiYIioOUc2UAC5OpsOs4A+aimQ1sTlFLrGwVyoLKCdbNxF8AebDpUQ1OREXNM7NlUDMx4sbcSesnACyh2dCsNEqxRBY5S0YCKAhzNqot0TqdR2nADR6ZDXLIUXOILB8ozAFzcBuNvRgD3d2lSPlxGiIGqHZgqhbsbXJtxJ7cAMK5QYnBAIKMCDqCLHiMARLcvZFPDMzQwQxsYyCyRqptmU2uANLgaejAG/Bs+Lm9YvJR5ZJZGkGRbOxAuWFukT2nADzZigQxAAABFAA4AZRgBXvlRxywBZY0kXODldQwvZtbHS+AMO59FHDTyLDGka5ybIoQXyrrYW10GvowAvGyoFoYVWCEKk2dFEagK926Si2jeka4AZ767Ohmg+WijkysCudFex9FwbYA2t1qKOKmjWKNI1sTlRQouTqbDrwBFt1tiU0dTG8dNAjjNZliRWF0YGxAvwJHtwBub6bJgmmVpoIZGEYALxqxAzNpcg6an6cAMd4KGJ6JI3jjaMBLIygroNOidNMAebk0EUMTrDFHGpe5CIFBNhrYW1wAr2jsenamZWghZedM+UxqRnIN2sR5x7eOAJHUUUb0fJPGjR8kBybKClgoIGU6aEC3qGAFO4ey4IUkMMMUZZgGKIqkgDQEgC/E/TgBnsqmRaiqdUUM5TOwUBmspAzHibDtwArGzITQzxmGIo8hZ0yLlZs6nMy2sTcA3PYMASeDzV9Q/lgD/2Q=="/>
          <p:cNvSpPr>
            <a:spLocks noChangeAspect="1" noChangeArrowheads="1"/>
          </p:cNvSpPr>
          <p:nvPr/>
        </p:nvSpPr>
        <p:spPr bwMode="auto">
          <a:xfrm>
            <a:off x="155575" y="-868363"/>
            <a:ext cx="6991350" cy="1809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59752" name="Picture 8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6365" y="260648"/>
            <a:ext cx="5040560" cy="1096409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323528" y="1556792"/>
            <a:ext cx="871296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DEPARTAMENTO DE CIENCIAS ECONÓMICAS, ADMINISTRATIVAS Y DE COMERCIO</a:t>
            </a:r>
            <a:endParaRPr lang="es-ES_tradn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CARRERA DE CONTABILIDAD Y AUDITORÍA</a:t>
            </a:r>
            <a:endParaRPr lang="es-ES_tradn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s-ES_tradnl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“PLANEACIÓN FINANCIERA ORIENTADA A LA SOSTENIBILIDAD A LARGO PLAZO, PARA PYMES DEL SECTOR FLEXOGRÁFICO DE LA CIUDAD DE QUITO, CASO: INMOCISNE CÍA. LTDA”</a:t>
            </a:r>
            <a:endParaRPr lang="es-ES_tradnl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s-ES_tradnl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s-ES_tradn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AUTORA:</a:t>
            </a:r>
            <a:endParaRPr lang="es-ES_tradnl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DIANA CAROLINA JANETA</a:t>
            </a:r>
            <a:endParaRPr lang="es-ES_tradnl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s-ES_tradnl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s-ES_tradnl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TUTOR:</a:t>
            </a:r>
            <a:endParaRPr lang="es-ES_tradnl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ING. VICTOR CUENCA </a:t>
            </a:r>
            <a:endParaRPr lang="es-ES_tradnl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_tradn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7 Flecha a la derecha con bandas">
            <a:hlinkClick r:id="rId3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8158"/>
            <a:ext cx="3635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b="1" dirty="0" smtClean="0">
                <a:ln w="10160">
                  <a:solidFill>
                    <a:srgbClr val="E4831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S" sz="4000" b="1" dirty="0">
              <a:ln w="10160">
                <a:solidFill>
                  <a:srgbClr val="E48312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30261095"/>
              </p:ext>
            </p:extLst>
          </p:nvPr>
        </p:nvGraphicFramePr>
        <p:xfrm>
          <a:off x="184777" y="726044"/>
          <a:ext cx="8856984" cy="5038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lecha derecha 6">
            <a:hlinkClick r:id="rId7" action="ppaction://hlinksldjump"/>
          </p:cNvPr>
          <p:cNvSpPr/>
          <p:nvPr/>
        </p:nvSpPr>
        <p:spPr>
          <a:xfrm>
            <a:off x="6390752" y="2682435"/>
            <a:ext cx="2612372" cy="93639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Modelos Causales</a:t>
            </a:r>
            <a:endPara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Modelos de Series de Tiempo</a:t>
            </a:r>
            <a:endPara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6429389" y="3372898"/>
            <a:ext cx="2612372" cy="108012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Método Delphi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de Mercados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Predicción Tecnológica</a:t>
            </a:r>
            <a:endPara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Flecha a la derecha con bandas">
            <a:hlinkClick r:id="rId8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96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971461"/>
              </p:ext>
            </p:extLst>
          </p:nvPr>
        </p:nvGraphicFramePr>
        <p:xfrm>
          <a:off x="412124" y="953036"/>
          <a:ext cx="8049121" cy="3837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28660" t="61813" r="61444" b="29328"/>
          <a:stretch/>
        </p:blipFill>
        <p:spPr>
          <a:xfrm>
            <a:off x="6130344" y="811369"/>
            <a:ext cx="2150598" cy="592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11 Flecha a la derecha con bandas">
            <a:hlinkClick r:id="rId4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8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46126" y="756768"/>
            <a:ext cx="3003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Tasa de Descuento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recto de flecha 3"/>
          <p:cNvCxnSpPr/>
          <p:nvPr/>
        </p:nvCxnSpPr>
        <p:spPr>
          <a:xfrm>
            <a:off x="467544" y="1195760"/>
            <a:ext cx="26642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20" y="4311176"/>
            <a:ext cx="5167165" cy="165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6573" t="40428" r="22224" b="25842"/>
          <a:stretch/>
        </p:blipFill>
        <p:spPr>
          <a:xfrm>
            <a:off x="373223" y="1887434"/>
            <a:ext cx="7072605" cy="24674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7107" t="26142" r="23180" b="65525"/>
          <a:stretch/>
        </p:blipFill>
        <p:spPr>
          <a:xfrm>
            <a:off x="3353258" y="508000"/>
            <a:ext cx="5611835" cy="771988"/>
          </a:xfrm>
          <a:prstGeom prst="rect">
            <a:avLst/>
          </a:prstGeom>
        </p:spPr>
      </p:pic>
      <p:sp>
        <p:nvSpPr>
          <p:cNvPr id="9" name="11 Flecha a la derecha con bandas">
            <a:hlinkClick r:id="rId4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0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943179325"/>
              </p:ext>
            </p:extLst>
          </p:nvPr>
        </p:nvGraphicFramePr>
        <p:xfrm>
          <a:off x="211132" y="174172"/>
          <a:ext cx="9527953" cy="525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Flecha a la derecha con bandas">
            <a:hlinkClick r:id="rId7" action="ppaction://hlinksldjump"/>
          </p:cNvPr>
          <p:cNvSpPr/>
          <p:nvPr/>
        </p:nvSpPr>
        <p:spPr>
          <a:xfrm>
            <a:off x="8215338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7 Conector recto de flecha">
            <a:hlinkClick r:id="rId8" action="ppaction://hlinksldjump"/>
          </p:cNvPr>
          <p:cNvCxnSpPr/>
          <p:nvPr/>
        </p:nvCxnSpPr>
        <p:spPr>
          <a:xfrm>
            <a:off x="6566817" y="1240543"/>
            <a:ext cx="1328954" cy="18134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>
            <a:hlinkClick r:id="rId9" action="ppaction://hlinksldjump"/>
          </p:cNvPr>
          <p:cNvCxnSpPr/>
          <p:nvPr/>
        </p:nvCxnSpPr>
        <p:spPr>
          <a:xfrm>
            <a:off x="6681325" y="2246847"/>
            <a:ext cx="1214446" cy="2143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>
            <a:hlinkClick r:id="rId10" action="ppaction://hlinksldjump"/>
          </p:cNvPr>
          <p:cNvCxnSpPr/>
          <p:nvPr/>
        </p:nvCxnSpPr>
        <p:spPr>
          <a:xfrm>
            <a:off x="6566817" y="3286124"/>
            <a:ext cx="1214446" cy="2143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https://sp.yimg.com/ib/th?id=JN.pivb3Zz5q2VwS%2bhIvU49yg&amp;pid=15.1&amp;P=0&amp;w=300&amp;h=30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4"/>
          <a:stretch/>
        </p:blipFill>
        <p:spPr bwMode="auto">
          <a:xfrm>
            <a:off x="0" y="3628571"/>
            <a:ext cx="3372402" cy="2627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031" t="31667" r="28281" b="8333"/>
          <a:stretch>
            <a:fillRect/>
          </a:stretch>
        </p:blipFill>
        <p:spPr bwMode="auto">
          <a:xfrm>
            <a:off x="142844" y="121028"/>
            <a:ext cx="3277028" cy="1517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1151620" y="318605"/>
            <a:ext cx="165618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Riesgo País</a:t>
            </a:r>
            <a:endParaRPr lang="es-ES" sz="16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n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3957" y="121029"/>
            <a:ext cx="3802651" cy="136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6921604" y="257049"/>
            <a:ext cx="20162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Inflación</a:t>
            </a:r>
            <a:endParaRPr lang="es-ES" sz="20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17812" t="22500" r="12343" b="15833"/>
          <a:stretch>
            <a:fillRect/>
          </a:stretch>
        </p:blipFill>
        <p:spPr bwMode="auto">
          <a:xfrm>
            <a:off x="170998" y="2094470"/>
            <a:ext cx="3536906" cy="158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-396552" y="1804174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Tasa de Interés</a:t>
            </a:r>
            <a:endParaRPr lang="es-ES_tradnl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22031" t="18333" r="24062" b="15000"/>
          <a:stretch>
            <a:fillRect/>
          </a:stretch>
        </p:blipFill>
        <p:spPr bwMode="auto">
          <a:xfrm>
            <a:off x="5068271" y="1976300"/>
            <a:ext cx="3680193" cy="170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6 Rectángulo"/>
          <p:cNvSpPr/>
          <p:nvPr/>
        </p:nvSpPr>
        <p:spPr>
          <a:xfrm>
            <a:off x="5044037" y="1638514"/>
            <a:ext cx="3314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Tasa libre de Riesgo</a:t>
            </a:r>
            <a:endParaRPr lang="es-ES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Imagen 30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3913432"/>
            <a:ext cx="7596844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Flecha a la derecha con bandas">
            <a:hlinkClick r:id="rId7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3717441346"/>
              </p:ext>
            </p:extLst>
          </p:nvPr>
        </p:nvGraphicFramePr>
        <p:xfrm>
          <a:off x="4275265" y="2131097"/>
          <a:ext cx="4868735" cy="2725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146805485"/>
              </p:ext>
            </p:extLst>
          </p:nvPr>
        </p:nvGraphicFramePr>
        <p:xfrm>
          <a:off x="161600" y="583839"/>
          <a:ext cx="5382855" cy="2879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8 Rectángulo"/>
          <p:cNvSpPr/>
          <p:nvPr/>
        </p:nvSpPr>
        <p:spPr>
          <a:xfrm>
            <a:off x="-62668" y="24592"/>
            <a:ext cx="45365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Mercado</a:t>
            </a:r>
            <a:endParaRPr lang="es-ES" sz="36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88281" y="1539576"/>
            <a:ext cx="30718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Competencia</a:t>
            </a:r>
            <a:endParaRPr lang="es-ES" sz="32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8 Gráfico"/>
          <p:cNvGraphicFramePr/>
          <p:nvPr>
            <p:extLst>
              <p:ext uri="{D42A27DB-BD31-4B8C-83A1-F6EECF244321}">
                <p14:modId xmlns:p14="http://schemas.microsoft.com/office/powerpoint/2010/main" val="2451143029"/>
              </p:ext>
            </p:extLst>
          </p:nvPr>
        </p:nvGraphicFramePr>
        <p:xfrm>
          <a:off x="-62668" y="3447587"/>
          <a:ext cx="7008781" cy="2952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9 Rectángulo"/>
          <p:cNvSpPr/>
          <p:nvPr/>
        </p:nvSpPr>
        <p:spPr>
          <a:xfrm>
            <a:off x="0" y="4923750"/>
            <a:ext cx="24339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Clientes</a:t>
            </a:r>
            <a:endParaRPr lang="es-ES" sz="36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Flecha a la derecha con bandas">
            <a:hlinkClick r:id="rId5" action="ppaction://hlinksldjump"/>
          </p:cNvPr>
          <p:cNvSpPr/>
          <p:nvPr/>
        </p:nvSpPr>
        <p:spPr>
          <a:xfrm>
            <a:off x="8215338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0034" y="142852"/>
            <a:ext cx="400052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s-ES" sz="20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lance General Histórico</a:t>
            </a:r>
            <a:endParaRPr lang="es-ES" sz="20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Flecha a la derecha con bandas">
            <a:hlinkClick r:id="rId3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7801" y="502575"/>
            <a:ext cx="3929058" cy="17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2581191"/>
            <a:ext cx="3929090" cy="1500198"/>
          </a:xfrm>
          <a:prstGeom prst="rect">
            <a:avLst/>
          </a:prstGeom>
        </p:spPr>
      </p:pic>
      <p:graphicFrame>
        <p:nvGraphicFramePr>
          <p:cNvPr id="12" name="12 Gráfico"/>
          <p:cNvGraphicFramePr/>
          <p:nvPr>
            <p:extLst>
              <p:ext uri="{D42A27DB-BD31-4B8C-83A1-F6EECF244321}">
                <p14:modId xmlns:p14="http://schemas.microsoft.com/office/powerpoint/2010/main" val="3211960395"/>
              </p:ext>
            </p:extLst>
          </p:nvPr>
        </p:nvGraphicFramePr>
        <p:xfrm>
          <a:off x="5143504" y="4238171"/>
          <a:ext cx="3857652" cy="193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325961"/>
              </p:ext>
            </p:extLst>
          </p:nvPr>
        </p:nvGraphicFramePr>
        <p:xfrm>
          <a:off x="115851" y="736137"/>
          <a:ext cx="4652595" cy="5439735"/>
        </p:xfrm>
        <a:graphic>
          <a:graphicData uri="http://schemas.openxmlformats.org/drawingml/2006/table">
            <a:tbl>
              <a:tblPr/>
              <a:tblGrid>
                <a:gridCol w="1687705"/>
                <a:gridCol w="592978"/>
                <a:gridCol w="592978"/>
                <a:gridCol w="592978"/>
                <a:gridCol w="592978"/>
                <a:gridCol w="592978"/>
              </a:tblGrid>
              <a:tr h="16812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" marR="7781" marT="77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12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ACTIVO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165.679,90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165.098,60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178.391,48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232.413,19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214.710,51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16812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CORRIENTE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41.080,23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55.056,36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103.790,07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91.722,33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102.965,84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Caja y Bancos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2.606,53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1.884,81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1.410,76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4.556,74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Clientes Locales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29.493,84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48.229,68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58.202,44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72.890,00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79.436,59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Provisión Cta.Incobrables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-977,01 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-1.459,31 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-2.041,33 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-2.770,23 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-4.779,98 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Anticipo Proveedores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620,00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40.720,00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3.898,71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2.300,00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Impuestos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9.136,87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5.409,58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5.426,70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17.339,50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11.842,50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Otras Cuentas por Cobrar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371,60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71,50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64,35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Inventario Materias Primas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9.459,99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CORRIENTE</a:t>
                      </a:r>
                    </a:p>
                  </a:txBody>
                  <a:tcPr marL="7781" marR="7781" marT="77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124.599,67</a:t>
                      </a:r>
                    </a:p>
                  </a:txBody>
                  <a:tcPr marL="7781" marR="7781" marT="77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110.042,24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74.601,41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140.690,86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111.744,67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61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Costo Equipo de Computación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5.930,52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7.354,55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8.699,55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8.699,55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8.699,55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Costo Maquinaria y Equipo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163.786,39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165.997,12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132.483,24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216.091,45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208.429,84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Costo Muebles y Enseres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4.894,91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4.894,91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4.894,91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6.261,81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6.261,81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61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Depreciación Acumulada PPE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-50.012,15 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-68.204,34 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-71.476,29 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-90.361,95 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-111.646,53 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PASIVO</a:t>
                      </a:r>
                    </a:p>
                  </a:txBody>
                  <a:tcPr marL="7781" marR="7781" marT="77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144.598,78</a:t>
                      </a:r>
                    </a:p>
                  </a:txBody>
                  <a:tcPr marL="7781" marR="7781" marT="77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141.277,86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150.640,14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202.394,96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180.881,63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CORRIENTE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38.892,24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52.864,02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36.110,24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77.455,36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99.513,12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Proveedores Locales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31.530,46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43.056,41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27.441,31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56.539,16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81.185,39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Obligaciones Empleados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2.723,13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3.159,20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2.666,64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7.482,28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9.084,17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Impuestos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4.638,65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6.648,41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6.002,29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11.232,78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9.243,56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Dividendos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2.201,14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CORRIENTE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105.706,54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88.413,84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114.529,90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124.939,60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81.368,51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Obligaciones Bancarias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7.298,56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36.980,67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33.810,33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41.003,51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75.798,48</a:t>
                      </a:r>
                    </a:p>
                  </a:txBody>
                  <a:tcPr marL="7781" marR="7781" marT="77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Prestamo Socios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51.195,70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49.128,46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54.462,62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54.790,19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2.296,03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Préstamo Terceros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47.212,28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2.304,71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26.256,95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29.145,90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Provisión Jubilación y Desahucio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3.274,00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PATRIMONIO</a:t>
                      </a:r>
                    </a:p>
                  </a:txBody>
                  <a:tcPr marL="7781" marR="7781" marT="77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21.081,12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23.820,74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27.751,34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30.018,23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33.828,88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Capital Social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596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Reserva Legal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2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Utilidades no Distruibuidas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12.765,66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19.356,62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22.096,24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22.096,24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22.096,24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127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Utilidad Neta</a:t>
                      </a:r>
                    </a:p>
                  </a:txBody>
                  <a:tcPr marL="140056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6.590,96</a:t>
                      </a:r>
                    </a:p>
                  </a:txBody>
                  <a:tcPr marL="7781" marR="7781" marT="77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2.739,62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3.930,60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6.197,49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10.008,14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12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PASIVO MÁS PATRIMONIO</a:t>
                      </a:r>
                    </a:p>
                  </a:txBody>
                  <a:tcPr marL="7781" marR="7781" marT="77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165.679,90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165.098,60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178.391,48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232.413,19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214.710,51</a:t>
                      </a:r>
                    </a:p>
                  </a:txBody>
                  <a:tcPr marL="7781" marR="7781" marT="77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6 Gráfico"/>
          <p:cNvGraphicFramePr/>
          <p:nvPr>
            <p:extLst>
              <p:ext uri="{D42A27DB-BD31-4B8C-83A1-F6EECF244321}">
                <p14:modId xmlns:p14="http://schemas.microsoft.com/office/powerpoint/2010/main" val="839637464"/>
              </p:ext>
            </p:extLst>
          </p:nvPr>
        </p:nvGraphicFramePr>
        <p:xfrm>
          <a:off x="648357" y="493486"/>
          <a:ext cx="6786610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9 Gráfico"/>
          <p:cNvGraphicFramePr/>
          <p:nvPr>
            <p:extLst>
              <p:ext uri="{D42A27DB-BD31-4B8C-83A1-F6EECF244321}">
                <p14:modId xmlns:p14="http://schemas.microsoft.com/office/powerpoint/2010/main" val="2235058506"/>
              </p:ext>
            </p:extLst>
          </p:nvPr>
        </p:nvGraphicFramePr>
        <p:xfrm>
          <a:off x="1686584" y="3222171"/>
          <a:ext cx="6517639" cy="297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7 Flecha a la derecha con bandas">
            <a:hlinkClick r:id="rId4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096254"/>
              </p:ext>
            </p:extLst>
          </p:nvPr>
        </p:nvGraphicFramePr>
        <p:xfrm>
          <a:off x="27608" y="522492"/>
          <a:ext cx="5139477" cy="5728423"/>
        </p:xfrm>
        <a:graphic>
          <a:graphicData uri="http://schemas.openxmlformats.org/drawingml/2006/table">
            <a:tbl>
              <a:tblPr/>
              <a:tblGrid>
                <a:gridCol w="1894126"/>
                <a:gridCol w="627354"/>
                <a:gridCol w="627354"/>
                <a:gridCol w="687677"/>
                <a:gridCol w="627354"/>
                <a:gridCol w="675612"/>
              </a:tblGrid>
              <a:tr h="2610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Ingresos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245.787,25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289.648,35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325.651,22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357.123,26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454.248,32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Ventas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245787,25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289.648,35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325.651,22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357.123,26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454.248,32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Costos de Bienes Vendidos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-201.107,50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-241.981,32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-271.210,01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-303.080,65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-384.163,14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Materias primas Directas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-137640,86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-162.708,03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-188.877,71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-214.273,96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-253.170,60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Mano de Obra Directa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-22120,85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-28.964,84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-29.308,61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-32.141,09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-39.665,80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Depreciaciones (+/-)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-14309,19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-16.998,89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-17.202,06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-17.382,04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-20.706,54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Costos Indirectos de Fabricación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-27036,60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-33.309,56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-35.821,63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-39.283,56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-70.620,20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Utilidad Bruto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44.679,75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47.667,03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54.441,21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54.042,61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70.085,18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Gastos de  Administración y Ventas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-29394,47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-31.771,60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-33.496,52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-35463,77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-41851,18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Sueldos y Salarios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-15586,99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-16.847,51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-17.762,18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-18805,35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-22192,40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Beneficios Sociales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-7962,82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-8.606,77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-9.074,04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-9606,96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-11337,28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Alimentación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-986,43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-1.066,21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-1.124,09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-1190,11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-1404,46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Servicios Básicos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-592,21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-640,11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-674,86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-714,49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-843,18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Arrendamientos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-1158,89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-1.252,61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-1.320,61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-1398,17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-1650,00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281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Gasto de Gestión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-2027,83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-2.191,82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-2.310,82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-2446,53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-2887,18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Impuestos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-1079,30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-1.166,58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-1.229,92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-1302,15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-1536,68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Gasto Depreciaciones PPE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-1077,04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-1.193,30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-1.554,38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-1.503,62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-1292,55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05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Gasto Provisiones Cuentas Incobrables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-294,94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-482,30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-582,02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-728,9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-2009,75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Ingreso Operativo Neto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13.913,30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14.219,83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18.808,28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16.346,32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24.931,70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Gastos Financieros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-3574,53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-8.157,95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-11.638,93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-5.035,83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-7.436,02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Beneficios antes de Impuestos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10.338,77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6.061,88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7.169,35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11.310,49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17.495,68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 Participación Trabajadores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-1.550,82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-909,28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-1.075,40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-1.696,57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-2.624,35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Impuesto a la Renta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-2.196,99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-2.412,98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-2.163,35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-3.416,43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-4.863,19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45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Utilidad Neta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6.590,96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2.739,62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3.930,60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6.197,49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10.008,14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043608" y="2852936"/>
            <a:ext cx="72008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3 Rectángulo"/>
          <p:cNvSpPr/>
          <p:nvPr/>
        </p:nvSpPr>
        <p:spPr>
          <a:xfrm>
            <a:off x="27608" y="70137"/>
            <a:ext cx="450059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s-ES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lance de Resultados Histórico</a:t>
            </a:r>
            <a:endParaRPr lang="es-ES" sz="24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9141" y="531802"/>
            <a:ext cx="3744859" cy="18573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7437" y="2513247"/>
            <a:ext cx="3534963" cy="1565268"/>
          </a:xfrm>
          <a:prstGeom prst="rect">
            <a:avLst/>
          </a:prstGeom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733644"/>
              </p:ext>
            </p:extLst>
          </p:nvPr>
        </p:nvGraphicFramePr>
        <p:xfrm>
          <a:off x="5399141" y="4202573"/>
          <a:ext cx="3615003" cy="197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7 Flecha a la derecha con bandas">
            <a:hlinkClick r:id="rId5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6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lecha a la derecha con bandas">
            <a:hlinkClick r:id="rId2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2678877" y="73802"/>
            <a:ext cx="44911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Matriz FODA</a:t>
            </a:r>
            <a:endParaRPr lang="es-ES" sz="40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885027"/>
              </p:ext>
            </p:extLst>
          </p:nvPr>
        </p:nvGraphicFramePr>
        <p:xfrm>
          <a:off x="214283" y="839747"/>
          <a:ext cx="8715435" cy="5427112"/>
        </p:xfrm>
        <a:graphic>
          <a:graphicData uri="http://schemas.openxmlformats.org/drawingml/2006/table">
            <a:tbl>
              <a:tblPr/>
              <a:tblGrid>
                <a:gridCol w="392286"/>
                <a:gridCol w="4150932"/>
                <a:gridCol w="401408"/>
                <a:gridCol w="3770809"/>
              </a:tblGrid>
              <a:tr h="2106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FORTALEZAS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OPORTUNIDADES</a:t>
                      </a:r>
                    </a:p>
                    <a:p>
                      <a:pPr algn="ctr" fontAlgn="ctr"/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3168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Rotación de cartera de 64 días con respecto a los 84 días de la industria.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Tasa de inflación aceptable con relación al promedio de Latinoamérica.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52355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Rotación de ventas de 2.1 veces con respecto a la industria de 1.61 veces.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Tasas de interés activas referenciales mejoradas para las PYMES, permitiendo acceder a créditos con intereses no muy altos.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68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Los gastos administrativos representan el 9.21% con relación a la industria del 33.21%.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Mercado laboral favorable para la Industria.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6047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El apalancamiento financiero se ubica en 4.5 veces con respecto a la estructura de la deuda. (84% deuda)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Fácil acceso para compartir el mercado con la competencia.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9187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Adecuada rentabilidad del Patrimonio que es del 30% con respecto a la industria del 24%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69">
                <a:tc gridSpan="2">
                  <a:txBody>
                    <a:bodyPr/>
                    <a:lstStyle/>
                    <a:p>
                      <a:pPr algn="ctr" fontAlgn="ctr"/>
                      <a:endParaRPr lang="es-EC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DEBILIDADES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s-EC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3168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Baja liquidez que es de 1.03,con respecto al estándar que se ubica de 1.5 a 2.5.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Alto riesgo país con impacto al costo del financiamiento.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2704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Baja rotación de activos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Poca inversión extranjera en la Industria manufacturera.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68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Los activos fijos son financiados en un 70% con deuda ajena.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Incremento en la competencia de empresas con mejor tecnología.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9752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Baja rentabilidad de los Activos con el 4.66% mientras que la industria está con el 8.40%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Contar con un solo proveedor de papel bond, por políticas de crédito y confianza empresarial.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9187"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Reducido margen bruto del 20% en comparación con el 40% de la industria.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4" marR="4924" marT="4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4" marR="4924" marT="4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23993182"/>
              </p:ext>
            </p:extLst>
          </p:nvPr>
        </p:nvGraphicFramePr>
        <p:xfrm>
          <a:off x="463638" y="1493948"/>
          <a:ext cx="8216721" cy="390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5 Rectángulo"/>
          <p:cNvSpPr/>
          <p:nvPr/>
        </p:nvSpPr>
        <p:spPr>
          <a:xfrm>
            <a:off x="-1" y="25758"/>
            <a:ext cx="9144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Contenido</a:t>
            </a:r>
            <a:endParaRPr lang="es-ES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lecha a la derecha con bandas">
            <a:hlinkClick r:id="rId2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25310"/>
              </p:ext>
            </p:extLst>
          </p:nvPr>
        </p:nvGraphicFramePr>
        <p:xfrm>
          <a:off x="261257" y="1422400"/>
          <a:ext cx="8537831" cy="4175743"/>
        </p:xfrm>
        <a:graphic>
          <a:graphicData uri="http://schemas.openxmlformats.org/drawingml/2006/table">
            <a:tbl>
              <a:tblPr/>
              <a:tblGrid>
                <a:gridCol w="933825"/>
                <a:gridCol w="2765125"/>
                <a:gridCol w="4838881"/>
              </a:tblGrid>
              <a:tr h="449943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3" marR="8813" marT="881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PLANTEAMIENTO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ESTRATEGIA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98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F4O2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E.OFENSIVA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Acceder a financiamiento externo, aprovechando las tasas de interés referenciales para PYMES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91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F5A3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E. DE DEFENSA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 reinversión anual de utilidades para la adquisición de 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bienes de capital</a:t>
                      </a:r>
                      <a:r>
                        <a:rPr lang="es-EC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qu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 </a:t>
                      </a:r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permita participar en el mercado a la par con la competencia.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91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D1O3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E. DE REORIENTACIÓN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Incrementar la liquidez de la entidad, mejorando los niveles de 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ventas con una</a:t>
                      </a:r>
                      <a:r>
                        <a:rPr lang="es-EC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tecnología mejorada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aprovechando el mercado favorable que existe para la industria.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98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D5A2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E. DE SUPERVIVENCIA</a:t>
                      </a: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Incrementar la participación en el 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mercado,</a:t>
                      </a:r>
                      <a:r>
                        <a:rPr lang="es-EC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creando o introduciéndose en nuevos mercados 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que </a:t>
                      </a:r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permita 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garantizar la sostenibilidad de la entidad</a:t>
                      </a:r>
                      <a:r>
                        <a:rPr lang="es-EC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C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en el sector.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3" marR="8813" marT="88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8 Rectángulo"/>
          <p:cNvSpPr/>
          <p:nvPr/>
        </p:nvSpPr>
        <p:spPr>
          <a:xfrm>
            <a:off x="2156363" y="237204"/>
            <a:ext cx="55216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Matriz de Estrategias</a:t>
            </a:r>
            <a:endParaRPr lang="es-ES" sz="40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lecha a la derecha con bandas">
            <a:hlinkClick r:id="rId2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753277"/>
              </p:ext>
            </p:extLst>
          </p:nvPr>
        </p:nvGraphicFramePr>
        <p:xfrm>
          <a:off x="159657" y="1322020"/>
          <a:ext cx="8786678" cy="3819220"/>
        </p:xfrm>
        <a:graphic>
          <a:graphicData uri="http://schemas.openxmlformats.org/drawingml/2006/table">
            <a:tbl>
              <a:tblPr/>
              <a:tblGrid>
                <a:gridCol w="886150"/>
                <a:gridCol w="1624606"/>
                <a:gridCol w="421129"/>
                <a:gridCol w="362857"/>
                <a:gridCol w="31132"/>
                <a:gridCol w="346168"/>
                <a:gridCol w="391957"/>
                <a:gridCol w="362857"/>
                <a:gridCol w="110383"/>
                <a:gridCol w="368589"/>
                <a:gridCol w="1869433"/>
                <a:gridCol w="2011417"/>
              </a:tblGrid>
              <a:tr h="1504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DEBILIDAD FINANCIERA</a:t>
                      </a:r>
                    </a:p>
                  </a:txBody>
                  <a:tcPr marL="5732" marR="5732" marT="5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OBJETIVOS 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Línea base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METAS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ESTRATEGIAS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ACTIVIDADES DE LA ESTRATEGIA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905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C" sz="105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8435">
                <a:tc gridSpan="12"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LIQUIDEZ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2" marR="5732" marT="573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721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Baja liquidez de 1.03 veces con respecto a la industria de 1.34 veces y al estándar que va de 1.5 a 2.5 veces.</a:t>
                      </a:r>
                    </a:p>
                  </a:txBody>
                  <a:tcPr marL="5732" marR="5732" marT="5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Incrementar la liquidez en el horizonte de tiempo, a fin de superar la relación de la industria y alcanzar el estándar, mediante las estrategias planteadas para de esta manera contribuir a la sostenibilidad de la empresa.</a:t>
                      </a:r>
                    </a:p>
                  </a:txBody>
                  <a:tcPr marL="5732" marR="5732" marT="5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1,03</a:t>
                      </a:r>
                    </a:p>
                  </a:txBody>
                  <a:tcPr marL="5732" marR="5732" marT="57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1,13</a:t>
                      </a:r>
                    </a:p>
                  </a:txBody>
                  <a:tcPr marL="5732" marR="5732" marT="57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1,23</a:t>
                      </a:r>
                    </a:p>
                  </a:txBody>
                  <a:tcPr marL="5732" marR="5732" marT="57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1,33</a:t>
                      </a:r>
                    </a:p>
                  </a:txBody>
                  <a:tcPr marL="5732" marR="5732" marT="57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1,43</a:t>
                      </a:r>
                    </a:p>
                  </a:txBody>
                  <a:tcPr marL="5732" marR="5732" marT="57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1,53</a:t>
                      </a:r>
                    </a:p>
                  </a:txBody>
                  <a:tcPr marL="5732" marR="5732" marT="57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 Acumulación de utilidades año tras año por parte de todos los accionistas.</a:t>
                      </a:r>
                    </a:p>
                  </a:txBody>
                  <a:tcPr marL="5732" marR="5732" marT="5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 Elaboración y aprobación del Acta de Junta de Socios, en dónde se aprueba la acumulación de las utilidades, con el objeto de evitar la salida de flujos y concentrar los egresos en otras inversiones. 2. Registro de la acumulación en diarios contables.</a:t>
                      </a:r>
                    </a:p>
                  </a:txBody>
                  <a:tcPr marL="5732" marR="5732" marT="5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768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veces</a:t>
                      </a:r>
                    </a:p>
                  </a:txBody>
                  <a:tcPr marL="5732" marR="5732" marT="57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veces</a:t>
                      </a:r>
                    </a:p>
                  </a:txBody>
                  <a:tcPr marL="5732" marR="5732" marT="57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veces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2" marR="5732" marT="57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veces</a:t>
                      </a:r>
                    </a:p>
                  </a:txBody>
                  <a:tcPr marL="5732" marR="5732" marT="57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veces</a:t>
                      </a:r>
                    </a:p>
                  </a:txBody>
                  <a:tcPr marL="5732" marR="5732" marT="57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veces</a:t>
                      </a:r>
                    </a:p>
                  </a:txBody>
                  <a:tcPr marL="5732" marR="5732" marT="57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 Invertir las </a:t>
                      </a:r>
                      <a:r>
                        <a:rPr lang="es-EC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utilidades 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 corto plazo.</a:t>
                      </a:r>
                    </a:p>
                  </a:txBody>
                  <a:tcPr marL="5732" marR="5732" marT="5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1.Destinar para inversiones a corto plazo los mosntos que iban a ser pagados como utilidades para accionistas, con el propósito de ganar intereses que contribuyan en el flujo de ingresos.</a:t>
                      </a:r>
                    </a:p>
                  </a:txBody>
                  <a:tcPr marL="5732" marR="5732" marT="5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158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 Cumplir los presupuestos de Ventas.</a:t>
                      </a:r>
                    </a:p>
                  </a:txBody>
                  <a:tcPr marL="5732" marR="5732" marT="5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 Innovar la maquinaria (Análisis de nuevo financiamiento externo) 2.Buscar nichos de mercado. 3. Reducción de los Costos de Producción.</a:t>
                      </a:r>
                    </a:p>
                  </a:txBody>
                  <a:tcPr marL="5732" marR="5732" marT="5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8 Rectángulo"/>
          <p:cNvSpPr/>
          <p:nvPr/>
        </p:nvSpPr>
        <p:spPr>
          <a:xfrm>
            <a:off x="-210822" y="54843"/>
            <a:ext cx="9527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Matriz de Objetivos, Metas y Estrategias Financieras</a:t>
            </a:r>
            <a:endParaRPr lang="es-ES" sz="32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06401"/>
            <a:ext cx="91730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Planeación Financiera</a:t>
            </a:r>
            <a:endParaRPr lang="es-E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://www.altonivel.com.mx/assets/images/Estructura_V3/Negocios/FinanzasPersonales/libertadfinanci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832" y="2040593"/>
            <a:ext cx="5886450" cy="3981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Flecha a la derecha con bandas">
            <a:hlinkClick r:id="rId3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65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90423" y="659176"/>
            <a:ext cx="64087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Escenario Normal</a:t>
            </a:r>
            <a:endParaRPr lang="es-ES" sz="32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330413" y="1934340"/>
            <a:ext cx="36710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Escenario Pesimista</a:t>
            </a:r>
            <a:endParaRPr lang="es-ES" sz="32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561116" y="1296758"/>
            <a:ext cx="64087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Escenario Optimista</a:t>
            </a:r>
            <a:endParaRPr lang="es-ES" sz="32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n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668" y="578923"/>
            <a:ext cx="1107319" cy="6593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/>
            </a:outerShdw>
          </a:effectLst>
        </p:spPr>
      </p:pic>
      <p:pic>
        <p:nvPicPr>
          <p:cNvPr id="13" name="Imagen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1082" y="1349497"/>
            <a:ext cx="1107319" cy="659320"/>
          </a:xfrm>
          <a:prstGeom prst="rect">
            <a:avLst/>
          </a:prstGeom>
          <a:noFill/>
        </p:spPr>
      </p:pic>
      <p:pic>
        <p:nvPicPr>
          <p:cNvPr id="14" name="Imagen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7456" y="1859795"/>
            <a:ext cx="1107319" cy="659320"/>
          </a:xfrm>
          <a:prstGeom prst="rect">
            <a:avLst/>
          </a:prstGeom>
          <a:noFill/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0865"/>
              </p:ext>
            </p:extLst>
          </p:nvPr>
        </p:nvGraphicFramePr>
        <p:xfrm>
          <a:off x="398528" y="3174429"/>
          <a:ext cx="8577942" cy="2911348"/>
        </p:xfrm>
        <a:graphic>
          <a:graphicData uri="http://schemas.openxmlformats.org/drawingml/2006/table">
            <a:tbl>
              <a:tblPr/>
              <a:tblGrid>
                <a:gridCol w="3425371"/>
                <a:gridCol w="1698172"/>
                <a:gridCol w="1857828"/>
                <a:gridCol w="1596571"/>
              </a:tblGrid>
              <a:tr h="62818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SUPUESTOS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NORMAL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OPTIMISTA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PESIMISTA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68977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INCREMENTO VENTAS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81565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436075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APORTE SOCIOS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30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REINVERSION UTILIDADES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55332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  </a:t>
                      </a:r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Maquinaria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2982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  </a:t>
                      </a:r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Inversiones C/P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lecha a la derecha con bandas"/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4 Rectángulo"/>
          <p:cNvSpPr/>
          <p:nvPr/>
        </p:nvSpPr>
        <p:spPr>
          <a:xfrm>
            <a:off x="6590803" y="1228325"/>
            <a:ext cx="312842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4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Escenario</a:t>
            </a:r>
          </a:p>
          <a:p>
            <a:pPr algn="ctr"/>
            <a:r>
              <a:rPr lang="es-ES" sz="34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Normal</a:t>
            </a:r>
            <a:endParaRPr lang="es-ES" sz="34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020663"/>
              </p:ext>
            </p:extLst>
          </p:nvPr>
        </p:nvGraphicFramePr>
        <p:xfrm>
          <a:off x="427802" y="50016"/>
          <a:ext cx="6611627" cy="4190758"/>
        </p:xfrm>
        <a:graphic>
          <a:graphicData uri="http://schemas.openxmlformats.org/drawingml/2006/table">
            <a:tbl>
              <a:tblPr/>
              <a:tblGrid>
                <a:gridCol w="2245092"/>
                <a:gridCol w="1073079"/>
                <a:gridCol w="803281"/>
                <a:gridCol w="726902"/>
                <a:gridCol w="919826"/>
                <a:gridCol w="843447"/>
              </a:tblGrid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CUENTAS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8783" marR="8783" marT="8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8783" marR="8783" marT="878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8783" marR="8783" marT="878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8783" marR="8783" marT="878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2019</a:t>
                      </a:r>
                      <a:endParaRPr lang="es-EC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83" marR="8783" marT="878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Ingresos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479.810,80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528.250,50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576.690,21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626.929,91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675.489,62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Ventas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479.810,80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528.250,50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576.690,21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625.129,91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673.569,62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Intereses Ganados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1.800,00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1.920,00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Costos de Bienes Vendidos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-396.833,75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-438.077,46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-475.974,13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-514.420,54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-549.988,84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Materias primas Directas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-274.363,78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-311.062,40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-338.761,03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-366.959,66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-394.658,29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Mano de Obra Directa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-43.885,59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-48.316,10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-52.746,61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-57.177,11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-61.607,62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Costos Indirectos de Fabricación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-57.622,02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-63.439,30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-69.256,58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-75.073,86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-80.891,14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(+/-)  Depreciaciones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-20.962,36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-15.259,66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-15.209,91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-15.209,91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-12.831,80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Beneficio Bruto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82.977,04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90.173,04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100.716,08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110.709,37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123.580,77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Gastos de  Administración y Ventas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-52.083,45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-56.897,19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-62.091,66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-67.276,12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-72.207,20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Sueldos y Salarios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-26.642,80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-29.332,55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-32.022,30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-34.712,04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-37.401,79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Beneficios Sociales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-13.610,83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-14.984,92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-16.359,01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-17.733,10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-19.107,20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Alimentación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-1.686,11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-1.856,33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-2.026,55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-2.196,77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-2.367,00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Servicios Básicos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-1.012,27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-1.114,46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-1.216,66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-1.318,85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-1.421,05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Arrendamientos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-1.980,89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-2.180,87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-2.380,85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-2.580,83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-2.780,81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Gasto de Gestión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-3.466,17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-3.816,10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-4.166,03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-4.515,96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-4.865,89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Impuestos y Contribuciones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-1.844,84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-2.031,09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-2.217,34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-2.403,58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-2.589,83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Gasto Depreciaciones PPE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-889,40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-506,19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-503,69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-491,19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-225,32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Gasto Provisiones Cuentas Incobrables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-950,14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-1.074,69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-1.199,23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-1.323,78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-1.448,33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Ingreso Operativo Neto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29.054,05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31.694,97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36.921,50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43.418,28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51.619,93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Gastos Financieros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-11.236,39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-9.628,60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-4.499,96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-1.057,94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Beneficios antes de Impuestos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17.817,66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22.066,37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32.421,53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42.360,34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51.619,93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 Participación Trabajadores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-2.672,65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-3.309,96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-4.863,23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-6.354,05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-7.742,99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Impuesto a la Renta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-3.331,90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-4.126,41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-6.062,83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-7.921,38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-9.652,93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Ingreso Neto</a:t>
                      </a:r>
                    </a:p>
                  </a:txBody>
                  <a:tcPr marL="8783" marR="8783" marT="878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11.813,11</a:t>
                      </a:r>
                    </a:p>
                  </a:txBody>
                  <a:tcPr marL="8783" marR="8783" marT="8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14.630,00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21.495,48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28.084,91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34.224,01</a:t>
                      </a:r>
                    </a:p>
                  </a:txBody>
                  <a:tcPr marL="8783" marR="8783" marT="878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sp>
        <p:nvSpPr>
          <p:cNvPr id="8" name="4 Rectángulo"/>
          <p:cNvSpPr/>
          <p:nvPr/>
        </p:nvSpPr>
        <p:spPr>
          <a:xfrm rot="16200000">
            <a:off x="-1768965" y="1709582"/>
            <a:ext cx="396089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Estado de Resultados Proyectado</a:t>
            </a:r>
            <a:endParaRPr lang="es-ES" sz="20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268178"/>
              </p:ext>
            </p:extLst>
          </p:nvPr>
        </p:nvGraphicFramePr>
        <p:xfrm>
          <a:off x="211482" y="4393643"/>
          <a:ext cx="4867121" cy="1851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676355"/>
              </p:ext>
            </p:extLst>
          </p:nvPr>
        </p:nvGraphicFramePr>
        <p:xfrm>
          <a:off x="5378059" y="4479369"/>
          <a:ext cx="4341167" cy="1679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381951"/>
              </p:ext>
            </p:extLst>
          </p:nvPr>
        </p:nvGraphicFramePr>
        <p:xfrm>
          <a:off x="275771" y="593525"/>
          <a:ext cx="8653947" cy="5561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5614"/>
                <a:gridCol w="858131"/>
                <a:gridCol w="944397"/>
                <a:gridCol w="944397"/>
                <a:gridCol w="944397"/>
                <a:gridCol w="912614"/>
                <a:gridCol w="944397"/>
              </a:tblGrid>
              <a:tr h="160429">
                <a:tc>
                  <a:txBody>
                    <a:bodyPr/>
                    <a:lstStyle/>
                    <a:p>
                      <a:pPr algn="l" fontAlgn="b"/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Saldo Inicial del Flujo de Efectivo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4.256,74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6.192,53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4.892,44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5.907,06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7.834,33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INGRESOS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Ventas al contado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384.796,54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420.781,66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456.766,79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494.551,91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530.657,03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Recuperación de cartera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79.436,59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95.014,26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107.468,84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119.923,42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132.378,00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Intereses Ganados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1.800,00</a:t>
                      </a:r>
                      <a:endParaRPr lang="es-EC" sz="13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1.920,00</a:t>
                      </a:r>
                      <a:endParaRPr lang="es-EC" sz="13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INGRESOS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468.489,87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521.988,45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569.128,06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620.382,39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670.869,36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EGRESOS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Proveedores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81.185,39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84.432,81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88.654,45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93.973,71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100.551,87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Compras Costos de Producción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247.552,99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285.847,26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314.043,90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341.481,65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366.953,40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Obligaciones Empleados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86.505,18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94.970,31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104.014,63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113.962,07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123.560,59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Gasto de Administración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9.990,27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10.998,85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12.007,42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13.016,00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14.024,58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Capital (Deuda anterior)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24.522,95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27.403,56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23.871,97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Intereses Bancarios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11.236,39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6.828,60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2.514,01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Deuda Socios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2.296,03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Dividendos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10.008,14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Inventario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Saldo Superávit </a:t>
                      </a:r>
                      <a:r>
                        <a:rPr lang="es-EC" sz="1300" b="1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s-EC" sz="13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Déficit</a:t>
                      </a:r>
                      <a:endParaRPr lang="es-EC" sz="13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-13.807,47</a:t>
                      </a:r>
                      <a:endParaRPr lang="es-EC" sz="13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11.507,07</a:t>
                      </a:r>
                      <a:endParaRPr lang="es-EC" sz="13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14.521,69</a:t>
                      </a:r>
                      <a:endParaRPr lang="es-EC" sz="13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46.448,96</a:t>
                      </a:r>
                      <a:endParaRPr lang="es-EC" sz="13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56.278,92</a:t>
                      </a:r>
                      <a:endParaRPr lang="es-EC" sz="13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FINANCIAMIENTO</a:t>
                      </a:r>
                      <a:endParaRPr lang="es-EC" sz="13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Aporte de Socios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2.000,00</a:t>
                      </a:r>
                      <a:endParaRPr lang="es-EC" sz="13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Préstamo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20.000,00</a:t>
                      </a:r>
                      <a:endParaRPr lang="es-EC" sz="13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Capital (Nueva deuda)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-5.814,63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-6.628,68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-7.556,69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Intereses Bancarios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-2.800,00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-1.985,95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-1.057,94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INVERSIÓN</a:t>
                      </a:r>
                      <a:endParaRPr lang="es-EC" sz="13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Inversiones Corto Plazo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-30.000,00</a:t>
                      </a:r>
                      <a:endParaRPr lang="es-EC" sz="13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-2.000,00</a:t>
                      </a:r>
                      <a:endParaRPr lang="es-EC" sz="13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Compra de Maquinaria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-45.000,00</a:t>
                      </a:r>
                      <a:endParaRPr lang="es-EC" sz="13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  <a:tr h="16042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Flujos de Efectivo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-33.828,88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6.192,53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4.892,44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5.907,06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7.834,33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9.278,92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b"/>
                </a:tc>
              </a:tr>
            </a:tbl>
          </a:graphicData>
        </a:graphic>
      </p:graphicFrame>
      <p:sp>
        <p:nvSpPr>
          <p:cNvPr id="7" name="4 Flecha a la derecha con bandas">
            <a:hlinkClick r:id="rId2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4 Rectángulo"/>
          <p:cNvSpPr/>
          <p:nvPr/>
        </p:nvSpPr>
        <p:spPr>
          <a:xfrm>
            <a:off x="1859606" y="-90967"/>
            <a:ext cx="58474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Flujo de Caja Proyectado</a:t>
            </a:r>
            <a:endParaRPr lang="es-ES" sz="28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lecha a la derecha con bandas">
            <a:hlinkClick r:id="rId2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148169"/>
              </p:ext>
            </p:extLst>
          </p:nvPr>
        </p:nvGraphicFramePr>
        <p:xfrm>
          <a:off x="1" y="374657"/>
          <a:ext cx="5094514" cy="5866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3951"/>
                <a:gridCol w="838391"/>
                <a:gridCol w="736113"/>
                <a:gridCol w="736113"/>
                <a:gridCol w="661436"/>
                <a:gridCol w="768510"/>
              </a:tblGrid>
              <a:tr h="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>
                    <a:solidFill>
                      <a:schemeClr val="accent1"/>
                    </a:solidFill>
                  </a:tcPr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ACTIVO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209.160,24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199.892,63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199.080,07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226.818,16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272.346,90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CORRIENTE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119.267,34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125.765,57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140.666,62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184.105,81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197.691,67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Caja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Bancos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6.192,53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4.892,44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5.907,06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7.834,33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9.278,92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Inversiones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30.000,00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32.000,00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Clientes Locales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95.014,26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107.468,84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119.923,42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132.378,00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144.832,58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Provisión </a:t>
                      </a:r>
                      <a:r>
                        <a:rPr lang="es-EC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Cta. Incobrables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-5.730,12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-6.804,81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-8.004,05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-9.327,83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-10.776,15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Impuestos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12.040,67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8.459,10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10.590,18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10.971,30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10.106,32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Deudores Varios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275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Inventario Materias Primas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CORRIENTE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89.892,90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74.127,06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58.413,45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42.712,35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74.655,23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275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Costo </a:t>
                      </a:r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Equipo de Computación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275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Costo </a:t>
                      </a:r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Maquinaria y Equipo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208.429,84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208.429,84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208.429,84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208.429,84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253.429,84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Costo </a:t>
                      </a:r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Muebles y Enseres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275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Depreciación </a:t>
                      </a:r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Acumulada PPE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-133.498,30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-149.264,14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-164.977,75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-180.678,85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-193.735,97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14136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PASIVO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173.526,39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149.628,77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127.320,75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126.973,92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138.278,65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CORRIENTE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98.529,30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105.341,14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112.955,48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121.508,01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132.065,56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Proveedores Locales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84.432,81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88.654,45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93.973,71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100.551,87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108.596,02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410082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Obligaciones Empleados (sueldos, décimos, </a:t>
                      </a:r>
                      <a:r>
                        <a:rPr lang="es-EC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aportes)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6.718,21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7.054,12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7.477,37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8.000,79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8.640,85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Utilidad Empleados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2.672,65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3.309,96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4.863,23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6.354,05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7.742,99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Impuestos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4.705,63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6.322,61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6.641,17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6.601,30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7.085,70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CORRIENTE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74.997,09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44.287,63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14.365,27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5.465,91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6.213,09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Obligaciones Bancarias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71.275,53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38.057,34</a:t>
                      </a:r>
                      <a:endParaRPr lang="es-EC" sz="9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7.556,69</a:t>
                      </a:r>
                      <a:endParaRPr lang="es-EC" sz="9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90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9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Préstamo </a:t>
                      </a:r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Socios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9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2.000,00</a:t>
                      </a:r>
                      <a:endParaRPr lang="es-EC" sz="9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2.000,00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Provisión Jubilación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3.721,56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4.230,29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4.808,57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5.465,91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6.213,09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14136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PATRIMONIO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35.633,85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50.263,85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71.759,33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99.844,24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134.068,25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Capital Social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Reserva Legal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Utilidades no </a:t>
                      </a:r>
                      <a:r>
                        <a:rPr lang="es-EC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Distribuidas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22.096,24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33.909,35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48.539,35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70.034,83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98.119,74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  <a:tr h="1413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Utilidad Neta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842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11.813,11</a:t>
                      </a:r>
                      <a:endParaRPr lang="es-EC" sz="9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14.630,00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21.495,48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28.084,91</a:t>
                      </a:r>
                      <a:endParaRPr lang="es-EC" sz="9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34.224,01</a:t>
                      </a:r>
                      <a:endParaRPr lang="es-EC" sz="9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</a:tr>
              <a:tr h="275725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PASIVO MÁS PATRIMONIO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209.160,24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199.892,62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199.080,08</a:t>
                      </a:r>
                      <a:endParaRPr lang="es-EC" sz="9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226.818,15</a:t>
                      </a:r>
                      <a:endParaRPr lang="es-EC" sz="9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272.346,90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8" marR="7158" marT="7158" marB="0" anchor="ctr"/>
                </a:tc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139377"/>
              </p:ext>
            </p:extLst>
          </p:nvPr>
        </p:nvGraphicFramePr>
        <p:xfrm>
          <a:off x="5225143" y="494559"/>
          <a:ext cx="3795845" cy="2501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4 Rectángulo"/>
          <p:cNvSpPr/>
          <p:nvPr/>
        </p:nvSpPr>
        <p:spPr>
          <a:xfrm>
            <a:off x="-451232" y="-106768"/>
            <a:ext cx="5847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Estado de Situación Financiera Proyectado</a:t>
            </a:r>
            <a:endParaRPr lang="es-ES" sz="20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530416"/>
              </p:ext>
            </p:extLst>
          </p:nvPr>
        </p:nvGraphicFramePr>
        <p:xfrm>
          <a:off x="5225143" y="3439886"/>
          <a:ext cx="3918857" cy="264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lecha a la derecha con bandas">
            <a:hlinkClick r:id="rId2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4 Rectángulo"/>
          <p:cNvSpPr/>
          <p:nvPr/>
        </p:nvSpPr>
        <p:spPr>
          <a:xfrm>
            <a:off x="6040192" y="-52359"/>
            <a:ext cx="26037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Escenario</a:t>
            </a:r>
          </a:p>
          <a:p>
            <a:r>
              <a:rPr lang="es-ES" sz="36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Optimista</a:t>
            </a:r>
            <a:endParaRPr lang="es-ES" sz="36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773451"/>
              </p:ext>
            </p:extLst>
          </p:nvPr>
        </p:nvGraphicFramePr>
        <p:xfrm>
          <a:off x="0" y="369332"/>
          <a:ext cx="4934856" cy="569879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865044"/>
                <a:gridCol w="613336"/>
                <a:gridCol w="600820"/>
                <a:gridCol w="628984"/>
                <a:gridCol w="613336"/>
                <a:gridCol w="613336"/>
              </a:tblGrid>
              <a:tr h="16123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s-EC" sz="1400" b="1" i="0" u="sng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s-EC" sz="1400" b="1" i="0" u="sng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C" sz="1400" b="1" i="0" u="sng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s-EC" sz="1400" b="1" i="0" u="sng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s-EC" sz="1400" b="1" i="0" u="sng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</a:tr>
              <a:tr h="11827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</a:tr>
              <a:tr h="184317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Ingresos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479.810,80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539.787,14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612.658,41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707.557,17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832.011,89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Ventas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479.810,80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539.787,14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612.658,41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704.557,17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824.331,89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5359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Intereses Ganados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3.000,00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7.680,00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Costos de Bienes Vendidos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-406.293,74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-449.644,73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-509.210,22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-581.701,33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-673.151,64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Materias primas Directas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-283.823,77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-317.659,25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-359.328,25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-412.377,48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-480.866,66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Mano de Obra Directa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-43.885,59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-49.371,29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-56.036,41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-64.441,88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-75.397,00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Costos Indirectos de Fabricación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-57.622,02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-64.824,77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-73.576,12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-84.612,53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-98.996,67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612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(+/-)  Depreciaciones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-20.962,36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-17.789,42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-20.269,44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-20.269,44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-17.891,32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3823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Beneficio Bruto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73.517,05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90.142,42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103.448,19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122.855,84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151.180,25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3055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612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 Administración y Ventas</a:t>
                      </a:r>
                      <a:endParaRPr lang="es-EC" sz="11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-45.364,77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-47.282,37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-50.146,50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-53.649,60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-57.655,04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Sueldos y Salarios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-23.080,10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-24.234,10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-25.688,15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-27.486,32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-29.685,22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Beneficios Sociales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-11.790,77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-12.380,31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-13.123,13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-14.041,75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-15.165,09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Alimentación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-1.460,64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-1.533,67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-1.625,69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-1.739,49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-1.878,65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Básicos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-876,91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-920,75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-976,00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-1.044,32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-1.127,86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Arrendamientos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-1.716,00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-1.801,80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-1.909,91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-2.043,60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-2.207,09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Gasto de Gestión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-3.002,67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-3.152,80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-3.341,97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-3.575,91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-3.861,98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Impuestos y Contribuciones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-1.598,15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-1.678,05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-1.778,74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-1.903,25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-2.055,51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Gasto Depreciaciones PPE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-889,40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-506,19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-503,69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-491,19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-225,32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3055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Gasto Provisiones Cuentas Incobrables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-950,14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-1.074,69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-1.199,23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-1.323,78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-1.448,33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Ingreso Operativo Neto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26.312,73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41.279,17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51.598,77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70.391,27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99.531,57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253436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Gastos Financieros</a:t>
                      </a:r>
                      <a:endParaRPr lang="es-EC" sz="11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-11.236,39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-17.475,60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-11.479,40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-7.084,84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-4.981,82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Beneficios antes de Impuestos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15.076,34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23.803,57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40.119,37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63.306,43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94.549,74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2287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 Participación Trabajadores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-2.261,45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-3.570,54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-6.017,91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-9.495,96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-14.182,46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13055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Impuesto a la Renta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-2.819,28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-4.451,27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-7.502,32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-11.838,30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-17.680,80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  <a:tr h="222717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Ingreso Neto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9.995,62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15.781,77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26.599,14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41.972,16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62.686,48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0" marR="7680" marT="7680" marB="0" anchor="ctr"/>
                </a:tc>
              </a:tr>
            </a:tbl>
          </a:graphicData>
        </a:graphic>
      </p:graphicFrame>
      <p:sp>
        <p:nvSpPr>
          <p:cNvPr id="10" name="4 Rectángulo"/>
          <p:cNvSpPr/>
          <p:nvPr/>
        </p:nvSpPr>
        <p:spPr>
          <a:xfrm>
            <a:off x="-255316" y="0"/>
            <a:ext cx="396089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Estado de Resultados Proyectado</a:t>
            </a:r>
            <a:endParaRPr lang="es-ES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9504084"/>
              </p:ext>
            </p:extLst>
          </p:nvPr>
        </p:nvGraphicFramePr>
        <p:xfrm>
          <a:off x="5109028" y="1275913"/>
          <a:ext cx="3931942" cy="250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803858"/>
              </p:ext>
            </p:extLst>
          </p:nvPr>
        </p:nvGraphicFramePr>
        <p:xfrm>
          <a:off x="5109027" y="3782282"/>
          <a:ext cx="3931942" cy="2391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16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Flecha a la derecha con bandas">
            <a:hlinkClick r:id="rId2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4 Rectángulo"/>
          <p:cNvSpPr/>
          <p:nvPr/>
        </p:nvSpPr>
        <p:spPr>
          <a:xfrm>
            <a:off x="1773427" y="-28575"/>
            <a:ext cx="58474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Flujo de Caja Proyectado</a:t>
            </a:r>
            <a:endParaRPr lang="es-ES" sz="24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741186"/>
              </p:ext>
            </p:extLst>
          </p:nvPr>
        </p:nvGraphicFramePr>
        <p:xfrm>
          <a:off x="253805" y="396077"/>
          <a:ext cx="8604445" cy="5793579"/>
        </p:xfrm>
        <a:graphic>
          <a:graphicData uri="http://schemas.openxmlformats.org/drawingml/2006/table">
            <a:tbl>
              <a:tblPr firstRow="1" firstCol="1" bandRow="1"/>
              <a:tblGrid>
                <a:gridCol w="3025401"/>
                <a:gridCol w="916407"/>
                <a:gridCol w="916407"/>
                <a:gridCol w="745941"/>
                <a:gridCol w="1041941"/>
                <a:gridCol w="1041941"/>
                <a:gridCol w="916407"/>
              </a:tblGrid>
              <a:tr h="198941">
                <a:tc rowSpan="2">
                  <a:txBody>
                    <a:bodyPr/>
                    <a:lstStyle/>
                    <a:p>
                      <a:endParaRPr lang="es-EC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67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Saldo Inicial del Flujo de Efectivo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4.256,74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8.451,21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6.017,90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10.522,13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10.234,73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INGRESOS</a:t>
                      </a:r>
                      <a:endParaRPr lang="es-EC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Ventas al contado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384.796,54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432.318,31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492.734,99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575.179,17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687.179,31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Recuperación de cartera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79.436,59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95.014,26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107.468,84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119.923,42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132.378,00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Intereses Ganados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1.200,00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3.000,00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7.680,00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INGRESOS</a:t>
                      </a:r>
                      <a:endParaRPr lang="es-EC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468.489,87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535.783,77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606.221,73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705.624,72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829.792,04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EGRESOS</a:t>
                      </a:r>
                      <a:endParaRPr lang="es-EC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Proveedores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81.185,39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84.432,81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88.654,45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93.973,71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100.551,87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Compras Costos de Producción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257.012,98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293.829,57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338.930,65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396.438,15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471.267,30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Obligaciones Empleados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81.122,42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88.322,44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97.734,40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110.309,76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125.691,29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 de Administración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8.654,36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9.087,08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9.632,30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10.306,56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11.131,09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Capital (Deuda anterior)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24.522,95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27.403,56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23.871,97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Intereses Bancarios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11.236,39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6.828,60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2.514,01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Deuda Socios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2.296,03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Dividendos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10.008,14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Inventario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EGRESOS</a:t>
                      </a:r>
                      <a:endParaRPr lang="es-EC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485.038,66</a:t>
                      </a:r>
                      <a:endParaRPr lang="es-EC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509.904,06</a:t>
                      </a:r>
                      <a:endParaRPr lang="es-EC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570.837,78</a:t>
                      </a:r>
                      <a:endParaRPr lang="es-EC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620.528,18</a:t>
                      </a:r>
                      <a:endParaRPr lang="es-EC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718.141,55</a:t>
                      </a:r>
                      <a:endParaRPr lang="es-EC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Saldo Superávit ó  Déficit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-16.548,79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25.879,72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35.383,95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85.096,54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111.650,48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Aporte de Socios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25.000,00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Préstamo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90.000,00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Capital (Nueva deuda)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-14.214,81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-15.896,43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-17.776,97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-19.879,99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Intereses Bancarios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-10.647,00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-8.965,39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-7.084,84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-4.981,82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INVERSIÓN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89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Inversiones Corto Plazo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-20.000,00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C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-50.000,00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-78.000,00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216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Compra de Maquinaria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-45.000,00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-20.000,00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Flujos de Efectivo</a:t>
                      </a:r>
                      <a:endParaRPr lang="es-EC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-33.828,88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8.451,21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6.017,90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10.522,13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10.234,73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8.788,67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Flecha a la derecha con bandas">
            <a:hlinkClick r:id="rId2" action="ppaction://hlinksldjump"/>
          </p:cNvPr>
          <p:cNvSpPr/>
          <p:nvPr/>
        </p:nvSpPr>
        <p:spPr>
          <a:xfrm>
            <a:off x="8572496" y="641405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4 Rectángulo"/>
          <p:cNvSpPr/>
          <p:nvPr/>
        </p:nvSpPr>
        <p:spPr>
          <a:xfrm>
            <a:off x="3010768" y="133922"/>
            <a:ext cx="58474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Estado de Situación Financiera Proyectado</a:t>
            </a:r>
            <a:endParaRPr lang="es-ES" sz="24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896307"/>
              </p:ext>
            </p:extLst>
          </p:nvPr>
        </p:nvGraphicFramePr>
        <p:xfrm>
          <a:off x="3730170" y="675663"/>
          <a:ext cx="5413830" cy="5600617"/>
        </p:xfrm>
        <a:graphic>
          <a:graphicData uri="http://schemas.openxmlformats.org/drawingml/2006/table">
            <a:tbl>
              <a:tblPr/>
              <a:tblGrid>
                <a:gridCol w="1695150"/>
                <a:gridCol w="736636"/>
                <a:gridCol w="816512"/>
                <a:gridCol w="816512"/>
                <a:gridCol w="733677"/>
                <a:gridCol w="615343"/>
              </a:tblGrid>
              <a:tr h="269007"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9" marR="7579" marT="75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7579" marR="7579" marT="75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ACTIVO</a:t>
                      </a:r>
                    </a:p>
                  </a:txBody>
                  <a:tcPr marL="7579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276.781,50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282.548,04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278.433,95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314.221,04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376.564,96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CORRIENTE</a:t>
                      </a:r>
                    </a:p>
                  </a:txBody>
                  <a:tcPr marL="7579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186.888,59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135.057,89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151.716,93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208.264,64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288.725,20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Caja-Bancos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8.751,21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6.317,90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10.822,13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10.534,73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9.088,67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Inversiones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Anticipo Proveedores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Clientes Locales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95.014,26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107.468,84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119.923,42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132.378,00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144.832,58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Provisión </a:t>
                      </a:r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Cta. Incobrables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-5.730,12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-6.804,81 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-8.004,05 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-9.327,83 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-10.345,93 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Impuestos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12.403,25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16.625,96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17.025,42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12.729,74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5.199,88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Deudores Varios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2.450,00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Inventario Materias Primas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CORRIENTE</a:t>
                      </a:r>
                    </a:p>
                  </a:txBody>
                  <a:tcPr marL="7579" marR="7579" marT="75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89.892,90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147.490,15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126.717,02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105.956,40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87.839,76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07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Costo 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Equipo de Computación</a:t>
                      </a:r>
                    </a:p>
                  </a:txBody>
                  <a:tcPr marL="7579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8.699,55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7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Costo 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Maquinaria y Equipo</a:t>
                      </a:r>
                    </a:p>
                  </a:txBody>
                  <a:tcPr marL="7579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208.429,84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284.322,70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284.322,70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284.322,70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284.322,70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Costo 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Muebles y Enseres</a:t>
                      </a:r>
                    </a:p>
                  </a:txBody>
                  <a:tcPr marL="7579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6.261,81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07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Depreciación 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Acumulada PPE</a:t>
                      </a:r>
                    </a:p>
                  </a:txBody>
                  <a:tcPr marL="7579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-133.498,30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-151.793,91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-172.567,03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-193.327,66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-211.444,30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PASIVO</a:t>
                      </a:r>
                    </a:p>
                  </a:txBody>
                  <a:tcPr marL="7579" marR="7579" marT="75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242.965,14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232.949,92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202.236,69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196.051,60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195.709,05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CORRIENTE</a:t>
                      </a:r>
                    </a:p>
                  </a:txBody>
                  <a:tcPr marL="7579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97.968,05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104.062,47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112.539,35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123.473,92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142.264,16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Proveedores Locales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84.432,81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88.654,45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93.973,71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100.551,87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108.596,02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Obligaciones Empleados 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6.718,21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7.054,12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7.477,37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8.000,79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8.640,85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Utilidad Empleados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2.261,45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3.570,54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6.017,91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9.495,96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14.182,46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Impuestos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4.555,58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4.783,36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5.070,37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5.425,29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10.844,83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CORRIENTE</a:t>
                      </a:r>
                    </a:p>
                  </a:txBody>
                  <a:tcPr marL="7579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144.997,09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128.887,45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89.697,33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72.577,69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53.444,89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Obligaciones Bancarias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141.275,53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99.657,16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59.888,76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42.111,78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22.231,79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Prestamo Socios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Provisión Jubilación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3.721,56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4.230,29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4.808,57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5.465,91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6.213,09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PATRIMONIO</a:t>
                      </a:r>
                    </a:p>
                  </a:txBody>
                  <a:tcPr marL="7579" marR="7579" marT="75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33.816,36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49.598,12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76.197,27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118.169,43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180.855,91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Capital Social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1.000,00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Reserva Legal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724,50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Utilidades no Distruibuidas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22.096,24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32.091,86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47.873,62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74.472,77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116.444,93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62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Utilidad Neta</a:t>
                      </a:r>
                    </a:p>
                  </a:txBody>
                  <a:tcPr marL="136415" marR="7579" marT="75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9.995,62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15.781,77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26.599,14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41.972,16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62.686,48</a:t>
                      </a:r>
                    </a:p>
                  </a:txBody>
                  <a:tcPr marL="7579" marR="7579" marT="75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6248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PASIVO MÁS PATRIMONIO</a:t>
                      </a:r>
                    </a:p>
                  </a:txBody>
                  <a:tcPr marL="7579" marR="7579" marT="75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276.781,50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282.548,04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278.433,95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314.221,03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376.564,96</a:t>
                      </a:r>
                    </a:p>
                  </a:txBody>
                  <a:tcPr marL="7579" marR="7579" marT="75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62190"/>
              </p:ext>
            </p:extLst>
          </p:nvPr>
        </p:nvGraphicFramePr>
        <p:xfrm>
          <a:off x="0" y="922406"/>
          <a:ext cx="3599543" cy="2299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893655"/>
              </p:ext>
            </p:extLst>
          </p:nvPr>
        </p:nvGraphicFramePr>
        <p:xfrm>
          <a:off x="0" y="3533080"/>
          <a:ext cx="3599543" cy="2562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57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xv.es/images/flexografi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786190"/>
            <a:ext cx="3429024" cy="2357454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14531" t="22500" r="24062" b="19167"/>
          <a:stretch>
            <a:fillRect/>
          </a:stretch>
        </p:blipFill>
        <p:spPr bwMode="auto">
          <a:xfrm>
            <a:off x="214282" y="3714752"/>
            <a:ext cx="508026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 descr="http://gravapac.com.br/wp-content/uploads/2014/07/gravapac_produca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7929618" cy="3143272"/>
          </a:xfrm>
          <a:prstGeom prst="rect">
            <a:avLst/>
          </a:prstGeom>
          <a:noFill/>
        </p:spPr>
      </p:pic>
      <p:sp>
        <p:nvSpPr>
          <p:cNvPr id="7" name="Rectángulo 2"/>
          <p:cNvSpPr/>
          <p:nvPr/>
        </p:nvSpPr>
        <p:spPr>
          <a:xfrm rot="5400000">
            <a:off x="6754076" y="1967769"/>
            <a:ext cx="4071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000" b="1" dirty="0" smtClean="0">
                <a:ln w="10160">
                  <a:solidFill>
                    <a:srgbClr val="E4831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Flexografía</a:t>
            </a:r>
            <a:endParaRPr lang="es-ES" sz="4000" b="1" dirty="0">
              <a:ln w="10160">
                <a:solidFill>
                  <a:srgbClr val="E48312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Flecha a la derecha con bandas">
            <a:hlinkClick r:id="rId5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Flecha a la derecha con bandas">
            <a:hlinkClick r:id="rId2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4 Rectángulo"/>
          <p:cNvSpPr/>
          <p:nvPr/>
        </p:nvSpPr>
        <p:spPr>
          <a:xfrm>
            <a:off x="62956" y="0"/>
            <a:ext cx="54055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Escenario Pesimista</a:t>
            </a:r>
            <a:endParaRPr lang="es-ES" sz="2800" b="0" cap="none" spc="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78006"/>
              </p:ext>
            </p:extLst>
          </p:nvPr>
        </p:nvGraphicFramePr>
        <p:xfrm>
          <a:off x="91982" y="265451"/>
          <a:ext cx="8866764" cy="5982556"/>
        </p:xfrm>
        <a:graphic>
          <a:graphicData uri="http://schemas.openxmlformats.org/drawingml/2006/table">
            <a:tbl>
              <a:tblPr/>
              <a:tblGrid>
                <a:gridCol w="3139164"/>
                <a:gridCol w="954600"/>
                <a:gridCol w="954600"/>
                <a:gridCol w="954600"/>
                <a:gridCol w="954600"/>
                <a:gridCol w="954600"/>
                <a:gridCol w="954600"/>
              </a:tblGrid>
              <a:tr h="156450">
                <a:tc rowSpan="2"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10" marR="8110" marT="811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64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8110" marR="8110" marT="8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8110" marR="8110" marT="8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8110" marR="8110" marT="8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8110" marR="8110" marT="8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8110" marR="8110" marT="8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Saldo Inicial del Flujo de Efectivo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4.256,74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1.192,53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1.507,07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3.136,32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4.066,06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Ventas al contado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384.796,54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420.781,66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456.766,79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492.751,91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529.637,03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Recuperación de cartera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79.436,59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95.014,26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107.468,84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119.923,42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132.378,00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Intereses Ganados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INGRESOS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468.489,87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516.988,45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565.742,69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615.811,65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666.081,09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EGRESOS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Proveedores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81.185,39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84.432,81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88.654,45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93.973,71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100.551,87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Compras Costos de Producción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247.552,99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285.847,26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314.043,90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341.481,65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366.953,40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Obligaciones Empleados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86.505,18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94.970,31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104.014,63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113.962,07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123.560,59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Gasto de Administración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9.990,27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10.998,85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12.007,42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13.016,00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14.024,58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Capital (Deuda anterior)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24.522,95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27.403,56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23.871,97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Intereses Bancarios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11.236,39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6.828,60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2.514,01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Deuda Socios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2.296,03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Dividendos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10.008,14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22.812,16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27.592,92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Inventario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EGRESOS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482.297,34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510.481,38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554.606,37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594.745,59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642.183,36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Saldo Superávit ó  Déficit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-13.807,47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6.507,07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11.136,32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21.066,06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23.897,73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sng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FINANCIAMIENTO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Aporte de Socios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-5.000,00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-8.000,00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sng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INVERSIÓN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Inversiones Corto Plazo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-15.000,00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-20.000,00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Compra de Maquinaria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36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Flujos de Efectivo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-33.828,88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1.192,53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1.507,07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3.136,32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4.066,06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3.897,73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2" name="Elipse 1"/>
          <p:cNvSpPr/>
          <p:nvPr/>
        </p:nvSpPr>
        <p:spPr>
          <a:xfrm>
            <a:off x="2928792" y="5827879"/>
            <a:ext cx="1440007" cy="601517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p.yimg.com/ib/th?id=JN.Bg52Y0OL7VnuLzDc0QPsZQ&amp;pid=15.1&amp;P=0&amp;w=300&amp;h=3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8" b="9050"/>
          <a:stretch/>
        </p:blipFill>
        <p:spPr bwMode="auto">
          <a:xfrm>
            <a:off x="2510971" y="522513"/>
            <a:ext cx="6299201" cy="265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-348595" y="107015"/>
            <a:ext cx="7456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Evaluación Financiera</a:t>
            </a:r>
            <a:endParaRPr lang="es-ES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t="6746"/>
          <a:stretch/>
        </p:blipFill>
        <p:spPr>
          <a:xfrm>
            <a:off x="655381" y="3323771"/>
            <a:ext cx="7702833" cy="26189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4 Flecha a la derecha con bandas">
            <a:hlinkClick r:id="rId4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1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088126225"/>
              </p:ext>
            </p:extLst>
          </p:nvPr>
        </p:nvGraphicFramePr>
        <p:xfrm>
          <a:off x="236112" y="250780"/>
          <a:ext cx="8907888" cy="5789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Flecha a la derecha con bandas">
            <a:hlinkClick r:id="rId7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3425371" y="5065486"/>
            <a:ext cx="2801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p.yimg.com/ib/th?id=JN.XlJSeWex75SvauN9mPsJNQ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0"/>
            <a:ext cx="2677886" cy="17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Flecha a la derecha con bandas">
            <a:hlinkClick r:id="rId3" action="ppaction://hlinksldjump"/>
          </p:cNvPr>
          <p:cNvSpPr/>
          <p:nvPr/>
        </p:nvSpPr>
        <p:spPr>
          <a:xfrm>
            <a:off x="8358214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208091979"/>
              </p:ext>
            </p:extLst>
          </p:nvPr>
        </p:nvGraphicFramePr>
        <p:xfrm>
          <a:off x="304800" y="605142"/>
          <a:ext cx="9088192" cy="6053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28662" y="1000108"/>
            <a:ext cx="767584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 LA CIMA NO SE LLEGA SUPERANDO A LOS DEMÁS, SINO SUPERÁNDOTE A TI MISMO”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-1" y="0"/>
            <a:ext cx="9144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de la empresa</a:t>
            </a:r>
            <a:endParaRPr lang="es-ES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190831"/>
              </p:ext>
            </p:extLst>
          </p:nvPr>
        </p:nvGraphicFramePr>
        <p:xfrm>
          <a:off x="556450" y="1387018"/>
          <a:ext cx="8230392" cy="347664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373111"/>
                <a:gridCol w="4857281"/>
              </a:tblGrid>
              <a:tr h="596328"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</a:rPr>
                        <a:t>Razón</a:t>
                      </a:r>
                      <a:r>
                        <a:rPr lang="es-ES_tradnl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Social</a:t>
                      </a:r>
                      <a:endParaRPr lang="es-ES_tradnl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INMOCISNE</a:t>
                      </a:r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</a:rPr>
                        <a:t> CIA. LTDA. </a:t>
                      </a:r>
                      <a:endParaRPr lang="es-ES_tradnl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0123"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</a:rPr>
                        <a:t>Constitución</a:t>
                      </a:r>
                      <a:endParaRPr lang="es-ES_tradnl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</a:rPr>
                        <a:t>04-08-2005</a:t>
                      </a:r>
                      <a:endParaRPr lang="es-ES_tradnl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</a:rPr>
                        <a:t>Giro del Negocio</a:t>
                      </a:r>
                      <a:endParaRPr lang="es-ES_tradnl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</a:rPr>
                        <a:t>Elaboración y comercialización de adhesivos</a:t>
                      </a:r>
                      <a:endParaRPr lang="es-ES_tradnl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</a:rPr>
                        <a:t>Capital Social</a:t>
                      </a:r>
                      <a:endParaRPr lang="es-ES_tradnl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</a:rPr>
                        <a:t>1.000,00</a:t>
                      </a:r>
                      <a:endParaRPr lang="es-ES_tradnl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6021"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</a:rPr>
                        <a:t>Clasificación PYMES</a:t>
                      </a:r>
                      <a:endParaRPr lang="es-ES_tradnl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Pequeña</a:t>
                      </a:r>
                      <a:r>
                        <a:rPr lang="es-ES_tradnl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empresa</a:t>
                      </a:r>
                      <a:endParaRPr lang="es-ES_tradnl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Flecha a la derecha con bandas"/>
          <p:cNvSpPr/>
          <p:nvPr/>
        </p:nvSpPr>
        <p:spPr>
          <a:xfrm>
            <a:off x="8215338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476672"/>
            <a:ext cx="9144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Participación Accionaria</a:t>
            </a:r>
            <a:endParaRPr lang="es-ES" sz="48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 l="8595" t="22700" r="22702" b="40550"/>
          <a:stretch>
            <a:fillRect/>
          </a:stretch>
        </p:blipFill>
        <p:spPr bwMode="auto">
          <a:xfrm>
            <a:off x="428596" y="2143116"/>
            <a:ext cx="8136904" cy="31683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4 Flecha a la derecha con bandas">
            <a:hlinkClick r:id="rId3" action="ppaction://hlinksldjump"/>
          </p:cNvPr>
          <p:cNvSpPr/>
          <p:nvPr/>
        </p:nvSpPr>
        <p:spPr>
          <a:xfrm>
            <a:off x="8215338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76672"/>
            <a:ext cx="91440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Clasificación PYMES</a:t>
            </a:r>
            <a:endParaRPr lang="es-ES" sz="48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9150" t="29000" r="21157" b="31100"/>
          <a:stretch>
            <a:fillRect/>
          </a:stretch>
        </p:blipFill>
        <p:spPr bwMode="auto">
          <a:xfrm>
            <a:off x="571472" y="2071678"/>
            <a:ext cx="8049736" cy="32403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4 Flecha a la derecha con bandas">
            <a:hlinkClick r:id="rId3" action="ppaction://hlinksldjump"/>
          </p:cNvPr>
          <p:cNvSpPr/>
          <p:nvPr/>
        </p:nvSpPr>
        <p:spPr>
          <a:xfrm>
            <a:off x="8215338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69641" y="621218"/>
            <a:ext cx="52200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INMOCISNE CIA. LTDA.</a:t>
            </a:r>
            <a:endParaRPr lang="es-ES" sz="32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9844" t="31666" r="24531" b="11666"/>
          <a:stretch>
            <a:fillRect/>
          </a:stretch>
        </p:blipFill>
        <p:spPr bwMode="auto">
          <a:xfrm>
            <a:off x="512547" y="1229680"/>
            <a:ext cx="815170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188640"/>
            <a:ext cx="1746000" cy="1247143"/>
          </a:xfrm>
          <a:prstGeom prst="rect">
            <a:avLst/>
          </a:prstGeom>
        </p:spPr>
      </p:pic>
      <p:sp>
        <p:nvSpPr>
          <p:cNvPr id="6" name="5 Flecha a la derecha con bandas">
            <a:hlinkClick r:id="rId5" action="ppaction://hlinksldjump"/>
          </p:cNvPr>
          <p:cNvSpPr/>
          <p:nvPr/>
        </p:nvSpPr>
        <p:spPr>
          <a:xfrm>
            <a:off x="8378495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Imagen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0" t="43129" r="63339" b="25006"/>
          <a:stretch>
            <a:fillRect/>
          </a:stretch>
        </p:blipFill>
        <p:spPr bwMode="auto">
          <a:xfrm>
            <a:off x="1235012" y="1560961"/>
            <a:ext cx="727828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print"/>
          <a:srcRect l="25649" t="13578" r="52767" b="37204"/>
          <a:stretch/>
        </p:blipFill>
        <p:spPr>
          <a:xfrm>
            <a:off x="3275856" y="2852936"/>
            <a:ext cx="572675" cy="73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8" cstate="print"/>
          <a:srcRect l="39296" t="19688" r="52402" b="58657"/>
          <a:stretch/>
        </p:blipFill>
        <p:spPr>
          <a:xfrm>
            <a:off x="5063685" y="1114621"/>
            <a:ext cx="648072" cy="95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512547" y="4542973"/>
            <a:ext cx="2278743" cy="74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-570" t="-490" r="570" b="16056"/>
          <a:stretch/>
        </p:blipFill>
        <p:spPr>
          <a:xfrm>
            <a:off x="-93255" y="692730"/>
            <a:ext cx="9259910" cy="51924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108520" y="-99392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600" b="1" dirty="0" smtClean="0">
                <a:ln w="10160">
                  <a:solidFill>
                    <a:srgbClr val="E4831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Formulación del Problema</a:t>
            </a:r>
            <a:endParaRPr lang="es-ES" sz="3600" b="1" dirty="0">
              <a:ln w="10160">
                <a:solidFill>
                  <a:srgbClr val="E48312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Flecha a la derecha con bandas">
            <a:hlinkClick r:id="rId3" action="ppaction://hlinksldjump"/>
          </p:cNvPr>
          <p:cNvSpPr/>
          <p:nvPr/>
        </p:nvSpPr>
        <p:spPr>
          <a:xfrm>
            <a:off x="8215338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67425" y="5730590"/>
            <a:ext cx="2975019" cy="41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3853169" y="5820743"/>
            <a:ext cx="2975019" cy="41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412124" y="3425780"/>
            <a:ext cx="965915" cy="850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412124" y="3554569"/>
            <a:ext cx="785611" cy="618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3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18158"/>
            <a:ext cx="2853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000" b="1" dirty="0" smtClean="0">
                <a:ln w="10160">
                  <a:solidFill>
                    <a:srgbClr val="E4831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Objetivos</a:t>
            </a:r>
            <a:endParaRPr lang="es-ES" sz="4000" b="1" dirty="0">
              <a:ln w="10160">
                <a:solidFill>
                  <a:srgbClr val="E48312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18290227"/>
              </p:ext>
            </p:extLst>
          </p:nvPr>
        </p:nvGraphicFramePr>
        <p:xfrm>
          <a:off x="683568" y="836712"/>
          <a:ext cx="799288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a la derecha con bandas">
            <a:hlinkClick r:id="rId7" action="ppaction://hlinksldjump"/>
          </p:cNvPr>
          <p:cNvSpPr/>
          <p:nvPr/>
        </p:nvSpPr>
        <p:spPr>
          <a:xfrm>
            <a:off x="8215338" y="6429396"/>
            <a:ext cx="571504" cy="4286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6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3100</Words>
  <Application>Microsoft Office PowerPoint</Application>
  <PresentationFormat>Presentación en pantalla (4:3)</PresentationFormat>
  <Paragraphs>1850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Aspire</dc:creator>
  <cp:lastModifiedBy>DIaNa CaRoLiNa JANETA</cp:lastModifiedBy>
  <cp:revision>137</cp:revision>
  <dcterms:modified xsi:type="dcterms:W3CDTF">2015-09-23T18:38:54Z</dcterms:modified>
</cp:coreProperties>
</file>