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62" r:id="rId5"/>
    <p:sldId id="265" r:id="rId6"/>
    <p:sldId id="268" r:id="rId7"/>
    <p:sldId id="269" r:id="rId8"/>
    <p:sldId id="271" r:id="rId9"/>
    <p:sldId id="272" r:id="rId10"/>
    <p:sldId id="273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5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0" r:id="rId34"/>
    <p:sldId id="301" r:id="rId35"/>
    <p:sldId id="299" r:id="rId36"/>
    <p:sldId id="302" r:id="rId37"/>
    <p:sldId id="303" r:id="rId38"/>
    <p:sldId id="304" r:id="rId39"/>
    <p:sldId id="305" r:id="rId40"/>
    <p:sldId id="306" r:id="rId41"/>
    <p:sldId id="308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TESIS\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MERCADO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PORCENTAJE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Hoja1!$C$3:$C$6</c:f>
              <c:strCache>
                <c:ptCount val="4"/>
                <c:pt idx="0">
                  <c:v>ELECDOR</c:v>
                </c:pt>
                <c:pt idx="1">
                  <c:v>ZABATO</c:v>
                </c:pt>
                <c:pt idx="2">
                  <c:v>IMPROEL</c:v>
                </c:pt>
                <c:pt idx="3">
                  <c:v>VARIAS</c:v>
                </c:pt>
              </c:strCache>
            </c:strRef>
          </c:cat>
          <c:val>
            <c:numRef>
              <c:f>Hoja1!$D$3:$D$6</c:f>
              <c:numCache>
                <c:formatCode>0%</c:formatCode>
                <c:ptCount val="4"/>
                <c:pt idx="0">
                  <c:v>0.34000000000000014</c:v>
                </c:pt>
                <c:pt idx="1">
                  <c:v>0.31000000000000033</c:v>
                </c:pt>
                <c:pt idx="2">
                  <c:v>0.22000000000000006</c:v>
                </c:pt>
                <c:pt idx="3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69600"/>
        <c:axId val="107371136"/>
      </c:lineChart>
      <c:catAx>
        <c:axId val="10736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371136"/>
        <c:crosses val="autoZero"/>
        <c:auto val="1"/>
        <c:lblAlgn val="ctr"/>
        <c:lblOffset val="100"/>
        <c:noMultiLvlLbl val="0"/>
      </c:catAx>
      <c:valAx>
        <c:axId val="107371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369600"/>
        <c:crosses val="autoZero"/>
        <c:crossBetween val="between"/>
      </c:valAx>
    </c:plotArea>
    <c:legend>
      <c:legendPos val="r"/>
      <c:overlay val="0"/>
      <c:spPr>
        <a:ln>
          <a:solidFill>
            <a:srgbClr val="F79646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c:sp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899C8-AAC5-42CE-A652-B296C914D9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1BF7599-38AF-4050-A469-F487438CDF15}">
      <dgm:prSet phldrT="[Texto]"/>
      <dgm:spPr/>
      <dgm:t>
        <a:bodyPr/>
        <a:lstStyle/>
        <a:p>
          <a:r>
            <a:rPr lang="es-EC" dirty="0" smtClean="0"/>
            <a:t>ELECDOR S.A.</a:t>
          </a:r>
          <a:endParaRPr lang="es-EC" dirty="0"/>
        </a:p>
      </dgm:t>
    </dgm:pt>
    <dgm:pt modelId="{67A26D80-39A7-4161-8CA5-FEC35F8506F7}" type="parTrans" cxnId="{D96656AE-25B6-4C19-A371-E57C3413B333}">
      <dgm:prSet/>
      <dgm:spPr/>
      <dgm:t>
        <a:bodyPr/>
        <a:lstStyle/>
        <a:p>
          <a:endParaRPr lang="es-EC"/>
        </a:p>
      </dgm:t>
    </dgm:pt>
    <dgm:pt modelId="{12F5F81C-789B-43E0-95B8-BBD80FB9A2D3}" type="sibTrans" cxnId="{D96656AE-25B6-4C19-A371-E57C3413B333}">
      <dgm:prSet/>
      <dgm:spPr/>
      <dgm:t>
        <a:bodyPr/>
        <a:lstStyle/>
        <a:p>
          <a:endParaRPr lang="es-EC"/>
        </a:p>
      </dgm:t>
    </dgm:pt>
    <dgm:pt modelId="{D10751DA-1EBD-4A5E-912D-1227B08F5218}">
      <dgm:prSet phldrT="[Texto]"/>
      <dgm:spPr/>
      <dgm:t>
        <a:bodyPr/>
        <a:lstStyle/>
        <a:p>
          <a:pPr algn="just"/>
          <a:r>
            <a:rPr lang="es-EC" dirty="0" smtClean="0"/>
            <a:t>El índice de liquidez ha bajado para el año 2011 pero a comenzado a subir en el 2012 y 2013</a:t>
          </a:r>
          <a:endParaRPr lang="es-EC" dirty="0"/>
        </a:p>
      </dgm:t>
    </dgm:pt>
    <dgm:pt modelId="{A9754448-45CE-4A87-8435-8DA1B865D3AB}" type="parTrans" cxnId="{7204F62A-E824-44C2-AE8C-1A231558B529}">
      <dgm:prSet/>
      <dgm:spPr/>
      <dgm:t>
        <a:bodyPr/>
        <a:lstStyle/>
        <a:p>
          <a:endParaRPr lang="es-EC"/>
        </a:p>
      </dgm:t>
    </dgm:pt>
    <dgm:pt modelId="{D6D05AC3-7774-44D7-9C75-DB6E45809293}" type="sibTrans" cxnId="{7204F62A-E824-44C2-AE8C-1A231558B529}">
      <dgm:prSet/>
      <dgm:spPr/>
      <dgm:t>
        <a:bodyPr/>
        <a:lstStyle/>
        <a:p>
          <a:endParaRPr lang="es-EC"/>
        </a:p>
      </dgm:t>
    </dgm:pt>
    <dgm:pt modelId="{E5CC1C77-221A-479C-B3F9-8730F6119F31}">
      <dgm:prSet phldrT="[Texto]"/>
      <dgm:spPr/>
      <dgm:t>
        <a:bodyPr/>
        <a:lstStyle/>
        <a:p>
          <a:pPr algn="l"/>
          <a:r>
            <a:rPr lang="es-EC" dirty="0" smtClean="0"/>
            <a:t>Los ingresos de dineros no son constantes en todo el año</a:t>
          </a:r>
          <a:endParaRPr lang="es-EC" dirty="0"/>
        </a:p>
      </dgm:t>
    </dgm:pt>
    <dgm:pt modelId="{E5942D57-5447-435C-B5DD-43DD34538BC1}" type="parTrans" cxnId="{30CD3C13-6B43-4983-95E7-B82213CDC011}">
      <dgm:prSet/>
      <dgm:spPr/>
      <dgm:t>
        <a:bodyPr/>
        <a:lstStyle/>
        <a:p>
          <a:endParaRPr lang="es-EC"/>
        </a:p>
      </dgm:t>
    </dgm:pt>
    <dgm:pt modelId="{25084FD0-9BAA-4929-9C16-D67BEF72FB59}" type="sibTrans" cxnId="{30CD3C13-6B43-4983-95E7-B82213CDC011}">
      <dgm:prSet/>
      <dgm:spPr/>
      <dgm:t>
        <a:bodyPr/>
        <a:lstStyle/>
        <a:p>
          <a:endParaRPr lang="es-EC"/>
        </a:p>
      </dgm:t>
    </dgm:pt>
    <dgm:pt modelId="{0743FF9F-0159-41A6-9873-0783FC314C80}">
      <dgm:prSet phldrT="[Texto]"/>
      <dgm:spPr/>
      <dgm:t>
        <a:bodyPr/>
        <a:lstStyle/>
        <a:p>
          <a:r>
            <a:rPr lang="es-EC" dirty="0" smtClean="0"/>
            <a:t>COMPETENCIA</a:t>
          </a:r>
          <a:endParaRPr lang="es-EC" dirty="0"/>
        </a:p>
      </dgm:t>
    </dgm:pt>
    <dgm:pt modelId="{9232443D-4407-416D-BA59-2B2E050F1F3E}" type="parTrans" cxnId="{8A734FDC-25BE-4ED1-BB61-0F32F343F09C}">
      <dgm:prSet/>
      <dgm:spPr/>
      <dgm:t>
        <a:bodyPr/>
        <a:lstStyle/>
        <a:p>
          <a:endParaRPr lang="es-EC"/>
        </a:p>
      </dgm:t>
    </dgm:pt>
    <dgm:pt modelId="{11CEE598-308D-4799-8A09-A2B298581DBB}" type="sibTrans" cxnId="{8A734FDC-25BE-4ED1-BB61-0F32F343F09C}">
      <dgm:prSet/>
      <dgm:spPr/>
      <dgm:t>
        <a:bodyPr/>
        <a:lstStyle/>
        <a:p>
          <a:endParaRPr lang="es-EC"/>
        </a:p>
      </dgm:t>
    </dgm:pt>
    <dgm:pt modelId="{BF9BAE7E-4961-4C1D-8775-9C56F80BEB11}">
      <dgm:prSet phldrT="[Texto]"/>
      <dgm:spPr/>
      <dgm:t>
        <a:bodyPr/>
        <a:lstStyle/>
        <a:p>
          <a:pPr algn="l"/>
          <a:r>
            <a:rPr lang="es-EC" dirty="0" smtClean="0"/>
            <a:t>La competencia es superior a ELECDOR </a:t>
          </a:r>
          <a:endParaRPr lang="es-EC" dirty="0"/>
        </a:p>
      </dgm:t>
    </dgm:pt>
    <dgm:pt modelId="{1215D3C9-BD6E-4C6B-A633-437ADBB36BD0}" type="parTrans" cxnId="{C4854398-7F32-4CEA-AF28-C395C23ABCED}">
      <dgm:prSet/>
      <dgm:spPr/>
      <dgm:t>
        <a:bodyPr/>
        <a:lstStyle/>
        <a:p>
          <a:endParaRPr lang="es-EC"/>
        </a:p>
      </dgm:t>
    </dgm:pt>
    <dgm:pt modelId="{08AE3B26-0C10-445B-8A6D-BA8A0B50170A}" type="sibTrans" cxnId="{C4854398-7F32-4CEA-AF28-C395C23ABCED}">
      <dgm:prSet/>
      <dgm:spPr/>
      <dgm:t>
        <a:bodyPr/>
        <a:lstStyle/>
        <a:p>
          <a:endParaRPr lang="es-EC"/>
        </a:p>
      </dgm:t>
    </dgm:pt>
    <dgm:pt modelId="{320F5100-5058-4933-B65B-F6041A1EC992}">
      <dgm:prSet phldrT="[Texto]"/>
      <dgm:spPr/>
      <dgm:t>
        <a:bodyPr/>
        <a:lstStyle/>
        <a:p>
          <a:pPr algn="l"/>
          <a:r>
            <a:rPr lang="es-EC" dirty="0" smtClean="0"/>
            <a:t>Problemas en la gestión de cobranzas</a:t>
          </a:r>
          <a:endParaRPr lang="es-EC" dirty="0"/>
        </a:p>
      </dgm:t>
    </dgm:pt>
    <dgm:pt modelId="{B1EB0485-D695-491A-8214-933655EF3AEC}" type="parTrans" cxnId="{EF7985E4-C557-4343-A9A3-82750F38FBCC}">
      <dgm:prSet/>
      <dgm:spPr/>
      <dgm:t>
        <a:bodyPr/>
        <a:lstStyle/>
        <a:p>
          <a:endParaRPr lang="es-EC"/>
        </a:p>
      </dgm:t>
    </dgm:pt>
    <dgm:pt modelId="{714B4481-05A8-4E4E-98C8-3F93D812A3A2}" type="sibTrans" cxnId="{EF7985E4-C557-4343-A9A3-82750F38FBCC}">
      <dgm:prSet/>
      <dgm:spPr/>
      <dgm:t>
        <a:bodyPr/>
        <a:lstStyle/>
        <a:p>
          <a:endParaRPr lang="es-EC"/>
        </a:p>
      </dgm:t>
    </dgm:pt>
    <dgm:pt modelId="{7F9AF1B2-B236-44E3-9741-B505DAF48D1C}" type="pres">
      <dgm:prSet presAssocID="{B47899C8-AAC5-42CE-A652-B296C914D9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FFDFCC2-BC98-42E4-B38C-40A6AFF76B78}" type="pres">
      <dgm:prSet presAssocID="{E1BF7599-38AF-4050-A469-F487438CDF15}" presName="root" presStyleCnt="0"/>
      <dgm:spPr/>
    </dgm:pt>
    <dgm:pt modelId="{10278775-B57E-4D39-8FDE-99B7D2E78506}" type="pres">
      <dgm:prSet presAssocID="{E1BF7599-38AF-4050-A469-F487438CDF15}" presName="rootComposite" presStyleCnt="0"/>
      <dgm:spPr/>
    </dgm:pt>
    <dgm:pt modelId="{CDD90582-DC02-40AC-AA0B-6B0327B309EA}" type="pres">
      <dgm:prSet presAssocID="{E1BF7599-38AF-4050-A469-F487438CDF15}" presName="rootText" presStyleLbl="node1" presStyleIdx="0" presStyleCnt="2" custScaleX="250733" custLinFactNeighborX="-16767"/>
      <dgm:spPr/>
      <dgm:t>
        <a:bodyPr/>
        <a:lstStyle/>
        <a:p>
          <a:endParaRPr lang="es-EC"/>
        </a:p>
      </dgm:t>
    </dgm:pt>
    <dgm:pt modelId="{38C295F5-AC19-4AEF-AF36-07BCDED2BCC9}" type="pres">
      <dgm:prSet presAssocID="{E1BF7599-38AF-4050-A469-F487438CDF15}" presName="rootConnector" presStyleLbl="node1" presStyleIdx="0" presStyleCnt="2"/>
      <dgm:spPr/>
      <dgm:t>
        <a:bodyPr/>
        <a:lstStyle/>
        <a:p>
          <a:endParaRPr lang="es-EC"/>
        </a:p>
      </dgm:t>
    </dgm:pt>
    <dgm:pt modelId="{D928E074-A07D-4BD7-B79A-90F109BA8CBC}" type="pres">
      <dgm:prSet presAssocID="{E1BF7599-38AF-4050-A469-F487438CDF15}" presName="childShape" presStyleCnt="0"/>
      <dgm:spPr/>
    </dgm:pt>
    <dgm:pt modelId="{B2C1381D-C47D-49F9-B76A-C15A794BAB93}" type="pres">
      <dgm:prSet presAssocID="{A9754448-45CE-4A87-8435-8DA1B865D3AB}" presName="Name13" presStyleLbl="parChTrans1D2" presStyleIdx="0" presStyleCnt="4"/>
      <dgm:spPr/>
      <dgm:t>
        <a:bodyPr/>
        <a:lstStyle/>
        <a:p>
          <a:endParaRPr lang="es-EC"/>
        </a:p>
      </dgm:t>
    </dgm:pt>
    <dgm:pt modelId="{88440DE1-0E62-483B-BBD1-D910BCAD94A7}" type="pres">
      <dgm:prSet presAssocID="{D10751DA-1EBD-4A5E-912D-1227B08F5218}" presName="childText" presStyleLbl="bgAcc1" presStyleIdx="0" presStyleCnt="4" custScaleX="250733" custLinFactNeighborX="-29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80CD8-D9A4-423E-9432-C1250E630599}" type="pres">
      <dgm:prSet presAssocID="{E5942D57-5447-435C-B5DD-43DD34538BC1}" presName="Name13" presStyleLbl="parChTrans1D2" presStyleIdx="1" presStyleCnt="4" custSzX="191270"/>
      <dgm:spPr/>
      <dgm:t>
        <a:bodyPr/>
        <a:lstStyle/>
        <a:p>
          <a:endParaRPr lang="es-EC"/>
        </a:p>
      </dgm:t>
    </dgm:pt>
    <dgm:pt modelId="{450E6B79-14E0-4965-A134-395D6B16F802}" type="pres">
      <dgm:prSet presAssocID="{E5CC1C77-221A-479C-B3F9-8730F6119F31}" presName="childText" presStyleLbl="bgAcc1" presStyleIdx="1" presStyleCnt="4" custScaleX="250733" custLinFactNeighborX="-29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82BF7-D34A-46C8-8053-8A8CA9C51995}" type="pres">
      <dgm:prSet presAssocID="{0743FF9F-0159-41A6-9873-0783FC314C80}" presName="root" presStyleCnt="0"/>
      <dgm:spPr/>
    </dgm:pt>
    <dgm:pt modelId="{9E88916D-91E3-4CA5-B5CD-811523586082}" type="pres">
      <dgm:prSet presAssocID="{0743FF9F-0159-41A6-9873-0783FC314C80}" presName="rootComposite" presStyleCnt="0"/>
      <dgm:spPr/>
    </dgm:pt>
    <dgm:pt modelId="{340A2F2E-B482-449F-B505-25F4D3397E2E}" type="pres">
      <dgm:prSet presAssocID="{0743FF9F-0159-41A6-9873-0783FC314C80}" presName="rootText" presStyleLbl="node1" presStyleIdx="1" presStyleCnt="2" custScaleX="242629"/>
      <dgm:spPr/>
      <dgm:t>
        <a:bodyPr/>
        <a:lstStyle/>
        <a:p>
          <a:endParaRPr lang="es-EC"/>
        </a:p>
      </dgm:t>
    </dgm:pt>
    <dgm:pt modelId="{6E7A6F4B-A233-49E9-933A-884550685168}" type="pres">
      <dgm:prSet presAssocID="{0743FF9F-0159-41A6-9873-0783FC314C80}" presName="rootConnector" presStyleLbl="node1" presStyleIdx="1" presStyleCnt="2"/>
      <dgm:spPr/>
      <dgm:t>
        <a:bodyPr/>
        <a:lstStyle/>
        <a:p>
          <a:endParaRPr lang="es-EC"/>
        </a:p>
      </dgm:t>
    </dgm:pt>
    <dgm:pt modelId="{BECD96E1-B075-4EDE-9402-9256E8438414}" type="pres">
      <dgm:prSet presAssocID="{0743FF9F-0159-41A6-9873-0783FC314C80}" presName="childShape" presStyleCnt="0"/>
      <dgm:spPr/>
    </dgm:pt>
    <dgm:pt modelId="{1666EC94-92E2-4D49-91AA-A315D6DAF147}" type="pres">
      <dgm:prSet presAssocID="{1215D3C9-BD6E-4C6B-A633-437ADBB36BD0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E112749-FE98-41D5-83B4-A08A2DBC1385}" type="pres">
      <dgm:prSet presAssocID="{BF9BAE7E-4961-4C1D-8775-9C56F80BEB11}" presName="childText" presStyleLbl="bgAcc1" presStyleIdx="2" presStyleCnt="4" custScaleX="2426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42DAB3-6979-4682-8BC8-61B3E1457D1B}" type="pres">
      <dgm:prSet presAssocID="{B1EB0485-D695-491A-8214-933655EF3AEC}" presName="Name13" presStyleLbl="parChTrans1D2" presStyleIdx="3" presStyleCnt="4" custSzX="267280"/>
      <dgm:spPr/>
      <dgm:t>
        <a:bodyPr/>
        <a:lstStyle/>
        <a:p>
          <a:endParaRPr lang="es-EC"/>
        </a:p>
      </dgm:t>
    </dgm:pt>
    <dgm:pt modelId="{BCB7110D-7D15-4D9D-8072-95B8A64F143E}" type="pres">
      <dgm:prSet presAssocID="{320F5100-5058-4933-B65B-F6041A1EC992}" presName="childText" presStyleLbl="bgAcc1" presStyleIdx="3" presStyleCnt="4" custScaleX="2426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D4E1D2-D8C5-4FC2-A365-97D0603B8449}" type="presOf" srcId="{B1EB0485-D695-491A-8214-933655EF3AEC}" destId="{9142DAB3-6979-4682-8BC8-61B3E1457D1B}" srcOrd="0" destOrd="0" presId="urn:microsoft.com/office/officeart/2005/8/layout/hierarchy3"/>
    <dgm:cxn modelId="{6710CA08-865F-4F02-94CA-0365E22473DA}" type="presOf" srcId="{A9754448-45CE-4A87-8435-8DA1B865D3AB}" destId="{B2C1381D-C47D-49F9-B76A-C15A794BAB93}" srcOrd="0" destOrd="0" presId="urn:microsoft.com/office/officeart/2005/8/layout/hierarchy3"/>
    <dgm:cxn modelId="{0FE57CE9-794C-4B11-9682-F9BA311AA0AA}" type="presOf" srcId="{E1BF7599-38AF-4050-A469-F487438CDF15}" destId="{38C295F5-AC19-4AEF-AF36-07BCDED2BCC9}" srcOrd="1" destOrd="0" presId="urn:microsoft.com/office/officeart/2005/8/layout/hierarchy3"/>
    <dgm:cxn modelId="{D96656AE-25B6-4C19-A371-E57C3413B333}" srcId="{B47899C8-AAC5-42CE-A652-B296C914D9B9}" destId="{E1BF7599-38AF-4050-A469-F487438CDF15}" srcOrd="0" destOrd="0" parTransId="{67A26D80-39A7-4161-8CA5-FEC35F8506F7}" sibTransId="{12F5F81C-789B-43E0-95B8-BBD80FB9A2D3}"/>
    <dgm:cxn modelId="{1505ED9D-5B87-4D64-A0F5-A80B01898CDF}" type="presOf" srcId="{E1BF7599-38AF-4050-A469-F487438CDF15}" destId="{CDD90582-DC02-40AC-AA0B-6B0327B309EA}" srcOrd="0" destOrd="0" presId="urn:microsoft.com/office/officeart/2005/8/layout/hierarchy3"/>
    <dgm:cxn modelId="{C61FF59C-83BB-44D3-A235-60D3BBAF7FCB}" type="presOf" srcId="{1215D3C9-BD6E-4C6B-A633-437ADBB36BD0}" destId="{1666EC94-92E2-4D49-91AA-A315D6DAF147}" srcOrd="0" destOrd="0" presId="urn:microsoft.com/office/officeart/2005/8/layout/hierarchy3"/>
    <dgm:cxn modelId="{90E9BA2E-6287-4A3F-83F4-E16A4533A984}" type="presOf" srcId="{E5CC1C77-221A-479C-B3F9-8730F6119F31}" destId="{450E6B79-14E0-4965-A134-395D6B16F802}" srcOrd="0" destOrd="0" presId="urn:microsoft.com/office/officeart/2005/8/layout/hierarchy3"/>
    <dgm:cxn modelId="{C4854398-7F32-4CEA-AF28-C395C23ABCED}" srcId="{0743FF9F-0159-41A6-9873-0783FC314C80}" destId="{BF9BAE7E-4961-4C1D-8775-9C56F80BEB11}" srcOrd="0" destOrd="0" parTransId="{1215D3C9-BD6E-4C6B-A633-437ADBB36BD0}" sibTransId="{08AE3B26-0C10-445B-8A6D-BA8A0B50170A}"/>
    <dgm:cxn modelId="{EED8B906-1ED1-486C-A20D-6A13F72ED6F5}" type="presOf" srcId="{B47899C8-AAC5-42CE-A652-B296C914D9B9}" destId="{7F9AF1B2-B236-44E3-9741-B505DAF48D1C}" srcOrd="0" destOrd="0" presId="urn:microsoft.com/office/officeart/2005/8/layout/hierarchy3"/>
    <dgm:cxn modelId="{8A734FDC-25BE-4ED1-BB61-0F32F343F09C}" srcId="{B47899C8-AAC5-42CE-A652-B296C914D9B9}" destId="{0743FF9F-0159-41A6-9873-0783FC314C80}" srcOrd="1" destOrd="0" parTransId="{9232443D-4407-416D-BA59-2B2E050F1F3E}" sibTransId="{11CEE598-308D-4799-8A09-A2B298581DBB}"/>
    <dgm:cxn modelId="{7204F62A-E824-44C2-AE8C-1A231558B529}" srcId="{E1BF7599-38AF-4050-A469-F487438CDF15}" destId="{D10751DA-1EBD-4A5E-912D-1227B08F5218}" srcOrd="0" destOrd="0" parTransId="{A9754448-45CE-4A87-8435-8DA1B865D3AB}" sibTransId="{D6D05AC3-7774-44D7-9C75-DB6E45809293}"/>
    <dgm:cxn modelId="{30CD3C13-6B43-4983-95E7-B82213CDC011}" srcId="{E1BF7599-38AF-4050-A469-F487438CDF15}" destId="{E5CC1C77-221A-479C-B3F9-8730F6119F31}" srcOrd="1" destOrd="0" parTransId="{E5942D57-5447-435C-B5DD-43DD34538BC1}" sibTransId="{25084FD0-9BAA-4929-9C16-D67BEF72FB59}"/>
    <dgm:cxn modelId="{48190384-7B7A-4D6B-A456-F0284F7E30FD}" type="presOf" srcId="{E5942D57-5447-435C-B5DD-43DD34538BC1}" destId="{07680CD8-D9A4-423E-9432-C1250E630599}" srcOrd="0" destOrd="0" presId="urn:microsoft.com/office/officeart/2005/8/layout/hierarchy3"/>
    <dgm:cxn modelId="{64EE6F15-3335-4A7B-815D-AFCAD1B801F2}" type="presOf" srcId="{320F5100-5058-4933-B65B-F6041A1EC992}" destId="{BCB7110D-7D15-4D9D-8072-95B8A64F143E}" srcOrd="0" destOrd="0" presId="urn:microsoft.com/office/officeart/2005/8/layout/hierarchy3"/>
    <dgm:cxn modelId="{96ACA594-482F-4505-A7E6-8CDE6859F34D}" type="presOf" srcId="{0743FF9F-0159-41A6-9873-0783FC314C80}" destId="{6E7A6F4B-A233-49E9-933A-884550685168}" srcOrd="1" destOrd="0" presId="urn:microsoft.com/office/officeart/2005/8/layout/hierarchy3"/>
    <dgm:cxn modelId="{3C75B921-E7F1-4CCD-93E4-1B4D974F02DB}" type="presOf" srcId="{BF9BAE7E-4961-4C1D-8775-9C56F80BEB11}" destId="{5E112749-FE98-41D5-83B4-A08A2DBC1385}" srcOrd="0" destOrd="0" presId="urn:microsoft.com/office/officeart/2005/8/layout/hierarchy3"/>
    <dgm:cxn modelId="{EF7985E4-C557-4343-A9A3-82750F38FBCC}" srcId="{0743FF9F-0159-41A6-9873-0783FC314C80}" destId="{320F5100-5058-4933-B65B-F6041A1EC992}" srcOrd="1" destOrd="0" parTransId="{B1EB0485-D695-491A-8214-933655EF3AEC}" sibTransId="{714B4481-05A8-4E4E-98C8-3F93D812A3A2}"/>
    <dgm:cxn modelId="{26F1AE9E-22AB-4073-AC22-0175E857AF70}" type="presOf" srcId="{0743FF9F-0159-41A6-9873-0783FC314C80}" destId="{340A2F2E-B482-449F-B505-25F4D3397E2E}" srcOrd="0" destOrd="0" presId="urn:microsoft.com/office/officeart/2005/8/layout/hierarchy3"/>
    <dgm:cxn modelId="{FC89435F-BC7F-4D85-B0B7-16C80707396D}" type="presOf" srcId="{D10751DA-1EBD-4A5E-912D-1227B08F5218}" destId="{88440DE1-0E62-483B-BBD1-D910BCAD94A7}" srcOrd="0" destOrd="0" presId="urn:microsoft.com/office/officeart/2005/8/layout/hierarchy3"/>
    <dgm:cxn modelId="{82FD21CB-843C-42C2-83CF-48376040340B}" type="presParOf" srcId="{7F9AF1B2-B236-44E3-9741-B505DAF48D1C}" destId="{9FFDFCC2-BC98-42E4-B38C-40A6AFF76B78}" srcOrd="0" destOrd="0" presId="urn:microsoft.com/office/officeart/2005/8/layout/hierarchy3"/>
    <dgm:cxn modelId="{088C0AEF-60D5-4254-8CB5-3727D97149D3}" type="presParOf" srcId="{9FFDFCC2-BC98-42E4-B38C-40A6AFF76B78}" destId="{10278775-B57E-4D39-8FDE-99B7D2E78506}" srcOrd="0" destOrd="0" presId="urn:microsoft.com/office/officeart/2005/8/layout/hierarchy3"/>
    <dgm:cxn modelId="{95AFB188-6CFC-446B-A596-48F0BF32FBE3}" type="presParOf" srcId="{10278775-B57E-4D39-8FDE-99B7D2E78506}" destId="{CDD90582-DC02-40AC-AA0B-6B0327B309EA}" srcOrd="0" destOrd="0" presId="urn:microsoft.com/office/officeart/2005/8/layout/hierarchy3"/>
    <dgm:cxn modelId="{FE37B68D-C681-4EFA-BB0C-800DAD576365}" type="presParOf" srcId="{10278775-B57E-4D39-8FDE-99B7D2E78506}" destId="{38C295F5-AC19-4AEF-AF36-07BCDED2BCC9}" srcOrd="1" destOrd="0" presId="urn:microsoft.com/office/officeart/2005/8/layout/hierarchy3"/>
    <dgm:cxn modelId="{C032610D-B4C2-4B24-A088-F92E8B3A500C}" type="presParOf" srcId="{9FFDFCC2-BC98-42E4-B38C-40A6AFF76B78}" destId="{D928E074-A07D-4BD7-B79A-90F109BA8CBC}" srcOrd="1" destOrd="0" presId="urn:microsoft.com/office/officeart/2005/8/layout/hierarchy3"/>
    <dgm:cxn modelId="{EFA6E0F5-5AB2-4FAA-8F20-D508DEEA4D70}" type="presParOf" srcId="{D928E074-A07D-4BD7-B79A-90F109BA8CBC}" destId="{B2C1381D-C47D-49F9-B76A-C15A794BAB93}" srcOrd="0" destOrd="0" presId="urn:microsoft.com/office/officeart/2005/8/layout/hierarchy3"/>
    <dgm:cxn modelId="{A77A6B3C-D9B5-432E-A1E3-B8C1BBF100A3}" type="presParOf" srcId="{D928E074-A07D-4BD7-B79A-90F109BA8CBC}" destId="{88440DE1-0E62-483B-BBD1-D910BCAD94A7}" srcOrd="1" destOrd="0" presId="urn:microsoft.com/office/officeart/2005/8/layout/hierarchy3"/>
    <dgm:cxn modelId="{91E07E34-3A03-4479-89AE-749F32969C7A}" type="presParOf" srcId="{D928E074-A07D-4BD7-B79A-90F109BA8CBC}" destId="{07680CD8-D9A4-423E-9432-C1250E630599}" srcOrd="2" destOrd="0" presId="urn:microsoft.com/office/officeart/2005/8/layout/hierarchy3"/>
    <dgm:cxn modelId="{E7F27B54-006E-48F8-8A2D-26293ABBE86E}" type="presParOf" srcId="{D928E074-A07D-4BD7-B79A-90F109BA8CBC}" destId="{450E6B79-14E0-4965-A134-395D6B16F802}" srcOrd="3" destOrd="0" presId="urn:microsoft.com/office/officeart/2005/8/layout/hierarchy3"/>
    <dgm:cxn modelId="{6801953C-4685-49E9-90FE-4766F737E394}" type="presParOf" srcId="{7F9AF1B2-B236-44E3-9741-B505DAF48D1C}" destId="{6B582BF7-D34A-46C8-8053-8A8CA9C51995}" srcOrd="1" destOrd="0" presId="urn:microsoft.com/office/officeart/2005/8/layout/hierarchy3"/>
    <dgm:cxn modelId="{25C88819-C010-438E-87C7-8C0A0BA49C9F}" type="presParOf" srcId="{6B582BF7-D34A-46C8-8053-8A8CA9C51995}" destId="{9E88916D-91E3-4CA5-B5CD-811523586082}" srcOrd="0" destOrd="0" presId="urn:microsoft.com/office/officeart/2005/8/layout/hierarchy3"/>
    <dgm:cxn modelId="{C6A4348C-E7C4-472C-8F0A-4F54A4BC7327}" type="presParOf" srcId="{9E88916D-91E3-4CA5-B5CD-811523586082}" destId="{340A2F2E-B482-449F-B505-25F4D3397E2E}" srcOrd="0" destOrd="0" presId="urn:microsoft.com/office/officeart/2005/8/layout/hierarchy3"/>
    <dgm:cxn modelId="{CD222B19-6E4D-4A83-BCD7-D5D8264F4AE9}" type="presParOf" srcId="{9E88916D-91E3-4CA5-B5CD-811523586082}" destId="{6E7A6F4B-A233-49E9-933A-884550685168}" srcOrd="1" destOrd="0" presId="urn:microsoft.com/office/officeart/2005/8/layout/hierarchy3"/>
    <dgm:cxn modelId="{72387D40-C021-456D-BC4D-1DDC9DDC4019}" type="presParOf" srcId="{6B582BF7-D34A-46C8-8053-8A8CA9C51995}" destId="{BECD96E1-B075-4EDE-9402-9256E8438414}" srcOrd="1" destOrd="0" presId="urn:microsoft.com/office/officeart/2005/8/layout/hierarchy3"/>
    <dgm:cxn modelId="{1062539C-AC86-4DA4-81B4-735933E0BFE7}" type="presParOf" srcId="{BECD96E1-B075-4EDE-9402-9256E8438414}" destId="{1666EC94-92E2-4D49-91AA-A315D6DAF147}" srcOrd="0" destOrd="0" presId="urn:microsoft.com/office/officeart/2005/8/layout/hierarchy3"/>
    <dgm:cxn modelId="{8FA1EB0F-4857-4515-A098-263F1DF21F3C}" type="presParOf" srcId="{BECD96E1-B075-4EDE-9402-9256E8438414}" destId="{5E112749-FE98-41D5-83B4-A08A2DBC1385}" srcOrd="1" destOrd="0" presId="urn:microsoft.com/office/officeart/2005/8/layout/hierarchy3"/>
    <dgm:cxn modelId="{51E34723-4C3D-4B29-9F1F-A20CBADD5591}" type="presParOf" srcId="{BECD96E1-B075-4EDE-9402-9256E8438414}" destId="{9142DAB3-6979-4682-8BC8-61B3E1457D1B}" srcOrd="2" destOrd="0" presId="urn:microsoft.com/office/officeart/2005/8/layout/hierarchy3"/>
    <dgm:cxn modelId="{925D6F0B-8DEF-4FE5-AB75-D938E454272A}" type="presParOf" srcId="{BECD96E1-B075-4EDE-9402-9256E8438414}" destId="{BCB7110D-7D15-4D9D-8072-95B8A64F14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D0DC1-1A0E-4F10-829F-8D8D3E4AD499}" type="doc">
      <dgm:prSet loTypeId="urn:microsoft.com/office/officeart/2005/8/layout/radial4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BC5AA0EC-ACCF-4BFB-837C-EF69369F566B}">
      <dgm:prSet phldrT="[Texto]"/>
      <dgm:spPr/>
      <dgm:t>
        <a:bodyPr/>
        <a:lstStyle/>
        <a:p>
          <a:r>
            <a:rPr lang="es-EC" dirty="0" smtClean="0"/>
            <a:t>ELECDOR</a:t>
          </a:r>
          <a:endParaRPr lang="es-EC" dirty="0"/>
        </a:p>
      </dgm:t>
    </dgm:pt>
    <dgm:pt modelId="{B7C14E7C-AC09-4B59-B36A-D04FAF4C15D6}" type="parTrans" cxnId="{B7D1A999-3CC7-49A7-BCAD-73C8FA07B2B7}">
      <dgm:prSet/>
      <dgm:spPr/>
      <dgm:t>
        <a:bodyPr/>
        <a:lstStyle/>
        <a:p>
          <a:endParaRPr lang="es-EC"/>
        </a:p>
      </dgm:t>
    </dgm:pt>
    <dgm:pt modelId="{845276EE-D8B1-489D-92E1-1FE79649623D}" type="sibTrans" cxnId="{B7D1A999-3CC7-49A7-BCAD-73C8FA07B2B7}">
      <dgm:prSet/>
      <dgm:spPr/>
      <dgm:t>
        <a:bodyPr/>
        <a:lstStyle/>
        <a:p>
          <a:endParaRPr lang="es-EC"/>
        </a:p>
      </dgm:t>
    </dgm:pt>
    <dgm:pt modelId="{3A552862-0CA4-4A51-97F8-2F8919D5813F}">
      <dgm:prSet phldrT="[Texto]"/>
      <dgm:spPr/>
      <dgm:t>
        <a:bodyPr/>
        <a:lstStyle/>
        <a:p>
          <a:r>
            <a:rPr lang="es-EC" dirty="0" smtClean="0"/>
            <a:t>la empresa esta financiando los pasivos con un 50%</a:t>
          </a:r>
          <a:endParaRPr lang="es-EC" dirty="0"/>
        </a:p>
      </dgm:t>
    </dgm:pt>
    <dgm:pt modelId="{1CBEC679-E3B4-4C83-86D8-E0DE816AD61F}" type="parTrans" cxnId="{941405DB-F42D-4175-872A-B22F93EFE750}">
      <dgm:prSet/>
      <dgm:spPr/>
      <dgm:t>
        <a:bodyPr/>
        <a:lstStyle/>
        <a:p>
          <a:endParaRPr lang="es-EC"/>
        </a:p>
      </dgm:t>
    </dgm:pt>
    <dgm:pt modelId="{FB66570C-C428-4C1F-8C7D-1200FA9FF4A9}" type="sibTrans" cxnId="{941405DB-F42D-4175-872A-B22F93EFE750}">
      <dgm:prSet/>
      <dgm:spPr/>
      <dgm:t>
        <a:bodyPr/>
        <a:lstStyle/>
        <a:p>
          <a:endParaRPr lang="es-EC"/>
        </a:p>
      </dgm:t>
    </dgm:pt>
    <dgm:pt modelId="{3B7AF3C8-396B-440D-B67F-E31A9F248052}">
      <dgm:prSet phldrT="[Texto]"/>
      <dgm:spPr/>
      <dgm:t>
        <a:bodyPr/>
        <a:lstStyle/>
        <a:p>
          <a:r>
            <a:rPr lang="es-EC" dirty="0" smtClean="0"/>
            <a:t>Con su patrimonio puede cubrir las deudas que posee la empresa</a:t>
          </a:r>
          <a:endParaRPr lang="es-EC" dirty="0"/>
        </a:p>
      </dgm:t>
    </dgm:pt>
    <dgm:pt modelId="{701DB99B-B811-4AAC-AC60-5391353E46F3}" type="parTrans" cxnId="{6932E7CC-02AF-47ED-9533-1A5A1A2AC5C0}">
      <dgm:prSet/>
      <dgm:spPr/>
      <dgm:t>
        <a:bodyPr/>
        <a:lstStyle/>
        <a:p>
          <a:endParaRPr lang="es-EC"/>
        </a:p>
      </dgm:t>
    </dgm:pt>
    <dgm:pt modelId="{04D9CA6F-2BD3-4ECC-A25B-96026572685C}" type="sibTrans" cxnId="{6932E7CC-02AF-47ED-9533-1A5A1A2AC5C0}">
      <dgm:prSet/>
      <dgm:spPr/>
      <dgm:t>
        <a:bodyPr/>
        <a:lstStyle/>
        <a:p>
          <a:endParaRPr lang="es-EC"/>
        </a:p>
      </dgm:t>
    </dgm:pt>
    <dgm:pt modelId="{2871628C-312C-4169-856C-E46B5E6D036B}">
      <dgm:prSet phldrT="[Texto]"/>
      <dgm:spPr/>
      <dgm:t>
        <a:bodyPr/>
        <a:lstStyle/>
        <a:p>
          <a:r>
            <a:rPr lang="es-EC" dirty="0" smtClean="0"/>
            <a:t>Posee un mayor solvencia que nuestra competencia directa</a:t>
          </a:r>
          <a:endParaRPr lang="es-EC" dirty="0"/>
        </a:p>
      </dgm:t>
    </dgm:pt>
    <dgm:pt modelId="{EDB06D69-3A92-4235-B029-8DCAFDDEC053}" type="parTrans" cxnId="{C40CB66C-8219-4B8F-9E84-0F262B164036}">
      <dgm:prSet/>
      <dgm:spPr/>
      <dgm:t>
        <a:bodyPr/>
        <a:lstStyle/>
        <a:p>
          <a:endParaRPr lang="es-EC"/>
        </a:p>
      </dgm:t>
    </dgm:pt>
    <dgm:pt modelId="{7A2E81A5-BAC3-4B37-91BF-D76505D1E861}" type="sibTrans" cxnId="{C40CB66C-8219-4B8F-9E84-0F262B164036}">
      <dgm:prSet/>
      <dgm:spPr/>
      <dgm:t>
        <a:bodyPr/>
        <a:lstStyle/>
        <a:p>
          <a:endParaRPr lang="es-EC"/>
        </a:p>
      </dgm:t>
    </dgm:pt>
    <dgm:pt modelId="{178F0120-DD88-4C7F-87B6-4AC2464326CB}">
      <dgm:prSet/>
      <dgm:spPr/>
      <dgm:t>
        <a:bodyPr/>
        <a:lstStyle/>
        <a:p>
          <a:r>
            <a:rPr lang="es-EC" dirty="0" smtClean="0"/>
            <a:t>La compañía posee 3.53 dólares para cubrir los pasivos </a:t>
          </a:r>
          <a:endParaRPr lang="es-EC" dirty="0"/>
        </a:p>
      </dgm:t>
    </dgm:pt>
    <dgm:pt modelId="{9E0E3A65-AB04-44CC-A11F-8193D436BD1E}" type="parTrans" cxnId="{6DE7587A-B3E6-4AFD-98C9-AD28445B065E}">
      <dgm:prSet/>
      <dgm:spPr/>
      <dgm:t>
        <a:bodyPr/>
        <a:lstStyle/>
        <a:p>
          <a:endParaRPr lang="es-EC"/>
        </a:p>
      </dgm:t>
    </dgm:pt>
    <dgm:pt modelId="{6A33E78F-B568-4A03-A08A-905E4C66493B}" type="sibTrans" cxnId="{6DE7587A-B3E6-4AFD-98C9-AD28445B065E}">
      <dgm:prSet/>
      <dgm:spPr/>
      <dgm:t>
        <a:bodyPr/>
        <a:lstStyle/>
        <a:p>
          <a:endParaRPr lang="es-EC"/>
        </a:p>
      </dgm:t>
    </dgm:pt>
    <dgm:pt modelId="{17DF2FE5-1300-43F5-B4D6-46F5C113CA20}" type="pres">
      <dgm:prSet presAssocID="{201D0DC1-1A0E-4F10-829F-8D8D3E4AD4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F00A1C-129E-4A8D-8A3B-C05D3D0D6C61}" type="pres">
      <dgm:prSet presAssocID="{BC5AA0EC-ACCF-4BFB-837C-EF69369F566B}" presName="centerShape" presStyleLbl="node0" presStyleIdx="0" presStyleCnt="1" custScaleX="153282"/>
      <dgm:spPr/>
      <dgm:t>
        <a:bodyPr/>
        <a:lstStyle/>
        <a:p>
          <a:endParaRPr lang="es-EC"/>
        </a:p>
      </dgm:t>
    </dgm:pt>
    <dgm:pt modelId="{6AD23883-47A2-4B07-8FFF-B1824FA09D78}" type="pres">
      <dgm:prSet presAssocID="{1CBEC679-E3B4-4C83-86D8-E0DE816AD61F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A20BF5C4-C82E-4D8B-A28B-FBF2CEF563E3}" type="pres">
      <dgm:prSet presAssocID="{3A552862-0CA4-4A51-97F8-2F8919D5813F}" presName="node" presStyleLbl="node1" presStyleIdx="0" presStyleCnt="4" custScaleX="249704" custRadScaleRad="234082" custRadScaleInc="-522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AB6135-0A91-441D-8704-76E8DB80296F}" type="pres">
      <dgm:prSet presAssocID="{701DB99B-B811-4AAC-AC60-5391353E46F3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98980105-AE8E-4AB9-99FF-BFBEEAADC102}" type="pres">
      <dgm:prSet presAssocID="{3B7AF3C8-396B-440D-B67F-E31A9F248052}" presName="node" presStyleLbl="node1" presStyleIdx="1" presStyleCnt="4" custScaleX="273205" custRadScaleRad="137619" custRadScaleInc="-560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76D352-74A6-4582-8414-362A6FFBB026}" type="pres">
      <dgm:prSet presAssocID="{9E0E3A65-AB04-44CC-A11F-8193D436BD1E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3381BBE9-F5A2-478F-9E23-65B24A5F694F}" type="pres">
      <dgm:prSet presAssocID="{178F0120-DD88-4C7F-87B6-4AC2464326CB}" presName="node" presStyleLbl="node1" presStyleIdx="2" presStyleCnt="4" custScaleX="286326" custRadScaleRad="158519" custRadScaleInc="669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F2A9F4-66CB-4D0F-9489-854F1FF021F5}" type="pres">
      <dgm:prSet presAssocID="{EDB06D69-3A92-4235-B029-8DCAFDDEC053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FD560DCE-6753-4211-93C4-578E015F0A70}" type="pres">
      <dgm:prSet presAssocID="{2871628C-312C-4169-856C-E46B5E6D036B}" presName="node" presStyleLbl="node1" presStyleIdx="3" presStyleCnt="4" custScaleX="251604" custRadScaleRad="215196" custRadScaleInc="331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A12683-A48B-4D34-B70E-EF282D2BC088}" type="presOf" srcId="{EDB06D69-3A92-4235-B029-8DCAFDDEC053}" destId="{F9F2A9F4-66CB-4D0F-9489-854F1FF021F5}" srcOrd="0" destOrd="0" presId="urn:microsoft.com/office/officeart/2005/8/layout/radial4"/>
    <dgm:cxn modelId="{276C112C-DEA9-49CC-81FC-418B45BC1516}" type="presOf" srcId="{3B7AF3C8-396B-440D-B67F-E31A9F248052}" destId="{98980105-AE8E-4AB9-99FF-BFBEEAADC102}" srcOrd="0" destOrd="0" presId="urn:microsoft.com/office/officeart/2005/8/layout/radial4"/>
    <dgm:cxn modelId="{B7D1A999-3CC7-49A7-BCAD-73C8FA07B2B7}" srcId="{201D0DC1-1A0E-4F10-829F-8D8D3E4AD499}" destId="{BC5AA0EC-ACCF-4BFB-837C-EF69369F566B}" srcOrd="0" destOrd="0" parTransId="{B7C14E7C-AC09-4B59-B36A-D04FAF4C15D6}" sibTransId="{845276EE-D8B1-489D-92E1-1FE79649623D}"/>
    <dgm:cxn modelId="{6932E7CC-02AF-47ED-9533-1A5A1A2AC5C0}" srcId="{BC5AA0EC-ACCF-4BFB-837C-EF69369F566B}" destId="{3B7AF3C8-396B-440D-B67F-E31A9F248052}" srcOrd="1" destOrd="0" parTransId="{701DB99B-B811-4AAC-AC60-5391353E46F3}" sibTransId="{04D9CA6F-2BD3-4ECC-A25B-96026572685C}"/>
    <dgm:cxn modelId="{4ADD685D-6679-4F2A-88DA-B3B1BC759011}" type="presOf" srcId="{9E0E3A65-AB04-44CC-A11F-8193D436BD1E}" destId="{9D76D352-74A6-4582-8414-362A6FFBB026}" srcOrd="0" destOrd="0" presId="urn:microsoft.com/office/officeart/2005/8/layout/radial4"/>
    <dgm:cxn modelId="{941405DB-F42D-4175-872A-B22F93EFE750}" srcId="{BC5AA0EC-ACCF-4BFB-837C-EF69369F566B}" destId="{3A552862-0CA4-4A51-97F8-2F8919D5813F}" srcOrd="0" destOrd="0" parTransId="{1CBEC679-E3B4-4C83-86D8-E0DE816AD61F}" sibTransId="{FB66570C-C428-4C1F-8C7D-1200FA9FF4A9}"/>
    <dgm:cxn modelId="{DDB05324-5477-44B5-B84B-6D8D722FB9B5}" type="presOf" srcId="{BC5AA0EC-ACCF-4BFB-837C-EF69369F566B}" destId="{47F00A1C-129E-4A8D-8A3B-C05D3D0D6C61}" srcOrd="0" destOrd="0" presId="urn:microsoft.com/office/officeart/2005/8/layout/radial4"/>
    <dgm:cxn modelId="{D697F236-C446-44D3-8D28-8FD2DAC25804}" type="presOf" srcId="{2871628C-312C-4169-856C-E46B5E6D036B}" destId="{FD560DCE-6753-4211-93C4-578E015F0A70}" srcOrd="0" destOrd="0" presId="urn:microsoft.com/office/officeart/2005/8/layout/radial4"/>
    <dgm:cxn modelId="{638AA9A9-9FD2-4BD2-B859-C2D51FC90891}" type="presOf" srcId="{701DB99B-B811-4AAC-AC60-5391353E46F3}" destId="{E0AB6135-0A91-441D-8704-76E8DB80296F}" srcOrd="0" destOrd="0" presId="urn:microsoft.com/office/officeart/2005/8/layout/radial4"/>
    <dgm:cxn modelId="{595A7BEB-EBCE-43B0-9745-B15B4DA27B8D}" type="presOf" srcId="{3A552862-0CA4-4A51-97F8-2F8919D5813F}" destId="{A20BF5C4-C82E-4D8B-A28B-FBF2CEF563E3}" srcOrd="0" destOrd="0" presId="urn:microsoft.com/office/officeart/2005/8/layout/radial4"/>
    <dgm:cxn modelId="{0186C6EE-7EEB-42D7-980B-B11E0E604AD0}" type="presOf" srcId="{201D0DC1-1A0E-4F10-829F-8D8D3E4AD499}" destId="{17DF2FE5-1300-43F5-B4D6-46F5C113CA20}" srcOrd="0" destOrd="0" presId="urn:microsoft.com/office/officeart/2005/8/layout/radial4"/>
    <dgm:cxn modelId="{C40CB66C-8219-4B8F-9E84-0F262B164036}" srcId="{BC5AA0EC-ACCF-4BFB-837C-EF69369F566B}" destId="{2871628C-312C-4169-856C-E46B5E6D036B}" srcOrd="3" destOrd="0" parTransId="{EDB06D69-3A92-4235-B029-8DCAFDDEC053}" sibTransId="{7A2E81A5-BAC3-4B37-91BF-D76505D1E861}"/>
    <dgm:cxn modelId="{564F09A9-AFFF-4B69-8A0D-2D514556DF75}" type="presOf" srcId="{178F0120-DD88-4C7F-87B6-4AC2464326CB}" destId="{3381BBE9-F5A2-478F-9E23-65B24A5F694F}" srcOrd="0" destOrd="0" presId="urn:microsoft.com/office/officeart/2005/8/layout/radial4"/>
    <dgm:cxn modelId="{471CA68A-4449-40C5-8ED1-F9DA04B92FD9}" type="presOf" srcId="{1CBEC679-E3B4-4C83-86D8-E0DE816AD61F}" destId="{6AD23883-47A2-4B07-8FFF-B1824FA09D78}" srcOrd="0" destOrd="0" presId="urn:microsoft.com/office/officeart/2005/8/layout/radial4"/>
    <dgm:cxn modelId="{6DE7587A-B3E6-4AFD-98C9-AD28445B065E}" srcId="{BC5AA0EC-ACCF-4BFB-837C-EF69369F566B}" destId="{178F0120-DD88-4C7F-87B6-4AC2464326CB}" srcOrd="2" destOrd="0" parTransId="{9E0E3A65-AB04-44CC-A11F-8193D436BD1E}" sibTransId="{6A33E78F-B568-4A03-A08A-905E4C66493B}"/>
    <dgm:cxn modelId="{2B8F9888-689E-441F-8DF1-D32FF0C1F8B5}" type="presParOf" srcId="{17DF2FE5-1300-43F5-B4D6-46F5C113CA20}" destId="{47F00A1C-129E-4A8D-8A3B-C05D3D0D6C61}" srcOrd="0" destOrd="0" presId="urn:microsoft.com/office/officeart/2005/8/layout/radial4"/>
    <dgm:cxn modelId="{BD4FFF2A-7D6F-450F-A1DB-D135883B62B8}" type="presParOf" srcId="{17DF2FE5-1300-43F5-B4D6-46F5C113CA20}" destId="{6AD23883-47A2-4B07-8FFF-B1824FA09D78}" srcOrd="1" destOrd="0" presId="urn:microsoft.com/office/officeart/2005/8/layout/radial4"/>
    <dgm:cxn modelId="{181AF2C6-A969-4574-B2BA-A8D8DBC8E0FF}" type="presParOf" srcId="{17DF2FE5-1300-43F5-B4D6-46F5C113CA20}" destId="{A20BF5C4-C82E-4D8B-A28B-FBF2CEF563E3}" srcOrd="2" destOrd="0" presId="urn:microsoft.com/office/officeart/2005/8/layout/radial4"/>
    <dgm:cxn modelId="{DB09DA97-7514-4EC2-96E9-02E456B0B964}" type="presParOf" srcId="{17DF2FE5-1300-43F5-B4D6-46F5C113CA20}" destId="{E0AB6135-0A91-441D-8704-76E8DB80296F}" srcOrd="3" destOrd="0" presId="urn:microsoft.com/office/officeart/2005/8/layout/radial4"/>
    <dgm:cxn modelId="{02F36DDB-CD39-437F-878D-3D14EE8A9462}" type="presParOf" srcId="{17DF2FE5-1300-43F5-B4D6-46F5C113CA20}" destId="{98980105-AE8E-4AB9-99FF-BFBEEAADC102}" srcOrd="4" destOrd="0" presId="urn:microsoft.com/office/officeart/2005/8/layout/radial4"/>
    <dgm:cxn modelId="{35B7E6BF-BCE0-4D1E-866B-F9B7458B814A}" type="presParOf" srcId="{17DF2FE5-1300-43F5-B4D6-46F5C113CA20}" destId="{9D76D352-74A6-4582-8414-362A6FFBB026}" srcOrd="5" destOrd="0" presId="urn:microsoft.com/office/officeart/2005/8/layout/radial4"/>
    <dgm:cxn modelId="{EC744519-BAA6-402A-A39D-57616199DF20}" type="presParOf" srcId="{17DF2FE5-1300-43F5-B4D6-46F5C113CA20}" destId="{3381BBE9-F5A2-478F-9E23-65B24A5F694F}" srcOrd="6" destOrd="0" presId="urn:microsoft.com/office/officeart/2005/8/layout/radial4"/>
    <dgm:cxn modelId="{4F9179E6-0B9C-4511-891C-7CDD9FE25C7E}" type="presParOf" srcId="{17DF2FE5-1300-43F5-B4D6-46F5C113CA20}" destId="{F9F2A9F4-66CB-4D0F-9489-854F1FF021F5}" srcOrd="7" destOrd="0" presId="urn:microsoft.com/office/officeart/2005/8/layout/radial4"/>
    <dgm:cxn modelId="{8BA8DB4B-759B-4F75-B27A-0DD01446DCD0}" type="presParOf" srcId="{17DF2FE5-1300-43F5-B4D6-46F5C113CA20}" destId="{FD560DCE-6753-4211-93C4-578E015F0A7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785F3-FB78-4186-BDCB-FB0EACE507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26F3495-24BC-486C-82E9-CE532C595602}">
      <dgm:prSet phldrT="[Texto]"/>
      <dgm:spPr/>
      <dgm:t>
        <a:bodyPr/>
        <a:lstStyle/>
        <a:p>
          <a:r>
            <a:rPr lang="es-EC" dirty="0" smtClean="0"/>
            <a:t>ELECDOR</a:t>
          </a:r>
          <a:endParaRPr lang="es-EC" dirty="0"/>
        </a:p>
      </dgm:t>
    </dgm:pt>
    <dgm:pt modelId="{CF2792E6-92FF-457F-8306-01C6679E77DC}" type="parTrans" cxnId="{91A3E1F3-E383-49FB-B963-D9B9A7F24903}">
      <dgm:prSet/>
      <dgm:spPr/>
      <dgm:t>
        <a:bodyPr/>
        <a:lstStyle/>
        <a:p>
          <a:endParaRPr lang="es-EC"/>
        </a:p>
      </dgm:t>
    </dgm:pt>
    <dgm:pt modelId="{4CD0C7E1-E858-4A6B-8C8B-35FF207E5FB2}" type="sibTrans" cxnId="{91A3E1F3-E383-49FB-B963-D9B9A7F24903}">
      <dgm:prSet/>
      <dgm:spPr/>
      <dgm:t>
        <a:bodyPr/>
        <a:lstStyle/>
        <a:p>
          <a:endParaRPr lang="es-EC"/>
        </a:p>
      </dgm:t>
    </dgm:pt>
    <dgm:pt modelId="{C9C73EA5-E460-4082-A9E3-8155BE157700}">
      <dgm:prSet phldrT="[Texto]"/>
      <dgm:spPr/>
      <dgm:t>
        <a:bodyPr/>
        <a:lstStyle/>
        <a:p>
          <a:r>
            <a:rPr lang="es-EC" dirty="0" smtClean="0"/>
            <a:t>Problemas al trasladar los costos incurridos en la operación a sus clientes a través de las ventas</a:t>
          </a:r>
          <a:endParaRPr lang="es-EC" dirty="0"/>
        </a:p>
      </dgm:t>
    </dgm:pt>
    <dgm:pt modelId="{00921D20-3672-467F-9A98-C907B88ED602}" type="parTrans" cxnId="{A3CE3724-955E-4CFD-82C0-4559A40F564F}">
      <dgm:prSet/>
      <dgm:spPr/>
      <dgm:t>
        <a:bodyPr/>
        <a:lstStyle/>
        <a:p>
          <a:endParaRPr lang="es-EC"/>
        </a:p>
      </dgm:t>
    </dgm:pt>
    <dgm:pt modelId="{34A3A18C-799F-4B75-87A3-09129CC19C9C}" type="sibTrans" cxnId="{A3CE3724-955E-4CFD-82C0-4559A40F564F}">
      <dgm:prSet/>
      <dgm:spPr/>
      <dgm:t>
        <a:bodyPr/>
        <a:lstStyle/>
        <a:p>
          <a:endParaRPr lang="es-EC"/>
        </a:p>
      </dgm:t>
    </dgm:pt>
    <dgm:pt modelId="{A770EE42-DEFB-4CA9-A488-1ABD60FFCC94}">
      <dgm:prSet phldrT="[Texto]"/>
      <dgm:spPr/>
      <dgm:t>
        <a:bodyPr/>
        <a:lstStyle/>
        <a:p>
          <a:r>
            <a:rPr lang="es-EC" dirty="0" smtClean="0"/>
            <a:t>La recuperación de los accionistas sobre la inversión es muy alta</a:t>
          </a:r>
          <a:endParaRPr lang="es-EC" dirty="0"/>
        </a:p>
      </dgm:t>
    </dgm:pt>
    <dgm:pt modelId="{BFA4281D-5DA2-43DE-98C0-4D4789850060}" type="parTrans" cxnId="{9F827F1F-0289-4E4D-B256-A4C46BFB8B02}">
      <dgm:prSet/>
      <dgm:spPr/>
      <dgm:t>
        <a:bodyPr/>
        <a:lstStyle/>
        <a:p>
          <a:endParaRPr lang="es-EC"/>
        </a:p>
      </dgm:t>
    </dgm:pt>
    <dgm:pt modelId="{06488EC4-914E-4808-921F-D15D0ADD1CE5}" type="sibTrans" cxnId="{9F827F1F-0289-4E4D-B256-A4C46BFB8B02}">
      <dgm:prSet/>
      <dgm:spPr/>
      <dgm:t>
        <a:bodyPr/>
        <a:lstStyle/>
        <a:p>
          <a:endParaRPr lang="es-EC"/>
        </a:p>
      </dgm:t>
    </dgm:pt>
    <dgm:pt modelId="{B3E954E8-7769-411F-955A-B79C778C15D3}">
      <dgm:prSet phldrT="[Texto]"/>
      <dgm:spPr/>
      <dgm:t>
        <a:bodyPr/>
        <a:lstStyle/>
        <a:p>
          <a:r>
            <a:rPr lang="es-EC" dirty="0" smtClean="0"/>
            <a:t>Los activos no son lo suficientemente utilizados para la generación de utilidades</a:t>
          </a:r>
          <a:endParaRPr lang="es-EC" dirty="0"/>
        </a:p>
      </dgm:t>
    </dgm:pt>
    <dgm:pt modelId="{36BB322D-D609-43CB-8D94-C5F96F6CCA68}" type="parTrans" cxnId="{407965B0-30A8-4615-806C-684F28B1EB12}">
      <dgm:prSet/>
      <dgm:spPr/>
      <dgm:t>
        <a:bodyPr/>
        <a:lstStyle/>
        <a:p>
          <a:endParaRPr lang="es-EC"/>
        </a:p>
      </dgm:t>
    </dgm:pt>
    <dgm:pt modelId="{A3635631-BFE7-4AC9-B55D-78A4481F809E}" type="sibTrans" cxnId="{407965B0-30A8-4615-806C-684F28B1EB12}">
      <dgm:prSet/>
      <dgm:spPr/>
      <dgm:t>
        <a:bodyPr/>
        <a:lstStyle/>
        <a:p>
          <a:endParaRPr lang="es-EC"/>
        </a:p>
      </dgm:t>
    </dgm:pt>
    <dgm:pt modelId="{04C7C44E-41C8-4696-9C54-F0EBA8F55329}">
      <dgm:prSet phldrT="[Texto]"/>
      <dgm:spPr/>
      <dgm:t>
        <a:bodyPr/>
        <a:lstStyle/>
        <a:p>
          <a:r>
            <a:rPr lang="es-EC" dirty="0" smtClean="0"/>
            <a:t>La rentabilidad de las ventas de las compañías son parecidas, pero mínima.</a:t>
          </a:r>
          <a:endParaRPr lang="es-EC" dirty="0"/>
        </a:p>
      </dgm:t>
    </dgm:pt>
    <dgm:pt modelId="{F4A561F0-8EFA-448A-9AC9-FA7F78F126E0}" type="parTrans" cxnId="{5407A8FA-5FC9-422B-ABBF-C84E9D0973B9}">
      <dgm:prSet/>
      <dgm:spPr/>
      <dgm:t>
        <a:bodyPr/>
        <a:lstStyle/>
        <a:p>
          <a:endParaRPr lang="es-EC"/>
        </a:p>
      </dgm:t>
    </dgm:pt>
    <dgm:pt modelId="{514EF09B-83EA-4F5F-AF74-45723B7D6335}" type="sibTrans" cxnId="{5407A8FA-5FC9-422B-ABBF-C84E9D0973B9}">
      <dgm:prSet/>
      <dgm:spPr/>
      <dgm:t>
        <a:bodyPr/>
        <a:lstStyle/>
        <a:p>
          <a:endParaRPr lang="es-EC"/>
        </a:p>
      </dgm:t>
    </dgm:pt>
    <dgm:pt modelId="{04919C4B-B9C6-4945-99F3-AEAE3F338CD1}" type="pres">
      <dgm:prSet presAssocID="{BE2785F3-FB78-4186-BDCB-FB0EACE507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0518AC-C390-4FCF-9DB8-6F9583717D02}" type="pres">
      <dgm:prSet presAssocID="{BE2785F3-FB78-4186-BDCB-FB0EACE5072E}" presName="matrix" presStyleCnt="0"/>
      <dgm:spPr/>
    </dgm:pt>
    <dgm:pt modelId="{16933FEF-3C0B-4BA5-B88F-22D9D4044CAD}" type="pres">
      <dgm:prSet presAssocID="{BE2785F3-FB78-4186-BDCB-FB0EACE5072E}" presName="tile1" presStyleLbl="node1" presStyleIdx="0" presStyleCnt="4"/>
      <dgm:spPr/>
      <dgm:t>
        <a:bodyPr/>
        <a:lstStyle/>
        <a:p>
          <a:endParaRPr lang="es-EC"/>
        </a:p>
      </dgm:t>
    </dgm:pt>
    <dgm:pt modelId="{C36EE16B-C0BA-445A-8930-C5EEBFB8F11B}" type="pres">
      <dgm:prSet presAssocID="{BE2785F3-FB78-4186-BDCB-FB0EACE507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206476-4E9E-4685-947A-CE864BE81F31}" type="pres">
      <dgm:prSet presAssocID="{BE2785F3-FB78-4186-BDCB-FB0EACE5072E}" presName="tile2" presStyleLbl="node1" presStyleIdx="1" presStyleCnt="4"/>
      <dgm:spPr/>
      <dgm:t>
        <a:bodyPr/>
        <a:lstStyle/>
        <a:p>
          <a:endParaRPr lang="es-EC"/>
        </a:p>
      </dgm:t>
    </dgm:pt>
    <dgm:pt modelId="{8FC79AEC-C18B-4784-93F0-09ACF328326B}" type="pres">
      <dgm:prSet presAssocID="{BE2785F3-FB78-4186-BDCB-FB0EACE507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23F69F-7FA6-4589-868F-A8C34BB7084A}" type="pres">
      <dgm:prSet presAssocID="{BE2785F3-FB78-4186-BDCB-FB0EACE5072E}" presName="tile3" presStyleLbl="node1" presStyleIdx="2" presStyleCnt="4"/>
      <dgm:spPr/>
      <dgm:t>
        <a:bodyPr/>
        <a:lstStyle/>
        <a:p>
          <a:endParaRPr lang="es-EC"/>
        </a:p>
      </dgm:t>
    </dgm:pt>
    <dgm:pt modelId="{512ED931-3266-4CAF-921D-D3E0FA0914EC}" type="pres">
      <dgm:prSet presAssocID="{BE2785F3-FB78-4186-BDCB-FB0EACE507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5EDE3-3B3A-4050-974B-B8F082E69296}" type="pres">
      <dgm:prSet presAssocID="{BE2785F3-FB78-4186-BDCB-FB0EACE5072E}" presName="tile4" presStyleLbl="node1" presStyleIdx="3" presStyleCnt="4"/>
      <dgm:spPr/>
      <dgm:t>
        <a:bodyPr/>
        <a:lstStyle/>
        <a:p>
          <a:endParaRPr lang="es-EC"/>
        </a:p>
      </dgm:t>
    </dgm:pt>
    <dgm:pt modelId="{DC23725D-C340-4DA4-B30D-9292E43B9510}" type="pres">
      <dgm:prSet presAssocID="{BE2785F3-FB78-4186-BDCB-FB0EACE507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C2D3C9-3820-4E5F-A684-7AE92B38857F}" type="pres">
      <dgm:prSet presAssocID="{BE2785F3-FB78-4186-BDCB-FB0EACE507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5407A8FA-5FC9-422B-ABBF-C84E9D0973B9}" srcId="{726F3495-24BC-486C-82E9-CE532C595602}" destId="{04C7C44E-41C8-4696-9C54-F0EBA8F55329}" srcOrd="3" destOrd="0" parTransId="{F4A561F0-8EFA-448A-9AC9-FA7F78F126E0}" sibTransId="{514EF09B-83EA-4F5F-AF74-45723B7D6335}"/>
    <dgm:cxn modelId="{50CB412F-E3CD-4581-8F9D-06571850C0C6}" type="presOf" srcId="{A770EE42-DEFB-4CA9-A488-1ABD60FFCC94}" destId="{26206476-4E9E-4685-947A-CE864BE81F31}" srcOrd="0" destOrd="0" presId="urn:microsoft.com/office/officeart/2005/8/layout/matrix1"/>
    <dgm:cxn modelId="{70B92238-F864-4799-B31E-572ED0AE8325}" type="presOf" srcId="{C9C73EA5-E460-4082-A9E3-8155BE157700}" destId="{16933FEF-3C0B-4BA5-B88F-22D9D4044CAD}" srcOrd="0" destOrd="0" presId="urn:microsoft.com/office/officeart/2005/8/layout/matrix1"/>
    <dgm:cxn modelId="{A3CE3724-955E-4CFD-82C0-4559A40F564F}" srcId="{726F3495-24BC-486C-82E9-CE532C595602}" destId="{C9C73EA5-E460-4082-A9E3-8155BE157700}" srcOrd="0" destOrd="0" parTransId="{00921D20-3672-467F-9A98-C907B88ED602}" sibTransId="{34A3A18C-799F-4B75-87A3-09129CC19C9C}"/>
    <dgm:cxn modelId="{DCD657B5-05C1-45CD-901B-F4F374B2902F}" type="presOf" srcId="{04C7C44E-41C8-4696-9C54-F0EBA8F55329}" destId="{DC23725D-C340-4DA4-B30D-9292E43B9510}" srcOrd="1" destOrd="0" presId="urn:microsoft.com/office/officeart/2005/8/layout/matrix1"/>
    <dgm:cxn modelId="{9930AF13-F896-4DAC-B944-4B145A3CA6CA}" type="presOf" srcId="{B3E954E8-7769-411F-955A-B79C778C15D3}" destId="{512ED931-3266-4CAF-921D-D3E0FA0914EC}" srcOrd="1" destOrd="0" presId="urn:microsoft.com/office/officeart/2005/8/layout/matrix1"/>
    <dgm:cxn modelId="{9F827F1F-0289-4E4D-B256-A4C46BFB8B02}" srcId="{726F3495-24BC-486C-82E9-CE532C595602}" destId="{A770EE42-DEFB-4CA9-A488-1ABD60FFCC94}" srcOrd="1" destOrd="0" parTransId="{BFA4281D-5DA2-43DE-98C0-4D4789850060}" sibTransId="{06488EC4-914E-4808-921F-D15D0ADD1CE5}"/>
    <dgm:cxn modelId="{91A3E1F3-E383-49FB-B963-D9B9A7F24903}" srcId="{BE2785F3-FB78-4186-BDCB-FB0EACE5072E}" destId="{726F3495-24BC-486C-82E9-CE532C595602}" srcOrd="0" destOrd="0" parTransId="{CF2792E6-92FF-457F-8306-01C6679E77DC}" sibTransId="{4CD0C7E1-E858-4A6B-8C8B-35FF207E5FB2}"/>
    <dgm:cxn modelId="{F8FB349C-507F-45ED-8AD1-A2264A1E1C95}" type="presOf" srcId="{04C7C44E-41C8-4696-9C54-F0EBA8F55329}" destId="{6AB5EDE3-3B3A-4050-974B-B8F082E69296}" srcOrd="0" destOrd="0" presId="urn:microsoft.com/office/officeart/2005/8/layout/matrix1"/>
    <dgm:cxn modelId="{6E0BD82C-3177-47BD-995C-16963630A963}" type="presOf" srcId="{C9C73EA5-E460-4082-A9E3-8155BE157700}" destId="{C36EE16B-C0BA-445A-8930-C5EEBFB8F11B}" srcOrd="1" destOrd="0" presId="urn:microsoft.com/office/officeart/2005/8/layout/matrix1"/>
    <dgm:cxn modelId="{7508E8BC-A327-416B-9B46-D8539336D9FA}" type="presOf" srcId="{BE2785F3-FB78-4186-BDCB-FB0EACE5072E}" destId="{04919C4B-B9C6-4945-99F3-AEAE3F338CD1}" srcOrd="0" destOrd="0" presId="urn:microsoft.com/office/officeart/2005/8/layout/matrix1"/>
    <dgm:cxn modelId="{A7976896-08AC-4786-B7A5-5C24468B140F}" type="presOf" srcId="{726F3495-24BC-486C-82E9-CE532C595602}" destId="{29C2D3C9-3820-4E5F-A684-7AE92B38857F}" srcOrd="0" destOrd="0" presId="urn:microsoft.com/office/officeart/2005/8/layout/matrix1"/>
    <dgm:cxn modelId="{407965B0-30A8-4615-806C-684F28B1EB12}" srcId="{726F3495-24BC-486C-82E9-CE532C595602}" destId="{B3E954E8-7769-411F-955A-B79C778C15D3}" srcOrd="2" destOrd="0" parTransId="{36BB322D-D609-43CB-8D94-C5F96F6CCA68}" sibTransId="{A3635631-BFE7-4AC9-B55D-78A4481F809E}"/>
    <dgm:cxn modelId="{92413F7A-0AA0-4525-8AFC-5458BAB7B9B6}" type="presOf" srcId="{A770EE42-DEFB-4CA9-A488-1ABD60FFCC94}" destId="{8FC79AEC-C18B-4784-93F0-09ACF328326B}" srcOrd="1" destOrd="0" presId="urn:microsoft.com/office/officeart/2005/8/layout/matrix1"/>
    <dgm:cxn modelId="{D9295FA7-8D2E-43DE-84A4-19AB880D1B1B}" type="presOf" srcId="{B3E954E8-7769-411F-955A-B79C778C15D3}" destId="{8A23F69F-7FA6-4589-868F-A8C34BB7084A}" srcOrd="0" destOrd="0" presId="urn:microsoft.com/office/officeart/2005/8/layout/matrix1"/>
    <dgm:cxn modelId="{5E417F32-056B-43CD-AD3B-DB3EC89BF366}" type="presParOf" srcId="{04919C4B-B9C6-4945-99F3-AEAE3F338CD1}" destId="{C20518AC-C390-4FCF-9DB8-6F9583717D02}" srcOrd="0" destOrd="0" presId="urn:microsoft.com/office/officeart/2005/8/layout/matrix1"/>
    <dgm:cxn modelId="{F9FD7914-5065-4072-A6A7-F5F38A022705}" type="presParOf" srcId="{C20518AC-C390-4FCF-9DB8-6F9583717D02}" destId="{16933FEF-3C0B-4BA5-B88F-22D9D4044CAD}" srcOrd="0" destOrd="0" presId="urn:microsoft.com/office/officeart/2005/8/layout/matrix1"/>
    <dgm:cxn modelId="{BCDCF4FE-81E7-49B6-AF5D-4ED6996A24C1}" type="presParOf" srcId="{C20518AC-C390-4FCF-9DB8-6F9583717D02}" destId="{C36EE16B-C0BA-445A-8930-C5EEBFB8F11B}" srcOrd="1" destOrd="0" presId="urn:microsoft.com/office/officeart/2005/8/layout/matrix1"/>
    <dgm:cxn modelId="{030074D1-4CFE-424A-8C6A-EE8E4A8F69F2}" type="presParOf" srcId="{C20518AC-C390-4FCF-9DB8-6F9583717D02}" destId="{26206476-4E9E-4685-947A-CE864BE81F31}" srcOrd="2" destOrd="0" presId="urn:microsoft.com/office/officeart/2005/8/layout/matrix1"/>
    <dgm:cxn modelId="{FA6E2348-6260-46F5-BFBE-408BECE23502}" type="presParOf" srcId="{C20518AC-C390-4FCF-9DB8-6F9583717D02}" destId="{8FC79AEC-C18B-4784-93F0-09ACF328326B}" srcOrd="3" destOrd="0" presId="urn:microsoft.com/office/officeart/2005/8/layout/matrix1"/>
    <dgm:cxn modelId="{E9EDA8FD-99D1-4BBA-8AB0-E9783B5F5AF1}" type="presParOf" srcId="{C20518AC-C390-4FCF-9DB8-6F9583717D02}" destId="{8A23F69F-7FA6-4589-868F-A8C34BB7084A}" srcOrd="4" destOrd="0" presId="urn:microsoft.com/office/officeart/2005/8/layout/matrix1"/>
    <dgm:cxn modelId="{B88FA231-DA58-4C3F-8FAA-A72C0C042E5E}" type="presParOf" srcId="{C20518AC-C390-4FCF-9DB8-6F9583717D02}" destId="{512ED931-3266-4CAF-921D-D3E0FA0914EC}" srcOrd="5" destOrd="0" presId="urn:microsoft.com/office/officeart/2005/8/layout/matrix1"/>
    <dgm:cxn modelId="{94059238-AE56-4B7E-862A-8B63F9AE5621}" type="presParOf" srcId="{C20518AC-C390-4FCF-9DB8-6F9583717D02}" destId="{6AB5EDE3-3B3A-4050-974B-B8F082E69296}" srcOrd="6" destOrd="0" presId="urn:microsoft.com/office/officeart/2005/8/layout/matrix1"/>
    <dgm:cxn modelId="{02D6DC33-D23A-43C3-BD28-C134D62B1AA3}" type="presParOf" srcId="{C20518AC-C390-4FCF-9DB8-6F9583717D02}" destId="{DC23725D-C340-4DA4-B30D-9292E43B9510}" srcOrd="7" destOrd="0" presId="urn:microsoft.com/office/officeart/2005/8/layout/matrix1"/>
    <dgm:cxn modelId="{4C91873D-6427-4770-8780-14141A324819}" type="presParOf" srcId="{04919C4B-B9C6-4945-99F3-AEAE3F338CD1}" destId="{29C2D3C9-3820-4E5F-A684-7AE92B3885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87CF1-5D3C-4FC4-8211-D0ABE1E51D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BCA04C-EA5A-428F-87D7-6D1CC254FB12}">
      <dgm:prSet phldrT="[Texto]"/>
      <dgm:spPr/>
      <dgm:t>
        <a:bodyPr/>
        <a:lstStyle/>
        <a:p>
          <a:r>
            <a:rPr lang="es-EC" dirty="0" smtClean="0"/>
            <a:t>ELECDOR S.A.</a:t>
          </a:r>
          <a:endParaRPr lang="es-EC" dirty="0"/>
        </a:p>
      </dgm:t>
    </dgm:pt>
    <dgm:pt modelId="{94FC60C0-1F77-49D2-BB6A-A8784D1860A5}" type="parTrans" cxnId="{1EB32E85-8128-44AE-BCB9-AA7444812BC6}">
      <dgm:prSet/>
      <dgm:spPr/>
      <dgm:t>
        <a:bodyPr/>
        <a:lstStyle/>
        <a:p>
          <a:endParaRPr lang="es-EC"/>
        </a:p>
      </dgm:t>
    </dgm:pt>
    <dgm:pt modelId="{E8901036-B8A4-48D1-955D-03B75E76AB11}" type="sibTrans" cxnId="{1EB32E85-8128-44AE-BCB9-AA7444812BC6}">
      <dgm:prSet/>
      <dgm:spPr/>
      <dgm:t>
        <a:bodyPr/>
        <a:lstStyle/>
        <a:p>
          <a:endParaRPr lang="es-EC"/>
        </a:p>
      </dgm:t>
    </dgm:pt>
    <dgm:pt modelId="{FDDE9BB0-5959-4078-8969-52CBC50F3009}">
      <dgm:prSet phldrT="[Texto]"/>
      <dgm:spPr/>
      <dgm:t>
        <a:bodyPr/>
        <a:lstStyle/>
        <a:p>
          <a:r>
            <a:rPr lang="es-EC" dirty="0" smtClean="0"/>
            <a:t>El activo de la compañía rota dos veces  en el año</a:t>
          </a:r>
          <a:endParaRPr lang="es-EC" dirty="0"/>
        </a:p>
      </dgm:t>
    </dgm:pt>
    <dgm:pt modelId="{A93694DF-A44B-46CC-8976-C52583C3B27A}" type="parTrans" cxnId="{E7394B42-F17C-4F9D-AA7F-35E93E6CE099}">
      <dgm:prSet/>
      <dgm:spPr/>
      <dgm:t>
        <a:bodyPr/>
        <a:lstStyle/>
        <a:p>
          <a:endParaRPr lang="es-EC"/>
        </a:p>
      </dgm:t>
    </dgm:pt>
    <dgm:pt modelId="{862E71B6-E4CD-4475-9161-CC351585C7A8}" type="sibTrans" cxnId="{E7394B42-F17C-4F9D-AA7F-35E93E6CE099}">
      <dgm:prSet/>
      <dgm:spPr/>
      <dgm:t>
        <a:bodyPr/>
        <a:lstStyle/>
        <a:p>
          <a:endParaRPr lang="es-EC"/>
        </a:p>
      </dgm:t>
    </dgm:pt>
    <dgm:pt modelId="{D3DD42F2-6E6F-48A5-8ADC-064D206F9E5E}">
      <dgm:prSet phldrT="[Texto]"/>
      <dgm:spPr/>
      <dgm:t>
        <a:bodyPr/>
        <a:lstStyle/>
        <a:p>
          <a:r>
            <a:rPr lang="es-EC" dirty="0" smtClean="0"/>
            <a:t>El patrimonio de las accionistas rota 18 veces al año lo que es excelente debido a que genera buenas ganancias para la compañía</a:t>
          </a:r>
          <a:endParaRPr lang="es-EC" dirty="0"/>
        </a:p>
      </dgm:t>
    </dgm:pt>
    <dgm:pt modelId="{D5D800D8-8DE0-427D-B410-3A6D6DE9F611}" type="parTrans" cxnId="{75168780-A438-478D-A726-894836D1E732}">
      <dgm:prSet/>
      <dgm:spPr/>
      <dgm:t>
        <a:bodyPr/>
        <a:lstStyle/>
        <a:p>
          <a:endParaRPr lang="es-EC"/>
        </a:p>
      </dgm:t>
    </dgm:pt>
    <dgm:pt modelId="{4701A242-5D10-4555-A98D-41EF21090893}" type="sibTrans" cxnId="{75168780-A438-478D-A726-894836D1E732}">
      <dgm:prSet/>
      <dgm:spPr/>
      <dgm:t>
        <a:bodyPr/>
        <a:lstStyle/>
        <a:p>
          <a:endParaRPr lang="es-EC"/>
        </a:p>
      </dgm:t>
    </dgm:pt>
    <dgm:pt modelId="{2C1783EF-7310-4F32-8BB4-A21817664050}">
      <dgm:prSet phldrT="[Texto]"/>
      <dgm:spPr/>
      <dgm:t>
        <a:bodyPr/>
        <a:lstStyle/>
        <a:p>
          <a:r>
            <a:rPr lang="es-EC" dirty="0" smtClean="0"/>
            <a:t>Elecdor frente a su competencia se desenvuelve mejor financieramente</a:t>
          </a:r>
          <a:endParaRPr lang="es-EC" dirty="0"/>
        </a:p>
      </dgm:t>
    </dgm:pt>
    <dgm:pt modelId="{A176DAD5-56DC-4655-84AF-F9ACF09EFA4B}" type="parTrans" cxnId="{B0807248-501F-4EED-91C7-A420CD75D44F}">
      <dgm:prSet/>
      <dgm:spPr/>
      <dgm:t>
        <a:bodyPr/>
        <a:lstStyle/>
        <a:p>
          <a:endParaRPr lang="es-EC"/>
        </a:p>
      </dgm:t>
    </dgm:pt>
    <dgm:pt modelId="{991085E0-E1F8-495B-9E4D-3CB8953B90F6}" type="sibTrans" cxnId="{B0807248-501F-4EED-91C7-A420CD75D44F}">
      <dgm:prSet/>
      <dgm:spPr/>
      <dgm:t>
        <a:bodyPr/>
        <a:lstStyle/>
        <a:p>
          <a:endParaRPr lang="es-EC"/>
        </a:p>
      </dgm:t>
    </dgm:pt>
    <dgm:pt modelId="{403300A7-3941-491C-9D6B-906C57B693C9}" type="pres">
      <dgm:prSet presAssocID="{B7987CF1-5D3C-4FC4-8211-D0ABE1E51D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25D0F3-EBC8-446F-8E9C-95FF34C55083}" type="pres">
      <dgm:prSet presAssocID="{CFBCA04C-EA5A-428F-87D7-6D1CC254FB12}" presName="roof" presStyleLbl="dkBgShp" presStyleIdx="0" presStyleCnt="2"/>
      <dgm:spPr/>
      <dgm:t>
        <a:bodyPr/>
        <a:lstStyle/>
        <a:p>
          <a:endParaRPr lang="es-EC"/>
        </a:p>
      </dgm:t>
    </dgm:pt>
    <dgm:pt modelId="{620C0E22-FCC7-479C-82D0-B440411A8B49}" type="pres">
      <dgm:prSet presAssocID="{CFBCA04C-EA5A-428F-87D7-6D1CC254FB12}" presName="pillars" presStyleCnt="0"/>
      <dgm:spPr/>
    </dgm:pt>
    <dgm:pt modelId="{7F18A83B-9B82-4505-B2F8-1BDD9FBD836D}" type="pres">
      <dgm:prSet presAssocID="{CFBCA04C-EA5A-428F-87D7-6D1CC254FB1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A96322-773B-4025-9BDC-E3E8118EA816}" type="pres">
      <dgm:prSet presAssocID="{D3DD42F2-6E6F-48A5-8ADC-064D206F9E5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61512D-7B5A-4976-A2D3-7B5C58E4B9CF}" type="pres">
      <dgm:prSet presAssocID="{2C1783EF-7310-4F32-8BB4-A2181766405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F9948-79FF-47D4-9B71-332CAC4366A3}" type="pres">
      <dgm:prSet presAssocID="{CFBCA04C-EA5A-428F-87D7-6D1CC254FB12}" presName="base" presStyleLbl="dkBgShp" presStyleIdx="1" presStyleCnt="2"/>
      <dgm:spPr/>
    </dgm:pt>
  </dgm:ptLst>
  <dgm:cxnLst>
    <dgm:cxn modelId="{77844970-9728-4FCA-B2F7-949F4D23A608}" type="presOf" srcId="{B7987CF1-5D3C-4FC4-8211-D0ABE1E51DE8}" destId="{403300A7-3941-491C-9D6B-906C57B693C9}" srcOrd="0" destOrd="0" presId="urn:microsoft.com/office/officeart/2005/8/layout/hList3"/>
    <dgm:cxn modelId="{80B2342C-7A62-4EF0-85DE-81326E692C24}" type="presOf" srcId="{D3DD42F2-6E6F-48A5-8ADC-064D206F9E5E}" destId="{0DA96322-773B-4025-9BDC-E3E8118EA816}" srcOrd="0" destOrd="0" presId="urn:microsoft.com/office/officeart/2005/8/layout/hList3"/>
    <dgm:cxn modelId="{B0807248-501F-4EED-91C7-A420CD75D44F}" srcId="{CFBCA04C-EA5A-428F-87D7-6D1CC254FB12}" destId="{2C1783EF-7310-4F32-8BB4-A21817664050}" srcOrd="2" destOrd="0" parTransId="{A176DAD5-56DC-4655-84AF-F9ACF09EFA4B}" sibTransId="{991085E0-E1F8-495B-9E4D-3CB8953B90F6}"/>
    <dgm:cxn modelId="{DFAE104B-B4B4-4B6F-95A2-A2B0D1C35ACC}" type="presOf" srcId="{CFBCA04C-EA5A-428F-87D7-6D1CC254FB12}" destId="{7225D0F3-EBC8-446F-8E9C-95FF34C55083}" srcOrd="0" destOrd="0" presId="urn:microsoft.com/office/officeart/2005/8/layout/hList3"/>
    <dgm:cxn modelId="{1EB32E85-8128-44AE-BCB9-AA7444812BC6}" srcId="{B7987CF1-5D3C-4FC4-8211-D0ABE1E51DE8}" destId="{CFBCA04C-EA5A-428F-87D7-6D1CC254FB12}" srcOrd="0" destOrd="0" parTransId="{94FC60C0-1F77-49D2-BB6A-A8784D1860A5}" sibTransId="{E8901036-B8A4-48D1-955D-03B75E76AB11}"/>
    <dgm:cxn modelId="{4C78CA6A-8219-4771-A313-3FB379F50CCA}" type="presOf" srcId="{FDDE9BB0-5959-4078-8969-52CBC50F3009}" destId="{7F18A83B-9B82-4505-B2F8-1BDD9FBD836D}" srcOrd="0" destOrd="0" presId="urn:microsoft.com/office/officeart/2005/8/layout/hList3"/>
    <dgm:cxn modelId="{75168780-A438-478D-A726-894836D1E732}" srcId="{CFBCA04C-EA5A-428F-87D7-6D1CC254FB12}" destId="{D3DD42F2-6E6F-48A5-8ADC-064D206F9E5E}" srcOrd="1" destOrd="0" parTransId="{D5D800D8-8DE0-427D-B410-3A6D6DE9F611}" sibTransId="{4701A242-5D10-4555-A98D-41EF21090893}"/>
    <dgm:cxn modelId="{E7394B42-F17C-4F9D-AA7F-35E93E6CE099}" srcId="{CFBCA04C-EA5A-428F-87D7-6D1CC254FB12}" destId="{FDDE9BB0-5959-4078-8969-52CBC50F3009}" srcOrd="0" destOrd="0" parTransId="{A93694DF-A44B-46CC-8976-C52583C3B27A}" sibTransId="{862E71B6-E4CD-4475-9161-CC351585C7A8}"/>
    <dgm:cxn modelId="{1BE165FB-9148-4C42-8BC0-C77E46C54CB7}" type="presOf" srcId="{2C1783EF-7310-4F32-8BB4-A21817664050}" destId="{B961512D-7B5A-4976-A2D3-7B5C58E4B9CF}" srcOrd="0" destOrd="0" presId="urn:microsoft.com/office/officeart/2005/8/layout/hList3"/>
    <dgm:cxn modelId="{8DD3A10E-5116-4A8F-A3F9-F8198EB5E091}" type="presParOf" srcId="{403300A7-3941-491C-9D6B-906C57B693C9}" destId="{7225D0F3-EBC8-446F-8E9C-95FF34C55083}" srcOrd="0" destOrd="0" presId="urn:microsoft.com/office/officeart/2005/8/layout/hList3"/>
    <dgm:cxn modelId="{ECF21533-4CD0-4191-87E9-BBA2CFA4312B}" type="presParOf" srcId="{403300A7-3941-491C-9D6B-906C57B693C9}" destId="{620C0E22-FCC7-479C-82D0-B440411A8B49}" srcOrd="1" destOrd="0" presId="urn:microsoft.com/office/officeart/2005/8/layout/hList3"/>
    <dgm:cxn modelId="{5557FBEE-BE60-44F5-9C7A-A1EE3806C998}" type="presParOf" srcId="{620C0E22-FCC7-479C-82D0-B440411A8B49}" destId="{7F18A83B-9B82-4505-B2F8-1BDD9FBD836D}" srcOrd="0" destOrd="0" presId="urn:microsoft.com/office/officeart/2005/8/layout/hList3"/>
    <dgm:cxn modelId="{AA6ABB9B-A6BD-4F10-AD97-0190CC8D4610}" type="presParOf" srcId="{620C0E22-FCC7-479C-82D0-B440411A8B49}" destId="{0DA96322-773B-4025-9BDC-E3E8118EA816}" srcOrd="1" destOrd="0" presId="urn:microsoft.com/office/officeart/2005/8/layout/hList3"/>
    <dgm:cxn modelId="{CB7477FC-8F49-45AD-9B6A-F65EC3D518FD}" type="presParOf" srcId="{620C0E22-FCC7-479C-82D0-B440411A8B49}" destId="{B961512D-7B5A-4976-A2D3-7B5C58E4B9CF}" srcOrd="2" destOrd="0" presId="urn:microsoft.com/office/officeart/2005/8/layout/hList3"/>
    <dgm:cxn modelId="{3FE69EE4-E3F3-42E9-9549-49AD39E221CC}" type="presParOf" srcId="{403300A7-3941-491C-9D6B-906C57B693C9}" destId="{E0DF9948-79FF-47D4-9B71-332CAC4366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717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433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401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1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749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33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725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70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07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605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98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2788-F95E-4F15-ABA6-40DD271628DF}" type="datetimeFigureOut">
              <a:rPr lang="es-EC" smtClean="0"/>
              <a:t>18/05/2015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6761-D77D-4820-877F-7942A4ED08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087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lecdor.ec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24315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EXPOSICION PREVIA </a:t>
            </a:r>
            <a:r>
              <a:rPr lang="es-ES" dirty="0"/>
              <a:t>A LA OBTENCION DEL TITULO DE INGENIERO </a:t>
            </a:r>
            <a:r>
              <a:rPr lang="es-ES" dirty="0" smtClean="0"/>
              <a:t>EN FINANZAS AUDITOR C.P.A.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b="1" dirty="0">
                <a:solidFill>
                  <a:schemeClr val="tx1"/>
                </a:solidFill>
              </a:rPr>
              <a:t>ANALISIS DE LA GESTIÓN FINANCIERA DE LA COMPAÑÍA “ELECTRIFICACIONES DEL ECUADOR S.A.”(ELECDOR) CON BASE AL MODELO BENEFICIO-COSTO Y PROPUESTA </a:t>
            </a:r>
            <a:r>
              <a:rPr lang="es-EC" b="1" dirty="0" smtClean="0">
                <a:solidFill>
                  <a:schemeClr val="tx1"/>
                </a:solidFill>
              </a:rPr>
              <a:t>DE MEJORAMIENTO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7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FODA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70726" y="1551118"/>
          <a:ext cx="5944545" cy="4987086"/>
        </p:xfrm>
        <a:graphic>
          <a:graphicData uri="http://schemas.openxmlformats.org/drawingml/2006/table">
            <a:tbl>
              <a:tblPr/>
              <a:tblGrid>
                <a:gridCol w="319314"/>
                <a:gridCol w="2058504"/>
                <a:gridCol w="1428240"/>
                <a:gridCol w="1138356"/>
                <a:gridCol w="1000131"/>
              </a:tblGrid>
              <a:tr h="3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RESUMEN DE ANALISIS FODA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FORTALEZAS (F)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OPORTUNIDADES (O)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DEBILIDADES (D)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AMENAZAS (A)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Experiencia y aprendizaje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Normas ISOs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Rotación de personal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Bajo costos de cambio de clientes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Imagen Corporativa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Crecimiento Poblacional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Mínima capacitación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Monopolios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Amplio conocimiento técnico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Sistema de Calidad On line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Ausencia de estrategia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Competencia Desleal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Estudios previos de revisión de proyectos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Aumento de gastos Gubernamentales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existe plan de marketing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Corrupción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Respaldo de Multinacional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Información Tardía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Acciones gubernamentales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Flexibilidad laboral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Ambiente de trabajo pesado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Altos índices de Calidad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Iliquidez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Experiencia en negociación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Inventarios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 al cliente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Control laboral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Identificación del personal con ELECDOR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existe programa contable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existe control de presupuestos.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2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CAPITULI III ANALISIS ESTADOS FINANCIERO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556792"/>
            <a:ext cx="4032448" cy="748680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ANALISIS HORIZONTAL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2132856"/>
            <a:ext cx="280831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AÑO 2010 – 2011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Activos         61.45%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Costo en Curso       405%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Pasivos         85.52%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Provisiones        1252% 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Patrimonio        28%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Resultados       45.10%</a:t>
            </a:r>
          </a:p>
        </p:txBody>
      </p:sp>
      <p:sp>
        <p:nvSpPr>
          <p:cNvPr id="5" name="4 Flecha arriba"/>
          <p:cNvSpPr/>
          <p:nvPr/>
        </p:nvSpPr>
        <p:spPr>
          <a:xfrm>
            <a:off x="1403648" y="2780928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arriba"/>
          <p:cNvSpPr/>
          <p:nvPr/>
        </p:nvSpPr>
        <p:spPr>
          <a:xfrm>
            <a:off x="1907704" y="3356992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rriba"/>
          <p:cNvSpPr/>
          <p:nvPr/>
        </p:nvSpPr>
        <p:spPr>
          <a:xfrm>
            <a:off x="1403648" y="3861048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arriba"/>
          <p:cNvSpPr/>
          <p:nvPr/>
        </p:nvSpPr>
        <p:spPr>
          <a:xfrm>
            <a:off x="1691680" y="4437112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rriba"/>
          <p:cNvSpPr/>
          <p:nvPr/>
        </p:nvSpPr>
        <p:spPr>
          <a:xfrm>
            <a:off x="1763688" y="4988857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rriba"/>
          <p:cNvSpPr/>
          <p:nvPr/>
        </p:nvSpPr>
        <p:spPr>
          <a:xfrm>
            <a:off x="1619672" y="5517232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 redondeado"/>
          <p:cNvSpPr/>
          <p:nvPr/>
        </p:nvSpPr>
        <p:spPr>
          <a:xfrm>
            <a:off x="3203848" y="2132856"/>
            <a:ext cx="280831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AÑO 2011 – 2012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Activos         10.11%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P. Incobrables        51.8% 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Pasivos          22.95%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Proveedores        100.6%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Patrimonio        15.23%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Resultados       28.11% 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4572000" y="2780928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rriba"/>
          <p:cNvSpPr/>
          <p:nvPr/>
        </p:nvSpPr>
        <p:spPr>
          <a:xfrm>
            <a:off x="4860032" y="3284984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bajo"/>
          <p:cNvSpPr/>
          <p:nvPr/>
        </p:nvSpPr>
        <p:spPr>
          <a:xfrm>
            <a:off x="4572000" y="3897052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arriba"/>
          <p:cNvSpPr/>
          <p:nvPr/>
        </p:nvSpPr>
        <p:spPr>
          <a:xfrm>
            <a:off x="4788024" y="4437112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Flecha arriba"/>
          <p:cNvSpPr/>
          <p:nvPr/>
        </p:nvSpPr>
        <p:spPr>
          <a:xfrm>
            <a:off x="4644008" y="4941168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Flecha abajo"/>
          <p:cNvSpPr/>
          <p:nvPr/>
        </p:nvSpPr>
        <p:spPr>
          <a:xfrm>
            <a:off x="4716016" y="5553236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 redondeado"/>
          <p:cNvSpPr/>
          <p:nvPr/>
        </p:nvSpPr>
        <p:spPr>
          <a:xfrm>
            <a:off x="6228184" y="2132856"/>
            <a:ext cx="280831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AÑO 2012 – 2013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Activos         5.31%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Caja Bancos        3139%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Pasivos         15.24%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Proveedores        28.95%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Patrimonio        8,9%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Resultados       225%</a:t>
            </a:r>
          </a:p>
        </p:txBody>
      </p:sp>
      <p:sp>
        <p:nvSpPr>
          <p:cNvPr id="23" name="22 Flecha abajo"/>
          <p:cNvSpPr/>
          <p:nvPr/>
        </p:nvSpPr>
        <p:spPr>
          <a:xfrm>
            <a:off x="7524328" y="2708920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arriba"/>
          <p:cNvSpPr/>
          <p:nvPr/>
        </p:nvSpPr>
        <p:spPr>
          <a:xfrm>
            <a:off x="7740352" y="3248980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lecha abajo"/>
          <p:cNvSpPr/>
          <p:nvPr/>
        </p:nvSpPr>
        <p:spPr>
          <a:xfrm>
            <a:off x="7524328" y="3825044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lecha arriba"/>
          <p:cNvSpPr/>
          <p:nvPr/>
        </p:nvSpPr>
        <p:spPr>
          <a:xfrm>
            <a:off x="7740352" y="4329100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arriba"/>
          <p:cNvSpPr/>
          <p:nvPr/>
        </p:nvSpPr>
        <p:spPr>
          <a:xfrm>
            <a:off x="7740352" y="4905164"/>
            <a:ext cx="288032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abajo"/>
          <p:cNvSpPr/>
          <p:nvPr/>
        </p:nvSpPr>
        <p:spPr>
          <a:xfrm>
            <a:off x="7740352" y="5517232"/>
            <a:ext cx="288032" cy="3960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8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ctr"/>
            <a:r>
              <a:rPr lang="es-EC" sz="2200" b="1" dirty="0"/>
              <a:t>ANALISIS </a:t>
            </a:r>
            <a:r>
              <a:rPr lang="es-EC" sz="2200" b="1" dirty="0" smtClean="0"/>
              <a:t>HORIZONTAL </a:t>
            </a:r>
            <a:r>
              <a:rPr lang="es-EC" sz="2200" b="1" dirty="0"/>
              <a:t>DEL ESTADO DE RESULTADOS</a:t>
            </a:r>
            <a:r>
              <a:rPr lang="es-EC" sz="2200" dirty="0"/>
              <a:t/>
            </a:r>
            <a:br>
              <a:rPr lang="es-EC" sz="2200" dirty="0"/>
            </a:br>
            <a:endParaRPr lang="es-EC" sz="2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670153"/>
              </p:ext>
            </p:extLst>
          </p:nvPr>
        </p:nvGraphicFramePr>
        <p:xfrm>
          <a:off x="451492" y="1500179"/>
          <a:ext cx="8263912" cy="4725831"/>
        </p:xfrm>
        <a:graphic>
          <a:graphicData uri="http://schemas.openxmlformats.org/drawingml/2006/table">
            <a:tbl>
              <a:tblPr/>
              <a:tblGrid>
                <a:gridCol w="1222397"/>
                <a:gridCol w="131724"/>
                <a:gridCol w="751015"/>
                <a:gridCol w="751015"/>
                <a:gridCol w="688809"/>
                <a:gridCol w="587229"/>
                <a:gridCol w="753868"/>
                <a:gridCol w="751015"/>
                <a:gridCol w="523314"/>
                <a:gridCol w="751015"/>
                <a:gridCol w="829197"/>
                <a:gridCol w="523314"/>
              </a:tblGrid>
              <a:tr h="161767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BALANCES COMPARATIVOS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767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ESTADO DE RESULTADOS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 dirty="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9578" marR="195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ABSOLUTO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ABSOLUTO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2,003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ABSOLUTO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 por Fabricación de postes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1,169,833.56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1,289,763.89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119,930.33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10.25%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1,360,961.35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71,197.46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1,725,111.32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364,149.97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26.76%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 por Montaje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575,201.93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849,685.76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274,483.83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47.72%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3,301,859.21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2,452,173.45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288.60%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599,614.52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(2,702,244.69)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-81.84%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INGRESOS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1,745,035.49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2,139,449.65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394,414.16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22.60%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4,662,820.56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2,523,370.91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117.94%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2,324,725.84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(2,338,094.72)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-50.14%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 de postes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966,705.80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1,080,438.26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113,732.46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11.76%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1,177,386.33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96,948.07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8.97%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1,506,373.01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328,986.68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27.94%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 de Montaje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483,110.95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681,441.72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198,330.77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41.05%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3,092,850.78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2,411,409.06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353.87%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631,033.39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(2,461,817.39)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-79.60%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Servicios Auxiliares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27,662.55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29,334.71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1,672.16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31,350.40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2,015.69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36,497.18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5,146.78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16.42%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1,477,479.30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1,791,214.69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313,735.39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21.23%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4,301,587.51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2,510,372.82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140.15%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2,173,903.58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(2,127,683.93)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-49.46%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MARGEN BRUTO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267,556.19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348,234.96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80,678.77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361,233.05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12,998.09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3.73%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150,822.26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(210,410.79)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-58.25%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GASTOS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5168463"/>
              </p:ext>
            </p:extLst>
          </p:nvPr>
        </p:nvGraphicFramePr>
        <p:xfrm>
          <a:off x="451494" y="1159003"/>
          <a:ext cx="8049596" cy="5220227"/>
        </p:xfrm>
        <a:graphic>
          <a:graphicData uri="http://schemas.openxmlformats.org/drawingml/2006/table">
            <a:tbl>
              <a:tblPr/>
              <a:tblGrid>
                <a:gridCol w="1190696"/>
                <a:gridCol w="128308"/>
                <a:gridCol w="731538"/>
                <a:gridCol w="731538"/>
                <a:gridCol w="670946"/>
                <a:gridCol w="572000"/>
                <a:gridCol w="734317"/>
                <a:gridCol w="731538"/>
                <a:gridCol w="509742"/>
                <a:gridCol w="731538"/>
                <a:gridCol w="807693"/>
                <a:gridCol w="509742"/>
              </a:tblGrid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GASTOS DE ESTRUCTURA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Generales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151,702.11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177,781.74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26,079.63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17.19%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198,496.46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20,714.72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11.65%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204,169.17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5,672.71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2.86%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Ventas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15,647.82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14,208.02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(1,439.80)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-9.20%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47,581.58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33,373.56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234.89%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26,066.40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(21,515.18)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-45.22%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G. ESTRUCTURA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167,349.93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191,989.76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24,639.83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14.72%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246,078.04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54,088.28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28.17%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230,235.57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(15,842.47)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MARGEN NETO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100,206.26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156,245.20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56,038.94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55.92%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115,155.01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(41,090.19)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-26.30%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(79,413.31)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(194,568.32)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-168.96%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ATIPICOS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 INGRESOS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1,352.04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1,352.04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10,147.22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8,795.18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650.51%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4,419.88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(5,727.34)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-56.44%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INTERESES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4,819.39)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3,216.94)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1,602.45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-33.25%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(14,032.17)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(10,815.23)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336.20%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4,527.29)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9,504.88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-67.74%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 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5,197.08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8,980.48)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(14,177.56)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-272.80%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(5,198.45)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3,782.03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-42.11%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4,177.70)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1,020.75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-19.64%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ATIPICOS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377.69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(10,845.38)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(11,223.07)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-2971.50%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(9,083.40)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1,761.98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-16.25%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4,285.11)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4,798.29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-52.82%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 TOTAL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100,583.95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145,399.82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44,815.87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44.56%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106,071.61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(39,328.21)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-27.05%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(83,698.42)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(189,770.03)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-178.91%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APLICACIÓN DE RESULTADOS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 PARTICIPACION TRABAJADORES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15,087.59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21,809.97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6,722.38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44.56%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15,910.74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(5,899.23)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-27.05%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-  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(15,910.74)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IMPUESTO A LA RENTA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21,374.09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30,897.46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9,523.37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44.56%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22,540.22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(8,357.24)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-27.05%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-  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(22,540.22)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APLICACIÓN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36,461.68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52,707.43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16,245.75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44.56%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38,450.96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(14,256.48)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-27.05%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-  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(38,450.96)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 NETO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64,122.27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92,692.39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28,570.12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44.56%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67,620.65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(25,071.73)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-27.05%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(83,698.42)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(151,319.07)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-223.78%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8" marR="195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es-EC" sz="2400" b="1" dirty="0"/>
              <a:t>ANALISIS VERTICAL BALANCE GENERAL </a:t>
            </a:r>
            <a:endParaRPr lang="es-EC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2761200"/>
              </p:ext>
            </p:extLst>
          </p:nvPr>
        </p:nvGraphicFramePr>
        <p:xfrm>
          <a:off x="451145" y="1052744"/>
          <a:ext cx="8264260" cy="5090899"/>
        </p:xfrm>
        <a:graphic>
          <a:graphicData uri="http://schemas.openxmlformats.org/drawingml/2006/table">
            <a:tbl>
              <a:tblPr/>
              <a:tblGrid>
                <a:gridCol w="1237722"/>
                <a:gridCol w="127721"/>
                <a:gridCol w="744367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</a:tblGrid>
              <a:tr h="18571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BALANCES COMPARATIVOS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71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 GENERAL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 dirty="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s-EC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2,010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2,011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2,012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2,013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789,031.08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1,273,902.50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1,145,074.54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1,084,233.62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CAJA Y BANCOS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18,098.52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168,174.00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13.20%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3,380.47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109,497.13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10.10%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INVENTARIOS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150,571.44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451,137.91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35.41%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394,717.94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34.47%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177,975.13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16.41%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28,697.59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19.06%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38,765.20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8.59%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42,666.77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70,854.25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39.81%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Productos Terminados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70,172.44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46.60%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8.89%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151,152.54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33.50%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11.87%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127,273.97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32.24%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35,524.24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19.96%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 en Curso Montajes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51,701.41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34.34%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261,220.17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57.90%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20.51%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224,777.20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56.95%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19.63%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71,596.64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40.23%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CUENTAS POR COBRAR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510,117.24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64.65%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518,944.45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40.74%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608,474.63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53.14%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648,807.38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59.84%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Clientes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380,341.79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74.56%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48.20%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326,308.26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62.88%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25.61%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479,778.51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78.85%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41.90%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485,816.73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74.88%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44.81%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Otras cuentas por cobrar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56,290.57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11.03%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40,507.08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3.18%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46,408.95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7.63%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92,946.76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Deudores </a:t>
                      </a:r>
                      <a:r>
                        <a:rPr lang="es-EC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Cias</a:t>
                      </a: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Limitadas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37,327.45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7.32%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4.73%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48,228.01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9.29%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3.79%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61,960.51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10.18%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5.41%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9,600.00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Anticipo Proveedores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36,157.42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103,901.09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20.02%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8.16%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20,326.65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3.34%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60,443.88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9.32%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Clientes de dudoso Cobro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40,148.39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5.09%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40,391.05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7.78%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61,311.31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10.08%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5.35%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61,311.31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9.45%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s-EC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Provision</a:t>
                      </a: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Incobrables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(40,148.38)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-7.87%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-5.09%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(40,391.04)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-7.78%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-3.17%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(61,311.30)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-10.08%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-5.35%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(61,311.30)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-9.45%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-5.65%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7954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ANALISIS VERTICAL BALANCE GENERAL</a:t>
            </a:r>
            <a:endParaRPr lang="es-EC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086068"/>
              </p:ext>
            </p:extLst>
          </p:nvPr>
        </p:nvGraphicFramePr>
        <p:xfrm>
          <a:off x="451145" y="908718"/>
          <a:ext cx="8264260" cy="4949176"/>
        </p:xfrm>
        <a:graphic>
          <a:graphicData uri="http://schemas.openxmlformats.org/drawingml/2006/table">
            <a:tbl>
              <a:tblPr/>
              <a:tblGrid>
                <a:gridCol w="1237722"/>
                <a:gridCol w="127721"/>
                <a:gridCol w="744367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</a:tblGrid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INMOBILIZADO NETO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97,039.81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116,133.00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137,493.91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12.01%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143,118.33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13.20%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 Quito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44,237.45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61,147.45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52.65%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61,147.45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44.47%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71,763.51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50.14%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 Guayaquil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113,445.52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113,445.52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97.69%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114,155.52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83.03%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114,155.52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79.76%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Oficina Central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27,085.81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28,645.06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24.67%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34,383.17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25.01%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34,383.17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24.02%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 de Montajes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248,714.86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256.30%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31.52%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268,985.84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231.62%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21.12%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285,213.81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285,849.22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199.73%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26.36%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Servicios Auxiliares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81,332.37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83.81%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10.31%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81,332.37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70.03%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107,332.37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78.06%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128,610.50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89.86%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Terreno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4,411.45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4,411.45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4,411.45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4,411.45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Amorti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Acumulada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(422,187.65)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-435.07%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-53.51%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(441,834.69)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-380.46%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-34.68%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(469,149.86)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-341.22%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-40.97%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(496,055.04)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-346.60%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-45.75%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 ACTIVOS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310.15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310.15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310.15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310.15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AJUSTES POR DIF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12,893.92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19,202.99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697.44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4,525.50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ANALISIS VERTICAL BALANCE GENERAL</a:t>
            </a:r>
            <a:endParaRPr lang="es-EC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4659100"/>
              </p:ext>
            </p:extLst>
          </p:nvPr>
        </p:nvGraphicFramePr>
        <p:xfrm>
          <a:off x="451145" y="976699"/>
          <a:ext cx="8264260" cy="5260613"/>
        </p:xfrm>
        <a:graphic>
          <a:graphicData uri="http://schemas.openxmlformats.org/drawingml/2006/table">
            <a:tbl>
              <a:tblPr/>
              <a:tblGrid>
                <a:gridCol w="1237722"/>
                <a:gridCol w="127721"/>
                <a:gridCol w="744367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  <a:gridCol w="802378"/>
                <a:gridCol w="499859"/>
                <a:gridCol w="436970"/>
              </a:tblGrid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PASIVOS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458,769.99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851,123.42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655,780.36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554,637.86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PROVEEDORES Y ACREEDORES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458,769.99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58.14%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851,123.42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66.81%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655,780.36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57.27%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554,637.86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51.15%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Proveedores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107,057.90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23.34%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13.57%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118,888.48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238,585.44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36.38%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20.84%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307,664.68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55.47%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28.38%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Cuentas por Pagar del grupo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153,357.88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33.43%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141,263.81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16.60%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11.09%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154,672.46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13.51%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125,932.17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22.71%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11.61%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Anticipo Clientes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132,927.72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16.85%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443,054.41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52.06%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34.78%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53,962.77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41,488.55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7.48%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Impuesto por Pagar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27,055.23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38,336.57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34,377.13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33,962.20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Contribuciones por pagar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33,685.08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46,183.47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43,212.54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26,047.23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Provisiones por Pagar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4,686.18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63,396.68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7.45%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4.98%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130,970.02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19,543.03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CAPITAL Y RESERVAS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330,261.09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41.86%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422,779.08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489,294.18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42.73%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529,595.76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48.85%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Capital 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128,000.00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38.76%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128,000.00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30.28%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128,000.00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26.16%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128,000.00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24.17%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Reserva legal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20,152.69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26,528.83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35,780.63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42,432.14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8.01%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Reserva Facultativa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3,402.33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3,402.33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3,402.33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3,402.33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Reserva Revalorización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299,723.75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90.75%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37.99%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299,723.75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70.89%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23.53%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299,723.75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61.26%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26.18%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299,723.75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27.64%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Rdos  Ejer.  Anteriores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(184,779.12)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-55.95%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-23.42%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(127,393.82)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-30.13%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(44,127.63)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-9.02%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-3.85%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15,735.96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Rdo del Ejercicio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63,761.44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19.31%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8.08%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92,517.99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21.88%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7.26%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66,515.10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(83,698.42)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-15.80%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-7.72%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Aportes futura capitalización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124,000.00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23.41%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11.44%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PASIVOS Y PATRIMONIO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789,031.08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1,273,902.50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1,145,074.54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1,084,233.62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601" marR="1860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s-EC" sz="2400" b="1" dirty="0"/>
              <a:t>ANALISIS VERTICAL ESTADO DE </a:t>
            </a:r>
            <a:r>
              <a:rPr lang="es-EC" sz="2400" b="1" dirty="0" smtClean="0"/>
              <a:t>RESULTADOS</a:t>
            </a:r>
            <a:endParaRPr lang="es-EC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177817"/>
              </p:ext>
            </p:extLst>
          </p:nvPr>
        </p:nvGraphicFramePr>
        <p:xfrm>
          <a:off x="452254" y="1052736"/>
          <a:ext cx="8191711" cy="4948038"/>
        </p:xfrm>
        <a:graphic>
          <a:graphicData uri="http://schemas.openxmlformats.org/drawingml/2006/table">
            <a:tbl>
              <a:tblPr/>
              <a:tblGrid>
                <a:gridCol w="1521994"/>
                <a:gridCol w="139262"/>
                <a:gridCol w="948344"/>
                <a:gridCol w="662774"/>
                <a:gridCol w="938929"/>
                <a:gridCol w="662774"/>
                <a:gridCol w="984745"/>
                <a:gridCol w="662774"/>
                <a:gridCol w="1007341"/>
                <a:gridCol w="662774"/>
              </a:tblGrid>
              <a:tr h="17634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BALANCES COMPARATIVOS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34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ESTADO DE RESULTADOS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 dirty="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latin typeface="Calibri"/>
                      </a:endParaRPr>
                    </a:p>
                  </a:txBody>
                  <a:tcPr marL="21713" marR="21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 por Fabricación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1,169,833.56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1,289,763.89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60.28%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1,360,961.35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29.19%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1,725,111.32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74.21%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 por Montaje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575,201.93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32.96%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849,685.76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39.72%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3,301,859.21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70.81%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599,614.52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25.79%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INGRESOS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1,745,035.49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2,139,449.65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4,662,820.56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2,324,725.84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 de postes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966,705.80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55.40%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1,080,438.26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50.50%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1,177,386.33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25.25%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1,506,373.01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64.80%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Costos de Montaje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483,110.95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27.68%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681,441.72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31.85%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3,092,850.78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66.33%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631,033.39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27.14%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Servicios Auxiliares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27,662.55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29,334.71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31,350.40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36,497.18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1,477,479.30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84.67%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1,791,214.69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83.72%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4,301,587.51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92.25%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2,173,903.58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93.51%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MARGEN BRUTO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267,556.19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15.33%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348,234.96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361,233.05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7.75%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150,822.26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6.49%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GASTOS DE ESTRUCTURA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Generales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151,702.11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8.69%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177,781.74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8.31%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198,496.46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204,169.17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8.78%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Ventas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15,647.82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14,208.02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47,581.58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26,066.40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G. ESTRUCTURA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167,349.93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9.59%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191,989.76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8.97%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246,078.04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230,235.57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9.90%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MARGEN NETO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100,206.26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5.74%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156,245.20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115,155.01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2.47%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(79,413.31)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-3.42%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ATIPICOS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 INGRESOS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1,352.04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10,147.22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4,419.88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INTERESES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(4,819.39)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(3,216.94)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-0.15%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(14,032.17)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(4,527.29)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-0.19%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OTROS 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5,197.08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(8,980.48)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-0.42%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(5,198.45)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(4,177.70)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-0.18%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ATIPICOS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377.69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(10,845.38)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-0.51%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(9,083.40)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-0.19%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(4,285.11)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-0.18%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13" marR="21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5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lvl="3" algn="ctr"/>
            <a:r>
              <a:rPr lang="es-EC" sz="2400" b="1" dirty="0"/>
              <a:t>ESTADO DE </a:t>
            </a:r>
            <a:r>
              <a:rPr lang="es-EC" sz="2400" b="1" dirty="0" smtClean="0"/>
              <a:t>CAMBIOS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Según el análisis podemos observar que la compañía no tiene cambios significativos en la posición </a:t>
            </a:r>
            <a:r>
              <a:rPr lang="es-EC" dirty="0" smtClean="0"/>
              <a:t>financiera.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En </a:t>
            </a:r>
            <a:r>
              <a:rPr lang="es-EC" dirty="0"/>
              <a:t>lo que se refiere a la reserva de capital la ley de compañías requiere que por lo menos el 10% de la utilidad anual sea apropiada como fondo de reserva legal hasta que ésta como mínimo alcance el 50% del capital social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Esta reserva no es disponible para el pago de dividendos en efectivo pero puede ser capitalizada en su totalidad según disponga la junta general de </a:t>
            </a:r>
            <a:r>
              <a:rPr lang="es-EC" dirty="0" smtClean="0"/>
              <a:t>accionistas.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/>
              <a:t>En cuanto a la capital social se a mantenido con un valor nominal en acciones de 1 U.S.D. por cada </a:t>
            </a:r>
            <a:r>
              <a:rPr lang="es-EC" dirty="0" smtClean="0"/>
              <a:t>acción</a:t>
            </a:r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En el periodo 2013 se </a:t>
            </a:r>
            <a:r>
              <a:rPr lang="es-EC" dirty="0"/>
              <a:t>puede observar que existe un aumento de capital de 124000.00 U.S.D</a:t>
            </a:r>
          </a:p>
        </p:txBody>
      </p:sp>
    </p:spTree>
    <p:extLst>
      <p:ext uri="{BB962C8B-B14F-4D97-AF65-F5344CB8AC3E}">
        <p14:creationId xmlns:p14="http://schemas.microsoft.com/office/powerpoint/2010/main" val="4189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ESTADO DE FLUJO DE EFECTIVO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/>
              <a:t>2011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/>
              <a:t>Las depreciaciones de los activos van de acuerdo a las normas de </a:t>
            </a:r>
            <a:r>
              <a:rPr lang="es-EC" dirty="0" smtClean="0"/>
              <a:t>contabilidad</a:t>
            </a:r>
          </a:p>
          <a:p>
            <a:r>
              <a:rPr lang="es-EC" dirty="0"/>
              <a:t>problemas en las </a:t>
            </a:r>
            <a:r>
              <a:rPr lang="es-EC" dirty="0" smtClean="0"/>
              <a:t>cobranzas</a:t>
            </a:r>
          </a:p>
          <a:p>
            <a:r>
              <a:rPr lang="es-EC" dirty="0"/>
              <a:t>los inventarios y otros activos han </a:t>
            </a:r>
            <a:r>
              <a:rPr lang="es-EC" dirty="0" smtClean="0"/>
              <a:t>aumentado</a:t>
            </a:r>
          </a:p>
          <a:p>
            <a:r>
              <a:rPr lang="es-EC" dirty="0" smtClean="0"/>
              <a:t>los </a:t>
            </a:r>
            <a:r>
              <a:rPr lang="es-EC" dirty="0"/>
              <a:t>beneficios sociales han aumentado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 smtClean="0"/>
              <a:t>2012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no existen cuentas </a:t>
            </a:r>
            <a:r>
              <a:rPr lang="es-EC" dirty="0" smtClean="0"/>
              <a:t>incobrables</a:t>
            </a:r>
          </a:p>
          <a:p>
            <a:r>
              <a:rPr lang="es-EC" dirty="0"/>
              <a:t>Las cuentas por cobrar han </a:t>
            </a:r>
            <a:r>
              <a:rPr lang="es-EC" dirty="0" smtClean="0"/>
              <a:t>aumentado</a:t>
            </a:r>
          </a:p>
          <a:p>
            <a:r>
              <a:rPr lang="es-EC" dirty="0"/>
              <a:t>Los inventarios han </a:t>
            </a:r>
            <a:r>
              <a:rPr lang="es-EC" dirty="0" smtClean="0"/>
              <a:t>disminuido</a:t>
            </a:r>
          </a:p>
          <a:p>
            <a:r>
              <a:rPr lang="es-EC" dirty="0"/>
              <a:t>Las cuentas por pagar han </a:t>
            </a:r>
            <a:r>
              <a:rPr lang="es-EC" dirty="0" smtClean="0"/>
              <a:t>disminuido</a:t>
            </a:r>
          </a:p>
          <a:p>
            <a:r>
              <a:rPr lang="es-EC" dirty="0"/>
              <a:t>Se han incrementado las inversiones</a:t>
            </a:r>
          </a:p>
        </p:txBody>
      </p:sp>
    </p:spTree>
    <p:extLst>
      <p:ext uri="{BB962C8B-B14F-4D97-AF65-F5344CB8AC3E}">
        <p14:creationId xmlns:p14="http://schemas.microsoft.com/office/powerpoint/2010/main" val="6755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CAPITULO I GENERALIDADES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es-EC" dirty="0" smtClean="0"/>
              <a:t>Antecedentes</a:t>
            </a:r>
          </a:p>
          <a:p>
            <a:r>
              <a:rPr lang="es-EC" dirty="0" smtClean="0"/>
              <a:t>La Empresa</a:t>
            </a:r>
          </a:p>
          <a:p>
            <a:endParaRPr lang="es-EC" dirty="0"/>
          </a:p>
        </p:txBody>
      </p:sp>
      <p:pic>
        <p:nvPicPr>
          <p:cNvPr id="2050" name="3 Gráfic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4621212" cy="2767012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3143248"/>
          <a:ext cx="2571768" cy="2214580"/>
        </p:xfrm>
        <a:graphic>
          <a:graphicData uri="http://schemas.openxmlformats.org/drawingml/2006/table">
            <a:tbl>
              <a:tblPr/>
              <a:tblGrid>
                <a:gridCol w="1203167"/>
                <a:gridCol w="1368601"/>
              </a:tblGrid>
              <a:tr h="44291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PORCENTAJE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ZABATO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IMPROEL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ESTADO DE FLUJO DE EFECTIVO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03448" y="1535113"/>
            <a:ext cx="4040188" cy="639762"/>
          </a:xfrm>
        </p:spPr>
        <p:txBody>
          <a:bodyPr/>
          <a:lstStyle/>
          <a:p>
            <a:pPr algn="ctr"/>
            <a:r>
              <a:rPr lang="es-EC" dirty="0" smtClean="0"/>
              <a:t>2013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85960" y="2174875"/>
            <a:ext cx="4686304" cy="3951288"/>
          </a:xfrm>
        </p:spPr>
        <p:txBody>
          <a:bodyPr/>
          <a:lstStyle/>
          <a:p>
            <a:r>
              <a:rPr lang="es-EC" dirty="0"/>
              <a:t>P</a:t>
            </a:r>
            <a:r>
              <a:rPr lang="es-EC" dirty="0" smtClean="0"/>
              <a:t>érdida </a:t>
            </a:r>
            <a:r>
              <a:rPr lang="es-EC" dirty="0"/>
              <a:t>la </a:t>
            </a:r>
            <a:r>
              <a:rPr lang="es-EC" dirty="0" smtClean="0"/>
              <a:t>compañía</a:t>
            </a:r>
          </a:p>
          <a:p>
            <a:r>
              <a:rPr lang="es-EC" dirty="0"/>
              <a:t>L</a:t>
            </a:r>
            <a:r>
              <a:rPr lang="es-EC" dirty="0" smtClean="0"/>
              <a:t>as </a:t>
            </a:r>
            <a:r>
              <a:rPr lang="es-EC" dirty="0"/>
              <a:t>cuentas por cobrar han </a:t>
            </a:r>
            <a:r>
              <a:rPr lang="es-EC" dirty="0" smtClean="0"/>
              <a:t>aumentado</a:t>
            </a:r>
          </a:p>
          <a:p>
            <a:r>
              <a:rPr lang="es-EC" dirty="0"/>
              <a:t>Los inventarios han </a:t>
            </a:r>
            <a:r>
              <a:rPr lang="es-EC" dirty="0" smtClean="0"/>
              <a:t>disminuido</a:t>
            </a:r>
          </a:p>
          <a:p>
            <a:r>
              <a:rPr lang="es-EC" dirty="0"/>
              <a:t>Las cuentas por pagar han </a:t>
            </a:r>
            <a:r>
              <a:rPr lang="es-EC" dirty="0" smtClean="0"/>
              <a:t>disminuido</a:t>
            </a:r>
          </a:p>
          <a:p>
            <a:r>
              <a:rPr lang="es-EC" dirty="0"/>
              <a:t>Existe un incremento en propiedad planta y equipo</a:t>
            </a:r>
          </a:p>
        </p:txBody>
      </p:sp>
    </p:spTree>
    <p:extLst>
      <p:ext uri="{BB962C8B-B14F-4D97-AF65-F5344CB8AC3E}">
        <p14:creationId xmlns:p14="http://schemas.microsoft.com/office/powerpoint/2010/main" val="2870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ANÁLISIS DE LOS INDICADORES FINANCIEROS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/>
              <a:t>ELECDOR S.A.  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088970"/>
              </p:ext>
            </p:extLst>
          </p:nvPr>
        </p:nvGraphicFramePr>
        <p:xfrm>
          <a:off x="1214414" y="4286256"/>
          <a:ext cx="7072362" cy="192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 smtClean="0"/>
              <a:t>ZABATO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107389"/>
              </p:ext>
            </p:extLst>
          </p:nvPr>
        </p:nvGraphicFramePr>
        <p:xfrm>
          <a:off x="4645025" y="2285992"/>
          <a:ext cx="4041775" cy="1785949"/>
        </p:xfrm>
        <a:graphic>
          <a:graphicData uri="http://schemas.openxmlformats.org/drawingml/2006/table">
            <a:tbl>
              <a:tblPr/>
              <a:tblGrid>
                <a:gridCol w="1421257"/>
                <a:gridCol w="873506"/>
                <a:gridCol w="873506"/>
                <a:gridCol w="873506"/>
              </a:tblGrid>
              <a:tr h="3771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INDICADORES DE LIQUIDEZ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Liquidez Corrientes=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2.96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2.25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1.51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Prueba Acida=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2.30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1.72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1.20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45845"/>
              </p:ext>
            </p:extLst>
          </p:nvPr>
        </p:nvGraphicFramePr>
        <p:xfrm>
          <a:off x="500034" y="2285992"/>
          <a:ext cx="4040187" cy="1768123"/>
        </p:xfrm>
        <a:graphic>
          <a:graphicData uri="http://schemas.openxmlformats.org/drawingml/2006/table">
            <a:tbl>
              <a:tblPr/>
              <a:tblGrid>
                <a:gridCol w="1168219"/>
                <a:gridCol w="717992"/>
                <a:gridCol w="717992"/>
                <a:gridCol w="717992"/>
                <a:gridCol w="717992"/>
              </a:tblGrid>
              <a:tr h="3560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INDICADORES DE LIQUIDEZ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Liquidez Corrientes=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2.22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1.60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2.01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2.18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Prueba Acida=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1.73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0.97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1.22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1.77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8" marR="4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ANÁLISIS DE LOS INDICADORES FINANCIEROS</a:t>
            </a:r>
            <a:endParaRPr lang="es-EC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465127"/>
          </a:xfrm>
        </p:spPr>
        <p:txBody>
          <a:bodyPr/>
          <a:lstStyle/>
          <a:p>
            <a:pPr algn="ctr"/>
            <a:r>
              <a:rPr lang="es-EC" dirty="0" smtClean="0"/>
              <a:t>ELECDOR S.A.  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7418220"/>
              </p:ext>
            </p:extLst>
          </p:nvPr>
        </p:nvGraphicFramePr>
        <p:xfrm>
          <a:off x="928662" y="1857364"/>
          <a:ext cx="3571899" cy="1944740"/>
        </p:xfrm>
        <a:graphic>
          <a:graphicData uri="http://schemas.openxmlformats.org/drawingml/2006/table">
            <a:tbl>
              <a:tblPr/>
              <a:tblGrid>
                <a:gridCol w="2000264"/>
                <a:gridCol w="357190"/>
                <a:gridCol w="341314"/>
                <a:gridCol w="476253"/>
                <a:gridCol w="396878"/>
              </a:tblGrid>
              <a:tr h="153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SOLVENCIA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33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del Activo=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0.58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6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del Activo Fijo=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3.40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3.70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Patrimonio=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Apalancamiento=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2.39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3.01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Apalancamiento Financiero=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2.45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1.81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2.66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13" marR="298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536565"/>
          </a:xfrm>
        </p:spPr>
        <p:txBody>
          <a:bodyPr/>
          <a:lstStyle/>
          <a:p>
            <a:pPr algn="ctr"/>
            <a:r>
              <a:rPr lang="es-EC" dirty="0" smtClean="0"/>
              <a:t>ZABATO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928688" y="4303713"/>
          <a:ext cx="7758112" cy="198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77200"/>
              </p:ext>
            </p:extLst>
          </p:nvPr>
        </p:nvGraphicFramePr>
        <p:xfrm>
          <a:off x="4714877" y="1857364"/>
          <a:ext cx="3429023" cy="1927252"/>
        </p:xfrm>
        <a:graphic>
          <a:graphicData uri="http://schemas.openxmlformats.org/drawingml/2006/table">
            <a:tbl>
              <a:tblPr/>
              <a:tblGrid>
                <a:gridCol w="2071701"/>
                <a:gridCol w="419296"/>
                <a:gridCol w="437960"/>
                <a:gridCol w="500066"/>
              </a:tblGrid>
              <a:tr h="146343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SOLVENCIA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del Activo=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0.52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0.46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0.53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36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del Activo Fijo=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1.92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1.91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2.10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36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Endeudamiento del pasivo=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1.07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0.85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1.14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7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Apalancamiento=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2.07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1.85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2.14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36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Apalancamiento Financiero=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2.07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1.90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2.25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ANÁLISIS DE LOS INDICADORES FINANCIEROS</a:t>
            </a:r>
            <a:endParaRPr lang="es-EC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4040188" cy="639762"/>
          </a:xfrm>
        </p:spPr>
        <p:txBody>
          <a:bodyPr/>
          <a:lstStyle/>
          <a:p>
            <a:pPr algn="ctr"/>
            <a:r>
              <a:rPr lang="es-EC" dirty="0" smtClean="0"/>
              <a:t>ELECDOR S.A.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9630095"/>
              </p:ext>
            </p:extLst>
          </p:nvPr>
        </p:nvGraphicFramePr>
        <p:xfrm>
          <a:off x="500034" y="1500174"/>
          <a:ext cx="4040189" cy="2881590"/>
        </p:xfrm>
        <a:graphic>
          <a:graphicData uri="http://schemas.openxmlformats.org/drawingml/2006/table">
            <a:tbl>
              <a:tblPr/>
              <a:tblGrid>
                <a:gridCol w="1515838"/>
                <a:gridCol w="626485"/>
                <a:gridCol w="626485"/>
                <a:gridCol w="626485"/>
                <a:gridCol w="644896"/>
              </a:tblGrid>
              <a:tr h="1841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RENTABILIDAD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Neta del Activo=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0.08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(0.08)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Margen Operacional=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0.07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(0.03)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Operacional del Patrimonio=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0.30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0.37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0.24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(0.15)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Margen Bruto=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0.15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0.13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0.06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0.12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Neta en Ventas=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0.04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0.01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(0.04)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financiera=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0.19 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0.22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0.14 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(0.16)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/>
          <a:lstStyle/>
          <a:p>
            <a:pPr algn="ctr"/>
            <a:r>
              <a:rPr lang="es-EC" dirty="0" smtClean="0"/>
              <a:t>ZABATO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00063" y="4286250"/>
          <a:ext cx="8186737" cy="183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03608"/>
              </p:ext>
            </p:extLst>
          </p:nvPr>
        </p:nvGraphicFramePr>
        <p:xfrm>
          <a:off x="4786315" y="1500174"/>
          <a:ext cx="3945564" cy="2214579"/>
        </p:xfrm>
        <a:graphic>
          <a:graphicData uri="http://schemas.openxmlformats.org/drawingml/2006/table">
            <a:tbl>
              <a:tblPr/>
              <a:tblGrid>
                <a:gridCol w="1530586"/>
                <a:gridCol w="286142"/>
                <a:gridCol w="709612"/>
                <a:gridCol w="709612"/>
                <a:gridCol w="709612"/>
              </a:tblGrid>
              <a:tr h="27682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RENTABILIDAD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Neta del Activo=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0.11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0.06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0.07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Neta en Ventas=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0.03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0.02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0.03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Rentabilidad financiera=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0.23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0.12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0.15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ANÁLISIS DE LOS INDICADORES FINANCIEROS</a:t>
            </a:r>
            <a:endParaRPr lang="es-EC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4040188" cy="639762"/>
          </a:xfrm>
        </p:spPr>
        <p:txBody>
          <a:bodyPr/>
          <a:lstStyle/>
          <a:p>
            <a:pPr algn="ctr"/>
            <a:r>
              <a:rPr lang="es-EC" dirty="0" smtClean="0"/>
              <a:t>ELECDOR S.A.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00034" y="1500175"/>
          <a:ext cx="4040188" cy="2276548"/>
        </p:xfrm>
        <a:graphic>
          <a:graphicData uri="http://schemas.openxmlformats.org/drawingml/2006/table">
            <a:tbl>
              <a:tblPr/>
              <a:tblGrid>
                <a:gridCol w="1785950"/>
                <a:gridCol w="500066"/>
                <a:gridCol w="642942"/>
                <a:gridCol w="642942"/>
                <a:gridCol w="468288"/>
              </a:tblGrid>
              <a:tr h="21172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PRODUCTIVIDAD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17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2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Productividad de Activos Totales=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2.21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1.68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4.07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2.14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897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 Capital Trabajo Operacional=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13.63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16.71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36.43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18.16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8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Productividad de Activos Operativos=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2.79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2.66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6.22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2.58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99" marR="35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714356"/>
            <a:ext cx="4041775" cy="639762"/>
          </a:xfrm>
        </p:spPr>
        <p:txBody>
          <a:bodyPr/>
          <a:lstStyle/>
          <a:p>
            <a:pPr algn="ctr"/>
            <a:r>
              <a:rPr lang="es-EC" dirty="0" smtClean="0"/>
              <a:t>ZABATO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28625" y="3929062"/>
          <a:ext cx="8258175" cy="242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857752" y="1500174"/>
          <a:ext cx="3659813" cy="1851660"/>
        </p:xfrm>
        <a:graphic>
          <a:graphicData uri="http://schemas.openxmlformats.org/drawingml/2006/table">
            <a:tbl>
              <a:tblPr/>
              <a:tblGrid>
                <a:gridCol w="1785950"/>
                <a:gridCol w="142876"/>
                <a:gridCol w="642942"/>
                <a:gridCol w="571504"/>
                <a:gridCol w="516541"/>
              </a:tblGrid>
              <a:tr h="20955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DE PRODUCTIVIDAD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Productividad de Activos Totales=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3.27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0.99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2.57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 Capital Trabajo Operacional=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11.81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9.24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9.30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Productividad de Activos Operativos=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3.49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3.52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2.82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24744"/>
            <a:ext cx="6972320" cy="757230"/>
          </a:xfrm>
        </p:spPr>
        <p:txBody>
          <a:bodyPr>
            <a:normAutofit lnSpcReduction="10000"/>
          </a:bodyPr>
          <a:lstStyle/>
          <a:p>
            <a:pPr marL="342900" lvl="2" indent="-342900">
              <a:buNone/>
            </a:pPr>
            <a:r>
              <a:rPr lang="es-EC" b="1" dirty="0"/>
              <a:t>Análisis del proceso de venta de productos y servicios</a:t>
            </a:r>
            <a:r>
              <a:rPr lang="es-EC" b="1" dirty="0" smtClean="0"/>
              <a:t>.</a:t>
            </a:r>
            <a:endParaRPr lang="es-EC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C" dirty="0" smtClean="0"/>
              <a:t>PROCESOS CRITICOS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62259"/>
              </p:ext>
            </p:extLst>
          </p:nvPr>
        </p:nvGraphicFramePr>
        <p:xfrm>
          <a:off x="899592" y="2132856"/>
          <a:ext cx="7632849" cy="4464254"/>
        </p:xfrm>
        <a:graphic>
          <a:graphicData uri="http://schemas.openxmlformats.org/drawingml/2006/table">
            <a:tbl>
              <a:tblPr/>
              <a:tblGrid>
                <a:gridCol w="179491"/>
                <a:gridCol w="897455"/>
                <a:gridCol w="1017114"/>
                <a:gridCol w="897455"/>
                <a:gridCol w="897455"/>
                <a:gridCol w="892966"/>
                <a:gridCol w="1141262"/>
                <a:gridCol w="897455"/>
                <a:gridCol w="625226"/>
                <a:gridCol w="186970"/>
              </a:tblGrid>
              <a:tr h="232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latin typeface="Calibri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PROCESO DE VENTAS Y SERVICIOS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SOLICITUD DE INFORMACION DE PARTE DE LOS CLIENTES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REALIZACION DE LA COTIZACION PARA EL CLIENTE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AUTORIZACION DE LA GERENCIA PARA LA ENTREGA DE LA COTIZACION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58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RECIBE LA OFICINA CENTRAL LA NOTA DE ENTREGA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EMITIR ORDEN DE DESPACHO FABRICAS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RECIBIR ORDEN DE COMPRA  DE LOS CLIENTES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4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2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8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RECIBE LA OFICINA CENTRAL EL PARTE DIARIO DE TRABAJO DE LAS FABRICAS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PREVIA REVICION DE LAS NOTAS DE ENTREGA Y PARTE DIARIOS SE EMITE LA FACTURA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52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32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35" marR="418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C" sz="2400" b="1" dirty="0"/>
              <a:t>Análisis del proceso de la </a:t>
            </a:r>
            <a:r>
              <a:rPr lang="es-EC" sz="2400" b="1" dirty="0" smtClean="0"/>
              <a:t>producción</a:t>
            </a:r>
            <a:endParaRPr lang="es-EC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346032"/>
              </p:ext>
            </p:extLst>
          </p:nvPr>
        </p:nvGraphicFramePr>
        <p:xfrm>
          <a:off x="971600" y="1570471"/>
          <a:ext cx="7186244" cy="4374362"/>
        </p:xfrm>
        <a:graphic>
          <a:graphicData uri="http://schemas.openxmlformats.org/drawingml/2006/table">
            <a:tbl>
              <a:tblPr/>
              <a:tblGrid>
                <a:gridCol w="198046"/>
                <a:gridCol w="848769"/>
                <a:gridCol w="848769"/>
                <a:gridCol w="848769"/>
                <a:gridCol w="848769"/>
                <a:gridCol w="848769"/>
                <a:gridCol w="848769"/>
                <a:gridCol w="848769"/>
                <a:gridCol w="848769"/>
                <a:gridCol w="198046"/>
              </a:tblGrid>
              <a:tr h="26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PROCESO DE PRODUCCION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RECIBE LA ORDEN DE DESPACHO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EMITE REQUERIMIENTO DE MATERIALES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OFICINA CENTRAL COMPRA Y ENVIA MATERIAL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11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FINAL DE PRODUCION Y LA FRAGUACION TERMINA EN 21 DIAS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COMIENZA LA FABRICACION (NO EXISTE PRODUCTOS EN PROCESOS)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FABRICA RECIBE MATERIAL EL CUAL DEBE SER REVIZADO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78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EMITE PARTE DIARIO DE TRABAJO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C" b="1" dirty="0"/>
              <a:t>Análisis de las compras</a:t>
            </a:r>
            <a:r>
              <a:rPr lang="es-EC" b="1" dirty="0" smtClean="0"/>
              <a:t>.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369511"/>
              </p:ext>
            </p:extLst>
          </p:nvPr>
        </p:nvGraphicFramePr>
        <p:xfrm>
          <a:off x="827584" y="1340768"/>
          <a:ext cx="7460902" cy="4674384"/>
        </p:xfrm>
        <a:graphic>
          <a:graphicData uri="http://schemas.openxmlformats.org/drawingml/2006/table">
            <a:tbl>
              <a:tblPr/>
              <a:tblGrid>
                <a:gridCol w="205615"/>
                <a:gridCol w="881209"/>
                <a:gridCol w="881209"/>
                <a:gridCol w="881209"/>
                <a:gridCol w="881209"/>
                <a:gridCol w="881209"/>
                <a:gridCol w="881209"/>
                <a:gridCol w="881209"/>
                <a:gridCol w="881209"/>
                <a:gridCol w="205615"/>
              </a:tblGrid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PROCESO DE COMPRAS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OFICINA CENTRAL RECIBE EL REQUERIMIENTO DE MATERIALES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COTIZA AL PROVEEDOR DE CONFIANZA DE LA COMPAÑÍA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PROVEEDOR EMITE COTIZACÍON Y CONDICIONES DE ENTREGA Y PAGOS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73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FABRICA U OBRAS  RECIBE MATERIAL EL CUAL DEBE SER REVIZADO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ENVIA LOS MATERIALES O SUMINISTROS A LAS FABRICAS U OBRAS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COMPAÑÍA COMPRA LOS MATERIALES O SUMINISTROS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9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COMIENZA LA PRODUCCION O EL  TRABAJO PARA EL CUAL FUE SOLICITADO EL MATERIAL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9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Análisis de las Cobranzas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264573"/>
              </p:ext>
            </p:extLst>
          </p:nvPr>
        </p:nvGraphicFramePr>
        <p:xfrm>
          <a:off x="683568" y="1412776"/>
          <a:ext cx="7460902" cy="4594262"/>
        </p:xfrm>
        <a:graphic>
          <a:graphicData uri="http://schemas.openxmlformats.org/drawingml/2006/table">
            <a:tbl>
              <a:tblPr/>
              <a:tblGrid>
                <a:gridCol w="205615"/>
                <a:gridCol w="881209"/>
                <a:gridCol w="881209"/>
                <a:gridCol w="881209"/>
                <a:gridCol w="881209"/>
                <a:gridCol w="881209"/>
                <a:gridCol w="881209"/>
                <a:gridCol w="881209"/>
                <a:gridCol w="881209"/>
                <a:gridCol w="205615"/>
              </a:tblGrid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PROCESO DE COBRANZAS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6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EMITE LA FACTURA Y SE INDICA PLAZOS DE PAGOS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CREDITO PARA PARTICULATRES ES DE 30 DIAS Y E.ELECTRICAS DEPENDE DE LAS MISMAS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VENDEDORA TAMBIEN ESTA ENCARGADA DE LA COBRANZAS DE SUS CLIENTES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86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572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LAS E. ELECTRICAS CANCELAN SUS DEUDAS EN LOS DIAS ESTABLECIDOS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COBRA A LOS PARTICULARES LO ADEUDADO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46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1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6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CAPITULO IV PROPUESTA DEL PLAN DE NEGOCIOS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755576" y="1772816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Resumen Ejecutivo</a:t>
            </a:r>
            <a:endParaRPr lang="es-EC" dirty="0"/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1" y="3356992"/>
            <a:ext cx="35909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292080" y="1772816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 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92080" y="2852936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Misión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92080" y="3933056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Visión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171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ORGANIGRAMA ESTRUCTURAL 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44700"/>
              </p:ext>
            </p:extLst>
          </p:nvPr>
        </p:nvGraphicFramePr>
        <p:xfrm>
          <a:off x="1907704" y="1772816"/>
          <a:ext cx="5328592" cy="436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3" imgW="5686806" imgH="5766816" progId="Visio.Drawing.11">
                  <p:embed/>
                </p:oleObj>
              </mc:Choice>
              <mc:Fallback>
                <p:oleObj name="Visio" r:id="rId3" imgW="5686806" imgH="57668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5328592" cy="436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54868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MERCADO</a:t>
            </a:r>
            <a:endParaRPr lang="es-EC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755576" y="2132856"/>
            <a:ext cx="26642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Mercado Objetivo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4968044" y="157273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  <a:r>
              <a:rPr lang="es-EC" dirty="0" smtClean="0"/>
              <a:t>ompetencia</a:t>
            </a:r>
            <a:endParaRPr lang="es-EC" dirty="0"/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:p14="http://schemas.microsoft.com/office/powerpoint/2010/main" val="1613486265"/>
              </p:ext>
            </p:extLst>
          </p:nvPr>
        </p:nvGraphicFramePr>
        <p:xfrm>
          <a:off x="4427984" y="1304764"/>
          <a:ext cx="3384376" cy="219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5436096" y="980728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2012</a:t>
            </a:r>
            <a:endParaRPr lang="es-EC" dirty="0"/>
          </a:p>
        </p:txBody>
      </p:sp>
      <p:pic>
        <p:nvPicPr>
          <p:cNvPr id="3074" name="3 Gráfic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3123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508104" y="3933056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2014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115616" y="3140968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Postes de Hormigón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115616" y="4293096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Montajes Electromecánicos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6960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6629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C" b="1" dirty="0"/>
              <a:t>Identificación con la Marca</a:t>
            </a:r>
            <a:endParaRPr lang="es-EC" dirty="0"/>
          </a:p>
          <a:p>
            <a:r>
              <a:rPr lang="es-EC" b="1" dirty="0"/>
              <a:t>Acceso de Materias Primas</a:t>
            </a:r>
            <a:endParaRPr lang="es-EC" dirty="0"/>
          </a:p>
          <a:p>
            <a:r>
              <a:rPr lang="es-EC" b="1" dirty="0"/>
              <a:t>Requerimiento de Capital</a:t>
            </a:r>
            <a:endParaRPr lang="es-EC" dirty="0"/>
          </a:p>
          <a:p>
            <a:r>
              <a:rPr lang="es-EC" b="1" dirty="0"/>
              <a:t>Experiencia y efectos de </a:t>
            </a:r>
            <a:r>
              <a:rPr lang="es-EC" b="1" dirty="0" smtClean="0"/>
              <a:t>aprendizaje</a:t>
            </a:r>
          </a:p>
          <a:p>
            <a:r>
              <a:rPr lang="es-EC" b="1" dirty="0"/>
              <a:t>Regulación de la Industria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4454443"/>
              </p:ext>
            </p:extLst>
          </p:nvPr>
        </p:nvGraphicFramePr>
        <p:xfrm>
          <a:off x="4788024" y="1232753"/>
          <a:ext cx="3855941" cy="4893412"/>
        </p:xfrm>
        <a:graphic>
          <a:graphicData uri="http://schemas.openxmlformats.org/drawingml/2006/table">
            <a:tbl>
              <a:tblPr/>
              <a:tblGrid>
                <a:gridCol w="401671"/>
                <a:gridCol w="371759"/>
                <a:gridCol w="1806455"/>
                <a:gridCol w="531467"/>
                <a:gridCol w="744589"/>
              </a:tblGrid>
              <a:tr h="1322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EQUIPOS BASICOS PARA DOS FABRICAS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ITEMS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CANT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DESCRIPCION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VALOR UNITARIO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VALOR TOTAL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POLIPASTOS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80,000.00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320,000.00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CONCRETERAS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35,000.00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140,000.00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MOLDES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9,000.00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360,000.00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CILOS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4,500.00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18,000.00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HERRAMIENTAS VARIAS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5,000.00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20,000.00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SOLDADORAS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   900.00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3,600.00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ARRIENDO FABRICAS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4,500.00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9,000.00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5,000.00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10,000.00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EQUIPO DE COMPUTACION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1,000.00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 4,000.00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OFICINA CENTRAL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30,000.00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30,000.00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VEHICULOS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29,990.00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119,960.00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CAMIONES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110,000.00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220,000.00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GRUAS HIDRAULICAS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45,000.00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      90,000.00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 dirty="0">
                          <a:latin typeface="Arial"/>
                          <a:ea typeface="Times New Roman"/>
                          <a:cs typeface="Times New Roman"/>
                        </a:rPr>
                        <a:t> 1,344,560.00 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85" marR="27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908720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Barreras de Entrada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78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90872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Fortalezas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5220072" y="90872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Debilidades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987824" y="2060848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Ventaja Competitiva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491880" y="328498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Marca 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331640" y="4005064"/>
            <a:ext cx="280831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Estructural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Plazos de Entrega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Respaldo Multinacional</a:t>
            </a:r>
            <a:endParaRPr lang="es-EC" dirty="0"/>
          </a:p>
        </p:txBody>
      </p:sp>
      <p:pic>
        <p:nvPicPr>
          <p:cNvPr id="4098" name="Picture 2" descr="Elecd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2904760" cy="13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0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Productos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/>
          <a:lstStyle/>
          <a:p>
            <a:r>
              <a:rPr lang="es-MX" dirty="0"/>
              <a:t>POSTES DE HORMIGON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142984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MX" dirty="0"/>
              <a:t>MONTAJES ELECTROMECANICOS</a:t>
            </a:r>
            <a:endParaRPr lang="es-EC" dirty="0"/>
          </a:p>
        </p:txBody>
      </p:sp>
      <p:pic>
        <p:nvPicPr>
          <p:cNvPr id="7" name="6 Marcador de contenido" descr="C:\Users\pc\Desktop\fotos Elecdor\proyecto Puyo LST EEASA\VARIAS FOTOS\100_12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07163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Marcador de contenido" descr="C:\Users\pc\Desktop\fotos Elecdor\proyecto Puyo LST EEASA\VARIAS FOTOS\100_113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417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Marcador de texto"/>
          <p:cNvSpPr txBox="1">
            <a:spLocks/>
          </p:cNvSpPr>
          <p:nvPr/>
        </p:nvSpPr>
        <p:spPr>
          <a:xfrm>
            <a:off x="4643438" y="378619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 smtClean="0"/>
              <a:t>TELEFONIA</a:t>
            </a:r>
            <a:endParaRPr kumimoji="0" lang="es-EC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 descr="C:\Users\pc\Desktop\fotos Elecdor\proyecto Puyo LST EEASA\VARIAS FOTOS\100_11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3929090" cy="17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/>
              <a:t>Modelo del negocio y plan </a:t>
            </a:r>
            <a:r>
              <a:rPr lang="es-ES" sz="2800" b="1" dirty="0" smtClean="0"/>
              <a:t>financiero</a:t>
            </a:r>
            <a:endParaRPr lang="es-EC" sz="28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572000" y="1643050"/>
          <a:ext cx="4041777" cy="2143137"/>
        </p:xfrm>
        <a:graphic>
          <a:graphicData uri="http://schemas.openxmlformats.org/drawingml/2006/table">
            <a:tbl>
              <a:tblPr/>
              <a:tblGrid>
                <a:gridCol w="1339753"/>
                <a:gridCol w="675506"/>
                <a:gridCol w="675506"/>
                <a:gridCol w="675506"/>
                <a:gridCol w="675506"/>
              </a:tblGrid>
              <a:tr h="257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9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SITUACION ACTUAL DE VENTAS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ACTUAL DE LA PRODUCCION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SITUACION EN 3 AÑOS EN PRODUCCION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SITUACION EN 3 AÑOS EN VENTAS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POSTES QUITO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15.25%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16.73%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15.97%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POSTES GUAYAQUIL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14.86%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23.66%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24.31%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16.35%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MONTAJES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69.90%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59.61%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58.50%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67.68%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04" marR="39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</a:t>
            </a:r>
            <a:r>
              <a:rPr lang="es-ES" dirty="0" smtClean="0"/>
              <a:t>omposición </a:t>
            </a:r>
            <a:r>
              <a:rPr lang="es-ES" dirty="0"/>
              <a:t>de producción y ventas, actual y proyectada, que permita el desarrollo del modelo de negocio y plan financiero:</a:t>
            </a:r>
            <a:endParaRPr lang="es-EC" dirty="0"/>
          </a:p>
          <a:p>
            <a:pPr lvl="0"/>
            <a:r>
              <a:rPr lang="es-MX" dirty="0"/>
              <a:t>Obtener un 6% de aumento constante en las ventas</a:t>
            </a:r>
            <a:endParaRPr lang="es-EC" dirty="0"/>
          </a:p>
          <a:p>
            <a:pPr lvl="0"/>
            <a:r>
              <a:rPr lang="es-MX" dirty="0"/>
              <a:t>8% de aumento en las utilidades en fabricación de postes</a:t>
            </a:r>
            <a:endParaRPr lang="es-EC" dirty="0"/>
          </a:p>
          <a:p>
            <a:r>
              <a:rPr lang="es-MX" dirty="0"/>
              <a:t>10% de aumento en las utilidades en montajes.</a:t>
            </a:r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643437" y="4214818"/>
          <a:ext cx="4079873" cy="1571635"/>
        </p:xfrm>
        <a:graphic>
          <a:graphicData uri="http://schemas.openxmlformats.org/drawingml/2006/table">
            <a:tbl>
              <a:tblPr/>
              <a:tblGrid>
                <a:gridCol w="1204999"/>
                <a:gridCol w="686108"/>
                <a:gridCol w="728631"/>
                <a:gridCol w="728631"/>
                <a:gridCol w="731504"/>
              </a:tblGrid>
              <a:tr h="2318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Times New Roman"/>
                          <a:cs typeface="Times New Roman"/>
                        </a:rPr>
                        <a:t>COSTO DE VENTAS (en dólares)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1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COSTO QUITO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Times New Roman"/>
                          <a:cs typeface="Times New Roman"/>
                        </a:rPr>
                        <a:t>914450.7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941884.221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979559.5898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1028537.569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COSTO GUAYAQUIL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Times New Roman"/>
                          <a:cs typeface="Times New Roman"/>
                        </a:rPr>
                        <a:t>876149.51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Times New Roman"/>
                          <a:cs typeface="Times New Roman"/>
                        </a:rPr>
                        <a:t>902433.9953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938531.3551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985457.9229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COSTO MONTAJES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68927.49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Arial"/>
                          <a:ea typeface="Times New Roman"/>
                          <a:cs typeface="Times New Roman"/>
                        </a:rPr>
                        <a:t>70995.3147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73835.12729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Arial"/>
                          <a:ea typeface="Times New Roman"/>
                          <a:cs typeface="Times New Roman"/>
                        </a:rPr>
                        <a:t>77526.88365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 1,859,527.70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 1,915,313.53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Times New Roman"/>
                          <a:ea typeface="Times New Roman"/>
                          <a:cs typeface="Times New Roman"/>
                        </a:rPr>
                        <a:t> 1,991,926.07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Times New Roman"/>
                          <a:ea typeface="Times New Roman"/>
                          <a:cs typeface="Times New Roman"/>
                        </a:rPr>
                        <a:t> 2,091,522.38 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PREVISIONES </a:t>
            </a:r>
            <a:endParaRPr lang="es-EC" dirty="0"/>
          </a:p>
        </p:txBody>
      </p:sp>
      <p:graphicFrame>
        <p:nvGraphicFramePr>
          <p:cNvPr id="4" name="6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07606236"/>
              </p:ext>
            </p:extLst>
          </p:nvPr>
        </p:nvGraphicFramePr>
        <p:xfrm>
          <a:off x="1331640" y="1916830"/>
          <a:ext cx="6696743" cy="3434725"/>
        </p:xfrm>
        <a:graphic>
          <a:graphicData uri="http://schemas.openxmlformats.org/drawingml/2006/table">
            <a:tbl>
              <a:tblPr/>
              <a:tblGrid>
                <a:gridCol w="2408188"/>
                <a:gridCol w="1649445"/>
                <a:gridCol w="1319555"/>
                <a:gridCol w="1319555"/>
              </a:tblGrid>
              <a:tr h="384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Crecimiento</a:t>
                      </a:r>
                      <a:r>
                        <a:rPr lang="es-MX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 la Inflación 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Crecimiento ventas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Crecimiento gastos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Crecimiento producción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Disminución cuentas por cobrar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32%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Aumento de las Cuentas por Pagar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7%%</a:t>
                      </a:r>
                      <a:endParaRPr lang="es-EC" sz="160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600" dirty="0">
                        <a:latin typeface="Centaur"/>
                        <a:ea typeface="Times New Roman"/>
                        <a:cs typeface="Times New Roman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76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64784"/>
              </p:ext>
            </p:extLst>
          </p:nvPr>
        </p:nvGraphicFramePr>
        <p:xfrm>
          <a:off x="1547664" y="3429000"/>
          <a:ext cx="5778501" cy="124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067"/>
                <a:gridCol w="837740"/>
                <a:gridCol w="904378"/>
                <a:gridCol w="999576"/>
                <a:gridCol w="837740"/>
              </a:tblGrid>
              <a:tr h="1939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ESTADOS DE </a:t>
                      </a:r>
                      <a:r>
                        <a:rPr lang="es-EC" sz="1400" u="none" strike="noStrike" dirty="0" smtClean="0">
                          <a:effectLst/>
                        </a:rPr>
                        <a:t>RESULTADOS PROFORMA</a:t>
                      </a:r>
                      <a:endParaRPr lang="es-EC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0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</a:rPr>
                        <a:t>Año 2014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</a:rPr>
                        <a:t>Año 2015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</a:rPr>
                        <a:t>Año 2016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</a:rPr>
                        <a:t>Año 2017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Ventas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2.595.834,36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2.751.584,42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 dirty="0">
                          <a:effectLst/>
                        </a:rPr>
                        <a:t>        2.907.334,48 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3.063.084,54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Utilidad Antes de Imptos. Y Part. Laboral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   54.689,33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     79.672,14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 dirty="0">
                          <a:effectLst/>
                        </a:rPr>
                        <a:t>              78.552,17 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 dirty="0">
                          <a:effectLst/>
                        </a:rPr>
                        <a:t>        50.564,66 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6043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Utilidad Neta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   31.008,85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     45.174,10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>
                          <a:effectLst/>
                        </a:rPr>
                        <a:t>              44.539,08 </a:t>
                      </a:r>
                      <a:endParaRPr lang="es-EC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u="none" strike="noStrike" dirty="0">
                          <a:effectLst/>
                        </a:rPr>
                        <a:t>        28.670,16 </a:t>
                      </a:r>
                      <a:endParaRPr lang="es-EC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23156"/>
              </p:ext>
            </p:extLst>
          </p:nvPr>
        </p:nvGraphicFramePr>
        <p:xfrm>
          <a:off x="1619672" y="1556792"/>
          <a:ext cx="5688633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1141"/>
                <a:gridCol w="909373"/>
                <a:gridCol w="909373"/>
                <a:gridCol w="909373"/>
                <a:gridCol w="909373"/>
              </a:tblGrid>
              <a:tr h="2571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ELECTRIFICACIONES DEL ECUADOR S.A.</a:t>
                      </a:r>
                      <a:endParaRPr lang="es-EC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6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BALANCE GENERAL PROFORMA</a:t>
                      </a:r>
                      <a:endParaRPr lang="es-EC" sz="16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 AÑO 2014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 AÑO 2015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 AÑO 2016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 AÑO 2017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TOTAL ACTIVOS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2.230.163,59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2.104.160,88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1.749.853,55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1.379.057,08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PASIVOS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1.672.492,40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1.516.941,07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1.203.054,33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930.936,64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CAPITAL Y RESERVAS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557.671,19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517.516,43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477.926,14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452.441,55 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TOTAL PASIVOS Y PATRIMONIO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2.230.163,59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2.034.457,51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1.680.980,47 </a:t>
                      </a:r>
                      <a:endParaRPr lang="es-EC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 1.383.378,19 </a:t>
                      </a:r>
                      <a:endParaRPr lang="es-EC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75656" y="548680"/>
            <a:ext cx="59766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RESULTADOS ENCONTRADOS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782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APALANCAMIENTOS</a:t>
            </a:r>
            <a:endParaRPr lang="es-EC" sz="2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475656" y="1916832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FINANCIEROS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75656" y="3429000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OPERATIVO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75656" y="5013176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CONBINADOS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5796136" y="980728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GANANCIA POR ACCION</a:t>
            </a:r>
            <a:endParaRPr lang="es-EC" dirty="0"/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49462"/>
              </p:ext>
            </p:extLst>
          </p:nvPr>
        </p:nvGraphicFramePr>
        <p:xfrm>
          <a:off x="5290940" y="3068960"/>
          <a:ext cx="2377404" cy="1190416"/>
        </p:xfrm>
        <a:graphic>
          <a:graphicData uri="http://schemas.openxmlformats.org/drawingml/2006/table">
            <a:tbl>
              <a:tblPr/>
              <a:tblGrid>
                <a:gridCol w="666023"/>
                <a:gridCol w="1711381"/>
              </a:tblGrid>
              <a:tr h="297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GAO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         1.9352 %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         1.9438 %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1.9514 %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10550"/>
              </p:ext>
            </p:extLst>
          </p:nvPr>
        </p:nvGraphicFramePr>
        <p:xfrm>
          <a:off x="5292080" y="1628800"/>
          <a:ext cx="2377404" cy="1190416"/>
        </p:xfrm>
        <a:graphic>
          <a:graphicData uri="http://schemas.openxmlformats.org/drawingml/2006/table">
            <a:tbl>
              <a:tblPr/>
              <a:tblGrid>
                <a:gridCol w="666023"/>
                <a:gridCol w="1711381"/>
              </a:tblGrid>
              <a:tr h="297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GAO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1.0822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1.0525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1.0454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724859"/>
              </p:ext>
            </p:extLst>
          </p:nvPr>
        </p:nvGraphicFramePr>
        <p:xfrm>
          <a:off x="5292080" y="4686856"/>
          <a:ext cx="2377404" cy="1190416"/>
        </p:xfrm>
        <a:graphic>
          <a:graphicData uri="http://schemas.openxmlformats.org/drawingml/2006/table">
            <a:tbl>
              <a:tblPr/>
              <a:tblGrid>
                <a:gridCol w="666023"/>
                <a:gridCol w="1711381"/>
              </a:tblGrid>
              <a:tr h="2976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GAT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0.9595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1.4198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2.9717 </a:t>
                      </a: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3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915816" y="332656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PRINCIPALES RIESGOS</a:t>
            </a:r>
            <a:endParaRPr lang="es-EC" dirty="0"/>
          </a:p>
        </p:txBody>
      </p:sp>
      <p:sp>
        <p:nvSpPr>
          <p:cNvPr id="3" name="2 Rectángulo redondeado"/>
          <p:cNvSpPr/>
          <p:nvPr/>
        </p:nvSpPr>
        <p:spPr>
          <a:xfrm>
            <a:off x="899592" y="1628800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 riesgo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5148064" y="1628800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 de Contingencia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2915816" y="2420888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INDICES DE CONTROL</a:t>
            </a:r>
            <a:endParaRPr lang="es-EC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57200" y="3549057"/>
            <a:ext cx="4040188" cy="4605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dirty="0" smtClean="0"/>
              <a:t>INDICE DE PERDIDA</a:t>
            </a:r>
            <a:endParaRPr lang="es-EC" sz="2400" dirty="0"/>
          </a:p>
        </p:txBody>
      </p:sp>
      <p:graphicFrame>
        <p:nvGraphicFramePr>
          <p:cNvPr id="7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03588"/>
              </p:ext>
            </p:extLst>
          </p:nvPr>
        </p:nvGraphicFramePr>
        <p:xfrm>
          <a:off x="500034" y="4083912"/>
          <a:ext cx="2786082" cy="497216"/>
        </p:xfrm>
        <a:graphic>
          <a:graphicData uri="http://schemas.openxmlformats.org/drawingml/2006/table">
            <a:tbl>
              <a:tblPr/>
              <a:tblGrid>
                <a:gridCol w="1393041"/>
                <a:gridCol w="1393041"/>
              </a:tblGrid>
              <a:tr h="2900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INDICE DE </a:t>
                      </a:r>
                      <a:endParaRPr lang="es-EC" sz="1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Arial"/>
                          <a:ea typeface="Times New Roman"/>
                          <a:cs typeface="Times New Roman"/>
                        </a:rPr>
                        <a:t>PERDIDA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Postes rotos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Total de la Producción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736261"/>
              </p:ext>
            </p:extLst>
          </p:nvPr>
        </p:nvGraphicFramePr>
        <p:xfrm>
          <a:off x="5396008" y="4081062"/>
          <a:ext cx="2786082" cy="500066"/>
        </p:xfrm>
        <a:graphic>
          <a:graphicData uri="http://schemas.openxmlformats.org/drawingml/2006/table">
            <a:tbl>
              <a:tblPr/>
              <a:tblGrid>
                <a:gridCol w="1393041"/>
                <a:gridCol w="1393041"/>
              </a:tblGrid>
              <a:tr h="2500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INDICE DE INGRESOS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Ingreso Real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Ingreso presupuestado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2 Marcador de texto"/>
          <p:cNvSpPr txBox="1">
            <a:spLocks/>
          </p:cNvSpPr>
          <p:nvPr/>
        </p:nvSpPr>
        <p:spPr>
          <a:xfrm>
            <a:off x="5356348" y="336986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C" sz="2400" dirty="0" smtClean="0"/>
              <a:t>INDICE DE INGRESOS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987824" y="5021486"/>
            <a:ext cx="3312368" cy="4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s-EC" sz="2400" dirty="0" smtClean="0"/>
              <a:t>COSTO TOTAL OPERACIONAL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24511"/>
              </p:ext>
            </p:extLst>
          </p:nvPr>
        </p:nvGraphicFramePr>
        <p:xfrm>
          <a:off x="2531224" y="5661248"/>
          <a:ext cx="3840976" cy="350520"/>
        </p:xfrm>
        <a:graphic>
          <a:graphicData uri="http://schemas.openxmlformats.org/drawingml/2006/table">
            <a:tbl>
              <a:tblPr/>
              <a:tblGrid>
                <a:gridCol w="1920488"/>
                <a:gridCol w="1920488"/>
              </a:tblGrid>
              <a:tr h="1619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COSTO TOTAL OPERACIONAL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Costo Real Mensual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Costo Presupuesto Mensual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6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548680"/>
            <a:ext cx="59766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C" b="1" dirty="0"/>
              <a:t>ESTABLECIMIENTO DE LA ESTRATEGIA GENERICA, BASADO EN   MODELO B – C (BENEFICIO – COSTO)</a:t>
            </a:r>
            <a:endParaRPr lang="es-EC" sz="1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3131840" y="1628800"/>
            <a:ext cx="24482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ANALISIS DE LA EMPRESA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1115616" y="2780928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CLIENTES</a:t>
            </a:r>
            <a:endParaRPr lang="es-EC" dirty="0"/>
          </a:p>
        </p:txBody>
      </p:sp>
      <p:sp>
        <p:nvSpPr>
          <p:cNvPr id="5" name="4 Elipse"/>
          <p:cNvSpPr/>
          <p:nvPr/>
        </p:nvSpPr>
        <p:spPr>
          <a:xfrm>
            <a:off x="6516216" y="3933056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SUSTITUTOS</a:t>
            </a:r>
          </a:p>
        </p:txBody>
      </p:sp>
      <p:sp>
        <p:nvSpPr>
          <p:cNvPr id="6" name="5 Elipse"/>
          <p:cNvSpPr/>
          <p:nvPr/>
        </p:nvSpPr>
        <p:spPr>
          <a:xfrm>
            <a:off x="1115616" y="3949824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BARRERAS DE ENTRADA</a:t>
            </a:r>
            <a:endParaRPr lang="es-EC" dirty="0"/>
          </a:p>
        </p:txBody>
      </p:sp>
      <p:sp>
        <p:nvSpPr>
          <p:cNvPr id="7" name="6 Elipse"/>
          <p:cNvSpPr/>
          <p:nvPr/>
        </p:nvSpPr>
        <p:spPr>
          <a:xfrm>
            <a:off x="6444208" y="2780928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POSICION DE LA EMPRESA</a:t>
            </a:r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3491880" y="2780928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COMPETIDORES</a:t>
            </a:r>
            <a:endParaRPr lang="es-EC" dirty="0"/>
          </a:p>
        </p:txBody>
      </p:sp>
      <p:sp>
        <p:nvSpPr>
          <p:cNvPr id="9" name="8 Elipse"/>
          <p:cNvSpPr/>
          <p:nvPr/>
        </p:nvSpPr>
        <p:spPr>
          <a:xfrm>
            <a:off x="3491880" y="3933056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PODER DE LOS PROVEEDORES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75856" y="5373216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u="sng" dirty="0" smtClean="0"/>
              <a:t>CREACION DEL VALOR</a:t>
            </a:r>
            <a:endParaRPr lang="es-EC" sz="2400" u="sng" dirty="0"/>
          </a:p>
        </p:txBody>
      </p:sp>
    </p:spTree>
    <p:extLst>
      <p:ext uri="{BB962C8B-B14F-4D97-AF65-F5344CB8AC3E}">
        <p14:creationId xmlns:p14="http://schemas.microsoft.com/office/powerpoint/2010/main" val="123574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 FUNCIONAL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2208"/>
            <a:ext cx="3322712" cy="1036712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Junta General de Accionistas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61656" y="1628800"/>
            <a:ext cx="3322712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Presidente y Secretario J.G.A.</a:t>
            </a:r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61656" y="3256384"/>
            <a:ext cx="332271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Presidente</a:t>
            </a:r>
            <a:endParaRPr lang="es-EC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3256384"/>
            <a:ext cx="332271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Directorio</a:t>
            </a:r>
            <a:endParaRPr lang="es-EC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0" y="4264496"/>
            <a:ext cx="3672408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Gerente Ejecutivo</a:t>
            </a:r>
            <a:endParaRPr lang="es-EC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29208" y="4192488"/>
            <a:ext cx="332271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Vicepresidente</a:t>
            </a:r>
            <a:endParaRPr lang="es-EC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627784" y="5128592"/>
            <a:ext cx="3672408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Representante Legal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25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548680"/>
            <a:ext cx="59766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C" b="1" dirty="0" smtClean="0"/>
              <a:t>MODELO B-C PARA 2 PRODUCTOS DE MAYOR SALIDA</a:t>
            </a:r>
            <a:endParaRPr lang="es-EC" b="1" dirty="0"/>
          </a:p>
        </p:txBody>
      </p:sp>
      <p:graphicFrame>
        <p:nvGraphicFramePr>
          <p:cNvPr id="3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33209"/>
              </p:ext>
            </p:extLst>
          </p:nvPr>
        </p:nvGraphicFramePr>
        <p:xfrm>
          <a:off x="2548037" y="1556792"/>
          <a:ext cx="4040187" cy="2522667"/>
        </p:xfrm>
        <a:graphic>
          <a:graphicData uri="http://schemas.openxmlformats.org/drawingml/2006/table">
            <a:tbl>
              <a:tblPr/>
              <a:tblGrid>
                <a:gridCol w="1452125"/>
                <a:gridCol w="1346729"/>
                <a:gridCol w="1241333"/>
              </a:tblGrid>
              <a:tr h="226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latin typeface="Arial"/>
                          <a:ea typeface="Times New Roman"/>
                          <a:cs typeface="Times New Roman"/>
                        </a:rPr>
                        <a:t>MODELO BENEFICIO COSTO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9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CÁLCULO DEL MODELO B - 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Poste 9/350 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Poste 11.5/500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Cálculo del B – P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Pecio ELCDOR S.A.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140.00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278.88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Precio mercado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135.00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269.00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Beneficio obtenido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   5.00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9.88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Cálculo del P – 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Precio de mercado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135.00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269.00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Costo de producción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121.74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242.50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Margen de ganancia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                            13.26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                         26.50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7" marR="409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115616" y="486916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REDUCCION DE COSTOS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796136" y="486916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INCREMENTO DE BENEFICIOS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022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Poste de 9/350 R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s-EC" dirty="0" smtClean="0"/>
              <a:t>Beneficios otorgados al producto por el cliente</a:t>
            </a:r>
            <a:endParaRPr lang="es-EC" sz="2000" dirty="0" smtClean="0"/>
          </a:p>
          <a:p>
            <a:pPr lvl="0"/>
            <a:r>
              <a:rPr lang="es-EC" dirty="0" smtClean="0"/>
              <a:t>Calidad</a:t>
            </a:r>
            <a:endParaRPr lang="es-EC" sz="2000" dirty="0" smtClean="0"/>
          </a:p>
          <a:p>
            <a:pPr lvl="0"/>
            <a:r>
              <a:rPr lang="es-EC" dirty="0" smtClean="0"/>
              <a:t>Durabilidad</a:t>
            </a:r>
            <a:endParaRPr lang="es-EC" sz="2000" dirty="0" smtClean="0"/>
          </a:p>
          <a:p>
            <a:pPr lvl="0"/>
            <a:r>
              <a:rPr lang="es-EC" dirty="0" smtClean="0"/>
              <a:t>Acabado final limpio</a:t>
            </a:r>
            <a:endParaRPr lang="es-EC" sz="2000" dirty="0" smtClean="0"/>
          </a:p>
          <a:p>
            <a:pPr lvl="0"/>
            <a:r>
              <a:rPr lang="es-EC" dirty="0" smtClean="0"/>
              <a:t>Puntualidad en la entrega</a:t>
            </a:r>
            <a:endParaRPr lang="es-EC" sz="2000" dirty="0" smtClean="0"/>
          </a:p>
          <a:p>
            <a:pPr lvl="0"/>
            <a:r>
              <a:rPr lang="es-EC" dirty="0" smtClean="0"/>
              <a:t>Incremento del precio </a:t>
            </a:r>
            <a:endParaRPr lang="es-EC" sz="2000" dirty="0" smtClean="0"/>
          </a:p>
          <a:p>
            <a:pPr lvl="1"/>
            <a:r>
              <a:rPr lang="es-EC" dirty="0" smtClean="0"/>
              <a:t>0%</a:t>
            </a:r>
            <a:endParaRPr lang="es-EC" sz="1800" dirty="0" smtClean="0"/>
          </a:p>
          <a:p>
            <a:pPr lvl="1"/>
            <a:r>
              <a:rPr lang="es-EC" dirty="0" smtClean="0"/>
              <a:t>3%</a:t>
            </a:r>
            <a:endParaRPr lang="es-EC" sz="1800" dirty="0" smtClean="0"/>
          </a:p>
          <a:p>
            <a:pPr lvl="1"/>
            <a:r>
              <a:rPr lang="es-EC" dirty="0" smtClean="0"/>
              <a:t>5%</a:t>
            </a:r>
            <a:endParaRPr lang="es-EC" sz="1800" dirty="0" smtClean="0"/>
          </a:p>
          <a:p>
            <a:pPr lvl="1"/>
            <a:r>
              <a:rPr lang="es-EC" dirty="0" smtClean="0"/>
              <a:t>7%</a:t>
            </a:r>
            <a:endParaRPr lang="es-EC" sz="1800" dirty="0" smtClean="0"/>
          </a:p>
          <a:p>
            <a:pPr lvl="1"/>
            <a:r>
              <a:rPr lang="es-EC" dirty="0" smtClean="0"/>
              <a:t>9%</a:t>
            </a:r>
            <a:endParaRPr lang="es-EC" sz="1800" dirty="0" smtClean="0"/>
          </a:p>
          <a:p>
            <a:pPr lvl="1"/>
            <a:r>
              <a:rPr lang="es-EC" dirty="0" smtClean="0"/>
              <a:t>11%</a:t>
            </a:r>
            <a:endParaRPr lang="es-EC" sz="1800" dirty="0" smtClean="0"/>
          </a:p>
          <a:p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3438" y="1285860"/>
          <a:ext cx="4041775" cy="1847903"/>
        </p:xfrm>
        <a:graphic>
          <a:graphicData uri="http://schemas.openxmlformats.org/drawingml/2006/table">
            <a:tbl>
              <a:tblPr/>
              <a:tblGrid>
                <a:gridCol w="1420115"/>
                <a:gridCol w="1321349"/>
                <a:gridCol w="1300311"/>
              </a:tblGrid>
              <a:tr h="1840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RESULTADOS DE ENCUESTA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4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MONTO DE INCREMENTO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MONTO DE VALORES ABSOLUTOS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PORCENTAJE DE ACEPTACION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     -  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                              -  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 4.20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 7.21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10.60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14.58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19%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19.42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Px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                            56.01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09" marR="40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57818" y="3357562"/>
          <a:ext cx="2729868" cy="2839212"/>
        </p:xfrm>
        <a:graphic>
          <a:graphicData uri="http://schemas.openxmlformats.org/drawingml/2006/table">
            <a:tbl>
              <a:tblPr/>
              <a:tblGrid>
                <a:gridCol w="909956"/>
                <a:gridCol w="909956"/>
                <a:gridCol w="909956"/>
              </a:tblGrid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n X Px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4.20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0.27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1.13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7.21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0.27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1.95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10.60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0.27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2.86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14.58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0.27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3.94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19.42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0.27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MVP=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  <a:cs typeface="Times New Roman"/>
                        </a:rPr>
                        <a:t>           5.24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3347864" y="404664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C" sz="2400" b="1" dirty="0" smtClean="0"/>
              <a:t>VOLUNTAD DE PAGO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94792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PRODUCTOS Y SERVICIOS</a:t>
            </a:r>
            <a:endParaRPr lang="es-EC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3052935"/>
          </a:xfrm>
        </p:spPr>
        <p:txBody>
          <a:bodyPr/>
          <a:lstStyle/>
          <a:p>
            <a:r>
              <a:rPr lang="es-EC" sz="2800" dirty="0" smtClean="0"/>
              <a:t>POSTES DE HORMIGON</a:t>
            </a:r>
          </a:p>
          <a:p>
            <a:endParaRPr lang="es-EC" dirty="0"/>
          </a:p>
        </p:txBody>
      </p:sp>
      <p:pic>
        <p:nvPicPr>
          <p:cNvPr id="5" name="Picture 2" descr="OBRAS ELECDOR0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53238"/>
            <a:ext cx="3266504" cy="20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33664" y="1628800"/>
            <a:ext cx="4258816" cy="305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MONTAJES ELECTROMECANICOS Y TELEFONICA</a:t>
            </a:r>
          </a:p>
          <a:p>
            <a:endParaRPr lang="es-EC" sz="2800" dirty="0" smtClean="0"/>
          </a:p>
          <a:p>
            <a:endParaRPr lang="es-EC" dirty="0"/>
          </a:p>
        </p:txBody>
      </p:sp>
      <p:pic>
        <p:nvPicPr>
          <p:cNvPr id="8" name="Picture 2" descr="OBRAS ELECDOR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65636"/>
            <a:ext cx="3124970" cy="20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0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CAPITULO II ANALISIS SITUACIONAL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556793"/>
            <a:ext cx="3394720" cy="648072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MACROAMBIENTE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76056" y="3861048"/>
            <a:ext cx="3394720" cy="9647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Factor Legal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76056" y="2348880"/>
            <a:ext cx="3394720" cy="9647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Factor Político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3861048"/>
            <a:ext cx="3394720" cy="9647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Factor Geográfico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376735"/>
            <a:ext cx="3394720" cy="9647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Factor Económico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627784" y="4912569"/>
            <a:ext cx="3394720" cy="9647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Factor Tecnológico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3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ANALISIS SITUACIONAL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es-EC" dirty="0" smtClean="0"/>
              <a:t>A NIVEL MICROAMBIENTE</a:t>
            </a:r>
            <a:endParaRPr lang="es-EC" dirty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000100" y="2428868"/>
            <a:ext cx="7143800" cy="3430588"/>
            <a:chOff x="1341" y="8992"/>
            <a:chExt cx="9360" cy="5580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7281" y="9540"/>
              <a:ext cx="198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AMENAZA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321" y="1296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AMENAZA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701" y="10598"/>
              <a:ext cx="21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PODER NEGOCIADOR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8541" y="10598"/>
              <a:ext cx="21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PODER NEGOCIADOR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1" name="Group 7"/>
            <p:cNvGrpSpPr>
              <a:grpSpLocks/>
            </p:cNvGrpSpPr>
            <p:nvPr/>
          </p:nvGrpSpPr>
          <p:grpSpPr bwMode="auto">
            <a:xfrm>
              <a:off x="1341" y="8992"/>
              <a:ext cx="9360" cy="5580"/>
              <a:chOff x="1341" y="8978"/>
              <a:chExt cx="9360" cy="5580"/>
            </a:xfrm>
          </p:grpSpPr>
          <p:grpSp>
            <p:nvGrpSpPr>
              <p:cNvPr id="21512" name="Group 8"/>
              <p:cNvGrpSpPr>
                <a:grpSpLocks/>
              </p:cNvGrpSpPr>
              <p:nvPr/>
            </p:nvGrpSpPr>
            <p:grpSpPr bwMode="auto">
              <a:xfrm>
                <a:off x="1701" y="9338"/>
                <a:ext cx="8820" cy="4860"/>
                <a:chOff x="1701" y="9338"/>
                <a:chExt cx="8820" cy="4860"/>
              </a:xfrm>
            </p:grpSpPr>
            <p:sp>
              <p:nvSpPr>
                <p:cNvPr id="215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61" y="13658"/>
                  <a:ext cx="8100" cy="5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MODELO DE LAS CINCO FUERZAS DESARROLLADA POR EL DR. M. PORTER  AL ANALIZAR  LA ESTRUCTURA COMPETITIVA DE LOS MERCADOS.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581" y="10958"/>
                  <a:ext cx="2700" cy="7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RIVALIDAD ENTRE COMPETIDORES</a:t>
                  </a:r>
                  <a:endParaRPr kumimoji="0" lang="es-EC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61" y="9338"/>
                  <a:ext cx="2340" cy="72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COMPETIDORES POTENCIALES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61" y="12758"/>
                  <a:ext cx="1980" cy="54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SUSTITUTOS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541" y="11138"/>
                  <a:ext cx="1980" cy="54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COMPRADOR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01" y="11138"/>
                  <a:ext cx="1980" cy="54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C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PROVEEDOR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19" name="AutoShape 15"/>
                <p:cNvSpPr>
                  <a:spLocks noChangeArrowheads="1"/>
                </p:cNvSpPr>
                <p:nvPr/>
              </p:nvSpPr>
              <p:spPr bwMode="auto">
                <a:xfrm>
                  <a:off x="3681" y="11318"/>
                  <a:ext cx="900" cy="180"/>
                </a:xfrm>
                <a:prstGeom prst="rightArrow">
                  <a:avLst>
                    <a:gd name="adj1" fmla="val 50000"/>
                    <a:gd name="adj2" fmla="val 125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0" name="AutoShape 16"/>
                <p:cNvSpPr>
                  <a:spLocks noChangeArrowheads="1"/>
                </p:cNvSpPr>
                <p:nvPr/>
              </p:nvSpPr>
              <p:spPr bwMode="auto">
                <a:xfrm>
                  <a:off x="7281" y="11318"/>
                  <a:ext cx="1260" cy="180"/>
                </a:xfrm>
                <a:prstGeom prst="leftArrow">
                  <a:avLst>
                    <a:gd name="adj1" fmla="val 50000"/>
                    <a:gd name="adj2" fmla="val 175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1" name="AutoShape 17"/>
                <p:cNvSpPr>
                  <a:spLocks noChangeArrowheads="1"/>
                </p:cNvSpPr>
                <p:nvPr/>
              </p:nvSpPr>
              <p:spPr bwMode="auto">
                <a:xfrm>
                  <a:off x="5661" y="10058"/>
                  <a:ext cx="180" cy="900"/>
                </a:xfrm>
                <a:prstGeom prst="downArrow">
                  <a:avLst>
                    <a:gd name="adj1" fmla="val 50000"/>
                    <a:gd name="adj2" fmla="val 125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2" name="AutoShape 18"/>
                <p:cNvSpPr>
                  <a:spLocks noChangeArrowheads="1"/>
                </p:cNvSpPr>
                <p:nvPr/>
              </p:nvSpPr>
              <p:spPr bwMode="auto">
                <a:xfrm>
                  <a:off x="5661" y="11678"/>
                  <a:ext cx="180" cy="1080"/>
                </a:xfrm>
                <a:prstGeom prst="upArrow">
                  <a:avLst>
                    <a:gd name="adj1" fmla="val 50000"/>
                    <a:gd name="adj2" fmla="val 150000"/>
                  </a:avLst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  <p:grpSp>
            <p:nvGrpSpPr>
              <p:cNvPr id="21523" name="Group 19"/>
              <p:cNvGrpSpPr>
                <a:grpSpLocks/>
              </p:cNvGrpSpPr>
              <p:nvPr/>
            </p:nvGrpSpPr>
            <p:grpSpPr bwMode="auto">
              <a:xfrm>
                <a:off x="1341" y="8978"/>
                <a:ext cx="9360" cy="5580"/>
                <a:chOff x="1521" y="9158"/>
                <a:chExt cx="9360" cy="5580"/>
              </a:xfrm>
            </p:grpSpPr>
            <p:sp>
              <p:nvSpPr>
                <p:cNvPr id="21524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9158"/>
                  <a:ext cx="9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5" name="Line 21"/>
                <p:cNvSpPr>
                  <a:spLocks noChangeShapeType="1"/>
                </p:cNvSpPr>
                <p:nvPr/>
              </p:nvSpPr>
              <p:spPr bwMode="auto">
                <a:xfrm>
                  <a:off x="1521" y="9158"/>
                  <a:ext cx="0" cy="55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6" name="Line 22"/>
                <p:cNvSpPr>
                  <a:spLocks noChangeShapeType="1"/>
                </p:cNvSpPr>
                <p:nvPr/>
              </p:nvSpPr>
              <p:spPr bwMode="auto">
                <a:xfrm>
                  <a:off x="1521" y="14738"/>
                  <a:ext cx="9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1527" name="Line 23"/>
                <p:cNvSpPr>
                  <a:spLocks noChangeShapeType="1"/>
                </p:cNvSpPr>
                <p:nvPr/>
              </p:nvSpPr>
              <p:spPr bwMode="auto">
                <a:xfrm>
                  <a:off x="10881" y="9158"/>
                  <a:ext cx="0" cy="55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728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es-EC" sz="2800" dirty="0" smtClean="0"/>
              <a:t>RESUMEN DE PORTER Y DIAGRAMA ARAÑA</a:t>
            </a:r>
            <a:endParaRPr lang="es-EC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643051"/>
          <a:ext cx="3857652" cy="3201589"/>
        </p:xfrm>
        <a:graphic>
          <a:graphicData uri="http://schemas.openxmlformats.org/drawingml/2006/table">
            <a:tbl>
              <a:tblPr/>
              <a:tblGrid>
                <a:gridCol w="998241"/>
                <a:gridCol w="331640"/>
                <a:gridCol w="261908"/>
                <a:gridCol w="387260"/>
                <a:gridCol w="714334"/>
                <a:gridCol w="449935"/>
                <a:gridCol w="714334"/>
              </a:tblGrid>
              <a:tr h="18483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CUADRO DE RESUMEN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78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ANÁLISIS DEL SECTOR INDUSTRIAL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NIVEL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DESCRIPCION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alto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Ponderación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SUSTITUTOS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POSIBLES COMPETIDORES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6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RIVALIDAD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PODER COMPRADORES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PODER PROVEEDORES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9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640" name="Group 64"/>
          <p:cNvGrpSpPr>
            <a:grpSpLocks/>
          </p:cNvGrpSpPr>
          <p:nvPr/>
        </p:nvGrpSpPr>
        <p:grpSpPr bwMode="auto">
          <a:xfrm>
            <a:off x="5572132" y="2000240"/>
            <a:ext cx="2786082" cy="2643206"/>
            <a:chOff x="2961" y="8438"/>
            <a:chExt cx="6242" cy="6242"/>
          </a:xfrm>
        </p:grpSpPr>
        <p:grpSp>
          <p:nvGrpSpPr>
            <p:cNvPr id="24641" name="Group 65"/>
            <p:cNvGrpSpPr>
              <a:grpSpLocks/>
            </p:cNvGrpSpPr>
            <p:nvPr/>
          </p:nvGrpSpPr>
          <p:grpSpPr bwMode="auto">
            <a:xfrm>
              <a:off x="2961" y="8438"/>
              <a:ext cx="6242" cy="6242"/>
              <a:chOff x="2961" y="9338"/>
              <a:chExt cx="6242" cy="6242"/>
            </a:xfrm>
          </p:grpSpPr>
          <p:sp>
            <p:nvSpPr>
              <p:cNvPr id="24642" name="Oval 66"/>
              <p:cNvSpPr>
                <a:spLocks noChangeArrowheads="1"/>
              </p:cNvSpPr>
              <p:nvPr/>
            </p:nvSpPr>
            <p:spPr bwMode="auto">
              <a:xfrm>
                <a:off x="2961" y="9338"/>
                <a:ext cx="6242" cy="62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43" name="Oval 67"/>
              <p:cNvSpPr>
                <a:spLocks noChangeArrowheads="1"/>
              </p:cNvSpPr>
              <p:nvPr/>
            </p:nvSpPr>
            <p:spPr bwMode="auto">
              <a:xfrm>
                <a:off x="3501" y="9878"/>
                <a:ext cx="5220" cy="52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44" name="Oval 68"/>
              <p:cNvSpPr>
                <a:spLocks noChangeArrowheads="1"/>
              </p:cNvSpPr>
              <p:nvPr/>
            </p:nvSpPr>
            <p:spPr bwMode="auto">
              <a:xfrm>
                <a:off x="4041" y="10418"/>
                <a:ext cx="4140" cy="41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45" name="Oval 69"/>
              <p:cNvSpPr>
                <a:spLocks noChangeArrowheads="1"/>
              </p:cNvSpPr>
              <p:nvPr/>
            </p:nvSpPr>
            <p:spPr bwMode="auto">
              <a:xfrm>
                <a:off x="4581" y="10958"/>
                <a:ext cx="3060" cy="3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46" name="Oval 70"/>
              <p:cNvSpPr>
                <a:spLocks noChangeArrowheads="1"/>
              </p:cNvSpPr>
              <p:nvPr/>
            </p:nvSpPr>
            <p:spPr bwMode="auto">
              <a:xfrm>
                <a:off x="5121" y="11498"/>
                <a:ext cx="1800" cy="1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sp>
          <p:nvSpPr>
            <p:cNvPr id="24647" name="Text Box 71"/>
            <p:cNvSpPr txBox="1">
              <a:spLocks noChangeArrowheads="1"/>
            </p:cNvSpPr>
            <p:nvPr/>
          </p:nvSpPr>
          <p:spPr bwMode="auto">
            <a:xfrm>
              <a:off x="5661" y="11138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648" name="Group 72"/>
          <p:cNvGrpSpPr>
            <a:grpSpLocks/>
          </p:cNvGrpSpPr>
          <p:nvPr/>
        </p:nvGrpSpPr>
        <p:grpSpPr bwMode="auto">
          <a:xfrm>
            <a:off x="4929190" y="1928802"/>
            <a:ext cx="3929058" cy="2214578"/>
            <a:chOff x="1341" y="7718"/>
            <a:chExt cx="9360" cy="6840"/>
          </a:xfrm>
        </p:grpSpPr>
        <p:grpSp>
          <p:nvGrpSpPr>
            <p:cNvPr id="24649" name="Group 73"/>
            <p:cNvGrpSpPr>
              <a:grpSpLocks/>
            </p:cNvGrpSpPr>
            <p:nvPr/>
          </p:nvGrpSpPr>
          <p:grpSpPr bwMode="auto">
            <a:xfrm>
              <a:off x="1341" y="7718"/>
              <a:ext cx="9360" cy="6840"/>
              <a:chOff x="1341" y="7718"/>
              <a:chExt cx="9360" cy="6840"/>
            </a:xfrm>
          </p:grpSpPr>
          <p:sp>
            <p:nvSpPr>
              <p:cNvPr id="24650" name="Text Box 74"/>
              <p:cNvSpPr txBox="1">
                <a:spLocks noChangeArrowheads="1"/>
              </p:cNvSpPr>
              <p:nvPr/>
            </p:nvSpPr>
            <p:spPr bwMode="auto">
              <a:xfrm>
                <a:off x="9261" y="10418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SUSTITUTOS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51" name="Text Box 75"/>
              <p:cNvSpPr txBox="1">
                <a:spLocks noChangeArrowheads="1"/>
              </p:cNvSpPr>
              <p:nvPr/>
            </p:nvSpPr>
            <p:spPr bwMode="auto">
              <a:xfrm>
                <a:off x="5121" y="7718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POSIBLES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COMPETIDORES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52" name="Text Box 76"/>
              <p:cNvSpPr txBox="1">
                <a:spLocks noChangeArrowheads="1"/>
              </p:cNvSpPr>
              <p:nvPr/>
            </p:nvSpPr>
            <p:spPr bwMode="auto">
              <a:xfrm>
                <a:off x="2961" y="14198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RIVALIDAD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53" name="Text Box 77"/>
              <p:cNvSpPr txBox="1">
                <a:spLocks noChangeArrowheads="1"/>
              </p:cNvSpPr>
              <p:nvPr/>
            </p:nvSpPr>
            <p:spPr bwMode="auto">
              <a:xfrm>
                <a:off x="1341" y="10238"/>
                <a:ext cx="162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PODER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PROVEEDORES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54" name="Text Box 78"/>
              <p:cNvSpPr txBox="1">
                <a:spLocks noChangeArrowheads="1"/>
              </p:cNvSpPr>
              <p:nvPr/>
            </p:nvSpPr>
            <p:spPr bwMode="auto">
              <a:xfrm>
                <a:off x="8361" y="13838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PODER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COMPRADORES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55" name="Line 79"/>
              <p:cNvSpPr>
                <a:spLocks noChangeShapeType="1"/>
              </p:cNvSpPr>
              <p:nvPr/>
            </p:nvSpPr>
            <p:spPr bwMode="auto">
              <a:xfrm>
                <a:off x="3681" y="10778"/>
                <a:ext cx="1080" cy="30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56" name="Line 80"/>
              <p:cNvSpPr>
                <a:spLocks noChangeShapeType="1"/>
              </p:cNvSpPr>
              <p:nvPr/>
            </p:nvSpPr>
            <p:spPr bwMode="auto">
              <a:xfrm flipV="1">
                <a:off x="4761" y="12938"/>
                <a:ext cx="2880" cy="9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57" name="Line 81"/>
              <p:cNvSpPr>
                <a:spLocks noChangeShapeType="1"/>
              </p:cNvSpPr>
              <p:nvPr/>
            </p:nvSpPr>
            <p:spPr bwMode="auto">
              <a:xfrm flipH="1" flipV="1">
                <a:off x="6921" y="11318"/>
                <a:ext cx="720" cy="16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58" name="Line 82"/>
              <p:cNvSpPr>
                <a:spLocks noChangeShapeType="1"/>
              </p:cNvSpPr>
              <p:nvPr/>
            </p:nvSpPr>
            <p:spPr bwMode="auto">
              <a:xfrm>
                <a:off x="6021" y="10058"/>
                <a:ext cx="900" cy="126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4659" name="Line 83"/>
              <p:cNvSpPr>
                <a:spLocks noChangeShapeType="1"/>
              </p:cNvSpPr>
              <p:nvPr/>
            </p:nvSpPr>
            <p:spPr bwMode="auto">
              <a:xfrm flipV="1">
                <a:off x="3681" y="10058"/>
                <a:ext cx="2340" cy="7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sp>
          <p:nvSpPr>
            <p:cNvPr id="24660" name="Text Box 84"/>
            <p:cNvSpPr txBox="1">
              <a:spLocks noChangeArrowheads="1"/>
            </p:cNvSpPr>
            <p:nvPr/>
          </p:nvSpPr>
          <p:spPr bwMode="auto">
            <a:xfrm>
              <a:off x="7101" y="11318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1" name="Text Box 85"/>
            <p:cNvSpPr txBox="1">
              <a:spLocks noChangeArrowheads="1"/>
            </p:cNvSpPr>
            <p:nvPr/>
          </p:nvSpPr>
          <p:spPr bwMode="auto">
            <a:xfrm flipH="1">
              <a:off x="7821" y="12758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2" name="Text Box 86"/>
            <p:cNvSpPr txBox="1">
              <a:spLocks noChangeArrowheads="1"/>
            </p:cNvSpPr>
            <p:nvPr/>
          </p:nvSpPr>
          <p:spPr bwMode="auto">
            <a:xfrm>
              <a:off x="4761" y="14018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3" name="Text Box 87"/>
            <p:cNvSpPr txBox="1">
              <a:spLocks noChangeArrowheads="1"/>
            </p:cNvSpPr>
            <p:nvPr/>
          </p:nvSpPr>
          <p:spPr bwMode="auto">
            <a:xfrm>
              <a:off x="3141" y="10778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47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4" name="Text Box 88"/>
            <p:cNvSpPr txBox="1">
              <a:spLocks noChangeArrowheads="1"/>
            </p:cNvSpPr>
            <p:nvPr/>
          </p:nvSpPr>
          <p:spPr bwMode="auto">
            <a:xfrm>
              <a:off x="5661" y="9698"/>
              <a:ext cx="360" cy="3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1 Título"/>
          <p:cNvSpPr txBox="1">
            <a:spLocks/>
          </p:cNvSpPr>
          <p:nvPr/>
        </p:nvSpPr>
        <p:spPr>
          <a:xfrm>
            <a:off x="5357818" y="1428736"/>
            <a:ext cx="321471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dirty="0" smtClean="0">
                <a:latin typeface="+mj-lt"/>
                <a:ea typeface="+mj-ea"/>
                <a:cs typeface="+mj-cs"/>
              </a:rPr>
              <a:t>DIAGRAMA DE ARAÑA</a:t>
            </a: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5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INTERNO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 los recursos humanos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De la gestión ejecutiva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Del área administrativa contable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Del área productiva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9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>
          <a:buFont typeface="Arial" panose="020B0604020202020204" pitchFamily="34" charset="0"/>
          <a:buNone/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4341</Words>
  <Application>Microsoft Office PowerPoint</Application>
  <PresentationFormat>Presentación en pantalla (4:3)</PresentationFormat>
  <Paragraphs>2569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Tema de Office</vt:lpstr>
      <vt:lpstr>Visio</vt:lpstr>
      <vt:lpstr>EXPOSICION PREVIA A LA OBTENCION DEL TITULO DE INGENIERO EN FINANZAS AUDITOR C.P.A.</vt:lpstr>
      <vt:lpstr>CAPITULO I GENERALIDADES </vt:lpstr>
      <vt:lpstr>ORGANIGRAMA ESTRUCTURAL </vt:lpstr>
      <vt:lpstr>ORGANIGRAMA FUNCIONAL</vt:lpstr>
      <vt:lpstr>PRODUCTOS Y SERVICIOS</vt:lpstr>
      <vt:lpstr>CAPITULO II ANALISIS SITUACIONAL</vt:lpstr>
      <vt:lpstr>ANALISIS SITUACIONAL</vt:lpstr>
      <vt:lpstr>RESUMEN DE PORTER Y DIAGRAMA ARAÑA</vt:lpstr>
      <vt:lpstr>ANALISIS INTERNO</vt:lpstr>
      <vt:lpstr>Análisis FODA</vt:lpstr>
      <vt:lpstr>CAPITULI III ANALISIS ESTADOS FINANCIERO</vt:lpstr>
      <vt:lpstr>ANALISIS HORIZONTAL DEL ESTADO DE RESULTADOS </vt:lpstr>
      <vt:lpstr>GASTOS</vt:lpstr>
      <vt:lpstr>ANALISIS VERTICAL BALANCE GENERAL </vt:lpstr>
      <vt:lpstr>ANALISIS VERTICAL BALANCE GENERAL</vt:lpstr>
      <vt:lpstr>ANALISIS VERTICAL BALANCE GENERAL</vt:lpstr>
      <vt:lpstr>ANALISIS VERTICAL ESTADO DE RESULTADOS</vt:lpstr>
      <vt:lpstr>ESTADO DE CAMBIOS</vt:lpstr>
      <vt:lpstr>ESTADO DE FLUJO DE EFECTIVO</vt:lpstr>
      <vt:lpstr>ESTADO DE FLUJO DE EFECTIVO</vt:lpstr>
      <vt:lpstr>ANÁLISIS DE LOS INDICADORES FINANCIEROS</vt:lpstr>
      <vt:lpstr>ANÁLISIS DE LOS INDICADORES FINANCIEROS</vt:lpstr>
      <vt:lpstr>ANÁLISIS DE LOS INDICADORES FINANCIEROS</vt:lpstr>
      <vt:lpstr>ANÁLISIS DE LOS INDICADORES FINANCIEROS</vt:lpstr>
      <vt:lpstr>PROCESOS CRITICOS</vt:lpstr>
      <vt:lpstr>Análisis del proceso de la producción</vt:lpstr>
      <vt:lpstr>Análisis de las compras.</vt:lpstr>
      <vt:lpstr>Análisis de las Cobranzas</vt:lpstr>
      <vt:lpstr>CAPITULO IV PROPUESTA DEL PLAN DE NEGOCIOS</vt:lpstr>
      <vt:lpstr>Presentación de PowerPoint</vt:lpstr>
      <vt:lpstr>Presentación de PowerPoint</vt:lpstr>
      <vt:lpstr>Presentación de PowerPoint</vt:lpstr>
      <vt:lpstr>Productos</vt:lpstr>
      <vt:lpstr>Modelo del negocio y plan financiero</vt:lpstr>
      <vt:lpstr>PREVISIONES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EXPOSICION PREVIA A LA OBTENCION DEL TITULO DE INGENIERO EN FINANZAS AUDITOR C.P.A.</dc:title>
  <dc:creator>pamela</dc:creator>
  <cp:lastModifiedBy>Lenovo</cp:lastModifiedBy>
  <cp:revision>36</cp:revision>
  <dcterms:created xsi:type="dcterms:W3CDTF">2015-05-01T19:30:27Z</dcterms:created>
  <dcterms:modified xsi:type="dcterms:W3CDTF">2015-05-19T03:02:09Z</dcterms:modified>
</cp:coreProperties>
</file>