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314" r:id="rId14"/>
    <p:sldId id="302" r:id="rId15"/>
    <p:sldId id="303" r:id="rId16"/>
    <p:sldId id="305" r:id="rId17"/>
    <p:sldId id="306" r:id="rId18"/>
    <p:sldId id="307" r:id="rId19"/>
    <p:sldId id="308" r:id="rId20"/>
    <p:sldId id="313" r:id="rId21"/>
    <p:sldId id="276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310" r:id="rId31"/>
    <p:sldId id="311" r:id="rId32"/>
    <p:sldId id="312" r:id="rId33"/>
    <p:sldId id="287" r:id="rId34"/>
    <p:sldId id="289" r:id="rId35"/>
    <p:sldId id="290" r:id="rId36"/>
    <p:sldId id="309" r:id="rId3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FF"/>
    <a:srgbClr val="006600"/>
    <a:srgbClr val="008000"/>
    <a:srgbClr val="00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6C93B-D06E-4A8C-AB8D-BC1EF8621A5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727D7EA-3289-441D-B324-C92F10A393FC}">
      <dgm:prSet phldrT="[Texto]"/>
      <dgm:spPr/>
      <dgm:t>
        <a:bodyPr/>
        <a:lstStyle/>
        <a:p>
          <a:r>
            <a:rPr lang="es-MX" dirty="0" smtClean="0"/>
            <a:t>1.-</a:t>
          </a:r>
          <a:endParaRPr lang="es-MX" dirty="0"/>
        </a:p>
      </dgm:t>
    </dgm:pt>
    <dgm:pt modelId="{7737BBBD-0500-43D9-91FB-42AAC3923798}" type="parTrans" cxnId="{FA22E783-2E6B-4235-B94E-8DB3DDFD1789}">
      <dgm:prSet/>
      <dgm:spPr/>
      <dgm:t>
        <a:bodyPr/>
        <a:lstStyle/>
        <a:p>
          <a:endParaRPr lang="es-MX"/>
        </a:p>
      </dgm:t>
    </dgm:pt>
    <dgm:pt modelId="{E7DC938D-9865-4D16-A2B1-C20178770ED4}" type="sibTrans" cxnId="{FA22E783-2E6B-4235-B94E-8DB3DDFD1789}">
      <dgm:prSet/>
      <dgm:spPr/>
      <dgm:t>
        <a:bodyPr/>
        <a:lstStyle/>
        <a:p>
          <a:endParaRPr lang="es-MX"/>
        </a:p>
      </dgm:t>
    </dgm:pt>
    <dgm:pt modelId="{A0A1850B-D045-4511-ADF1-9D3C8173FC67}">
      <dgm:prSet phldrT="[Texto]" custT="1"/>
      <dgm:spPr/>
      <dgm:t>
        <a:bodyPr/>
        <a:lstStyle/>
        <a:p>
          <a:pPr algn="just"/>
          <a:r>
            <a:rPr lang="es-MX" sz="1600" dirty="0" smtClean="0"/>
            <a:t>Justificar la realización del presente proyecto determinando la problemática actual de la empresa mediante el conocimiento de la misma.</a:t>
          </a:r>
          <a:endParaRPr lang="es-MX" sz="1600" dirty="0"/>
        </a:p>
      </dgm:t>
    </dgm:pt>
    <dgm:pt modelId="{295A312C-02D0-4513-AF4A-896577D40EFD}" type="parTrans" cxnId="{B870C0FA-537F-436A-999D-613548291CA8}">
      <dgm:prSet/>
      <dgm:spPr/>
      <dgm:t>
        <a:bodyPr/>
        <a:lstStyle/>
        <a:p>
          <a:endParaRPr lang="es-MX"/>
        </a:p>
      </dgm:t>
    </dgm:pt>
    <dgm:pt modelId="{FB2A89E5-287E-4AEE-A649-467D1ACFD1A1}" type="sibTrans" cxnId="{B870C0FA-537F-436A-999D-613548291CA8}">
      <dgm:prSet/>
      <dgm:spPr/>
      <dgm:t>
        <a:bodyPr/>
        <a:lstStyle/>
        <a:p>
          <a:endParaRPr lang="es-MX"/>
        </a:p>
      </dgm:t>
    </dgm:pt>
    <dgm:pt modelId="{CA068370-6B34-4CB8-A944-398BB173F76A}">
      <dgm:prSet phldrT="[Texto]"/>
      <dgm:spPr/>
      <dgm:t>
        <a:bodyPr/>
        <a:lstStyle/>
        <a:p>
          <a:r>
            <a:rPr lang="es-MX" dirty="0" smtClean="0"/>
            <a:t>2.-</a:t>
          </a:r>
          <a:endParaRPr lang="es-MX" dirty="0"/>
        </a:p>
      </dgm:t>
    </dgm:pt>
    <dgm:pt modelId="{051C1E6B-CD7E-40DC-ACB1-D2AE4E8DF8BD}" type="parTrans" cxnId="{7A709DE7-B104-402D-9E7C-0A549D047F24}">
      <dgm:prSet/>
      <dgm:spPr/>
      <dgm:t>
        <a:bodyPr/>
        <a:lstStyle/>
        <a:p>
          <a:endParaRPr lang="es-MX"/>
        </a:p>
      </dgm:t>
    </dgm:pt>
    <dgm:pt modelId="{E68D3C4D-62D4-46D7-83DA-B30BDDCA5D5D}" type="sibTrans" cxnId="{7A709DE7-B104-402D-9E7C-0A549D047F24}">
      <dgm:prSet/>
      <dgm:spPr/>
      <dgm:t>
        <a:bodyPr/>
        <a:lstStyle/>
        <a:p>
          <a:endParaRPr lang="es-MX"/>
        </a:p>
      </dgm:t>
    </dgm:pt>
    <dgm:pt modelId="{54D2BA63-ED63-4FC8-9182-CC41E465F784}">
      <dgm:prSet phldrT="[Texto]" custT="1"/>
      <dgm:spPr/>
      <dgm:t>
        <a:bodyPr/>
        <a:lstStyle/>
        <a:p>
          <a:pPr algn="just"/>
          <a:r>
            <a:rPr lang="es-MX" sz="1600" dirty="0" smtClean="0"/>
            <a:t>Conocer el macroambiente y microambiente en el cual se desarrollan las actividades de Novapiel Cía. Ltda., de modo que se puedan determinar tanto aspectos positivos como negativos.</a:t>
          </a:r>
          <a:endParaRPr lang="es-MX" sz="1600" dirty="0"/>
        </a:p>
      </dgm:t>
    </dgm:pt>
    <dgm:pt modelId="{CA8A6F9B-2998-447D-B278-EC334F545C40}" type="parTrans" cxnId="{F3A7EA83-AB52-4F4C-A26A-031B5718C714}">
      <dgm:prSet/>
      <dgm:spPr/>
      <dgm:t>
        <a:bodyPr/>
        <a:lstStyle/>
        <a:p>
          <a:endParaRPr lang="es-MX"/>
        </a:p>
      </dgm:t>
    </dgm:pt>
    <dgm:pt modelId="{BBF32A8E-2365-4965-B826-D6BDEA8F9BAB}" type="sibTrans" cxnId="{F3A7EA83-AB52-4F4C-A26A-031B5718C714}">
      <dgm:prSet/>
      <dgm:spPr/>
      <dgm:t>
        <a:bodyPr/>
        <a:lstStyle/>
        <a:p>
          <a:endParaRPr lang="es-MX"/>
        </a:p>
      </dgm:t>
    </dgm:pt>
    <dgm:pt modelId="{BBEC0C70-6152-4D5D-813B-E2C51E4349A2}">
      <dgm:prSet phldrT="[Texto]"/>
      <dgm:spPr/>
      <dgm:t>
        <a:bodyPr/>
        <a:lstStyle/>
        <a:p>
          <a:r>
            <a:rPr lang="es-MX" dirty="0" smtClean="0"/>
            <a:t>3.-</a:t>
          </a:r>
          <a:endParaRPr lang="es-MX" dirty="0"/>
        </a:p>
      </dgm:t>
    </dgm:pt>
    <dgm:pt modelId="{2A1AFF27-176D-4810-BEE1-D5150AF70521}" type="parTrans" cxnId="{3FADF7AC-16DE-4498-9B8E-8D06784C494D}">
      <dgm:prSet/>
      <dgm:spPr/>
      <dgm:t>
        <a:bodyPr/>
        <a:lstStyle/>
        <a:p>
          <a:endParaRPr lang="es-MX"/>
        </a:p>
      </dgm:t>
    </dgm:pt>
    <dgm:pt modelId="{89FFB03A-9CC4-4F34-9DB6-72ABB5F9D64A}" type="sibTrans" cxnId="{3FADF7AC-16DE-4498-9B8E-8D06784C494D}">
      <dgm:prSet/>
      <dgm:spPr/>
      <dgm:t>
        <a:bodyPr/>
        <a:lstStyle/>
        <a:p>
          <a:endParaRPr lang="es-MX"/>
        </a:p>
      </dgm:t>
    </dgm:pt>
    <dgm:pt modelId="{0C1DDBBA-9B34-44D4-AEFE-2F48A74E8F3B}">
      <dgm:prSet phldrT="[Texto]" custT="1"/>
      <dgm:spPr/>
      <dgm:t>
        <a:bodyPr/>
        <a:lstStyle/>
        <a:p>
          <a:pPr algn="just"/>
          <a:r>
            <a:rPr lang="es-MX" sz="1600" dirty="0" smtClean="0"/>
            <a:t>Efectuar análisis a los estados financieros de la compañía e implementar el uso de indicadores financieros para determinar la situación económica de la misma.</a:t>
          </a:r>
          <a:endParaRPr lang="es-MX" sz="1600" dirty="0"/>
        </a:p>
      </dgm:t>
    </dgm:pt>
    <dgm:pt modelId="{2C1FA734-B6DD-4FB3-8090-9D6FA8BCCE15}" type="parTrans" cxnId="{4C53643D-4E01-4D27-9A3E-E0A927471B52}">
      <dgm:prSet/>
      <dgm:spPr/>
      <dgm:t>
        <a:bodyPr/>
        <a:lstStyle/>
        <a:p>
          <a:endParaRPr lang="es-MX"/>
        </a:p>
      </dgm:t>
    </dgm:pt>
    <dgm:pt modelId="{9D034E1B-04A5-4510-BEF6-4AB9B96EEF4D}" type="sibTrans" cxnId="{4C53643D-4E01-4D27-9A3E-E0A927471B52}">
      <dgm:prSet/>
      <dgm:spPr/>
      <dgm:t>
        <a:bodyPr/>
        <a:lstStyle/>
        <a:p>
          <a:endParaRPr lang="es-MX"/>
        </a:p>
      </dgm:t>
    </dgm:pt>
    <dgm:pt modelId="{C43A0885-F369-4192-B403-F4B63A95D4A3}">
      <dgm:prSet phldrT="[Texto]" custT="1"/>
      <dgm:spPr/>
      <dgm:t>
        <a:bodyPr/>
        <a:lstStyle/>
        <a:p>
          <a:pPr algn="just"/>
          <a:r>
            <a:rPr lang="es-MX" sz="1600" dirty="0" smtClean="0"/>
            <a:t>Diseñar un modelo de gestión financiera enfocado tanto en un análisis aritmético como en el planteamiento de una serie de escenarios en base a variables relacionadas a la realidad de la empresa.</a:t>
          </a:r>
          <a:endParaRPr lang="es-MX" sz="1600" dirty="0"/>
        </a:p>
      </dgm:t>
    </dgm:pt>
    <dgm:pt modelId="{76129542-E3DE-4894-862A-016F237F21F9}" type="parTrans" cxnId="{9D6CE589-590F-4DC6-8189-3A2339D6E02C}">
      <dgm:prSet/>
      <dgm:spPr/>
      <dgm:t>
        <a:bodyPr/>
        <a:lstStyle/>
        <a:p>
          <a:endParaRPr lang="es-MX"/>
        </a:p>
      </dgm:t>
    </dgm:pt>
    <dgm:pt modelId="{F1D3F1C6-04BF-4402-85F3-90FA5526E17C}" type="sibTrans" cxnId="{9D6CE589-590F-4DC6-8189-3A2339D6E02C}">
      <dgm:prSet/>
      <dgm:spPr/>
      <dgm:t>
        <a:bodyPr/>
        <a:lstStyle/>
        <a:p>
          <a:endParaRPr lang="es-MX"/>
        </a:p>
      </dgm:t>
    </dgm:pt>
    <dgm:pt modelId="{586C3383-50A5-4B16-AD2D-1CBAA0BE00F1}">
      <dgm:prSet phldrT="[Texto]"/>
      <dgm:spPr/>
      <dgm:t>
        <a:bodyPr/>
        <a:lstStyle/>
        <a:p>
          <a:r>
            <a:rPr lang="es-MX" dirty="0" smtClean="0"/>
            <a:t>4.-</a:t>
          </a:r>
          <a:endParaRPr lang="es-MX" dirty="0"/>
        </a:p>
      </dgm:t>
    </dgm:pt>
    <dgm:pt modelId="{F2AABAA3-C76F-43DB-82B3-990ACBE59217}" type="parTrans" cxnId="{218246A5-06C6-4132-A814-2A9BA6B3729B}">
      <dgm:prSet/>
      <dgm:spPr/>
      <dgm:t>
        <a:bodyPr/>
        <a:lstStyle/>
        <a:p>
          <a:endParaRPr lang="es-MX"/>
        </a:p>
      </dgm:t>
    </dgm:pt>
    <dgm:pt modelId="{99EA0936-2B58-477B-B78C-0636FEC00692}" type="sibTrans" cxnId="{218246A5-06C6-4132-A814-2A9BA6B3729B}">
      <dgm:prSet/>
      <dgm:spPr/>
      <dgm:t>
        <a:bodyPr/>
        <a:lstStyle/>
        <a:p>
          <a:endParaRPr lang="es-MX"/>
        </a:p>
      </dgm:t>
    </dgm:pt>
    <dgm:pt modelId="{CDE3926A-73BC-46B2-97F3-85E8C1DA055A}" type="pres">
      <dgm:prSet presAssocID="{9D66C93B-D06E-4A8C-AB8D-BC1EF8621A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58F6656-838A-4AD8-9E86-5ECA4DBEEBA9}" type="pres">
      <dgm:prSet presAssocID="{A727D7EA-3289-441D-B324-C92F10A393FC}" presName="linNode" presStyleCnt="0"/>
      <dgm:spPr/>
    </dgm:pt>
    <dgm:pt modelId="{FD9F0531-7B65-41DD-86CE-F8938C4B82AE}" type="pres">
      <dgm:prSet presAssocID="{A727D7EA-3289-441D-B324-C92F10A393FC}" presName="parentText" presStyleLbl="node1" presStyleIdx="0" presStyleCnt="4" custScaleX="2580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9C7D17-E40B-47CE-B10D-2609CD63C627}" type="pres">
      <dgm:prSet presAssocID="{A727D7EA-3289-441D-B324-C92F10A393FC}" presName="descendantText" presStyleLbl="alignAccFollowNode1" presStyleIdx="0" presStyleCnt="4" custScaleX="1365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9089BA-F36F-4CEF-92F7-48158F1C74D6}" type="pres">
      <dgm:prSet presAssocID="{E7DC938D-9865-4D16-A2B1-C20178770ED4}" presName="sp" presStyleCnt="0"/>
      <dgm:spPr/>
    </dgm:pt>
    <dgm:pt modelId="{6803640A-1087-455B-B060-C770ACBCF91E}" type="pres">
      <dgm:prSet presAssocID="{CA068370-6B34-4CB8-A944-398BB173F76A}" presName="linNode" presStyleCnt="0"/>
      <dgm:spPr/>
    </dgm:pt>
    <dgm:pt modelId="{60FA9FB8-AA11-44C0-B661-32EB0336A71A}" type="pres">
      <dgm:prSet presAssocID="{CA068370-6B34-4CB8-A944-398BB173F76A}" presName="parentText" presStyleLbl="node1" presStyleIdx="1" presStyleCnt="4" custScaleX="2580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BDAC7-42C7-412F-9104-223F3B40567A}" type="pres">
      <dgm:prSet presAssocID="{CA068370-6B34-4CB8-A944-398BB173F76A}" presName="descendantText" presStyleLbl="alignAccFollowNode1" presStyleIdx="1" presStyleCnt="4" custScaleX="1365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9489E7-D37A-4040-9668-6D8B8E5D4269}" type="pres">
      <dgm:prSet presAssocID="{E68D3C4D-62D4-46D7-83DA-B30BDDCA5D5D}" presName="sp" presStyleCnt="0"/>
      <dgm:spPr/>
    </dgm:pt>
    <dgm:pt modelId="{1C34C97E-F3BC-43D1-B1E0-A6770A3B8DD4}" type="pres">
      <dgm:prSet presAssocID="{BBEC0C70-6152-4D5D-813B-E2C51E4349A2}" presName="linNode" presStyleCnt="0"/>
      <dgm:spPr/>
    </dgm:pt>
    <dgm:pt modelId="{3BCEB6F8-2D5B-4E4A-B5BB-61A21B305873}" type="pres">
      <dgm:prSet presAssocID="{BBEC0C70-6152-4D5D-813B-E2C51E4349A2}" presName="parentText" presStyleLbl="node1" presStyleIdx="2" presStyleCnt="4" custScaleX="2580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DCCD31-C4F6-4DD3-AE58-C1BD6D0B3E12}" type="pres">
      <dgm:prSet presAssocID="{BBEC0C70-6152-4D5D-813B-E2C51E4349A2}" presName="descendantText" presStyleLbl="alignAccFollowNode1" presStyleIdx="2" presStyleCnt="4" custScaleX="1365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4DDC62-8901-4FBE-8DCA-BFD277968093}" type="pres">
      <dgm:prSet presAssocID="{89FFB03A-9CC4-4F34-9DB6-72ABB5F9D64A}" presName="sp" presStyleCnt="0"/>
      <dgm:spPr/>
    </dgm:pt>
    <dgm:pt modelId="{61E12B39-AC00-4C49-9851-A715F00B30E6}" type="pres">
      <dgm:prSet presAssocID="{586C3383-50A5-4B16-AD2D-1CBAA0BE00F1}" presName="linNode" presStyleCnt="0"/>
      <dgm:spPr/>
    </dgm:pt>
    <dgm:pt modelId="{8BCE0D01-817B-4569-A3C8-B8FFBF082D27}" type="pres">
      <dgm:prSet presAssocID="{586C3383-50A5-4B16-AD2D-1CBAA0BE00F1}" presName="parentText" presStyleLbl="node1" presStyleIdx="3" presStyleCnt="4" custScaleX="2600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A13ACF-9F59-4905-A2B1-792FCAF4DE84}" type="pres">
      <dgm:prSet presAssocID="{586C3383-50A5-4B16-AD2D-1CBAA0BE00F1}" presName="descendantText" presStyleLbl="alignAccFollowNode1" presStyleIdx="3" presStyleCnt="4" custScaleX="1360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CD263E5-7F03-4415-89CA-7FF61B227D91}" type="presOf" srcId="{A0A1850B-D045-4511-ADF1-9D3C8173FC67}" destId="{679C7D17-E40B-47CE-B10D-2609CD63C627}" srcOrd="0" destOrd="0" presId="urn:microsoft.com/office/officeart/2005/8/layout/vList5"/>
    <dgm:cxn modelId="{96676C67-31EB-4DB4-8614-E30215255565}" type="presOf" srcId="{54D2BA63-ED63-4FC8-9182-CC41E465F784}" destId="{878BDAC7-42C7-412F-9104-223F3B40567A}" srcOrd="0" destOrd="0" presId="urn:microsoft.com/office/officeart/2005/8/layout/vList5"/>
    <dgm:cxn modelId="{B870C0FA-537F-436A-999D-613548291CA8}" srcId="{A727D7EA-3289-441D-B324-C92F10A393FC}" destId="{A0A1850B-D045-4511-ADF1-9D3C8173FC67}" srcOrd="0" destOrd="0" parTransId="{295A312C-02D0-4513-AF4A-896577D40EFD}" sibTransId="{FB2A89E5-287E-4AEE-A649-467D1ACFD1A1}"/>
    <dgm:cxn modelId="{1B244907-1C6F-4232-9644-FB2426F0AAB3}" type="presOf" srcId="{CA068370-6B34-4CB8-A944-398BB173F76A}" destId="{60FA9FB8-AA11-44C0-B661-32EB0336A71A}" srcOrd="0" destOrd="0" presId="urn:microsoft.com/office/officeart/2005/8/layout/vList5"/>
    <dgm:cxn modelId="{A638CCC0-6453-447C-B8C1-C02D63A23300}" type="presOf" srcId="{0C1DDBBA-9B34-44D4-AEFE-2F48A74E8F3B}" destId="{36DCCD31-C4F6-4DD3-AE58-C1BD6D0B3E12}" srcOrd="0" destOrd="0" presId="urn:microsoft.com/office/officeart/2005/8/layout/vList5"/>
    <dgm:cxn modelId="{4C53643D-4E01-4D27-9A3E-E0A927471B52}" srcId="{BBEC0C70-6152-4D5D-813B-E2C51E4349A2}" destId="{0C1DDBBA-9B34-44D4-AEFE-2F48A74E8F3B}" srcOrd="0" destOrd="0" parTransId="{2C1FA734-B6DD-4FB3-8090-9D6FA8BCCE15}" sibTransId="{9D034E1B-04A5-4510-BEF6-4AB9B96EEF4D}"/>
    <dgm:cxn modelId="{9D6CE589-590F-4DC6-8189-3A2339D6E02C}" srcId="{586C3383-50A5-4B16-AD2D-1CBAA0BE00F1}" destId="{C43A0885-F369-4192-B403-F4B63A95D4A3}" srcOrd="0" destOrd="0" parTransId="{76129542-E3DE-4894-862A-016F237F21F9}" sibTransId="{F1D3F1C6-04BF-4402-85F3-90FA5526E17C}"/>
    <dgm:cxn modelId="{0A5A9984-4F48-4B2B-B24F-EAE9E044CB61}" type="presOf" srcId="{A727D7EA-3289-441D-B324-C92F10A393FC}" destId="{FD9F0531-7B65-41DD-86CE-F8938C4B82AE}" srcOrd="0" destOrd="0" presId="urn:microsoft.com/office/officeart/2005/8/layout/vList5"/>
    <dgm:cxn modelId="{F3A7EA83-AB52-4F4C-A26A-031B5718C714}" srcId="{CA068370-6B34-4CB8-A944-398BB173F76A}" destId="{54D2BA63-ED63-4FC8-9182-CC41E465F784}" srcOrd="0" destOrd="0" parTransId="{CA8A6F9B-2998-447D-B278-EC334F545C40}" sibTransId="{BBF32A8E-2365-4965-B826-D6BDEA8F9BAB}"/>
    <dgm:cxn modelId="{218246A5-06C6-4132-A814-2A9BA6B3729B}" srcId="{9D66C93B-D06E-4A8C-AB8D-BC1EF8621A58}" destId="{586C3383-50A5-4B16-AD2D-1CBAA0BE00F1}" srcOrd="3" destOrd="0" parTransId="{F2AABAA3-C76F-43DB-82B3-990ACBE59217}" sibTransId="{99EA0936-2B58-477B-B78C-0636FEC00692}"/>
    <dgm:cxn modelId="{8982728B-7E04-4B0A-9696-8ED6BB6B2001}" type="presOf" srcId="{586C3383-50A5-4B16-AD2D-1CBAA0BE00F1}" destId="{8BCE0D01-817B-4569-A3C8-B8FFBF082D27}" srcOrd="0" destOrd="0" presId="urn:microsoft.com/office/officeart/2005/8/layout/vList5"/>
    <dgm:cxn modelId="{E3ACBC1C-1DCE-48A2-A13D-9D7D7FFB2328}" type="presOf" srcId="{9D66C93B-D06E-4A8C-AB8D-BC1EF8621A58}" destId="{CDE3926A-73BC-46B2-97F3-85E8C1DA055A}" srcOrd="0" destOrd="0" presId="urn:microsoft.com/office/officeart/2005/8/layout/vList5"/>
    <dgm:cxn modelId="{7A709DE7-B104-402D-9E7C-0A549D047F24}" srcId="{9D66C93B-D06E-4A8C-AB8D-BC1EF8621A58}" destId="{CA068370-6B34-4CB8-A944-398BB173F76A}" srcOrd="1" destOrd="0" parTransId="{051C1E6B-CD7E-40DC-ACB1-D2AE4E8DF8BD}" sibTransId="{E68D3C4D-62D4-46D7-83DA-B30BDDCA5D5D}"/>
    <dgm:cxn modelId="{B9632826-0259-4013-9571-4BF5EC067AFC}" type="presOf" srcId="{BBEC0C70-6152-4D5D-813B-E2C51E4349A2}" destId="{3BCEB6F8-2D5B-4E4A-B5BB-61A21B305873}" srcOrd="0" destOrd="0" presId="urn:microsoft.com/office/officeart/2005/8/layout/vList5"/>
    <dgm:cxn modelId="{F9395D09-477F-425B-9102-A41219F27DC8}" type="presOf" srcId="{C43A0885-F369-4192-B403-F4B63A95D4A3}" destId="{1BA13ACF-9F59-4905-A2B1-792FCAF4DE84}" srcOrd="0" destOrd="0" presId="urn:microsoft.com/office/officeart/2005/8/layout/vList5"/>
    <dgm:cxn modelId="{3FADF7AC-16DE-4498-9B8E-8D06784C494D}" srcId="{9D66C93B-D06E-4A8C-AB8D-BC1EF8621A58}" destId="{BBEC0C70-6152-4D5D-813B-E2C51E4349A2}" srcOrd="2" destOrd="0" parTransId="{2A1AFF27-176D-4810-BEE1-D5150AF70521}" sibTransId="{89FFB03A-9CC4-4F34-9DB6-72ABB5F9D64A}"/>
    <dgm:cxn modelId="{FA22E783-2E6B-4235-B94E-8DB3DDFD1789}" srcId="{9D66C93B-D06E-4A8C-AB8D-BC1EF8621A58}" destId="{A727D7EA-3289-441D-B324-C92F10A393FC}" srcOrd="0" destOrd="0" parTransId="{7737BBBD-0500-43D9-91FB-42AAC3923798}" sibTransId="{E7DC938D-9865-4D16-A2B1-C20178770ED4}"/>
    <dgm:cxn modelId="{35B70028-5E66-4283-A036-71CA9BBE8C0C}" type="presParOf" srcId="{CDE3926A-73BC-46B2-97F3-85E8C1DA055A}" destId="{C58F6656-838A-4AD8-9E86-5ECA4DBEEBA9}" srcOrd="0" destOrd="0" presId="urn:microsoft.com/office/officeart/2005/8/layout/vList5"/>
    <dgm:cxn modelId="{1FA0B6D0-4F52-4A3D-8A3B-EF73696B5009}" type="presParOf" srcId="{C58F6656-838A-4AD8-9E86-5ECA4DBEEBA9}" destId="{FD9F0531-7B65-41DD-86CE-F8938C4B82AE}" srcOrd="0" destOrd="0" presId="urn:microsoft.com/office/officeart/2005/8/layout/vList5"/>
    <dgm:cxn modelId="{AEC6743F-76C7-47DE-B8A3-6F040C3C134D}" type="presParOf" srcId="{C58F6656-838A-4AD8-9E86-5ECA4DBEEBA9}" destId="{679C7D17-E40B-47CE-B10D-2609CD63C627}" srcOrd="1" destOrd="0" presId="urn:microsoft.com/office/officeart/2005/8/layout/vList5"/>
    <dgm:cxn modelId="{396F5A3C-121A-4672-9A4C-C7EBF957C37B}" type="presParOf" srcId="{CDE3926A-73BC-46B2-97F3-85E8C1DA055A}" destId="{E59089BA-F36F-4CEF-92F7-48158F1C74D6}" srcOrd="1" destOrd="0" presId="urn:microsoft.com/office/officeart/2005/8/layout/vList5"/>
    <dgm:cxn modelId="{559F7801-F926-4C9D-828C-ABDFE95A2204}" type="presParOf" srcId="{CDE3926A-73BC-46B2-97F3-85E8C1DA055A}" destId="{6803640A-1087-455B-B060-C770ACBCF91E}" srcOrd="2" destOrd="0" presId="urn:microsoft.com/office/officeart/2005/8/layout/vList5"/>
    <dgm:cxn modelId="{44CAEF13-9B7F-4A65-A2BB-D3623552F854}" type="presParOf" srcId="{6803640A-1087-455B-B060-C770ACBCF91E}" destId="{60FA9FB8-AA11-44C0-B661-32EB0336A71A}" srcOrd="0" destOrd="0" presId="urn:microsoft.com/office/officeart/2005/8/layout/vList5"/>
    <dgm:cxn modelId="{6C8CD105-10D4-41A8-8F8E-573206DF44EF}" type="presParOf" srcId="{6803640A-1087-455B-B060-C770ACBCF91E}" destId="{878BDAC7-42C7-412F-9104-223F3B40567A}" srcOrd="1" destOrd="0" presId="urn:microsoft.com/office/officeart/2005/8/layout/vList5"/>
    <dgm:cxn modelId="{448F43D5-8B1E-4D2C-AE4A-AD7EA5360FFB}" type="presParOf" srcId="{CDE3926A-73BC-46B2-97F3-85E8C1DA055A}" destId="{C99489E7-D37A-4040-9668-6D8B8E5D4269}" srcOrd="3" destOrd="0" presId="urn:microsoft.com/office/officeart/2005/8/layout/vList5"/>
    <dgm:cxn modelId="{F1CDFDDD-F971-418D-A131-88D1EAA8B7FA}" type="presParOf" srcId="{CDE3926A-73BC-46B2-97F3-85E8C1DA055A}" destId="{1C34C97E-F3BC-43D1-B1E0-A6770A3B8DD4}" srcOrd="4" destOrd="0" presId="urn:microsoft.com/office/officeart/2005/8/layout/vList5"/>
    <dgm:cxn modelId="{CF072A36-8407-4454-BFC5-755891C269A7}" type="presParOf" srcId="{1C34C97E-F3BC-43D1-B1E0-A6770A3B8DD4}" destId="{3BCEB6F8-2D5B-4E4A-B5BB-61A21B305873}" srcOrd="0" destOrd="0" presId="urn:microsoft.com/office/officeart/2005/8/layout/vList5"/>
    <dgm:cxn modelId="{80A11E80-28A4-48DD-9CE8-216A81E71CA3}" type="presParOf" srcId="{1C34C97E-F3BC-43D1-B1E0-A6770A3B8DD4}" destId="{36DCCD31-C4F6-4DD3-AE58-C1BD6D0B3E12}" srcOrd="1" destOrd="0" presId="urn:microsoft.com/office/officeart/2005/8/layout/vList5"/>
    <dgm:cxn modelId="{118A1B7D-1F89-4A49-BFD7-DB06DA35A274}" type="presParOf" srcId="{CDE3926A-73BC-46B2-97F3-85E8C1DA055A}" destId="{E64DDC62-8901-4FBE-8DCA-BFD277968093}" srcOrd="5" destOrd="0" presId="urn:microsoft.com/office/officeart/2005/8/layout/vList5"/>
    <dgm:cxn modelId="{E2B8A967-C13D-4371-8BB9-749FC997EA46}" type="presParOf" srcId="{CDE3926A-73BC-46B2-97F3-85E8C1DA055A}" destId="{61E12B39-AC00-4C49-9851-A715F00B30E6}" srcOrd="6" destOrd="0" presId="urn:microsoft.com/office/officeart/2005/8/layout/vList5"/>
    <dgm:cxn modelId="{791EB610-7041-482F-8DF9-8A467FCCB02E}" type="presParOf" srcId="{61E12B39-AC00-4C49-9851-A715F00B30E6}" destId="{8BCE0D01-817B-4569-A3C8-B8FFBF082D27}" srcOrd="0" destOrd="0" presId="urn:microsoft.com/office/officeart/2005/8/layout/vList5"/>
    <dgm:cxn modelId="{9FF60AB5-F6DE-49EB-A0EE-1FD879D0DC05}" type="presParOf" srcId="{61E12B39-AC00-4C49-9851-A715F00B30E6}" destId="{1BA13ACF-9F59-4905-A2B1-792FCAF4DE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8BDA3-4CD9-416B-A637-9732F18A695B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</dgm:pt>
    <dgm:pt modelId="{B666B9DC-BA65-4D35-B93C-9D1DF6D85CA5}">
      <dgm:prSet phldrT="[Texto]" custT="1"/>
      <dgm:spPr/>
      <dgm:t>
        <a:bodyPr/>
        <a:lstStyle/>
        <a:p>
          <a:r>
            <a:rPr lang="es-MX" sz="1500" dirty="0" smtClean="0"/>
            <a:t>Novapiel es una compañía industrial con 32 años de experiencia en el mercado, que se dedica a la fabricación y comercialización de artículos de cuero.</a:t>
          </a:r>
          <a:endParaRPr lang="es-MX" sz="1500" dirty="0"/>
        </a:p>
      </dgm:t>
    </dgm:pt>
    <dgm:pt modelId="{CA5FFD88-2FA8-4F53-881B-6FE5343A15E3}" type="parTrans" cxnId="{8290EFD9-77C0-49F3-82BF-77DDBEBD2877}">
      <dgm:prSet/>
      <dgm:spPr/>
      <dgm:t>
        <a:bodyPr/>
        <a:lstStyle/>
        <a:p>
          <a:endParaRPr lang="es-MX"/>
        </a:p>
      </dgm:t>
    </dgm:pt>
    <dgm:pt modelId="{14161C86-C24C-46AE-B070-BCC663D33AF8}" type="sibTrans" cxnId="{8290EFD9-77C0-49F3-82BF-77DDBEBD2877}">
      <dgm:prSet/>
      <dgm:spPr/>
      <dgm:t>
        <a:bodyPr/>
        <a:lstStyle/>
        <a:p>
          <a:endParaRPr lang="es-MX"/>
        </a:p>
      </dgm:t>
    </dgm:pt>
    <dgm:pt modelId="{3B9D3E0A-8766-4CCD-8254-6104537EA1B3}">
      <dgm:prSet phldrT="[Texto]" custT="1"/>
      <dgm:spPr/>
      <dgm:t>
        <a:bodyPr/>
        <a:lstStyle/>
        <a:p>
          <a:r>
            <a:rPr lang="es-MX" sz="1400" dirty="0" smtClean="0"/>
            <a:t>Sus líneas de productos son: calzado femenino, masculino, carteras, billeteras y cinturones. Al 31 de julio contaba con seis almacenes ubicados en los mejores centros comerciales de Quito y Ambato.</a:t>
          </a:r>
          <a:endParaRPr lang="es-MX" sz="1400" dirty="0"/>
        </a:p>
      </dgm:t>
    </dgm:pt>
    <dgm:pt modelId="{9A40F9D1-C958-4206-8C72-AAA63D8C139D}" type="parTrans" cxnId="{A565CEDA-A7D7-4D24-89F9-4EB4D0918F2A}">
      <dgm:prSet/>
      <dgm:spPr/>
      <dgm:t>
        <a:bodyPr/>
        <a:lstStyle/>
        <a:p>
          <a:endParaRPr lang="es-MX"/>
        </a:p>
      </dgm:t>
    </dgm:pt>
    <dgm:pt modelId="{98614081-87B5-40BD-9037-7A69FD851896}" type="sibTrans" cxnId="{A565CEDA-A7D7-4D24-89F9-4EB4D0918F2A}">
      <dgm:prSet/>
      <dgm:spPr/>
      <dgm:t>
        <a:bodyPr/>
        <a:lstStyle/>
        <a:p>
          <a:endParaRPr lang="es-MX"/>
        </a:p>
      </dgm:t>
    </dgm:pt>
    <dgm:pt modelId="{1F738178-276C-4E33-8A97-57E62AC59C7C}">
      <dgm:prSet phldrT="[Texto]" custT="1"/>
      <dgm:spPr/>
      <dgm:t>
        <a:bodyPr/>
        <a:lstStyle/>
        <a:p>
          <a:r>
            <a:rPr lang="es-MX" sz="1400" dirty="0" smtClean="0"/>
            <a:t>Posee técnica brasileña para la confección de sus productos, así como mano de obra calificada y maquinaria importada con última tecnología para renovar sus diseños y aprovechar sus fortalezas.</a:t>
          </a:r>
          <a:endParaRPr lang="es-MX" sz="1400" dirty="0"/>
        </a:p>
      </dgm:t>
    </dgm:pt>
    <dgm:pt modelId="{36E43EEA-082E-4077-AD80-7AC29ECCAAB5}" type="parTrans" cxnId="{1D60DD14-3E35-419E-839F-DA9F92446592}">
      <dgm:prSet/>
      <dgm:spPr/>
      <dgm:t>
        <a:bodyPr/>
        <a:lstStyle/>
        <a:p>
          <a:endParaRPr lang="es-MX"/>
        </a:p>
      </dgm:t>
    </dgm:pt>
    <dgm:pt modelId="{CB8C9034-D05F-4559-8BE7-90EAB7757047}" type="sibTrans" cxnId="{1D60DD14-3E35-419E-839F-DA9F92446592}">
      <dgm:prSet/>
      <dgm:spPr/>
      <dgm:t>
        <a:bodyPr/>
        <a:lstStyle/>
        <a:p>
          <a:endParaRPr lang="es-MX"/>
        </a:p>
      </dgm:t>
    </dgm:pt>
    <dgm:pt modelId="{43B0AA6F-F3D4-4530-BDCF-CE9A59705983}">
      <dgm:prSet phldrT="[Texto]"/>
      <dgm:spPr/>
      <dgm:t>
        <a:bodyPr/>
        <a:lstStyle/>
        <a:p>
          <a:r>
            <a:rPr lang="es-MX" dirty="0" smtClean="0"/>
            <a:t>Esto ha permitido que la marca NOVAPIEL sea ampliamente reconocida en el mercado por su productos de calidad, durabilidad y confort.</a:t>
          </a:r>
          <a:endParaRPr lang="es-MX" dirty="0"/>
        </a:p>
      </dgm:t>
    </dgm:pt>
    <dgm:pt modelId="{D7E9AF68-B755-470D-A529-C3B4FF2E540B}" type="parTrans" cxnId="{FDDB58DB-7809-4603-A0FC-EF697A358A22}">
      <dgm:prSet/>
      <dgm:spPr/>
      <dgm:t>
        <a:bodyPr/>
        <a:lstStyle/>
        <a:p>
          <a:endParaRPr lang="es-MX"/>
        </a:p>
      </dgm:t>
    </dgm:pt>
    <dgm:pt modelId="{D93F41C9-04B6-4B44-B7B7-313F0821B40E}" type="sibTrans" cxnId="{FDDB58DB-7809-4603-A0FC-EF697A358A22}">
      <dgm:prSet/>
      <dgm:spPr/>
      <dgm:t>
        <a:bodyPr/>
        <a:lstStyle/>
        <a:p>
          <a:endParaRPr lang="es-MX"/>
        </a:p>
      </dgm:t>
    </dgm:pt>
    <dgm:pt modelId="{27174808-9E12-42E6-8572-1719154613C9}" type="pres">
      <dgm:prSet presAssocID="{F438BDA3-4CD9-416B-A637-9732F18A695B}" presName="Name0" presStyleCnt="0">
        <dgm:presLayoutVars>
          <dgm:dir/>
          <dgm:resizeHandles val="exact"/>
        </dgm:presLayoutVars>
      </dgm:prSet>
      <dgm:spPr/>
    </dgm:pt>
    <dgm:pt modelId="{A1F0118A-6B3F-407E-BB9F-9B4B9C633733}" type="pres">
      <dgm:prSet presAssocID="{F438BDA3-4CD9-416B-A637-9732F18A695B}" presName="bkgdShp" presStyleLbl="alignAccFollowNode1" presStyleIdx="0" presStyleCnt="1"/>
      <dgm:spPr/>
    </dgm:pt>
    <dgm:pt modelId="{705A14E8-A482-4A8D-8659-8123F15FCACD}" type="pres">
      <dgm:prSet presAssocID="{F438BDA3-4CD9-416B-A637-9732F18A695B}" presName="linComp" presStyleCnt="0"/>
      <dgm:spPr/>
    </dgm:pt>
    <dgm:pt modelId="{BA278AF3-36DC-4EEE-8342-741A44566DC2}" type="pres">
      <dgm:prSet presAssocID="{B666B9DC-BA65-4D35-B93C-9D1DF6D85CA5}" presName="compNode" presStyleCnt="0"/>
      <dgm:spPr/>
    </dgm:pt>
    <dgm:pt modelId="{346B1541-61C8-43FE-A8A5-277C2166D6FC}" type="pres">
      <dgm:prSet presAssocID="{B666B9DC-BA65-4D35-B93C-9D1DF6D85C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E74BE3-188B-4499-B779-716F3D8A2A62}" type="pres">
      <dgm:prSet presAssocID="{B666B9DC-BA65-4D35-B93C-9D1DF6D85CA5}" presName="invisiNode" presStyleLbl="node1" presStyleIdx="0" presStyleCnt="4"/>
      <dgm:spPr/>
    </dgm:pt>
    <dgm:pt modelId="{A91F0580-DED2-47AC-A857-89929F2F7C9C}" type="pres">
      <dgm:prSet presAssocID="{B666B9DC-BA65-4D35-B93C-9D1DF6D85CA5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D94FE38-68CB-4B9C-858E-D277F6FDB08B}" type="pres">
      <dgm:prSet presAssocID="{14161C86-C24C-46AE-B070-BCC663D33AF8}" presName="sibTrans" presStyleLbl="sibTrans2D1" presStyleIdx="0" presStyleCnt="0"/>
      <dgm:spPr/>
      <dgm:t>
        <a:bodyPr/>
        <a:lstStyle/>
        <a:p>
          <a:endParaRPr lang="es-MX"/>
        </a:p>
      </dgm:t>
    </dgm:pt>
    <dgm:pt modelId="{5B285488-137E-4CC1-BC26-ED22C872BB8C}" type="pres">
      <dgm:prSet presAssocID="{3B9D3E0A-8766-4CCD-8254-6104537EA1B3}" presName="compNode" presStyleCnt="0"/>
      <dgm:spPr/>
    </dgm:pt>
    <dgm:pt modelId="{AAD4FFFB-11BD-4B3D-85E2-708B393D5E98}" type="pres">
      <dgm:prSet presAssocID="{3B9D3E0A-8766-4CCD-8254-6104537EA1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32E90E-5074-4F3E-881F-8DEDF2C58879}" type="pres">
      <dgm:prSet presAssocID="{3B9D3E0A-8766-4CCD-8254-6104537EA1B3}" presName="invisiNode" presStyleLbl="node1" presStyleIdx="1" presStyleCnt="4"/>
      <dgm:spPr/>
    </dgm:pt>
    <dgm:pt modelId="{50AEC437-B646-496E-820F-3D1A4E62E57A}" type="pres">
      <dgm:prSet presAssocID="{3B9D3E0A-8766-4CCD-8254-6104537EA1B3}" presName="imagNode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E4660F8E-9F46-471A-8D5A-1E91AFD6C896}" type="pres">
      <dgm:prSet presAssocID="{98614081-87B5-40BD-9037-7A69FD851896}" presName="sibTrans" presStyleLbl="sibTrans2D1" presStyleIdx="0" presStyleCnt="0"/>
      <dgm:spPr/>
      <dgm:t>
        <a:bodyPr/>
        <a:lstStyle/>
        <a:p>
          <a:endParaRPr lang="es-MX"/>
        </a:p>
      </dgm:t>
    </dgm:pt>
    <dgm:pt modelId="{8CB90DBD-0F7E-4244-8D28-8850F6AC0791}" type="pres">
      <dgm:prSet presAssocID="{1F738178-276C-4E33-8A97-57E62AC59C7C}" presName="compNode" presStyleCnt="0"/>
      <dgm:spPr/>
    </dgm:pt>
    <dgm:pt modelId="{BF130BBD-DC31-4E03-AB5C-997E231808AA}" type="pres">
      <dgm:prSet presAssocID="{1F738178-276C-4E33-8A97-57E62AC59C7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2A29A5-4878-4170-A740-D913873A6A0E}" type="pres">
      <dgm:prSet presAssocID="{1F738178-276C-4E33-8A97-57E62AC59C7C}" presName="invisiNode" presStyleLbl="node1" presStyleIdx="2" presStyleCnt="4"/>
      <dgm:spPr/>
    </dgm:pt>
    <dgm:pt modelId="{9031146E-2750-4389-BD37-757517761B10}" type="pres">
      <dgm:prSet presAssocID="{1F738178-276C-4E33-8A97-57E62AC59C7C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0EDC1689-2786-47BC-94AA-9795028BFBA3}" type="pres">
      <dgm:prSet presAssocID="{CB8C9034-D05F-4559-8BE7-90EAB7757047}" presName="sibTrans" presStyleLbl="sibTrans2D1" presStyleIdx="0" presStyleCnt="0"/>
      <dgm:spPr/>
      <dgm:t>
        <a:bodyPr/>
        <a:lstStyle/>
        <a:p>
          <a:endParaRPr lang="es-MX"/>
        </a:p>
      </dgm:t>
    </dgm:pt>
    <dgm:pt modelId="{30A580EF-BADD-4F3E-8622-BB7F6F08852F}" type="pres">
      <dgm:prSet presAssocID="{43B0AA6F-F3D4-4530-BDCF-CE9A59705983}" presName="compNode" presStyleCnt="0"/>
      <dgm:spPr/>
    </dgm:pt>
    <dgm:pt modelId="{DAEDEE47-47BB-4651-BF20-BDFECBCF856F}" type="pres">
      <dgm:prSet presAssocID="{43B0AA6F-F3D4-4530-BDCF-CE9A5970598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30262B-160D-43FA-87EE-9201B563B473}" type="pres">
      <dgm:prSet presAssocID="{43B0AA6F-F3D4-4530-BDCF-CE9A59705983}" presName="invisiNode" presStyleLbl="node1" presStyleIdx="3" presStyleCnt="4"/>
      <dgm:spPr/>
    </dgm:pt>
    <dgm:pt modelId="{343C6280-C135-441C-ADE0-C505A4969974}" type="pres">
      <dgm:prSet presAssocID="{43B0AA6F-F3D4-4530-BDCF-CE9A59705983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</dgm:ptLst>
  <dgm:cxnLst>
    <dgm:cxn modelId="{CA94279E-1520-4132-9004-27200F6F1D0F}" type="presOf" srcId="{3B9D3E0A-8766-4CCD-8254-6104537EA1B3}" destId="{AAD4FFFB-11BD-4B3D-85E2-708B393D5E98}" srcOrd="0" destOrd="0" presId="urn:microsoft.com/office/officeart/2005/8/layout/pList2"/>
    <dgm:cxn modelId="{6EEA2A77-5536-4C70-BF43-25DE3FFA2F92}" type="presOf" srcId="{B666B9DC-BA65-4D35-B93C-9D1DF6D85CA5}" destId="{346B1541-61C8-43FE-A8A5-277C2166D6FC}" srcOrd="0" destOrd="0" presId="urn:microsoft.com/office/officeart/2005/8/layout/pList2"/>
    <dgm:cxn modelId="{8290EFD9-77C0-49F3-82BF-77DDBEBD2877}" srcId="{F438BDA3-4CD9-416B-A637-9732F18A695B}" destId="{B666B9DC-BA65-4D35-B93C-9D1DF6D85CA5}" srcOrd="0" destOrd="0" parTransId="{CA5FFD88-2FA8-4F53-881B-6FE5343A15E3}" sibTransId="{14161C86-C24C-46AE-B070-BCC663D33AF8}"/>
    <dgm:cxn modelId="{A565CEDA-A7D7-4D24-89F9-4EB4D0918F2A}" srcId="{F438BDA3-4CD9-416B-A637-9732F18A695B}" destId="{3B9D3E0A-8766-4CCD-8254-6104537EA1B3}" srcOrd="1" destOrd="0" parTransId="{9A40F9D1-C958-4206-8C72-AAA63D8C139D}" sibTransId="{98614081-87B5-40BD-9037-7A69FD851896}"/>
    <dgm:cxn modelId="{40A38FF1-BE54-448C-A664-19047FC3DAFF}" type="presOf" srcId="{98614081-87B5-40BD-9037-7A69FD851896}" destId="{E4660F8E-9F46-471A-8D5A-1E91AFD6C896}" srcOrd="0" destOrd="0" presId="urn:microsoft.com/office/officeart/2005/8/layout/pList2"/>
    <dgm:cxn modelId="{FDDB58DB-7809-4603-A0FC-EF697A358A22}" srcId="{F438BDA3-4CD9-416B-A637-9732F18A695B}" destId="{43B0AA6F-F3D4-4530-BDCF-CE9A59705983}" srcOrd="3" destOrd="0" parTransId="{D7E9AF68-B755-470D-A529-C3B4FF2E540B}" sibTransId="{D93F41C9-04B6-4B44-B7B7-313F0821B40E}"/>
    <dgm:cxn modelId="{AB63805A-A5D3-4E6D-B029-BD3FCAE6F028}" type="presOf" srcId="{1F738178-276C-4E33-8A97-57E62AC59C7C}" destId="{BF130BBD-DC31-4E03-AB5C-997E231808AA}" srcOrd="0" destOrd="0" presId="urn:microsoft.com/office/officeart/2005/8/layout/pList2"/>
    <dgm:cxn modelId="{7F17A345-2EFA-44A3-B1E8-494641DDA119}" type="presOf" srcId="{43B0AA6F-F3D4-4530-BDCF-CE9A59705983}" destId="{DAEDEE47-47BB-4651-BF20-BDFECBCF856F}" srcOrd="0" destOrd="0" presId="urn:microsoft.com/office/officeart/2005/8/layout/pList2"/>
    <dgm:cxn modelId="{7AEB98C1-0C1F-45A5-A38F-EE68F2A33DB2}" type="presOf" srcId="{CB8C9034-D05F-4559-8BE7-90EAB7757047}" destId="{0EDC1689-2786-47BC-94AA-9795028BFBA3}" srcOrd="0" destOrd="0" presId="urn:microsoft.com/office/officeart/2005/8/layout/pList2"/>
    <dgm:cxn modelId="{1D60DD14-3E35-419E-839F-DA9F92446592}" srcId="{F438BDA3-4CD9-416B-A637-9732F18A695B}" destId="{1F738178-276C-4E33-8A97-57E62AC59C7C}" srcOrd="2" destOrd="0" parTransId="{36E43EEA-082E-4077-AD80-7AC29ECCAAB5}" sibTransId="{CB8C9034-D05F-4559-8BE7-90EAB7757047}"/>
    <dgm:cxn modelId="{69979D17-F72B-4DE6-AEF6-0532E370D76A}" type="presOf" srcId="{14161C86-C24C-46AE-B070-BCC663D33AF8}" destId="{DD94FE38-68CB-4B9C-858E-D277F6FDB08B}" srcOrd="0" destOrd="0" presId="urn:microsoft.com/office/officeart/2005/8/layout/pList2"/>
    <dgm:cxn modelId="{D1B3CAC4-BEA3-4F2E-BBDB-177C93C698D0}" type="presOf" srcId="{F438BDA3-4CD9-416B-A637-9732F18A695B}" destId="{27174808-9E12-42E6-8572-1719154613C9}" srcOrd="0" destOrd="0" presId="urn:microsoft.com/office/officeart/2005/8/layout/pList2"/>
    <dgm:cxn modelId="{36E6DAE3-F50C-45FA-BDE8-1E613DA4991E}" type="presParOf" srcId="{27174808-9E12-42E6-8572-1719154613C9}" destId="{A1F0118A-6B3F-407E-BB9F-9B4B9C633733}" srcOrd="0" destOrd="0" presId="urn:microsoft.com/office/officeart/2005/8/layout/pList2"/>
    <dgm:cxn modelId="{EB6D3D21-5760-43CD-9B88-09D7F6DE3CEE}" type="presParOf" srcId="{27174808-9E12-42E6-8572-1719154613C9}" destId="{705A14E8-A482-4A8D-8659-8123F15FCACD}" srcOrd="1" destOrd="0" presId="urn:microsoft.com/office/officeart/2005/8/layout/pList2"/>
    <dgm:cxn modelId="{6ADA6192-2BD9-4130-97D7-20EBD4292806}" type="presParOf" srcId="{705A14E8-A482-4A8D-8659-8123F15FCACD}" destId="{BA278AF3-36DC-4EEE-8342-741A44566DC2}" srcOrd="0" destOrd="0" presId="urn:microsoft.com/office/officeart/2005/8/layout/pList2"/>
    <dgm:cxn modelId="{8468DAC6-91F6-48CC-9703-5B332E4B2203}" type="presParOf" srcId="{BA278AF3-36DC-4EEE-8342-741A44566DC2}" destId="{346B1541-61C8-43FE-A8A5-277C2166D6FC}" srcOrd="0" destOrd="0" presId="urn:microsoft.com/office/officeart/2005/8/layout/pList2"/>
    <dgm:cxn modelId="{58E17CCE-5860-48FA-8D63-C2EA5012542D}" type="presParOf" srcId="{BA278AF3-36DC-4EEE-8342-741A44566DC2}" destId="{62E74BE3-188B-4499-B779-716F3D8A2A62}" srcOrd="1" destOrd="0" presId="urn:microsoft.com/office/officeart/2005/8/layout/pList2"/>
    <dgm:cxn modelId="{4F9BE28E-A68F-4D0A-B230-722C313BF8D4}" type="presParOf" srcId="{BA278AF3-36DC-4EEE-8342-741A44566DC2}" destId="{A91F0580-DED2-47AC-A857-89929F2F7C9C}" srcOrd="2" destOrd="0" presId="urn:microsoft.com/office/officeart/2005/8/layout/pList2"/>
    <dgm:cxn modelId="{6C2D03F6-0F52-4C6B-8D69-19E7369F481B}" type="presParOf" srcId="{705A14E8-A482-4A8D-8659-8123F15FCACD}" destId="{DD94FE38-68CB-4B9C-858E-D277F6FDB08B}" srcOrd="1" destOrd="0" presId="urn:microsoft.com/office/officeart/2005/8/layout/pList2"/>
    <dgm:cxn modelId="{764D3121-9668-4D2C-9B22-D0C101B607B4}" type="presParOf" srcId="{705A14E8-A482-4A8D-8659-8123F15FCACD}" destId="{5B285488-137E-4CC1-BC26-ED22C872BB8C}" srcOrd="2" destOrd="0" presId="urn:microsoft.com/office/officeart/2005/8/layout/pList2"/>
    <dgm:cxn modelId="{93B125BE-76F3-4502-A695-DA6C3D42157D}" type="presParOf" srcId="{5B285488-137E-4CC1-BC26-ED22C872BB8C}" destId="{AAD4FFFB-11BD-4B3D-85E2-708B393D5E98}" srcOrd="0" destOrd="0" presId="urn:microsoft.com/office/officeart/2005/8/layout/pList2"/>
    <dgm:cxn modelId="{43DFC11A-ABAD-4549-8DD5-C324FB4EC626}" type="presParOf" srcId="{5B285488-137E-4CC1-BC26-ED22C872BB8C}" destId="{AE32E90E-5074-4F3E-881F-8DEDF2C58879}" srcOrd="1" destOrd="0" presId="urn:microsoft.com/office/officeart/2005/8/layout/pList2"/>
    <dgm:cxn modelId="{B40AE722-0BFA-4B90-98B6-4FF5F1BDFAD7}" type="presParOf" srcId="{5B285488-137E-4CC1-BC26-ED22C872BB8C}" destId="{50AEC437-B646-496E-820F-3D1A4E62E57A}" srcOrd="2" destOrd="0" presId="urn:microsoft.com/office/officeart/2005/8/layout/pList2"/>
    <dgm:cxn modelId="{9D0E210B-EB72-48C1-95DE-76F33474E4EE}" type="presParOf" srcId="{705A14E8-A482-4A8D-8659-8123F15FCACD}" destId="{E4660F8E-9F46-471A-8D5A-1E91AFD6C896}" srcOrd="3" destOrd="0" presId="urn:microsoft.com/office/officeart/2005/8/layout/pList2"/>
    <dgm:cxn modelId="{7BA5729C-BA57-4832-9187-E98DB514EF1B}" type="presParOf" srcId="{705A14E8-A482-4A8D-8659-8123F15FCACD}" destId="{8CB90DBD-0F7E-4244-8D28-8850F6AC0791}" srcOrd="4" destOrd="0" presId="urn:microsoft.com/office/officeart/2005/8/layout/pList2"/>
    <dgm:cxn modelId="{4EF8DCC0-AABD-438D-A0F5-84AAA98BF195}" type="presParOf" srcId="{8CB90DBD-0F7E-4244-8D28-8850F6AC0791}" destId="{BF130BBD-DC31-4E03-AB5C-997E231808AA}" srcOrd="0" destOrd="0" presId="urn:microsoft.com/office/officeart/2005/8/layout/pList2"/>
    <dgm:cxn modelId="{A8310F30-C225-4124-89AE-BFBB71CDD413}" type="presParOf" srcId="{8CB90DBD-0F7E-4244-8D28-8850F6AC0791}" destId="{132A29A5-4878-4170-A740-D913873A6A0E}" srcOrd="1" destOrd="0" presId="urn:microsoft.com/office/officeart/2005/8/layout/pList2"/>
    <dgm:cxn modelId="{22D29AB7-1355-49F8-AD22-F68EBD25F191}" type="presParOf" srcId="{8CB90DBD-0F7E-4244-8D28-8850F6AC0791}" destId="{9031146E-2750-4389-BD37-757517761B10}" srcOrd="2" destOrd="0" presId="urn:microsoft.com/office/officeart/2005/8/layout/pList2"/>
    <dgm:cxn modelId="{C3502A2D-78DD-463B-9B74-4F41F65598D0}" type="presParOf" srcId="{705A14E8-A482-4A8D-8659-8123F15FCACD}" destId="{0EDC1689-2786-47BC-94AA-9795028BFBA3}" srcOrd="5" destOrd="0" presId="urn:microsoft.com/office/officeart/2005/8/layout/pList2"/>
    <dgm:cxn modelId="{70ADAE4B-83CC-4BF7-9379-7B9982164148}" type="presParOf" srcId="{705A14E8-A482-4A8D-8659-8123F15FCACD}" destId="{30A580EF-BADD-4F3E-8622-BB7F6F08852F}" srcOrd="6" destOrd="0" presId="urn:microsoft.com/office/officeart/2005/8/layout/pList2"/>
    <dgm:cxn modelId="{8BC7EC18-BE8B-40B6-B809-C407ED0C522E}" type="presParOf" srcId="{30A580EF-BADD-4F3E-8622-BB7F6F08852F}" destId="{DAEDEE47-47BB-4651-BF20-BDFECBCF856F}" srcOrd="0" destOrd="0" presId="urn:microsoft.com/office/officeart/2005/8/layout/pList2"/>
    <dgm:cxn modelId="{91FCB3FB-689A-4614-AD66-98C8AA8CD824}" type="presParOf" srcId="{30A580EF-BADD-4F3E-8622-BB7F6F08852F}" destId="{6430262B-160D-43FA-87EE-9201B563B473}" srcOrd="1" destOrd="0" presId="urn:microsoft.com/office/officeart/2005/8/layout/pList2"/>
    <dgm:cxn modelId="{2417AA32-BF56-44CE-B3BF-7D040BBF2934}" type="presParOf" srcId="{30A580EF-BADD-4F3E-8622-BB7F6F08852F}" destId="{343C6280-C135-441C-ADE0-C505A496997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5C78C-677A-4EAD-9FD2-DE1E39C969B9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A816F67-D718-4BE7-9D96-34E5EE411B8C}">
      <dgm:prSet phldrT="[Texto]"/>
      <dgm:spPr/>
      <dgm:t>
        <a:bodyPr/>
        <a:lstStyle/>
        <a:p>
          <a:r>
            <a:rPr lang="es-MX" b="1" i="1" u="sng" dirty="0" smtClean="0">
              <a:solidFill>
                <a:srgbClr val="006600"/>
              </a:solidFill>
            </a:rPr>
            <a:t>PRODUCTO INTERNO BRUTO</a:t>
          </a:r>
          <a:endParaRPr lang="es-MX" b="1" i="1" u="sng" dirty="0">
            <a:solidFill>
              <a:srgbClr val="006600"/>
            </a:solidFill>
            <a:effectLst/>
          </a:endParaRPr>
        </a:p>
      </dgm:t>
    </dgm:pt>
    <dgm:pt modelId="{5DDA7AA4-7C0C-42A4-A5A7-EC4D227DB2F6}" type="parTrans" cxnId="{E8D77C82-EBD3-4959-A142-C160D73F2DBE}">
      <dgm:prSet/>
      <dgm:spPr/>
      <dgm:t>
        <a:bodyPr/>
        <a:lstStyle/>
        <a:p>
          <a:endParaRPr lang="es-MX"/>
        </a:p>
      </dgm:t>
    </dgm:pt>
    <dgm:pt modelId="{862864BB-E923-49C4-9700-2D80FEDD4188}" type="sibTrans" cxnId="{E8D77C82-EBD3-4959-A142-C160D73F2DBE}">
      <dgm:prSet/>
      <dgm:spPr/>
      <dgm:t>
        <a:bodyPr/>
        <a:lstStyle/>
        <a:p>
          <a:endParaRPr lang="es-MX"/>
        </a:p>
      </dgm:t>
    </dgm:pt>
    <dgm:pt modelId="{DC316128-4A88-49EC-9386-F00909D08094}">
      <dgm:prSet phldrT="[Texto]" custT="1"/>
      <dgm:spPr/>
      <dgm:t>
        <a:bodyPr/>
        <a:lstStyle/>
        <a:p>
          <a:r>
            <a:rPr lang="es-MX" sz="1600" dirty="0" smtClean="0"/>
            <a:t>El sector de manufactura mejoró en un 4% a comparación del año 2013.</a:t>
          </a:r>
          <a:endParaRPr lang="es-MX" sz="1600" dirty="0"/>
        </a:p>
      </dgm:t>
    </dgm:pt>
    <dgm:pt modelId="{D329A17F-105D-49BF-A1EB-A8DAE3F2A5FB}" type="parTrans" cxnId="{C570BA8F-B3B8-4612-A699-59D74A8EBE16}">
      <dgm:prSet/>
      <dgm:spPr/>
      <dgm:t>
        <a:bodyPr/>
        <a:lstStyle/>
        <a:p>
          <a:endParaRPr lang="es-MX"/>
        </a:p>
      </dgm:t>
    </dgm:pt>
    <dgm:pt modelId="{AEE49D67-6D9E-4076-A088-FE1651D81FAF}" type="sibTrans" cxnId="{C570BA8F-B3B8-4612-A699-59D74A8EBE16}">
      <dgm:prSet/>
      <dgm:spPr/>
      <dgm:t>
        <a:bodyPr/>
        <a:lstStyle/>
        <a:p>
          <a:endParaRPr lang="es-MX"/>
        </a:p>
      </dgm:t>
    </dgm:pt>
    <dgm:pt modelId="{5C54AFA1-5BB3-4814-B07C-F4E72E390F82}">
      <dgm:prSet phldrT="[Texto]" custT="1"/>
      <dgm:spPr/>
      <dgm:t>
        <a:bodyPr/>
        <a:lstStyle/>
        <a:p>
          <a:r>
            <a:rPr lang="es-MX" sz="1500" dirty="0" smtClean="0"/>
            <a:t>El sector de calzado se ha visto impedido en mejorar por la serie de medidas acerca de restricción de importaciones.</a:t>
          </a:r>
          <a:endParaRPr lang="es-MX" sz="1500" dirty="0"/>
        </a:p>
      </dgm:t>
    </dgm:pt>
    <dgm:pt modelId="{8987E753-050F-4E0D-8D74-E923FD8C25B0}" type="parTrans" cxnId="{CB427372-D300-414E-B36D-81D82865CDFE}">
      <dgm:prSet/>
      <dgm:spPr/>
      <dgm:t>
        <a:bodyPr/>
        <a:lstStyle/>
        <a:p>
          <a:endParaRPr lang="es-MX"/>
        </a:p>
      </dgm:t>
    </dgm:pt>
    <dgm:pt modelId="{EC295558-0041-4280-B72B-3AD851F2A451}" type="sibTrans" cxnId="{CB427372-D300-414E-B36D-81D82865CDFE}">
      <dgm:prSet/>
      <dgm:spPr/>
      <dgm:t>
        <a:bodyPr/>
        <a:lstStyle/>
        <a:p>
          <a:endParaRPr lang="es-MX"/>
        </a:p>
      </dgm:t>
    </dgm:pt>
    <dgm:pt modelId="{BC7E91F3-5210-4581-B9F8-D0C981C76D72}">
      <dgm:prSet phldrT="[Texto]"/>
      <dgm:spPr/>
      <dgm:t>
        <a:bodyPr/>
        <a:lstStyle/>
        <a:p>
          <a:r>
            <a:rPr lang="es-MX" b="1" i="1" u="sng" dirty="0" smtClean="0">
              <a:solidFill>
                <a:srgbClr val="006600"/>
              </a:solidFill>
              <a:effectLst/>
            </a:rPr>
            <a:t>DESEMPLEO</a:t>
          </a:r>
          <a:endParaRPr lang="es-MX" b="1" i="1" u="sng" dirty="0">
            <a:solidFill>
              <a:srgbClr val="006600"/>
            </a:solidFill>
          </a:endParaRPr>
        </a:p>
      </dgm:t>
    </dgm:pt>
    <dgm:pt modelId="{4A028377-5CA0-4494-A226-BCD0AAF8C92C}" type="parTrans" cxnId="{3F3A2498-B169-4813-AB57-9578396B5E8F}">
      <dgm:prSet/>
      <dgm:spPr/>
      <dgm:t>
        <a:bodyPr/>
        <a:lstStyle/>
        <a:p>
          <a:endParaRPr lang="es-MX"/>
        </a:p>
      </dgm:t>
    </dgm:pt>
    <dgm:pt modelId="{2F8D7441-C695-4156-8A32-393458A004D1}" type="sibTrans" cxnId="{3F3A2498-B169-4813-AB57-9578396B5E8F}">
      <dgm:prSet/>
      <dgm:spPr/>
      <dgm:t>
        <a:bodyPr/>
        <a:lstStyle/>
        <a:p>
          <a:endParaRPr lang="es-MX"/>
        </a:p>
      </dgm:t>
    </dgm:pt>
    <dgm:pt modelId="{0453C7B2-8262-4742-93F7-C4B1B9057CBB}">
      <dgm:prSet phldrT="[Texto]" custT="1"/>
      <dgm:spPr/>
      <dgm:t>
        <a:bodyPr/>
        <a:lstStyle/>
        <a:p>
          <a:r>
            <a:rPr lang="es-MX" sz="1600" dirty="0" smtClean="0"/>
            <a:t>El sector de manufactura aporta con un 12.80% a la PEA nacional.</a:t>
          </a:r>
          <a:endParaRPr lang="es-MX" sz="1600" dirty="0"/>
        </a:p>
      </dgm:t>
    </dgm:pt>
    <dgm:pt modelId="{936B5CAC-AC5E-4026-97F6-0DA5376191D0}" type="parTrans" cxnId="{FA0BFD27-14AA-4395-B4B3-1C0076C7CF0F}">
      <dgm:prSet/>
      <dgm:spPr/>
      <dgm:t>
        <a:bodyPr/>
        <a:lstStyle/>
        <a:p>
          <a:endParaRPr lang="es-MX"/>
        </a:p>
      </dgm:t>
    </dgm:pt>
    <dgm:pt modelId="{82235A75-0708-4CC8-BBC1-C351046D96DE}" type="sibTrans" cxnId="{FA0BFD27-14AA-4395-B4B3-1C0076C7CF0F}">
      <dgm:prSet/>
      <dgm:spPr/>
      <dgm:t>
        <a:bodyPr/>
        <a:lstStyle/>
        <a:p>
          <a:endParaRPr lang="es-MX"/>
        </a:p>
      </dgm:t>
    </dgm:pt>
    <dgm:pt modelId="{DE061892-2D84-400B-8B88-DC4042945B2F}">
      <dgm:prSet phldrT="[Texto]"/>
      <dgm:spPr/>
      <dgm:t>
        <a:bodyPr/>
        <a:lstStyle/>
        <a:p>
          <a:r>
            <a:rPr lang="es-MX" dirty="0" smtClean="0"/>
            <a:t>Tanto Ambato como Quito son las 2 principales ciudades con mayor tasa  de desempleo.</a:t>
          </a:r>
          <a:endParaRPr lang="es-MX" dirty="0"/>
        </a:p>
      </dgm:t>
    </dgm:pt>
    <dgm:pt modelId="{F9EA4C2D-C981-4853-B3C8-F79B2AFD1E28}" type="parTrans" cxnId="{3258EC71-999A-4C13-BB04-60077750B5A0}">
      <dgm:prSet/>
      <dgm:spPr/>
      <dgm:t>
        <a:bodyPr/>
        <a:lstStyle/>
        <a:p>
          <a:endParaRPr lang="es-MX"/>
        </a:p>
      </dgm:t>
    </dgm:pt>
    <dgm:pt modelId="{B19CA08A-C0F2-47EB-9413-764BC611A1DC}" type="sibTrans" cxnId="{3258EC71-999A-4C13-BB04-60077750B5A0}">
      <dgm:prSet/>
      <dgm:spPr/>
      <dgm:t>
        <a:bodyPr/>
        <a:lstStyle/>
        <a:p>
          <a:endParaRPr lang="es-MX"/>
        </a:p>
      </dgm:t>
    </dgm:pt>
    <dgm:pt modelId="{A4A9DE9F-8D38-4BD4-AE51-A72B36D64CE6}">
      <dgm:prSet phldrT="[Texto]"/>
      <dgm:spPr/>
      <dgm:t>
        <a:bodyPr/>
        <a:lstStyle/>
        <a:p>
          <a:r>
            <a:rPr lang="es-MX" b="1" i="1" u="sng" dirty="0" smtClean="0">
              <a:solidFill>
                <a:srgbClr val="006600"/>
              </a:solidFill>
            </a:rPr>
            <a:t>RESTRICCIÓN A LAS IMPORTACIONES</a:t>
          </a:r>
          <a:endParaRPr lang="es-MX" b="1" i="1" u="sng" dirty="0">
            <a:solidFill>
              <a:srgbClr val="006600"/>
            </a:solidFill>
          </a:endParaRPr>
        </a:p>
      </dgm:t>
    </dgm:pt>
    <dgm:pt modelId="{40616726-2928-49C8-934A-F1E3F23C7D39}" type="parTrans" cxnId="{EB9B9279-0D59-4907-8265-95158B5BA9B9}">
      <dgm:prSet/>
      <dgm:spPr/>
      <dgm:t>
        <a:bodyPr/>
        <a:lstStyle/>
        <a:p>
          <a:endParaRPr lang="es-MX"/>
        </a:p>
      </dgm:t>
    </dgm:pt>
    <dgm:pt modelId="{4B07201C-A0CF-4322-86A9-B71BA2466632}" type="sibTrans" cxnId="{EB9B9279-0D59-4907-8265-95158B5BA9B9}">
      <dgm:prSet/>
      <dgm:spPr/>
      <dgm:t>
        <a:bodyPr/>
        <a:lstStyle/>
        <a:p>
          <a:endParaRPr lang="es-MX"/>
        </a:p>
      </dgm:t>
    </dgm:pt>
    <dgm:pt modelId="{4722A0D0-F1C8-47A2-847C-E58B9857C264}">
      <dgm:prSet phldrT="[Texto]" custT="1"/>
      <dgm:spPr/>
      <dgm:t>
        <a:bodyPr/>
        <a:lstStyle/>
        <a:p>
          <a:r>
            <a:rPr lang="es-MX" sz="1600" dirty="0" smtClean="0"/>
            <a:t>Predomina el incentivo a la producción nacional.</a:t>
          </a:r>
          <a:endParaRPr lang="es-MX" sz="1600" dirty="0"/>
        </a:p>
      </dgm:t>
    </dgm:pt>
    <dgm:pt modelId="{50C081C4-DF57-4487-80D6-0FF7664CB6AF}" type="parTrans" cxnId="{2CF29651-7444-452A-A41E-086A0643C352}">
      <dgm:prSet/>
      <dgm:spPr/>
      <dgm:t>
        <a:bodyPr/>
        <a:lstStyle/>
        <a:p>
          <a:endParaRPr lang="es-MX"/>
        </a:p>
      </dgm:t>
    </dgm:pt>
    <dgm:pt modelId="{48BD9B19-58FE-40D4-972C-739BDC8CF6B3}" type="sibTrans" cxnId="{2CF29651-7444-452A-A41E-086A0643C352}">
      <dgm:prSet/>
      <dgm:spPr/>
      <dgm:t>
        <a:bodyPr/>
        <a:lstStyle/>
        <a:p>
          <a:endParaRPr lang="es-MX"/>
        </a:p>
      </dgm:t>
    </dgm:pt>
    <dgm:pt modelId="{650A16C1-A2A9-43B2-95CA-E0A399177295}">
      <dgm:prSet phldrT="[Texto]"/>
      <dgm:spPr/>
      <dgm:t>
        <a:bodyPr/>
        <a:lstStyle/>
        <a:p>
          <a:r>
            <a:rPr lang="es-MX" dirty="0" smtClean="0"/>
            <a:t>Los altos niveles de salvaguardia perjudican económicamente a las importaciones. </a:t>
          </a:r>
        </a:p>
        <a:p>
          <a:r>
            <a:rPr lang="es-MX" dirty="0" smtClean="0"/>
            <a:t>Atención inadecuada por parte del INEN. </a:t>
          </a:r>
          <a:endParaRPr lang="es-MX" dirty="0"/>
        </a:p>
      </dgm:t>
    </dgm:pt>
    <dgm:pt modelId="{8F66DAC6-828A-40C6-B1EC-9B64B9ED21C2}" type="parTrans" cxnId="{6AC57BD6-73AD-42D7-9573-DEB079368124}">
      <dgm:prSet/>
      <dgm:spPr/>
      <dgm:t>
        <a:bodyPr/>
        <a:lstStyle/>
        <a:p>
          <a:endParaRPr lang="es-MX"/>
        </a:p>
      </dgm:t>
    </dgm:pt>
    <dgm:pt modelId="{322BB39B-D02D-44EE-A06A-C53B9980170E}" type="sibTrans" cxnId="{6AC57BD6-73AD-42D7-9573-DEB079368124}">
      <dgm:prSet/>
      <dgm:spPr/>
      <dgm:t>
        <a:bodyPr/>
        <a:lstStyle/>
        <a:p>
          <a:endParaRPr lang="es-MX"/>
        </a:p>
      </dgm:t>
    </dgm:pt>
    <dgm:pt modelId="{089C90C3-B680-41A5-AE75-71ECCD70C030}" type="pres">
      <dgm:prSet presAssocID="{39E5C78C-677A-4EAD-9FD2-DE1E39C969B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6C03D0F-2403-4961-84F0-1192F8600582}" type="pres">
      <dgm:prSet presAssocID="{0A816F67-D718-4BE7-9D96-34E5EE411B8C}" presName="compNode" presStyleCnt="0"/>
      <dgm:spPr/>
    </dgm:pt>
    <dgm:pt modelId="{1A5A82FC-73D9-4E0B-A749-880856B20469}" type="pres">
      <dgm:prSet presAssocID="{0A816F67-D718-4BE7-9D96-34E5EE411B8C}" presName="aNode" presStyleLbl="bgShp" presStyleIdx="0" presStyleCnt="3"/>
      <dgm:spPr/>
      <dgm:t>
        <a:bodyPr/>
        <a:lstStyle/>
        <a:p>
          <a:endParaRPr lang="es-MX"/>
        </a:p>
      </dgm:t>
    </dgm:pt>
    <dgm:pt modelId="{986EB883-ABFB-4D6A-87E1-A0C178CFBFFB}" type="pres">
      <dgm:prSet presAssocID="{0A816F67-D718-4BE7-9D96-34E5EE411B8C}" presName="textNode" presStyleLbl="bgShp" presStyleIdx="0" presStyleCnt="3"/>
      <dgm:spPr/>
      <dgm:t>
        <a:bodyPr/>
        <a:lstStyle/>
        <a:p>
          <a:endParaRPr lang="es-MX"/>
        </a:p>
      </dgm:t>
    </dgm:pt>
    <dgm:pt modelId="{92C493A9-8FD0-4E33-A3E7-EA43107625E8}" type="pres">
      <dgm:prSet presAssocID="{0A816F67-D718-4BE7-9D96-34E5EE411B8C}" presName="compChildNode" presStyleCnt="0"/>
      <dgm:spPr/>
    </dgm:pt>
    <dgm:pt modelId="{5DDD9B9C-103C-42FC-8E24-412C86D63837}" type="pres">
      <dgm:prSet presAssocID="{0A816F67-D718-4BE7-9D96-34E5EE411B8C}" presName="theInnerList" presStyleCnt="0"/>
      <dgm:spPr/>
    </dgm:pt>
    <dgm:pt modelId="{13E29F9C-846E-400B-93F2-FFFCF41F6526}" type="pres">
      <dgm:prSet presAssocID="{DC316128-4A88-49EC-9386-F00909D0809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11696E-987D-48E1-B684-FA3CC8BD3863}" type="pres">
      <dgm:prSet presAssocID="{DC316128-4A88-49EC-9386-F00909D08094}" presName="aSpace2" presStyleCnt="0"/>
      <dgm:spPr/>
    </dgm:pt>
    <dgm:pt modelId="{6D51EEEA-2BA2-4908-8D24-F619EBDA3E89}" type="pres">
      <dgm:prSet presAssocID="{5C54AFA1-5BB3-4814-B07C-F4E72E390F8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3C88B-E6A5-4846-94C5-DF6FAA5AA6A3}" type="pres">
      <dgm:prSet presAssocID="{0A816F67-D718-4BE7-9D96-34E5EE411B8C}" presName="aSpace" presStyleCnt="0"/>
      <dgm:spPr/>
    </dgm:pt>
    <dgm:pt modelId="{0B2E0D13-4E2D-417E-8A46-8570996151D3}" type="pres">
      <dgm:prSet presAssocID="{BC7E91F3-5210-4581-B9F8-D0C981C76D72}" presName="compNode" presStyleCnt="0"/>
      <dgm:spPr/>
    </dgm:pt>
    <dgm:pt modelId="{9E7BCC34-B0F2-4AEA-9896-CB3901125782}" type="pres">
      <dgm:prSet presAssocID="{BC7E91F3-5210-4581-B9F8-D0C981C76D72}" presName="aNode" presStyleLbl="bgShp" presStyleIdx="1" presStyleCnt="3"/>
      <dgm:spPr/>
      <dgm:t>
        <a:bodyPr/>
        <a:lstStyle/>
        <a:p>
          <a:endParaRPr lang="es-MX"/>
        </a:p>
      </dgm:t>
    </dgm:pt>
    <dgm:pt modelId="{7F1FF864-F001-4670-8705-A0D13D769DB6}" type="pres">
      <dgm:prSet presAssocID="{BC7E91F3-5210-4581-B9F8-D0C981C76D72}" presName="textNode" presStyleLbl="bgShp" presStyleIdx="1" presStyleCnt="3"/>
      <dgm:spPr/>
      <dgm:t>
        <a:bodyPr/>
        <a:lstStyle/>
        <a:p>
          <a:endParaRPr lang="es-MX"/>
        </a:p>
      </dgm:t>
    </dgm:pt>
    <dgm:pt modelId="{09CE7ABF-5D1D-4F02-AAEF-683C062F6A88}" type="pres">
      <dgm:prSet presAssocID="{BC7E91F3-5210-4581-B9F8-D0C981C76D72}" presName="compChildNode" presStyleCnt="0"/>
      <dgm:spPr/>
    </dgm:pt>
    <dgm:pt modelId="{FD03DF58-24C1-4D4D-8C40-92E55AF90CDA}" type="pres">
      <dgm:prSet presAssocID="{BC7E91F3-5210-4581-B9F8-D0C981C76D72}" presName="theInnerList" presStyleCnt="0"/>
      <dgm:spPr/>
    </dgm:pt>
    <dgm:pt modelId="{8FDD0E65-F033-4181-8BAC-E7FFF1E0C0A8}" type="pres">
      <dgm:prSet presAssocID="{0453C7B2-8262-4742-93F7-C4B1B9057CB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E575F7-734F-4A95-B253-99C450229724}" type="pres">
      <dgm:prSet presAssocID="{0453C7B2-8262-4742-93F7-C4B1B9057CBB}" presName="aSpace2" presStyleCnt="0"/>
      <dgm:spPr/>
    </dgm:pt>
    <dgm:pt modelId="{26721B41-636F-4359-BC1B-F6F48E9AAE89}" type="pres">
      <dgm:prSet presAssocID="{DE061892-2D84-400B-8B88-DC4042945B2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2118B4-1EC8-49C8-888A-E24EED1D02AC}" type="pres">
      <dgm:prSet presAssocID="{BC7E91F3-5210-4581-B9F8-D0C981C76D72}" presName="aSpace" presStyleCnt="0"/>
      <dgm:spPr/>
    </dgm:pt>
    <dgm:pt modelId="{E04232CA-E7D0-4ED3-9F42-6093FC4DB183}" type="pres">
      <dgm:prSet presAssocID="{A4A9DE9F-8D38-4BD4-AE51-A72B36D64CE6}" presName="compNode" presStyleCnt="0"/>
      <dgm:spPr/>
    </dgm:pt>
    <dgm:pt modelId="{C42717D6-3C1E-4AD7-AA57-230804D93EF3}" type="pres">
      <dgm:prSet presAssocID="{A4A9DE9F-8D38-4BD4-AE51-A72B36D64CE6}" presName="aNode" presStyleLbl="bgShp" presStyleIdx="2" presStyleCnt="3"/>
      <dgm:spPr/>
      <dgm:t>
        <a:bodyPr/>
        <a:lstStyle/>
        <a:p>
          <a:endParaRPr lang="es-MX"/>
        </a:p>
      </dgm:t>
    </dgm:pt>
    <dgm:pt modelId="{139E3F12-AA93-4EEB-A104-A414A96F831F}" type="pres">
      <dgm:prSet presAssocID="{A4A9DE9F-8D38-4BD4-AE51-A72B36D64CE6}" presName="textNode" presStyleLbl="bgShp" presStyleIdx="2" presStyleCnt="3"/>
      <dgm:spPr/>
      <dgm:t>
        <a:bodyPr/>
        <a:lstStyle/>
        <a:p>
          <a:endParaRPr lang="es-MX"/>
        </a:p>
      </dgm:t>
    </dgm:pt>
    <dgm:pt modelId="{D0EBC217-BBC9-4F0F-BF8E-1B69FF6C9F2C}" type="pres">
      <dgm:prSet presAssocID="{A4A9DE9F-8D38-4BD4-AE51-A72B36D64CE6}" presName="compChildNode" presStyleCnt="0"/>
      <dgm:spPr/>
    </dgm:pt>
    <dgm:pt modelId="{613FF68D-7B38-4708-8550-854EE66079E0}" type="pres">
      <dgm:prSet presAssocID="{A4A9DE9F-8D38-4BD4-AE51-A72B36D64CE6}" presName="theInnerList" presStyleCnt="0"/>
      <dgm:spPr/>
    </dgm:pt>
    <dgm:pt modelId="{C11BA1E7-290F-4EE6-8BBD-ABC68AA50572}" type="pres">
      <dgm:prSet presAssocID="{4722A0D0-F1C8-47A2-847C-E58B9857C26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350B87-A8D4-465D-A7D1-78FD23FD440E}" type="pres">
      <dgm:prSet presAssocID="{4722A0D0-F1C8-47A2-847C-E58B9857C264}" presName="aSpace2" presStyleCnt="0"/>
      <dgm:spPr/>
    </dgm:pt>
    <dgm:pt modelId="{5B1A9049-884B-49B2-BF8C-80335DCAFA8A}" type="pres">
      <dgm:prSet presAssocID="{650A16C1-A2A9-43B2-95CA-E0A39917729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42E9D72-DC5D-45E8-B87F-98C049A4966F}" type="presOf" srcId="{BC7E91F3-5210-4581-B9F8-D0C981C76D72}" destId="{9E7BCC34-B0F2-4AEA-9896-CB3901125782}" srcOrd="0" destOrd="0" presId="urn:microsoft.com/office/officeart/2005/8/layout/lProcess2"/>
    <dgm:cxn modelId="{3258EC71-999A-4C13-BB04-60077750B5A0}" srcId="{BC7E91F3-5210-4581-B9F8-D0C981C76D72}" destId="{DE061892-2D84-400B-8B88-DC4042945B2F}" srcOrd="1" destOrd="0" parTransId="{F9EA4C2D-C981-4853-B3C8-F79B2AFD1E28}" sibTransId="{B19CA08A-C0F2-47EB-9413-764BC611A1DC}"/>
    <dgm:cxn modelId="{9182EDBA-6498-447C-8816-0DE42468F46F}" type="presOf" srcId="{DE061892-2D84-400B-8B88-DC4042945B2F}" destId="{26721B41-636F-4359-BC1B-F6F48E9AAE89}" srcOrd="0" destOrd="0" presId="urn:microsoft.com/office/officeart/2005/8/layout/lProcess2"/>
    <dgm:cxn modelId="{C20C6CC0-10C1-4700-BE6D-A975D8D2F3B4}" type="presOf" srcId="{5C54AFA1-5BB3-4814-B07C-F4E72E390F82}" destId="{6D51EEEA-2BA2-4908-8D24-F619EBDA3E89}" srcOrd="0" destOrd="0" presId="urn:microsoft.com/office/officeart/2005/8/layout/lProcess2"/>
    <dgm:cxn modelId="{D717C673-4881-474D-A45F-861EF40F7857}" type="presOf" srcId="{BC7E91F3-5210-4581-B9F8-D0C981C76D72}" destId="{7F1FF864-F001-4670-8705-A0D13D769DB6}" srcOrd="1" destOrd="0" presId="urn:microsoft.com/office/officeart/2005/8/layout/lProcess2"/>
    <dgm:cxn modelId="{2CF29651-7444-452A-A41E-086A0643C352}" srcId="{A4A9DE9F-8D38-4BD4-AE51-A72B36D64CE6}" destId="{4722A0D0-F1C8-47A2-847C-E58B9857C264}" srcOrd="0" destOrd="0" parTransId="{50C081C4-DF57-4487-80D6-0FF7664CB6AF}" sibTransId="{48BD9B19-58FE-40D4-972C-739BDC8CF6B3}"/>
    <dgm:cxn modelId="{A189CE0C-FB66-40B0-B5DE-2DC8AA5AF6FC}" type="presOf" srcId="{0A816F67-D718-4BE7-9D96-34E5EE411B8C}" destId="{1A5A82FC-73D9-4E0B-A749-880856B20469}" srcOrd="0" destOrd="0" presId="urn:microsoft.com/office/officeart/2005/8/layout/lProcess2"/>
    <dgm:cxn modelId="{255998A2-A66D-4998-8A61-EEEE0E7BB97E}" type="presOf" srcId="{A4A9DE9F-8D38-4BD4-AE51-A72B36D64CE6}" destId="{139E3F12-AA93-4EEB-A104-A414A96F831F}" srcOrd="1" destOrd="0" presId="urn:microsoft.com/office/officeart/2005/8/layout/lProcess2"/>
    <dgm:cxn modelId="{98122C35-748A-48A2-9CAD-6093BE029FB2}" type="presOf" srcId="{4722A0D0-F1C8-47A2-847C-E58B9857C264}" destId="{C11BA1E7-290F-4EE6-8BBD-ABC68AA50572}" srcOrd="0" destOrd="0" presId="urn:microsoft.com/office/officeart/2005/8/layout/lProcess2"/>
    <dgm:cxn modelId="{C570BA8F-B3B8-4612-A699-59D74A8EBE16}" srcId="{0A816F67-D718-4BE7-9D96-34E5EE411B8C}" destId="{DC316128-4A88-49EC-9386-F00909D08094}" srcOrd="0" destOrd="0" parTransId="{D329A17F-105D-49BF-A1EB-A8DAE3F2A5FB}" sibTransId="{AEE49D67-6D9E-4076-A088-FE1651D81FAF}"/>
    <dgm:cxn modelId="{6AC57BD6-73AD-42D7-9573-DEB079368124}" srcId="{A4A9DE9F-8D38-4BD4-AE51-A72B36D64CE6}" destId="{650A16C1-A2A9-43B2-95CA-E0A399177295}" srcOrd="1" destOrd="0" parTransId="{8F66DAC6-828A-40C6-B1EC-9B64B9ED21C2}" sibTransId="{322BB39B-D02D-44EE-A06A-C53B9980170E}"/>
    <dgm:cxn modelId="{FA0BFD27-14AA-4395-B4B3-1C0076C7CF0F}" srcId="{BC7E91F3-5210-4581-B9F8-D0C981C76D72}" destId="{0453C7B2-8262-4742-93F7-C4B1B9057CBB}" srcOrd="0" destOrd="0" parTransId="{936B5CAC-AC5E-4026-97F6-0DA5376191D0}" sibTransId="{82235A75-0708-4CC8-BBC1-C351046D96DE}"/>
    <dgm:cxn modelId="{E8D77C82-EBD3-4959-A142-C160D73F2DBE}" srcId="{39E5C78C-677A-4EAD-9FD2-DE1E39C969B9}" destId="{0A816F67-D718-4BE7-9D96-34E5EE411B8C}" srcOrd="0" destOrd="0" parTransId="{5DDA7AA4-7C0C-42A4-A5A7-EC4D227DB2F6}" sibTransId="{862864BB-E923-49C4-9700-2D80FEDD4188}"/>
    <dgm:cxn modelId="{286C6245-02B2-4C38-85DC-9A6E208C498C}" type="presOf" srcId="{0A816F67-D718-4BE7-9D96-34E5EE411B8C}" destId="{986EB883-ABFB-4D6A-87E1-A0C178CFBFFB}" srcOrd="1" destOrd="0" presId="urn:microsoft.com/office/officeart/2005/8/layout/lProcess2"/>
    <dgm:cxn modelId="{59F21617-16D2-4F8A-B976-6A894203DE4D}" type="presOf" srcId="{0453C7B2-8262-4742-93F7-C4B1B9057CBB}" destId="{8FDD0E65-F033-4181-8BAC-E7FFF1E0C0A8}" srcOrd="0" destOrd="0" presId="urn:microsoft.com/office/officeart/2005/8/layout/lProcess2"/>
    <dgm:cxn modelId="{D1058097-C539-402E-B14A-EA3222FB2480}" type="presOf" srcId="{650A16C1-A2A9-43B2-95CA-E0A399177295}" destId="{5B1A9049-884B-49B2-BF8C-80335DCAFA8A}" srcOrd="0" destOrd="0" presId="urn:microsoft.com/office/officeart/2005/8/layout/lProcess2"/>
    <dgm:cxn modelId="{9B7A7B1A-F38F-48E8-9BF9-201187BDE4AF}" type="presOf" srcId="{A4A9DE9F-8D38-4BD4-AE51-A72B36D64CE6}" destId="{C42717D6-3C1E-4AD7-AA57-230804D93EF3}" srcOrd="0" destOrd="0" presId="urn:microsoft.com/office/officeart/2005/8/layout/lProcess2"/>
    <dgm:cxn modelId="{EB9B9279-0D59-4907-8265-95158B5BA9B9}" srcId="{39E5C78C-677A-4EAD-9FD2-DE1E39C969B9}" destId="{A4A9DE9F-8D38-4BD4-AE51-A72B36D64CE6}" srcOrd="2" destOrd="0" parTransId="{40616726-2928-49C8-934A-F1E3F23C7D39}" sibTransId="{4B07201C-A0CF-4322-86A9-B71BA2466632}"/>
    <dgm:cxn modelId="{3F3A2498-B169-4813-AB57-9578396B5E8F}" srcId="{39E5C78C-677A-4EAD-9FD2-DE1E39C969B9}" destId="{BC7E91F3-5210-4581-B9F8-D0C981C76D72}" srcOrd="1" destOrd="0" parTransId="{4A028377-5CA0-4494-A226-BCD0AAF8C92C}" sibTransId="{2F8D7441-C695-4156-8A32-393458A004D1}"/>
    <dgm:cxn modelId="{CB427372-D300-414E-B36D-81D82865CDFE}" srcId="{0A816F67-D718-4BE7-9D96-34E5EE411B8C}" destId="{5C54AFA1-5BB3-4814-B07C-F4E72E390F82}" srcOrd="1" destOrd="0" parTransId="{8987E753-050F-4E0D-8D74-E923FD8C25B0}" sibTransId="{EC295558-0041-4280-B72B-3AD851F2A451}"/>
    <dgm:cxn modelId="{8040ACF4-85D9-4BE4-9A1F-3D1450941CD8}" type="presOf" srcId="{DC316128-4A88-49EC-9386-F00909D08094}" destId="{13E29F9C-846E-400B-93F2-FFFCF41F6526}" srcOrd="0" destOrd="0" presId="urn:microsoft.com/office/officeart/2005/8/layout/lProcess2"/>
    <dgm:cxn modelId="{156FFDCD-3142-47E6-8948-3CCD6B75AEF3}" type="presOf" srcId="{39E5C78C-677A-4EAD-9FD2-DE1E39C969B9}" destId="{089C90C3-B680-41A5-AE75-71ECCD70C030}" srcOrd="0" destOrd="0" presId="urn:microsoft.com/office/officeart/2005/8/layout/lProcess2"/>
    <dgm:cxn modelId="{E0015C95-3AF6-4FEA-B57D-20F44FEB064C}" type="presParOf" srcId="{089C90C3-B680-41A5-AE75-71ECCD70C030}" destId="{F6C03D0F-2403-4961-84F0-1192F8600582}" srcOrd="0" destOrd="0" presId="urn:microsoft.com/office/officeart/2005/8/layout/lProcess2"/>
    <dgm:cxn modelId="{BD8FA921-A568-4F99-8759-65DB23355030}" type="presParOf" srcId="{F6C03D0F-2403-4961-84F0-1192F8600582}" destId="{1A5A82FC-73D9-4E0B-A749-880856B20469}" srcOrd="0" destOrd="0" presId="urn:microsoft.com/office/officeart/2005/8/layout/lProcess2"/>
    <dgm:cxn modelId="{39A0B47E-CCD6-4017-8B86-B329E14CC8C4}" type="presParOf" srcId="{F6C03D0F-2403-4961-84F0-1192F8600582}" destId="{986EB883-ABFB-4D6A-87E1-A0C178CFBFFB}" srcOrd="1" destOrd="0" presId="urn:microsoft.com/office/officeart/2005/8/layout/lProcess2"/>
    <dgm:cxn modelId="{A9BC60A6-6A3D-4D1A-B279-F94CB58C2DF2}" type="presParOf" srcId="{F6C03D0F-2403-4961-84F0-1192F8600582}" destId="{92C493A9-8FD0-4E33-A3E7-EA43107625E8}" srcOrd="2" destOrd="0" presId="urn:microsoft.com/office/officeart/2005/8/layout/lProcess2"/>
    <dgm:cxn modelId="{FEF10791-5615-46C6-8CA1-74212BDA9AFE}" type="presParOf" srcId="{92C493A9-8FD0-4E33-A3E7-EA43107625E8}" destId="{5DDD9B9C-103C-42FC-8E24-412C86D63837}" srcOrd="0" destOrd="0" presId="urn:microsoft.com/office/officeart/2005/8/layout/lProcess2"/>
    <dgm:cxn modelId="{A2655E06-DC61-4ACD-B1AA-1ED1D6CB4916}" type="presParOf" srcId="{5DDD9B9C-103C-42FC-8E24-412C86D63837}" destId="{13E29F9C-846E-400B-93F2-FFFCF41F6526}" srcOrd="0" destOrd="0" presId="urn:microsoft.com/office/officeart/2005/8/layout/lProcess2"/>
    <dgm:cxn modelId="{EAF10B38-9069-42A0-82D5-5C4B306F1236}" type="presParOf" srcId="{5DDD9B9C-103C-42FC-8E24-412C86D63837}" destId="{B211696E-987D-48E1-B684-FA3CC8BD3863}" srcOrd="1" destOrd="0" presId="urn:microsoft.com/office/officeart/2005/8/layout/lProcess2"/>
    <dgm:cxn modelId="{CF100836-E813-4D9E-98CE-144F71C5197F}" type="presParOf" srcId="{5DDD9B9C-103C-42FC-8E24-412C86D63837}" destId="{6D51EEEA-2BA2-4908-8D24-F619EBDA3E89}" srcOrd="2" destOrd="0" presId="urn:microsoft.com/office/officeart/2005/8/layout/lProcess2"/>
    <dgm:cxn modelId="{10DD5F36-E226-4481-87F2-1FD5236B9E63}" type="presParOf" srcId="{089C90C3-B680-41A5-AE75-71ECCD70C030}" destId="{D3B3C88B-E6A5-4846-94C5-DF6FAA5AA6A3}" srcOrd="1" destOrd="0" presId="urn:microsoft.com/office/officeart/2005/8/layout/lProcess2"/>
    <dgm:cxn modelId="{50540517-FDC2-4E2D-909B-C8F2A27AA1C5}" type="presParOf" srcId="{089C90C3-B680-41A5-AE75-71ECCD70C030}" destId="{0B2E0D13-4E2D-417E-8A46-8570996151D3}" srcOrd="2" destOrd="0" presId="urn:microsoft.com/office/officeart/2005/8/layout/lProcess2"/>
    <dgm:cxn modelId="{6560C907-736E-4E79-A5FC-1FF38772A893}" type="presParOf" srcId="{0B2E0D13-4E2D-417E-8A46-8570996151D3}" destId="{9E7BCC34-B0F2-4AEA-9896-CB3901125782}" srcOrd="0" destOrd="0" presId="urn:microsoft.com/office/officeart/2005/8/layout/lProcess2"/>
    <dgm:cxn modelId="{61361C05-DD03-4B3A-A639-E48CFE0A5171}" type="presParOf" srcId="{0B2E0D13-4E2D-417E-8A46-8570996151D3}" destId="{7F1FF864-F001-4670-8705-A0D13D769DB6}" srcOrd="1" destOrd="0" presId="urn:microsoft.com/office/officeart/2005/8/layout/lProcess2"/>
    <dgm:cxn modelId="{C134C965-CDF9-4A58-998F-B0A8BBDD4BD9}" type="presParOf" srcId="{0B2E0D13-4E2D-417E-8A46-8570996151D3}" destId="{09CE7ABF-5D1D-4F02-AAEF-683C062F6A88}" srcOrd="2" destOrd="0" presId="urn:microsoft.com/office/officeart/2005/8/layout/lProcess2"/>
    <dgm:cxn modelId="{74F7AE98-F116-4B4B-BE3A-628404A3D702}" type="presParOf" srcId="{09CE7ABF-5D1D-4F02-AAEF-683C062F6A88}" destId="{FD03DF58-24C1-4D4D-8C40-92E55AF90CDA}" srcOrd="0" destOrd="0" presId="urn:microsoft.com/office/officeart/2005/8/layout/lProcess2"/>
    <dgm:cxn modelId="{0C606DCF-3FB8-4847-8E50-2DCA15EB9425}" type="presParOf" srcId="{FD03DF58-24C1-4D4D-8C40-92E55AF90CDA}" destId="{8FDD0E65-F033-4181-8BAC-E7FFF1E0C0A8}" srcOrd="0" destOrd="0" presId="urn:microsoft.com/office/officeart/2005/8/layout/lProcess2"/>
    <dgm:cxn modelId="{F22DF909-29D4-4272-ADBF-5F226A4693E6}" type="presParOf" srcId="{FD03DF58-24C1-4D4D-8C40-92E55AF90CDA}" destId="{08E575F7-734F-4A95-B253-99C450229724}" srcOrd="1" destOrd="0" presId="urn:microsoft.com/office/officeart/2005/8/layout/lProcess2"/>
    <dgm:cxn modelId="{ED465FBA-9889-4636-ABC2-B02EB951B6F2}" type="presParOf" srcId="{FD03DF58-24C1-4D4D-8C40-92E55AF90CDA}" destId="{26721B41-636F-4359-BC1B-F6F48E9AAE89}" srcOrd="2" destOrd="0" presId="urn:microsoft.com/office/officeart/2005/8/layout/lProcess2"/>
    <dgm:cxn modelId="{571038A7-7512-4E71-866D-A23518AA163E}" type="presParOf" srcId="{089C90C3-B680-41A5-AE75-71ECCD70C030}" destId="{C02118B4-1EC8-49C8-888A-E24EED1D02AC}" srcOrd="3" destOrd="0" presId="urn:microsoft.com/office/officeart/2005/8/layout/lProcess2"/>
    <dgm:cxn modelId="{A9DFB62D-530A-4E88-91AF-DC16242D715F}" type="presParOf" srcId="{089C90C3-B680-41A5-AE75-71ECCD70C030}" destId="{E04232CA-E7D0-4ED3-9F42-6093FC4DB183}" srcOrd="4" destOrd="0" presId="urn:microsoft.com/office/officeart/2005/8/layout/lProcess2"/>
    <dgm:cxn modelId="{7D6A54E4-8285-4735-B4AC-C076DDCEC1F0}" type="presParOf" srcId="{E04232CA-E7D0-4ED3-9F42-6093FC4DB183}" destId="{C42717D6-3C1E-4AD7-AA57-230804D93EF3}" srcOrd="0" destOrd="0" presId="urn:microsoft.com/office/officeart/2005/8/layout/lProcess2"/>
    <dgm:cxn modelId="{753342CB-C66B-4F8D-A0E4-0B26E0F6147E}" type="presParOf" srcId="{E04232CA-E7D0-4ED3-9F42-6093FC4DB183}" destId="{139E3F12-AA93-4EEB-A104-A414A96F831F}" srcOrd="1" destOrd="0" presId="urn:microsoft.com/office/officeart/2005/8/layout/lProcess2"/>
    <dgm:cxn modelId="{25D5A26C-5A0B-4E6C-8877-FB1BE65CF7E8}" type="presParOf" srcId="{E04232CA-E7D0-4ED3-9F42-6093FC4DB183}" destId="{D0EBC217-BBC9-4F0F-BF8E-1B69FF6C9F2C}" srcOrd="2" destOrd="0" presId="urn:microsoft.com/office/officeart/2005/8/layout/lProcess2"/>
    <dgm:cxn modelId="{1EC3C1EC-0E34-4335-ACDB-F98FF02D744F}" type="presParOf" srcId="{D0EBC217-BBC9-4F0F-BF8E-1B69FF6C9F2C}" destId="{613FF68D-7B38-4708-8550-854EE66079E0}" srcOrd="0" destOrd="0" presId="urn:microsoft.com/office/officeart/2005/8/layout/lProcess2"/>
    <dgm:cxn modelId="{05B8829B-A890-4027-A60B-E035F40DD101}" type="presParOf" srcId="{613FF68D-7B38-4708-8550-854EE66079E0}" destId="{C11BA1E7-290F-4EE6-8BBD-ABC68AA50572}" srcOrd="0" destOrd="0" presId="urn:microsoft.com/office/officeart/2005/8/layout/lProcess2"/>
    <dgm:cxn modelId="{D9F34BD6-4088-4999-859E-22B20A3A015E}" type="presParOf" srcId="{613FF68D-7B38-4708-8550-854EE66079E0}" destId="{95350B87-A8D4-465D-A7D1-78FD23FD440E}" srcOrd="1" destOrd="0" presId="urn:microsoft.com/office/officeart/2005/8/layout/lProcess2"/>
    <dgm:cxn modelId="{1DB4F0F4-D03F-4248-A730-9C3E99CAB9BB}" type="presParOf" srcId="{613FF68D-7B38-4708-8550-854EE66079E0}" destId="{5B1A9049-884B-49B2-BF8C-80335DCAFA8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5C78C-677A-4EAD-9FD2-DE1E39C969B9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A816F67-D718-4BE7-9D96-34E5EE411B8C}">
      <dgm:prSet phldrT="[Texto]"/>
      <dgm:spPr/>
      <dgm:t>
        <a:bodyPr/>
        <a:lstStyle/>
        <a:p>
          <a:r>
            <a:rPr lang="es-MX" b="1" i="1" u="sng" dirty="0" smtClean="0">
              <a:solidFill>
                <a:srgbClr val="006600"/>
              </a:solidFill>
            </a:rPr>
            <a:t>RIESGO PAÍS</a:t>
          </a:r>
          <a:endParaRPr lang="es-MX" b="1" i="1" u="sng" dirty="0">
            <a:solidFill>
              <a:srgbClr val="006600"/>
            </a:solidFill>
            <a:effectLst/>
          </a:endParaRPr>
        </a:p>
      </dgm:t>
    </dgm:pt>
    <dgm:pt modelId="{5DDA7AA4-7C0C-42A4-A5A7-EC4D227DB2F6}" type="parTrans" cxnId="{E8D77C82-EBD3-4959-A142-C160D73F2DBE}">
      <dgm:prSet/>
      <dgm:spPr/>
      <dgm:t>
        <a:bodyPr/>
        <a:lstStyle/>
        <a:p>
          <a:endParaRPr lang="es-MX"/>
        </a:p>
      </dgm:t>
    </dgm:pt>
    <dgm:pt modelId="{862864BB-E923-49C4-9700-2D80FEDD4188}" type="sibTrans" cxnId="{E8D77C82-EBD3-4959-A142-C160D73F2DBE}">
      <dgm:prSet/>
      <dgm:spPr/>
      <dgm:t>
        <a:bodyPr/>
        <a:lstStyle/>
        <a:p>
          <a:endParaRPr lang="es-MX"/>
        </a:p>
      </dgm:t>
    </dgm:pt>
    <dgm:pt modelId="{DC316128-4A88-49EC-9386-F00909D08094}">
      <dgm:prSet phldrT="[Texto]" custT="1"/>
      <dgm:spPr/>
      <dgm:t>
        <a:bodyPr/>
        <a:lstStyle/>
        <a:p>
          <a:r>
            <a:rPr lang="es-MX" sz="1600" dirty="0" smtClean="0"/>
            <a:t>Incremento en los últimos 2 años en los niveles del riesgo país (más de 300 puntos)</a:t>
          </a:r>
          <a:endParaRPr lang="es-MX" sz="1600" dirty="0"/>
        </a:p>
      </dgm:t>
    </dgm:pt>
    <dgm:pt modelId="{D329A17F-105D-49BF-A1EB-A8DAE3F2A5FB}" type="parTrans" cxnId="{C570BA8F-B3B8-4612-A699-59D74A8EBE16}">
      <dgm:prSet/>
      <dgm:spPr/>
      <dgm:t>
        <a:bodyPr/>
        <a:lstStyle/>
        <a:p>
          <a:endParaRPr lang="es-MX"/>
        </a:p>
      </dgm:t>
    </dgm:pt>
    <dgm:pt modelId="{AEE49D67-6D9E-4076-A088-FE1651D81FAF}" type="sibTrans" cxnId="{C570BA8F-B3B8-4612-A699-59D74A8EBE16}">
      <dgm:prSet/>
      <dgm:spPr/>
      <dgm:t>
        <a:bodyPr/>
        <a:lstStyle/>
        <a:p>
          <a:endParaRPr lang="es-MX"/>
        </a:p>
      </dgm:t>
    </dgm:pt>
    <dgm:pt modelId="{5C54AFA1-5BB3-4814-B07C-F4E72E390F82}">
      <dgm:prSet phldrT="[Texto]" custT="1"/>
      <dgm:spPr/>
      <dgm:t>
        <a:bodyPr/>
        <a:lstStyle/>
        <a:p>
          <a:r>
            <a:rPr lang="es-MX" sz="1600" dirty="0" smtClean="0"/>
            <a:t>Disminución en la participación de inversión extranjera dentro del ámbito empresarial ecuatoriano.</a:t>
          </a:r>
          <a:endParaRPr lang="es-MX" sz="1600" dirty="0"/>
        </a:p>
      </dgm:t>
    </dgm:pt>
    <dgm:pt modelId="{8987E753-050F-4E0D-8D74-E923FD8C25B0}" type="parTrans" cxnId="{CB427372-D300-414E-B36D-81D82865CDFE}">
      <dgm:prSet/>
      <dgm:spPr/>
      <dgm:t>
        <a:bodyPr/>
        <a:lstStyle/>
        <a:p>
          <a:endParaRPr lang="es-MX"/>
        </a:p>
      </dgm:t>
    </dgm:pt>
    <dgm:pt modelId="{EC295558-0041-4280-B72B-3AD851F2A451}" type="sibTrans" cxnId="{CB427372-D300-414E-B36D-81D82865CDFE}">
      <dgm:prSet/>
      <dgm:spPr/>
      <dgm:t>
        <a:bodyPr/>
        <a:lstStyle/>
        <a:p>
          <a:endParaRPr lang="es-MX"/>
        </a:p>
      </dgm:t>
    </dgm:pt>
    <dgm:pt modelId="{BC7E91F3-5210-4581-B9F8-D0C981C76D72}">
      <dgm:prSet phldrT="[Texto]"/>
      <dgm:spPr/>
      <dgm:t>
        <a:bodyPr/>
        <a:lstStyle/>
        <a:p>
          <a:r>
            <a:rPr lang="es-MX" b="1" i="1" u="sng" dirty="0" smtClean="0">
              <a:solidFill>
                <a:srgbClr val="006600"/>
              </a:solidFill>
              <a:effectLst/>
            </a:rPr>
            <a:t>TASAS DE INTERÉS</a:t>
          </a:r>
          <a:endParaRPr lang="es-MX" b="1" i="1" u="sng" dirty="0">
            <a:solidFill>
              <a:srgbClr val="006600"/>
            </a:solidFill>
          </a:endParaRPr>
        </a:p>
      </dgm:t>
    </dgm:pt>
    <dgm:pt modelId="{4A028377-5CA0-4494-A226-BCD0AAF8C92C}" type="parTrans" cxnId="{3F3A2498-B169-4813-AB57-9578396B5E8F}">
      <dgm:prSet/>
      <dgm:spPr/>
      <dgm:t>
        <a:bodyPr/>
        <a:lstStyle/>
        <a:p>
          <a:endParaRPr lang="es-MX"/>
        </a:p>
      </dgm:t>
    </dgm:pt>
    <dgm:pt modelId="{2F8D7441-C695-4156-8A32-393458A004D1}" type="sibTrans" cxnId="{3F3A2498-B169-4813-AB57-9578396B5E8F}">
      <dgm:prSet/>
      <dgm:spPr/>
      <dgm:t>
        <a:bodyPr/>
        <a:lstStyle/>
        <a:p>
          <a:endParaRPr lang="es-MX"/>
        </a:p>
      </dgm:t>
    </dgm:pt>
    <dgm:pt modelId="{0453C7B2-8262-4742-93F7-C4B1B9057CBB}">
      <dgm:prSet phldrT="[Texto]" custT="1"/>
      <dgm:spPr/>
      <dgm:t>
        <a:bodyPr/>
        <a:lstStyle/>
        <a:p>
          <a:r>
            <a:rPr lang="es-MX" sz="1600" dirty="0" smtClean="0"/>
            <a:t>Poca fluctuación en las Tasas de Interés Activas Productivo PYMES de los últimos 18 meses.</a:t>
          </a:r>
          <a:endParaRPr lang="es-MX" sz="1600" dirty="0"/>
        </a:p>
      </dgm:t>
    </dgm:pt>
    <dgm:pt modelId="{936B5CAC-AC5E-4026-97F6-0DA5376191D0}" type="parTrans" cxnId="{FA0BFD27-14AA-4395-B4B3-1C0076C7CF0F}">
      <dgm:prSet/>
      <dgm:spPr/>
      <dgm:t>
        <a:bodyPr/>
        <a:lstStyle/>
        <a:p>
          <a:endParaRPr lang="es-MX"/>
        </a:p>
      </dgm:t>
    </dgm:pt>
    <dgm:pt modelId="{82235A75-0708-4CC8-BBC1-C351046D96DE}" type="sibTrans" cxnId="{FA0BFD27-14AA-4395-B4B3-1C0076C7CF0F}">
      <dgm:prSet/>
      <dgm:spPr/>
      <dgm:t>
        <a:bodyPr/>
        <a:lstStyle/>
        <a:p>
          <a:endParaRPr lang="es-MX"/>
        </a:p>
      </dgm:t>
    </dgm:pt>
    <dgm:pt modelId="{DE061892-2D84-400B-8B88-DC4042945B2F}">
      <dgm:prSet phldrT="[Texto]"/>
      <dgm:spPr/>
      <dgm:t>
        <a:bodyPr/>
        <a:lstStyle/>
        <a:p>
          <a:r>
            <a:rPr lang="es-MX" dirty="0" smtClean="0"/>
            <a:t>Dificultad en la adquisición de créditos con instituciones financieras.</a:t>
          </a:r>
          <a:endParaRPr lang="es-MX" dirty="0"/>
        </a:p>
      </dgm:t>
    </dgm:pt>
    <dgm:pt modelId="{F9EA4C2D-C981-4853-B3C8-F79B2AFD1E28}" type="parTrans" cxnId="{3258EC71-999A-4C13-BB04-60077750B5A0}">
      <dgm:prSet/>
      <dgm:spPr/>
      <dgm:t>
        <a:bodyPr/>
        <a:lstStyle/>
        <a:p>
          <a:endParaRPr lang="es-MX"/>
        </a:p>
      </dgm:t>
    </dgm:pt>
    <dgm:pt modelId="{B19CA08A-C0F2-47EB-9413-764BC611A1DC}" type="sibTrans" cxnId="{3258EC71-999A-4C13-BB04-60077750B5A0}">
      <dgm:prSet/>
      <dgm:spPr/>
      <dgm:t>
        <a:bodyPr/>
        <a:lstStyle/>
        <a:p>
          <a:endParaRPr lang="es-MX"/>
        </a:p>
      </dgm:t>
    </dgm:pt>
    <dgm:pt modelId="{A4A9DE9F-8D38-4BD4-AE51-A72B36D64CE6}">
      <dgm:prSet phldrT="[Texto]"/>
      <dgm:spPr/>
      <dgm:t>
        <a:bodyPr/>
        <a:lstStyle/>
        <a:p>
          <a:r>
            <a:rPr lang="es-MX" b="1" i="1" u="sng" dirty="0" smtClean="0">
              <a:solidFill>
                <a:srgbClr val="006600"/>
              </a:solidFill>
            </a:rPr>
            <a:t>INFLACIÓN</a:t>
          </a:r>
          <a:endParaRPr lang="es-MX" b="1" i="1" u="sng" dirty="0">
            <a:solidFill>
              <a:srgbClr val="006600"/>
            </a:solidFill>
          </a:endParaRPr>
        </a:p>
      </dgm:t>
    </dgm:pt>
    <dgm:pt modelId="{40616726-2928-49C8-934A-F1E3F23C7D39}" type="parTrans" cxnId="{EB9B9279-0D59-4907-8265-95158B5BA9B9}">
      <dgm:prSet/>
      <dgm:spPr/>
      <dgm:t>
        <a:bodyPr/>
        <a:lstStyle/>
        <a:p>
          <a:endParaRPr lang="es-MX"/>
        </a:p>
      </dgm:t>
    </dgm:pt>
    <dgm:pt modelId="{4B07201C-A0CF-4322-86A9-B71BA2466632}" type="sibTrans" cxnId="{EB9B9279-0D59-4907-8265-95158B5BA9B9}">
      <dgm:prSet/>
      <dgm:spPr/>
      <dgm:t>
        <a:bodyPr/>
        <a:lstStyle/>
        <a:p>
          <a:endParaRPr lang="es-MX"/>
        </a:p>
      </dgm:t>
    </dgm:pt>
    <dgm:pt modelId="{4722A0D0-F1C8-47A2-847C-E58B9857C264}">
      <dgm:prSet phldrT="[Texto]" custT="1"/>
      <dgm:spPr/>
      <dgm:t>
        <a:bodyPr/>
        <a:lstStyle/>
        <a:p>
          <a:r>
            <a:rPr lang="es-MX" sz="1600" dirty="0" smtClean="0"/>
            <a:t>Poca fluctuación en el nivel de inflación a partir del 2012 (entre 3% a 4%)</a:t>
          </a:r>
          <a:endParaRPr lang="es-MX" sz="1600" dirty="0"/>
        </a:p>
      </dgm:t>
    </dgm:pt>
    <dgm:pt modelId="{50C081C4-DF57-4487-80D6-0FF7664CB6AF}" type="parTrans" cxnId="{2CF29651-7444-452A-A41E-086A0643C352}">
      <dgm:prSet/>
      <dgm:spPr/>
      <dgm:t>
        <a:bodyPr/>
        <a:lstStyle/>
        <a:p>
          <a:endParaRPr lang="es-MX"/>
        </a:p>
      </dgm:t>
    </dgm:pt>
    <dgm:pt modelId="{48BD9B19-58FE-40D4-972C-739BDC8CF6B3}" type="sibTrans" cxnId="{2CF29651-7444-452A-A41E-086A0643C352}">
      <dgm:prSet/>
      <dgm:spPr/>
      <dgm:t>
        <a:bodyPr/>
        <a:lstStyle/>
        <a:p>
          <a:endParaRPr lang="es-MX"/>
        </a:p>
      </dgm:t>
    </dgm:pt>
    <dgm:pt modelId="{650A16C1-A2A9-43B2-95CA-E0A399177295}">
      <dgm:prSet phldrT="[Texto]"/>
      <dgm:spPr/>
      <dgm:t>
        <a:bodyPr/>
        <a:lstStyle/>
        <a:p>
          <a:r>
            <a:rPr lang="es-MX" dirty="0" smtClean="0"/>
            <a:t>Deflación de -0.41% obtenida en el año 2015 en el sector de calzado ocasionando menor demanda de sus productos. </a:t>
          </a:r>
          <a:endParaRPr lang="es-MX" dirty="0"/>
        </a:p>
      </dgm:t>
    </dgm:pt>
    <dgm:pt modelId="{8F66DAC6-828A-40C6-B1EC-9B64B9ED21C2}" type="parTrans" cxnId="{6AC57BD6-73AD-42D7-9573-DEB079368124}">
      <dgm:prSet/>
      <dgm:spPr/>
      <dgm:t>
        <a:bodyPr/>
        <a:lstStyle/>
        <a:p>
          <a:endParaRPr lang="es-MX"/>
        </a:p>
      </dgm:t>
    </dgm:pt>
    <dgm:pt modelId="{322BB39B-D02D-44EE-A06A-C53B9980170E}" type="sibTrans" cxnId="{6AC57BD6-73AD-42D7-9573-DEB079368124}">
      <dgm:prSet/>
      <dgm:spPr/>
      <dgm:t>
        <a:bodyPr/>
        <a:lstStyle/>
        <a:p>
          <a:endParaRPr lang="es-MX"/>
        </a:p>
      </dgm:t>
    </dgm:pt>
    <dgm:pt modelId="{089C90C3-B680-41A5-AE75-71ECCD70C030}" type="pres">
      <dgm:prSet presAssocID="{39E5C78C-677A-4EAD-9FD2-DE1E39C969B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6C03D0F-2403-4961-84F0-1192F8600582}" type="pres">
      <dgm:prSet presAssocID="{0A816F67-D718-4BE7-9D96-34E5EE411B8C}" presName="compNode" presStyleCnt="0"/>
      <dgm:spPr/>
    </dgm:pt>
    <dgm:pt modelId="{1A5A82FC-73D9-4E0B-A749-880856B20469}" type="pres">
      <dgm:prSet presAssocID="{0A816F67-D718-4BE7-9D96-34E5EE411B8C}" presName="aNode" presStyleLbl="bgShp" presStyleIdx="0" presStyleCnt="3"/>
      <dgm:spPr/>
      <dgm:t>
        <a:bodyPr/>
        <a:lstStyle/>
        <a:p>
          <a:endParaRPr lang="es-MX"/>
        </a:p>
      </dgm:t>
    </dgm:pt>
    <dgm:pt modelId="{986EB883-ABFB-4D6A-87E1-A0C178CFBFFB}" type="pres">
      <dgm:prSet presAssocID="{0A816F67-D718-4BE7-9D96-34E5EE411B8C}" presName="textNode" presStyleLbl="bgShp" presStyleIdx="0" presStyleCnt="3"/>
      <dgm:spPr/>
      <dgm:t>
        <a:bodyPr/>
        <a:lstStyle/>
        <a:p>
          <a:endParaRPr lang="es-MX"/>
        </a:p>
      </dgm:t>
    </dgm:pt>
    <dgm:pt modelId="{92C493A9-8FD0-4E33-A3E7-EA43107625E8}" type="pres">
      <dgm:prSet presAssocID="{0A816F67-D718-4BE7-9D96-34E5EE411B8C}" presName="compChildNode" presStyleCnt="0"/>
      <dgm:spPr/>
    </dgm:pt>
    <dgm:pt modelId="{5DDD9B9C-103C-42FC-8E24-412C86D63837}" type="pres">
      <dgm:prSet presAssocID="{0A816F67-D718-4BE7-9D96-34E5EE411B8C}" presName="theInnerList" presStyleCnt="0"/>
      <dgm:spPr/>
    </dgm:pt>
    <dgm:pt modelId="{13E29F9C-846E-400B-93F2-FFFCF41F6526}" type="pres">
      <dgm:prSet presAssocID="{DC316128-4A88-49EC-9386-F00909D0809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11696E-987D-48E1-B684-FA3CC8BD3863}" type="pres">
      <dgm:prSet presAssocID="{DC316128-4A88-49EC-9386-F00909D08094}" presName="aSpace2" presStyleCnt="0"/>
      <dgm:spPr/>
    </dgm:pt>
    <dgm:pt modelId="{6D51EEEA-2BA2-4908-8D24-F619EBDA3E89}" type="pres">
      <dgm:prSet presAssocID="{5C54AFA1-5BB3-4814-B07C-F4E72E390F8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3C88B-E6A5-4846-94C5-DF6FAA5AA6A3}" type="pres">
      <dgm:prSet presAssocID="{0A816F67-D718-4BE7-9D96-34E5EE411B8C}" presName="aSpace" presStyleCnt="0"/>
      <dgm:spPr/>
    </dgm:pt>
    <dgm:pt modelId="{0B2E0D13-4E2D-417E-8A46-8570996151D3}" type="pres">
      <dgm:prSet presAssocID="{BC7E91F3-5210-4581-B9F8-D0C981C76D72}" presName="compNode" presStyleCnt="0"/>
      <dgm:spPr/>
    </dgm:pt>
    <dgm:pt modelId="{9E7BCC34-B0F2-4AEA-9896-CB3901125782}" type="pres">
      <dgm:prSet presAssocID="{BC7E91F3-5210-4581-B9F8-D0C981C76D72}" presName="aNode" presStyleLbl="bgShp" presStyleIdx="1" presStyleCnt="3"/>
      <dgm:spPr/>
      <dgm:t>
        <a:bodyPr/>
        <a:lstStyle/>
        <a:p>
          <a:endParaRPr lang="es-MX"/>
        </a:p>
      </dgm:t>
    </dgm:pt>
    <dgm:pt modelId="{7F1FF864-F001-4670-8705-A0D13D769DB6}" type="pres">
      <dgm:prSet presAssocID="{BC7E91F3-5210-4581-B9F8-D0C981C76D72}" presName="textNode" presStyleLbl="bgShp" presStyleIdx="1" presStyleCnt="3"/>
      <dgm:spPr/>
      <dgm:t>
        <a:bodyPr/>
        <a:lstStyle/>
        <a:p>
          <a:endParaRPr lang="es-MX"/>
        </a:p>
      </dgm:t>
    </dgm:pt>
    <dgm:pt modelId="{09CE7ABF-5D1D-4F02-AAEF-683C062F6A88}" type="pres">
      <dgm:prSet presAssocID="{BC7E91F3-5210-4581-B9F8-D0C981C76D72}" presName="compChildNode" presStyleCnt="0"/>
      <dgm:spPr/>
    </dgm:pt>
    <dgm:pt modelId="{FD03DF58-24C1-4D4D-8C40-92E55AF90CDA}" type="pres">
      <dgm:prSet presAssocID="{BC7E91F3-5210-4581-B9F8-D0C981C76D72}" presName="theInnerList" presStyleCnt="0"/>
      <dgm:spPr/>
    </dgm:pt>
    <dgm:pt modelId="{8FDD0E65-F033-4181-8BAC-E7FFF1E0C0A8}" type="pres">
      <dgm:prSet presAssocID="{0453C7B2-8262-4742-93F7-C4B1B9057CB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E575F7-734F-4A95-B253-99C450229724}" type="pres">
      <dgm:prSet presAssocID="{0453C7B2-8262-4742-93F7-C4B1B9057CBB}" presName="aSpace2" presStyleCnt="0"/>
      <dgm:spPr/>
    </dgm:pt>
    <dgm:pt modelId="{26721B41-636F-4359-BC1B-F6F48E9AAE89}" type="pres">
      <dgm:prSet presAssocID="{DE061892-2D84-400B-8B88-DC4042945B2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2118B4-1EC8-49C8-888A-E24EED1D02AC}" type="pres">
      <dgm:prSet presAssocID="{BC7E91F3-5210-4581-B9F8-D0C981C76D72}" presName="aSpace" presStyleCnt="0"/>
      <dgm:spPr/>
    </dgm:pt>
    <dgm:pt modelId="{E04232CA-E7D0-4ED3-9F42-6093FC4DB183}" type="pres">
      <dgm:prSet presAssocID="{A4A9DE9F-8D38-4BD4-AE51-A72B36D64CE6}" presName="compNode" presStyleCnt="0"/>
      <dgm:spPr/>
    </dgm:pt>
    <dgm:pt modelId="{C42717D6-3C1E-4AD7-AA57-230804D93EF3}" type="pres">
      <dgm:prSet presAssocID="{A4A9DE9F-8D38-4BD4-AE51-A72B36D64CE6}" presName="aNode" presStyleLbl="bgShp" presStyleIdx="2" presStyleCnt="3"/>
      <dgm:spPr/>
      <dgm:t>
        <a:bodyPr/>
        <a:lstStyle/>
        <a:p>
          <a:endParaRPr lang="es-MX"/>
        </a:p>
      </dgm:t>
    </dgm:pt>
    <dgm:pt modelId="{139E3F12-AA93-4EEB-A104-A414A96F831F}" type="pres">
      <dgm:prSet presAssocID="{A4A9DE9F-8D38-4BD4-AE51-A72B36D64CE6}" presName="textNode" presStyleLbl="bgShp" presStyleIdx="2" presStyleCnt="3"/>
      <dgm:spPr/>
      <dgm:t>
        <a:bodyPr/>
        <a:lstStyle/>
        <a:p>
          <a:endParaRPr lang="es-MX"/>
        </a:p>
      </dgm:t>
    </dgm:pt>
    <dgm:pt modelId="{D0EBC217-BBC9-4F0F-BF8E-1B69FF6C9F2C}" type="pres">
      <dgm:prSet presAssocID="{A4A9DE9F-8D38-4BD4-AE51-A72B36D64CE6}" presName="compChildNode" presStyleCnt="0"/>
      <dgm:spPr/>
    </dgm:pt>
    <dgm:pt modelId="{613FF68D-7B38-4708-8550-854EE66079E0}" type="pres">
      <dgm:prSet presAssocID="{A4A9DE9F-8D38-4BD4-AE51-A72B36D64CE6}" presName="theInnerList" presStyleCnt="0"/>
      <dgm:spPr/>
    </dgm:pt>
    <dgm:pt modelId="{C11BA1E7-290F-4EE6-8BBD-ABC68AA50572}" type="pres">
      <dgm:prSet presAssocID="{4722A0D0-F1C8-47A2-847C-E58B9857C26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350B87-A8D4-465D-A7D1-78FD23FD440E}" type="pres">
      <dgm:prSet presAssocID="{4722A0D0-F1C8-47A2-847C-E58B9857C264}" presName="aSpace2" presStyleCnt="0"/>
      <dgm:spPr/>
    </dgm:pt>
    <dgm:pt modelId="{5B1A9049-884B-49B2-BF8C-80335DCAFA8A}" type="pres">
      <dgm:prSet presAssocID="{650A16C1-A2A9-43B2-95CA-E0A39917729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258EC71-999A-4C13-BB04-60077750B5A0}" srcId="{BC7E91F3-5210-4581-B9F8-D0C981C76D72}" destId="{DE061892-2D84-400B-8B88-DC4042945B2F}" srcOrd="1" destOrd="0" parTransId="{F9EA4C2D-C981-4853-B3C8-F79B2AFD1E28}" sibTransId="{B19CA08A-C0F2-47EB-9413-764BC611A1DC}"/>
    <dgm:cxn modelId="{883A68FF-2AF5-48B8-9D66-947DB22C5DC4}" type="presOf" srcId="{0A816F67-D718-4BE7-9D96-34E5EE411B8C}" destId="{1A5A82FC-73D9-4E0B-A749-880856B20469}" srcOrd="0" destOrd="0" presId="urn:microsoft.com/office/officeart/2005/8/layout/lProcess2"/>
    <dgm:cxn modelId="{2CF29651-7444-452A-A41E-086A0643C352}" srcId="{A4A9DE9F-8D38-4BD4-AE51-A72B36D64CE6}" destId="{4722A0D0-F1C8-47A2-847C-E58B9857C264}" srcOrd="0" destOrd="0" parTransId="{50C081C4-DF57-4487-80D6-0FF7664CB6AF}" sibTransId="{48BD9B19-58FE-40D4-972C-739BDC8CF6B3}"/>
    <dgm:cxn modelId="{FB68DDD4-919D-4755-9F3E-9CD89D083ACC}" type="presOf" srcId="{A4A9DE9F-8D38-4BD4-AE51-A72B36D64CE6}" destId="{C42717D6-3C1E-4AD7-AA57-230804D93EF3}" srcOrd="0" destOrd="0" presId="urn:microsoft.com/office/officeart/2005/8/layout/lProcess2"/>
    <dgm:cxn modelId="{7D49C699-E3B1-4F57-9D23-8EC9CEA93521}" type="presOf" srcId="{5C54AFA1-5BB3-4814-B07C-F4E72E390F82}" destId="{6D51EEEA-2BA2-4908-8D24-F619EBDA3E89}" srcOrd="0" destOrd="0" presId="urn:microsoft.com/office/officeart/2005/8/layout/lProcess2"/>
    <dgm:cxn modelId="{75E45D37-AA7B-4816-BE68-D3B64F825CA0}" type="presOf" srcId="{DC316128-4A88-49EC-9386-F00909D08094}" destId="{13E29F9C-846E-400B-93F2-FFFCF41F6526}" srcOrd="0" destOrd="0" presId="urn:microsoft.com/office/officeart/2005/8/layout/lProcess2"/>
    <dgm:cxn modelId="{C570BA8F-B3B8-4612-A699-59D74A8EBE16}" srcId="{0A816F67-D718-4BE7-9D96-34E5EE411B8C}" destId="{DC316128-4A88-49EC-9386-F00909D08094}" srcOrd="0" destOrd="0" parTransId="{D329A17F-105D-49BF-A1EB-A8DAE3F2A5FB}" sibTransId="{AEE49D67-6D9E-4076-A088-FE1651D81FAF}"/>
    <dgm:cxn modelId="{85BD3E98-635C-4FC5-A127-0D2732ED660D}" type="presOf" srcId="{39E5C78C-677A-4EAD-9FD2-DE1E39C969B9}" destId="{089C90C3-B680-41A5-AE75-71ECCD70C030}" srcOrd="0" destOrd="0" presId="urn:microsoft.com/office/officeart/2005/8/layout/lProcess2"/>
    <dgm:cxn modelId="{812BD78E-C4BF-455E-8DCE-1BF650CE8711}" type="presOf" srcId="{BC7E91F3-5210-4581-B9F8-D0C981C76D72}" destId="{7F1FF864-F001-4670-8705-A0D13D769DB6}" srcOrd="1" destOrd="0" presId="urn:microsoft.com/office/officeart/2005/8/layout/lProcess2"/>
    <dgm:cxn modelId="{6AC57BD6-73AD-42D7-9573-DEB079368124}" srcId="{A4A9DE9F-8D38-4BD4-AE51-A72B36D64CE6}" destId="{650A16C1-A2A9-43B2-95CA-E0A399177295}" srcOrd="1" destOrd="0" parTransId="{8F66DAC6-828A-40C6-B1EC-9B64B9ED21C2}" sibTransId="{322BB39B-D02D-44EE-A06A-C53B9980170E}"/>
    <dgm:cxn modelId="{9A0312B9-653D-4B3E-9B78-A070CCC02D10}" type="presOf" srcId="{DE061892-2D84-400B-8B88-DC4042945B2F}" destId="{26721B41-636F-4359-BC1B-F6F48E9AAE89}" srcOrd="0" destOrd="0" presId="urn:microsoft.com/office/officeart/2005/8/layout/lProcess2"/>
    <dgm:cxn modelId="{FA0BFD27-14AA-4395-B4B3-1C0076C7CF0F}" srcId="{BC7E91F3-5210-4581-B9F8-D0C981C76D72}" destId="{0453C7B2-8262-4742-93F7-C4B1B9057CBB}" srcOrd="0" destOrd="0" parTransId="{936B5CAC-AC5E-4026-97F6-0DA5376191D0}" sibTransId="{82235A75-0708-4CC8-BBC1-C351046D96DE}"/>
    <dgm:cxn modelId="{E8D77C82-EBD3-4959-A142-C160D73F2DBE}" srcId="{39E5C78C-677A-4EAD-9FD2-DE1E39C969B9}" destId="{0A816F67-D718-4BE7-9D96-34E5EE411B8C}" srcOrd="0" destOrd="0" parTransId="{5DDA7AA4-7C0C-42A4-A5A7-EC4D227DB2F6}" sibTransId="{862864BB-E923-49C4-9700-2D80FEDD4188}"/>
    <dgm:cxn modelId="{A78B92CA-8AC0-40C8-8D98-600829DCE06A}" type="presOf" srcId="{0453C7B2-8262-4742-93F7-C4B1B9057CBB}" destId="{8FDD0E65-F033-4181-8BAC-E7FFF1E0C0A8}" srcOrd="0" destOrd="0" presId="urn:microsoft.com/office/officeart/2005/8/layout/lProcess2"/>
    <dgm:cxn modelId="{AB3E3674-5BA6-436C-AEE7-BA50B39AD335}" type="presOf" srcId="{BC7E91F3-5210-4581-B9F8-D0C981C76D72}" destId="{9E7BCC34-B0F2-4AEA-9896-CB3901125782}" srcOrd="0" destOrd="0" presId="urn:microsoft.com/office/officeart/2005/8/layout/lProcess2"/>
    <dgm:cxn modelId="{EB9B9279-0D59-4907-8265-95158B5BA9B9}" srcId="{39E5C78C-677A-4EAD-9FD2-DE1E39C969B9}" destId="{A4A9DE9F-8D38-4BD4-AE51-A72B36D64CE6}" srcOrd="2" destOrd="0" parTransId="{40616726-2928-49C8-934A-F1E3F23C7D39}" sibTransId="{4B07201C-A0CF-4322-86A9-B71BA2466632}"/>
    <dgm:cxn modelId="{E5E3B256-0555-4542-93C9-587CFFA99A6C}" type="presOf" srcId="{650A16C1-A2A9-43B2-95CA-E0A399177295}" destId="{5B1A9049-884B-49B2-BF8C-80335DCAFA8A}" srcOrd="0" destOrd="0" presId="urn:microsoft.com/office/officeart/2005/8/layout/lProcess2"/>
    <dgm:cxn modelId="{AD1BDDF9-8784-4EEE-888D-BAE5A7A74AE0}" type="presOf" srcId="{0A816F67-D718-4BE7-9D96-34E5EE411B8C}" destId="{986EB883-ABFB-4D6A-87E1-A0C178CFBFFB}" srcOrd="1" destOrd="0" presId="urn:microsoft.com/office/officeart/2005/8/layout/lProcess2"/>
    <dgm:cxn modelId="{3F3A2498-B169-4813-AB57-9578396B5E8F}" srcId="{39E5C78C-677A-4EAD-9FD2-DE1E39C969B9}" destId="{BC7E91F3-5210-4581-B9F8-D0C981C76D72}" srcOrd="1" destOrd="0" parTransId="{4A028377-5CA0-4494-A226-BCD0AAF8C92C}" sibTransId="{2F8D7441-C695-4156-8A32-393458A004D1}"/>
    <dgm:cxn modelId="{9BA4EBD4-AD7F-4425-A311-19F3997FACF2}" type="presOf" srcId="{4722A0D0-F1C8-47A2-847C-E58B9857C264}" destId="{C11BA1E7-290F-4EE6-8BBD-ABC68AA50572}" srcOrd="0" destOrd="0" presId="urn:microsoft.com/office/officeart/2005/8/layout/lProcess2"/>
    <dgm:cxn modelId="{CB427372-D300-414E-B36D-81D82865CDFE}" srcId="{0A816F67-D718-4BE7-9D96-34E5EE411B8C}" destId="{5C54AFA1-5BB3-4814-B07C-F4E72E390F82}" srcOrd="1" destOrd="0" parTransId="{8987E753-050F-4E0D-8D74-E923FD8C25B0}" sibTransId="{EC295558-0041-4280-B72B-3AD851F2A451}"/>
    <dgm:cxn modelId="{D649DB1A-3669-4BC6-A364-4AF8167DDBDD}" type="presOf" srcId="{A4A9DE9F-8D38-4BD4-AE51-A72B36D64CE6}" destId="{139E3F12-AA93-4EEB-A104-A414A96F831F}" srcOrd="1" destOrd="0" presId="urn:microsoft.com/office/officeart/2005/8/layout/lProcess2"/>
    <dgm:cxn modelId="{96BBBE91-383A-4034-871A-D297F8E037EB}" type="presParOf" srcId="{089C90C3-B680-41A5-AE75-71ECCD70C030}" destId="{F6C03D0F-2403-4961-84F0-1192F8600582}" srcOrd="0" destOrd="0" presId="urn:microsoft.com/office/officeart/2005/8/layout/lProcess2"/>
    <dgm:cxn modelId="{3E971ABA-98DC-415E-9BF6-7BCBD9CA0407}" type="presParOf" srcId="{F6C03D0F-2403-4961-84F0-1192F8600582}" destId="{1A5A82FC-73D9-4E0B-A749-880856B20469}" srcOrd="0" destOrd="0" presId="urn:microsoft.com/office/officeart/2005/8/layout/lProcess2"/>
    <dgm:cxn modelId="{9814468E-2BD2-4739-9EF6-3DB32BBEBBC2}" type="presParOf" srcId="{F6C03D0F-2403-4961-84F0-1192F8600582}" destId="{986EB883-ABFB-4D6A-87E1-A0C178CFBFFB}" srcOrd="1" destOrd="0" presId="urn:microsoft.com/office/officeart/2005/8/layout/lProcess2"/>
    <dgm:cxn modelId="{94904412-A1BA-4681-9F8D-F5CE011D66F4}" type="presParOf" srcId="{F6C03D0F-2403-4961-84F0-1192F8600582}" destId="{92C493A9-8FD0-4E33-A3E7-EA43107625E8}" srcOrd="2" destOrd="0" presId="urn:microsoft.com/office/officeart/2005/8/layout/lProcess2"/>
    <dgm:cxn modelId="{8BC962DD-2AC4-4BDE-854D-B3FAAC87D577}" type="presParOf" srcId="{92C493A9-8FD0-4E33-A3E7-EA43107625E8}" destId="{5DDD9B9C-103C-42FC-8E24-412C86D63837}" srcOrd="0" destOrd="0" presId="urn:microsoft.com/office/officeart/2005/8/layout/lProcess2"/>
    <dgm:cxn modelId="{CDCC4712-9023-410A-96E3-429EB1D43C02}" type="presParOf" srcId="{5DDD9B9C-103C-42FC-8E24-412C86D63837}" destId="{13E29F9C-846E-400B-93F2-FFFCF41F6526}" srcOrd="0" destOrd="0" presId="urn:microsoft.com/office/officeart/2005/8/layout/lProcess2"/>
    <dgm:cxn modelId="{23605F15-9D7E-4C41-BFA4-60F5014E5E8E}" type="presParOf" srcId="{5DDD9B9C-103C-42FC-8E24-412C86D63837}" destId="{B211696E-987D-48E1-B684-FA3CC8BD3863}" srcOrd="1" destOrd="0" presId="urn:microsoft.com/office/officeart/2005/8/layout/lProcess2"/>
    <dgm:cxn modelId="{CECA8C32-B1F5-4341-8436-318D6D4405D6}" type="presParOf" srcId="{5DDD9B9C-103C-42FC-8E24-412C86D63837}" destId="{6D51EEEA-2BA2-4908-8D24-F619EBDA3E89}" srcOrd="2" destOrd="0" presId="urn:microsoft.com/office/officeart/2005/8/layout/lProcess2"/>
    <dgm:cxn modelId="{1E8405C0-4FB1-457C-A6DA-6B7BCC2DFF7E}" type="presParOf" srcId="{089C90C3-B680-41A5-AE75-71ECCD70C030}" destId="{D3B3C88B-E6A5-4846-94C5-DF6FAA5AA6A3}" srcOrd="1" destOrd="0" presId="urn:microsoft.com/office/officeart/2005/8/layout/lProcess2"/>
    <dgm:cxn modelId="{CC63CF76-800E-47BE-ADBE-B148FC6511F3}" type="presParOf" srcId="{089C90C3-B680-41A5-AE75-71ECCD70C030}" destId="{0B2E0D13-4E2D-417E-8A46-8570996151D3}" srcOrd="2" destOrd="0" presId="urn:microsoft.com/office/officeart/2005/8/layout/lProcess2"/>
    <dgm:cxn modelId="{988AE067-B3CA-4A89-8EC3-36F75BE5D0C9}" type="presParOf" srcId="{0B2E0D13-4E2D-417E-8A46-8570996151D3}" destId="{9E7BCC34-B0F2-4AEA-9896-CB3901125782}" srcOrd="0" destOrd="0" presId="urn:microsoft.com/office/officeart/2005/8/layout/lProcess2"/>
    <dgm:cxn modelId="{755A23D9-007D-4F96-8AA4-A020AF97C1B2}" type="presParOf" srcId="{0B2E0D13-4E2D-417E-8A46-8570996151D3}" destId="{7F1FF864-F001-4670-8705-A0D13D769DB6}" srcOrd="1" destOrd="0" presId="urn:microsoft.com/office/officeart/2005/8/layout/lProcess2"/>
    <dgm:cxn modelId="{889A633E-6646-4BAB-957E-7AAB8BC0624D}" type="presParOf" srcId="{0B2E0D13-4E2D-417E-8A46-8570996151D3}" destId="{09CE7ABF-5D1D-4F02-AAEF-683C062F6A88}" srcOrd="2" destOrd="0" presId="urn:microsoft.com/office/officeart/2005/8/layout/lProcess2"/>
    <dgm:cxn modelId="{61FB3D8A-2D09-4E2A-80CD-BFB0F0C78D3E}" type="presParOf" srcId="{09CE7ABF-5D1D-4F02-AAEF-683C062F6A88}" destId="{FD03DF58-24C1-4D4D-8C40-92E55AF90CDA}" srcOrd="0" destOrd="0" presId="urn:microsoft.com/office/officeart/2005/8/layout/lProcess2"/>
    <dgm:cxn modelId="{44222945-1D33-43FC-9671-799F17E86963}" type="presParOf" srcId="{FD03DF58-24C1-4D4D-8C40-92E55AF90CDA}" destId="{8FDD0E65-F033-4181-8BAC-E7FFF1E0C0A8}" srcOrd="0" destOrd="0" presId="urn:microsoft.com/office/officeart/2005/8/layout/lProcess2"/>
    <dgm:cxn modelId="{47D094E0-F11E-46DD-8F7B-12395992C0F1}" type="presParOf" srcId="{FD03DF58-24C1-4D4D-8C40-92E55AF90CDA}" destId="{08E575F7-734F-4A95-B253-99C450229724}" srcOrd="1" destOrd="0" presId="urn:microsoft.com/office/officeart/2005/8/layout/lProcess2"/>
    <dgm:cxn modelId="{FE8713A1-C76F-4406-AF1B-62FD291FC215}" type="presParOf" srcId="{FD03DF58-24C1-4D4D-8C40-92E55AF90CDA}" destId="{26721B41-636F-4359-BC1B-F6F48E9AAE89}" srcOrd="2" destOrd="0" presId="urn:microsoft.com/office/officeart/2005/8/layout/lProcess2"/>
    <dgm:cxn modelId="{7A70F1A0-C090-4F0A-9D58-9CD198B2ACEB}" type="presParOf" srcId="{089C90C3-B680-41A5-AE75-71ECCD70C030}" destId="{C02118B4-1EC8-49C8-888A-E24EED1D02AC}" srcOrd="3" destOrd="0" presId="urn:microsoft.com/office/officeart/2005/8/layout/lProcess2"/>
    <dgm:cxn modelId="{6D49C67E-0667-4748-A64A-C2EBAC078E2E}" type="presParOf" srcId="{089C90C3-B680-41A5-AE75-71ECCD70C030}" destId="{E04232CA-E7D0-4ED3-9F42-6093FC4DB183}" srcOrd="4" destOrd="0" presId="urn:microsoft.com/office/officeart/2005/8/layout/lProcess2"/>
    <dgm:cxn modelId="{EB4BF5B2-D766-4209-B9E4-3FD0C34F3493}" type="presParOf" srcId="{E04232CA-E7D0-4ED3-9F42-6093FC4DB183}" destId="{C42717D6-3C1E-4AD7-AA57-230804D93EF3}" srcOrd="0" destOrd="0" presId="urn:microsoft.com/office/officeart/2005/8/layout/lProcess2"/>
    <dgm:cxn modelId="{9CFA88FB-D2B3-4BD6-8999-4BBCB9087FA7}" type="presParOf" srcId="{E04232CA-E7D0-4ED3-9F42-6093FC4DB183}" destId="{139E3F12-AA93-4EEB-A104-A414A96F831F}" srcOrd="1" destOrd="0" presId="urn:microsoft.com/office/officeart/2005/8/layout/lProcess2"/>
    <dgm:cxn modelId="{6BC96EDF-A6D2-42FC-B937-074FD21A9A80}" type="presParOf" srcId="{E04232CA-E7D0-4ED3-9F42-6093FC4DB183}" destId="{D0EBC217-BBC9-4F0F-BF8E-1B69FF6C9F2C}" srcOrd="2" destOrd="0" presId="urn:microsoft.com/office/officeart/2005/8/layout/lProcess2"/>
    <dgm:cxn modelId="{3CC4EE5A-E17A-4184-9A79-A045473CF7AB}" type="presParOf" srcId="{D0EBC217-BBC9-4F0F-BF8E-1B69FF6C9F2C}" destId="{613FF68D-7B38-4708-8550-854EE66079E0}" srcOrd="0" destOrd="0" presId="urn:microsoft.com/office/officeart/2005/8/layout/lProcess2"/>
    <dgm:cxn modelId="{2165172D-8F41-49EC-8361-B8B51BAD8195}" type="presParOf" srcId="{613FF68D-7B38-4708-8550-854EE66079E0}" destId="{C11BA1E7-290F-4EE6-8BBD-ABC68AA50572}" srcOrd="0" destOrd="0" presId="urn:microsoft.com/office/officeart/2005/8/layout/lProcess2"/>
    <dgm:cxn modelId="{9698AAED-FAB1-4EEC-BDDF-972DD7AE654B}" type="presParOf" srcId="{613FF68D-7B38-4708-8550-854EE66079E0}" destId="{95350B87-A8D4-465D-A7D1-78FD23FD440E}" srcOrd="1" destOrd="0" presId="urn:microsoft.com/office/officeart/2005/8/layout/lProcess2"/>
    <dgm:cxn modelId="{7E406975-FF34-46D0-8994-B84F20EF6A7E}" type="presParOf" srcId="{613FF68D-7B38-4708-8550-854EE66079E0}" destId="{5B1A9049-884B-49B2-BF8C-80335DCAFA8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2D58B3-2D7C-4570-9951-ACBFC525552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E939B6E-0FE8-4C3B-A835-24FFD60DA673}">
      <dgm:prSet phldrT="[Texto]" phldr="1"/>
      <dgm:spPr/>
      <dgm:t>
        <a:bodyPr/>
        <a:lstStyle/>
        <a:p>
          <a:endParaRPr lang="es-MX" dirty="0"/>
        </a:p>
      </dgm:t>
    </dgm:pt>
    <dgm:pt modelId="{38DB167A-9D7F-4932-B850-D05467CCB568}" type="parTrans" cxnId="{55357E89-3A29-4AB3-9510-EE3780D215DF}">
      <dgm:prSet/>
      <dgm:spPr/>
      <dgm:t>
        <a:bodyPr/>
        <a:lstStyle/>
        <a:p>
          <a:endParaRPr lang="es-MX"/>
        </a:p>
      </dgm:t>
    </dgm:pt>
    <dgm:pt modelId="{86311739-89BD-4CF6-89DA-DCE13AE14F18}" type="sibTrans" cxnId="{55357E89-3A29-4AB3-9510-EE3780D215DF}">
      <dgm:prSet/>
      <dgm:spPr/>
      <dgm:t>
        <a:bodyPr/>
        <a:lstStyle/>
        <a:p>
          <a:endParaRPr lang="es-MX"/>
        </a:p>
      </dgm:t>
    </dgm:pt>
    <dgm:pt modelId="{6B41D2DD-22F3-4DA8-85C5-5026F199CBF2}">
      <dgm:prSet phldrT="[Texto]"/>
      <dgm:spPr/>
      <dgm:t>
        <a:bodyPr/>
        <a:lstStyle/>
        <a:p>
          <a:r>
            <a:rPr lang="es-MX" dirty="0" smtClean="0"/>
            <a:t>No existen manuales de funciones.</a:t>
          </a:r>
          <a:endParaRPr lang="es-MX" dirty="0"/>
        </a:p>
      </dgm:t>
    </dgm:pt>
    <dgm:pt modelId="{F62C7039-99DD-4584-B2A6-60DC554F66D5}" type="parTrans" cxnId="{08B74EBF-32C0-4AC5-A7E9-11D9E77E3E3B}">
      <dgm:prSet/>
      <dgm:spPr/>
      <dgm:t>
        <a:bodyPr/>
        <a:lstStyle/>
        <a:p>
          <a:endParaRPr lang="es-MX"/>
        </a:p>
      </dgm:t>
    </dgm:pt>
    <dgm:pt modelId="{1084F639-D954-4C9E-89E4-42F437F37CE9}" type="sibTrans" cxnId="{08B74EBF-32C0-4AC5-A7E9-11D9E77E3E3B}">
      <dgm:prSet/>
      <dgm:spPr/>
      <dgm:t>
        <a:bodyPr/>
        <a:lstStyle/>
        <a:p>
          <a:endParaRPr lang="es-MX"/>
        </a:p>
      </dgm:t>
    </dgm:pt>
    <dgm:pt modelId="{43E0EF75-E0A1-4EBD-B237-FCEB43AC368D}">
      <dgm:prSet phldrT="[Texto]"/>
      <dgm:spPr/>
      <dgm:t>
        <a:bodyPr/>
        <a:lstStyle/>
        <a:p>
          <a:r>
            <a:rPr lang="es-MX" dirty="0" smtClean="0"/>
            <a:t>Falta de colaboración entre compañeros de trabajo (Dep. Producción).</a:t>
          </a:r>
          <a:endParaRPr lang="es-MX" dirty="0"/>
        </a:p>
      </dgm:t>
    </dgm:pt>
    <dgm:pt modelId="{AD7798F1-2304-4A31-A41D-55EB86E14218}" type="parTrans" cxnId="{BBFC270E-6222-44AE-A044-AFE9B6A85CD4}">
      <dgm:prSet/>
      <dgm:spPr/>
      <dgm:t>
        <a:bodyPr/>
        <a:lstStyle/>
        <a:p>
          <a:endParaRPr lang="es-MX"/>
        </a:p>
      </dgm:t>
    </dgm:pt>
    <dgm:pt modelId="{DEF84660-D5B8-4708-A45F-D798709D6DF9}" type="sibTrans" cxnId="{BBFC270E-6222-44AE-A044-AFE9B6A85CD4}">
      <dgm:prSet/>
      <dgm:spPr/>
      <dgm:t>
        <a:bodyPr/>
        <a:lstStyle/>
        <a:p>
          <a:endParaRPr lang="es-MX"/>
        </a:p>
      </dgm:t>
    </dgm:pt>
    <dgm:pt modelId="{5867C094-FD68-468A-AFE8-A2D789E6EA5E}">
      <dgm:prSet phldrT="[Texto]" phldr="1"/>
      <dgm:spPr/>
      <dgm:t>
        <a:bodyPr/>
        <a:lstStyle/>
        <a:p>
          <a:endParaRPr lang="es-MX"/>
        </a:p>
      </dgm:t>
    </dgm:pt>
    <dgm:pt modelId="{119767D3-F5CF-4ADD-9722-37A21C17BE6E}" type="parTrans" cxnId="{F69ACE49-CAB4-44C5-8E24-AB51700A78DE}">
      <dgm:prSet/>
      <dgm:spPr/>
      <dgm:t>
        <a:bodyPr/>
        <a:lstStyle/>
        <a:p>
          <a:endParaRPr lang="es-MX"/>
        </a:p>
      </dgm:t>
    </dgm:pt>
    <dgm:pt modelId="{C41C6E04-091F-4C00-BFB3-239B2604D805}" type="sibTrans" cxnId="{F69ACE49-CAB4-44C5-8E24-AB51700A78DE}">
      <dgm:prSet/>
      <dgm:spPr/>
      <dgm:t>
        <a:bodyPr/>
        <a:lstStyle/>
        <a:p>
          <a:endParaRPr lang="es-MX"/>
        </a:p>
      </dgm:t>
    </dgm:pt>
    <dgm:pt modelId="{129CC8AC-C349-46AA-BA12-0DDA1727BE9F}">
      <dgm:prSet phldrT="[Texto]"/>
      <dgm:spPr/>
      <dgm:t>
        <a:bodyPr/>
        <a:lstStyle/>
        <a:p>
          <a:r>
            <a:rPr lang="es-MX" dirty="0" smtClean="0"/>
            <a:t>Manejo inadecuado de los inventarios de materia prima.</a:t>
          </a:r>
          <a:endParaRPr lang="es-MX" dirty="0"/>
        </a:p>
      </dgm:t>
    </dgm:pt>
    <dgm:pt modelId="{F8D13A0D-AA8A-4FE8-B6E3-39A29FD0A49B}" type="parTrans" cxnId="{62A9795B-A6E8-46C3-BC66-1A8672A6321D}">
      <dgm:prSet/>
      <dgm:spPr/>
      <dgm:t>
        <a:bodyPr/>
        <a:lstStyle/>
        <a:p>
          <a:endParaRPr lang="es-MX"/>
        </a:p>
      </dgm:t>
    </dgm:pt>
    <dgm:pt modelId="{3A81A900-550F-467E-A62E-D70E1C60898A}" type="sibTrans" cxnId="{62A9795B-A6E8-46C3-BC66-1A8672A6321D}">
      <dgm:prSet/>
      <dgm:spPr/>
      <dgm:t>
        <a:bodyPr/>
        <a:lstStyle/>
        <a:p>
          <a:endParaRPr lang="es-MX"/>
        </a:p>
      </dgm:t>
    </dgm:pt>
    <dgm:pt modelId="{4C65A06E-3524-4B0F-9295-8C4BDDBBEBC2}">
      <dgm:prSet phldrT="[Texto]"/>
      <dgm:spPr/>
      <dgm:t>
        <a:bodyPr/>
        <a:lstStyle/>
        <a:p>
          <a:r>
            <a:rPr lang="es-MX" dirty="0" smtClean="0"/>
            <a:t>Falta de control en la compra de materiales e insumos de producción.</a:t>
          </a:r>
          <a:endParaRPr lang="es-MX" dirty="0"/>
        </a:p>
      </dgm:t>
    </dgm:pt>
    <dgm:pt modelId="{71CA3276-7F1E-41BD-A7CD-7F618E2BCA18}" type="parTrans" cxnId="{693275C4-5785-4BB2-A152-2371DF87F479}">
      <dgm:prSet/>
      <dgm:spPr/>
      <dgm:t>
        <a:bodyPr/>
        <a:lstStyle/>
        <a:p>
          <a:endParaRPr lang="es-MX"/>
        </a:p>
      </dgm:t>
    </dgm:pt>
    <dgm:pt modelId="{6D7986C0-3F7B-48E5-BEAA-B8890E3B0C25}" type="sibTrans" cxnId="{693275C4-5785-4BB2-A152-2371DF87F479}">
      <dgm:prSet/>
      <dgm:spPr/>
      <dgm:t>
        <a:bodyPr/>
        <a:lstStyle/>
        <a:p>
          <a:endParaRPr lang="es-MX"/>
        </a:p>
      </dgm:t>
    </dgm:pt>
    <dgm:pt modelId="{29B4A34D-C540-4707-B693-DA719A1A0446}">
      <dgm:prSet phldrT="[Texto]" phldr="1"/>
      <dgm:spPr/>
      <dgm:t>
        <a:bodyPr/>
        <a:lstStyle/>
        <a:p>
          <a:endParaRPr lang="es-MX" dirty="0"/>
        </a:p>
      </dgm:t>
    </dgm:pt>
    <dgm:pt modelId="{EF3BE89C-A70D-49C4-998B-E3E9C399E47C}" type="parTrans" cxnId="{0C3741A2-3A70-4B69-85C8-459884892405}">
      <dgm:prSet/>
      <dgm:spPr/>
      <dgm:t>
        <a:bodyPr/>
        <a:lstStyle/>
        <a:p>
          <a:endParaRPr lang="es-MX"/>
        </a:p>
      </dgm:t>
    </dgm:pt>
    <dgm:pt modelId="{D53BA5F8-F580-4C8F-BFD1-922662AD4985}" type="sibTrans" cxnId="{0C3741A2-3A70-4B69-85C8-459884892405}">
      <dgm:prSet/>
      <dgm:spPr/>
      <dgm:t>
        <a:bodyPr/>
        <a:lstStyle/>
        <a:p>
          <a:endParaRPr lang="es-MX"/>
        </a:p>
      </dgm:t>
    </dgm:pt>
    <dgm:pt modelId="{5DA34818-DB83-40AA-964E-F932F72C885B}">
      <dgm:prSet phldrT="[Texto]"/>
      <dgm:spPr/>
      <dgm:t>
        <a:bodyPr/>
        <a:lstStyle/>
        <a:p>
          <a:r>
            <a:rPr lang="es-MX" dirty="0" smtClean="0"/>
            <a:t>Falta de mantenimiento de la maquinaria.</a:t>
          </a:r>
          <a:endParaRPr lang="es-MX" dirty="0"/>
        </a:p>
      </dgm:t>
    </dgm:pt>
    <dgm:pt modelId="{EF62EDCC-27C6-4C17-93CC-E8350ACDC7C6}" type="parTrans" cxnId="{1F256B39-85BC-424A-B652-F15B01FE3944}">
      <dgm:prSet/>
      <dgm:spPr/>
      <dgm:t>
        <a:bodyPr/>
        <a:lstStyle/>
        <a:p>
          <a:endParaRPr lang="es-MX"/>
        </a:p>
      </dgm:t>
    </dgm:pt>
    <dgm:pt modelId="{D7147322-9363-4CE4-9F08-8736A4E3CC1D}" type="sibTrans" cxnId="{1F256B39-85BC-424A-B652-F15B01FE3944}">
      <dgm:prSet/>
      <dgm:spPr/>
      <dgm:t>
        <a:bodyPr/>
        <a:lstStyle/>
        <a:p>
          <a:endParaRPr lang="es-MX"/>
        </a:p>
      </dgm:t>
    </dgm:pt>
    <dgm:pt modelId="{7738F010-C907-438E-A3D7-B2660C0638DC}">
      <dgm:prSet phldrT="[Texto]"/>
      <dgm:spPr/>
      <dgm:t>
        <a:bodyPr/>
        <a:lstStyle/>
        <a:p>
          <a:r>
            <a:rPr lang="es-MX" dirty="0" smtClean="0"/>
            <a:t>Ausencia de cronogramas de trabajo.</a:t>
          </a:r>
          <a:endParaRPr lang="es-MX" dirty="0"/>
        </a:p>
      </dgm:t>
    </dgm:pt>
    <dgm:pt modelId="{2D28C151-E027-4F1F-886A-FEFFADF5BFC3}" type="parTrans" cxnId="{E529F51A-C1C6-4A75-A79A-40EA3CBD8AD4}">
      <dgm:prSet/>
      <dgm:spPr/>
      <dgm:t>
        <a:bodyPr/>
        <a:lstStyle/>
        <a:p>
          <a:endParaRPr lang="es-MX"/>
        </a:p>
      </dgm:t>
    </dgm:pt>
    <dgm:pt modelId="{EBBAEFC5-74D7-4873-BBB1-5CDAB2AAB033}" type="sibTrans" cxnId="{E529F51A-C1C6-4A75-A79A-40EA3CBD8AD4}">
      <dgm:prSet/>
      <dgm:spPr/>
      <dgm:t>
        <a:bodyPr/>
        <a:lstStyle/>
        <a:p>
          <a:endParaRPr lang="es-MX"/>
        </a:p>
      </dgm:t>
    </dgm:pt>
    <dgm:pt modelId="{6DD6A1EF-639A-41A2-9061-A36B9ABAB2FB}">
      <dgm:prSet phldrT="[Texto]"/>
      <dgm:spPr/>
      <dgm:t>
        <a:bodyPr/>
        <a:lstStyle/>
        <a:p>
          <a:r>
            <a:rPr lang="es-MX" dirty="0" smtClean="0"/>
            <a:t>Subutilización de la capacidad de la maquinaria. </a:t>
          </a:r>
          <a:endParaRPr lang="es-MX" dirty="0"/>
        </a:p>
      </dgm:t>
    </dgm:pt>
    <dgm:pt modelId="{6A9CE5AF-1668-4A75-B0C8-817C7A60DE1C}" type="parTrans" cxnId="{94A19D9B-DAAB-403B-B5CD-3D8AC86FE259}">
      <dgm:prSet/>
      <dgm:spPr/>
      <dgm:t>
        <a:bodyPr/>
        <a:lstStyle/>
        <a:p>
          <a:endParaRPr lang="es-MX"/>
        </a:p>
      </dgm:t>
    </dgm:pt>
    <dgm:pt modelId="{D1D7E6BE-A5F9-42E6-993B-28A779CBC465}" type="sibTrans" cxnId="{94A19D9B-DAAB-403B-B5CD-3D8AC86FE259}">
      <dgm:prSet/>
      <dgm:spPr/>
      <dgm:t>
        <a:bodyPr/>
        <a:lstStyle/>
        <a:p>
          <a:endParaRPr lang="es-MX"/>
        </a:p>
      </dgm:t>
    </dgm:pt>
    <dgm:pt modelId="{915E15FE-2869-4E90-86E7-685482081A42}">
      <dgm:prSet phldrT="[Texto]"/>
      <dgm:spPr/>
      <dgm:t>
        <a:bodyPr/>
        <a:lstStyle/>
        <a:p>
          <a:endParaRPr lang="es-MX" dirty="0"/>
        </a:p>
      </dgm:t>
    </dgm:pt>
    <dgm:pt modelId="{79A038C8-77DC-4C28-8B97-46B22017AABD}" type="parTrans" cxnId="{07CBCE55-B701-4D5E-BD11-52C07A512D9D}">
      <dgm:prSet/>
      <dgm:spPr/>
      <dgm:t>
        <a:bodyPr/>
        <a:lstStyle/>
        <a:p>
          <a:endParaRPr lang="es-MX"/>
        </a:p>
      </dgm:t>
    </dgm:pt>
    <dgm:pt modelId="{1CF4451A-881F-47E9-AB5A-CDAD81C95F7D}" type="sibTrans" cxnId="{07CBCE55-B701-4D5E-BD11-52C07A512D9D}">
      <dgm:prSet/>
      <dgm:spPr/>
      <dgm:t>
        <a:bodyPr/>
        <a:lstStyle/>
        <a:p>
          <a:endParaRPr lang="es-MX"/>
        </a:p>
      </dgm:t>
    </dgm:pt>
    <dgm:pt modelId="{FDD4763B-C5B1-4311-8231-24AF8CC32638}">
      <dgm:prSet phldrT="[Texto]"/>
      <dgm:spPr/>
      <dgm:t>
        <a:bodyPr/>
        <a:lstStyle/>
        <a:p>
          <a:r>
            <a:rPr lang="es-MX" dirty="0" smtClean="0"/>
            <a:t>Falta de políticas de control de calidad.</a:t>
          </a:r>
          <a:endParaRPr lang="es-MX" dirty="0"/>
        </a:p>
      </dgm:t>
    </dgm:pt>
    <dgm:pt modelId="{90A88ACF-C91B-4045-B664-7017DCF4DBBA}" type="parTrans" cxnId="{A68CFC2E-906A-4A60-95D9-052B773EB9F7}">
      <dgm:prSet/>
      <dgm:spPr/>
      <dgm:t>
        <a:bodyPr/>
        <a:lstStyle/>
        <a:p>
          <a:endParaRPr lang="es-MX"/>
        </a:p>
      </dgm:t>
    </dgm:pt>
    <dgm:pt modelId="{8E7B7391-908C-45FE-BC7D-1DD0DAB8BEB9}" type="sibTrans" cxnId="{A68CFC2E-906A-4A60-95D9-052B773EB9F7}">
      <dgm:prSet/>
      <dgm:spPr/>
      <dgm:t>
        <a:bodyPr/>
        <a:lstStyle/>
        <a:p>
          <a:endParaRPr lang="es-MX"/>
        </a:p>
      </dgm:t>
    </dgm:pt>
    <dgm:pt modelId="{C90540A4-81D1-4941-8A8F-2991A41B4642}" type="pres">
      <dgm:prSet presAssocID="{312D58B3-2D7C-4570-9951-ACBFC52555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4A02FA6-6896-473A-A9A7-0F7E195A183F}" type="pres">
      <dgm:prSet presAssocID="{6E939B6E-0FE8-4C3B-A835-24FFD60DA673}" presName="linNode" presStyleCnt="0"/>
      <dgm:spPr/>
    </dgm:pt>
    <dgm:pt modelId="{28B896BE-364A-4B88-A900-08D5CC10336D}" type="pres">
      <dgm:prSet presAssocID="{6E939B6E-0FE8-4C3B-A835-24FFD60DA673}" presName="parentText" presStyleLbl="node1" presStyleIdx="0" presStyleCnt="4" custScaleX="3425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45D5D4-14A8-4B21-B3D5-0197B9A3E3FA}" type="pres">
      <dgm:prSet presAssocID="{6E939B6E-0FE8-4C3B-A835-24FFD60DA673}" presName="descendantText" presStyleLbl="alignAccFollowNode1" presStyleIdx="0" presStyleCnt="4" custScaleX="1239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B0EB3F-F383-4BF2-B430-31507079CF17}" type="pres">
      <dgm:prSet presAssocID="{86311739-89BD-4CF6-89DA-DCE13AE14F18}" presName="sp" presStyleCnt="0"/>
      <dgm:spPr/>
    </dgm:pt>
    <dgm:pt modelId="{C34A22E3-E470-4E2D-8B4C-061DA74B041C}" type="pres">
      <dgm:prSet presAssocID="{5867C094-FD68-468A-AFE8-A2D789E6EA5E}" presName="linNode" presStyleCnt="0"/>
      <dgm:spPr/>
    </dgm:pt>
    <dgm:pt modelId="{B6FCCB81-11C4-4C1E-A6D7-D60AEFACA0A8}" type="pres">
      <dgm:prSet presAssocID="{5867C094-FD68-468A-AFE8-A2D789E6EA5E}" presName="parentText" presStyleLbl="node1" presStyleIdx="1" presStyleCnt="4" custScaleX="3425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066D64-60AA-42B3-A423-896C12E5D7B8}" type="pres">
      <dgm:prSet presAssocID="{5867C094-FD68-468A-AFE8-A2D789E6EA5E}" presName="descendantText" presStyleLbl="alignAccFollowNode1" presStyleIdx="1" presStyleCnt="4" custScaleX="1239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F7B053-D81A-4C21-AD87-3BED4294E062}" type="pres">
      <dgm:prSet presAssocID="{C41C6E04-091F-4C00-BFB3-239B2604D805}" presName="sp" presStyleCnt="0"/>
      <dgm:spPr/>
    </dgm:pt>
    <dgm:pt modelId="{0BFF85BC-95FA-4221-AA9C-2A93C6FFFCB1}" type="pres">
      <dgm:prSet presAssocID="{29B4A34D-C540-4707-B693-DA719A1A0446}" presName="linNode" presStyleCnt="0"/>
      <dgm:spPr/>
    </dgm:pt>
    <dgm:pt modelId="{4791FBB6-2FF5-4D4C-BE6D-F41F03BEA1AE}" type="pres">
      <dgm:prSet presAssocID="{29B4A34D-C540-4707-B693-DA719A1A0446}" presName="parentText" presStyleLbl="node1" presStyleIdx="2" presStyleCnt="4" custScaleX="3425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4A9786-5EF8-4059-B920-9ED384162DD4}" type="pres">
      <dgm:prSet presAssocID="{29B4A34D-C540-4707-B693-DA719A1A0446}" presName="descendantText" presStyleLbl="alignAccFollowNode1" presStyleIdx="2" presStyleCnt="4" custScaleX="1239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ACB95B-7BDD-4AEE-9ADA-3566824B7F1E}" type="pres">
      <dgm:prSet presAssocID="{D53BA5F8-F580-4C8F-BFD1-922662AD4985}" presName="sp" presStyleCnt="0"/>
      <dgm:spPr/>
    </dgm:pt>
    <dgm:pt modelId="{A4478171-6882-4C71-82C2-927A20698B23}" type="pres">
      <dgm:prSet presAssocID="{915E15FE-2869-4E90-86E7-685482081A42}" presName="linNode" presStyleCnt="0"/>
      <dgm:spPr/>
    </dgm:pt>
    <dgm:pt modelId="{64B5E05A-9CCA-4875-824B-4E81F77C99AC}" type="pres">
      <dgm:prSet presAssocID="{915E15FE-2869-4E90-86E7-685482081A42}" presName="parentText" presStyleLbl="node1" presStyleIdx="3" presStyleCnt="4" custScaleX="3425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FC0DC1-40C5-4707-B0A5-E4AC183C3553}" type="pres">
      <dgm:prSet presAssocID="{915E15FE-2869-4E90-86E7-685482081A42}" presName="descendantText" presStyleLbl="alignAccFollowNode1" presStyleIdx="3" presStyleCnt="4" custScaleX="1239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F256B39-85BC-424A-B652-F15B01FE3944}" srcId="{29B4A34D-C540-4707-B693-DA719A1A0446}" destId="{5DA34818-DB83-40AA-964E-F932F72C885B}" srcOrd="1" destOrd="0" parTransId="{EF62EDCC-27C6-4C17-93CC-E8350ACDC7C6}" sibTransId="{D7147322-9363-4CE4-9F08-8736A4E3CC1D}"/>
    <dgm:cxn modelId="{66383F1F-F613-41C9-8EE8-83B5295F59F0}" type="presOf" srcId="{43E0EF75-E0A1-4EBD-B237-FCEB43AC368D}" destId="{5845D5D4-14A8-4B21-B3D5-0197B9A3E3FA}" srcOrd="0" destOrd="1" presId="urn:microsoft.com/office/officeart/2005/8/layout/vList5"/>
    <dgm:cxn modelId="{ECDD4D2A-16F1-4826-80C2-8EF33ED3C3B0}" type="presOf" srcId="{6E939B6E-0FE8-4C3B-A835-24FFD60DA673}" destId="{28B896BE-364A-4B88-A900-08D5CC10336D}" srcOrd="0" destOrd="0" presId="urn:microsoft.com/office/officeart/2005/8/layout/vList5"/>
    <dgm:cxn modelId="{4D601D7C-4706-4145-95F0-7AB128C4B9F9}" type="presOf" srcId="{FDD4763B-C5B1-4311-8231-24AF8CC32638}" destId="{0BFC0DC1-40C5-4707-B0A5-E4AC183C3553}" srcOrd="0" destOrd="0" presId="urn:microsoft.com/office/officeart/2005/8/layout/vList5"/>
    <dgm:cxn modelId="{BBFC270E-6222-44AE-A044-AFE9B6A85CD4}" srcId="{6E939B6E-0FE8-4C3B-A835-24FFD60DA673}" destId="{43E0EF75-E0A1-4EBD-B237-FCEB43AC368D}" srcOrd="1" destOrd="0" parTransId="{AD7798F1-2304-4A31-A41D-55EB86E14218}" sibTransId="{DEF84660-D5B8-4708-A45F-D798709D6DF9}"/>
    <dgm:cxn modelId="{0E54A344-C969-49EE-BE12-CC2FCE4ABBEE}" type="presOf" srcId="{129CC8AC-C349-46AA-BA12-0DDA1727BE9F}" destId="{3F066D64-60AA-42B3-A423-896C12E5D7B8}" srcOrd="0" destOrd="0" presId="urn:microsoft.com/office/officeart/2005/8/layout/vList5"/>
    <dgm:cxn modelId="{693275C4-5785-4BB2-A152-2371DF87F479}" srcId="{5867C094-FD68-468A-AFE8-A2D789E6EA5E}" destId="{4C65A06E-3524-4B0F-9295-8C4BDDBBEBC2}" srcOrd="1" destOrd="0" parTransId="{71CA3276-7F1E-41BD-A7CD-7F618E2BCA18}" sibTransId="{6D7986C0-3F7B-48E5-BEAA-B8890E3B0C25}"/>
    <dgm:cxn modelId="{CE706B34-A4A7-4CBD-8C72-505E961CA7AE}" type="presOf" srcId="{5867C094-FD68-468A-AFE8-A2D789E6EA5E}" destId="{B6FCCB81-11C4-4C1E-A6D7-D60AEFACA0A8}" srcOrd="0" destOrd="0" presId="urn:microsoft.com/office/officeart/2005/8/layout/vList5"/>
    <dgm:cxn modelId="{08B74EBF-32C0-4AC5-A7E9-11D9E77E3E3B}" srcId="{6E939B6E-0FE8-4C3B-A835-24FFD60DA673}" destId="{6B41D2DD-22F3-4DA8-85C5-5026F199CBF2}" srcOrd="0" destOrd="0" parTransId="{F62C7039-99DD-4584-B2A6-60DC554F66D5}" sibTransId="{1084F639-D954-4C9E-89E4-42F437F37CE9}"/>
    <dgm:cxn modelId="{E529F51A-C1C6-4A75-A79A-40EA3CBD8AD4}" srcId="{915E15FE-2869-4E90-86E7-685482081A42}" destId="{7738F010-C907-438E-A3D7-B2660C0638DC}" srcOrd="1" destOrd="0" parTransId="{2D28C151-E027-4F1F-886A-FEFFADF5BFC3}" sibTransId="{EBBAEFC5-74D7-4873-BBB1-5CDAB2AAB033}"/>
    <dgm:cxn modelId="{55357E89-3A29-4AB3-9510-EE3780D215DF}" srcId="{312D58B3-2D7C-4570-9951-ACBFC525552C}" destId="{6E939B6E-0FE8-4C3B-A835-24FFD60DA673}" srcOrd="0" destOrd="0" parTransId="{38DB167A-9D7F-4932-B850-D05467CCB568}" sibTransId="{86311739-89BD-4CF6-89DA-DCE13AE14F18}"/>
    <dgm:cxn modelId="{2193842E-F77E-486D-84DA-2A3B5E2C82E7}" type="presOf" srcId="{5DA34818-DB83-40AA-964E-F932F72C885B}" destId="{D44A9786-5EF8-4059-B920-9ED384162DD4}" srcOrd="0" destOrd="1" presId="urn:microsoft.com/office/officeart/2005/8/layout/vList5"/>
    <dgm:cxn modelId="{A68CFC2E-906A-4A60-95D9-052B773EB9F7}" srcId="{915E15FE-2869-4E90-86E7-685482081A42}" destId="{FDD4763B-C5B1-4311-8231-24AF8CC32638}" srcOrd="0" destOrd="0" parTransId="{90A88ACF-C91B-4045-B664-7017DCF4DBBA}" sibTransId="{8E7B7391-908C-45FE-BC7D-1DD0DAB8BEB9}"/>
    <dgm:cxn modelId="{42AA67A7-A4BC-415E-8A0F-922BC1E10E69}" type="presOf" srcId="{6B41D2DD-22F3-4DA8-85C5-5026F199CBF2}" destId="{5845D5D4-14A8-4B21-B3D5-0197B9A3E3FA}" srcOrd="0" destOrd="0" presId="urn:microsoft.com/office/officeart/2005/8/layout/vList5"/>
    <dgm:cxn modelId="{0C3741A2-3A70-4B69-85C8-459884892405}" srcId="{312D58B3-2D7C-4570-9951-ACBFC525552C}" destId="{29B4A34D-C540-4707-B693-DA719A1A0446}" srcOrd="2" destOrd="0" parTransId="{EF3BE89C-A70D-49C4-998B-E3E9C399E47C}" sibTransId="{D53BA5F8-F580-4C8F-BFD1-922662AD4985}"/>
    <dgm:cxn modelId="{E7A87DA3-8C7B-41A6-A3C5-B6624E102840}" type="presOf" srcId="{29B4A34D-C540-4707-B693-DA719A1A0446}" destId="{4791FBB6-2FF5-4D4C-BE6D-F41F03BEA1AE}" srcOrd="0" destOrd="0" presId="urn:microsoft.com/office/officeart/2005/8/layout/vList5"/>
    <dgm:cxn modelId="{F4F46502-91D5-4510-BF6D-0C65C7E528CF}" type="presOf" srcId="{4C65A06E-3524-4B0F-9295-8C4BDDBBEBC2}" destId="{3F066D64-60AA-42B3-A423-896C12E5D7B8}" srcOrd="0" destOrd="1" presId="urn:microsoft.com/office/officeart/2005/8/layout/vList5"/>
    <dgm:cxn modelId="{F69ACE49-CAB4-44C5-8E24-AB51700A78DE}" srcId="{312D58B3-2D7C-4570-9951-ACBFC525552C}" destId="{5867C094-FD68-468A-AFE8-A2D789E6EA5E}" srcOrd="1" destOrd="0" parTransId="{119767D3-F5CF-4ADD-9722-37A21C17BE6E}" sibTransId="{C41C6E04-091F-4C00-BFB3-239B2604D805}"/>
    <dgm:cxn modelId="{C88714B7-6142-4AF0-BF6A-B9688D39C362}" type="presOf" srcId="{312D58B3-2D7C-4570-9951-ACBFC525552C}" destId="{C90540A4-81D1-4941-8A8F-2991A41B4642}" srcOrd="0" destOrd="0" presId="urn:microsoft.com/office/officeart/2005/8/layout/vList5"/>
    <dgm:cxn modelId="{94A19D9B-DAAB-403B-B5CD-3D8AC86FE259}" srcId="{29B4A34D-C540-4707-B693-DA719A1A0446}" destId="{6DD6A1EF-639A-41A2-9061-A36B9ABAB2FB}" srcOrd="0" destOrd="0" parTransId="{6A9CE5AF-1668-4A75-B0C8-817C7A60DE1C}" sibTransId="{D1D7E6BE-A5F9-42E6-993B-28A779CBC465}"/>
    <dgm:cxn modelId="{2EA2C7F0-7AA9-44D5-8FB9-D68F5ED4221B}" type="presOf" srcId="{7738F010-C907-438E-A3D7-B2660C0638DC}" destId="{0BFC0DC1-40C5-4707-B0A5-E4AC183C3553}" srcOrd="0" destOrd="1" presId="urn:microsoft.com/office/officeart/2005/8/layout/vList5"/>
    <dgm:cxn modelId="{968E8C87-0C6E-4A11-8B3F-5F347F2085A5}" type="presOf" srcId="{6DD6A1EF-639A-41A2-9061-A36B9ABAB2FB}" destId="{D44A9786-5EF8-4059-B920-9ED384162DD4}" srcOrd="0" destOrd="0" presId="urn:microsoft.com/office/officeart/2005/8/layout/vList5"/>
    <dgm:cxn modelId="{5A98464D-B643-48C9-A7BD-AC8D565C93E4}" type="presOf" srcId="{915E15FE-2869-4E90-86E7-685482081A42}" destId="{64B5E05A-9CCA-4875-824B-4E81F77C99AC}" srcOrd="0" destOrd="0" presId="urn:microsoft.com/office/officeart/2005/8/layout/vList5"/>
    <dgm:cxn modelId="{07CBCE55-B701-4D5E-BD11-52C07A512D9D}" srcId="{312D58B3-2D7C-4570-9951-ACBFC525552C}" destId="{915E15FE-2869-4E90-86E7-685482081A42}" srcOrd="3" destOrd="0" parTransId="{79A038C8-77DC-4C28-8B97-46B22017AABD}" sibTransId="{1CF4451A-881F-47E9-AB5A-CDAD81C95F7D}"/>
    <dgm:cxn modelId="{62A9795B-A6E8-46C3-BC66-1A8672A6321D}" srcId="{5867C094-FD68-468A-AFE8-A2D789E6EA5E}" destId="{129CC8AC-C349-46AA-BA12-0DDA1727BE9F}" srcOrd="0" destOrd="0" parTransId="{F8D13A0D-AA8A-4FE8-B6E3-39A29FD0A49B}" sibTransId="{3A81A900-550F-467E-A62E-D70E1C60898A}"/>
    <dgm:cxn modelId="{8BCAB230-D6CE-4D6F-8741-D0284158508E}" type="presParOf" srcId="{C90540A4-81D1-4941-8A8F-2991A41B4642}" destId="{14A02FA6-6896-473A-A9A7-0F7E195A183F}" srcOrd="0" destOrd="0" presId="urn:microsoft.com/office/officeart/2005/8/layout/vList5"/>
    <dgm:cxn modelId="{2BC0C248-1233-4472-8A76-3BAB6518AB83}" type="presParOf" srcId="{14A02FA6-6896-473A-A9A7-0F7E195A183F}" destId="{28B896BE-364A-4B88-A900-08D5CC10336D}" srcOrd="0" destOrd="0" presId="urn:microsoft.com/office/officeart/2005/8/layout/vList5"/>
    <dgm:cxn modelId="{A243150F-8336-4C94-972D-90A73888893E}" type="presParOf" srcId="{14A02FA6-6896-473A-A9A7-0F7E195A183F}" destId="{5845D5D4-14A8-4B21-B3D5-0197B9A3E3FA}" srcOrd="1" destOrd="0" presId="urn:microsoft.com/office/officeart/2005/8/layout/vList5"/>
    <dgm:cxn modelId="{C8979101-F554-44E6-ACFD-6B6DE6C50A74}" type="presParOf" srcId="{C90540A4-81D1-4941-8A8F-2991A41B4642}" destId="{C9B0EB3F-F383-4BF2-B430-31507079CF17}" srcOrd="1" destOrd="0" presId="urn:microsoft.com/office/officeart/2005/8/layout/vList5"/>
    <dgm:cxn modelId="{FEDE6B28-FD47-42EA-B9C2-F45556699866}" type="presParOf" srcId="{C90540A4-81D1-4941-8A8F-2991A41B4642}" destId="{C34A22E3-E470-4E2D-8B4C-061DA74B041C}" srcOrd="2" destOrd="0" presId="urn:microsoft.com/office/officeart/2005/8/layout/vList5"/>
    <dgm:cxn modelId="{CBDEF562-53D9-4E56-922D-5556744062B7}" type="presParOf" srcId="{C34A22E3-E470-4E2D-8B4C-061DA74B041C}" destId="{B6FCCB81-11C4-4C1E-A6D7-D60AEFACA0A8}" srcOrd="0" destOrd="0" presId="urn:microsoft.com/office/officeart/2005/8/layout/vList5"/>
    <dgm:cxn modelId="{4AEF9F5B-2DFC-494A-BA9C-64ED3D66FDC1}" type="presParOf" srcId="{C34A22E3-E470-4E2D-8B4C-061DA74B041C}" destId="{3F066D64-60AA-42B3-A423-896C12E5D7B8}" srcOrd="1" destOrd="0" presId="urn:microsoft.com/office/officeart/2005/8/layout/vList5"/>
    <dgm:cxn modelId="{11630EFB-40D0-4B68-9CFD-84C666D14C10}" type="presParOf" srcId="{C90540A4-81D1-4941-8A8F-2991A41B4642}" destId="{24F7B053-D81A-4C21-AD87-3BED4294E062}" srcOrd="3" destOrd="0" presId="urn:microsoft.com/office/officeart/2005/8/layout/vList5"/>
    <dgm:cxn modelId="{15DEC2AC-6B4F-4F21-BF45-040389F8DFCB}" type="presParOf" srcId="{C90540A4-81D1-4941-8A8F-2991A41B4642}" destId="{0BFF85BC-95FA-4221-AA9C-2A93C6FFFCB1}" srcOrd="4" destOrd="0" presId="urn:microsoft.com/office/officeart/2005/8/layout/vList5"/>
    <dgm:cxn modelId="{1DFBDE6F-B510-4835-B74F-97150AB42374}" type="presParOf" srcId="{0BFF85BC-95FA-4221-AA9C-2A93C6FFFCB1}" destId="{4791FBB6-2FF5-4D4C-BE6D-F41F03BEA1AE}" srcOrd="0" destOrd="0" presId="urn:microsoft.com/office/officeart/2005/8/layout/vList5"/>
    <dgm:cxn modelId="{E678AB1A-0BD1-47AA-9DC6-E10E12EB4951}" type="presParOf" srcId="{0BFF85BC-95FA-4221-AA9C-2A93C6FFFCB1}" destId="{D44A9786-5EF8-4059-B920-9ED384162DD4}" srcOrd="1" destOrd="0" presId="urn:microsoft.com/office/officeart/2005/8/layout/vList5"/>
    <dgm:cxn modelId="{DB64C169-C35B-470F-9DA3-6F81FFCF8948}" type="presParOf" srcId="{C90540A4-81D1-4941-8A8F-2991A41B4642}" destId="{DDACB95B-7BDD-4AEE-9ADA-3566824B7F1E}" srcOrd="5" destOrd="0" presId="urn:microsoft.com/office/officeart/2005/8/layout/vList5"/>
    <dgm:cxn modelId="{4A01F538-793D-4FF4-8E68-C46A7DA4D5A2}" type="presParOf" srcId="{C90540A4-81D1-4941-8A8F-2991A41B4642}" destId="{A4478171-6882-4C71-82C2-927A20698B23}" srcOrd="6" destOrd="0" presId="urn:microsoft.com/office/officeart/2005/8/layout/vList5"/>
    <dgm:cxn modelId="{517A6684-81C1-40AB-A88A-655D519E6BB0}" type="presParOf" srcId="{A4478171-6882-4C71-82C2-927A20698B23}" destId="{64B5E05A-9CCA-4875-824B-4E81F77C99AC}" srcOrd="0" destOrd="0" presId="urn:microsoft.com/office/officeart/2005/8/layout/vList5"/>
    <dgm:cxn modelId="{CB879FC0-1D61-48DE-9279-BA55D8A28C1B}" type="presParOf" srcId="{A4478171-6882-4C71-82C2-927A20698B23}" destId="{0BFC0DC1-40C5-4707-B0A5-E4AC183C35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809056-7F2C-4FE1-BAA7-80443E26889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9AE2422-0F47-4C8E-98C1-F4EB96F1FD69}">
      <dgm:prSet phldrT="[Texto]"/>
      <dgm:spPr/>
      <dgm:t>
        <a:bodyPr/>
        <a:lstStyle/>
        <a:p>
          <a:pPr algn="ctr"/>
          <a:r>
            <a:rPr lang="es-EC" b="1" dirty="0" smtClean="0"/>
            <a:t>Se enfoca básicamente en cálculos aritméticos utilizados para controlar de mejor manera el aspecto financiera de la empresa.</a:t>
          </a:r>
          <a:endParaRPr lang="es-MX" b="1" dirty="0"/>
        </a:p>
      </dgm:t>
    </dgm:pt>
    <dgm:pt modelId="{9C461275-16D6-429A-90FC-E5ADE9A2126D}" type="parTrans" cxnId="{48EEB4A2-EFED-4366-BB1D-37D1D9A2E8E1}">
      <dgm:prSet/>
      <dgm:spPr/>
      <dgm:t>
        <a:bodyPr/>
        <a:lstStyle/>
        <a:p>
          <a:endParaRPr lang="es-MX"/>
        </a:p>
      </dgm:t>
    </dgm:pt>
    <dgm:pt modelId="{18DEF2AB-39F5-433F-B727-540E89CBBB92}" type="sibTrans" cxnId="{48EEB4A2-EFED-4366-BB1D-37D1D9A2E8E1}">
      <dgm:prSet/>
      <dgm:spPr/>
      <dgm:t>
        <a:bodyPr/>
        <a:lstStyle/>
        <a:p>
          <a:endParaRPr lang="es-MX"/>
        </a:p>
      </dgm:t>
    </dgm:pt>
    <dgm:pt modelId="{2F3907BB-48C3-4FFA-8AC4-6F32043B4C0E}">
      <dgm:prSet phldrT="[Texto]"/>
      <dgm:spPr/>
      <dgm:t>
        <a:bodyPr/>
        <a:lstStyle/>
        <a:p>
          <a:pPr algn="ctr"/>
          <a:r>
            <a:rPr lang="es-EC" b="1" dirty="0" smtClean="0"/>
            <a:t>Se ha elaborado sin tomar en cuenta factores que hagan cambiar al mercado.</a:t>
          </a:r>
          <a:endParaRPr lang="es-MX" b="1" dirty="0"/>
        </a:p>
      </dgm:t>
    </dgm:pt>
    <dgm:pt modelId="{039EDA2D-454F-4D6D-83D8-C1AAB51731A1}" type="parTrans" cxnId="{C3B9A957-EEAF-44BC-8BAC-74FF53E24CE1}">
      <dgm:prSet/>
      <dgm:spPr/>
      <dgm:t>
        <a:bodyPr/>
        <a:lstStyle/>
        <a:p>
          <a:endParaRPr lang="es-MX"/>
        </a:p>
      </dgm:t>
    </dgm:pt>
    <dgm:pt modelId="{504A2B5B-0100-49C1-93BA-ECD96DBEC269}" type="sibTrans" cxnId="{C3B9A957-EEAF-44BC-8BAC-74FF53E24CE1}">
      <dgm:prSet/>
      <dgm:spPr/>
      <dgm:t>
        <a:bodyPr/>
        <a:lstStyle/>
        <a:p>
          <a:endParaRPr lang="es-MX"/>
        </a:p>
      </dgm:t>
    </dgm:pt>
    <dgm:pt modelId="{17851BDB-AE20-4DB6-8143-9637D656A97B}">
      <dgm:prSet phldrT="[Texto]"/>
      <dgm:spPr/>
      <dgm:t>
        <a:bodyPr/>
        <a:lstStyle/>
        <a:p>
          <a:pPr algn="ctr"/>
          <a:r>
            <a:rPr lang="es-EC" b="1" dirty="0" smtClean="0"/>
            <a:t>Los datos generados por éste, deben ser correctamente interpretados en base a la experiencia del analista y sobre todo a la situación en la que se encuentra la compañía.</a:t>
          </a:r>
          <a:endParaRPr lang="es-MX" b="1" dirty="0"/>
        </a:p>
      </dgm:t>
    </dgm:pt>
    <dgm:pt modelId="{6E95C99C-1E20-4C25-895D-E2AEDF66F572}" type="parTrans" cxnId="{91EF2688-5C35-42D6-AB2F-EBE222FAD0B1}">
      <dgm:prSet/>
      <dgm:spPr/>
      <dgm:t>
        <a:bodyPr/>
        <a:lstStyle/>
        <a:p>
          <a:endParaRPr lang="es-MX"/>
        </a:p>
      </dgm:t>
    </dgm:pt>
    <dgm:pt modelId="{DD956D4B-37D9-4CF7-89CE-3DA345C7ACC8}" type="sibTrans" cxnId="{91EF2688-5C35-42D6-AB2F-EBE222FAD0B1}">
      <dgm:prSet/>
      <dgm:spPr/>
      <dgm:t>
        <a:bodyPr/>
        <a:lstStyle/>
        <a:p>
          <a:endParaRPr lang="es-MX"/>
        </a:p>
      </dgm:t>
    </dgm:pt>
    <dgm:pt modelId="{CE1D8FC5-42D3-45C4-A82F-8DC693EAF38A}" type="pres">
      <dgm:prSet presAssocID="{18809056-7F2C-4FE1-BAA7-80443E26889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D1AA3A8-7878-4001-9F95-77B63D5968A1}" type="pres">
      <dgm:prSet presAssocID="{B9AE2422-0F47-4C8E-98C1-F4EB96F1FD69}" presName="composite" presStyleCnt="0"/>
      <dgm:spPr/>
    </dgm:pt>
    <dgm:pt modelId="{B6785D4B-27D0-47C4-BA37-B340E7D9ED4B}" type="pres">
      <dgm:prSet presAssocID="{B9AE2422-0F47-4C8E-98C1-F4EB96F1FD69}" presName="LShape" presStyleLbl="alignNode1" presStyleIdx="0" presStyleCnt="5"/>
      <dgm:spPr/>
    </dgm:pt>
    <dgm:pt modelId="{F49CA682-E67D-4D9A-8C01-F17A59BC8D5F}" type="pres">
      <dgm:prSet presAssocID="{B9AE2422-0F47-4C8E-98C1-F4EB96F1FD6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71DF2E-80F7-42DD-9533-09347E3D7E1F}" type="pres">
      <dgm:prSet presAssocID="{B9AE2422-0F47-4C8E-98C1-F4EB96F1FD69}" presName="Triangle" presStyleLbl="alignNode1" presStyleIdx="1" presStyleCnt="5"/>
      <dgm:spPr/>
    </dgm:pt>
    <dgm:pt modelId="{DB2014B3-100C-484D-AAFB-9E6BE1C8089B}" type="pres">
      <dgm:prSet presAssocID="{18DEF2AB-39F5-433F-B727-540E89CBBB92}" presName="sibTrans" presStyleCnt="0"/>
      <dgm:spPr/>
    </dgm:pt>
    <dgm:pt modelId="{991E8675-462E-451B-AF91-ECE5057384CF}" type="pres">
      <dgm:prSet presAssocID="{18DEF2AB-39F5-433F-B727-540E89CBBB92}" presName="space" presStyleCnt="0"/>
      <dgm:spPr/>
    </dgm:pt>
    <dgm:pt modelId="{36857644-5A84-4D90-B9E5-74DBEC1DB000}" type="pres">
      <dgm:prSet presAssocID="{2F3907BB-48C3-4FFA-8AC4-6F32043B4C0E}" presName="composite" presStyleCnt="0"/>
      <dgm:spPr/>
    </dgm:pt>
    <dgm:pt modelId="{C3A8767A-F946-466C-BA3C-E5827158D694}" type="pres">
      <dgm:prSet presAssocID="{2F3907BB-48C3-4FFA-8AC4-6F32043B4C0E}" presName="LShape" presStyleLbl="alignNode1" presStyleIdx="2" presStyleCnt="5"/>
      <dgm:spPr/>
    </dgm:pt>
    <dgm:pt modelId="{3FB9A928-17B6-4117-B445-20303A3047A4}" type="pres">
      <dgm:prSet presAssocID="{2F3907BB-48C3-4FFA-8AC4-6F32043B4C0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0D3094-1D2B-44FD-A1DB-FBBAD413999E}" type="pres">
      <dgm:prSet presAssocID="{2F3907BB-48C3-4FFA-8AC4-6F32043B4C0E}" presName="Triangle" presStyleLbl="alignNode1" presStyleIdx="3" presStyleCnt="5"/>
      <dgm:spPr/>
    </dgm:pt>
    <dgm:pt modelId="{9ED9EEB9-381E-408A-AC50-1CE35C471D56}" type="pres">
      <dgm:prSet presAssocID="{504A2B5B-0100-49C1-93BA-ECD96DBEC269}" presName="sibTrans" presStyleCnt="0"/>
      <dgm:spPr/>
    </dgm:pt>
    <dgm:pt modelId="{47F75DA1-4F37-4893-9BD4-2DE757B2FBBC}" type="pres">
      <dgm:prSet presAssocID="{504A2B5B-0100-49C1-93BA-ECD96DBEC269}" presName="space" presStyleCnt="0"/>
      <dgm:spPr/>
    </dgm:pt>
    <dgm:pt modelId="{C8FF60DE-0DE0-4E9A-B20A-87BB12915A2B}" type="pres">
      <dgm:prSet presAssocID="{17851BDB-AE20-4DB6-8143-9637D656A97B}" presName="composite" presStyleCnt="0"/>
      <dgm:spPr/>
    </dgm:pt>
    <dgm:pt modelId="{C20D4EE5-FFBF-4698-BC6F-814C3CA885BD}" type="pres">
      <dgm:prSet presAssocID="{17851BDB-AE20-4DB6-8143-9637D656A97B}" presName="LShape" presStyleLbl="alignNode1" presStyleIdx="4" presStyleCnt="5"/>
      <dgm:spPr/>
    </dgm:pt>
    <dgm:pt modelId="{CF76D5D6-9DD9-44E3-9516-51F2245EF599}" type="pres">
      <dgm:prSet presAssocID="{17851BDB-AE20-4DB6-8143-9637D656A97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CBBBA7-5EA4-421F-A286-AD8BC1024FD5}" type="presOf" srcId="{18809056-7F2C-4FE1-BAA7-80443E268894}" destId="{CE1D8FC5-42D3-45C4-A82F-8DC693EAF38A}" srcOrd="0" destOrd="0" presId="urn:microsoft.com/office/officeart/2009/3/layout/StepUpProcess"/>
    <dgm:cxn modelId="{C3B9A957-EEAF-44BC-8BAC-74FF53E24CE1}" srcId="{18809056-7F2C-4FE1-BAA7-80443E268894}" destId="{2F3907BB-48C3-4FFA-8AC4-6F32043B4C0E}" srcOrd="1" destOrd="0" parTransId="{039EDA2D-454F-4D6D-83D8-C1AAB51731A1}" sibTransId="{504A2B5B-0100-49C1-93BA-ECD96DBEC269}"/>
    <dgm:cxn modelId="{48EEB4A2-EFED-4366-BB1D-37D1D9A2E8E1}" srcId="{18809056-7F2C-4FE1-BAA7-80443E268894}" destId="{B9AE2422-0F47-4C8E-98C1-F4EB96F1FD69}" srcOrd="0" destOrd="0" parTransId="{9C461275-16D6-429A-90FC-E5ADE9A2126D}" sibTransId="{18DEF2AB-39F5-433F-B727-540E89CBBB92}"/>
    <dgm:cxn modelId="{543F697E-4892-4DCA-A77D-3AF27DDF42AF}" type="presOf" srcId="{2F3907BB-48C3-4FFA-8AC4-6F32043B4C0E}" destId="{3FB9A928-17B6-4117-B445-20303A3047A4}" srcOrd="0" destOrd="0" presId="urn:microsoft.com/office/officeart/2009/3/layout/StepUpProcess"/>
    <dgm:cxn modelId="{91EF2688-5C35-42D6-AB2F-EBE222FAD0B1}" srcId="{18809056-7F2C-4FE1-BAA7-80443E268894}" destId="{17851BDB-AE20-4DB6-8143-9637D656A97B}" srcOrd="2" destOrd="0" parTransId="{6E95C99C-1E20-4C25-895D-E2AEDF66F572}" sibTransId="{DD956D4B-37D9-4CF7-89CE-3DA345C7ACC8}"/>
    <dgm:cxn modelId="{FE07816A-0F2A-4388-AC15-45DDAC06C554}" type="presOf" srcId="{17851BDB-AE20-4DB6-8143-9637D656A97B}" destId="{CF76D5D6-9DD9-44E3-9516-51F2245EF599}" srcOrd="0" destOrd="0" presId="urn:microsoft.com/office/officeart/2009/3/layout/StepUpProcess"/>
    <dgm:cxn modelId="{1AC2CEE6-F176-42B6-B4EF-1E7666B19471}" type="presOf" srcId="{B9AE2422-0F47-4C8E-98C1-F4EB96F1FD69}" destId="{F49CA682-E67D-4D9A-8C01-F17A59BC8D5F}" srcOrd="0" destOrd="0" presId="urn:microsoft.com/office/officeart/2009/3/layout/StepUpProcess"/>
    <dgm:cxn modelId="{5B579401-4252-4E78-8F22-4043B577FC70}" type="presParOf" srcId="{CE1D8FC5-42D3-45C4-A82F-8DC693EAF38A}" destId="{CD1AA3A8-7878-4001-9F95-77B63D5968A1}" srcOrd="0" destOrd="0" presId="urn:microsoft.com/office/officeart/2009/3/layout/StepUpProcess"/>
    <dgm:cxn modelId="{78404A85-1974-4C05-BF8A-D1FFA53466F6}" type="presParOf" srcId="{CD1AA3A8-7878-4001-9F95-77B63D5968A1}" destId="{B6785D4B-27D0-47C4-BA37-B340E7D9ED4B}" srcOrd="0" destOrd="0" presId="urn:microsoft.com/office/officeart/2009/3/layout/StepUpProcess"/>
    <dgm:cxn modelId="{C56A60B7-BBF7-4361-8CB4-E3388C18E6E5}" type="presParOf" srcId="{CD1AA3A8-7878-4001-9F95-77B63D5968A1}" destId="{F49CA682-E67D-4D9A-8C01-F17A59BC8D5F}" srcOrd="1" destOrd="0" presId="urn:microsoft.com/office/officeart/2009/3/layout/StepUpProcess"/>
    <dgm:cxn modelId="{9A749233-31D6-464F-872F-EE9E402A0C3F}" type="presParOf" srcId="{CD1AA3A8-7878-4001-9F95-77B63D5968A1}" destId="{A371DF2E-80F7-42DD-9533-09347E3D7E1F}" srcOrd="2" destOrd="0" presId="urn:microsoft.com/office/officeart/2009/3/layout/StepUpProcess"/>
    <dgm:cxn modelId="{04018BEC-D771-497C-980A-F614237B2FF8}" type="presParOf" srcId="{CE1D8FC5-42D3-45C4-A82F-8DC693EAF38A}" destId="{DB2014B3-100C-484D-AAFB-9E6BE1C8089B}" srcOrd="1" destOrd="0" presId="urn:microsoft.com/office/officeart/2009/3/layout/StepUpProcess"/>
    <dgm:cxn modelId="{4BB3C2F1-F71F-493E-AEE9-CDEBF35C8A15}" type="presParOf" srcId="{DB2014B3-100C-484D-AAFB-9E6BE1C8089B}" destId="{991E8675-462E-451B-AF91-ECE5057384CF}" srcOrd="0" destOrd="0" presId="urn:microsoft.com/office/officeart/2009/3/layout/StepUpProcess"/>
    <dgm:cxn modelId="{82765FAF-E3A5-4015-812C-B92D8B564BB4}" type="presParOf" srcId="{CE1D8FC5-42D3-45C4-A82F-8DC693EAF38A}" destId="{36857644-5A84-4D90-B9E5-74DBEC1DB000}" srcOrd="2" destOrd="0" presId="urn:microsoft.com/office/officeart/2009/3/layout/StepUpProcess"/>
    <dgm:cxn modelId="{22755BCB-FE32-4678-9A05-7FB1FC992BFE}" type="presParOf" srcId="{36857644-5A84-4D90-B9E5-74DBEC1DB000}" destId="{C3A8767A-F946-466C-BA3C-E5827158D694}" srcOrd="0" destOrd="0" presId="urn:microsoft.com/office/officeart/2009/3/layout/StepUpProcess"/>
    <dgm:cxn modelId="{C3D7DA0B-7D30-4C84-816B-C328D9E83894}" type="presParOf" srcId="{36857644-5A84-4D90-B9E5-74DBEC1DB000}" destId="{3FB9A928-17B6-4117-B445-20303A3047A4}" srcOrd="1" destOrd="0" presId="urn:microsoft.com/office/officeart/2009/3/layout/StepUpProcess"/>
    <dgm:cxn modelId="{62298D52-49B8-4257-BD09-0785AB3EC3BB}" type="presParOf" srcId="{36857644-5A84-4D90-B9E5-74DBEC1DB000}" destId="{7D0D3094-1D2B-44FD-A1DB-FBBAD413999E}" srcOrd="2" destOrd="0" presId="urn:microsoft.com/office/officeart/2009/3/layout/StepUpProcess"/>
    <dgm:cxn modelId="{956644EF-14B8-4054-AA0B-E6E33126089B}" type="presParOf" srcId="{CE1D8FC5-42D3-45C4-A82F-8DC693EAF38A}" destId="{9ED9EEB9-381E-408A-AC50-1CE35C471D56}" srcOrd="3" destOrd="0" presId="urn:microsoft.com/office/officeart/2009/3/layout/StepUpProcess"/>
    <dgm:cxn modelId="{4928A23F-5C9A-4060-ADCC-E20CB945FEB4}" type="presParOf" srcId="{9ED9EEB9-381E-408A-AC50-1CE35C471D56}" destId="{47F75DA1-4F37-4893-9BD4-2DE757B2FBBC}" srcOrd="0" destOrd="0" presId="urn:microsoft.com/office/officeart/2009/3/layout/StepUpProcess"/>
    <dgm:cxn modelId="{40DAD2DE-5D3A-4E2A-A2BC-9343F4497130}" type="presParOf" srcId="{CE1D8FC5-42D3-45C4-A82F-8DC693EAF38A}" destId="{C8FF60DE-0DE0-4E9A-B20A-87BB12915A2B}" srcOrd="4" destOrd="0" presId="urn:microsoft.com/office/officeart/2009/3/layout/StepUpProcess"/>
    <dgm:cxn modelId="{AF685803-9F15-4064-8D1D-1B2D70D2AF63}" type="presParOf" srcId="{C8FF60DE-0DE0-4E9A-B20A-87BB12915A2B}" destId="{C20D4EE5-FFBF-4698-BC6F-814C3CA885BD}" srcOrd="0" destOrd="0" presId="urn:microsoft.com/office/officeart/2009/3/layout/StepUpProcess"/>
    <dgm:cxn modelId="{BBA8477A-CCC1-4BA1-BFC6-A3082285E099}" type="presParOf" srcId="{C8FF60DE-0DE0-4E9A-B20A-87BB12915A2B}" destId="{CF76D5D6-9DD9-44E3-9516-51F2245EF59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5475D2-940E-4311-95E6-96FB6EF83552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5FDD1BBE-0AA5-4CEC-B8A5-534B4CC39FD1}">
      <dgm:prSet phldrT="[Texto]" custT="1"/>
      <dgm:spPr/>
      <dgm:t>
        <a:bodyPr/>
        <a:lstStyle/>
        <a:p>
          <a:r>
            <a:rPr lang="es-EC" sz="1500" b="1" dirty="0" smtClean="0"/>
            <a:t>El presente modelo financiero se diferencia fundamentalmente del primero, por el hecho de que se procederá a dar varias alternativas al negocio.</a:t>
          </a:r>
          <a:endParaRPr lang="es-MX" sz="1500" b="1" dirty="0"/>
        </a:p>
      </dgm:t>
    </dgm:pt>
    <dgm:pt modelId="{A5F2CF62-4784-41B7-80E5-E56CB96339BA}" type="parTrans" cxnId="{D9BE21BB-3639-4129-BF11-E30FAA4D1A6C}">
      <dgm:prSet/>
      <dgm:spPr/>
      <dgm:t>
        <a:bodyPr/>
        <a:lstStyle/>
        <a:p>
          <a:endParaRPr lang="es-MX" b="1"/>
        </a:p>
      </dgm:t>
    </dgm:pt>
    <dgm:pt modelId="{6D7A6032-6A65-4096-946D-58FBBB759E9F}" type="sibTrans" cxnId="{D9BE21BB-3639-4129-BF11-E30FAA4D1A6C}">
      <dgm:prSet/>
      <dgm:spPr/>
      <dgm:t>
        <a:bodyPr/>
        <a:lstStyle/>
        <a:p>
          <a:endParaRPr lang="es-MX" b="1"/>
        </a:p>
      </dgm:t>
    </dgm:pt>
    <dgm:pt modelId="{43D988C7-3798-4A35-BC84-6E7F4F841FC8}">
      <dgm:prSet phldrT="[Texto]" custT="1"/>
      <dgm:spPr/>
      <dgm:t>
        <a:bodyPr/>
        <a:lstStyle/>
        <a:p>
          <a:r>
            <a:rPr lang="es-EC" sz="1500" b="1" dirty="0" smtClean="0"/>
            <a:t>El motivo primordial será incrementar las ventas y posicionar de mejor manera la marca Novapiel.</a:t>
          </a:r>
          <a:endParaRPr lang="es-MX" sz="1500" b="1" dirty="0"/>
        </a:p>
      </dgm:t>
    </dgm:pt>
    <dgm:pt modelId="{0C1569E2-0C34-4A93-B77C-751D1D6E17F6}" type="parTrans" cxnId="{C3B579BD-F00E-4265-9AD9-6C3A3B6F0D7E}">
      <dgm:prSet/>
      <dgm:spPr/>
      <dgm:t>
        <a:bodyPr/>
        <a:lstStyle/>
        <a:p>
          <a:endParaRPr lang="es-MX" b="1"/>
        </a:p>
      </dgm:t>
    </dgm:pt>
    <dgm:pt modelId="{16BCCDBB-14F1-48D3-9F1C-D3B7BA7F8D40}" type="sibTrans" cxnId="{C3B579BD-F00E-4265-9AD9-6C3A3B6F0D7E}">
      <dgm:prSet/>
      <dgm:spPr/>
      <dgm:t>
        <a:bodyPr/>
        <a:lstStyle/>
        <a:p>
          <a:endParaRPr lang="es-MX" b="1"/>
        </a:p>
      </dgm:t>
    </dgm:pt>
    <dgm:pt modelId="{CCE5E071-55A9-4AAF-9DBB-4207E16716ED}">
      <dgm:prSet phldrT="[Texto]" custT="1"/>
      <dgm:spPr/>
      <dgm:t>
        <a:bodyPr/>
        <a:lstStyle/>
        <a:p>
          <a:r>
            <a:rPr lang="es-EC" sz="1500" b="1" dirty="0" smtClean="0"/>
            <a:t>Dicho posicionamiento no solo será a nivel de Quito y Ambato, sino a nivel nacional, a través de ferias de moda y calzado.</a:t>
          </a:r>
          <a:endParaRPr lang="es-MX" sz="1500" b="1" dirty="0"/>
        </a:p>
      </dgm:t>
    </dgm:pt>
    <dgm:pt modelId="{536FFE1C-12F1-4B2A-9E19-C0DF2624B0C8}" type="parTrans" cxnId="{07282A4B-8C28-4903-B686-8437EDE991D8}">
      <dgm:prSet/>
      <dgm:spPr/>
      <dgm:t>
        <a:bodyPr/>
        <a:lstStyle/>
        <a:p>
          <a:endParaRPr lang="es-MX" b="1"/>
        </a:p>
      </dgm:t>
    </dgm:pt>
    <dgm:pt modelId="{EC74C60E-CC00-48F8-A9CA-1DE42B326F91}" type="sibTrans" cxnId="{07282A4B-8C28-4903-B686-8437EDE991D8}">
      <dgm:prSet/>
      <dgm:spPr/>
      <dgm:t>
        <a:bodyPr/>
        <a:lstStyle/>
        <a:p>
          <a:endParaRPr lang="es-MX" b="1"/>
        </a:p>
      </dgm:t>
    </dgm:pt>
    <dgm:pt modelId="{20F244EF-A73A-434F-AD57-530BE3D024A7}" type="pres">
      <dgm:prSet presAssocID="{CB5475D2-940E-4311-95E6-96FB6EF8355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EB7529D6-884A-4E63-8F90-E8FF008BD0FD}" type="pres">
      <dgm:prSet presAssocID="{CB5475D2-940E-4311-95E6-96FB6EF83552}" presName="pyramid" presStyleLbl="node1" presStyleIdx="0" presStyleCnt="1"/>
      <dgm:spPr/>
    </dgm:pt>
    <dgm:pt modelId="{CC64BA14-C93F-4B46-8C0E-4F2FF877E10B}" type="pres">
      <dgm:prSet presAssocID="{CB5475D2-940E-4311-95E6-96FB6EF83552}" presName="theList" presStyleCnt="0"/>
      <dgm:spPr/>
    </dgm:pt>
    <dgm:pt modelId="{40931BE9-BBA0-4F12-9A91-714CA27789C3}" type="pres">
      <dgm:prSet presAssocID="{5FDD1BBE-0AA5-4CEC-B8A5-534B4CC39FD1}" presName="aNode" presStyleLbl="fgAcc1" presStyleIdx="0" presStyleCnt="3" custScaleX="2143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FC899D-9CE8-4947-A34F-BE435A7EB96A}" type="pres">
      <dgm:prSet presAssocID="{5FDD1BBE-0AA5-4CEC-B8A5-534B4CC39FD1}" presName="aSpace" presStyleCnt="0"/>
      <dgm:spPr/>
    </dgm:pt>
    <dgm:pt modelId="{AEB1F1C6-8630-408D-A1A7-3C206D4EFE03}" type="pres">
      <dgm:prSet presAssocID="{43D988C7-3798-4A35-BC84-6E7F4F841FC8}" presName="aNode" presStyleLbl="fgAcc1" presStyleIdx="1" presStyleCnt="3" custScaleX="2143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BB3B83-712C-4980-BAAE-A4B973363D64}" type="pres">
      <dgm:prSet presAssocID="{43D988C7-3798-4A35-BC84-6E7F4F841FC8}" presName="aSpace" presStyleCnt="0"/>
      <dgm:spPr/>
    </dgm:pt>
    <dgm:pt modelId="{6065F329-FD31-4AB1-9E67-DF7FEA117EFC}" type="pres">
      <dgm:prSet presAssocID="{CCE5E071-55A9-4AAF-9DBB-4207E16716ED}" presName="aNode" presStyleLbl="fgAcc1" presStyleIdx="2" presStyleCnt="3" custScaleX="2143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7545EB-DACF-4746-A08C-06E9371E22A8}" type="pres">
      <dgm:prSet presAssocID="{CCE5E071-55A9-4AAF-9DBB-4207E16716ED}" presName="aSpace" presStyleCnt="0"/>
      <dgm:spPr/>
    </dgm:pt>
  </dgm:ptLst>
  <dgm:cxnLst>
    <dgm:cxn modelId="{02E6888E-6A43-4BDC-A62A-BCB6856131CC}" type="presOf" srcId="{CB5475D2-940E-4311-95E6-96FB6EF83552}" destId="{20F244EF-A73A-434F-AD57-530BE3D024A7}" srcOrd="0" destOrd="0" presId="urn:microsoft.com/office/officeart/2005/8/layout/pyramid2"/>
    <dgm:cxn modelId="{D9BE21BB-3639-4129-BF11-E30FAA4D1A6C}" srcId="{CB5475D2-940E-4311-95E6-96FB6EF83552}" destId="{5FDD1BBE-0AA5-4CEC-B8A5-534B4CC39FD1}" srcOrd="0" destOrd="0" parTransId="{A5F2CF62-4784-41B7-80E5-E56CB96339BA}" sibTransId="{6D7A6032-6A65-4096-946D-58FBBB759E9F}"/>
    <dgm:cxn modelId="{07282A4B-8C28-4903-B686-8437EDE991D8}" srcId="{CB5475D2-940E-4311-95E6-96FB6EF83552}" destId="{CCE5E071-55A9-4AAF-9DBB-4207E16716ED}" srcOrd="2" destOrd="0" parTransId="{536FFE1C-12F1-4B2A-9E19-C0DF2624B0C8}" sibTransId="{EC74C60E-CC00-48F8-A9CA-1DE42B326F91}"/>
    <dgm:cxn modelId="{C3B579BD-F00E-4265-9AD9-6C3A3B6F0D7E}" srcId="{CB5475D2-940E-4311-95E6-96FB6EF83552}" destId="{43D988C7-3798-4A35-BC84-6E7F4F841FC8}" srcOrd="1" destOrd="0" parTransId="{0C1569E2-0C34-4A93-B77C-751D1D6E17F6}" sibTransId="{16BCCDBB-14F1-48D3-9F1C-D3B7BA7F8D40}"/>
    <dgm:cxn modelId="{56B612BF-8C8C-4EA6-B11C-A0E7ACCC71F0}" type="presOf" srcId="{43D988C7-3798-4A35-BC84-6E7F4F841FC8}" destId="{AEB1F1C6-8630-408D-A1A7-3C206D4EFE03}" srcOrd="0" destOrd="0" presId="urn:microsoft.com/office/officeart/2005/8/layout/pyramid2"/>
    <dgm:cxn modelId="{EA82603F-C40B-44BB-BDEF-349BDF838075}" type="presOf" srcId="{CCE5E071-55A9-4AAF-9DBB-4207E16716ED}" destId="{6065F329-FD31-4AB1-9E67-DF7FEA117EFC}" srcOrd="0" destOrd="0" presId="urn:microsoft.com/office/officeart/2005/8/layout/pyramid2"/>
    <dgm:cxn modelId="{C6BE60C4-2844-4930-A5C9-6639230701B7}" type="presOf" srcId="{5FDD1BBE-0AA5-4CEC-B8A5-534B4CC39FD1}" destId="{40931BE9-BBA0-4F12-9A91-714CA27789C3}" srcOrd="0" destOrd="0" presId="urn:microsoft.com/office/officeart/2005/8/layout/pyramid2"/>
    <dgm:cxn modelId="{0C1F2A1F-5088-4F6C-9038-F3E18CF3D8CB}" type="presParOf" srcId="{20F244EF-A73A-434F-AD57-530BE3D024A7}" destId="{EB7529D6-884A-4E63-8F90-E8FF008BD0FD}" srcOrd="0" destOrd="0" presId="urn:microsoft.com/office/officeart/2005/8/layout/pyramid2"/>
    <dgm:cxn modelId="{A2295A9D-5AD9-4F82-95D6-3F620CB81833}" type="presParOf" srcId="{20F244EF-A73A-434F-AD57-530BE3D024A7}" destId="{CC64BA14-C93F-4B46-8C0E-4F2FF877E10B}" srcOrd="1" destOrd="0" presId="urn:microsoft.com/office/officeart/2005/8/layout/pyramid2"/>
    <dgm:cxn modelId="{45B8166F-45A1-4535-B5E7-337C7904A03E}" type="presParOf" srcId="{CC64BA14-C93F-4B46-8C0E-4F2FF877E10B}" destId="{40931BE9-BBA0-4F12-9A91-714CA27789C3}" srcOrd="0" destOrd="0" presId="urn:microsoft.com/office/officeart/2005/8/layout/pyramid2"/>
    <dgm:cxn modelId="{EE69C87F-6B18-4C25-9530-12698C6501F0}" type="presParOf" srcId="{CC64BA14-C93F-4B46-8C0E-4F2FF877E10B}" destId="{EFFC899D-9CE8-4947-A34F-BE435A7EB96A}" srcOrd="1" destOrd="0" presId="urn:microsoft.com/office/officeart/2005/8/layout/pyramid2"/>
    <dgm:cxn modelId="{A84BEF19-40A1-4159-B5CA-A83313AED15F}" type="presParOf" srcId="{CC64BA14-C93F-4B46-8C0E-4F2FF877E10B}" destId="{AEB1F1C6-8630-408D-A1A7-3C206D4EFE03}" srcOrd="2" destOrd="0" presId="urn:microsoft.com/office/officeart/2005/8/layout/pyramid2"/>
    <dgm:cxn modelId="{3D47CDB0-142E-499D-830E-E4F6F825CC34}" type="presParOf" srcId="{CC64BA14-C93F-4B46-8C0E-4F2FF877E10B}" destId="{DDBB3B83-712C-4980-BAAE-A4B973363D64}" srcOrd="3" destOrd="0" presId="urn:microsoft.com/office/officeart/2005/8/layout/pyramid2"/>
    <dgm:cxn modelId="{855B45E3-6BCE-4B4B-9964-F0627D3EFCBD}" type="presParOf" srcId="{CC64BA14-C93F-4B46-8C0E-4F2FF877E10B}" destId="{6065F329-FD31-4AB1-9E67-DF7FEA117EFC}" srcOrd="4" destOrd="0" presId="urn:microsoft.com/office/officeart/2005/8/layout/pyramid2"/>
    <dgm:cxn modelId="{F7187358-FAC7-489C-A89B-85DA4D1F9D10}" type="presParOf" srcId="{CC64BA14-C93F-4B46-8C0E-4F2FF877E10B}" destId="{7F7545EB-DACF-4746-A08C-06E9371E22A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C7D17-E40B-47CE-B10D-2609CD63C627}">
      <dsp:nvSpPr>
        <dsp:cNvPr id="0" name=""/>
        <dsp:cNvSpPr/>
      </dsp:nvSpPr>
      <dsp:spPr>
        <a:xfrm rot="5400000">
          <a:off x="4257262" y="-3192043"/>
          <a:ext cx="929100" cy="755029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Justificar la realización del presente proyecto determinando la problemática actual de la empresa mediante el conocimiento de la misma.</a:t>
          </a:r>
          <a:endParaRPr lang="es-MX" sz="1600" kern="1200" dirty="0"/>
        </a:p>
      </dsp:txBody>
      <dsp:txXfrm rot="-5400000">
        <a:off x="946667" y="163907"/>
        <a:ext cx="7504936" cy="838390"/>
      </dsp:txXfrm>
    </dsp:sp>
    <dsp:sp modelId="{FD9F0531-7B65-41DD-86CE-F8938C4B82AE}">
      <dsp:nvSpPr>
        <dsp:cNvPr id="0" name=""/>
        <dsp:cNvSpPr/>
      </dsp:nvSpPr>
      <dsp:spPr>
        <a:xfrm>
          <a:off x="144001" y="2414"/>
          <a:ext cx="802665" cy="1161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1.-</a:t>
          </a:r>
          <a:endParaRPr lang="es-MX" sz="3500" kern="1200" dirty="0"/>
        </a:p>
      </dsp:txBody>
      <dsp:txXfrm>
        <a:off x="183184" y="41597"/>
        <a:ext cx="724299" cy="1083009"/>
      </dsp:txXfrm>
    </dsp:sp>
    <dsp:sp modelId="{878BDAC7-42C7-412F-9104-223F3B40567A}">
      <dsp:nvSpPr>
        <dsp:cNvPr id="0" name=""/>
        <dsp:cNvSpPr/>
      </dsp:nvSpPr>
      <dsp:spPr>
        <a:xfrm rot="5400000">
          <a:off x="4257262" y="-1972599"/>
          <a:ext cx="929100" cy="755029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Conocer el macroambiente y microambiente en el cual se desarrollan las actividades de Novapiel Cía. Ltda., de modo que se puedan determinar tanto aspectos positivos como negativos.</a:t>
          </a:r>
          <a:endParaRPr lang="es-MX" sz="1600" kern="1200" dirty="0"/>
        </a:p>
      </dsp:txBody>
      <dsp:txXfrm rot="-5400000">
        <a:off x="946667" y="1383351"/>
        <a:ext cx="7504936" cy="838390"/>
      </dsp:txXfrm>
    </dsp:sp>
    <dsp:sp modelId="{60FA9FB8-AA11-44C0-B661-32EB0336A71A}">
      <dsp:nvSpPr>
        <dsp:cNvPr id="0" name=""/>
        <dsp:cNvSpPr/>
      </dsp:nvSpPr>
      <dsp:spPr>
        <a:xfrm>
          <a:off x="144001" y="1221858"/>
          <a:ext cx="802665" cy="11613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2.-</a:t>
          </a:r>
          <a:endParaRPr lang="es-MX" sz="3500" kern="1200" dirty="0"/>
        </a:p>
      </dsp:txBody>
      <dsp:txXfrm>
        <a:off x="183184" y="1261041"/>
        <a:ext cx="724299" cy="1083009"/>
      </dsp:txXfrm>
    </dsp:sp>
    <dsp:sp modelId="{36DCCD31-C4F6-4DD3-AE58-C1BD6D0B3E12}">
      <dsp:nvSpPr>
        <dsp:cNvPr id="0" name=""/>
        <dsp:cNvSpPr/>
      </dsp:nvSpPr>
      <dsp:spPr>
        <a:xfrm rot="5400000">
          <a:off x="4257262" y="-753155"/>
          <a:ext cx="929100" cy="755029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Efectuar análisis a los estados financieros de la compañía e implementar el uso de indicadores financieros para determinar la situación económica de la misma.</a:t>
          </a:r>
          <a:endParaRPr lang="es-MX" sz="1600" kern="1200" dirty="0"/>
        </a:p>
      </dsp:txBody>
      <dsp:txXfrm rot="-5400000">
        <a:off x="946667" y="2602795"/>
        <a:ext cx="7504936" cy="838390"/>
      </dsp:txXfrm>
    </dsp:sp>
    <dsp:sp modelId="{3BCEB6F8-2D5B-4E4A-B5BB-61A21B305873}">
      <dsp:nvSpPr>
        <dsp:cNvPr id="0" name=""/>
        <dsp:cNvSpPr/>
      </dsp:nvSpPr>
      <dsp:spPr>
        <a:xfrm>
          <a:off x="144001" y="2441302"/>
          <a:ext cx="802665" cy="11613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3.-</a:t>
          </a:r>
          <a:endParaRPr lang="es-MX" sz="3500" kern="1200" dirty="0"/>
        </a:p>
      </dsp:txBody>
      <dsp:txXfrm>
        <a:off x="183184" y="2480485"/>
        <a:ext cx="724299" cy="1083009"/>
      </dsp:txXfrm>
    </dsp:sp>
    <dsp:sp modelId="{1BA13ACF-9F59-4905-A2B1-792FCAF4DE84}">
      <dsp:nvSpPr>
        <dsp:cNvPr id="0" name=""/>
        <dsp:cNvSpPr/>
      </dsp:nvSpPr>
      <dsp:spPr>
        <a:xfrm rot="5400000">
          <a:off x="4249133" y="480639"/>
          <a:ext cx="929100" cy="752158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Diseñar un modelo de gestión financiera enfocado tanto en un análisis aritmético como en el planteamiento de una serie de escenarios en base a variables relacionadas a la realidad de la empresa.</a:t>
          </a:r>
          <a:endParaRPr lang="es-MX" sz="1600" kern="1200" dirty="0"/>
        </a:p>
      </dsp:txBody>
      <dsp:txXfrm rot="-5400000">
        <a:off x="952889" y="3822239"/>
        <a:ext cx="7476234" cy="838390"/>
      </dsp:txXfrm>
    </dsp:sp>
    <dsp:sp modelId="{8BCE0D01-817B-4569-A3C8-B8FFBF082D27}">
      <dsp:nvSpPr>
        <dsp:cNvPr id="0" name=""/>
        <dsp:cNvSpPr/>
      </dsp:nvSpPr>
      <dsp:spPr>
        <a:xfrm>
          <a:off x="144001" y="3660746"/>
          <a:ext cx="808887" cy="11613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4.-</a:t>
          </a:r>
          <a:endParaRPr lang="es-MX" sz="3500" kern="1200" dirty="0"/>
        </a:p>
      </dsp:txBody>
      <dsp:txXfrm>
        <a:off x="183488" y="3700233"/>
        <a:ext cx="729913" cy="1082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0118A-6B3F-407E-BB9F-9B4B9C633733}">
      <dsp:nvSpPr>
        <dsp:cNvPr id="0" name=""/>
        <dsp:cNvSpPr/>
      </dsp:nvSpPr>
      <dsp:spPr>
        <a:xfrm>
          <a:off x="0" y="0"/>
          <a:ext cx="8640960" cy="22358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F0580-DED2-47AC-A857-89929F2F7C9C}">
      <dsp:nvSpPr>
        <dsp:cNvPr id="0" name=""/>
        <dsp:cNvSpPr/>
      </dsp:nvSpPr>
      <dsp:spPr>
        <a:xfrm>
          <a:off x="261608" y="298113"/>
          <a:ext cx="1887847" cy="16396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B1541-61C8-43FE-A8A5-277C2166D6FC}">
      <dsp:nvSpPr>
        <dsp:cNvPr id="0" name=""/>
        <dsp:cNvSpPr/>
      </dsp:nvSpPr>
      <dsp:spPr>
        <a:xfrm rot="10800000">
          <a:off x="261608" y="2235848"/>
          <a:ext cx="1887847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Novapiel es una compañía industrial con 32 años de experiencia en el mercado, que se dedica a la fabricación y comercialización de artículos de cuero.</a:t>
          </a:r>
          <a:endParaRPr lang="es-MX" sz="1500" kern="1200" dirty="0"/>
        </a:p>
      </dsp:txBody>
      <dsp:txXfrm rot="10800000">
        <a:off x="319666" y="2235848"/>
        <a:ext cx="1771731" cy="2674645"/>
      </dsp:txXfrm>
    </dsp:sp>
    <dsp:sp modelId="{50AEC437-B646-496E-820F-3D1A4E62E57A}">
      <dsp:nvSpPr>
        <dsp:cNvPr id="0" name=""/>
        <dsp:cNvSpPr/>
      </dsp:nvSpPr>
      <dsp:spPr>
        <a:xfrm>
          <a:off x="2338240" y="298113"/>
          <a:ext cx="1887847" cy="16396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4FFFB-11BD-4B3D-85E2-708B393D5E98}">
      <dsp:nvSpPr>
        <dsp:cNvPr id="0" name=""/>
        <dsp:cNvSpPr/>
      </dsp:nvSpPr>
      <dsp:spPr>
        <a:xfrm rot="10800000">
          <a:off x="2338240" y="2235848"/>
          <a:ext cx="1887847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Sus líneas de productos son: calzado femenino, masculino, carteras, billeteras y cinturones. Al 31 de julio contaba con seis almacenes ubicados en los mejores centros comerciales de Quito y Ambato.</a:t>
          </a:r>
          <a:endParaRPr lang="es-MX" sz="1400" kern="1200" dirty="0"/>
        </a:p>
      </dsp:txBody>
      <dsp:txXfrm rot="10800000">
        <a:off x="2396298" y="2235848"/>
        <a:ext cx="1771731" cy="2674645"/>
      </dsp:txXfrm>
    </dsp:sp>
    <dsp:sp modelId="{9031146E-2750-4389-BD37-757517761B10}">
      <dsp:nvSpPr>
        <dsp:cNvPr id="0" name=""/>
        <dsp:cNvSpPr/>
      </dsp:nvSpPr>
      <dsp:spPr>
        <a:xfrm>
          <a:off x="4414872" y="298113"/>
          <a:ext cx="1887847" cy="16396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30BBD-DC31-4E03-AB5C-997E231808AA}">
      <dsp:nvSpPr>
        <dsp:cNvPr id="0" name=""/>
        <dsp:cNvSpPr/>
      </dsp:nvSpPr>
      <dsp:spPr>
        <a:xfrm rot="10800000">
          <a:off x="4414872" y="2235848"/>
          <a:ext cx="1887847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Posee técnica brasileña para la confección de sus productos, así como mano de obra calificada y maquinaria importada con última tecnología para renovar sus diseños y aprovechar sus fortalezas.</a:t>
          </a:r>
          <a:endParaRPr lang="es-MX" sz="1400" kern="1200" dirty="0"/>
        </a:p>
      </dsp:txBody>
      <dsp:txXfrm rot="10800000">
        <a:off x="4472930" y="2235848"/>
        <a:ext cx="1771731" cy="2674645"/>
      </dsp:txXfrm>
    </dsp:sp>
    <dsp:sp modelId="{343C6280-C135-441C-ADE0-C505A4969974}">
      <dsp:nvSpPr>
        <dsp:cNvPr id="0" name=""/>
        <dsp:cNvSpPr/>
      </dsp:nvSpPr>
      <dsp:spPr>
        <a:xfrm>
          <a:off x="6491504" y="298113"/>
          <a:ext cx="1887847" cy="16396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DEE47-47BB-4651-BF20-BDFECBCF856F}">
      <dsp:nvSpPr>
        <dsp:cNvPr id="0" name=""/>
        <dsp:cNvSpPr/>
      </dsp:nvSpPr>
      <dsp:spPr>
        <a:xfrm rot="10800000">
          <a:off x="6491504" y="2235848"/>
          <a:ext cx="1887847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Esto ha permitido que la marca NOVAPIEL sea ampliamente reconocida en el mercado por su productos de calidad, durabilidad y confort.</a:t>
          </a:r>
          <a:endParaRPr lang="es-MX" sz="1600" kern="1200" dirty="0"/>
        </a:p>
      </dsp:txBody>
      <dsp:txXfrm rot="10800000">
        <a:off x="6549562" y="2235848"/>
        <a:ext cx="1771731" cy="2674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A82FC-73D9-4E0B-A749-880856B20469}">
      <dsp:nvSpPr>
        <dsp:cNvPr id="0" name=""/>
        <dsp:cNvSpPr/>
      </dsp:nvSpPr>
      <dsp:spPr>
        <a:xfrm>
          <a:off x="1054" y="0"/>
          <a:ext cx="2742492" cy="46085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i="1" u="sng" kern="1200" dirty="0" smtClean="0">
              <a:solidFill>
                <a:srgbClr val="006600"/>
              </a:solidFill>
            </a:rPr>
            <a:t>PRODUCTO INTERNO BRUTO</a:t>
          </a:r>
          <a:endParaRPr lang="es-MX" sz="2700" b="1" i="1" u="sng" kern="1200" dirty="0">
            <a:solidFill>
              <a:srgbClr val="006600"/>
            </a:solidFill>
            <a:effectLst/>
          </a:endParaRPr>
        </a:p>
      </dsp:txBody>
      <dsp:txXfrm>
        <a:off x="1054" y="0"/>
        <a:ext cx="2742492" cy="1382553"/>
      </dsp:txXfrm>
    </dsp:sp>
    <dsp:sp modelId="{13E29F9C-846E-400B-93F2-FFFCF41F6526}">
      <dsp:nvSpPr>
        <dsp:cNvPr id="0" name=""/>
        <dsp:cNvSpPr/>
      </dsp:nvSpPr>
      <dsp:spPr>
        <a:xfrm>
          <a:off x="275304" y="1383903"/>
          <a:ext cx="2193993" cy="1389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sector de manufactura mejoró en un 4% a comparación del año 2013.</a:t>
          </a:r>
          <a:endParaRPr lang="es-MX" sz="1600" kern="1200" dirty="0"/>
        </a:p>
      </dsp:txBody>
      <dsp:txXfrm>
        <a:off x="316002" y="1424601"/>
        <a:ext cx="2112597" cy="1308133"/>
      </dsp:txXfrm>
    </dsp:sp>
    <dsp:sp modelId="{6D51EEEA-2BA2-4908-8D24-F619EBDA3E89}">
      <dsp:nvSpPr>
        <dsp:cNvPr id="0" name=""/>
        <dsp:cNvSpPr/>
      </dsp:nvSpPr>
      <dsp:spPr>
        <a:xfrm>
          <a:off x="275304" y="2987206"/>
          <a:ext cx="2193993" cy="138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El sector de calzado se ha visto impedido en mejorar por la serie de medidas acerca de restricción de importaciones.</a:t>
          </a:r>
          <a:endParaRPr lang="es-MX" sz="1500" kern="1200" dirty="0"/>
        </a:p>
      </dsp:txBody>
      <dsp:txXfrm>
        <a:off x="316002" y="3027904"/>
        <a:ext cx="2112597" cy="1308133"/>
      </dsp:txXfrm>
    </dsp:sp>
    <dsp:sp modelId="{9E7BCC34-B0F2-4AEA-9896-CB3901125782}">
      <dsp:nvSpPr>
        <dsp:cNvPr id="0" name=""/>
        <dsp:cNvSpPr/>
      </dsp:nvSpPr>
      <dsp:spPr>
        <a:xfrm>
          <a:off x="2949233" y="0"/>
          <a:ext cx="2742492" cy="46085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i="1" u="sng" kern="1200" dirty="0" smtClean="0">
              <a:solidFill>
                <a:srgbClr val="006600"/>
              </a:solidFill>
              <a:effectLst/>
            </a:rPr>
            <a:t>DESEMPLEO</a:t>
          </a:r>
          <a:endParaRPr lang="es-MX" sz="2700" b="1" i="1" u="sng" kern="1200" dirty="0">
            <a:solidFill>
              <a:srgbClr val="006600"/>
            </a:solidFill>
          </a:endParaRPr>
        </a:p>
      </dsp:txBody>
      <dsp:txXfrm>
        <a:off x="2949233" y="0"/>
        <a:ext cx="2742492" cy="1382553"/>
      </dsp:txXfrm>
    </dsp:sp>
    <dsp:sp modelId="{8FDD0E65-F033-4181-8BAC-E7FFF1E0C0A8}">
      <dsp:nvSpPr>
        <dsp:cNvPr id="0" name=""/>
        <dsp:cNvSpPr/>
      </dsp:nvSpPr>
      <dsp:spPr>
        <a:xfrm>
          <a:off x="3223483" y="1383903"/>
          <a:ext cx="2193993" cy="13895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sector de manufactura aporta con un 12.80% a la PEA nacional.</a:t>
          </a:r>
          <a:endParaRPr lang="es-MX" sz="1600" kern="1200" dirty="0"/>
        </a:p>
      </dsp:txBody>
      <dsp:txXfrm>
        <a:off x="3264181" y="1424601"/>
        <a:ext cx="2112597" cy="1308133"/>
      </dsp:txXfrm>
    </dsp:sp>
    <dsp:sp modelId="{26721B41-636F-4359-BC1B-F6F48E9AAE89}">
      <dsp:nvSpPr>
        <dsp:cNvPr id="0" name=""/>
        <dsp:cNvSpPr/>
      </dsp:nvSpPr>
      <dsp:spPr>
        <a:xfrm>
          <a:off x="3223483" y="2987206"/>
          <a:ext cx="2193993" cy="13895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Tanto Ambato como Quito son las 2 principales ciudades con mayor tasa  de desempleo.</a:t>
          </a:r>
          <a:endParaRPr lang="es-MX" sz="1400" kern="1200" dirty="0"/>
        </a:p>
      </dsp:txBody>
      <dsp:txXfrm>
        <a:off x="3264181" y="3027904"/>
        <a:ext cx="2112597" cy="1308133"/>
      </dsp:txXfrm>
    </dsp:sp>
    <dsp:sp modelId="{C42717D6-3C1E-4AD7-AA57-230804D93EF3}">
      <dsp:nvSpPr>
        <dsp:cNvPr id="0" name=""/>
        <dsp:cNvSpPr/>
      </dsp:nvSpPr>
      <dsp:spPr>
        <a:xfrm>
          <a:off x="5897413" y="0"/>
          <a:ext cx="2742492" cy="46085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i="1" u="sng" kern="1200" dirty="0" smtClean="0">
              <a:solidFill>
                <a:srgbClr val="006600"/>
              </a:solidFill>
            </a:rPr>
            <a:t>RESTRICCIÓN A LAS IMPORTACIONES</a:t>
          </a:r>
          <a:endParaRPr lang="es-MX" sz="2700" b="1" i="1" u="sng" kern="1200" dirty="0">
            <a:solidFill>
              <a:srgbClr val="006600"/>
            </a:solidFill>
          </a:endParaRPr>
        </a:p>
      </dsp:txBody>
      <dsp:txXfrm>
        <a:off x="5897413" y="0"/>
        <a:ext cx="2742492" cy="1382553"/>
      </dsp:txXfrm>
    </dsp:sp>
    <dsp:sp modelId="{C11BA1E7-290F-4EE6-8BBD-ABC68AA50572}">
      <dsp:nvSpPr>
        <dsp:cNvPr id="0" name=""/>
        <dsp:cNvSpPr/>
      </dsp:nvSpPr>
      <dsp:spPr>
        <a:xfrm>
          <a:off x="6171662" y="1383903"/>
          <a:ext cx="2193993" cy="13895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Predomina el incentivo a la producción nacional.</a:t>
          </a:r>
          <a:endParaRPr lang="es-MX" sz="1600" kern="1200" dirty="0"/>
        </a:p>
      </dsp:txBody>
      <dsp:txXfrm>
        <a:off x="6212360" y="1424601"/>
        <a:ext cx="2112597" cy="1308133"/>
      </dsp:txXfrm>
    </dsp:sp>
    <dsp:sp modelId="{5B1A9049-884B-49B2-BF8C-80335DCAFA8A}">
      <dsp:nvSpPr>
        <dsp:cNvPr id="0" name=""/>
        <dsp:cNvSpPr/>
      </dsp:nvSpPr>
      <dsp:spPr>
        <a:xfrm>
          <a:off x="6171662" y="2987206"/>
          <a:ext cx="2193993" cy="1389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Los altos niveles de salvaguardia perjudican económicamente a las importaciones.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Atención inadecuada por parte del INEN. </a:t>
          </a:r>
          <a:endParaRPr lang="es-MX" sz="1400" kern="1200" dirty="0"/>
        </a:p>
      </dsp:txBody>
      <dsp:txXfrm>
        <a:off x="6212360" y="3027904"/>
        <a:ext cx="2112597" cy="1308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A82FC-73D9-4E0B-A749-880856B20469}">
      <dsp:nvSpPr>
        <dsp:cNvPr id="0" name=""/>
        <dsp:cNvSpPr/>
      </dsp:nvSpPr>
      <dsp:spPr>
        <a:xfrm>
          <a:off x="1054" y="0"/>
          <a:ext cx="2742492" cy="46085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b="1" i="1" u="sng" kern="1200" dirty="0" smtClean="0">
              <a:solidFill>
                <a:srgbClr val="006600"/>
              </a:solidFill>
            </a:rPr>
            <a:t>RIESGO PAÍS</a:t>
          </a:r>
          <a:endParaRPr lang="es-MX" sz="3800" b="1" i="1" u="sng" kern="1200" dirty="0">
            <a:solidFill>
              <a:srgbClr val="006600"/>
            </a:solidFill>
            <a:effectLst/>
          </a:endParaRPr>
        </a:p>
      </dsp:txBody>
      <dsp:txXfrm>
        <a:off x="1054" y="0"/>
        <a:ext cx="2742492" cy="1382553"/>
      </dsp:txXfrm>
    </dsp:sp>
    <dsp:sp modelId="{13E29F9C-846E-400B-93F2-FFFCF41F6526}">
      <dsp:nvSpPr>
        <dsp:cNvPr id="0" name=""/>
        <dsp:cNvSpPr/>
      </dsp:nvSpPr>
      <dsp:spPr>
        <a:xfrm>
          <a:off x="275304" y="1383903"/>
          <a:ext cx="2193993" cy="1389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Incremento en los últimos 2 años en los niveles del riesgo país (más de 300 puntos)</a:t>
          </a:r>
          <a:endParaRPr lang="es-MX" sz="1600" kern="1200" dirty="0"/>
        </a:p>
      </dsp:txBody>
      <dsp:txXfrm>
        <a:off x="316002" y="1424601"/>
        <a:ext cx="2112597" cy="1308133"/>
      </dsp:txXfrm>
    </dsp:sp>
    <dsp:sp modelId="{6D51EEEA-2BA2-4908-8D24-F619EBDA3E89}">
      <dsp:nvSpPr>
        <dsp:cNvPr id="0" name=""/>
        <dsp:cNvSpPr/>
      </dsp:nvSpPr>
      <dsp:spPr>
        <a:xfrm>
          <a:off x="275304" y="2987206"/>
          <a:ext cx="2193993" cy="138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Disminución en la participación de inversión extranjera dentro del ámbito empresarial ecuatoriano.</a:t>
          </a:r>
          <a:endParaRPr lang="es-MX" sz="1600" kern="1200" dirty="0"/>
        </a:p>
      </dsp:txBody>
      <dsp:txXfrm>
        <a:off x="316002" y="3027904"/>
        <a:ext cx="2112597" cy="1308133"/>
      </dsp:txXfrm>
    </dsp:sp>
    <dsp:sp modelId="{9E7BCC34-B0F2-4AEA-9896-CB3901125782}">
      <dsp:nvSpPr>
        <dsp:cNvPr id="0" name=""/>
        <dsp:cNvSpPr/>
      </dsp:nvSpPr>
      <dsp:spPr>
        <a:xfrm>
          <a:off x="2949233" y="0"/>
          <a:ext cx="2742492" cy="46085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b="1" i="1" u="sng" kern="1200" dirty="0" smtClean="0">
              <a:solidFill>
                <a:srgbClr val="006600"/>
              </a:solidFill>
              <a:effectLst/>
            </a:rPr>
            <a:t>TASAS DE INTERÉS</a:t>
          </a:r>
          <a:endParaRPr lang="es-MX" sz="3800" b="1" i="1" u="sng" kern="1200" dirty="0">
            <a:solidFill>
              <a:srgbClr val="006600"/>
            </a:solidFill>
          </a:endParaRPr>
        </a:p>
      </dsp:txBody>
      <dsp:txXfrm>
        <a:off x="2949233" y="0"/>
        <a:ext cx="2742492" cy="1382553"/>
      </dsp:txXfrm>
    </dsp:sp>
    <dsp:sp modelId="{8FDD0E65-F033-4181-8BAC-E7FFF1E0C0A8}">
      <dsp:nvSpPr>
        <dsp:cNvPr id="0" name=""/>
        <dsp:cNvSpPr/>
      </dsp:nvSpPr>
      <dsp:spPr>
        <a:xfrm>
          <a:off x="3223483" y="1383903"/>
          <a:ext cx="2193993" cy="13895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Poca fluctuación en las Tasas de Interés Activas Productivo PYMES de los últimos 18 meses.</a:t>
          </a:r>
          <a:endParaRPr lang="es-MX" sz="1600" kern="1200" dirty="0"/>
        </a:p>
      </dsp:txBody>
      <dsp:txXfrm>
        <a:off x="3264181" y="1424601"/>
        <a:ext cx="2112597" cy="1308133"/>
      </dsp:txXfrm>
    </dsp:sp>
    <dsp:sp modelId="{26721B41-636F-4359-BC1B-F6F48E9AAE89}">
      <dsp:nvSpPr>
        <dsp:cNvPr id="0" name=""/>
        <dsp:cNvSpPr/>
      </dsp:nvSpPr>
      <dsp:spPr>
        <a:xfrm>
          <a:off x="3223483" y="2987206"/>
          <a:ext cx="2193993" cy="13895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Dificultad en la adquisición de créditos con instituciones financieras.</a:t>
          </a:r>
          <a:endParaRPr lang="es-MX" sz="1400" kern="1200" dirty="0"/>
        </a:p>
      </dsp:txBody>
      <dsp:txXfrm>
        <a:off x="3264181" y="3027904"/>
        <a:ext cx="2112597" cy="1308133"/>
      </dsp:txXfrm>
    </dsp:sp>
    <dsp:sp modelId="{C42717D6-3C1E-4AD7-AA57-230804D93EF3}">
      <dsp:nvSpPr>
        <dsp:cNvPr id="0" name=""/>
        <dsp:cNvSpPr/>
      </dsp:nvSpPr>
      <dsp:spPr>
        <a:xfrm>
          <a:off x="5897413" y="0"/>
          <a:ext cx="2742492" cy="46085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b="1" i="1" u="sng" kern="1200" dirty="0" smtClean="0">
              <a:solidFill>
                <a:srgbClr val="006600"/>
              </a:solidFill>
            </a:rPr>
            <a:t>INFLACIÓN</a:t>
          </a:r>
          <a:endParaRPr lang="es-MX" sz="3800" b="1" i="1" u="sng" kern="1200" dirty="0">
            <a:solidFill>
              <a:srgbClr val="006600"/>
            </a:solidFill>
          </a:endParaRPr>
        </a:p>
      </dsp:txBody>
      <dsp:txXfrm>
        <a:off x="5897413" y="0"/>
        <a:ext cx="2742492" cy="1382553"/>
      </dsp:txXfrm>
    </dsp:sp>
    <dsp:sp modelId="{C11BA1E7-290F-4EE6-8BBD-ABC68AA50572}">
      <dsp:nvSpPr>
        <dsp:cNvPr id="0" name=""/>
        <dsp:cNvSpPr/>
      </dsp:nvSpPr>
      <dsp:spPr>
        <a:xfrm>
          <a:off x="6171662" y="1383903"/>
          <a:ext cx="2193993" cy="13895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Poca fluctuación en el nivel de inflación a partir del 2012 (entre 3% a 4%)</a:t>
          </a:r>
          <a:endParaRPr lang="es-MX" sz="1600" kern="1200" dirty="0"/>
        </a:p>
      </dsp:txBody>
      <dsp:txXfrm>
        <a:off x="6212360" y="1424601"/>
        <a:ext cx="2112597" cy="1308133"/>
      </dsp:txXfrm>
    </dsp:sp>
    <dsp:sp modelId="{5B1A9049-884B-49B2-BF8C-80335DCAFA8A}">
      <dsp:nvSpPr>
        <dsp:cNvPr id="0" name=""/>
        <dsp:cNvSpPr/>
      </dsp:nvSpPr>
      <dsp:spPr>
        <a:xfrm>
          <a:off x="6171662" y="2987206"/>
          <a:ext cx="2193993" cy="1389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Deflación de -0.41% obtenida en el año 2015 en el sector de calzado ocasionando menor demanda de sus productos. </a:t>
          </a:r>
          <a:endParaRPr lang="es-MX" sz="1400" kern="1200" dirty="0"/>
        </a:p>
      </dsp:txBody>
      <dsp:txXfrm>
        <a:off x="6212360" y="3027904"/>
        <a:ext cx="2112597" cy="1308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7061F7-117F-4E03-9D5F-520935E354DC}" type="datetimeFigureOut">
              <a:rPr lang="es-MX" smtClean="0"/>
              <a:t>18/11/2015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07948E-4B3A-430A-8066-AC14875A89E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8" y="404664"/>
            <a:ext cx="2215008" cy="2215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31840" y="620688"/>
            <a:ext cx="5659264" cy="1956048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rgbClr val="006600"/>
                </a:solidFill>
              </a:rPr>
              <a:t>UNIVERSIDAD DE LAS FUERZAS ARMADAS “ESPE”</a:t>
            </a:r>
            <a:endParaRPr lang="es-MX" b="1" dirty="0">
              <a:solidFill>
                <a:srgbClr val="0066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806552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es-MX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“Diseño de un Modelo de Gestión Financiera como herramienta para la optimización de recursos de la empresa Novapiel Cía. Ltda.”</a:t>
            </a:r>
            <a:endParaRPr lang="es-MX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826568" y="5301208"/>
            <a:ext cx="6858000" cy="12961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Evelyn Marisol López Toapanta</a:t>
            </a:r>
          </a:p>
          <a:p>
            <a:pPr algn="ctr"/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 2015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15616" y="2996952"/>
            <a:ext cx="71460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 EN FINANZAS Y AUDITORÍA CPA</a:t>
            </a:r>
            <a:endParaRPr lang="es-MX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5" y="5450046"/>
            <a:ext cx="1879691" cy="140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2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TECNOLÓGICO</a:t>
            </a:r>
            <a:endParaRPr lang="es-MX" sz="4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76656" y="1997150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POSITIVOS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77332" y="2964085"/>
            <a:ext cx="3820055" cy="3273227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Mejoramiento continuo del sistema contable.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Mejoramiento en la infraestructura tecnológica.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Adquisición de un reloj biométrico para control de asistencias.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997149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NEGATIVOS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852937"/>
            <a:ext cx="3822192" cy="1368152"/>
          </a:xfrm>
        </p:spPr>
        <p:txBody>
          <a:bodyPr/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Subutilización de la capacidad con la que cuenta la maquinaria.</a:t>
            </a:r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064"/>
            <a:ext cx="3096344" cy="234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67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AMBIENTAL</a:t>
            </a:r>
            <a:endParaRPr lang="es-MX" sz="4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997149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NEGATIVOS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3822192" cy="3273227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Ausencia de una política de reciclaje en cuanto a papel o cartón.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Falta de políticas definidas en control de residuos obtenidos a través de los procesos productivos.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Eventual erupción del Volcán Cotopaxi.</a:t>
            </a:r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356716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2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341912"/>
              </p:ext>
            </p:extLst>
          </p:nvPr>
        </p:nvGraphicFramePr>
        <p:xfrm>
          <a:off x="539552" y="1916834"/>
          <a:ext cx="7992887" cy="446449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63661"/>
                <a:gridCol w="2664613"/>
                <a:gridCol w="2664613"/>
              </a:tblGrid>
              <a:tr h="405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solidFill>
                            <a:schemeClr val="tx1"/>
                          </a:solidFill>
                          <a:effectLst/>
                        </a:rPr>
                        <a:t>5 FUERZAS DE PORTER</a:t>
                      </a:r>
                      <a:endParaRPr lang="es-MX" sz="1400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solidFill>
                            <a:schemeClr val="tx1"/>
                          </a:solidFill>
                          <a:effectLst/>
                        </a:rPr>
                        <a:t>GRADO DE AFECTACIÓN</a:t>
                      </a:r>
                      <a:endParaRPr lang="es-MX" sz="1400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solidFill>
                            <a:schemeClr val="tx1"/>
                          </a:solidFill>
                          <a:effectLst/>
                        </a:rPr>
                        <a:t>NIVEL DE RENTABILIDAD</a:t>
                      </a:r>
                      <a:endParaRPr lang="es-MX" sz="1400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/>
                </a:tc>
              </a:tr>
              <a:tr h="81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Poder de negociación con los </a:t>
                      </a:r>
                      <a:r>
                        <a:rPr lang="es-EC" sz="1400" dirty="0" smtClean="0">
                          <a:effectLst/>
                        </a:rPr>
                        <a:t>clientes</a:t>
                      </a:r>
                      <a:endParaRPr lang="es-MX" sz="1200" dirty="0">
                        <a:effectLst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es-EC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Bajo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Alto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81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Poder de negociación con los </a:t>
                      </a:r>
                      <a:r>
                        <a:rPr lang="es-EC" sz="1400" dirty="0" smtClean="0">
                          <a:effectLst/>
                        </a:rPr>
                        <a:t>proveedores</a:t>
                      </a:r>
                      <a:endParaRPr lang="es-MX" sz="1200" dirty="0">
                        <a:effectLst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es-EC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Medio </a:t>
                      </a: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Alto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Medio Bajo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81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Rivalidad entre </a:t>
                      </a:r>
                      <a:r>
                        <a:rPr lang="es-EC" sz="1400" dirty="0" smtClean="0">
                          <a:effectLst/>
                        </a:rPr>
                        <a:t>competidores</a:t>
                      </a:r>
                      <a:endParaRPr lang="es-MX" sz="1200" dirty="0">
                        <a:effectLst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Medio Bajo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Medio Alto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81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Amenaza de entrada de nuevos </a:t>
                      </a:r>
                      <a:r>
                        <a:rPr lang="es-EC" sz="1400" dirty="0" smtClean="0">
                          <a:effectLst/>
                        </a:rPr>
                        <a:t>competidores</a:t>
                      </a:r>
                      <a:endParaRPr lang="es-MX" sz="1200" dirty="0">
                        <a:effectLst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Bajo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Alto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81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Amenaza de ingreso de productos </a:t>
                      </a:r>
                      <a:r>
                        <a:rPr lang="es-EC" sz="1400" dirty="0" smtClean="0">
                          <a:effectLst/>
                        </a:rPr>
                        <a:t>sustitutos</a:t>
                      </a:r>
                      <a:endParaRPr lang="es-MX" sz="1200" dirty="0">
                        <a:effectLst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C00000"/>
                          </a:solidFill>
                          <a:effectLst/>
                        </a:rPr>
                        <a:t>Alto</a:t>
                      </a:r>
                      <a:endParaRPr lang="es-MX" sz="14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C00000"/>
                          </a:solidFill>
                          <a:effectLst/>
                        </a:rPr>
                        <a:t>Bajo</a:t>
                      </a:r>
                      <a:endParaRPr lang="es-MX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PORTER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4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340652"/>
              </p:ext>
            </p:extLst>
          </p:nvPr>
        </p:nvGraphicFramePr>
        <p:xfrm>
          <a:off x="251520" y="1844824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DIAGRAMA DE ISHIKAWA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6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510519"/>
              </p:ext>
            </p:extLst>
          </p:nvPr>
        </p:nvGraphicFramePr>
        <p:xfrm>
          <a:off x="251522" y="81488"/>
          <a:ext cx="8712966" cy="66598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258212"/>
                <a:gridCol w="1484918"/>
                <a:gridCol w="1484918"/>
                <a:gridCol w="1484918"/>
              </a:tblGrid>
              <a:tr h="14290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 2012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 2013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 2014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ACTIVOS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Caja y Bancos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3.23%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5.41%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11.61%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Cuentas por cobrar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7.79%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4.55%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4.57%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Pagos anticipados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9.04%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5.85%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5.48%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Inventarios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52.60%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48.52%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47.67%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 CORRIENTE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72.66%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64.33%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69.33%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Terrenos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4.08%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4.15%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3.82%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Maquinaria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14.49%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14.94%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14.08%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Muebles y enseres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0.77%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0.97%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Equipo de cómputo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1.61%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1.62%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Equipo de oficina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2.07%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2.11%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1.94%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(-) </a:t>
                      </a:r>
                      <a:r>
                        <a:rPr lang="es-EC" sz="115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Depreciación </a:t>
                      </a:r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Activo Fijo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-4.43%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-6.64%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-7.96%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 FIJO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18.51%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17.13%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14.40%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Otros Activos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8.83%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16.26%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 NO CORRIENTE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8.83%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16.26%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PASIVO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Proveedores 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15.52%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16.46%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13.60%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Sueldos por pagar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4.55%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4.48%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3.81%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Impuestos por pagar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3.90%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2.51%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Préstamos y sobregiros bancarios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11.72%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7.02%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9.66%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Otras cuentas por pagar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8.45%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9.82%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8.99%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PASIVO CORRIENTE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44.15%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40.37%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38.56%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Préstamos bancarios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13.65%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11.82%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18.28%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Provisiones empleados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16.34%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15.99%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12.27%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PASIVO NO CORRIENTE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29.99%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27.81%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30.54%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PATRIMONIO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Capital pagado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7.57%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7.70%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7.10%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Reservas Legales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0.22%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0.54%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Resultados acumulados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8.97%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18.06%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21.48%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del presente ejercicio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9.10%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5.51%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PATRIMONIO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25.86%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31.82%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30.89%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908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245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PASIVOS Y PATRIMONIO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2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73034"/>
              </p:ext>
            </p:extLst>
          </p:nvPr>
        </p:nvGraphicFramePr>
        <p:xfrm>
          <a:off x="179512" y="44624"/>
          <a:ext cx="8784976" cy="66598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87584"/>
                <a:gridCol w="1366039"/>
                <a:gridCol w="1232657"/>
                <a:gridCol w="1366039"/>
                <a:gridCol w="1232657"/>
              </a:tblGrid>
              <a:tr h="15140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15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AÑOS</a:t>
                      </a:r>
                      <a:r>
                        <a:rPr lang="es-EC" sz="115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2012 - 2013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15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AÑOS 2013 - 2014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ACTIVOS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ABSOLUTA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RELATIVA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ABSOLUTA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RELATIVA</a:t>
                      </a:r>
                      <a:endParaRPr lang="es-EC" sz="115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Caja y Bancos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13,799.42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64.74%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$ 46,647.76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132.84%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Cuentas por cobrar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21,895.66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-42.58%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 2,645.57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8.96%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Pagos anticipados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21,728.67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-36.39%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639.90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1.68%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Inventarios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32,373.10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-9.32%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$ 20,773.22 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6.59%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 CORRIENTE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62,198.01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-12.96%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$ 70,706.45 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16.93%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Terrenos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 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Maquinaria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1,289.82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1.35%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 2,204.02 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2.27%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Muebles y enseres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1,222.92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24.15%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Equipo de cómputo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</a:t>
                      </a:r>
                      <a:r>
                        <a:rPr lang="es-EC" sz="115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367.23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3.65%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    970.00 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9.29%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Equipo de oficina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 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(-) Depreciacion Activo Fijo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13,873.07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47.44%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-$ 12,944.10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30.02%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 FIJO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10,993.10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-8.99%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9,770.08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-8.78%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Otros Activos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62,024.84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106.32%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5,807.76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-4.83%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 NO CORRIENTE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$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62,024.84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106.32%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5,807.76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-4.83%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ACTIVOS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11,166.27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-1.69%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$ 55,128.61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8.49%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PASIVO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Proveedores 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4,382.71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4.28%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-$ 11,122.32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-10.41%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Sueldos por pagar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970.42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-3.23%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2,285.85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-7.86%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Impuestos por pagar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8,939.75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-34.74%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879.98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5.24%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Préstamos y sobregiros bancarios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31,838.72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-41.12%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$ 22,426.39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49.20%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Otras cuentas por pagar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7,915.66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14.18%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382.84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-0.60%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PASIVO CORRIENTE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29,450.52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-10.10%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 9,515.36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3.63%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Préstamos bancarios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13,410.13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-14.87%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$ 51,991.22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67.73%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Provisiones empleados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4,096.71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-3.80%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-$ 17,395.96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-16.76%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PASIVO NO CORRIENTE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17,506.84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-8.84%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$ 34,595.26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19.16%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PATRIMONIO</a:t>
                      </a:r>
                      <a:endParaRPr lang="es-EC" sz="1150" b="1" i="0" u="none" strike="noStrike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Capital pagado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 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 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Reservas Legales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2,065.67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141.89%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  1,789.55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50.82%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Resultados acumulados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58,022.09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97.93%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$ 34,001.54 </a:t>
                      </a:r>
                      <a:endParaRPr lang="es-EC" sz="115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28.99%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2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del presente ejercicio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24,296.67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-40.44%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-$ 24,773.10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-69.22%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PATRIMONIO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   </a:t>
                      </a:r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35,791.09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20.96%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$ 11,017.99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5.33%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02">
                <a:tc>
                  <a:txBody>
                    <a:bodyPr/>
                    <a:lstStyle/>
                    <a:p>
                      <a:pPr algn="l" fontAlgn="b"/>
                      <a:r>
                        <a:rPr lang="es-EC" sz="1150" b="1" u="none" strike="noStrike" dirty="0"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PASIVOS Y PATRIMONIO</a:t>
                      </a:r>
                      <a:endParaRPr lang="es-EC" sz="1150" b="1" i="0" u="none" strike="noStrike" dirty="0"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-$   11,166.27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-1.69%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$ 55,128.61 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5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8.49%</a:t>
                      </a:r>
                      <a:endParaRPr lang="es-EC" sz="115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26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96170"/>
              </p:ext>
            </p:extLst>
          </p:nvPr>
        </p:nvGraphicFramePr>
        <p:xfrm>
          <a:off x="179512" y="215278"/>
          <a:ext cx="8784975" cy="639564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169904"/>
                <a:gridCol w="1538357"/>
                <a:gridCol w="1538357"/>
                <a:gridCol w="1538357"/>
              </a:tblGrid>
              <a:tr h="28813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 2012</a:t>
                      </a:r>
                      <a:endParaRPr lang="es-EC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 2013</a:t>
                      </a:r>
                      <a:endParaRPr lang="es-EC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AÑO 2014</a:t>
                      </a:r>
                      <a:endParaRPr lang="es-EC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232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Ventas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100.00%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232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Costo de ventas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45.36%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46.67%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49.30%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13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BRUTA EN VENTAS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54.64%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53.33%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50.70%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0232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Administración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16.59%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11.85%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11.75%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13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de Ventas (Personal)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1.05%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0.58%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0.48%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13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Generales de Locales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2.30%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1.58%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1.29%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Multicentro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2.03%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3.34%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3.34%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Quicentro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5.64%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5.99%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6.31%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Bosque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2.53%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4.53%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4.77%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San Luis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3.75%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4.19%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4.07%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Recreo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2.84%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Scala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4.95%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6.95%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6.63%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Local Ambato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0.00%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1.52%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4.06%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232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OPERACIONAL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12.96%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12.80%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7.99%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Financieros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6.38%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6.61%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5.53%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771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ANTES PART.TRABAJADORES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6.58%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6.19%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2.47%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13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15% Participacion Traabajadores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0.99%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0.93%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0.37%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13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ANTES IMP. RENTA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5.59%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5.26%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2.10%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Impuesto a la Renta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1.29%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1.25%</a:t>
                      </a:r>
                      <a:endParaRPr lang="es-EC" sz="1600" b="1" i="0" u="none" strike="noStrike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0.89%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UTILIDAD NETA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4.30%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4.01%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1.21%</a:t>
                      </a:r>
                      <a:endParaRPr lang="es-EC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94851"/>
              </p:ext>
            </p:extLst>
          </p:nvPr>
        </p:nvGraphicFramePr>
        <p:xfrm>
          <a:off x="251520" y="188632"/>
          <a:ext cx="8712968" cy="644070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31396"/>
                <a:gridCol w="1377200"/>
                <a:gridCol w="1265905"/>
                <a:gridCol w="1372562"/>
                <a:gridCol w="1265905"/>
              </a:tblGrid>
              <a:tr h="23818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5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AÑOS 2012 - 2013</a:t>
                      </a:r>
                    </a:p>
                    <a:p>
                      <a:pPr algn="ctr" fontAlgn="b"/>
                      <a:r>
                        <a:rPr lang="es-EC" sz="15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ABSOLUTA</a:t>
                      </a:r>
                      <a:endParaRPr lang="es-EC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5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RELATIVA</a:t>
                      </a:r>
                      <a:endParaRPr lang="es-EC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5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AÑOS 2013</a:t>
                      </a:r>
                      <a:r>
                        <a:rPr lang="es-EC" sz="15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- 2014</a:t>
                      </a:r>
                      <a:endParaRPr lang="es-EC" sz="1500" b="1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15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ABSOLUTA</a:t>
                      </a:r>
                      <a:endParaRPr lang="es-EC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5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RELATIVA</a:t>
                      </a:r>
                      <a:endParaRPr lang="es-EC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21,402.59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-2.34%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17419.63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    1.95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Costo de ventas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2,006.48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32058.57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7.70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UTILIDAD BRUTA EN VENTAS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23,409.07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-4.69%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14638.94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3.08%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Administración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45,775.28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-30.21%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  1150.39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1.09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de Ventas (Personal)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4,501.89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-46.71%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  793.39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15.45%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Generales de Locales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6,975.05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-33.16%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2364.61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16.82%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Gastos Local Multicentro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11,227.40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60.46%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    599.15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Local Quicentro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1,927.58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3.74%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  3942.30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7.37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Gastos Local Bosque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17,327.22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75.10%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  3003.25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7.43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Local San Luis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3,092.44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9.03%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  327.86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Local Recreo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25,941.15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0.00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Gastos Local Scala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16,800.86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37.14%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1741.32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2.81%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Gastos Local Ambato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13,563.19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23386.46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172.43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UTILIDAD OPERACIONAL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4,154.39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-3.51%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41493.31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36.33%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Gastos Financieros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690.85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8698.57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14.75%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739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UTILIDAD ANTES PART.TRABAJADORES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 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4,845.24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-8.06%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2794.74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59.37%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15% Participacion Traabajadores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726.79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-8.06%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4919.21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59.37%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UTILIDAD ANTES IMP. RENTA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  4,118.45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-8.06%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27875.53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59.37%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Impuesto a la Renta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 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582.11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>
                          <a:effectLst/>
                          <a:latin typeface="Calibri" panose="020F0502020204030204" pitchFamily="34" charset="0"/>
                        </a:rPr>
                        <a:t>-4.96%</a:t>
                      </a:r>
                      <a:endParaRPr lang="es-EC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  3102.43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27.79%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l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UTILIDAD NETA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-$   3,536.35 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-8.99%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-$  24773.10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5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EC" sz="1500" b="1" u="none" strike="noStrike" dirty="0">
                          <a:effectLst/>
                          <a:latin typeface="Calibri" panose="020F0502020204030204" pitchFamily="34" charset="0"/>
                        </a:rPr>
                        <a:t>69.22%</a:t>
                      </a:r>
                      <a:endParaRPr lang="es-EC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16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069259"/>
              </p:ext>
            </p:extLst>
          </p:nvPr>
        </p:nvGraphicFramePr>
        <p:xfrm>
          <a:off x="1619672" y="764704"/>
          <a:ext cx="5976665" cy="266429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743877"/>
                <a:gridCol w="1077596"/>
                <a:gridCol w="1077596"/>
                <a:gridCol w="1077596"/>
              </a:tblGrid>
              <a:tr h="5388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2000" b="1" u="sng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*INDICADORES DE RENTABILIDAD:</a:t>
                      </a:r>
                      <a:endParaRPr lang="es-MX" sz="2000" b="1" i="0" u="sng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40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es-MX" sz="1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13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Margen Bruto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54.64%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53.33%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50.70%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432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Margen Operacional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12.96%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12.80%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7.99%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432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Rentabilidad Neta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4.01%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432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Rentabilidad del Activo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5.96%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5.51%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432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Rentabilidad Financiera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23.03%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17.33%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5.06%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3138"/>
              </p:ext>
            </p:extLst>
          </p:nvPr>
        </p:nvGraphicFramePr>
        <p:xfrm>
          <a:off x="1331641" y="4005066"/>
          <a:ext cx="6480719" cy="208823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975288"/>
                <a:gridCol w="1168477"/>
                <a:gridCol w="1168477"/>
                <a:gridCol w="1168477"/>
              </a:tblGrid>
              <a:tr h="6385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2000" b="1" u="sng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*INDICADORES DE LIQUIDEZ:</a:t>
                      </a:r>
                      <a:endParaRPr lang="es-MX" sz="2000" b="1" i="0" u="sng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24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242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Razón Corriente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1.56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1.55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1.79 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242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Prueba ácida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0.37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0.34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0.55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242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Capital de trabajo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$ 164,293.96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$ 143,223.89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 $ 214,453.35 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7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31264"/>
              </p:ext>
            </p:extLst>
          </p:nvPr>
        </p:nvGraphicFramePr>
        <p:xfrm>
          <a:off x="899592" y="1124743"/>
          <a:ext cx="7416825" cy="252028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405051"/>
                <a:gridCol w="1337258"/>
                <a:gridCol w="1337258"/>
                <a:gridCol w="1337258"/>
              </a:tblGrid>
              <a:tr h="4811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2000" b="1" u="sng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*INDICADORES DE ACTIVIDAD:</a:t>
                      </a:r>
                      <a:endParaRPr lang="es-MX" sz="2000" b="1" i="0" u="sng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13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600" b="1" i="0" u="none" strike="noStrike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913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Rotación de inventarios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3.22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13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Período promedio Rot. Inventarios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13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Rotación C X C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12.27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20.66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19.45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13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Período promedio de cobro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13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Rotación proveedores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2.98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2.02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4.64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13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Período promedio de pago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71574"/>
              </p:ext>
            </p:extLst>
          </p:nvPr>
        </p:nvGraphicFramePr>
        <p:xfrm>
          <a:off x="899592" y="4149080"/>
          <a:ext cx="7416825" cy="216024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405051"/>
                <a:gridCol w="1337258"/>
                <a:gridCol w="1337258"/>
                <a:gridCol w="1337258"/>
              </a:tblGrid>
              <a:tr h="54006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2000" b="1" u="sng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*INDICADORES DE ENDEUDAMIENTO:</a:t>
                      </a:r>
                      <a:endParaRPr lang="es-MX" sz="2000" b="1" i="0" u="sng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Razón de endeudamiento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74%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68%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69%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Razón de capital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32%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Razón pasivo a patrimonio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287%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214%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224%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Concentración de endeudamiento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59%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56%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02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8080"/>
            <a:ext cx="8229600" cy="1252728"/>
          </a:xfrm>
        </p:spPr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PROBLEMÁTICA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971600" y="2420888"/>
            <a:ext cx="7200800" cy="3600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bg1">
                    <a:lumMod val="85000"/>
                  </a:schemeClr>
                </a:solidFill>
              </a:rPr>
              <a:t>Novapiel ha atravesado en los últimos tres años problemas financieros que paulatinamente han ido tomando más </a:t>
            </a:r>
            <a:r>
              <a:rPr lang="es-MX" sz="2000" b="1" dirty="0" smtClean="0">
                <a:solidFill>
                  <a:schemeClr val="bg1">
                    <a:lumMod val="85000"/>
                  </a:schemeClr>
                </a:solidFill>
              </a:rPr>
              <a:t>fuerza.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chemeClr val="bg1">
                    <a:lumMod val="85000"/>
                  </a:schemeClr>
                </a:solidFill>
              </a:rPr>
              <a:t>Esto </a:t>
            </a:r>
            <a:r>
              <a:rPr lang="es-MX" sz="2000" b="1" dirty="0">
                <a:solidFill>
                  <a:schemeClr val="bg1">
                    <a:lumMod val="85000"/>
                  </a:schemeClr>
                </a:solidFill>
              </a:rPr>
              <a:t>ha sido causado básicamente por la baja del nivel productivo, escaso control de calidad, y decremento general de las ventas en </a:t>
            </a:r>
            <a:r>
              <a:rPr lang="es-MX" sz="2000" b="1" dirty="0" smtClean="0">
                <a:solidFill>
                  <a:schemeClr val="bg1">
                    <a:lumMod val="85000"/>
                  </a:schemeClr>
                </a:solidFill>
              </a:rPr>
              <a:t>locales.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chemeClr val="bg1">
                    <a:lumMod val="85000"/>
                  </a:schemeClr>
                </a:solidFill>
              </a:rPr>
              <a:t>Por </a:t>
            </a:r>
            <a:r>
              <a:rPr lang="es-MX" sz="2000" b="1" dirty="0">
                <a:solidFill>
                  <a:schemeClr val="bg1">
                    <a:lumMod val="85000"/>
                  </a:schemeClr>
                </a:solidFill>
              </a:rPr>
              <a:t>tal motivo se requiere de una herramienta financiera que ayude a descifrar dicha problemática y poder implementar las soluciones necesarias.</a:t>
            </a:r>
            <a:endParaRPr lang="es-MX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724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18985"/>
              </p:ext>
            </p:extLst>
          </p:nvPr>
        </p:nvGraphicFramePr>
        <p:xfrm>
          <a:off x="899592" y="2636912"/>
          <a:ext cx="7344816" cy="28803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13559"/>
                <a:gridCol w="1310419"/>
                <a:gridCol w="1310419"/>
                <a:gridCol w="1310419"/>
              </a:tblGrid>
              <a:tr h="322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MX" sz="1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$ 913,639.34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$ 892,236.75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</a:rPr>
                        <a:t> $ 909,656.38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COSTO DE VENTAS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$ 414,439.98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$ 416,446.46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$ 448,505.03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UTILIDAD BRUTA EN VENTAS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$ 499,199.36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$ 475,790.29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$ 461,151.35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GASTOS OPERACIONALES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$ 380,824.80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</a:rPr>
                        <a:t> $ 361,570.12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$ 388,424.49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OTROS INGRESOS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              -  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              -  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              -  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UTILIDAD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$ 118,374.56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$ 114,220.17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72,726.86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COSTO DE CAPITAL EMPLEADO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60,749.55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59,203.49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 $   70,495.82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</a:rPr>
                        <a:t>EVA</a:t>
                      </a:r>
                      <a:endParaRPr lang="es-MX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</a:rPr>
                        <a:t> $   57,625.01 </a:t>
                      </a:r>
                      <a:endParaRPr lang="es-MX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</a:rPr>
                        <a:t> $   55,016.68 </a:t>
                      </a:r>
                      <a:endParaRPr lang="es-MX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</a:rPr>
                        <a:t> $     2,231.04 </a:t>
                      </a:r>
                      <a:endParaRPr lang="es-MX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2483768" y="1268760"/>
            <a:ext cx="439248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</a:t>
            </a:r>
            <a:endParaRPr lang="es-MX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8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2520"/>
          </a:xfrm>
        </p:spPr>
        <p:txBody>
          <a:bodyPr>
            <a:normAutofit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FINANCIERO N° 1</a:t>
            </a:r>
            <a:b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ARITMÉTICO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664868"/>
              </p:ext>
            </p:extLst>
          </p:nvPr>
        </p:nvGraphicFramePr>
        <p:xfrm>
          <a:off x="251520" y="2564904"/>
          <a:ext cx="85689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19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>
            <a:normAutofit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DE VENTAS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79052"/>
              </p:ext>
            </p:extLst>
          </p:nvPr>
        </p:nvGraphicFramePr>
        <p:xfrm>
          <a:off x="323527" y="1700808"/>
          <a:ext cx="8568953" cy="434437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46046"/>
                <a:gridCol w="952714"/>
                <a:gridCol w="1007468"/>
                <a:gridCol w="1018419"/>
                <a:gridCol w="1018419"/>
                <a:gridCol w="1018419"/>
                <a:gridCol w="1007468"/>
              </a:tblGrid>
              <a:tr h="34488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DESCRIPCIÓN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BASE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2015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2016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2017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2018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2019</a:t>
                      </a:r>
                      <a:endParaRPr lang="es-MX" sz="1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</a:tr>
              <a:tr h="497112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CALZ.FEMENINO (NOVAPIEL)</a:t>
                      </a:r>
                      <a:endParaRPr lang="es-MX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2.76%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2.67%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2.54%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560568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CALZ.FEMENINO (IMPORTADO)</a:t>
                      </a:r>
                      <a:endParaRPr lang="es-MX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15.19%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23.10%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18.77%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15.80%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13.65%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497112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BOTAS (NOVAPIEL)</a:t>
                      </a:r>
                      <a:endParaRPr lang="es-MX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2.89%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6.58%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3.46%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3.34%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3.23%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497112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BOTAS (IMPORTADO)</a:t>
                      </a:r>
                      <a:endParaRPr lang="es-MX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16.19%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24.11%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19.43%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16.27%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13.99%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497112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N° PARES CALZADO FEMENINO (NOVAPIEL)</a:t>
                      </a:r>
                      <a:endParaRPr lang="pt-BR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6841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7016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7210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7402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7595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7788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497112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N° PARES CALZADO FEMENINO (IMPORTADO)</a:t>
                      </a:r>
                      <a:endParaRPr lang="pt-BR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392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503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619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735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851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967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356724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N° PARES BOTAS (NOVAPIEL)</a:t>
                      </a:r>
                      <a:endParaRPr lang="es-MX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2920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3005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3112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3220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3327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3435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356724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N° PARES BOTAS (IMPORTADO)</a:t>
                      </a:r>
                      <a:endParaRPr lang="es-MX" sz="15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322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387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480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574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>
                          <a:effectLst/>
                          <a:latin typeface="Calibri" panose="020F0502020204030204" pitchFamily="34" charset="0"/>
                        </a:rPr>
                        <a:t>667</a:t>
                      </a:r>
                      <a:endParaRPr lang="es-MX" sz="15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effectLst/>
                          <a:latin typeface="Calibri" panose="020F0502020204030204" pitchFamily="34" charset="0"/>
                        </a:rPr>
                        <a:t>760</a:t>
                      </a:r>
                      <a:endParaRPr lang="es-MX" sz="15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>
            <a:normAutofit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DE VENTAS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011036"/>
              </p:ext>
            </p:extLst>
          </p:nvPr>
        </p:nvGraphicFramePr>
        <p:xfrm>
          <a:off x="251522" y="2132854"/>
          <a:ext cx="8640958" cy="381642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67442"/>
                <a:gridCol w="960720"/>
                <a:gridCol w="1015934"/>
                <a:gridCol w="1026976"/>
                <a:gridCol w="1026976"/>
                <a:gridCol w="1026976"/>
                <a:gridCol w="1015934"/>
              </a:tblGrid>
              <a:tr h="3742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DESCRIPCIÓN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BASE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2015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2016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2017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2018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2019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</a:tr>
              <a:tr h="47344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PRECIO CALZADO FEMENINO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           </a:t>
                      </a:r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80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83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85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88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90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47344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PRECIO CALZADO FEMENINO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98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101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104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      108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111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38710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PRECIO BOTAS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     128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133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138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144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150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38710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PRECIO BOTAS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     138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      143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148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154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160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47344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VENTAS CALZADO FEMENINO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534,333.90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561,276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595,698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629,500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665,932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703,405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47344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VENTAS CALZADO FEMENINO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30,618.17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49,245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62,568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76,677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91,632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107,458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38710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VENTAS BOTAS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228,074.11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383,074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413,355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445,321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479,342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515,385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  <a:tr h="38710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VENTAS BOTAS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25,150.64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53,213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68,585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 85,034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102,659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121,504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7" marR="5527" marT="5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763721"/>
              </p:ext>
            </p:extLst>
          </p:nvPr>
        </p:nvGraphicFramePr>
        <p:xfrm>
          <a:off x="251519" y="1916830"/>
          <a:ext cx="8640961" cy="39755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67442"/>
                <a:gridCol w="960720"/>
                <a:gridCol w="1015934"/>
                <a:gridCol w="1026977"/>
                <a:gridCol w="1026977"/>
                <a:gridCol w="1026977"/>
                <a:gridCol w="1015934"/>
              </a:tblGrid>
              <a:tr h="38408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DESCRIPCIÓN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BASE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2015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2016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2017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2018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2019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</a:tr>
              <a:tr h="45433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CALZ.FEMENINO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5.04%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6.13%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5.67%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5.79%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5.63%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529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CALZ.FEMENINO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30.84%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27.06%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22.55%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19.50%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17.27%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39726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BOTAS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7.96%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7.90%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7.73%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7.64%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7.52%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39726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% INCREMENTO BOTAS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31.58%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28.89%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23.98%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20.73%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18.36%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45433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COSTO VTAS. CALZ.FEMENINO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266,416.06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279,849.25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297,011.89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313,865.17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332,030.00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350,714.21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45433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COSTO VTAS. CALZ.FEMENINO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15,266.06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19,973.48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25,377.38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31,099.81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37,165.52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43,584.51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39726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COSTO VTAS. BOTAS (NOVAPIEL)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113,716.55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122,768.62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132,473.12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142,717.77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153,621.02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165,172.27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  <a:tr h="39726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COSTO VTAS. BOTAS (IMPORTADO)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12,539.98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16,499.49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21,265.96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26,366.19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31,831.32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37,674.60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6" marR="7106" marT="7106" marB="0" anchor="b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>
            <a:normAutofit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DE COSTOS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9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656723"/>
              </p:ext>
            </p:extLst>
          </p:nvPr>
        </p:nvGraphicFramePr>
        <p:xfrm>
          <a:off x="251522" y="1196752"/>
          <a:ext cx="8640957" cy="550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08002"/>
                <a:gridCol w="1126591"/>
                <a:gridCol w="1126591"/>
                <a:gridCol w="1126591"/>
                <a:gridCol w="1126591"/>
                <a:gridCol w="1126591"/>
              </a:tblGrid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DESCRIPCIÓN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2015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2016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2017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2018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AÑO 2019</a:t>
                      </a:r>
                      <a:endParaRPr lang="es-MX" sz="14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VENTAS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1,147,624.25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1,255,013.48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1,366,770.94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1,486,672.45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1,613,378.65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COSTO DE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VENTAS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480,218.27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523,395.44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568,173.08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616,306.98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667,151.12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UTILIDAD BRUTA EN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VENTAS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667,405.98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731,618.04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798,597.86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870,365.47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 946,227.53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ADMINISTRATIVOS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88,267.06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92,066.96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96,227.46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100,781.91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105,767.59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DE VENTA (PERSONAL)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23,506.68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24,518.64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25,626.64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26,839.55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28,167.30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GENERALES DE LOCALES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  4,540.89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4,736.37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4,950.41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5,184.71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  5,441.20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LOCAL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MULTICENTRO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12,226.63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12,752.99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13,329.30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13,960.17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14,650.78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LOCAL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QUICENTRO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31,779.62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33,147.74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34,645.68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36,285.46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38,080.51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LOCAL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BOSQUE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60,015.71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62,599.39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65,428.26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68,524.98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71,914.91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LOCAL SAN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LUIS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45,376.39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47,329.85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49,468.68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51,810.04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54,373.08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LOCAL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SCALA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38,710.47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40,376.96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42,201.59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44,199.00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46,385.52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LOCAL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AMBATO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63,043.48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65,757.50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68,729.09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71,982.03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75,542.99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UTILIDAD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OPERACIONAL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299,939.03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348,331.65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397,990.75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450,797.62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</a:t>
                      </a:r>
                      <a:r>
                        <a:rPr lang="es-MX" sz="12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505,903.67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GASTOS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FINANCIEROS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100,558.27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111,780.57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124,255.29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138,122.18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153,536.61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UTILIDAD ANTES PART.TRABAJADORES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199,380.76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236,551.07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273,735.46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312,675.45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352,367.05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15% PARTICIPACIÓN TRABAJADORES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29,907.11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35,482.66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41,060.32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46,901.32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52,855.06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UTILIDAD ANTES IMP.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RENTA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169,473.65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201,068.41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232,675.14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265,774.13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299,512.00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19654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IMPUESTO A LA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RENTA</a:t>
                      </a:r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        37,284.20 </a:t>
                      </a:r>
                      <a:endParaRPr lang="es-MX" sz="12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44,235.05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51,188.53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58,470.31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  <a:latin typeface="Calibri" panose="020F0502020204030204" pitchFamily="34" charset="0"/>
                        </a:rPr>
                        <a:t> $         65,892.64 </a:t>
                      </a:r>
                      <a:endParaRPr lang="es-MX" sz="12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  <a:tr h="23189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UTILIDAD </a:t>
                      </a:r>
                      <a:r>
                        <a:rPr lang="es-MX" sz="14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NETA</a:t>
                      </a:r>
                      <a:endParaRPr lang="es-MX" sz="14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MX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132,189.44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MX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156,833.36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MX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181,486.61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MX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207,303.82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MX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MX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233,619.36 </a:t>
                      </a:r>
                      <a:endParaRPr lang="es-MX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4" marR="6794" marT="6794" marB="0" anchor="b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6032"/>
            <a:ext cx="8229600" cy="1252728"/>
          </a:xfrm>
        </p:spPr>
        <p:txBody>
          <a:bodyPr>
            <a:normAutofit/>
          </a:bodyPr>
          <a:lstStyle/>
          <a:p>
            <a:r>
              <a:rPr lang="es-MX" sz="48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DE RESULTADOS</a:t>
            </a:r>
            <a:endParaRPr lang="es-MX" sz="4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49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FINANCIERO N° 2</a:t>
            </a:r>
            <a:b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BASADO EN ESCENARIOS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6349687"/>
              </p:ext>
            </p:extLst>
          </p:nvPr>
        </p:nvGraphicFramePr>
        <p:xfrm>
          <a:off x="467544" y="2276872"/>
          <a:ext cx="46805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167">
            <a:off x="5743580" y="2945097"/>
            <a:ext cx="2777451" cy="272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24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437735"/>
              </p:ext>
            </p:extLst>
          </p:nvPr>
        </p:nvGraphicFramePr>
        <p:xfrm>
          <a:off x="323528" y="2527850"/>
          <a:ext cx="8568952" cy="313339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160864"/>
                <a:gridCol w="1102022"/>
                <a:gridCol w="1102022"/>
                <a:gridCol w="1102022"/>
                <a:gridCol w="1102022"/>
              </a:tblGrid>
              <a:tr h="522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2011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</a:tr>
              <a:tr h="522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CALZADO FEMENINO</a:t>
                      </a:r>
                      <a:endParaRPr lang="es-MX" sz="18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  <a:latin typeface="Calibri" panose="020F0502020204030204" pitchFamily="34" charset="0"/>
                        </a:rPr>
                        <a:t>8039</a:t>
                      </a:r>
                      <a:endParaRPr lang="es-MX" sz="18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7391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6980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6096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</a:tr>
              <a:tr h="522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BOTAS</a:t>
                      </a:r>
                      <a:endParaRPr lang="es-MX" sz="18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3307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2841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2046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2764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</a:tr>
              <a:tr h="522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CARTERAS</a:t>
                      </a:r>
                      <a:endParaRPr lang="es-MX" sz="18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1717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886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562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724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</a:tr>
              <a:tr h="522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CALZADO MASCULINO</a:t>
                      </a:r>
                      <a:endParaRPr lang="es-MX" sz="18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</a:tr>
              <a:tr h="5222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MX" sz="18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13103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11140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effectLst/>
                          <a:latin typeface="Calibri" panose="020F0502020204030204" pitchFamily="34" charset="0"/>
                        </a:rPr>
                        <a:t>9589</a:t>
                      </a:r>
                      <a:endParaRPr lang="es-MX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  <a:latin typeface="Calibri" panose="020F0502020204030204" pitchFamily="34" charset="0"/>
                        </a:rPr>
                        <a:t>9584</a:t>
                      </a:r>
                      <a:endParaRPr lang="es-MX" sz="18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480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NIVELES DE PRODUCCIÓN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61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NIVELES DE VENTA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013029"/>
              </p:ext>
            </p:extLst>
          </p:nvPr>
        </p:nvGraphicFramePr>
        <p:xfrm>
          <a:off x="323528" y="2924944"/>
          <a:ext cx="8468635" cy="352839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20659"/>
                <a:gridCol w="993840"/>
                <a:gridCol w="986840"/>
                <a:gridCol w="1091824"/>
                <a:gridCol w="1091824"/>
                <a:gridCol w="1091824"/>
                <a:gridCol w="1091824"/>
              </a:tblGrid>
              <a:tr h="27312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MX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s-MX" sz="15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VENTA</a:t>
                      </a:r>
                      <a:endParaRPr lang="es-MX" sz="15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VENTA</a:t>
                      </a:r>
                      <a:endParaRPr lang="es-MX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VENTA</a:t>
                      </a:r>
                      <a:endParaRPr lang="es-MX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</a:tr>
              <a:tr h="6482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CALZADO FEMENINO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7197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7202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62%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6841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</a:tr>
              <a:tr h="63519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BOTAS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3007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2592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57%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2920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62%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</a:tr>
              <a:tr h="63519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CARTERAS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764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52%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586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44%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641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</a:tr>
              <a:tr h="72593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CALZADO MASCULINO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51%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</a:tr>
              <a:tr h="6107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11082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FF99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10459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10410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" marR="3380" marT="3380" marB="0" anchor="b"/>
                </a:tc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2411760" y="1700808"/>
            <a:ext cx="3960440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PRODUCCIÓN NOVAPIEL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97574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862025"/>
              </p:ext>
            </p:extLst>
          </p:nvPr>
        </p:nvGraphicFramePr>
        <p:xfrm>
          <a:off x="395538" y="2852940"/>
          <a:ext cx="8424936" cy="34563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07974"/>
                <a:gridCol w="987895"/>
                <a:gridCol w="987895"/>
                <a:gridCol w="1085293"/>
                <a:gridCol w="1085293"/>
                <a:gridCol w="1085293"/>
                <a:gridCol w="1085293"/>
              </a:tblGrid>
              <a:tr h="6912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DESCRIPCION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2012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VENTA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2013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VENTA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AÑO 2014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VENTA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</a:tr>
              <a:tr h="6912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 CALZADO </a:t>
                      </a:r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275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74%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392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76%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</a:tr>
              <a:tr h="6912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CALZADO MASCULINO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162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217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52%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66%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</a:tr>
              <a:tr h="6912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BOTAS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158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47%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322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</a:tr>
              <a:tr h="6912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437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630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830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ctr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NIVELES DE VENTA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483768" y="1628800"/>
            <a:ext cx="3960440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PRODUCTO IMPORTADO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1676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20088"/>
            <a:ext cx="8229600" cy="1252728"/>
          </a:xfrm>
        </p:spPr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899592" y="2636912"/>
            <a:ext cx="7444349" cy="36724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 smtClean="0">
                <a:ln>
                  <a:solidFill>
                    <a:schemeClr val="tx1"/>
                  </a:solidFill>
                </a:ln>
              </a:rPr>
              <a:t>Proporcionar </a:t>
            </a:r>
            <a:r>
              <a:rPr lang="es-MX" sz="2800" dirty="0">
                <a:ln>
                  <a:solidFill>
                    <a:schemeClr val="tx1"/>
                  </a:solidFill>
                </a:ln>
              </a:rPr>
              <a:t>a la Gerencia de una herramienta financiera adecuada, para que las decisiones que tome el equipo directivo sean oportunas y efectivas, considerando los escenarios probables que pueden presentarse, de modo que se logre maximizar las utilidades y minimizar los costos de la operación realizada por la empresa.  </a:t>
            </a:r>
          </a:p>
        </p:txBody>
      </p:sp>
    </p:spTree>
    <p:extLst>
      <p:ext uri="{BB962C8B-B14F-4D97-AF65-F5344CB8AC3E}">
        <p14:creationId xmlns:p14="http://schemas.microsoft.com/office/powerpoint/2010/main" val="269745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MARGEN DE CONTRIBUCIÓN (PRODUCCIÓN NACIONAL)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267744" y="1844824"/>
            <a:ext cx="48245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INCLUIDO PAGO A PROVEEDORES</a:t>
            </a:r>
            <a:endParaRPr lang="es-MX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78840"/>
              </p:ext>
            </p:extLst>
          </p:nvPr>
        </p:nvGraphicFramePr>
        <p:xfrm>
          <a:off x="1187624" y="3068960"/>
          <a:ext cx="7200800" cy="7905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676449"/>
                <a:gridCol w="2524351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VENTAS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          44,672.23 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TOTAL GASTOS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 $                              68,306.43 </a:t>
                      </a:r>
                      <a:endParaRPr lang="es-MX" sz="16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MARGEN CONTRIBUCIÓN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$         </a:t>
                      </a:r>
                      <a:r>
                        <a:rPr lang="es-MX" sz="1800" b="1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(23,634.20)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2267744" y="4149080"/>
            <a:ext cx="5061228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SIN INCLUIR PAGO A PROVEEDORES</a:t>
            </a:r>
            <a:endParaRPr lang="es-MX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496023"/>
              </p:ext>
            </p:extLst>
          </p:nvPr>
        </p:nvGraphicFramePr>
        <p:xfrm>
          <a:off x="1259632" y="5445224"/>
          <a:ext cx="6984776" cy="7905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536156"/>
                <a:gridCol w="244862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VENTAS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  44,672.23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TOTAL GASTOS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  40,756.43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MARGEN CONTRIBUCIÓN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$        </a:t>
                      </a:r>
                      <a:r>
                        <a:rPr lang="es-MX" sz="1800" b="1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</a:t>
                      </a:r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3,915.80 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38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MARGEN DE CONTRIBUCIÓN (PRODUCTO IMPORTADO)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345215"/>
              </p:ext>
            </p:extLst>
          </p:nvPr>
        </p:nvGraphicFramePr>
        <p:xfrm>
          <a:off x="899170" y="2996952"/>
          <a:ext cx="7273230" cy="104394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723488"/>
                <a:gridCol w="2549742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PRÉSTAMO BANCARIO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  60,000.00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VENTAS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109,850.00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TOTAL GASTOS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152,668.04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MARGEN CONTRIBUCIÓN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$     </a:t>
                      </a:r>
                      <a:r>
                        <a:rPr lang="es-MX" sz="1800" b="1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17,181.96 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566795"/>
              </p:ext>
            </p:extLst>
          </p:nvPr>
        </p:nvGraphicFramePr>
        <p:xfrm>
          <a:off x="1043608" y="5373216"/>
          <a:ext cx="7056784" cy="79057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582920"/>
                <a:gridCol w="247386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VENTAS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109,850.00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GASTOS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 $                              74,570.47 </a:t>
                      </a:r>
                      <a:endParaRPr lang="es-MX" sz="16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MARGEN CONTRIBUCIÓN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$      </a:t>
                      </a:r>
                      <a:r>
                        <a:rPr lang="es-MX" sz="1800" b="1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35,279.53 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2195736" y="1916832"/>
            <a:ext cx="4824536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PRIMER MES</a:t>
            </a:r>
            <a:endParaRPr lang="es-MX" sz="2400" b="1" dirty="0">
              <a:solidFill>
                <a:srgbClr val="C00000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195736" y="4221088"/>
            <a:ext cx="5061228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SEGUNDO MES EN ADELANTE</a:t>
            </a:r>
            <a:endParaRPr lang="es-MX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 DE EQUILIBRIO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24349"/>
              </p:ext>
            </p:extLst>
          </p:nvPr>
        </p:nvGraphicFramePr>
        <p:xfrm>
          <a:off x="683567" y="1700808"/>
          <a:ext cx="7921477" cy="20574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439513"/>
                <a:gridCol w="2594214"/>
                <a:gridCol w="1015472"/>
                <a:gridCol w="936139"/>
                <a:gridCol w="936139"/>
              </a:tblGrid>
              <a:tr h="185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PRODUCTO</a:t>
                      </a:r>
                      <a:endParaRPr lang="es-MX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VENTAS PROYECTADAS</a:t>
                      </a:r>
                      <a:endParaRPr lang="es-MX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PVPU</a:t>
                      </a:r>
                      <a:endParaRPr lang="es-MX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CVU</a:t>
                      </a:r>
                      <a:endParaRPr lang="es-MX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MCU</a:t>
                      </a:r>
                      <a:endParaRPr lang="es-MX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521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CALZ.FEMENINO (NAC)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7016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30.96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49.04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25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CALZ.FEMENINO (IMP</a:t>
                      </a:r>
                      <a:r>
                        <a:rPr lang="es-MX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503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76.55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21.45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487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BOTAS (NACIONAL</a:t>
                      </a:r>
                      <a:r>
                        <a:rPr lang="es-MX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3005</a:t>
                      </a:r>
                      <a:endParaRPr lang="es-MX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43.61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83.89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521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BOTAS (IMPORTADO)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387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92.52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44.98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9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CALZ.MASCULINO (IMP</a:t>
                      </a:r>
                      <a:r>
                        <a:rPr lang="es-MX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271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33.03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48.97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521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CARTERAS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715</a:t>
                      </a:r>
                      <a:endParaRPr lang="es-MX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31.32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78.68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167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11895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5367"/>
              </p:ext>
            </p:extLst>
          </p:nvPr>
        </p:nvGraphicFramePr>
        <p:xfrm>
          <a:off x="323528" y="4187976"/>
          <a:ext cx="8496944" cy="183331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928986"/>
                <a:gridCol w="1815430"/>
                <a:gridCol w="1584176"/>
                <a:gridCol w="1656184"/>
                <a:gridCol w="1512168"/>
              </a:tblGrid>
              <a:tr h="17185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PRODUCTO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PESO C/PRODUCTO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MC PONDERADO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CANT. EQUILIBRIO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MONTO EQUILIB.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17185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CALZ.FEMENINO (NAC)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28.92</a:t>
                      </a:r>
                      <a:endParaRPr lang="es-MX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3298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   263,808.97 </a:t>
                      </a:r>
                      <a:endParaRPr lang="es-MX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16034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CALZ.FEMENINO (IMP</a:t>
                      </a:r>
                      <a:r>
                        <a:rPr lang="es-MX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     23,145.96 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215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BOTAS (</a:t>
                      </a:r>
                      <a:r>
                        <a:rPr lang="es-MX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NACIONAL)</a:t>
                      </a: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21.19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1412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   180,050.98 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17185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BOTAS (IMPORTADO)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0.03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1.46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     25,010.75 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18818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CALZ.MASCULINO (IMP</a:t>
                      </a:r>
                      <a:r>
                        <a:rPr lang="es-MX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1.12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     10,444.71 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17185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CARTERAS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4.73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336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     36,940.95 </a:t>
                      </a:r>
                      <a:endParaRPr lang="es-MX" sz="14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  <a:tr h="1964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58.32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5591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MX" sz="1800" b="1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539,402.31 </a:t>
                      </a:r>
                      <a:endParaRPr lang="es-MX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84" marR="8184" marT="81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3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MARGEN DE CONTRIBUCIÓN DE LOCALES</a:t>
            </a:r>
            <a:endParaRPr lang="es-MX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555776" y="1844824"/>
            <a:ext cx="396044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DATOS: AÑO 2014</a:t>
            </a:r>
            <a:endParaRPr lang="es-MX" sz="2400" b="1" dirty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980794"/>
              </p:ext>
            </p:extLst>
          </p:nvPr>
        </p:nvGraphicFramePr>
        <p:xfrm>
          <a:off x="323528" y="2852936"/>
          <a:ext cx="8424935" cy="360040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64098"/>
                <a:gridCol w="1296144"/>
                <a:gridCol w="720080"/>
                <a:gridCol w="1296144"/>
                <a:gridCol w="720080"/>
                <a:gridCol w="1152128"/>
                <a:gridCol w="864096"/>
                <a:gridCol w="1512165"/>
              </a:tblGrid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LOCAL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PARTIC.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PARTIC.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COSTOS</a:t>
                      </a:r>
                      <a:endParaRPr lang="es-MX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PARTIC.</a:t>
                      </a:r>
                      <a:endParaRPr lang="es-MX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MC</a:t>
                      </a:r>
                      <a:endParaRPr lang="es-MX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269,471.69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57,403.84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$ 146,700.87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33%</a:t>
                      </a:r>
                      <a:endParaRPr lang="es-MX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 65,366.98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137,910.57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43,401.62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75,078.76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17%</a:t>
                      </a:r>
                      <a:endParaRPr lang="es-MX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 19,430.19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133,358.13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30,396.58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72,600.40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16%</a:t>
                      </a:r>
                      <a:endParaRPr lang="es-MX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 30,361.15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SL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125,362.42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s-MX" sz="13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37,025.80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68,247.52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15%</a:t>
                      </a:r>
                      <a:endParaRPr lang="es-MX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 20,089.10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98,370.06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  <a:endParaRPr lang="es-MX" sz="13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60,299.84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Calibri" panose="020F0502020204030204" pitchFamily="34" charset="0"/>
                        </a:rPr>
                        <a:t>23%</a:t>
                      </a:r>
                      <a:endParaRPr lang="es-MX" sz="13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53,552.84 </a:t>
                      </a:r>
                      <a:endParaRPr lang="es-MX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12%</a:t>
                      </a:r>
                      <a:endParaRPr lang="es-MX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 $   (15,482.62)</a:t>
                      </a:r>
                      <a:endParaRPr lang="es-MX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215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59,376.45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es-MX" sz="13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36,949.65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s-MX" sz="13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  32,324.64 </a:t>
                      </a:r>
                      <a:endParaRPr lang="es-MX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7%</a:t>
                      </a:r>
                      <a:endParaRPr lang="es-MX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 $     (9,897.84)</a:t>
                      </a:r>
                      <a:endParaRPr lang="es-MX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53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MX" sz="13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823,849.32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 $     </a:t>
                      </a:r>
                      <a:r>
                        <a:rPr lang="es-MX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265,477.33 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6" marR="8196" marT="819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$  448,505.03 </a:t>
                      </a:r>
                      <a:endParaRPr lang="es-MX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 $   109,866.96 </a:t>
                      </a:r>
                      <a:endParaRPr lang="es-MX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169590"/>
              </p:ext>
            </p:extLst>
          </p:nvPr>
        </p:nvGraphicFramePr>
        <p:xfrm>
          <a:off x="251520" y="836712"/>
          <a:ext cx="8640962" cy="595554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9"/>
                <a:gridCol w="1209735"/>
                <a:gridCol w="1368152"/>
                <a:gridCol w="1209735"/>
                <a:gridCol w="1180931"/>
              </a:tblGrid>
              <a:tr h="1977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NORMAL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AUGE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RECESIÓN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DEPRESIÓN</a:t>
                      </a:r>
                      <a:endParaRPr lang="es-MX" sz="16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0000"/>
                    </a:solidFill>
                  </a:tcPr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Ventas en Almacenes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918,568.07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1,041,841.76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811,411.44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CIERRE DE LA COMPAÑÍA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ctr">
                    <a:solidFill>
                      <a:srgbClr val="FF0000"/>
                    </a:solidFill>
                  </a:tcPr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Ventas en Ferias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33,070.38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36,657.74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30,797.79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Costo de ventas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457,944.38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518,719.05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404,767.13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UTILIDAD BRUTA EN VENTAS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493,694.06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559,780.44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437,442.10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Administración (Personal)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90,037.18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91,943.05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85,996.18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Administración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23,331.30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23,090.73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23,718.02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de Ventas (Personal)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4,631.95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   4,730.00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4,424.06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 de Locales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12,135.41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12,010.28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12,336.56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Local Multicentro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31,542.53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31,217.29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32,065.35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Local Quicentro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59,567.96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58,953.74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60,555.31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Local Bosque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45,037.86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44,573.46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45,784.37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Local San Luis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38,421.67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38,025.50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39,058.52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Local Scala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62,573.14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61,927.94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63,610.30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Local Ambato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38,342.65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37,947.29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38,978.19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Ferias Nacionales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33,623.30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33,276.60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34,180.61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UTILIDAD OPERACIONAL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54,449.09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122,084.57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(3,265.37)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Gastos Financieros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52,174.60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51,636.62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53,039.40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UTILIDAD ANTES PART.TRABAJADORES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2,274.48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70,447.95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(56,304.77)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15% </a:t>
                      </a:r>
                      <a:r>
                        <a:rPr lang="es-MX" sz="14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Trabajadores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  341.17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 $       10,567.19 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UTILIDAD ANTES IMP. RENTA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1,933.31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59,880.76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Impuesto a la Renta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  425.33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13,173.77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77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</a:rPr>
                        <a:t>UTILIDAD NETA</a:t>
                      </a:r>
                      <a:endParaRPr lang="es-MX" sz="1400" b="1" i="0" u="none" strike="noStrike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1,507.98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 $       46,706.99 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7" marR="6087" marT="6087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52728"/>
          </a:xfrm>
        </p:spPr>
        <p:txBody>
          <a:bodyPr>
            <a:normAutofit/>
          </a:bodyPr>
          <a:lstStyle/>
          <a:p>
            <a:r>
              <a:rPr lang="es-MX" sz="36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DE RESULTADOS PROYECTADO</a:t>
            </a:r>
            <a:endParaRPr lang="es-MX" sz="36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9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188322"/>
              </p:ext>
            </p:extLst>
          </p:nvPr>
        </p:nvGraphicFramePr>
        <p:xfrm>
          <a:off x="323528" y="404664"/>
          <a:ext cx="8496944" cy="62497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8472"/>
                <a:gridCol w="4248472"/>
              </a:tblGrid>
              <a:tr h="961511">
                <a:tc>
                  <a:txBody>
                    <a:bodyPr/>
                    <a:lstStyle/>
                    <a:p>
                      <a:pPr algn="ctr"/>
                      <a:r>
                        <a:rPr lang="es-MX" sz="3200" u="sng" dirty="0" smtClean="0"/>
                        <a:t>CONCLUSIONES</a:t>
                      </a:r>
                      <a:endParaRPr lang="es-MX" sz="32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u="sng" smtClean="0"/>
                        <a:t>RECOMENDACIONES</a:t>
                      </a:r>
                    </a:p>
                    <a:p>
                      <a:pPr algn="ctr"/>
                      <a:endParaRPr lang="es-MX" sz="3200" u="sng" dirty="0"/>
                    </a:p>
                  </a:txBody>
                  <a:tcPr anchor="ctr"/>
                </a:tc>
              </a:tr>
              <a:tr h="567638"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Incumplimiento por parte de los proveedores en la entrega del 25% de los pedidos de materia prima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Proponer un plan de pagos a los proveedores de cuero, forro, tacos y suelas, que conforman la principal materia prima para la fabricación de calzado</a:t>
                      </a:r>
                      <a:endParaRPr lang="es-MX" sz="1300" b="1" baseline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846679"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 material proporcionado por el mayor proveedor de cuero y forro</a:t>
                      </a:r>
                      <a:r>
                        <a:rPr lang="es-MX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posee un sobreprecio del 18% en comparación de la oferta del mercado, y en los dos últimos años ha reducido su nivel de calidad en un 40%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Ampliar la lista de proveedores de cuero y forro, que oferten precios acorde al mercado de calzado, y que cumplan los requerimientos del Departamento de Producción</a:t>
                      </a:r>
                      <a:endParaRPr lang="es-MX" sz="1300" b="1" baseline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Disminución del 17% en el nivel productivo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Efectuar una reestructuración en el Departamento de Producción, de modo que se logre una mejor planificación y organización en el mismo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falta de liquidez en la empresa Novapiel, ha ocasionado el retraso en pagos de arriendos y sueldos de aproximadamente 12 días, así como de las cuentas por pagar a proveedores de dos a cuatro meses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Elaborar flujos de caja mensuales, que permitan presupuestar tanto sus ingresos como egresos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961511">
                <a:tc>
                  <a:txBody>
                    <a:bodyPr/>
                    <a:lstStyle/>
                    <a:p>
                      <a:pPr algn="ctr"/>
                      <a:r>
                        <a:rPr lang="es-EC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Tanto el local Scala como Ambato, no han generado los resultados financieros esperados desde la apertura de los mismos, generando márgenes de contribución negativos:   -$15 400 en Scala y -$9 800 en Ambato, en el año 2014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Efectuar un estudio de mercado minucioso antes de proceder a establecer un nuevo local, de modo que se logre verificar tanto los aspectos positivos como los aspectos negativos del mismo 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961511">
                <a:tc>
                  <a:txBody>
                    <a:bodyPr/>
                    <a:lstStyle/>
                    <a:p>
                      <a:pPr algn="ctr"/>
                      <a:r>
                        <a:rPr lang="es-EC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 nivel de rotación de inventarios en la empresa Novapiel, de acuerdo a los indicadores de actividad obtenidos, se efectúa tres veces al año, es decir cada cuatro meses, lo cual resulta insuficiente para poder recuperar la inversión realizada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Para lograr mejorar la rotación del inventario, es necesario plantear estrategias comerciales y de marketing sólidas, que permita incrementar el nivel de ventas de la empresa </a:t>
                      </a:r>
                      <a:endParaRPr lang="es-MX" sz="13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9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08" y="1540396"/>
            <a:ext cx="5272980" cy="404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3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44477"/>
              </p:ext>
            </p:extLst>
          </p:nvPr>
        </p:nvGraphicFramePr>
        <p:xfrm>
          <a:off x="251520" y="1844824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ESPECÍFICOS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0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DEL NEGOCIO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510766"/>
              </p:ext>
            </p:extLst>
          </p:nvPr>
        </p:nvGraphicFramePr>
        <p:xfrm>
          <a:off x="251520" y="1628800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1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ECONÓMICO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562589"/>
              </p:ext>
            </p:extLst>
          </p:nvPr>
        </p:nvGraphicFramePr>
        <p:xfrm>
          <a:off x="251520" y="1844824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01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ECONÓMICO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258000"/>
              </p:ext>
            </p:extLst>
          </p:nvPr>
        </p:nvGraphicFramePr>
        <p:xfrm>
          <a:off x="251520" y="1844824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2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POLÍTICO</a:t>
            </a:r>
            <a:endParaRPr lang="es-MX" sz="5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676656" y="1925142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POSITVOS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77332" y="2708920"/>
            <a:ext cx="3820055" cy="3417243"/>
          </a:xfrm>
        </p:spPr>
        <p:txBody>
          <a:bodyPr/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Cambio en la matriz productiva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Incentivo a la producción nacional</a:t>
            </a:r>
          </a:p>
          <a:p>
            <a:pPr algn="just"/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925141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NEGATIVOS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5025" y="2964085"/>
            <a:ext cx="3822192" cy="3417243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Inestabilidad política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Emisión constante de reglamentaciones y normativas legales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Conocimiento y capacitación limitado por parte del personal que atiende en el INEN. </a:t>
            </a:r>
          </a:p>
          <a:p>
            <a:pPr algn="just"/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9762">
            <a:off x="1490706" y="4386286"/>
            <a:ext cx="2338131" cy="155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8080"/>
            <a:ext cx="8229600" cy="1252728"/>
          </a:xfrm>
        </p:spPr>
        <p:txBody>
          <a:bodyPr>
            <a:noAutofit/>
          </a:bodyPr>
          <a:lstStyle/>
          <a:p>
            <a:r>
              <a:rPr lang="es-MX" sz="48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SOCIAL - CULTURAL</a:t>
            </a:r>
            <a:endParaRPr lang="es-MX" sz="4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76656" y="2141166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POSITIVOS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77332" y="2820069"/>
            <a:ext cx="3820055" cy="2625155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Nivel de formación creciente en la población.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La mayor parte de la población en Pichincha (51.30%) lo conforman mujeres.</a:t>
            </a:r>
          </a:p>
          <a:p>
            <a:pPr algn="just"/>
            <a:endParaRPr lang="es-MX" b="1" dirty="0" smtClean="0">
              <a:solidFill>
                <a:schemeClr val="tx1"/>
              </a:solidFill>
            </a:endParaRPr>
          </a:p>
          <a:p>
            <a:pPr algn="just"/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2141165"/>
            <a:ext cx="3822192" cy="639762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NEGATIVOS</a:t>
            </a:r>
            <a:endParaRPr lang="es-MX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108101"/>
            <a:ext cx="3822192" cy="2625155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Disminución del poder adquisitivo de la clase media.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Priorización en la compra de bienes en los hogares.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Canasta familiar superior a los ingresos promedio de la clase media.</a:t>
            </a:r>
          </a:p>
          <a:p>
            <a:pPr algn="just"/>
            <a:endParaRPr lang="es-MX" b="1" dirty="0" smtClean="0">
              <a:solidFill>
                <a:schemeClr val="tx1"/>
              </a:solidFill>
            </a:endParaRPr>
          </a:p>
          <a:p>
            <a:pPr algn="just"/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78954"/>
            <a:ext cx="3312368" cy="190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7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2356</TotalTime>
  <Words>4496</Words>
  <Application>Microsoft Office PowerPoint</Application>
  <PresentationFormat>Presentación en pantalla (4:3)</PresentationFormat>
  <Paragraphs>1564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Forma de onda</vt:lpstr>
      <vt:lpstr>UNIVERSIDAD DE LAS FUERZAS ARMADAS “ESPE”</vt:lpstr>
      <vt:lpstr>PROBLEMÁTICA</vt:lpstr>
      <vt:lpstr>OBJETIVO GENERAL</vt:lpstr>
      <vt:lpstr>OBJETIVOS ESPECÍFICOS</vt:lpstr>
      <vt:lpstr>DESCRIPCIÓN DEL NEGOCIO</vt:lpstr>
      <vt:lpstr>FACTOR ECONÓMICO</vt:lpstr>
      <vt:lpstr>FACTOR ECONÓMICO</vt:lpstr>
      <vt:lpstr>FACTOR POLÍTICO</vt:lpstr>
      <vt:lpstr>FACTOR SOCIAL - CULTURAL</vt:lpstr>
      <vt:lpstr>FACTOR TECNOLÓGICO</vt:lpstr>
      <vt:lpstr>FACTOR AMBIENTAL</vt:lpstr>
      <vt:lpstr>ANÁLISIS DE PORTER</vt:lpstr>
      <vt:lpstr>DIAGRAMA DE ISHIKAWA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MODELO FINANCIERO N° 1 MODELO ARITMÉTICO</vt:lpstr>
      <vt:lpstr>PRESUPUESTO DE VENTAS</vt:lpstr>
      <vt:lpstr>PRESUPUESTO DE VENTAS</vt:lpstr>
      <vt:lpstr>PRESUPUESTO DE COSTOS</vt:lpstr>
      <vt:lpstr>ESTADO DE RESULTADOS</vt:lpstr>
      <vt:lpstr>MODELO FINANCIERO N° 2 MODELO BASADO EN ESCENARIOS</vt:lpstr>
      <vt:lpstr>ANÁLISIS NIVELES DE PRODUCCIÓN</vt:lpstr>
      <vt:lpstr>ANÁLISIS NIVELES DE VENTA</vt:lpstr>
      <vt:lpstr>ANÁLISIS NIVELES DE VENTA</vt:lpstr>
      <vt:lpstr>MARGEN DE CONTRIBUCIÓN (PRODUCCIÓN NACIONAL)</vt:lpstr>
      <vt:lpstr>MARGEN DE CONTRIBUCIÓN (PRODUCTO IMPORTADO)</vt:lpstr>
      <vt:lpstr>PUNTO DE EQUILIBRIO</vt:lpstr>
      <vt:lpstr>MARGEN DE CONTRIBUCIÓN DE LOCALES</vt:lpstr>
      <vt:lpstr>ESTADO DE RESULTADOS PROYECTADO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LAS FUERZAS ARMADAS “ESPE”</dc:title>
  <dc:creator>user13</dc:creator>
  <cp:lastModifiedBy>user13</cp:lastModifiedBy>
  <cp:revision>138</cp:revision>
  <cp:lastPrinted>2015-11-18T21:54:35Z</cp:lastPrinted>
  <dcterms:created xsi:type="dcterms:W3CDTF">2015-07-05T04:23:13Z</dcterms:created>
  <dcterms:modified xsi:type="dcterms:W3CDTF">2015-11-18T21:57:19Z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